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97" r:id="rId3"/>
    <p:sldId id="298" r:id="rId4"/>
    <p:sldId id="292" r:id="rId5"/>
    <p:sldId id="301" r:id="rId6"/>
    <p:sldId id="302" r:id="rId7"/>
    <p:sldId id="303" r:id="rId8"/>
    <p:sldId id="304" r:id="rId9"/>
    <p:sldId id="281" r:id="rId10"/>
    <p:sldId id="305" r:id="rId11"/>
    <p:sldId id="282" r:id="rId12"/>
    <p:sldId id="283" r:id="rId13"/>
    <p:sldId id="306" r:id="rId14"/>
    <p:sldId id="307" r:id="rId15"/>
    <p:sldId id="317" r:id="rId16"/>
    <p:sldId id="312" r:id="rId17"/>
    <p:sldId id="313" r:id="rId18"/>
    <p:sldId id="314" r:id="rId19"/>
    <p:sldId id="316" r:id="rId20"/>
    <p:sldId id="315" r:id="rId21"/>
    <p:sldId id="285" r:id="rId22"/>
    <p:sldId id="318" r:id="rId23"/>
    <p:sldId id="299" r:id="rId24"/>
    <p:sldId id="309" r:id="rId25"/>
    <p:sldId id="308" r:id="rId26"/>
    <p:sldId id="310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0ECE9-5ADA-0E7B-21C3-DF479ECCD6A4}" v="20" dt="2021-10-27T12:56:09.820"/>
    <p1510:client id="{3E906FF8-C029-7162-8A3F-1CAF2D716559}" v="54" dt="2021-10-27T10:41:32.631"/>
    <p1510:client id="{47DA8F6A-56C7-BE14-B025-8920B45762EF}" v="15" dt="2019-09-30T10:06:26.520"/>
    <p1510:client id="{74EA52BB-95C5-DC21-EF7B-B38144507561}" v="357" dt="2019-10-03T14:38:28.799"/>
    <p1510:client id="{8FF3DF4D-8801-45A6-B133-30EEFF174ACE}" v="184" dt="2019-10-09T04:21:51.321"/>
    <p1510:client id="{BBAC2C9A-046B-1869-0623-74ED3B84B685}" v="822" dt="2019-09-16T13:57:09.932"/>
    <p1510:client id="{C6921A80-1F70-6B6C-FDE2-809070FA7AD7}" v="314" dt="2019-09-16T15:51:25.689"/>
    <p1510:client id="{D2498FAC-3819-348C-336B-5B471707BBDE}" v="3" dt="2020-10-20T16:18:28.165"/>
    <p1510:client id="{D74AB2A5-547E-B2A5-1CEF-E0998AE3140D}" v="9" dt="2019-10-11T10:00:17.900"/>
    <p1510:client id="{E44E30AB-DE59-E108-3D22-4D732D7296F8}" v="24" dt="2020-10-23T09:02:10.792"/>
    <p1510:client id="{E8C8B6F1-9B71-ED8E-A336-0EC242D4DCC1}" v="2" dt="2020-10-23T11:40:03.959"/>
    <p1510:client id="{EE1DCDAB-2DD6-EF49-14D6-FF062A6D755E}" v="151" dt="2021-10-25T14:33:27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D28085E-71DA-4990-A33D-A1F12DB7E4DE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9FDF30-D5B3-489A-91D8-5A6CB57A3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Durata</a:t>
            </a:r>
            <a:r>
              <a:rPr lang="en-US">
                <a:cs typeface="Calibri"/>
              </a:rPr>
              <a:t> 2h, </a:t>
            </a:r>
            <a:endParaRPr lang="en-US"/>
          </a:p>
          <a:p>
            <a:r>
              <a:rPr lang="en-US" err="1">
                <a:cs typeface="Calibri"/>
              </a:rPr>
              <a:t>Necesita</a:t>
            </a:r>
            <a:r>
              <a:rPr lang="en-US">
                <a:cs typeface="Calibri"/>
              </a:rPr>
              <a:t> seminar de 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FDF30-D5B3-489A-91D8-5A6CB57A33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* De stat mai mult pe acest slide</a:t>
            </a:r>
          </a:p>
          <a:p>
            <a:r>
              <a:rPr lang="en-US">
                <a:cs typeface="Calibri"/>
              </a:rPr>
              <a:t>* procesorul *nu execută* ~$c + 1, ci doar folosește numărul așa cum este (C2 sau standard) în adunări </a:t>
            </a:r>
          </a:p>
          <a:p>
            <a:r>
              <a:rPr lang="en-US">
                <a:cs typeface="Calibri"/>
              </a:rPr>
              <a:t>* ce se întâmplă la o expresie care amestecă signed și unsigned?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FDF30-D5B3-489A-91D8-5A6CB57A33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C </a:t>
            </a:r>
            <a:r>
              <a:rPr lang="en-US" dirty="0" err="1">
                <a:cs typeface="Calibri"/>
              </a:rPr>
              <a:t>și</a:t>
            </a:r>
            <a:r>
              <a:rPr lang="en-US">
                <a:cs typeface="Calibri"/>
              </a:rPr>
              <a:t> C++ limbajul nu </a:t>
            </a:r>
            <a:r>
              <a:rPr lang="en-US" dirty="0" err="1">
                <a:cs typeface="Calibri"/>
              </a:rPr>
              <a:t>verifică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flagul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- C++ </a:t>
            </a:r>
            <a:r>
              <a:rPr lang="en-US">
                <a:cs typeface="Calibri"/>
              </a:rPr>
              <a:t>std:max() nici funcția de bibliotecă  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matlab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octave: </a:t>
            </a:r>
            <a:r>
              <a:rPr lang="en-US" dirty="0" err="1">
                <a:cs typeface="Calibri"/>
              </a:rPr>
              <a:t>intmin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abs(</a:t>
            </a:r>
            <a:r>
              <a:rPr lang="en-US" dirty="0" err="1">
                <a:cs typeface="Calibri"/>
              </a:rPr>
              <a:t>intmin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- java: Math.abs</a:t>
            </a:r>
            <a:r>
              <a:rPr lang="en-US"/>
              <a:t> (-2147483648) = -2147483648</a:t>
            </a:r>
          </a:p>
          <a:p>
            <a:r>
              <a:rPr lang="en-US"/>
              <a:t>- numpy: np.abs(np.int16(2**15)) = -32768 </a:t>
            </a:r>
          </a:p>
          <a:p>
            <a:r>
              <a:rPr lang="en-US">
                <a:cs typeface="Calibri"/>
              </a:rPr>
              <a:t>- python3: OK!, folosește long integers; vezi sys.getsizeof()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FDF30-D5B3-489A-91D8-5A6CB57A333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05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>
            <a:normAutofit/>
          </a:bodyPr>
          <a:lstStyle/>
          <a:p>
            <a:r>
              <a:rPr lang="ro-RO" altLang="en-US"/>
              <a:t>Introducere în organizarea calculatoarelor și limbaje de asamblare</a:t>
            </a:r>
            <a:r>
              <a:rPr lang="en-GB" altLang="en-US"/>
              <a:t> (IOCLA)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Reprezentarea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datelor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ro-RO">
                <a:latin typeface="Candara"/>
                <a:ea typeface="ヒラギノ角ゴ Pro W3"/>
              </a:rPr>
              <a:t>î</a:t>
            </a:r>
            <a:r>
              <a:rPr lang="en-US">
                <a:latin typeface="Candara"/>
                <a:ea typeface="ヒラギノ角ゴ Pro W3"/>
              </a:rPr>
              <a:t>n </a:t>
            </a:r>
            <a:r>
              <a:rPr lang="en-US" err="1">
                <a:latin typeface="Candara"/>
                <a:ea typeface="ヒラギノ角ゴ Pro W3"/>
              </a:rPr>
              <a:t>sistemele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calcul</a:t>
            </a:r>
            <a:r>
              <a:rPr lang="en-US">
                <a:latin typeface="Candara"/>
                <a:ea typeface="ヒラギノ角ゴ Pro W3"/>
              </a:rPr>
              <a:t> – Complement </a:t>
            </a:r>
            <a:r>
              <a:rPr lang="en-US" err="1">
                <a:latin typeface="Candara"/>
                <a:ea typeface="ヒラギノ角ゴ Pro W3"/>
              </a:rPr>
              <a:t>față</a:t>
            </a:r>
            <a:r>
              <a:rPr lang="en-US">
                <a:latin typeface="Candara"/>
                <a:ea typeface="ヒラギノ角ゴ Pro W3"/>
              </a:rPr>
              <a:t> de 2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5710535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latin typeface="Candara" pitchFamily="34" charset="0"/>
                <a:ea typeface="ヒラギノ角ゴ Pro W3"/>
              </a:rPr>
              <a:t>Modificat</a:t>
            </a:r>
            <a:r>
              <a:rPr lang="en-US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>
              <a:latin typeface="Candara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5925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Caracteristici C2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Pentru o reprezentare pe N biți, acoperă plaja</a:t>
            </a:r>
          </a:p>
          <a:p>
            <a:endParaRPr lang="ro-RO"/>
          </a:p>
          <a:p>
            <a:pPr lvl="1"/>
            <a:r>
              <a:rPr lang="ro-RO"/>
              <a:t>Pentru 8 biți: [-128, 127]</a:t>
            </a:r>
          </a:p>
          <a:p>
            <a:pPr lvl="1"/>
            <a:r>
              <a:rPr lang="ro-RO"/>
              <a:t>Pentru 16 biți: [-32768, 32767]</a:t>
            </a:r>
          </a:p>
          <a:p>
            <a:r>
              <a:rPr lang="ro-RO"/>
              <a:t>Dacă se incrementează fără semn MAX (reprezentarea maximă) se ajunge în MIN (reprezentarea minimă)</a:t>
            </a:r>
          </a:p>
          <a:p>
            <a:pPr lvl="1"/>
            <a:r>
              <a:rPr lang="ro-RO"/>
              <a:t>Demo</a:t>
            </a:r>
          </a:p>
          <a:p>
            <a:r>
              <a:rPr lang="ro-RO"/>
              <a:t>Reprezentarea lui -1 e echivalentul celui mai mare număr dacă ar fi reprezentarea fără semn (numai biți de 1)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1600200"/>
          <a:ext cx="254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3" imgW="22860000" imgH="5486400" progId="Equation.3">
                  <p:embed/>
                </p:oleObj>
              </mc:Choice>
              <mc:Fallback>
                <p:oleObj name="Equation" r:id="rId3" imgW="22860000" imgH="5486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2540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Exemple</a:t>
            </a:r>
            <a:r>
              <a:rPr lang="en-US"/>
              <a:t> de </a:t>
            </a:r>
            <a:r>
              <a:rPr lang="en-US" err="1"/>
              <a:t>reprezentare</a:t>
            </a:r>
            <a:r>
              <a:rPr lang="en-US"/>
              <a:t> de </a:t>
            </a:r>
            <a:r>
              <a:rPr lang="en-US" err="1"/>
              <a:t>numere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 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Candara"/>
                <a:ea typeface="ヒラギノ角ゴ Pro W3"/>
              </a:rPr>
              <a:t>Pe 8 biți</a:t>
            </a:r>
          </a:p>
          <a:p>
            <a:r>
              <a:rPr lang="ro-RO" dirty="0">
                <a:latin typeface="Candara"/>
                <a:ea typeface="ヒラギノ角ゴ Pro W3"/>
              </a:rPr>
              <a:t>-20 (</a:t>
            </a:r>
            <a:r>
              <a:rPr lang="ro-RO" dirty="0" err="1">
                <a:latin typeface="Candara"/>
                <a:ea typeface="ヒラギノ角ゴ Pro W3"/>
              </a:rPr>
              <a:t>not</a:t>
            </a:r>
            <a:r>
              <a:rPr lang="ro-RO" dirty="0">
                <a:latin typeface="Candara"/>
                <a:ea typeface="ヒラギノ角ゴ Pro W3"/>
              </a:rPr>
              <a:t> 20 + 1)</a:t>
            </a:r>
          </a:p>
          <a:p>
            <a:pPr lvl="1"/>
            <a:r>
              <a:rPr lang="ro-RO" sz="2000">
                <a:latin typeface="Courier New"/>
                <a:ea typeface="ヒラギノ角ゴ Pro W3"/>
                <a:cs typeface="Courier New"/>
              </a:rPr>
              <a:t>20:     00010100</a:t>
            </a:r>
          </a:p>
          <a:p>
            <a:pPr lvl="1"/>
            <a:r>
              <a:rPr lang="ro-RO" sz="2000" err="1">
                <a:latin typeface="Courier New"/>
                <a:ea typeface="ヒラギノ角ゴ Pro W3"/>
                <a:cs typeface="Courier New"/>
              </a:rPr>
              <a:t>not</a:t>
            </a:r>
            <a:r>
              <a:rPr lang="ro-RO" sz="2000" dirty="0">
                <a:latin typeface="Courier New"/>
                <a:ea typeface="ヒラギノ角ゴ Pro W3"/>
                <a:cs typeface="Courier New"/>
              </a:rPr>
              <a:t> 20: 11101011</a:t>
            </a:r>
          </a:p>
          <a:p>
            <a:pPr lvl="1"/>
            <a:r>
              <a:rPr lang="ro-RO" sz="2000" dirty="0">
                <a:latin typeface="Courier New"/>
                <a:ea typeface="ヒラギノ角ゴ Pro W3"/>
                <a:cs typeface="Courier New"/>
              </a:rPr>
              <a:t>-20 în C2 (</a:t>
            </a:r>
            <a:r>
              <a:rPr lang="ro-RO" sz="2000" err="1">
                <a:latin typeface="Courier New"/>
                <a:ea typeface="ヒラギノ角ゴ Pro W3"/>
                <a:cs typeface="Courier New"/>
              </a:rPr>
              <a:t>not</a:t>
            </a:r>
            <a:r>
              <a:rPr lang="ro-RO" sz="2000" dirty="0">
                <a:latin typeface="Courier New"/>
                <a:ea typeface="ヒラギノ角ゴ Pro W3"/>
                <a:cs typeface="Courier New"/>
              </a:rPr>
              <a:t> 20 + 1): 11101011 + 1: 11101100</a:t>
            </a:r>
          </a:p>
          <a:p>
            <a:r>
              <a:rPr lang="ro-RO" dirty="0">
                <a:latin typeface="Candara"/>
                <a:ea typeface="ヒラギノ角ゴ Pro W3"/>
              </a:rPr>
              <a:t>Ce </a:t>
            </a:r>
            <a:r>
              <a:rPr lang="ro-RO" dirty="0" err="1">
                <a:latin typeface="Candara"/>
                <a:ea typeface="ヒラギノ角ゴ Pro W3"/>
              </a:rPr>
              <a:t>reprezinta</a:t>
            </a:r>
            <a:r>
              <a:rPr lang="ro-RO" dirty="0">
                <a:latin typeface="Candara"/>
                <a:ea typeface="ヒラギノ角ゴ Pro W3"/>
              </a:rPr>
              <a:t> 11010101 (0xD5), dacă știm că numărul e cu semn?</a:t>
            </a:r>
          </a:p>
          <a:p>
            <a:pPr lvl="1"/>
            <a:r>
              <a:rPr lang="ro-RO" dirty="0">
                <a:latin typeface="Candara"/>
                <a:ea typeface="ヒラギノ角ゴ Pro W3"/>
              </a:rPr>
              <a:t>Primul bit: 1, negativ</a:t>
            </a:r>
          </a:p>
          <a:p>
            <a:pPr lvl="1"/>
            <a:r>
              <a:rPr lang="ro-RO" sz="2000">
                <a:latin typeface="Courier New"/>
                <a:ea typeface="ヒラギノ角ゴ Pro W3"/>
                <a:cs typeface="Courier New"/>
              </a:rPr>
              <a:t>R-1=             11010101 – 1 = </a:t>
            </a:r>
          </a:p>
          <a:p>
            <a:pPr lvl="1"/>
            <a:r>
              <a:rPr lang="ro-RO" sz="2000">
                <a:latin typeface="Courier New"/>
                <a:ea typeface="ヒラギノ角ゴ Pro W3"/>
                <a:cs typeface="Courier New"/>
              </a:rPr>
              <a:t>                 11010100</a:t>
            </a:r>
            <a:endParaRPr lang="ro-RO"/>
          </a:p>
          <a:p>
            <a:pPr lvl="1"/>
            <a:r>
              <a:rPr lang="ro-RO" sz="2000" dirty="0">
                <a:latin typeface="Courier New"/>
                <a:ea typeface="ヒラギノ角ゴ Pro W3"/>
                <a:cs typeface="Courier New"/>
              </a:rPr>
              <a:t>-N = </a:t>
            </a:r>
            <a:r>
              <a:rPr lang="ro-RO" sz="2000" err="1">
                <a:latin typeface="Courier New"/>
                <a:ea typeface="ヒラギノ角ゴ Pro W3"/>
                <a:cs typeface="Courier New"/>
              </a:rPr>
              <a:t>not</a:t>
            </a:r>
            <a:r>
              <a:rPr lang="ro-RO" sz="2000" dirty="0">
                <a:latin typeface="Courier New"/>
                <a:ea typeface="ヒラギノ角ゴ Pro W3"/>
                <a:cs typeface="Courier New"/>
              </a:rPr>
              <a:t> (R-1) = 00101011 = 43</a:t>
            </a:r>
          </a:p>
          <a:p>
            <a:pPr lvl="1"/>
            <a:r>
              <a:rPr lang="ro-RO" sz="2000" dirty="0">
                <a:latin typeface="Courier New"/>
                <a:ea typeface="ヒラギノ角ゴ Pro W3"/>
                <a:cs typeface="Courier New"/>
              </a:rPr>
              <a:t>N = -43</a:t>
            </a:r>
          </a:p>
        </p:txBody>
      </p:sp>
    </p:spTree>
    <p:extLst>
      <p:ext uri="{BB962C8B-B14F-4D97-AF65-F5344CB8AC3E}">
        <p14:creationId xmlns:p14="http://schemas.microsoft.com/office/powerpoint/2010/main" val="181347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Incrementări interesante în C2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SCHAR_MAX + 1 = SCHAR_MIN</a:t>
            </a:r>
          </a:p>
          <a:p>
            <a:pPr lvl="1"/>
            <a:r>
              <a:rPr lang="ro-RO"/>
              <a:t>01111111 + 1 = 10000000</a:t>
            </a:r>
          </a:p>
          <a:p>
            <a:pPr lvl="1"/>
            <a:r>
              <a:rPr lang="ro-RO"/>
              <a:t>signed_value(10000000) = - (NOT 1000000 + 1) = - (01111111 + 1) = - 10000000 = -0x80 = -128 (SCHAR_MIN)</a:t>
            </a:r>
          </a:p>
          <a:p>
            <a:r>
              <a:rPr lang="ro-RO"/>
              <a:t>-1 + 1 = 0 (Duh!)</a:t>
            </a:r>
          </a:p>
          <a:p>
            <a:pPr lvl="1"/>
            <a:r>
              <a:rPr lang="ro-RO"/>
              <a:t>11111111 + 1 = 00000000</a:t>
            </a:r>
          </a:p>
        </p:txBody>
      </p:sp>
    </p:spTree>
    <p:extLst>
      <p:ext uri="{BB962C8B-B14F-4D97-AF65-F5344CB8AC3E}">
        <p14:creationId xmlns:p14="http://schemas.microsoft.com/office/powerpoint/2010/main" val="322072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Operații aritmetice în C2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Candara"/>
                <a:ea typeface="ヒラギノ角ゴ Pro W3"/>
              </a:rPr>
              <a:t>SCHAR_MIN + SCHAR_MAX</a:t>
            </a:r>
          </a:p>
          <a:p>
            <a:pPr lvl="1"/>
            <a:r>
              <a:rPr lang="ro-RO" dirty="0">
                <a:latin typeface="Candara"/>
                <a:ea typeface="ヒラギノ角ゴ Pro W3"/>
              </a:rPr>
              <a:t>10000000 + 01111111 = 11111111 (-1)</a:t>
            </a:r>
          </a:p>
          <a:p>
            <a:r>
              <a:rPr lang="ro-RO" dirty="0">
                <a:latin typeface="Candara"/>
                <a:ea typeface="ヒラギノ角ゴ Pro W3"/>
              </a:rPr>
              <a:t>-1 + 10</a:t>
            </a:r>
          </a:p>
          <a:p>
            <a:pPr lvl="1"/>
            <a:r>
              <a:rPr lang="ro-RO" dirty="0">
                <a:latin typeface="Candara"/>
                <a:ea typeface="ヒラギノ角ゴ Pro W3"/>
              </a:rPr>
              <a:t>11111111 + 00001010 = 00001001</a:t>
            </a:r>
          </a:p>
          <a:p>
            <a:r>
              <a:rPr lang="ro-RO" dirty="0">
                <a:latin typeface="Candara"/>
                <a:ea typeface="ヒラギノ角ゴ Pro W3"/>
              </a:rPr>
              <a:t>100 + 100 (ambele numere cu semn)</a:t>
            </a:r>
          </a:p>
          <a:p>
            <a:pPr lvl="1"/>
            <a:r>
              <a:rPr lang="ro-RO" dirty="0">
                <a:latin typeface="Candara"/>
                <a:ea typeface="ヒラギノ角ゴ Pro W3"/>
              </a:rPr>
              <a:t>01100100 + 01100100 = 11001000 -&gt; -56</a:t>
            </a:r>
          </a:p>
          <a:p>
            <a:pPr lvl="1"/>
            <a:r>
              <a:rPr lang="ro-RO" dirty="0">
                <a:latin typeface="Candara"/>
                <a:ea typeface="ヒラギノ角ゴ Pro W3"/>
              </a:rPr>
              <a:t>se schimbă bitul de semn de la doi operanzi de semn opus</a:t>
            </a:r>
          </a:p>
          <a:p>
            <a:pPr lvl="2"/>
            <a:r>
              <a:rPr lang="ro-RO" dirty="0">
                <a:latin typeface="Candara"/>
                <a:ea typeface="ヒラギノ角ゴ Pro W3"/>
              </a:rPr>
              <a:t>se activează “</a:t>
            </a:r>
            <a:r>
              <a:rPr lang="ro-RO" err="1">
                <a:latin typeface="Candara"/>
                <a:ea typeface="ヒラギノ角ゴ Pro W3"/>
              </a:rPr>
              <a:t>overflow</a:t>
            </a:r>
            <a:r>
              <a:rPr lang="ro-RO" dirty="0">
                <a:latin typeface="Candara"/>
                <a:ea typeface="ヒラギノ角ゴ Pro W3"/>
              </a:rPr>
              <a:t> flag</a:t>
            </a:r>
            <a:r>
              <a:rPr lang="ro-RO">
                <a:latin typeface="Candara"/>
                <a:ea typeface="ヒラギノ角ゴ Pro W3"/>
              </a:rPr>
              <a:t>” OF </a:t>
            </a:r>
            <a:endParaRPr lang="ro-RO"/>
          </a:p>
          <a:p>
            <a:pPr lvl="2"/>
            <a:r>
              <a:rPr lang="ro-RO" dirty="0">
                <a:latin typeface="Candara"/>
                <a:ea typeface="ヒラギノ角ゴ Pro W3"/>
              </a:rPr>
              <a:t>informație că rezultatul este “incorect”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Ce înseamnă?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0xFE</a:t>
            </a:r>
          </a:p>
          <a:p>
            <a:r>
              <a:rPr lang="ro-RO"/>
              <a:t>(unsigned char) -1</a:t>
            </a:r>
          </a:p>
          <a:p>
            <a:r>
              <a:rPr lang="ro-RO"/>
              <a:t>(int) 0xff</a:t>
            </a:r>
          </a:p>
          <a:p>
            <a:r>
              <a:rPr lang="ro-RO"/>
              <a:t>char c = 0xff; int d = c;</a:t>
            </a:r>
          </a:p>
          <a:p>
            <a:pPr>
              <a:spcBef>
                <a:spcPct val="0"/>
              </a:spcBef>
            </a:pPr>
            <a:r>
              <a:rPr lang="ro-RO"/>
              <a:t>Curiozate: INT_MIN % -1</a:t>
            </a:r>
            <a:endParaRPr lang="en-US"/>
          </a:p>
          <a:p>
            <a:endParaRPr lang="ro-R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2328-9BB2-4EB6-907C-9B9E7893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C2 </a:t>
            </a:r>
            <a:r>
              <a:rPr lang="en-US" err="1">
                <a:latin typeface="Constantia"/>
                <a:ea typeface="ヒラギノ角ゴ Pro W3"/>
              </a:rPr>
              <a:t>este</a:t>
            </a:r>
            <a:r>
              <a:rPr lang="en-US">
                <a:latin typeface="Constantia"/>
                <a:ea typeface="ヒラギノ角ゴ Pro W3"/>
              </a:rPr>
              <a:t> MAGIC!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0E3C-00E0-43F4-8E1B-1EA9F61D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Un </a:t>
            </a:r>
            <a:r>
              <a:rPr lang="en-US" dirty="0" err="1">
                <a:latin typeface="Candara"/>
                <a:ea typeface="ヒラギノ角ゴ Pro W3"/>
              </a:rPr>
              <a:t>singur</a:t>
            </a:r>
            <a:r>
              <a:rPr lang="en-US" dirty="0">
                <a:latin typeface="Candara"/>
                <a:ea typeface="ヒラギノ角ゴ Pro W3"/>
              </a:rPr>
              <a:t> circuit </a:t>
            </a:r>
            <a:r>
              <a:rPr lang="en-US" dirty="0" err="1">
                <a:latin typeface="Candara"/>
                <a:ea typeface="ヒラギノ角ゴ Pro W3"/>
              </a:rPr>
              <a:t>pentru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adunare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scădere</a:t>
            </a:r>
            <a:endParaRPr lang="en-US" dirty="0" err="1"/>
          </a:p>
          <a:p>
            <a:pPr lvl="1">
              <a:buFont typeface="Symbol"/>
              <a:buChar char="*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Adunare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$a + $b </a:t>
            </a:r>
          </a:p>
          <a:p>
            <a:pPr lvl="1">
              <a:buFont typeface="Symbol"/>
              <a:buChar char="*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Scădere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$a - $b = $a +~$b + 1</a:t>
            </a:r>
          </a:p>
          <a:p>
            <a:pPr>
              <a:buFont typeface="Symbol"/>
              <a:buChar char="•"/>
            </a:pP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Symbol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Rezultatul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adunării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corect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operanzi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 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Signed CF == 0</a:t>
            </a:r>
          </a:p>
          <a:p>
            <a:pPr lvl="1">
              <a:buFont typeface="Symbo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Unsigned OF == 0</a:t>
            </a:r>
            <a:endParaRPr lang="en-US"/>
          </a:p>
          <a:p>
            <a:pPr lvl="1">
              <a:buFont typeface="Symbol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programatorul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știe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care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este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semnificația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datelor</a:t>
            </a:r>
            <a:endParaRPr lang="en-US" dirty="0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Symbol,Sans-Serif"/>
              <a:buChar char="•"/>
            </a:pP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compilatorul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știe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care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este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semnificația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datelor</a:t>
            </a:r>
            <a:endParaRPr lang="en-US" dirty="0" err="1">
              <a:latin typeface="Candara"/>
              <a:ea typeface="ヒラギノ角ゴ Pro W3"/>
            </a:endParaRPr>
          </a:p>
          <a:p>
            <a:pPr>
              <a:buFont typeface="Symbol"/>
              <a:buChar char="•"/>
            </a:pPr>
            <a:endParaRPr lang="ro-RO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ro-RO" dirty="0">
                <a:latin typeface="Candara"/>
                <a:ea typeface="ヒラギノ角ゴ Pro W3"/>
              </a:rPr>
              <a:t>Folosit de toate</a:t>
            </a:r>
            <a:r>
              <a:rPr lang="ro-RO" baseline="30000" dirty="0">
                <a:latin typeface="Candara"/>
                <a:ea typeface="ヒラギノ角ゴ Pro W3"/>
              </a:rPr>
              <a:t>*</a:t>
            </a:r>
            <a:r>
              <a:rPr lang="ro-RO" dirty="0">
                <a:latin typeface="Candara"/>
                <a:ea typeface="ヒラギノ角ゴ Pro W3"/>
              </a:rPr>
              <a:t> procesoarele de azi</a:t>
            </a:r>
            <a:endParaRPr lang="en-US" dirty="0">
              <a:latin typeface="Candara"/>
              <a:ea typeface="ヒラギノ角ゴ Pro W3"/>
            </a:endParaRPr>
          </a:p>
          <a:p>
            <a:pPr lvl="1">
              <a:buFont typeface="Symbol"/>
              <a:buChar char="•"/>
            </a:pP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3504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F8E9-7BDC-45FB-B88F-9B0F8987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Seminar </a:t>
            </a:r>
            <a:r>
              <a:rPr lang="en-US" err="1">
                <a:latin typeface="Constantia"/>
                <a:ea typeface="ヒラギノ角ゴ Pro W3"/>
              </a:rPr>
              <a:t>în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gdb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1010-8B35-440C-A700-6B29082C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gdb</a:t>
            </a:r>
            <a:r>
              <a:rPr lang="en-US">
                <a:latin typeface="Candara"/>
                <a:ea typeface="ヒラギノ角ゴ Pro W3"/>
              </a:rPr>
              <a:t>  = calculator/convertor hex/</a:t>
            </a:r>
            <a:r>
              <a:rPr lang="en-US" err="1">
                <a:latin typeface="Candara"/>
                <a:ea typeface="ヒラギノ角ゴ Pro W3"/>
              </a:rPr>
              <a:t>binar</a:t>
            </a:r>
            <a:r>
              <a:rPr lang="en-US">
                <a:latin typeface="Candara"/>
                <a:ea typeface="ヒラギノ角ゴ Pro W3"/>
              </a:rPr>
              <a:t>/</a:t>
            </a:r>
            <a:r>
              <a:rPr lang="en-US" err="1">
                <a:latin typeface="Candara"/>
                <a:ea typeface="ヒラギノ角ゴ Pro W3"/>
              </a:rPr>
              <a:t>dec</a:t>
            </a:r>
            <a:r>
              <a:rPr lang="en-US">
                <a:latin typeface="Candara"/>
                <a:ea typeface="ヒラギノ角ゴ Pro W3"/>
              </a:rPr>
              <a:t>/C2 </a:t>
            </a:r>
          </a:p>
          <a:p>
            <a:r>
              <a:rPr lang="en-US" err="1">
                <a:latin typeface="Candara"/>
                <a:ea typeface="ヒラギノ角ゴ Pro W3"/>
              </a:rPr>
              <a:t>Comanda</a:t>
            </a:r>
            <a:r>
              <a:rPr lang="en-US">
                <a:latin typeface="Candara"/>
                <a:ea typeface="ヒラギノ角ゴ Pro W3"/>
              </a:rPr>
              <a:t> set</a:t>
            </a:r>
            <a:endParaRPr lang="en-US"/>
          </a:p>
          <a:p>
            <a:pPr lvl="1"/>
            <a:r>
              <a:rPr lang="en-US">
                <a:latin typeface="Candara"/>
                <a:ea typeface="ヒラギノ角ゴ Pro W3"/>
              </a:rPr>
              <a:t>set $a  = (char)100</a:t>
            </a:r>
          </a:p>
          <a:p>
            <a:pPr lvl="1"/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set $b = (3*$a) &amp; 0xff</a:t>
            </a:r>
          </a:p>
          <a:p>
            <a:pPr lvl="1"/>
            <a:r>
              <a:rPr lang="en-US" err="1">
                <a:solidFill>
                  <a:srgbClr val="262699"/>
                </a:solidFill>
                <a:latin typeface="Candara"/>
                <a:ea typeface="ヒラギノ角ゴ Pro W3"/>
              </a:rPr>
              <a:t>whatis</a:t>
            </a:r>
            <a:r>
              <a:rPr lang="en-US">
                <a:solidFill>
                  <a:srgbClr val="262699"/>
                </a:solidFill>
                <a:latin typeface="Candara"/>
                <a:ea typeface="ヒラギノ角ゴ Pro W3"/>
              </a:rPr>
              <a:t> $b </a:t>
            </a:r>
          </a:p>
          <a:p>
            <a:r>
              <a:rPr lang="en-US" err="1">
                <a:latin typeface="Candara"/>
                <a:ea typeface="ヒラギノ角ゴ Pro W3"/>
              </a:rPr>
              <a:t>Comanda</a:t>
            </a:r>
            <a:r>
              <a:rPr lang="en-US">
                <a:latin typeface="Candara"/>
                <a:ea typeface="ヒラギノ角ゴ Pro W3"/>
              </a:rPr>
              <a:t> p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p/x - </a:t>
            </a:r>
            <a:r>
              <a:rPr lang="en-US" err="1">
                <a:latin typeface="Candara"/>
                <a:ea typeface="ヒラギノ角ゴ Pro W3"/>
              </a:rPr>
              <a:t>afișează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hexa</a:t>
            </a:r>
            <a:r>
              <a:rPr lang="en-US">
                <a:latin typeface="Candara"/>
                <a:ea typeface="ヒラギノ角ゴ Pro W3"/>
              </a:rPr>
              <a:t> 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p/d - </a:t>
            </a:r>
            <a:r>
              <a:rPr lang="en-US" err="1">
                <a:latin typeface="Candara"/>
                <a:ea typeface="ヒラギノ角ゴ Pro W3"/>
              </a:rPr>
              <a:t>zecimal</a:t>
            </a:r>
            <a:r>
              <a:rPr lang="en-US">
                <a:latin typeface="Candara"/>
                <a:ea typeface="ヒラギノ角ゴ Pro W3"/>
              </a:rPr>
              <a:t> 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p/u - unsigned 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p/t - </a:t>
            </a:r>
            <a:r>
              <a:rPr lang="en-US" err="1">
                <a:latin typeface="Candara"/>
                <a:ea typeface="ヒラギノ角ゴ Pro W3"/>
              </a:rPr>
              <a:t>binar</a:t>
            </a:r>
            <a:endParaRPr lang="en-US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9222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F8E9-7BDC-45FB-B88F-9B0F8987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Seminar </a:t>
            </a:r>
            <a:r>
              <a:rPr lang="en-US" err="1">
                <a:latin typeface="Constantia"/>
                <a:ea typeface="ヒラギノ角ゴ Pro W3"/>
              </a:rPr>
              <a:t>în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gdb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1010-8B35-440C-A700-6B29082C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4337539" cy="5410200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>
                <a:solidFill>
                  <a:srgbClr val="000000"/>
                </a:solidFill>
                <a:latin typeface="Candara"/>
                <a:ea typeface="ヒラギノ角ゴ Pro W3"/>
              </a:rPr>
              <a:t>a&gt; 127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set $a = (char)150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p/t $a  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10010110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p/x $a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0x96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p/d $a</a:t>
            </a:r>
          </a:p>
          <a:p>
            <a:pPr marL="914400" lvl="2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-</a:t>
            </a: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106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p/u $a 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150</a:t>
            </a:r>
          </a:p>
          <a:p>
            <a:pPr lvl="1"/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420A7-B79F-45F3-BC3B-3616162B4407}"/>
              </a:ext>
            </a:extLst>
          </p:cNvPr>
          <p:cNvSpPr txBox="1">
            <a:spLocks/>
          </p:cNvSpPr>
          <p:nvPr/>
        </p:nvSpPr>
        <p:spPr bwMode="auto">
          <a:xfrm>
            <a:off x="4422703" y="936122"/>
            <a:ext cx="433753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 marL="457200" lvl="1" indent="0">
              <a:buNone/>
            </a:pPr>
            <a:r>
              <a:rPr lang="en-US" b="1" kern="0">
                <a:solidFill>
                  <a:srgbClr val="000000"/>
                </a:solidFill>
                <a:latin typeface="Candara"/>
                <a:ea typeface="ヒラギノ角ゴ Pro W3"/>
              </a:rPr>
              <a:t>a &lt;= 127</a:t>
            </a:r>
            <a:endParaRPr lang="en-US" b="1"/>
          </a:p>
          <a:p>
            <a:pPr lvl="1"/>
            <a:r>
              <a:rPr lang="en-US" kern="0">
                <a:solidFill>
                  <a:srgbClr val="000000"/>
                </a:solidFill>
                <a:latin typeface="Candara"/>
                <a:ea typeface="ヒラギノ角ゴ Pro W3"/>
              </a:rPr>
              <a:t>set $b = (char)50</a:t>
            </a:r>
            <a:endParaRPr lang="en-US"/>
          </a:p>
          <a:p>
            <a:pPr lvl="1"/>
            <a:r>
              <a:rPr lang="en-US" kern="0">
                <a:solidFill>
                  <a:srgbClr val="000000"/>
                </a:solidFill>
                <a:latin typeface="Candara"/>
                <a:ea typeface="ヒラギノ角ゴ Pro W3"/>
              </a:rPr>
              <a:t>p/t $b  </a:t>
            </a:r>
          </a:p>
          <a:p>
            <a:pPr marL="914400" lvl="2" indent="0">
              <a:buFontTx/>
              <a:buNone/>
            </a:pPr>
            <a:r>
              <a:rPr lang="en-US" kern="0">
                <a:solidFill>
                  <a:srgbClr val="0070C0"/>
                </a:solidFill>
                <a:latin typeface="Candara"/>
                <a:ea typeface="ヒラギノ角ゴ Pro W3"/>
              </a:rPr>
              <a:t>110010</a:t>
            </a:r>
          </a:p>
          <a:p>
            <a:pPr lvl="1"/>
            <a:r>
              <a:rPr lang="en-US" kern="0">
                <a:solidFill>
                  <a:srgbClr val="000000"/>
                </a:solidFill>
                <a:latin typeface="Candara"/>
                <a:ea typeface="ヒラギノ角ゴ Pro W3"/>
              </a:rPr>
              <a:t>p/x $b</a:t>
            </a:r>
          </a:p>
          <a:p>
            <a:pPr marL="914400" lvl="2" indent="0">
              <a:buFontTx/>
              <a:buNone/>
            </a:pPr>
            <a:r>
              <a:rPr lang="en-US" kern="0">
                <a:solidFill>
                  <a:srgbClr val="0070C0"/>
                </a:solidFill>
                <a:latin typeface="Candara"/>
                <a:ea typeface="ヒラギノ角ゴ Pro W3"/>
              </a:rPr>
              <a:t>0x32</a:t>
            </a:r>
            <a:endParaRPr lang="en-US" kern="0">
              <a:solidFill>
                <a:srgbClr val="0070C0"/>
              </a:solidFill>
            </a:endParaRPr>
          </a:p>
          <a:p>
            <a:pPr lvl="1"/>
            <a:r>
              <a:rPr lang="en-US" kern="0">
                <a:solidFill>
                  <a:srgbClr val="000000"/>
                </a:solidFill>
                <a:latin typeface="Candara"/>
                <a:ea typeface="ヒラギノ角ゴ Pro W3"/>
              </a:rPr>
              <a:t>p/d $b</a:t>
            </a:r>
          </a:p>
          <a:p>
            <a:pPr marL="914400" lvl="2" indent="0">
              <a:buNone/>
            </a:pPr>
            <a:r>
              <a:rPr lang="en-US" kern="0">
                <a:solidFill>
                  <a:srgbClr val="0070C0"/>
                </a:solidFill>
                <a:latin typeface="Candara"/>
                <a:ea typeface="ヒラギノ角ゴ Pro W3"/>
              </a:rPr>
              <a:t>50</a:t>
            </a:r>
          </a:p>
          <a:p>
            <a:pPr lvl="1"/>
            <a:r>
              <a:rPr lang="en-US" kern="0">
                <a:solidFill>
                  <a:srgbClr val="000000"/>
                </a:solidFill>
                <a:latin typeface="Candara"/>
                <a:ea typeface="ヒラギノ角ゴ Pro W3"/>
              </a:rPr>
              <a:t>p/u $b </a:t>
            </a:r>
          </a:p>
          <a:p>
            <a:pPr marL="914400" lvl="2" indent="0">
              <a:buFontTx/>
              <a:buNone/>
            </a:pPr>
            <a:r>
              <a:rPr lang="en-US" kern="0">
                <a:solidFill>
                  <a:srgbClr val="0070C0"/>
                </a:solidFill>
                <a:latin typeface="Candara"/>
                <a:ea typeface="ヒラギノ角ゴ Pro W3"/>
              </a:rPr>
              <a:t>50</a:t>
            </a:r>
          </a:p>
          <a:p>
            <a:pPr lvl="1"/>
            <a:r>
              <a:rPr lang="en-US" kern="0" err="1">
                <a:solidFill>
                  <a:schemeClr val="tx1"/>
                </a:solidFill>
                <a:latin typeface="Candara"/>
                <a:ea typeface="ヒラギノ角ゴ Pro W3"/>
              </a:rPr>
              <a:t>whatis</a:t>
            </a:r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 $a + $b</a:t>
            </a:r>
          </a:p>
          <a:p>
            <a:pPr marL="914400" lvl="2" indent="0">
              <a:buNone/>
            </a:pPr>
            <a:r>
              <a:rPr lang="en-US" kern="0">
                <a:solidFill>
                  <a:srgbClr val="0070C0"/>
                </a:solidFill>
                <a:latin typeface="Candara"/>
                <a:ea typeface="ヒラギノ角ゴ Pro W3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400107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F8E9-7BDC-45FB-B88F-9B0F8987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Seminar </a:t>
            </a:r>
            <a:r>
              <a:rPr lang="en-US" err="1">
                <a:latin typeface="Constantia"/>
                <a:ea typeface="ヒラギノ角ゴ Pro W3"/>
              </a:rPr>
              <a:t>în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gdb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1010-8B35-440C-A700-6B29082C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4337539" cy="5410200"/>
          </a:xfrm>
        </p:spPr>
        <p:txBody>
          <a:bodyPr/>
          <a:lstStyle/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set $c = (char) ($a + $b)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p/t $c  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10010110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p/x $c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0xc8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p/d $c</a:t>
            </a:r>
          </a:p>
          <a:p>
            <a:pPr marL="914400" lvl="2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-</a:t>
            </a: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56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p/u $c 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200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$c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conține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andara"/>
                <a:ea typeface="ヒラギノ角ゴ Pro W3"/>
              </a:rPr>
              <a:t>ambele</a:t>
            </a:r>
            <a:r>
              <a:rPr lang="en-US" b="1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rezultate: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-106 + 50 = -56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 150 + 50 = 200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420A7-B79F-45F3-BC3B-3616162B4407}"/>
              </a:ext>
            </a:extLst>
          </p:cNvPr>
          <p:cNvSpPr txBox="1">
            <a:spLocks/>
          </p:cNvSpPr>
          <p:nvPr/>
        </p:nvSpPr>
        <p:spPr bwMode="auto">
          <a:xfrm>
            <a:off x="4571293" y="936122"/>
            <a:ext cx="433753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 marL="457200" lvl="1" indent="0">
              <a:buNone/>
            </a:pPr>
            <a:r>
              <a:rPr lang="en-US" b="1" kern="0" err="1">
                <a:solidFill>
                  <a:schemeClr val="tx1"/>
                </a:solidFill>
                <a:latin typeface="Candara"/>
                <a:ea typeface="ヒラギノ角ゴ Pro W3"/>
              </a:rPr>
              <a:t>Interpretările</a:t>
            </a:r>
            <a:r>
              <a:rPr lang="en-US" b="1" kern="0">
                <a:solidFill>
                  <a:schemeClr val="tx1"/>
                </a:solidFill>
                <a:latin typeface="Candara"/>
                <a:ea typeface="ヒラギノ角ゴ Pro W3"/>
              </a:rPr>
              <a:t> </a:t>
            </a:r>
            <a:r>
              <a:rPr lang="en-US" b="1" kern="0" err="1">
                <a:solidFill>
                  <a:schemeClr val="tx1"/>
                </a:solidFill>
                <a:latin typeface="Candara"/>
                <a:ea typeface="ヒラギノ角ゴ Pro W3"/>
              </a:rPr>
              <a:t>lui</a:t>
            </a:r>
            <a:r>
              <a:rPr lang="en-US" b="1" kern="0">
                <a:solidFill>
                  <a:schemeClr val="tx1"/>
                </a:solidFill>
                <a:latin typeface="Candara"/>
                <a:ea typeface="ヒラギノ角ゴ Pro W3"/>
              </a:rPr>
              <a:t> $c</a:t>
            </a:r>
            <a:endParaRPr lang="en-US" b="1" ker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b="1" kern="0">
              <a:solidFill>
                <a:schemeClr val="tx1"/>
              </a:solidFill>
              <a:latin typeface="Candara"/>
              <a:ea typeface="ヒラギノ角ゴ Pro W3"/>
            </a:endParaRPr>
          </a:p>
          <a:p>
            <a:pPr lvl="1"/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$c </a:t>
            </a:r>
            <a:r>
              <a:rPr lang="en-US" kern="0" err="1">
                <a:solidFill>
                  <a:schemeClr val="tx1"/>
                </a:solidFill>
                <a:latin typeface="Candara"/>
                <a:ea typeface="ヒラギノ角ゴ Pro W3"/>
              </a:rPr>
              <a:t>fără</a:t>
            </a:r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 semn?   </a:t>
            </a:r>
            <a:r>
              <a:rPr lang="en-US">
                <a:solidFill>
                  <a:schemeClr val="tx1"/>
                </a:solidFill>
                <a:latin typeface="Candara"/>
                <a:ea typeface="ヒラギノ角ゴ Pro W3"/>
              </a:rPr>
              <a:t>0xc8</a:t>
            </a:r>
          </a:p>
          <a:p>
            <a:pPr lvl="1"/>
            <a:endParaRPr lang="en-US">
              <a:solidFill>
                <a:schemeClr val="tx1"/>
              </a:solidFill>
              <a:latin typeface="Candara"/>
              <a:ea typeface="ヒラギノ角ゴ Pro W3"/>
            </a:endParaRPr>
          </a:p>
          <a:p>
            <a:pPr lvl="1"/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$c cu </a:t>
            </a:r>
            <a:r>
              <a:rPr lang="en-US" kern="0" err="1">
                <a:solidFill>
                  <a:schemeClr val="tx1"/>
                </a:solidFill>
                <a:latin typeface="Candara"/>
                <a:ea typeface="ヒラギノ角ゴ Pro W3"/>
              </a:rPr>
              <a:t>semn</a:t>
            </a:r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?  </a:t>
            </a:r>
          </a:p>
          <a:p>
            <a:pPr marL="457200" lvl="1" indent="0">
              <a:buNone/>
            </a:pPr>
            <a:r>
              <a:rPr lang="en-US" sz="2000" kern="0">
                <a:solidFill>
                  <a:schemeClr val="tx1"/>
                </a:solidFill>
                <a:latin typeface="Candara"/>
                <a:ea typeface="ヒラギノ角ゴ Pro W3"/>
              </a:rPr>
              <a:t>p/t $c &amp; 0B1000000 =</a:t>
            </a:r>
          </a:p>
          <a:p>
            <a:pPr marL="457200" lvl="1" indent="0">
              <a:buNone/>
            </a:pPr>
            <a:r>
              <a:rPr lang="en-US" sz="2000" kern="0">
                <a:latin typeface="Candara"/>
                <a:ea typeface="ヒラギノ角ゴ Pro W3"/>
              </a:rPr>
              <a:t>= 10000000 =&gt; bit de semn</a:t>
            </a:r>
            <a:endParaRPr lang="en-US" sz="2000" kern="0">
              <a:solidFill>
                <a:srgbClr val="262699"/>
              </a:solidFill>
              <a:latin typeface="Candara"/>
              <a:ea typeface="ヒラギノ角ゴ Pro W3"/>
            </a:endParaRPr>
          </a:p>
          <a:p>
            <a:pPr lvl="1"/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Așadar negativ:</a:t>
            </a:r>
          </a:p>
          <a:p>
            <a:pPr lvl="1"/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p/t ~$c + 1</a:t>
            </a:r>
          </a:p>
          <a:p>
            <a:pPr lvl="2"/>
            <a:r>
              <a:rPr lang="en-US" kern="0">
                <a:solidFill>
                  <a:srgbClr val="262699"/>
                </a:solidFill>
                <a:latin typeface="Candara"/>
                <a:ea typeface="ヒラギノ角ゴ Pro W3"/>
              </a:rPr>
              <a:t>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AECAD-D1F7-4272-8F14-5D4873727B56}"/>
              </a:ext>
            </a:extLst>
          </p:cNvPr>
          <p:cNvSpPr txBox="1"/>
          <p:nvPr/>
        </p:nvSpPr>
        <p:spPr>
          <a:xfrm rot="-1200000">
            <a:off x="3360420" y="5448151"/>
            <a:ext cx="9372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Magic!</a:t>
            </a:r>
          </a:p>
        </p:txBody>
      </p:sp>
    </p:spTree>
    <p:extLst>
      <p:ext uri="{BB962C8B-B14F-4D97-AF65-F5344CB8AC3E}">
        <p14:creationId xmlns:p14="http://schemas.microsoft.com/office/powerpoint/2010/main" val="29329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F8E9-7BDC-45FB-B88F-9B0F8987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Seminar </a:t>
            </a:r>
            <a:r>
              <a:rPr lang="en-US" err="1">
                <a:latin typeface="Constantia"/>
                <a:ea typeface="ヒラギノ角ゴ Pro W3"/>
              </a:rPr>
              <a:t>în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gdb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1010-8B35-440C-A700-6B29082C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4337539" cy="5410200"/>
          </a:xfrm>
        </p:spPr>
        <p:txBody>
          <a:bodyPr/>
          <a:lstStyle/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set $d = (char) ($a - $b)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p/t $t  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1100100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p/x $c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0x64</a:t>
            </a:r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p/d $c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100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p/u $c </a:t>
            </a:r>
          </a:p>
          <a:p>
            <a:pPr marL="914400" lvl="2" indent="0">
              <a:buNone/>
            </a:pPr>
            <a:r>
              <a:rPr lang="en-US">
                <a:solidFill>
                  <a:srgbClr val="0070C0"/>
                </a:solidFill>
                <a:latin typeface="Candara"/>
                <a:ea typeface="ヒラギノ角ゴ Pro W3"/>
              </a:rPr>
              <a:t>100</a:t>
            </a:r>
          </a:p>
          <a:p>
            <a:pPr marL="457200" lvl="1" indent="0">
              <a:buNone/>
            </a:pP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signed: -106 - 50 = -156 </a:t>
            </a:r>
            <a:endParaRPr lang="en-US">
              <a:solidFill>
                <a:srgbClr val="262699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nu 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reprezintă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C2 (byte)</a:t>
            </a:r>
            <a:endParaRPr lang="en-US" err="1"/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unsigned: 150 - 50 = 100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420A7-B79F-45F3-BC3B-3616162B4407}"/>
              </a:ext>
            </a:extLst>
          </p:cNvPr>
          <p:cNvSpPr txBox="1">
            <a:spLocks/>
          </p:cNvSpPr>
          <p:nvPr/>
        </p:nvSpPr>
        <p:spPr bwMode="auto">
          <a:xfrm>
            <a:off x="4422703" y="936122"/>
            <a:ext cx="433753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 lvl="1"/>
            <a:r>
              <a:rPr lang="en-US" kern="0" err="1">
                <a:solidFill>
                  <a:schemeClr val="tx1"/>
                </a:solidFill>
                <a:latin typeface="Candara"/>
                <a:ea typeface="ヒラギノ角ゴ Pro W3"/>
              </a:rPr>
              <a:t>Implementarea</a:t>
            </a:r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 </a:t>
            </a:r>
            <a:r>
              <a:rPr lang="en-US" kern="0" err="1">
                <a:solidFill>
                  <a:schemeClr val="tx1"/>
                </a:solidFill>
                <a:latin typeface="Candara"/>
                <a:ea typeface="ヒラギノ角ゴ Pro W3"/>
              </a:rPr>
              <a:t>scăderii</a:t>
            </a:r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 C2 în hardware: </a:t>
            </a:r>
          </a:p>
          <a:p>
            <a:pPr lvl="1"/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$a - $b = $a + ~$b + 1</a:t>
            </a:r>
          </a:p>
          <a:p>
            <a:pPr lvl="1"/>
            <a:r>
              <a:rPr lang="en-US" kern="0">
                <a:solidFill>
                  <a:schemeClr val="tx1"/>
                </a:solidFill>
                <a:latin typeface="Candara"/>
                <a:ea typeface="ヒラギノ角ゴ Pro W3"/>
              </a:rPr>
              <a:t>$b - $a = $b + ~$a + 1</a:t>
            </a:r>
            <a:endParaRPr lang="en-US" kern="0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 kern="0">
              <a:solidFill>
                <a:schemeClr val="tx1"/>
              </a:solidFill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12188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Cuprins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Reprezentarea numerelor cu semn</a:t>
            </a:r>
            <a:endParaRPr lang="en-US"/>
          </a:p>
          <a:p>
            <a:r>
              <a:rPr lang="ro-RO">
                <a:latin typeface="Candara"/>
                <a:ea typeface="ヒラギノ角ゴ Pro W3"/>
              </a:rPr>
              <a:t>Complementul față de 2</a:t>
            </a:r>
          </a:p>
          <a:p>
            <a:r>
              <a:rPr lang="ro-RO"/>
              <a:t>Reprezentarea tipurilor de date de nivel înalt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F8E9-7BDC-45FB-B88F-9B0F8987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Seminar </a:t>
            </a:r>
            <a:r>
              <a:rPr lang="en-US" err="1">
                <a:latin typeface="Constantia"/>
                <a:ea typeface="ヒラギノ角ゴ Pro W3"/>
              </a:rPr>
              <a:t>în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gdb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1010-8B35-440C-A700-6B29082C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4337539" cy="5410200"/>
          </a:xfrm>
        </p:spPr>
        <p:txBody>
          <a:bodyPr/>
          <a:lstStyle/>
          <a:p>
            <a:pPr lvl="1"/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efectueze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cu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și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fără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semn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10 + 10 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100 + 100 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10 – 11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100 – 200 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-100 + 120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100 - 120</a:t>
            </a:r>
            <a:endParaRPr lang="en-US">
              <a:latin typeface="Candara"/>
              <a:ea typeface="ヒラギノ角ゴ Pro W3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150 + 160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120 + 160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150 - 160</a:t>
            </a:r>
            <a:endParaRPr lang="en-US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1420A7-B79F-45F3-BC3B-3616162B4407}"/>
              </a:ext>
            </a:extLst>
          </p:cNvPr>
          <p:cNvSpPr txBox="1">
            <a:spLocks/>
          </p:cNvSpPr>
          <p:nvPr/>
        </p:nvSpPr>
        <p:spPr bwMode="auto">
          <a:xfrm>
            <a:off x="4422703" y="936122"/>
            <a:ext cx="433753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  <a:cs typeface="Candar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4" charset="2"/>
              <a:buChar char="*"/>
              <a:defRPr sz="2400">
                <a:solidFill>
                  <a:schemeClr val="accent2">
                    <a:lumMod val="75000"/>
                  </a:schemeClr>
                </a:solidFill>
                <a:latin typeface="Candara" pitchFamily="34" charset="0"/>
                <a:ea typeface="ヒラギノ角ゴ Pro W3" pitchFamily="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chemeClr val="tx1"/>
                </a:solidFill>
                <a:latin typeface="Candara" pitchFamily="34" charset="0"/>
                <a:ea typeface="ヒラギノ角ゴ Pro W3" pitchFamily="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4" charset="2"/>
              <a:buChar char="Q"/>
              <a:defRPr sz="2000">
                <a:solidFill>
                  <a:srgbClr val="CDDF25"/>
                </a:solidFill>
                <a:latin typeface="+mn-lt"/>
                <a:ea typeface="ヒラギノ角ゴ Pro W3" pitchFamily="4" charset="-128"/>
              </a:defRPr>
            </a:lvl9pPr>
          </a:lstStyle>
          <a:p>
            <a:pPr lvl="1"/>
            <a:endParaRPr lang="en-US" kern="0">
              <a:solidFill>
                <a:schemeClr val="tx1"/>
              </a:solidFill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8426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>
              <a:latin typeface="Candara"/>
              <a:ea typeface="ヒラギノ角ゴ Pro W3"/>
            </a:endParaRPr>
          </a:p>
          <a:p>
            <a:r>
              <a:rPr lang="ro-RO" dirty="0" err="1">
                <a:latin typeface="Candara"/>
                <a:ea typeface="ヒラギノ角ゴ Pro W3"/>
              </a:rPr>
              <a:t>Demo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gdb</a:t>
            </a:r>
            <a:r>
              <a:rPr lang="en-US" dirty="0">
                <a:latin typeface="Candara"/>
                <a:ea typeface="ヒラギノ角ゴ Pro W3"/>
              </a:rPr>
              <a:t>: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/>
                <a:ea typeface="ヒラギノ角ゴ Pro W3"/>
                <a:cs typeface="Courier New"/>
              </a:rPr>
              <a:t>chap-02/03-C2/flags.asm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încearcă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ndara"/>
                <a:ea typeface="ヒラギノ角ゴ Pro W3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Candara"/>
                <a:ea typeface="ヒラギノ角ゴ Pro W3"/>
              </a:rPr>
              <a:t> AH +- AL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ndara"/>
                <a:ea typeface="ヒラギノ角ゴ Pro W3"/>
              </a:rPr>
              <a:t>add, sub pe byte 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err="1">
                <a:solidFill>
                  <a:schemeClr val="tx1"/>
                </a:solidFill>
                <a:latin typeface="Candara"/>
                <a:ea typeface="ヒラギノ角ゴ Pro W3"/>
              </a:rPr>
              <a:t>activare</a:t>
            </a:r>
            <a:r>
              <a:rPr lang="en-US" dirty="0">
                <a:solidFill>
                  <a:schemeClr val="tx1"/>
                </a:solidFill>
                <a:latin typeface="Candara"/>
                <a:ea typeface="ヒラギノ角ゴ Pro W3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ndara"/>
                <a:ea typeface="ヒラギノ角ゴ Pro W3"/>
              </a:rPr>
              <a:t>CF, OF</a:t>
            </a:r>
            <a:r>
              <a:rPr lang="en-US" dirty="0">
                <a:solidFill>
                  <a:schemeClr val="tx1"/>
                </a:solidFill>
                <a:latin typeface="Candara"/>
                <a:ea typeface="ヒラギノ角ゴ Pro W3"/>
              </a:rPr>
              <a:t>, ZF</a:t>
            </a:r>
            <a:endParaRPr lang="en-US" dirty="0">
              <a:solidFill>
                <a:schemeClr val="tx1"/>
              </a:solidFill>
              <a:latin typeface="Candara"/>
            </a:endParaRPr>
          </a:p>
          <a:p>
            <a:pPr>
              <a:buFont typeface="Symbol" pitchFamily="4" charset="2"/>
            </a:pPr>
            <a:r>
              <a:rPr lang="en-US" sz="2000" b="1" dirty="0" err="1">
                <a:latin typeface="Courier New"/>
                <a:ea typeface="ヒラギノ角ゴ Pro W3"/>
              </a:rPr>
              <a:t>print_flags</a:t>
            </a:r>
            <a:r>
              <a:rPr lang="en-US" dirty="0">
                <a:latin typeface="Candara"/>
                <a:ea typeface="ヒラギノ角ゴ Pro W3"/>
              </a:rPr>
              <a:t> – </a:t>
            </a:r>
            <a:r>
              <a:rPr lang="en-US" dirty="0" err="1">
                <a:latin typeface="Candara"/>
                <a:ea typeface="ヒラギノ角ゴ Pro W3"/>
              </a:rPr>
              <a:t>adunare</a:t>
            </a:r>
            <a:r>
              <a:rPr lang="en-US" dirty="0">
                <a:latin typeface="Candara"/>
                <a:ea typeface="ヒラギノ角ゴ Pro W3"/>
              </a:rPr>
              <a:t>/</a:t>
            </a:r>
            <a:r>
              <a:rPr lang="en-US" dirty="0" err="1">
                <a:latin typeface="Candara"/>
                <a:ea typeface="ヒラギノ角ゴ Pro W3"/>
              </a:rPr>
              <a:t>scădere</a:t>
            </a:r>
            <a:r>
              <a:rPr lang="en-US" dirty="0">
                <a:latin typeface="Candara"/>
                <a:ea typeface="ヒラギノ角ゴ Pro W3"/>
              </a:rPr>
              <a:t> pe </a:t>
            </a:r>
            <a:r>
              <a:rPr lang="en-US" dirty="0" err="1">
                <a:latin typeface="Candara"/>
                <a:ea typeface="ヒラギノ角ゴ Pro W3"/>
              </a:rPr>
              <a:t>octeți</a:t>
            </a:r>
            <a:r>
              <a:rPr lang="en-US" dirty="0">
                <a:latin typeface="Candara"/>
                <a:ea typeface="ヒラギノ角ゴ Pro W3"/>
              </a:rPr>
              <a:t>, cu flag-</a:t>
            </a:r>
            <a:r>
              <a:rPr lang="en-US" dirty="0" err="1">
                <a:latin typeface="Candara"/>
                <a:ea typeface="ヒラギノ角ゴ Pro W3"/>
              </a:rPr>
              <a:t>uri</a:t>
            </a:r>
            <a:r>
              <a:rPr lang="en-US" dirty="0">
                <a:latin typeface="Candara"/>
                <a:ea typeface="ヒラギノ角ゴ Pro W3"/>
              </a:rPr>
              <a:t> </a:t>
            </a:r>
          </a:p>
          <a:p>
            <a:pPr>
              <a:buFont typeface="Symbol" pitchFamily="4" charset="2"/>
              <a:buChar char="•"/>
            </a:pPr>
            <a:endParaRPr lang="en-US" dirty="0">
              <a:latin typeface="Candara"/>
              <a:ea typeface="ヒラギノ角ゴ Pro W3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Candara"/>
                <a:ea typeface="ヒラギノ角ゴ Pro W3"/>
              </a:rPr>
              <a:t>Atenție</a:t>
            </a:r>
            <a:r>
              <a:rPr lang="en-US" dirty="0">
                <a:latin typeface="Candara"/>
                <a:ea typeface="ヒラギノ角ゴ Pro W3"/>
              </a:rPr>
              <a:t> 0x80 nu are </a:t>
            </a:r>
            <a:r>
              <a:rPr lang="en-US" dirty="0" err="1">
                <a:latin typeface="Candara"/>
                <a:ea typeface="ヒラギノ角ゴ Pro W3"/>
              </a:rPr>
              <a:t>simetric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r>
              <a:rPr lang="en-US" dirty="0" err="1">
                <a:latin typeface="Candara"/>
                <a:ea typeface="ヒラギノ角ゴ Pro W3"/>
              </a:rPr>
              <a:t>față</a:t>
            </a:r>
            <a:r>
              <a:rPr lang="en-US" dirty="0">
                <a:latin typeface="Candara"/>
                <a:ea typeface="ヒラギノ角ゴ Pro W3"/>
              </a:rPr>
              <a:t> de 0 </a:t>
            </a:r>
          </a:p>
          <a:p>
            <a:pPr lvl="1">
              <a:buFont typeface="Symbol" pitchFamily="4" charset="2"/>
            </a:pPr>
            <a:r>
              <a:rPr lang="en-US" sz="1600" b="1" dirty="0" err="1">
                <a:latin typeface="Courier New"/>
                <a:ea typeface="ヒラギノ角ゴ Pro W3"/>
              </a:rPr>
              <a:t>asymmetrical.c</a:t>
            </a:r>
            <a:r>
              <a:rPr lang="en-US" dirty="0">
                <a:latin typeface="Courier New"/>
                <a:ea typeface="ヒラギノ角ゴ Pro W3"/>
              </a:rPr>
              <a:t>  </a:t>
            </a:r>
            <a:r>
              <a:rPr lang="en-US" dirty="0">
                <a:latin typeface="Candara"/>
                <a:ea typeface="ヒラギノ角ゴ Pro W3"/>
              </a:rPr>
              <a:t>- </a:t>
            </a:r>
            <a:r>
              <a:rPr lang="en-US" dirty="0" err="1">
                <a:latin typeface="Candara"/>
                <a:ea typeface="ヒラギノ角ゴ Pro W3"/>
              </a:rPr>
              <a:t>limbajul</a:t>
            </a:r>
            <a:r>
              <a:rPr lang="en-US" dirty="0">
                <a:latin typeface="Candara"/>
                <a:ea typeface="ヒラギノ角ゴ Pro W3"/>
              </a:rPr>
              <a:t> C nu </a:t>
            </a:r>
            <a:r>
              <a:rPr lang="en-US" dirty="0" err="1">
                <a:latin typeface="Candara"/>
                <a:ea typeface="ヒラギノ角ゴ Pro W3"/>
              </a:rPr>
              <a:t>verifică</a:t>
            </a:r>
            <a:endParaRPr lang="en-US"/>
          </a:p>
          <a:p>
            <a:pPr lvl="1">
              <a:buFont typeface="Symbol" pitchFamily="4" charset="2"/>
            </a:pPr>
            <a:r>
              <a:rPr lang="en-US" sz="1600" b="1" dirty="0" err="1">
                <a:latin typeface="Courier New"/>
                <a:ea typeface="ヒラギノ角ゴ Pro W3"/>
              </a:rPr>
              <a:t>do_not_mix.c</a:t>
            </a:r>
            <a:r>
              <a:rPr lang="en-US" dirty="0">
                <a:latin typeface="Candara"/>
                <a:ea typeface="ヒラギノ角ゴ Pro W3"/>
              </a:rPr>
              <a:t>  -  int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unsigned </a:t>
            </a:r>
            <a:r>
              <a:rPr lang="en-US" dirty="0" err="1">
                <a:latin typeface="Candara"/>
                <a:ea typeface="ヒラギノ角ゴ Pro W3"/>
              </a:rPr>
              <a:t>amestecate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endParaRPr lang="en-US"/>
          </a:p>
          <a:p>
            <a:pPr lvl="1"/>
            <a:r>
              <a:rPr lang="en-US" sz="1600" b="1" dirty="0">
                <a:latin typeface="Courier New"/>
                <a:ea typeface="ヒラギノ角ゴ Pro W3"/>
              </a:rPr>
              <a:t>abs.cpp</a:t>
            </a:r>
            <a:r>
              <a:rPr lang="en-US" dirty="0">
                <a:latin typeface="Candara"/>
                <a:ea typeface="ヒラギノ角ゴ Pro W3"/>
              </a:rPr>
              <a:t>  -  </a:t>
            </a:r>
            <a:r>
              <a:rPr lang="en-US" dirty="0" err="1">
                <a:latin typeface="Candara"/>
                <a:ea typeface="ヒラギノ角ゴ Pro W3"/>
              </a:rPr>
              <a:t>alte</a:t>
            </a:r>
            <a:r>
              <a:rPr lang="en-US" dirty="0">
                <a:latin typeface="Candara"/>
                <a:ea typeface="ヒラギノ角ゴ Pro W3"/>
              </a:rPr>
              <a:t> </a:t>
            </a:r>
            <a:r>
              <a:rPr lang="en-US" dirty="0" err="1">
                <a:latin typeface="Candara"/>
                <a:ea typeface="ヒラギノ角ゴ Pro W3"/>
              </a:rPr>
              <a:t>limbaje</a:t>
            </a:r>
            <a:r>
              <a:rPr lang="en-US" dirty="0">
                <a:latin typeface="Candara"/>
                <a:ea typeface="ヒラギノ角ゴ Pro W3"/>
              </a:rPr>
              <a:t> care nu </a:t>
            </a:r>
            <a:r>
              <a:rPr lang="en-US" dirty="0" err="1">
                <a:latin typeface="Candara"/>
                <a:ea typeface="ヒラギノ角ゴ Pro W3"/>
              </a:rPr>
              <a:t>verifică</a:t>
            </a:r>
            <a:r>
              <a:rPr lang="en-US" dirty="0">
                <a:latin typeface="Candara"/>
                <a:ea typeface="ヒラギノ角ゴ Pro W3"/>
              </a:rPr>
              <a:t>, </a:t>
            </a:r>
            <a:r>
              <a:rPr lang="en-US" dirty="0" err="1">
                <a:latin typeface="Candara"/>
                <a:ea typeface="ヒラギノ角ゴ Pro W3"/>
              </a:rPr>
              <a:t>c++</a:t>
            </a:r>
            <a:r>
              <a:rPr lang="en-US" dirty="0">
                <a:latin typeface="Candara"/>
                <a:ea typeface="ヒラギノ角ゴ Pro W3"/>
              </a:rPr>
              <a:t>, </a:t>
            </a:r>
            <a:r>
              <a:rPr lang="en-US" dirty="0" err="1">
                <a:latin typeface="Candara"/>
                <a:ea typeface="ヒラギノ角ゴ Pro W3"/>
              </a:rPr>
              <a:t>matlab</a:t>
            </a:r>
            <a:r>
              <a:rPr lang="en-US" dirty="0">
                <a:latin typeface="Candara"/>
                <a:ea typeface="ヒラギノ角ゴ Pro W3"/>
              </a:rPr>
              <a:t>, java</a:t>
            </a:r>
          </a:p>
          <a:p>
            <a:pPr>
              <a:buFont typeface="Symbol" pitchFamily="4" charset="2"/>
            </a:pPr>
            <a:endParaRPr lang="en-US" dirty="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68906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72AC-7BC1-4A38-9BF6-3C2C5B8E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Extensia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bitului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semn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9F72-F3B0-407F-AD25-4ECFAB45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numere</a:t>
            </a:r>
            <a:r>
              <a:rPr lang="en-US">
                <a:latin typeface="Candara"/>
                <a:ea typeface="ヒラギノ角ゴ Pro W3"/>
              </a:rPr>
              <a:t> negative pe </a:t>
            </a:r>
            <a:r>
              <a:rPr lang="en-US" err="1">
                <a:latin typeface="Candara"/>
                <a:ea typeface="ヒラギノ角ゴ Pro W3"/>
              </a:rPr>
              <a:t>mai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mulți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octeți</a:t>
            </a:r>
            <a:r>
              <a:rPr lang="en-US">
                <a:latin typeface="Candara"/>
                <a:ea typeface="ヒラギノ角ゴ Pro W3"/>
              </a:rPr>
              <a:t> - </a:t>
            </a:r>
            <a:endParaRPr lang="en-US" err="1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gdb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</a:t>
            </a:r>
            <a:r>
              <a:rPr lang="en-US" sz="1800" b="1">
                <a:latin typeface="Courier New"/>
                <a:ea typeface="ヒラギノ角ゴ Pro W3"/>
              </a:rPr>
              <a:t> set $c = (char) -100</a:t>
            </a:r>
          </a:p>
          <a:p>
            <a:pPr marL="0" indent="0">
              <a:buNone/>
            </a:pPr>
            <a:r>
              <a:rPr lang="en-US" sz="1800" b="1" err="1">
                <a:latin typeface="Courier New"/>
                <a:ea typeface="ヒラギノ角ゴ Pro W3"/>
              </a:rPr>
              <a:t>gdb</a:t>
            </a:r>
            <a:r>
              <a:rPr lang="en-US" sz="1800" b="1">
                <a:latin typeface="Courier New"/>
                <a:ea typeface="ヒラギノ角ゴ Pro W3"/>
              </a:rPr>
              <a:t>&gt; set $s = (short) -100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gdb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</a:t>
            </a:r>
            <a:r>
              <a:rPr lang="en-US" sz="1800" b="1">
                <a:latin typeface="Courier New"/>
                <a:ea typeface="ヒラギノ角ゴ Pro W3"/>
              </a:rPr>
              <a:t> set $</a:t>
            </a:r>
            <a:r>
              <a:rPr lang="en-US" sz="1800" b="1" err="1">
                <a:latin typeface="Courier New"/>
                <a:ea typeface="ヒラギノ角ゴ Pro W3"/>
              </a:rPr>
              <a:t>i</a:t>
            </a:r>
            <a:r>
              <a:rPr lang="en-US" sz="1800" b="1">
                <a:latin typeface="Courier New"/>
                <a:ea typeface="ヒラギノ角ゴ Pro W3"/>
              </a:rPr>
              <a:t> = (int) -100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gdb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</a:t>
            </a:r>
            <a:r>
              <a:rPr lang="en-US" sz="1800" b="1">
                <a:latin typeface="Courier New"/>
                <a:ea typeface="ヒラギノ角ゴ Pro W3"/>
              </a:rPr>
              <a:t> 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gdb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</a:t>
            </a:r>
            <a:r>
              <a:rPr lang="en-US" sz="1800" b="1">
                <a:latin typeface="Courier New"/>
                <a:ea typeface="ヒラギノ角ゴ Pro W3"/>
              </a:rPr>
              <a:t> p/x $c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>
                <a:latin typeface="Courier New"/>
                <a:ea typeface="ヒラギノ角ゴ Pro W3"/>
              </a:rPr>
              <a:t>$1 = 0x9c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gdb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</a:t>
            </a:r>
            <a:r>
              <a:rPr lang="en-US" sz="1800" b="1">
                <a:latin typeface="Courier New"/>
                <a:ea typeface="ヒラギノ角ゴ Pro W3"/>
              </a:rPr>
              <a:t> p/x $s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>
                <a:latin typeface="Courier New"/>
                <a:ea typeface="ヒラギノ角ゴ Pro W3"/>
              </a:rPr>
              <a:t>$2 = 0xff9c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 err="1">
                <a:latin typeface="Courier New"/>
                <a:ea typeface="ヒラギノ角ゴ Pro W3"/>
                <a:cs typeface="Courier New"/>
              </a:rPr>
              <a:t>gdb</a:t>
            </a:r>
            <a:r>
              <a:rPr lang="en-US" sz="1800" b="1">
                <a:latin typeface="Courier New"/>
                <a:ea typeface="ヒラギノ角ゴ Pro W3"/>
                <a:cs typeface="Courier New"/>
              </a:rPr>
              <a:t>&gt;</a:t>
            </a:r>
            <a:r>
              <a:rPr lang="en-US" sz="1800" b="1">
                <a:latin typeface="Courier New"/>
                <a:ea typeface="ヒラギノ角ゴ Pro W3"/>
              </a:rPr>
              <a:t> p/x $</a:t>
            </a:r>
            <a:r>
              <a:rPr lang="en-US" sz="1800" b="1" err="1">
                <a:latin typeface="Courier New"/>
                <a:ea typeface="ヒラギノ角ゴ Pro W3"/>
              </a:rPr>
              <a:t>i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r>
              <a:rPr lang="en-US" sz="1800" b="1">
                <a:latin typeface="Courier New"/>
                <a:ea typeface="ヒラギノ角ゴ Pro W3"/>
              </a:rPr>
              <a:t>$3 = 0xffffff9c</a:t>
            </a:r>
            <a:endParaRPr lang="en-US" sz="1800" b="1">
              <a:latin typeface="Courier New"/>
            </a:endParaRPr>
          </a:p>
          <a:p>
            <a:pPr marL="0" indent="0">
              <a:buNone/>
            </a:pPr>
            <a:endParaRPr lang="en-US" sz="1800" b="1">
              <a:latin typeface="Courier New"/>
              <a:ea typeface="ヒラギノ角ゴ Pro W3"/>
            </a:endParaRPr>
          </a:p>
          <a:p>
            <a:pPr marL="0" indent="0">
              <a:buNone/>
            </a:pPr>
            <a:r>
              <a:rPr lang="en-US" err="1">
                <a:latin typeface="Candara"/>
                <a:ea typeface="ヒラギノ角ゴ Pro W3"/>
              </a:rPr>
              <a:t>movsx</a:t>
            </a:r>
            <a:r>
              <a:rPr lang="en-US">
                <a:latin typeface="Candara"/>
                <a:ea typeface="ヒラギノ角ゴ Pro W3"/>
              </a:rPr>
              <a:t> AX, BL</a:t>
            </a:r>
          </a:p>
          <a:p>
            <a:pPr marL="0" indent="0">
              <a:buNone/>
            </a:pPr>
            <a:r>
              <a:rPr lang="en-US">
                <a:latin typeface="Candara"/>
                <a:ea typeface="ヒラギノ角ゴ Pro W3"/>
              </a:rPr>
              <a:t>AL:=BL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AH se </a:t>
            </a:r>
            <a:r>
              <a:rPr lang="en-US" err="1">
                <a:latin typeface="Candara"/>
                <a:ea typeface="ヒラギノ角ゴ Pro W3"/>
              </a:rPr>
              <a:t>umple</a:t>
            </a:r>
            <a:r>
              <a:rPr lang="en-US">
                <a:latin typeface="Candara"/>
                <a:ea typeface="ヒラギノ角ゴ Pro W3"/>
              </a:rPr>
              <a:t> cu </a:t>
            </a:r>
            <a:r>
              <a:rPr lang="en-US" err="1">
                <a:latin typeface="Candara"/>
                <a:ea typeface="ヒラギノ角ゴ Pro W3"/>
              </a:rPr>
              <a:t>bitul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semn</a:t>
            </a:r>
            <a:r>
              <a:rPr lang="en-US">
                <a:latin typeface="Candara"/>
                <a:ea typeface="ヒラギノ角ゴ Pro W3"/>
              </a:rPr>
              <a:t> din BL</a:t>
            </a:r>
          </a:p>
          <a:p>
            <a:pPr marL="0" indent="0">
              <a:buNone/>
            </a:pPr>
            <a:endParaRPr lang="en-US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91983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Reprezentarea tipurilor de date de nivel înalt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Structuri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Date contigue</a:t>
            </a:r>
          </a:p>
          <a:p>
            <a:r>
              <a:rPr lang="ro-RO"/>
              <a:t>Date de diferite tipuri (dimensiuni, cu semn/fără semn)</a:t>
            </a:r>
          </a:p>
          <a:p>
            <a:r>
              <a:rPr lang="ro-RO"/>
              <a:t>O dată este la un anumit deplasament (offset) față de adresa de început a structurii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Vectori (arrays)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O înșiruire (de obicei compactă) de date</a:t>
            </a:r>
          </a:p>
          <a:p>
            <a:r>
              <a:rPr lang="ro-RO"/>
              <a:t>Vector de întregi (32 de biți)</a:t>
            </a:r>
          </a:p>
          <a:p>
            <a:pPr lvl="1"/>
            <a:r>
              <a:rPr lang="ro-RO"/>
              <a:t>La fiecare 4 octeți avem o nouă valoare întreagă</a:t>
            </a:r>
          </a:p>
          <a:p>
            <a:pPr lvl="1"/>
            <a:r>
              <a:rPr lang="ro-RO"/>
              <a:t>A, A+1, A+2, A+3 (little sau big endian)</a:t>
            </a:r>
          </a:p>
          <a:p>
            <a:r>
              <a:rPr lang="ro-RO"/>
              <a:t>sizeof(a): dimensiunea ocupată de toate elementele vectorului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Șiruri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Candara"/>
                <a:ea typeface="ヒラギノ角ゴ Pro W3"/>
              </a:rPr>
              <a:t>Vector de caractere</a:t>
            </a:r>
          </a:p>
          <a:p>
            <a:r>
              <a:rPr lang="ro-RO" dirty="0">
                <a:latin typeface="Candara"/>
                <a:ea typeface="ヒラギノ角ゴ Pro W3"/>
              </a:rPr>
              <a:t>Ultimul caracter este NUL-terminatorul (‘\0’, valoarea 0x0)</a:t>
            </a:r>
          </a:p>
          <a:p>
            <a:r>
              <a:rPr lang="ro-RO" dirty="0" err="1">
                <a:latin typeface="Candara"/>
                <a:ea typeface="ヒラギノ角ゴ Pro W3"/>
              </a:rPr>
              <a:t>char</a:t>
            </a:r>
            <a:r>
              <a:rPr lang="ro-RO" dirty="0">
                <a:latin typeface="Candara"/>
                <a:ea typeface="ヒラギノ角ゴ Pro W3"/>
              </a:rPr>
              <a:t> s[] = “ana”; /* 4 </a:t>
            </a:r>
            <a:r>
              <a:rPr lang="ro-RO" dirty="0" err="1">
                <a:latin typeface="Candara"/>
                <a:ea typeface="ヒラギノ角ゴ Pro W3"/>
              </a:rPr>
              <a:t>bytes</a:t>
            </a:r>
            <a:r>
              <a:rPr lang="ro-RO" dirty="0">
                <a:latin typeface="Candara"/>
                <a:ea typeface="ヒラギノ角ゴ Pro W3"/>
              </a:rPr>
              <a:t>; NUL-</a:t>
            </a:r>
            <a:r>
              <a:rPr lang="ro-RO" dirty="0" err="1">
                <a:latin typeface="Candara"/>
                <a:ea typeface="ヒラギノ角ゴ Pro W3"/>
              </a:rPr>
              <a:t>terminated</a:t>
            </a:r>
            <a:r>
              <a:rPr lang="ro-RO" dirty="0">
                <a:latin typeface="Candara"/>
                <a:ea typeface="ヒラギノ角ゴ Pro W3"/>
              </a:rPr>
              <a:t> */</a:t>
            </a:r>
          </a:p>
          <a:p>
            <a:r>
              <a:rPr lang="ro-RO" dirty="0" err="1">
                <a:latin typeface="Candara"/>
                <a:ea typeface="ヒラギノ角ゴ Pro W3"/>
              </a:rPr>
              <a:t>Char</a:t>
            </a:r>
            <a:r>
              <a:rPr lang="ro-RO" dirty="0">
                <a:latin typeface="Candara"/>
                <a:ea typeface="ヒラギノ角ゴ Pro W3"/>
              </a:rPr>
              <a:t> *s = "ana"; /* rodata */</a:t>
            </a:r>
          </a:p>
          <a:p>
            <a:r>
              <a:rPr lang="ro-RO" dirty="0" err="1">
                <a:latin typeface="Candara"/>
                <a:ea typeface="ヒラギノ角ゴ Pro W3"/>
              </a:rPr>
              <a:t>char</a:t>
            </a:r>
            <a:r>
              <a:rPr lang="ro-RO" dirty="0">
                <a:latin typeface="Candara"/>
                <a:ea typeface="ヒラギノ角ゴ Pro W3"/>
              </a:rPr>
              <a:t> s[] = {‘a’, ‘n’, ‘a’}; /* 3 </a:t>
            </a:r>
            <a:r>
              <a:rPr lang="ro-RO" dirty="0" err="1">
                <a:latin typeface="Candara"/>
                <a:ea typeface="ヒラギノ角ゴ Pro W3"/>
              </a:rPr>
              <a:t>bytes</a:t>
            </a:r>
            <a:r>
              <a:rPr lang="ro-RO" dirty="0">
                <a:latin typeface="Candara"/>
                <a:ea typeface="ヒラギノ角ゴ Pro W3"/>
              </a:rPr>
              <a:t> */</a:t>
            </a:r>
          </a:p>
          <a:p>
            <a:r>
              <a:rPr lang="ro-RO" dirty="0" err="1">
                <a:latin typeface="Candara"/>
                <a:ea typeface="ヒラギノ角ゴ Pro W3"/>
              </a:rPr>
              <a:t>char</a:t>
            </a:r>
            <a:r>
              <a:rPr lang="ro-RO" dirty="0">
                <a:latin typeface="Candara"/>
                <a:ea typeface="ヒラギノ角ゴ Pro W3"/>
              </a:rPr>
              <a:t> s[] = “\xb0\</a:t>
            </a:r>
            <a:r>
              <a:rPr lang="ro-RO" dirty="0" err="1">
                <a:latin typeface="Candara"/>
                <a:ea typeface="ヒラギノ角ゴ Pro W3"/>
              </a:rPr>
              <a:t>xcd</a:t>
            </a:r>
            <a:r>
              <a:rPr lang="ro-RO" dirty="0">
                <a:latin typeface="Candara"/>
                <a:ea typeface="ヒラギノ角ゴ Pro W3"/>
              </a:rPr>
              <a:t>\xd5”; /* </a:t>
            </a:r>
            <a:r>
              <a:rPr lang="ro-RO" dirty="0" err="1">
                <a:latin typeface="Candara"/>
                <a:ea typeface="ヒラギノ角ゴ Pro W3"/>
              </a:rPr>
              <a:t>string</a:t>
            </a:r>
            <a:r>
              <a:rPr lang="ro-RO" dirty="0">
                <a:latin typeface="Candara"/>
                <a:ea typeface="ヒラギノ角ゴ Pro W3"/>
              </a:rPr>
              <a:t> (non ASCII) */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Cuvinte cheie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/>
              <a:t>Numere cu semn</a:t>
            </a:r>
            <a:endParaRPr lang="en-US"/>
          </a:p>
          <a:p>
            <a:r>
              <a:rPr lang="ro-RO"/>
              <a:t>Numere fără semn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/>
              <a:t>Complement față de 2</a:t>
            </a:r>
            <a:endParaRPr lang="en-US"/>
          </a:p>
          <a:p>
            <a:r>
              <a:rPr lang="ro-RO"/>
              <a:t>Structuri, vectori, șiruri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Suport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Introduction to Assembly Language Programming</a:t>
            </a:r>
          </a:p>
          <a:p>
            <a:pPr lvl="1"/>
            <a:r>
              <a:rPr lang="ro-RO">
                <a:latin typeface="Candara"/>
                <a:ea typeface="ヒラギノ角ゴ Pro W3"/>
              </a:rPr>
              <a:t>Anexa A, secțiunea A4.4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Reprezentarea numerelor cu semn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Cât înseamnă 0xFF?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Depinde</a:t>
            </a:r>
          </a:p>
          <a:p>
            <a:pPr lvl="1"/>
            <a:r>
              <a:rPr lang="ro-RO"/>
              <a:t>F*16+F = 255, pentru număr fără semn</a:t>
            </a:r>
          </a:p>
          <a:p>
            <a:pPr lvl="1"/>
            <a:r>
              <a:rPr lang="ro-RO"/>
              <a:t>-1 pentru reprezentare cu semn</a:t>
            </a:r>
          </a:p>
          <a:p>
            <a:r>
              <a:rPr lang="ro-RO"/>
              <a:t>Într-o reprezentare cu semn toți biții sunt parte a numărului (fiecare bit are o pondere valorică)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Ideea de reprezentare a numerelor cu semn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Candara"/>
                <a:ea typeface="ヒラギノ角ゴ Pro W3"/>
              </a:rPr>
              <a:t>Se alocă primul bit pentru semn</a:t>
            </a:r>
          </a:p>
          <a:p>
            <a:pPr lvl="1"/>
            <a:r>
              <a:rPr lang="ro-RO" dirty="0">
                <a:latin typeface="Candara"/>
                <a:ea typeface="ヒラギノ角ゴ Pro W3"/>
              </a:rPr>
              <a:t>0: număr pozitiv</a:t>
            </a:r>
          </a:p>
          <a:p>
            <a:pPr lvl="1"/>
            <a:r>
              <a:rPr lang="ro-RO" dirty="0">
                <a:latin typeface="Candara"/>
                <a:ea typeface="ヒラギノ角ゴ Pro W3"/>
              </a:rPr>
              <a:t>1: număr negativ</a:t>
            </a:r>
          </a:p>
          <a:p>
            <a:r>
              <a:rPr lang="ro-RO" dirty="0">
                <a:latin typeface="Candara"/>
                <a:ea typeface="ヒラギノ角ゴ Pro W3"/>
              </a:rPr>
              <a:t>Restul biților dau valoarea</a:t>
            </a:r>
            <a:endParaRPr lang="en-US" dirty="0">
              <a:latin typeface="Candara"/>
              <a:ea typeface="ヒラギノ角ゴ Pro W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Intuiția reprezentării numerelor cu semn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09600" y="3886200"/>
            <a:ext cx="5791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-1409700" y="3619500"/>
            <a:ext cx="464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914400" y="1676400"/>
            <a:ext cx="2362200" cy="2209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276600" y="3962400"/>
            <a:ext cx="2362200" cy="2209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838200" y="3886200"/>
            <a:ext cx="4876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33400" y="3962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/>
              <a:t>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914400"/>
            <a:ext cx="184537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ro-RO"/>
              <a:t>valoarea efectivă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67400" y="3200400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/>
              <a:t>echivalent reprezentare</a:t>
            </a:r>
          </a:p>
          <a:p>
            <a:pPr algn="ctr"/>
            <a:r>
              <a:rPr lang="ro-RO"/>
              <a:t>fără semn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800" y="12954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/>
              <a:t>MAX_SIGNED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9000" y="60198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/>
              <a:t>MIN_SIGNED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10200" y="4038600"/>
            <a:ext cx="32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-1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Exemple de reprezentare cu semn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8 biți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00000000</a:t>
            </a:r>
            <a:r>
              <a:rPr lang="ro-RO"/>
              <a:t> (0x00): 0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01111111</a:t>
            </a:r>
            <a:r>
              <a:rPr lang="ro-RO"/>
              <a:t> (0x7F): 127 (SCHAR_MAX)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10000000</a:t>
            </a:r>
            <a:r>
              <a:rPr lang="ro-RO"/>
              <a:t> (0x80): -128 (SCHAR_MIN)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11111111</a:t>
            </a:r>
            <a:r>
              <a:rPr lang="ro-RO"/>
              <a:t> (0xFF): -1</a:t>
            </a:r>
          </a:p>
          <a:p>
            <a:r>
              <a:rPr lang="ro-RO"/>
              <a:t>16 biți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00000000 00000000 </a:t>
            </a:r>
            <a:r>
              <a:rPr lang="ro-RO"/>
              <a:t>(0x0000): 0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01111111 11111111 </a:t>
            </a:r>
            <a:r>
              <a:rPr lang="ro-RO"/>
              <a:t>(0x7FFF): 32767 (SHRT_MAX)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10000000 00000000 </a:t>
            </a:r>
            <a:r>
              <a:rPr lang="ro-RO"/>
              <a:t>(0x8000): -32768 (SHRT_MIN)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11111111 11111111 </a:t>
            </a:r>
            <a:r>
              <a:rPr lang="ro-RO"/>
              <a:t>(0xFFFF): -1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Complement față de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Îl vom numi C2</a:t>
            </a:r>
            <a:endParaRPr lang="en-US"/>
          </a:p>
          <a:p>
            <a:r>
              <a:rPr lang="en-US" err="1"/>
              <a:t>Numerele</a:t>
            </a:r>
            <a:r>
              <a:rPr lang="en-US"/>
              <a:t> </a:t>
            </a:r>
            <a:r>
              <a:rPr lang="en-US" err="1"/>
              <a:t>pozitive</a:t>
            </a:r>
            <a:r>
              <a:rPr lang="en-US"/>
              <a:t> r</a:t>
            </a:r>
            <a:r>
              <a:rPr lang="ro-RO"/>
              <a:t>ă</a:t>
            </a:r>
            <a:r>
              <a:rPr lang="en-US"/>
              <a:t>m</a:t>
            </a:r>
            <a:r>
              <a:rPr lang="ro-RO"/>
              <a:t>â</a:t>
            </a:r>
            <a:r>
              <a:rPr lang="en-US"/>
              <a:t>n </a:t>
            </a:r>
            <a:r>
              <a:rPr lang="en-US" err="1"/>
              <a:t>neschimbate</a:t>
            </a:r>
            <a:endParaRPr lang="ro-RO"/>
          </a:p>
          <a:p>
            <a:r>
              <a:rPr lang="ro-RO"/>
              <a:t>Numerele negative</a:t>
            </a:r>
          </a:p>
          <a:p>
            <a:pPr lvl="1"/>
            <a:r>
              <a:rPr lang="ro-RO"/>
              <a:t>Au ca prim bit 1 (bitul de semn)</a:t>
            </a:r>
          </a:p>
          <a:p>
            <a:pPr lvl="1"/>
            <a:r>
              <a:rPr lang="ro-RO"/>
              <a:t>Algoritm</a:t>
            </a:r>
            <a:endParaRPr lang="en-US"/>
          </a:p>
          <a:p>
            <a:pPr lvl="2"/>
            <a:r>
              <a:rPr lang="en-US">
                <a:latin typeface="Candara"/>
                <a:ea typeface="ヒラギノ角ゴ Pro W3"/>
              </a:rPr>
              <a:t>1. Se </a:t>
            </a:r>
            <a:r>
              <a:rPr lang="en-US" err="1">
                <a:latin typeface="Candara"/>
                <a:ea typeface="ヒラギノ角ゴ Pro W3"/>
              </a:rPr>
              <a:t>neag</a:t>
            </a:r>
            <a:r>
              <a:rPr lang="ro-RO">
                <a:latin typeface="Candara"/>
                <a:ea typeface="ヒラギノ角ゴ Pro W3"/>
              </a:rPr>
              <a:t>ă </a:t>
            </a:r>
            <a:r>
              <a:rPr lang="en-US">
                <a:latin typeface="Candara"/>
                <a:ea typeface="ヒラギノ角ゴ Pro W3"/>
              </a:rPr>
              <a:t>tot </a:t>
            </a:r>
            <a:r>
              <a:rPr lang="ro-RO">
                <a:latin typeface="Candara"/>
                <a:ea typeface="ヒラギノ角ゴ Pro W3"/>
              </a:rPr>
              <a:t>ș</a:t>
            </a:r>
            <a:r>
              <a:rPr lang="en-US" err="1">
                <a:latin typeface="Candara"/>
                <a:ea typeface="ヒラギノ角ゴ Pro W3"/>
              </a:rPr>
              <a:t>irul</a:t>
            </a:r>
            <a:r>
              <a:rPr lang="en-US">
                <a:latin typeface="Candara"/>
                <a:ea typeface="ヒラギノ角ゴ Pro W3"/>
              </a:rPr>
              <a:t> de bi</a:t>
            </a:r>
            <a:r>
              <a:rPr lang="ro-RO">
                <a:latin typeface="Candara"/>
                <a:ea typeface="ヒラギノ角ゴ Pro W3"/>
              </a:rPr>
              <a:t>ț</a:t>
            </a:r>
            <a:r>
              <a:rPr lang="en-US" err="1">
                <a:latin typeface="Candara"/>
                <a:ea typeface="ヒラギノ角ゴ Pro W3"/>
              </a:rPr>
              <a:t>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reprezent</a:t>
            </a:r>
            <a:r>
              <a:rPr lang="ro-RO">
                <a:latin typeface="Candara"/>
                <a:ea typeface="ヒラギノ角ゴ Pro W3"/>
              </a:rPr>
              <a:t>â</a:t>
            </a:r>
            <a:r>
              <a:rPr lang="en-US" err="1">
                <a:latin typeface="Candara"/>
                <a:ea typeface="ヒラギノ角ゴ Pro W3"/>
              </a:rPr>
              <a:t>nd</a:t>
            </a:r>
            <a:r>
              <a:rPr lang="en-US">
                <a:latin typeface="Candara"/>
                <a:ea typeface="ヒラギノ角ゴ Pro W3"/>
              </a:rPr>
              <a:t> num</a:t>
            </a:r>
            <a:r>
              <a:rPr lang="ro-RO">
                <a:latin typeface="Candara"/>
                <a:ea typeface="ヒラギノ角ゴ Pro W3"/>
              </a:rPr>
              <a:t>ă</a:t>
            </a:r>
            <a:r>
              <a:rPr lang="en-US" err="1">
                <a:latin typeface="Candara"/>
                <a:ea typeface="ヒラギノ角ゴ Pro W3"/>
              </a:rPr>
              <a:t>rul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ro-RO">
                <a:latin typeface="Candara"/>
                <a:ea typeface="ヒラギノ角ゴ Pro W3"/>
              </a:rPr>
              <a:t>î</a:t>
            </a:r>
            <a:r>
              <a:rPr lang="en-US">
                <a:latin typeface="Candara"/>
                <a:ea typeface="ヒラギノ角ゴ Pro W3"/>
              </a:rPr>
              <a:t>n </a:t>
            </a:r>
            <a:r>
              <a:rPr lang="en-US" err="1">
                <a:latin typeface="Candara"/>
                <a:ea typeface="ヒラギノ角ゴ Pro W3"/>
              </a:rPr>
              <a:t>modul</a:t>
            </a:r>
            <a:endParaRPr lang="en-US">
              <a:latin typeface="Candara"/>
              <a:ea typeface="ヒラギノ角ゴ Pro W3"/>
            </a:endParaRPr>
          </a:p>
          <a:p>
            <a:pPr lvl="2"/>
            <a:r>
              <a:rPr lang="en-US">
                <a:latin typeface="Candara"/>
                <a:ea typeface="ヒラギノ角ゴ Pro W3"/>
              </a:rPr>
              <a:t>2. Se </a:t>
            </a:r>
            <a:r>
              <a:rPr lang="en-US" err="1">
                <a:latin typeface="Candara"/>
                <a:ea typeface="ヒラギノ角ゴ Pro W3"/>
              </a:rPr>
              <a:t>adun</a:t>
            </a:r>
            <a:r>
              <a:rPr lang="ro-RO">
                <a:latin typeface="Candara"/>
                <a:ea typeface="ヒラギノ角ゴ Pro W3"/>
              </a:rPr>
              <a:t>ă</a:t>
            </a:r>
            <a:r>
              <a:rPr lang="en-US">
                <a:latin typeface="Candara"/>
                <a:ea typeface="ヒラギノ角ゴ Pro W3"/>
              </a:rPr>
              <a:t> 1 la </a:t>
            </a:r>
            <a:r>
              <a:rPr lang="en-US" err="1">
                <a:latin typeface="Candara"/>
                <a:ea typeface="ヒラギノ角ゴ Pro W3"/>
              </a:rPr>
              <a:t>valoarea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respectiv</a:t>
            </a:r>
            <a:r>
              <a:rPr lang="ro-RO">
                <a:latin typeface="Candara"/>
                <a:ea typeface="ヒラギノ角ゴ Pro W3"/>
              </a:rPr>
              <a:t>ă</a:t>
            </a:r>
            <a:r>
              <a:rPr lang="en-US">
                <a:latin typeface="Candara"/>
                <a:ea typeface="ヒラギノ角ゴ Pro W3"/>
              </a:rPr>
              <a:t>, ca la </a:t>
            </a:r>
            <a:r>
              <a:rPr lang="en-US" err="1">
                <a:latin typeface="Candara"/>
                <a:ea typeface="ヒラギノ角ゴ Pro W3"/>
              </a:rPr>
              <a:t>adun</a:t>
            </a:r>
            <a:r>
              <a:rPr lang="ro-RO">
                <a:latin typeface="Candara"/>
                <a:ea typeface="ヒラギノ角ゴ Pro W3"/>
              </a:rPr>
              <a:t>ă</a:t>
            </a:r>
            <a:r>
              <a:rPr lang="en-US">
                <a:latin typeface="Candara"/>
                <a:ea typeface="ヒラギノ角ゴ Pro W3"/>
              </a:rPr>
              <a:t>rile </a:t>
            </a:r>
            <a:r>
              <a:rPr lang="ro-RO">
                <a:latin typeface="Candara"/>
                <a:ea typeface="ヒラギノ角ゴ Pro W3"/>
              </a:rPr>
              <a:t>î</a:t>
            </a:r>
            <a:r>
              <a:rPr lang="en-US" err="1">
                <a:latin typeface="Candara"/>
                <a:ea typeface="ヒラギノ角ゴ Pro W3"/>
              </a:rPr>
              <a:t>ntre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numere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ro-RO">
                <a:latin typeface="Candara"/>
                <a:ea typeface="ヒラギノ角ゴ Pro W3"/>
              </a:rPr>
              <a:t>î</a:t>
            </a:r>
            <a:r>
              <a:rPr lang="en-US" err="1">
                <a:latin typeface="Candara"/>
                <a:ea typeface="ヒラギノ角ゴ Pro W3"/>
              </a:rPr>
              <a:t>ntregi</a:t>
            </a:r>
            <a:r>
              <a:rPr lang="en-US">
                <a:latin typeface="Candara"/>
                <a:ea typeface="ヒラギノ角ゴ Pro W3"/>
              </a:rPr>
              <a:t> f</a:t>
            </a:r>
            <a:r>
              <a:rPr lang="ro-RO">
                <a:latin typeface="Candara"/>
                <a:ea typeface="ヒラギノ角ゴ Pro W3"/>
              </a:rPr>
              <a:t>ă</a:t>
            </a:r>
            <a:r>
              <a:rPr lang="en-US">
                <a:latin typeface="Candara"/>
                <a:ea typeface="ヒラギノ角ゴ Pro W3"/>
              </a:rPr>
              <a:t>r</a:t>
            </a:r>
            <a:r>
              <a:rPr lang="ro-RO">
                <a:latin typeface="Candara"/>
                <a:ea typeface="ヒラギノ角ゴ Pro W3"/>
              </a:rPr>
              <a:t>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semn</a:t>
            </a:r>
            <a:endParaRPr lang="en-US">
              <a:latin typeface="Candara"/>
              <a:ea typeface="ヒラギノ角ゴ Pro W3"/>
            </a:endParaRPr>
          </a:p>
          <a:p>
            <a:pPr lvl="2"/>
            <a:r>
              <a:rPr lang="en-US">
                <a:latin typeface="Candara"/>
                <a:ea typeface="ヒラギノ角ゴ Pro W3"/>
              </a:rPr>
              <a:t>3. Se </a:t>
            </a:r>
            <a:r>
              <a:rPr lang="en-US" err="1">
                <a:latin typeface="Candara"/>
                <a:ea typeface="ヒラギノ角ゴ Pro W3"/>
              </a:rPr>
              <a:t>trunch</a:t>
            </a:r>
            <a:r>
              <a:rPr lang="ro-RO">
                <a:latin typeface="Candara"/>
                <a:ea typeface="ヒラギノ角ゴ Pro W3"/>
              </a:rPr>
              <a:t>i</a:t>
            </a:r>
            <a:r>
              <a:rPr lang="en-US" err="1">
                <a:latin typeface="Candara"/>
                <a:ea typeface="ヒラギノ角ゴ Pro W3"/>
              </a:rPr>
              <a:t>az</a:t>
            </a:r>
            <a:r>
              <a:rPr lang="ro-RO">
                <a:latin typeface="Candara"/>
                <a:ea typeface="ヒラギノ角ゴ Pro W3"/>
              </a:rPr>
              <a:t>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ro-RO">
                <a:latin typeface="Candara"/>
                <a:ea typeface="ヒラギノ角ゴ Pro W3"/>
              </a:rPr>
              <a:t>ș</a:t>
            </a:r>
            <a:r>
              <a:rPr lang="en-US" err="1">
                <a:latin typeface="Candara"/>
                <a:ea typeface="ヒラギノ角ゴ Pro W3"/>
              </a:rPr>
              <a:t>irul</a:t>
            </a:r>
            <a:r>
              <a:rPr lang="en-US">
                <a:latin typeface="Candara"/>
                <a:ea typeface="ヒラギノ角ゴ Pro W3"/>
              </a:rPr>
              <a:t> de bi</a:t>
            </a:r>
            <a:r>
              <a:rPr lang="ro-RO">
                <a:latin typeface="Candara"/>
                <a:ea typeface="ヒラギノ角ゴ Pro W3"/>
              </a:rPr>
              <a:t>ț</a:t>
            </a:r>
            <a:r>
              <a:rPr lang="en-US" err="1">
                <a:latin typeface="Candara"/>
                <a:ea typeface="ヒラギノ角ゴ Pro W3"/>
              </a:rPr>
              <a:t>i</a:t>
            </a:r>
            <a:r>
              <a:rPr lang="en-US">
                <a:latin typeface="Candara"/>
                <a:ea typeface="ヒラギノ角ゴ Pro W3"/>
              </a:rPr>
              <a:t> la </a:t>
            </a:r>
            <a:r>
              <a:rPr lang="en-US" err="1">
                <a:latin typeface="Candara"/>
                <a:ea typeface="ヒラギノ角ゴ Pro W3"/>
              </a:rPr>
              <a:t>dimensiunea</a:t>
            </a:r>
            <a:r>
              <a:rPr lang="ro-RO">
                <a:latin typeface="Candara"/>
                <a:ea typeface="ヒラギノ角ゴ Pro W3"/>
              </a:rPr>
              <a:t> inițială</a:t>
            </a:r>
            <a:endParaRPr lang="en-US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58993155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Expunere pe ecran (4:3)</PresentationFormat>
  <Slides>27</Slides>
  <Notes>3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28" baseType="lpstr">
      <vt:lpstr>1_Blank Presentation</vt:lpstr>
      <vt:lpstr>Introducere în organizarea calculatoarelor și limbaje de asamblare (IOCLA)</vt:lpstr>
      <vt:lpstr>Cuprins</vt:lpstr>
      <vt:lpstr>Suport</vt:lpstr>
      <vt:lpstr>Reprezentarea numerelor cu semn</vt:lpstr>
      <vt:lpstr>Cât înseamnă 0xFF?</vt:lpstr>
      <vt:lpstr>Ideea de reprezentare a numerelor cu semn</vt:lpstr>
      <vt:lpstr>Intuiția reprezentării numerelor cu semn</vt:lpstr>
      <vt:lpstr>Exemple de reprezentare cu semn</vt:lpstr>
      <vt:lpstr>Complement față de 2</vt:lpstr>
      <vt:lpstr>Caracteristici C2</vt:lpstr>
      <vt:lpstr>Exemple de reprezentare de numere în C2</vt:lpstr>
      <vt:lpstr>Incrementări interesante în C2</vt:lpstr>
      <vt:lpstr>Operații aritmetice în C2</vt:lpstr>
      <vt:lpstr>Ce înseamnă?</vt:lpstr>
      <vt:lpstr>C2 este MAGIC!</vt:lpstr>
      <vt:lpstr>Seminar în gdb</vt:lpstr>
      <vt:lpstr>Seminar în gdb</vt:lpstr>
      <vt:lpstr>Seminar în gdb</vt:lpstr>
      <vt:lpstr>Seminar în gdb</vt:lpstr>
      <vt:lpstr>Seminar în gdb</vt:lpstr>
      <vt:lpstr>Prezentare PowerPoint</vt:lpstr>
      <vt:lpstr>Extensia bitului de semn</vt:lpstr>
      <vt:lpstr>Reprezentarea tipurilor de date de nivel înalt</vt:lpstr>
      <vt:lpstr>Structuri</vt:lpstr>
      <vt:lpstr>Vectori (arrays)</vt:lpstr>
      <vt:lpstr>Șiruri</vt:lpstr>
      <vt:lpstr>Cuvinte cheie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organizarea calculatoarelor și limbaje de asamblare (IOCLA)</dc:title>
  <dc:creator/>
  <cp:revision>106</cp:revision>
  <dcterms:created xsi:type="dcterms:W3CDTF">2006-08-16T00:00:00Z</dcterms:created>
  <dcterms:modified xsi:type="dcterms:W3CDTF">2021-11-18T16:05:51Z</dcterms:modified>
</cp:coreProperties>
</file>