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19"/>
  </p:notesMasterIdLst>
  <p:handoutMasterIdLst>
    <p:handoutMasterId r:id="rId20"/>
  </p:handoutMasterIdLst>
  <p:sldIdLst>
    <p:sldId id="392" r:id="rId2"/>
    <p:sldId id="393" r:id="rId3"/>
    <p:sldId id="394" r:id="rId4"/>
    <p:sldId id="492" r:id="rId5"/>
    <p:sldId id="439" r:id="rId6"/>
    <p:sldId id="440" r:id="rId7"/>
    <p:sldId id="441" r:id="rId8"/>
    <p:sldId id="493" r:id="rId9"/>
    <p:sldId id="494" r:id="rId10"/>
    <p:sldId id="412" r:id="rId11"/>
    <p:sldId id="442" r:id="rId12"/>
    <p:sldId id="443" r:id="rId13"/>
    <p:sldId id="490" r:id="rId14"/>
    <p:sldId id="489" r:id="rId15"/>
    <p:sldId id="488" r:id="rId16"/>
    <p:sldId id="497" r:id="rId17"/>
    <p:sldId id="496" r:id="rId18"/>
  </p:sldIdLst>
  <p:sldSz cx="9144000" cy="6858000" type="overhead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D61"/>
    <a:srgbClr val="B67FDB"/>
    <a:srgbClr val="E674D8"/>
    <a:srgbClr val="8FD3F9"/>
    <a:srgbClr val="CDDF25"/>
    <a:srgbClr val="F779F7"/>
    <a:srgbClr val="3EE0AE"/>
    <a:srgbClr val="515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4E8B1-1AF8-A713-6EED-1C5B1BA51CEE}" v="45" dt="2021-05-06T18:34:01.630"/>
    <p1510:client id="{28735BCD-5B49-AA06-4A84-250869EF35B1}" v="7" dt="2021-10-19T21:27:48.132"/>
    <p1510:client id="{2F0A420E-294C-9548-1CF3-6371B3C1220D}" v="69" dt="2019-09-25T20:38:20.606"/>
    <p1510:client id="{3EFB8C24-A8C9-7036-C868-441716590339}" v="119" dt="2019-09-16T12:31:07.634"/>
    <p1510:client id="{99B38158-A7CA-7DB1-A3F1-7089D4C6294F}" v="132" dt="2020-08-30T19:51:50.068"/>
    <p1510:client id="{BB2D455A-93DF-1F93-CC1E-2EA6D9E55593}" v="9" dt="2021-10-19T21:25:04.722"/>
    <p1510:client id="{BCD8F133-D242-2D16-1A22-BE2EC04BFBF2}" v="21" dt="2019-09-25T20:47:13.262"/>
    <p1510:client id="{C0D2471A-A8B8-35E1-145E-6A72A026A089}" v="116" dt="2019-09-16T15:38:45.067"/>
    <p1510:client id="{C23DFDBE-080E-1436-50F8-FBD1819A753C}" v="5" dt="2019-09-16T11:21:06.715"/>
    <p1510:client id="{D12989AD-72FD-92A8-5DB3-A2C4397C8A51}" v="9" dt="2019-09-25T20:51:30.155"/>
    <p1510:client id="{D4ADC551-7E33-D494-B82C-D6C7A8010540}" v="20" dt="2020-10-05T10:45:01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2787"/>
    <p:restoredTop sz="75838" autoAdjust="0"/>
  </p:normalViewPr>
  <p:slideViewPr>
    <p:cSldViewPr>
      <p:cViewPr varScale="1">
        <p:scale>
          <a:sx n="92" d="100"/>
          <a:sy n="92" d="100"/>
        </p:scale>
        <p:origin x="-21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2022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9628" y="0"/>
            <a:ext cx="311356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0082"/>
            <a:ext cx="3112022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9628" y="9760082"/>
            <a:ext cx="311356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9B6E1633-45AA-420F-88DF-C644C3AE9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82" y="1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265" y="4862247"/>
            <a:ext cx="5206770" cy="460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98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82" y="9722798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AF3FEE48-B5B4-46B6-8A42-97203FC8E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06.05.2021:  1h  </a:t>
            </a:r>
            <a:endParaRPr lang="en-US" dirty="0" err="1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FEE48-B5B4-46B6-8A42-97203FC8E608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Slide-</a:t>
            </a:r>
            <a:r>
              <a:rPr lang="en-US" dirty="0" err="1"/>
              <a:t>uri</a:t>
            </a:r>
            <a:r>
              <a:rPr lang="en-US" dirty="0"/>
              <a:t> cu f. </a:t>
            </a:r>
            <a:r>
              <a:rPr lang="en-US" dirty="0" err="1"/>
              <a:t>mult</a:t>
            </a:r>
            <a:r>
              <a:rPr lang="en-US" dirty="0"/>
              <a:t> text – de </a:t>
            </a:r>
            <a:r>
              <a:rPr lang="en-US" dirty="0" err="1"/>
              <a:t>fapt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e de </a:t>
            </a:r>
            <a:r>
              <a:rPr lang="en-US" dirty="0" err="1"/>
              <a:t>povestit</a:t>
            </a:r>
            <a:r>
              <a:rPr lang="en-US" dirty="0"/>
              <a:t>. </a:t>
            </a:r>
          </a:p>
          <a:p>
            <a:r>
              <a:rPr lang="en-US" dirty="0"/>
              <a:t>Nu se </a:t>
            </a:r>
            <a:r>
              <a:rPr lang="en-US" dirty="0" err="1"/>
              <a:t>lasă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ecran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puse</a:t>
            </a:r>
            <a:r>
              <a:rPr lang="en-US" dirty="0"/>
              <a:t>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referință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le </a:t>
            </a:r>
            <a:r>
              <a:rPr lang="en-US" dirty="0" err="1"/>
              <a:t>ștergem</a:t>
            </a:r>
            <a:r>
              <a:rPr lang="en-US" dirty="0"/>
              <a:t> cu </a:t>
            </a:r>
            <a:r>
              <a:rPr lang="en-US" dirty="0" err="1"/>
              <a:t>totul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3FEE48-B5B4-46B6-8A42-97203FC8E60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Segmentarea</a:t>
            </a:r>
            <a:r>
              <a:rPr lang="en-US" dirty="0"/>
              <a:t>: </a:t>
            </a:r>
            <a:r>
              <a:rPr lang="en-US" dirty="0" err="1"/>
              <a:t>mereu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3FEE48-B5B4-46B6-8A42-97203FC8E60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3FEE48-B5B4-46B6-8A42-97203FC8E60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636A6-5AFB-4877-BA79-BC25DCE1EC5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62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D912E-EC84-4336-9FBA-9F05AA21502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99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8382000" cy="28194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382000" cy="25527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914400"/>
            <a:ext cx="838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19800" y="6248400"/>
            <a:ext cx="2438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3: Page </a:t>
            </a:r>
            <a:fld id="{D7BF05A4-78DB-4275-9C77-9CA7989F1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91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41163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4"/>
            <a:ext cx="4116388" cy="4225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1179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179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641246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itchFamily="34" charset="0"/>
              </a:rPr>
              <a:t>Curs 02 - 03</a:t>
            </a:r>
            <a:endParaRPr lang="en-US" sz="1800" dirty="0">
              <a:latin typeface="Candar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81000" y="838200"/>
            <a:ext cx="8382000" cy="158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8382000" y="64432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ABE2B4-FE47-415C-8EDA-C6D825717137}" type="slidenum">
              <a:rPr lang="en-US" sz="1600" smtClean="0">
                <a:latin typeface="Candara" pitchFamily="34" charset="0"/>
              </a:rPr>
              <a:pPr/>
              <a:t>‹#›</a:t>
            </a:fld>
            <a:endParaRPr lang="en-US" sz="1600" dirty="0">
              <a:latin typeface="Candara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81000" y="6475412"/>
            <a:ext cx="8382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tantia" pitchFamily="18" charset="0"/>
          <a:ea typeface="ヒラギノ角ゴ Pro W3" pitchFamily="4" charset="-128"/>
          <a:cs typeface="Constant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ndara" pitchFamily="34" charset="0"/>
          <a:ea typeface="ヒラギノ角ゴ Pro W3" pitchFamily="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itchFamily="4" charset="2"/>
        <a:buChar char="*"/>
        <a:defRPr sz="2400">
          <a:solidFill>
            <a:schemeClr val="accent2">
              <a:lumMod val="75000"/>
            </a:schemeClr>
          </a:solidFill>
          <a:latin typeface="Candara" pitchFamily="34" charset="0"/>
          <a:ea typeface="ヒラギノ角ゴ Pro W3" pitchFamily="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3600" dirty="0" err="1">
                <a:ea typeface="ヒラギノ角ゴ Pro W3"/>
              </a:rPr>
              <a:t>Arhitectura</a:t>
            </a:r>
            <a:r>
              <a:rPr lang="en-US" sz="3600" dirty="0">
                <a:ea typeface="ヒラギノ角ゴ Pro W3"/>
              </a:rPr>
              <a:t> x86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ea typeface="ヒラギノ角ゴ Pro W3"/>
            </a:endParaRPr>
          </a:p>
          <a:p>
            <a:endParaRPr lang="en-US" dirty="0">
              <a:ea typeface="ヒラギノ角ゴ Pro W3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638800" y="3200400"/>
            <a:ext cx="3124200" cy="1219200"/>
          </a:xfrm>
          <a:prstGeom prst="wedgeRoundRectCallout">
            <a:avLst>
              <a:gd name="adj1" fmla="val -62810"/>
              <a:gd name="adj2" fmla="val 24098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De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effectLst/>
                <a:latin typeface="Times New Roman"/>
                <a:cs typeface="Times New Roman"/>
              </a:rPr>
              <a:t>citit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andamudi</a:t>
            </a:r>
          </a:p>
          <a:p>
            <a:r>
              <a:rPr lang="en-US" dirty="0" err="1">
                <a:latin typeface="Times New Roman"/>
                <a:cs typeface="Times New Roman"/>
              </a:rPr>
              <a:t>Capitolul</a:t>
            </a:r>
            <a:r>
              <a:rPr lang="en-US">
                <a:latin typeface="Times New Roman"/>
                <a:cs typeface="Times New Roman"/>
              </a:rPr>
              <a:t> 3: 3.1, 3.2</a:t>
            </a:r>
            <a:endParaRPr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4" charset="0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800600"/>
            <a:ext cx="2917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ndara" pitchFamily="34" charset="0"/>
                <a:ea typeface="ヒラギノ角ゴ Pro W3"/>
              </a:rPr>
              <a:t>Modificat</a:t>
            </a:r>
            <a:r>
              <a:rPr lang="en-US" dirty="0">
                <a:latin typeface="Candara" pitchFamily="34" charset="0"/>
                <a:ea typeface="ヒラギノ角ゴ Pro W3"/>
              </a:rPr>
              <a:t>:  </a:t>
            </a:r>
            <a:fld id="{BC13CFC1-C340-4674-8873-0139F7F0DF46}" type="datetime5">
              <a:rPr lang="en-US" smtClean="0">
                <a:latin typeface="Candara" pitchFamily="34" charset="0"/>
                <a:ea typeface="ヒラギノ角ゴ Pro W3"/>
              </a:rPr>
              <a:pPr/>
              <a:t>18-Nov-21</a:t>
            </a:fld>
            <a:endParaRPr lang="en-US" dirty="0">
              <a:latin typeface="Candara" pitchFamily="34" charset="0"/>
              <a:ea typeface="ヒラギノ角ゴ Pro W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x86 </a:t>
            </a:r>
            <a:r>
              <a:rPr lang="en-US" dirty="0" err="1">
                <a:ea typeface="ヒラギノ角ゴ Pro W3"/>
              </a:rPr>
              <a:t>registre</a:t>
            </a:r>
            <a:r>
              <a:rPr lang="en-US" dirty="0">
                <a:ea typeface="ヒラギノ角ゴ Pro W3"/>
              </a:rPr>
              <a:t> </a:t>
            </a:r>
            <a:r>
              <a:rPr lang="en-US" dirty="0" err="1">
                <a:ea typeface="ヒラギノ角ゴ Pro W3"/>
              </a:rPr>
              <a:t>pe</a:t>
            </a:r>
            <a:r>
              <a:rPr lang="en-US" dirty="0">
                <a:ea typeface="ヒラギノ角ゴ Pro W3"/>
              </a:rPr>
              <a:t> 32 </a:t>
            </a:r>
            <a:r>
              <a:rPr lang="en-US" dirty="0" err="1">
                <a:ea typeface="ヒラギノ角ゴ Pro W3"/>
              </a:rPr>
              <a:t>biți</a:t>
            </a:r>
            <a:endParaRPr lang="en-US" dirty="0">
              <a:ea typeface="ヒラギノ角ゴ Pro W3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ヒラギノ角ゴ Pro W3"/>
              </a:rPr>
              <a:t>registre</a:t>
            </a:r>
            <a:r>
              <a:rPr lang="en-US" dirty="0">
                <a:ea typeface="ヒラギノ角ゴ Pro W3"/>
              </a:rPr>
              <a:t> de control</a:t>
            </a:r>
          </a:p>
          <a:p>
            <a:pPr lvl="1"/>
            <a:r>
              <a:rPr lang="en-US" dirty="0">
                <a:ea typeface="ヒラギノ角ゴ Pro W3"/>
              </a:rPr>
              <a:t>EIP</a:t>
            </a:r>
          </a:p>
          <a:p>
            <a:pPr lvl="2"/>
            <a:r>
              <a:rPr lang="en-US" dirty="0">
                <a:ea typeface="ヒラギノ角ゴ Pro W3"/>
              </a:rPr>
              <a:t>Instruction pointer (</a:t>
            </a:r>
            <a:r>
              <a:rPr lang="en-US" dirty="0" err="1">
                <a:ea typeface="ヒラギノ角ゴ Pro W3"/>
              </a:rPr>
              <a:t>instrucțiunea</a:t>
            </a:r>
            <a:r>
              <a:rPr lang="en-US" dirty="0">
                <a:ea typeface="ヒラギノ角ゴ Pro W3"/>
              </a:rPr>
              <a:t> </a:t>
            </a:r>
            <a:r>
              <a:rPr lang="en-US" dirty="0" err="1">
                <a:ea typeface="ヒラギノ角ゴ Pro W3"/>
              </a:rPr>
              <a:t>curentă</a:t>
            </a:r>
            <a:r>
              <a:rPr lang="en-US" dirty="0">
                <a:ea typeface="ヒラギノ角ゴ Pro W3"/>
              </a:rPr>
              <a:t>)</a:t>
            </a:r>
          </a:p>
          <a:p>
            <a:pPr lvl="1"/>
            <a:r>
              <a:rPr lang="en-US" dirty="0">
                <a:ea typeface="ヒラギノ角ゴ Pro W3"/>
              </a:rPr>
              <a:t>EFLAGS</a:t>
            </a:r>
          </a:p>
          <a:p>
            <a:pPr lvl="2"/>
            <a:r>
              <a:rPr lang="en-US" dirty="0">
                <a:ea typeface="ヒラギノ角ゴ Pro W3"/>
              </a:rPr>
              <a:t>Status flags</a:t>
            </a:r>
          </a:p>
          <a:p>
            <a:pPr lvl="3"/>
            <a:r>
              <a:rPr lang="en-US" dirty="0">
                <a:ea typeface="ヒラギノ角ゴ Pro W3"/>
              </a:rPr>
              <a:t>Se </a:t>
            </a:r>
            <a:r>
              <a:rPr lang="en-US" dirty="0" err="1">
                <a:ea typeface="ヒラギノ角ゴ Pro W3"/>
              </a:rPr>
              <a:t>actualizează</a:t>
            </a:r>
            <a:r>
              <a:rPr lang="en-US" dirty="0">
                <a:ea typeface="ヒラギノ角ゴ Pro W3"/>
              </a:rPr>
              <a:t> </a:t>
            </a:r>
            <a:r>
              <a:rPr lang="en-US" dirty="0" err="1">
                <a:ea typeface="ヒラギノ角ゴ Pro W3"/>
              </a:rPr>
              <a:t>după</a:t>
            </a:r>
            <a:r>
              <a:rPr lang="en-US" dirty="0">
                <a:ea typeface="ヒラギノ角ゴ Pro W3"/>
              </a:rPr>
              <a:t> </a:t>
            </a:r>
            <a:r>
              <a:rPr lang="en-US" dirty="0" err="1">
                <a:ea typeface="ヒラギノ角ゴ Pro W3"/>
              </a:rPr>
              <a:t>operații</a:t>
            </a:r>
            <a:r>
              <a:rPr lang="en-US" dirty="0">
                <a:ea typeface="ヒラギノ角ゴ Pro W3"/>
              </a:rPr>
              <a:t> </a:t>
            </a:r>
            <a:r>
              <a:rPr lang="en-US" dirty="0" err="1">
                <a:ea typeface="ヒラギノ角ゴ Pro W3"/>
              </a:rPr>
              <a:t>aritmetice</a:t>
            </a:r>
            <a:r>
              <a:rPr lang="en-US" dirty="0">
                <a:ea typeface="ヒラギノ角ゴ Pro W3"/>
              </a:rPr>
              <a:t>/</a:t>
            </a:r>
            <a:r>
              <a:rPr lang="en-US" dirty="0" err="1">
                <a:ea typeface="ヒラギノ角ゴ Pro W3"/>
              </a:rPr>
              <a:t>logice</a:t>
            </a:r>
            <a:endParaRPr lang="en-US" dirty="0">
              <a:ea typeface="ヒラギノ角ゴ Pro W3"/>
            </a:endParaRPr>
          </a:p>
          <a:p>
            <a:pPr lvl="2"/>
            <a:r>
              <a:rPr lang="en-US" dirty="0">
                <a:ea typeface="ヒラギノ角ゴ Pro W3"/>
              </a:rPr>
              <a:t>Direction flag</a:t>
            </a:r>
          </a:p>
          <a:p>
            <a:pPr lvl="3"/>
            <a:r>
              <a:rPr lang="en-US" dirty="0">
                <a:ea typeface="ヒラギノ角ゴ Pro W3"/>
              </a:rPr>
              <a:t>Forward/backward </a:t>
            </a:r>
            <a:r>
              <a:rPr lang="en-US" dirty="0" err="1">
                <a:ea typeface="ヒラギノ角ゴ Pro W3"/>
              </a:rPr>
              <a:t>direcția</a:t>
            </a:r>
            <a:r>
              <a:rPr lang="en-US" dirty="0">
                <a:ea typeface="ヒラギノ角ゴ Pro W3"/>
              </a:rPr>
              <a:t> </a:t>
            </a:r>
            <a:r>
              <a:rPr lang="en-US" dirty="0" err="1">
                <a:ea typeface="ヒラギノ角ゴ Pro W3"/>
              </a:rPr>
              <a:t>copierii</a:t>
            </a:r>
            <a:endParaRPr lang="en-US" dirty="0">
              <a:ea typeface="ヒラギノ角ゴ Pro W3"/>
            </a:endParaRPr>
          </a:p>
          <a:p>
            <a:pPr lvl="2"/>
            <a:r>
              <a:rPr lang="en-US" dirty="0">
                <a:ea typeface="ヒラギノ角ゴ Pro W3"/>
              </a:rPr>
              <a:t>System flags</a:t>
            </a:r>
          </a:p>
          <a:p>
            <a:pPr lvl="3"/>
            <a:r>
              <a:rPr lang="en-US" dirty="0">
                <a:ea typeface="ヒラギノ角ゴ Pro W3"/>
              </a:rPr>
              <a:t>IF : </a:t>
            </a:r>
            <a:r>
              <a:rPr lang="en-US" dirty="0" err="1">
                <a:ea typeface="ヒラギノ角ゴ Pro W3"/>
              </a:rPr>
              <a:t>activare</a:t>
            </a:r>
            <a:r>
              <a:rPr lang="en-US" dirty="0">
                <a:ea typeface="ヒラギノ角ゴ Pro W3"/>
              </a:rPr>
              <a:t> </a:t>
            </a:r>
            <a:r>
              <a:rPr lang="en-US" dirty="0" err="1">
                <a:ea typeface="ヒラギノ角ゴ Pro W3"/>
              </a:rPr>
              <a:t>intreruperi</a:t>
            </a:r>
            <a:endParaRPr lang="en-US" dirty="0">
              <a:ea typeface="ヒラギノ角ゴ Pro W3"/>
            </a:endParaRPr>
          </a:p>
          <a:p>
            <a:pPr lvl="3"/>
            <a:r>
              <a:rPr lang="en-US" dirty="0">
                <a:ea typeface="ヒラギノ角ゴ Pro W3"/>
              </a:rPr>
              <a:t>TF : Trap flag (</a:t>
            </a:r>
            <a:r>
              <a:rPr lang="en-US" dirty="0" err="1">
                <a:ea typeface="ヒラギノ角ゴ Pro W3"/>
              </a:rPr>
              <a:t>pentru</a:t>
            </a:r>
            <a:r>
              <a:rPr lang="en-US" dirty="0">
                <a:ea typeface="ヒラギノ角ゴ Pro W3"/>
              </a:rPr>
              <a:t> debugging)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dirty="0">
                <a:ea typeface="ヒラギノ角ゴ Pro W3"/>
              </a:rPr>
              <a:t>x86 </a:t>
            </a:r>
            <a:r>
              <a:rPr lang="en-US" dirty="0" err="1">
                <a:ea typeface="ヒラギノ角ゴ Pro W3"/>
              </a:rPr>
              <a:t>registre</a:t>
            </a:r>
            <a:r>
              <a:rPr lang="en-US" dirty="0">
                <a:ea typeface="ヒラギノ角ゴ Pro W3"/>
              </a:rPr>
              <a:t> </a:t>
            </a:r>
            <a:r>
              <a:rPr lang="en-US" dirty="0" err="1">
                <a:ea typeface="ヒラギノ角ゴ Pro W3"/>
              </a:rPr>
              <a:t>pe</a:t>
            </a:r>
            <a:r>
              <a:rPr lang="en-US" dirty="0">
                <a:ea typeface="ヒラギノ角ゴ Pro W3"/>
              </a:rPr>
              <a:t> 32 </a:t>
            </a:r>
            <a:r>
              <a:rPr lang="en-US" dirty="0" err="1">
                <a:ea typeface="ヒラギノ角ゴ Pro W3"/>
              </a:rPr>
              <a:t>biți</a:t>
            </a:r>
            <a:endParaRPr lang="en-US" dirty="0">
              <a:ea typeface="ヒラギノ角ゴ Pro W3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5784760" cy="4648200"/>
          </a:xfrm>
        </p:spPr>
        <p:txBody>
          <a:bodyPr/>
          <a:lstStyle/>
          <a:p>
            <a:r>
              <a:rPr lang="en-US" sz="2400" err="1">
                <a:latin typeface="Candara"/>
                <a:ea typeface="ヒラギノ角ゴ Pro W3"/>
              </a:rPr>
              <a:t>Registre</a:t>
            </a:r>
            <a:r>
              <a:rPr lang="en-US" sz="2400" dirty="0">
                <a:latin typeface="Candara"/>
                <a:ea typeface="ヒラギノ角ゴ Pro W3"/>
              </a:rPr>
              <a:t> segment</a:t>
            </a:r>
          </a:p>
          <a:p>
            <a:pPr lvl="1"/>
            <a:r>
              <a:rPr lang="en-US" sz="2000" dirty="0">
                <a:latin typeface="Candara"/>
                <a:ea typeface="ヒラギノ角ゴ Pro W3"/>
              </a:rPr>
              <a:t>16 </a:t>
            </a:r>
            <a:r>
              <a:rPr lang="en-US" sz="2000" err="1">
                <a:latin typeface="Candara"/>
                <a:ea typeface="ヒラギノ角ゴ Pro W3"/>
              </a:rPr>
              <a:t>biți</a:t>
            </a:r>
            <a:endParaRPr lang="en-US" sz="2000">
              <a:latin typeface="Candara"/>
              <a:ea typeface="ヒラギノ角ゴ Pro W3"/>
            </a:endParaRPr>
          </a:p>
          <a:p>
            <a:pPr lvl="1"/>
            <a:r>
              <a:rPr lang="en-US" sz="2000" dirty="0">
                <a:latin typeface="Candara"/>
                <a:ea typeface="ヒラギノ角ゴ Pro W3"/>
              </a:rPr>
              <a:t>Memoria </a:t>
            </a:r>
            <a:r>
              <a:rPr lang="en-US" sz="2000" dirty="0" err="1">
                <a:latin typeface="Candara"/>
                <a:ea typeface="ヒラギノ角ゴ Pro W3"/>
              </a:rPr>
              <a:t>segmentată</a:t>
            </a:r>
            <a:endParaRPr lang="en-US" sz="2000" dirty="0">
              <a:latin typeface="Candara"/>
              <a:ea typeface="ヒラギノ角ゴ Pro W3"/>
            </a:endParaRPr>
          </a:p>
          <a:p>
            <a:pPr lvl="1"/>
            <a:r>
              <a:rPr lang="en-US" sz="2000" err="1">
                <a:latin typeface="Candara"/>
                <a:ea typeface="ヒラギノ角ゴ Pro W3"/>
              </a:rPr>
              <a:t>Conținut</a:t>
            </a:r>
            <a:r>
              <a:rPr lang="en-US" sz="2000" dirty="0">
                <a:latin typeface="Candara"/>
                <a:ea typeface="ヒラギノ角ゴ Pro W3"/>
              </a:rPr>
              <a:t> distinct</a:t>
            </a:r>
          </a:p>
          <a:p>
            <a:pPr lvl="2"/>
            <a:r>
              <a:rPr lang="en-US" sz="1800" dirty="0">
                <a:ea typeface="ヒラギノ角ゴ Pro W3"/>
              </a:rPr>
              <a:t>Code</a:t>
            </a:r>
          </a:p>
          <a:p>
            <a:pPr lvl="2"/>
            <a:r>
              <a:rPr lang="en-US" sz="1800" dirty="0">
                <a:ea typeface="ヒラギノ角ゴ Pro W3"/>
              </a:rPr>
              <a:t>Data</a:t>
            </a:r>
          </a:p>
          <a:p>
            <a:pPr lvl="2"/>
            <a:r>
              <a:rPr lang="en-US" sz="1800" dirty="0">
                <a:ea typeface="ヒラギノ角ゴ Pro W3"/>
              </a:rPr>
              <a:t>Stack</a:t>
            </a:r>
          </a:p>
          <a:p>
            <a:pPr lvl="2"/>
            <a:endParaRPr lang="en-US" sz="1800" dirty="0">
              <a:ea typeface="ヒラギノ角ゴ Pro W3"/>
            </a:endParaRPr>
          </a:p>
          <a:p>
            <a:pPr lvl="2"/>
            <a:endParaRPr lang="en-US" sz="1800" dirty="0">
              <a:ea typeface="ヒラギノ角ゴ Pro W3"/>
            </a:endParaRPr>
          </a:p>
          <a:p>
            <a:pPr lvl="2"/>
            <a:endParaRPr lang="en-US" sz="1800" dirty="0">
              <a:ea typeface="ヒラギノ角ゴ Pro W3"/>
            </a:endParaRPr>
          </a:p>
          <a:p>
            <a:pPr lvl="2"/>
            <a:endParaRPr lang="en-US" sz="1800" dirty="0">
              <a:ea typeface="ヒラギノ角ゴ Pro W3"/>
            </a:endParaRPr>
          </a:p>
          <a:p>
            <a:pPr lvl="2"/>
            <a:endParaRPr lang="en-US" sz="1800" dirty="0">
              <a:ea typeface="ヒラギノ角ゴ Pro W3"/>
            </a:endParaRPr>
          </a:p>
          <a:p>
            <a:pPr marL="0" indent="0">
              <a:buNone/>
            </a:pPr>
            <a:r>
              <a:rPr lang="en-US" sz="2600" dirty="0">
                <a:latin typeface="Candara"/>
                <a:ea typeface="ヒラギノ角ゴ Pro W3"/>
              </a:rPr>
              <a:t>Nu le </a:t>
            </a:r>
            <a:r>
              <a:rPr lang="en-US" sz="2600" dirty="0" err="1">
                <a:latin typeface="Candara"/>
                <a:ea typeface="ヒラギノ角ゴ Pro W3"/>
              </a:rPr>
              <a:t>folosim</a:t>
            </a:r>
            <a:r>
              <a:rPr lang="en-US" sz="2600" dirty="0">
                <a:latin typeface="Candara"/>
                <a:ea typeface="ヒラギノ角ゴ Pro W3"/>
              </a:rPr>
              <a:t> </a:t>
            </a:r>
            <a:r>
              <a:rPr lang="en-US" sz="2600" dirty="0" err="1">
                <a:latin typeface="Candara"/>
                <a:ea typeface="ヒラギノ角ゴ Pro W3"/>
              </a:rPr>
              <a:t>acest</a:t>
            </a:r>
            <a:r>
              <a:rPr lang="en-US" sz="2600" dirty="0">
                <a:latin typeface="Candara"/>
                <a:ea typeface="ヒラギノ角ゴ Pro W3"/>
              </a:rPr>
              <a:t> </a:t>
            </a:r>
            <a:r>
              <a:rPr lang="en-US" sz="2600" dirty="0" err="1">
                <a:latin typeface="Candara"/>
                <a:ea typeface="ヒラギノ角ゴ Pro W3"/>
              </a:rPr>
              <a:t>semestru</a:t>
            </a:r>
            <a:r>
              <a:rPr lang="en-US" sz="2600" dirty="0">
                <a:latin typeface="Candara"/>
                <a:ea typeface="ヒラギノ角ゴ Pro W3"/>
              </a:rPr>
              <a:t> :-)</a:t>
            </a:r>
            <a:endParaRPr lang="en-US" sz="2600" dirty="0">
              <a:ea typeface="ヒラギノ角ゴ Pro W3"/>
            </a:endParaRPr>
          </a:p>
        </p:txBody>
      </p:sp>
      <p:pic>
        <p:nvPicPr>
          <p:cNvPr id="30729" name="Picture 7" descr="D:\My Documents\Books\arch_book\SLIDES\arch_book_slides\SEG_REG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905000"/>
            <a:ext cx="3810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C9F4F5-C720-4B4F-8D33-63BA4756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3: Page </a:t>
            </a:r>
            <a:fld id="{D7BF05A4-78DB-4275-9C77-9CA7989F1E45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2364" y="1426335"/>
            <a:ext cx="8697696" cy="5083356"/>
          </a:xfrm>
        </p:spPr>
        <p:txBody>
          <a:bodyPr/>
          <a:lstStyle/>
          <a:p>
            <a:r>
              <a:rPr lang="en-US" sz="2400" dirty="0" err="1">
                <a:latin typeface="Candara"/>
                <a:ea typeface="ヒラギノ角ゴ Pro W3"/>
              </a:rPr>
              <a:t>Segmentarea&amp;paginarea</a:t>
            </a:r>
            <a:r>
              <a:rPr lang="en-US" sz="2400" dirty="0">
                <a:latin typeface="Candara"/>
                <a:ea typeface="ヒラギノ角ゴ Pro W3"/>
              </a:rPr>
              <a:t> = </a:t>
            </a:r>
            <a:r>
              <a:rPr lang="en-US" sz="2400" dirty="0" err="1">
                <a:latin typeface="Candara"/>
                <a:ea typeface="ヒラギノ角ゴ Pro W3"/>
              </a:rPr>
              <a:t>translatare</a:t>
            </a:r>
            <a:r>
              <a:rPr lang="en-US" sz="2400" dirty="0">
                <a:latin typeface="Candara"/>
                <a:ea typeface="ヒラギノ角ゴ Pro W3"/>
              </a:rPr>
              <a:t> </a:t>
            </a:r>
            <a:r>
              <a:rPr lang="en-US" sz="2400" dirty="0" err="1">
                <a:latin typeface="Candara"/>
                <a:ea typeface="ヒラギノ角ゴ Pro W3"/>
              </a:rPr>
              <a:t>adrese</a:t>
            </a:r>
            <a:r>
              <a:rPr lang="en-US" sz="2400" dirty="0">
                <a:latin typeface="Candara"/>
                <a:ea typeface="ヒラギノ角ゴ Pro W3"/>
              </a:rPr>
              <a:t> 32 </a:t>
            </a:r>
            <a:r>
              <a:rPr lang="en-US" sz="2400" dirty="0" err="1">
                <a:latin typeface="Candara"/>
                <a:ea typeface="ヒラギノ角ゴ Pro W3"/>
              </a:rPr>
              <a:t>biți</a:t>
            </a:r>
            <a:endParaRPr lang="en-US" sz="2400" dirty="0">
              <a:latin typeface="Candara"/>
              <a:ea typeface="ヒラギノ角ゴ Pro W3"/>
            </a:endParaRPr>
          </a:p>
          <a:p>
            <a:r>
              <a:rPr lang="en-US" sz="2400" dirty="0" err="1">
                <a:latin typeface="Candara"/>
                <a:ea typeface="ヒラギノ角ゴ Pro W3"/>
              </a:rPr>
              <a:t>Segmentarea</a:t>
            </a:r>
            <a:r>
              <a:rPr lang="en-US" sz="2400" dirty="0">
                <a:latin typeface="Candara"/>
                <a:ea typeface="ヒラギノ角ゴ Pro W3"/>
              </a:rPr>
              <a:t>: </a:t>
            </a:r>
            <a:r>
              <a:rPr lang="en-US" sz="2400" dirty="0" err="1">
                <a:latin typeface="Candara"/>
                <a:ea typeface="ヒラギノ角ゴ Pro W3"/>
              </a:rPr>
              <a:t>adrese</a:t>
            </a:r>
            <a:r>
              <a:rPr lang="en-US" sz="2400" dirty="0">
                <a:latin typeface="Candara"/>
                <a:ea typeface="ヒラギノ角ゴ Pro W3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ndara"/>
                <a:ea typeface="ヒラギノ角ゴ Pro W3"/>
              </a:rPr>
              <a:t>logice</a:t>
            </a:r>
            <a:r>
              <a:rPr lang="en-US" sz="2400" dirty="0">
                <a:solidFill>
                  <a:srgbClr val="FF0000"/>
                </a:solidFill>
                <a:latin typeface="Candara"/>
                <a:ea typeface="ヒラギノ角ゴ Pro W3"/>
              </a:rPr>
              <a:t> </a:t>
            </a:r>
            <a:r>
              <a:rPr lang="en-US" sz="2400" dirty="0">
                <a:latin typeface="Times New Roman"/>
                <a:ea typeface="ヒラギノ角ゴ Pro W3"/>
                <a:cs typeface="Times New Roman"/>
              </a:rPr>
              <a:t>→ </a:t>
            </a:r>
            <a:r>
              <a:rPr lang="en-US" sz="2400" dirty="0" err="1">
                <a:latin typeface="Candara"/>
                <a:ea typeface="ヒラギノ角ゴ Pro W3"/>
              </a:rPr>
              <a:t>adrese</a:t>
            </a:r>
            <a:r>
              <a:rPr lang="en-US" sz="2400" dirty="0">
                <a:latin typeface="Candara"/>
                <a:ea typeface="ヒラギノ角ゴ Pro W3"/>
              </a:rPr>
              <a:t> </a:t>
            </a:r>
            <a:r>
              <a:rPr lang="en-US" sz="2400" dirty="0" err="1">
                <a:latin typeface="Candara"/>
                <a:ea typeface="ヒラギノ角ゴ Pro W3"/>
              </a:rPr>
              <a:t>lineare</a:t>
            </a:r>
            <a:endParaRPr lang="en-US" sz="2400" dirty="0">
              <a:latin typeface="Candara"/>
              <a:ea typeface="ヒラギノ角ゴ Pro W3"/>
            </a:endParaRPr>
          </a:p>
          <a:p>
            <a:r>
              <a:rPr lang="en-US" sz="2400" dirty="0" err="1">
                <a:ea typeface="ヒラギノ角ゴ Pro W3"/>
              </a:rPr>
              <a:t>Paginarea</a:t>
            </a:r>
            <a:r>
              <a:rPr lang="en-US" sz="2400" dirty="0">
                <a:ea typeface="ヒラギノ角ゴ Pro W3"/>
              </a:rPr>
              <a:t>: </a:t>
            </a:r>
            <a:r>
              <a:rPr lang="en-US" sz="2400" dirty="0" err="1">
                <a:ea typeface="ヒラギノ角ゴ Pro W3"/>
              </a:rPr>
              <a:t>adrese</a:t>
            </a:r>
            <a:r>
              <a:rPr lang="en-US" sz="2400" dirty="0">
                <a:ea typeface="ヒラギノ角ゴ Pro W3"/>
              </a:rPr>
              <a:t> </a:t>
            </a:r>
            <a:r>
              <a:rPr lang="en-US" sz="2400" dirty="0" err="1">
                <a:ea typeface="ヒラギノ角ゴ Pro W3"/>
              </a:rPr>
              <a:t>lineare</a:t>
            </a:r>
            <a:r>
              <a:rPr lang="en-US" sz="2400" dirty="0">
                <a:ea typeface="ヒラギノ角ゴ Pro W3"/>
              </a:rPr>
              <a:t> </a:t>
            </a:r>
            <a:r>
              <a:rPr lang="en-US" sz="2400" dirty="0">
                <a:latin typeface="Times New Roman"/>
                <a:ea typeface="ヒラギノ角ゴ Pro W3"/>
                <a:cs typeface="Times New Roman"/>
              </a:rPr>
              <a:t>→ </a:t>
            </a:r>
            <a:r>
              <a:rPr lang="en-US" sz="2400" dirty="0" err="1">
                <a:ea typeface="ヒラギノ角ゴ Pro W3"/>
              </a:rPr>
              <a:t>adrese</a:t>
            </a:r>
            <a:r>
              <a:rPr lang="en-US" sz="2400" dirty="0">
                <a:ea typeface="ヒラギノ角ゴ Pro W3"/>
              </a:rPr>
              <a:t> </a:t>
            </a:r>
            <a:r>
              <a:rPr lang="en-US" sz="2400" dirty="0" err="1">
                <a:ea typeface="ヒラギノ角ゴ Pro W3"/>
              </a:rPr>
              <a:t>fizice</a:t>
            </a:r>
            <a:endParaRPr lang="en-US" sz="2400" dirty="0">
              <a:ea typeface="ヒラギノ角ゴ Pro W3"/>
            </a:endParaRPr>
          </a:p>
          <a:p>
            <a:r>
              <a:rPr lang="en-US" sz="2400" dirty="0">
                <a:latin typeface="Candara"/>
                <a:ea typeface="ヒラギノ角ゴ Pro W3"/>
              </a:rPr>
              <a:t>Segmentare, </a:t>
            </a:r>
            <a:r>
              <a:rPr lang="en-US" sz="2400" dirty="0" err="1">
                <a:latin typeface="Candara"/>
                <a:ea typeface="ヒラギノ角ゴ Pro W3"/>
              </a:rPr>
              <a:t>paginare</a:t>
            </a:r>
            <a:r>
              <a:rPr lang="en-US" sz="2400" dirty="0">
                <a:latin typeface="Candara"/>
                <a:ea typeface="ヒラギノ角ゴ Pro W3"/>
              </a:rPr>
              <a:t> </a:t>
            </a:r>
            <a:r>
              <a:rPr lang="en-US" sz="2400" dirty="0">
                <a:latin typeface="Times New Roman"/>
                <a:ea typeface="ヒラギノ角ゴ Pro W3"/>
                <a:cs typeface="Times New Roman"/>
              </a:rPr>
              <a:t>→</a:t>
            </a:r>
            <a:r>
              <a:rPr lang="en-US" sz="2400" dirty="0">
                <a:latin typeface="Candara"/>
                <a:ea typeface="ヒラギノ角ゴ Pro W3"/>
              </a:rPr>
              <a:t> </a:t>
            </a:r>
            <a:r>
              <a:rPr lang="en-US" sz="2400" dirty="0" err="1">
                <a:latin typeface="Candara"/>
                <a:ea typeface="ヒラギノ角ゴ Pro W3"/>
              </a:rPr>
              <a:t>cursurile</a:t>
            </a:r>
            <a:r>
              <a:rPr lang="en-US" sz="2400" dirty="0">
                <a:latin typeface="Candara"/>
                <a:ea typeface="ヒラギノ角ゴ Pro W3"/>
              </a:rPr>
              <a:t> SO, SO2</a:t>
            </a:r>
          </a:p>
          <a:p>
            <a:endParaRPr lang="en-US" sz="2400" dirty="0">
              <a:ea typeface="ヒラギノ角ゴ Pro W3"/>
            </a:endParaRPr>
          </a:p>
          <a:p>
            <a:endParaRPr lang="en-US" sz="2400" dirty="0">
              <a:ea typeface="ヒラギノ角ゴ Pro W3"/>
            </a:endParaRPr>
          </a:p>
          <a:p>
            <a:endParaRPr lang="en-US" sz="2400" dirty="0">
              <a:ea typeface="ヒラギノ角ゴ Pro W3"/>
            </a:endParaRPr>
          </a:p>
          <a:p>
            <a:endParaRPr lang="en-US" sz="2400" dirty="0">
              <a:ea typeface="ヒラギノ角ゴ Pro W3"/>
            </a:endParaRPr>
          </a:p>
          <a:p>
            <a:endParaRPr lang="en-US" sz="2400" dirty="0">
              <a:ea typeface="ヒラギノ角ゴ Pro W3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ndara"/>
                <a:ea typeface="ヒラギノ角ゴ Pro W3"/>
              </a:rPr>
              <a:t>IHS, PC, SD,                              SO, SO2                                      </a:t>
            </a:r>
            <a:r>
              <a:rPr lang="en-US" sz="2000" b="1" dirty="0">
                <a:solidFill>
                  <a:srgbClr val="FF0000"/>
                </a:solidFill>
                <a:latin typeface="Candara"/>
                <a:ea typeface="ヒラギノ角ゴ Pro W3"/>
              </a:rPr>
              <a:t>CN1, CN2, PM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andara"/>
                <a:ea typeface="ヒラギノ角ゴ Pro W3"/>
              </a:rPr>
              <a:t>Restul</a:t>
            </a:r>
            <a:r>
              <a:rPr lang="en-US" sz="2000" b="1" dirty="0">
                <a:solidFill>
                  <a:srgbClr val="FF0000"/>
                </a:solidFill>
                <a:latin typeface="Candara"/>
                <a:ea typeface="ヒラギノ角ゴ Pro W3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ndara"/>
                <a:ea typeface="ヒラギノ角ゴ Pro W3"/>
              </a:rPr>
              <a:t>facultății</a:t>
            </a:r>
            <a:endParaRPr lang="en-US" sz="2000" b="1" dirty="0" err="1">
              <a:solidFill>
                <a:srgbClr val="FF0000"/>
              </a:solidFill>
              <a:ea typeface="ヒラギノ角ゴ Pro W3"/>
            </a:endParaRPr>
          </a:p>
        </p:txBody>
      </p:sp>
      <p:pic>
        <p:nvPicPr>
          <p:cNvPr id="32772" name="Picture 8" descr="D:\My Documents\Books\arch_book\SLIDES\arch_book_slides\three_addresses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69277" y="4117868"/>
            <a:ext cx="8382000" cy="1003000"/>
          </a:xfrm>
          <a:noFill/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tantia"/>
                <a:ea typeface="ヒラギノ角ゴ Pro W3"/>
              </a:rPr>
              <a:t>Adrese</a:t>
            </a:r>
            <a:r>
              <a:rPr lang="en-US" dirty="0">
                <a:latin typeface="Constantia"/>
                <a:ea typeface="ヒラギノ角ゴ Pro W3"/>
              </a:rPr>
              <a:t> </a:t>
            </a:r>
            <a:r>
              <a:rPr lang="en-US" dirty="0" err="1">
                <a:latin typeface="Constantia"/>
                <a:ea typeface="ヒラギノ角ゴ Pro W3"/>
              </a:rPr>
              <a:t>logice</a:t>
            </a:r>
            <a:r>
              <a:rPr lang="en-US" dirty="0">
                <a:latin typeface="Constantia"/>
                <a:ea typeface="ヒラギノ角ゴ Pro W3"/>
              </a:rPr>
              <a:t> </a:t>
            </a:r>
            <a:r>
              <a:rPr lang="en-US" dirty="0" err="1">
                <a:latin typeface="Constantia"/>
                <a:ea typeface="ヒラギノ角ゴ Pro W3"/>
              </a:rPr>
              <a:t>și</a:t>
            </a:r>
            <a:r>
              <a:rPr lang="en-US" dirty="0">
                <a:latin typeface="Constantia"/>
                <a:ea typeface="ヒラギノ角ゴ Pro W3"/>
              </a:rPr>
              <a:t> </a:t>
            </a:r>
            <a:r>
              <a:rPr lang="en-US" dirty="0" err="1">
                <a:latin typeface="Constantia"/>
                <a:ea typeface="ヒラギノ角ゴ Pro W3"/>
              </a:rPr>
              <a:t>fizice</a:t>
            </a:r>
            <a:endParaRPr lang="en-US" dirty="0" err="1"/>
          </a:p>
        </p:txBody>
      </p:sp>
      <p:sp>
        <p:nvSpPr>
          <p:cNvPr id="7" name="TextBox 6"/>
          <p:cNvSpPr txBox="1"/>
          <p:nvPr/>
        </p:nvSpPr>
        <p:spPr>
          <a:xfrm>
            <a:off x="240323" y="4854769"/>
            <a:ext cx="1739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(</a:t>
            </a:r>
            <a:r>
              <a:rPr lang="en-US" sz="1600" dirty="0" err="1">
                <a:latin typeface="Candara" pitchFamily="34" charset="0"/>
              </a:rPr>
              <a:t>cea</a:t>
            </a:r>
            <a:r>
              <a:rPr lang="en-US" sz="1600" dirty="0">
                <a:latin typeface="Candara" pitchFamily="34" charset="0"/>
              </a:rPr>
              <a:t> din program)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memorie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3124200" cy="152400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Adrese</a:t>
            </a:r>
            <a:r>
              <a:rPr lang="en-US" dirty="0"/>
              <a:t> </a:t>
            </a:r>
            <a:r>
              <a:rPr lang="en-US" dirty="0" err="1"/>
              <a:t>logice</a:t>
            </a:r>
            <a:endParaRPr lang="en-US" dirty="0"/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în</a:t>
            </a:r>
            <a:r>
              <a:rPr lang="en-US" dirty="0"/>
              <a:t> program)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8112" y="914400"/>
            <a:ext cx="604787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38400" y="6101366"/>
            <a:ext cx="5638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ndara" pitchFamily="34" charset="0"/>
              </a:rPr>
              <a:t>http://duartes.org/gustavo/blog/post/anatomy-of-a-program-in-memory/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/>
              <a:t>Adresarea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memoriei</a:t>
            </a:r>
            <a:r>
              <a:rPr lang="en-US" altLang="en-US" sz="3600" dirty="0"/>
              <a:t>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628775"/>
            <a:ext cx="7620000" cy="4419600"/>
          </a:xfrm>
        </p:spPr>
        <p:txBody>
          <a:bodyPr/>
          <a:lstStyle/>
          <a:p>
            <a:pPr>
              <a:buNone/>
            </a:pPr>
            <a:r>
              <a:rPr lang="en-US" altLang="en-US" sz="2400" dirty="0" err="1">
                <a:latin typeface="Candara"/>
                <a:ea typeface="ヒラギノ角ゴ Pro W3"/>
              </a:rPr>
              <a:t>calculul</a:t>
            </a:r>
            <a:r>
              <a:rPr lang="en-US" altLang="en-US" sz="2400" dirty="0">
                <a:latin typeface="Candara"/>
                <a:ea typeface="ヒラギノ角ゴ Pro W3"/>
              </a:rPr>
              <a:t> </a:t>
            </a:r>
            <a:r>
              <a:rPr lang="en-US" altLang="en-US" sz="2400" dirty="0" err="1">
                <a:latin typeface="Candara"/>
                <a:ea typeface="ヒラギノ角ゴ Pro W3"/>
              </a:rPr>
              <a:t>adresei</a:t>
            </a:r>
            <a:r>
              <a:rPr lang="en-US" altLang="en-US" sz="2400" dirty="0">
                <a:latin typeface="Candara"/>
                <a:ea typeface="ヒラギノ角ゴ Pro W3"/>
              </a:rPr>
              <a:t> </a:t>
            </a:r>
            <a:r>
              <a:rPr lang="en-US" altLang="en-US" sz="2400" dirty="0" err="1">
                <a:latin typeface="Candara"/>
                <a:ea typeface="ヒラギノ角ゴ Pro W3"/>
              </a:rPr>
              <a:t>logice</a:t>
            </a:r>
            <a:r>
              <a:rPr lang="en-US" altLang="en-US" sz="2400" dirty="0">
                <a:latin typeface="Candara"/>
                <a:ea typeface="ヒラギノ角ゴ Pro W3"/>
              </a:rPr>
              <a:t> 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None/>
            </a:pPr>
            <a:endParaRPr lang="en-US" altLang="en-US" sz="2400" dirty="0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700338" y="2509838"/>
            <a:ext cx="6138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Candara" pitchFamily="34" charset="0"/>
              </a:rPr>
              <a:t>: [                 +               +                 ]     ]        ]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258888" y="2438400"/>
            <a:ext cx="1368425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000">
              <a:latin typeface="Candara" pitchFamily="34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323975" y="2438400"/>
            <a:ext cx="14081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 err="1">
                <a:latin typeface="Candara" pitchFamily="34" charset="0"/>
              </a:rPr>
              <a:t>Registru</a:t>
            </a:r>
            <a:r>
              <a:rPr lang="en-US" altLang="en-US" sz="1800" dirty="0">
                <a:latin typeface="Candara" pitchFamily="34" charset="0"/>
              </a:rPr>
              <a:t> segment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243263" y="2438400"/>
            <a:ext cx="1400175" cy="7191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000">
              <a:latin typeface="Candara" pitchFamily="34" charset="0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276600" y="2438400"/>
            <a:ext cx="14081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dirty="0" err="1">
                <a:latin typeface="Candara" pitchFamily="34" charset="0"/>
              </a:rPr>
              <a:t>Registru</a:t>
            </a:r>
            <a:r>
              <a:rPr lang="en-US" altLang="en-US" sz="1800" dirty="0">
                <a:latin typeface="Candara" pitchFamily="34" charset="0"/>
              </a:rPr>
              <a:t>  de </a:t>
            </a:r>
            <a:r>
              <a:rPr lang="en-US" altLang="en-US" sz="1800" dirty="0" err="1">
                <a:latin typeface="Candara" pitchFamily="34" charset="0"/>
              </a:rPr>
              <a:t>baza</a:t>
            </a:r>
            <a:endParaRPr lang="en-US" altLang="en-US" sz="1800" dirty="0">
              <a:latin typeface="Candara" pitchFamily="34" charset="0"/>
            </a:endParaRP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164138" y="2438400"/>
            <a:ext cx="1279525" cy="719138"/>
          </a:xfrm>
          <a:prstGeom prst="rect">
            <a:avLst/>
          </a:prstGeom>
          <a:solidFill>
            <a:srgbClr val="E9FD2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000">
              <a:latin typeface="Candara" pitchFamily="34" charset="0"/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219700" y="2509838"/>
            <a:ext cx="1216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dirty="0" err="1">
                <a:latin typeface="Candara" pitchFamily="34" charset="0"/>
              </a:rPr>
              <a:t>Registru</a:t>
            </a:r>
            <a:r>
              <a:rPr lang="en-US" altLang="en-US" sz="1800" dirty="0">
                <a:latin typeface="Candara" pitchFamily="34" charset="0"/>
              </a:rPr>
              <a:t> index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6804025" y="2438400"/>
            <a:ext cx="1512888" cy="719138"/>
          </a:xfrm>
          <a:prstGeom prst="rect">
            <a:avLst/>
          </a:prstGeom>
          <a:solidFill>
            <a:srgbClr val="F39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000">
              <a:latin typeface="Candara" pitchFamily="34" charset="0"/>
            </a:endParaRP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6804025" y="2565400"/>
            <a:ext cx="1584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 err="1">
                <a:latin typeface="Candara" pitchFamily="34" charset="0"/>
              </a:rPr>
              <a:t>Deplasament</a:t>
            </a:r>
            <a:endParaRPr lang="en-US" altLang="en-US" sz="1800" dirty="0">
              <a:latin typeface="Candara" pitchFamily="34" charset="0"/>
            </a:endParaRPr>
          </a:p>
        </p:txBody>
      </p:sp>
      <p:sp>
        <p:nvSpPr>
          <p:cNvPr id="54286" name="AutoShape 14"/>
          <p:cNvSpPr>
            <a:spLocks/>
          </p:cNvSpPr>
          <p:nvPr/>
        </p:nvSpPr>
        <p:spPr bwMode="auto">
          <a:xfrm rot="5400000">
            <a:off x="5580062" y="1071563"/>
            <a:ext cx="360363" cy="4967288"/>
          </a:xfrm>
          <a:prstGeom prst="rightBrace">
            <a:avLst>
              <a:gd name="adj1" fmla="val 1148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000">
              <a:latin typeface="Candara" pitchFamily="34" charset="0"/>
            </a:endParaRP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4500563" y="3790890"/>
            <a:ext cx="2663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err="1">
                <a:latin typeface="Candara" pitchFamily="34" charset="0"/>
              </a:rPr>
              <a:t>Adresa</a:t>
            </a:r>
            <a:r>
              <a:rPr lang="en-US" altLang="en-US" sz="2000" dirty="0">
                <a:latin typeface="Candara" pitchFamily="34" charset="0"/>
              </a:rPr>
              <a:t> de offset</a:t>
            </a:r>
          </a:p>
        </p:txBody>
      </p:sp>
      <p:sp>
        <p:nvSpPr>
          <p:cNvPr id="54288" name="AutoShape 16"/>
          <p:cNvSpPr>
            <a:spLocks/>
          </p:cNvSpPr>
          <p:nvPr/>
        </p:nvSpPr>
        <p:spPr bwMode="auto">
          <a:xfrm rot="5400000">
            <a:off x="1834356" y="2799557"/>
            <a:ext cx="360363" cy="1511300"/>
          </a:xfrm>
          <a:prstGeom prst="rightBrace">
            <a:avLst>
              <a:gd name="adj1" fmla="val 349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000">
              <a:latin typeface="Candara" pitchFamily="34" charset="0"/>
            </a:endParaRP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187450" y="3806825"/>
            <a:ext cx="2592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err="1">
                <a:latin typeface="Candara" pitchFamily="34" charset="0"/>
              </a:rPr>
              <a:t>Adresa</a:t>
            </a:r>
            <a:r>
              <a:rPr lang="en-US" altLang="en-US" sz="2000" dirty="0">
                <a:latin typeface="Candara" pitchFamily="34" charset="0"/>
              </a:rPr>
              <a:t> de segment</a:t>
            </a:r>
          </a:p>
        </p:txBody>
      </p:sp>
    </p:spTree>
    <p:extLst>
      <p:ext uri="{BB962C8B-B14F-4D97-AF65-F5344CB8AC3E}">
        <p14:creationId xmlns:p14="http://schemas.microsoft.com/office/powerpoint/2010/main" val="389612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/>
              <a:t>Adresarea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memoriei</a:t>
            </a:r>
            <a:endParaRPr lang="en-US" altLang="en-US" sz="36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pic>
        <p:nvPicPr>
          <p:cNvPr id="52231" name="Picture 7" descr="&#10;\begin{Bmatrix}CS:\\DS:\\SS:\\ES:\\FS:\\GS:\end{Bmatrix}&#10;\begin{bmatrix}\begin{Bmatrix}EAX\\EBX\\ECX\\EDX\\ESP\\EBP\\ESI\\EDI\end{Bmatrix}\end{bmatrix} +&#10;\begin{bmatrix}\begin{Bmatrix}EAX\\EBX\\ECX\\EDX\\EBP\\ESI\\EDI\end{Bmatrix}*\begin{Bmatrix}1\\2\\4\\8\end{Bmatrix}\end{bmatrix} +&#10;\rm [displacement]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50835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4114800"/>
            <a:ext cx="7109639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None/>
            </a:pPr>
            <a:r>
              <a:rPr lang="en-US" altLang="en-US" sz="2000" b="1" dirty="0">
                <a:latin typeface="Courier New"/>
                <a:cs typeface="Courier New"/>
              </a:rPr>
              <a:t>mov </a:t>
            </a:r>
            <a:r>
              <a:rPr lang="en-US" altLang="en-US" sz="2000" b="1" dirty="0" err="1">
                <a:latin typeface="Courier New"/>
                <a:cs typeface="Courier New"/>
              </a:rPr>
              <a:t>eax</a:t>
            </a:r>
            <a:r>
              <a:rPr lang="en-US" altLang="en-US" sz="2000" b="1" dirty="0">
                <a:latin typeface="Courier New"/>
                <a:cs typeface="Courier New"/>
              </a:rPr>
              <a:t>, [</a:t>
            </a:r>
            <a:r>
              <a:rPr lang="en-US" altLang="en-US" sz="2000" b="1" dirty="0" err="1">
                <a:latin typeface="Courier New"/>
                <a:cs typeface="Courier New"/>
              </a:rPr>
              <a:t>mybuffer</a:t>
            </a:r>
            <a:r>
              <a:rPr lang="en-US" altLang="en-US" sz="2000" b="1" dirty="0">
                <a:latin typeface="Courier New"/>
                <a:cs typeface="Courier New"/>
              </a:rPr>
              <a:t> + </a:t>
            </a:r>
            <a:r>
              <a:rPr lang="en-US" altLang="en-US" sz="2000" b="1" dirty="0" err="1">
                <a:latin typeface="Courier New"/>
                <a:cs typeface="Courier New"/>
              </a:rPr>
              <a:t>ebx</a:t>
            </a:r>
            <a:r>
              <a:rPr lang="en-US" altLang="en-US" sz="2000" b="1" dirty="0">
                <a:latin typeface="Courier New"/>
                <a:cs typeface="Courier New"/>
              </a:rPr>
              <a:t> + </a:t>
            </a:r>
            <a:r>
              <a:rPr lang="en-US" altLang="en-US" sz="2000" b="1" dirty="0" err="1">
                <a:latin typeface="Courier New"/>
                <a:cs typeface="Courier New"/>
              </a:rPr>
              <a:t>esi</a:t>
            </a:r>
            <a:r>
              <a:rPr lang="en-US" altLang="en-US" sz="2000" b="1" dirty="0">
                <a:latin typeface="Courier New"/>
                <a:cs typeface="Courier New"/>
              </a:rPr>
              <a:t>*4 + 9]</a:t>
            </a:r>
          </a:p>
          <a:p>
            <a:r>
              <a:rPr lang="en-US" altLang="en-US" sz="2000" b="1" dirty="0">
                <a:latin typeface="Courier New"/>
                <a:cs typeface="Courier New"/>
              </a:rPr>
              <a:t>; </a:t>
            </a:r>
            <a:r>
              <a:rPr lang="en-US" altLang="en-US" sz="2000" b="1" dirty="0" err="1">
                <a:latin typeface="Courier New"/>
                <a:cs typeface="Courier New"/>
              </a:rPr>
              <a:t>ebx</a:t>
            </a:r>
            <a:r>
              <a:rPr lang="en-US" altLang="en-US" sz="2000" b="1" dirty="0">
                <a:latin typeface="Courier New"/>
                <a:cs typeface="Courier New"/>
              </a:rPr>
              <a:t> = </a:t>
            </a:r>
            <a:r>
              <a:rPr lang="en-US" altLang="en-US" sz="2000" b="1" dirty="0" err="1">
                <a:latin typeface="Courier New"/>
                <a:cs typeface="Courier New"/>
              </a:rPr>
              <a:t>bază</a:t>
            </a:r>
            <a:endParaRPr lang="en-US" altLang="en-US" sz="2000" b="1" dirty="0">
              <a:latin typeface="Courier New"/>
              <a:cs typeface="Courier New"/>
            </a:endParaRPr>
          </a:p>
          <a:p>
            <a:r>
              <a:rPr lang="en-US" altLang="en-US" sz="2000" b="1" dirty="0">
                <a:latin typeface="Courier New"/>
                <a:cs typeface="Courier New"/>
              </a:rPr>
              <a:t>; </a:t>
            </a:r>
            <a:r>
              <a:rPr lang="en-US" altLang="en-US" sz="2000" b="1" dirty="0" err="1">
                <a:latin typeface="Courier New"/>
                <a:cs typeface="Courier New"/>
              </a:rPr>
              <a:t>esi</a:t>
            </a:r>
            <a:r>
              <a:rPr lang="en-US" altLang="en-US" sz="2000" b="1" dirty="0">
                <a:latin typeface="Courier New"/>
                <a:cs typeface="Courier New"/>
              </a:rPr>
              <a:t> = index </a:t>
            </a:r>
            <a:endParaRPr lang="en-US" dirty="0">
              <a:cs typeface="Times New Roman" pitchFamily="18" charset="0"/>
            </a:endParaRPr>
          </a:p>
          <a:p>
            <a:r>
              <a:rPr lang="en-US" altLang="en-US" sz="2000" b="1" dirty="0">
                <a:latin typeface="Courier New"/>
                <a:cs typeface="Courier New"/>
              </a:rPr>
              <a:t>; </a:t>
            </a:r>
            <a:r>
              <a:rPr lang="en-US" altLang="en-US" sz="2000" b="1" dirty="0" err="1">
                <a:latin typeface="Courier New"/>
                <a:cs typeface="Courier New"/>
              </a:rPr>
              <a:t>mybuffer</a:t>
            </a:r>
            <a:r>
              <a:rPr lang="en-US" altLang="en-US" sz="2000" b="1" dirty="0">
                <a:latin typeface="Courier New"/>
                <a:cs typeface="Courier New"/>
              </a:rPr>
              <a:t> + 9 = </a:t>
            </a:r>
            <a:r>
              <a:rPr lang="en-US" altLang="en-US" sz="2000" b="1" dirty="0" err="1">
                <a:latin typeface="Courier New"/>
                <a:cs typeface="Courier New"/>
              </a:rPr>
              <a:t>deplasament</a:t>
            </a:r>
            <a:r>
              <a:rPr lang="en-US" altLang="en-US" sz="2000" b="1" dirty="0">
                <a:latin typeface="Courier New"/>
                <a:cs typeface="Courier New"/>
              </a:rPr>
              <a:t> </a:t>
            </a:r>
            <a:endParaRPr lang="en-US" dirty="0">
              <a:cs typeface="Times New Roman"/>
            </a:endParaRPr>
          </a:p>
          <a:p>
            <a:endParaRPr lang="en-US" dirty="0">
              <a:cs typeface="Times New Roman"/>
            </a:endParaRPr>
          </a:p>
          <a:p>
            <a:endParaRPr lang="en-US" dirty="0">
              <a:cs typeface="Times New Roman"/>
            </a:endParaRPr>
          </a:p>
          <a:p>
            <a:endParaRPr lang="en-US" sz="20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6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410200"/>
          </a:xfrm>
        </p:spPr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Programul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bc</a:t>
            </a:r>
            <a:r>
              <a:rPr lang="en-US" dirty="0">
                <a:latin typeface="Candara"/>
                <a:ea typeface="ヒラギノ角ゴ Pro W3"/>
              </a:rPr>
              <a:t> – </a:t>
            </a:r>
            <a:r>
              <a:rPr lang="en-US" err="1">
                <a:latin typeface="Candara"/>
                <a:ea typeface="ヒラギノ角ゴ Pro W3"/>
              </a:rPr>
              <a:t>conversii</a:t>
            </a:r>
            <a:r>
              <a:rPr lang="en-US" dirty="0">
                <a:latin typeface="Candara"/>
                <a:ea typeface="ヒラギノ角ゴ Pro W3"/>
              </a:rPr>
              <a:t> </a:t>
            </a:r>
            <a:r>
              <a:rPr lang="en-US" err="1">
                <a:latin typeface="Candara"/>
                <a:ea typeface="ヒラギノ角ゴ Pro W3"/>
              </a:rPr>
              <a:t>numerice</a:t>
            </a:r>
            <a:r>
              <a:rPr lang="en-US" dirty="0">
                <a:latin typeface="Candara"/>
                <a:ea typeface="ヒラギノ角ゴ Pro W3"/>
              </a:rPr>
              <a:t> (</a:t>
            </a:r>
            <a:r>
              <a:rPr lang="en-US" err="1">
                <a:latin typeface="Candara"/>
                <a:ea typeface="ヒラギノ角ゴ Pro W3"/>
              </a:rPr>
              <a:t>obase</a:t>
            </a:r>
            <a:r>
              <a:rPr lang="en-US" dirty="0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ibase</a:t>
            </a:r>
            <a:r>
              <a:rPr lang="en-US" dirty="0">
                <a:latin typeface="Candara"/>
                <a:ea typeface="ヒラギノ角ゴ Pro W3"/>
              </a:rPr>
              <a:t>)</a:t>
            </a:r>
          </a:p>
          <a:p>
            <a:r>
              <a:rPr lang="en-US" dirty="0">
                <a:latin typeface="Candara"/>
                <a:ea typeface="ヒラギノ角ゴ Pro W3"/>
              </a:rPr>
              <a:t>https://github.com/systems-cs-pub-ro/iocla</a:t>
            </a:r>
          </a:p>
          <a:p>
            <a:r>
              <a:rPr lang="en-US">
                <a:latin typeface="Courier New"/>
                <a:ea typeface="ヒラギノ角ゴ Pro W3"/>
              </a:rPr>
              <a:t>curs-03-x86/demo/</a:t>
            </a:r>
            <a:r>
              <a:rPr lang="en-US">
                <a:latin typeface="Candara"/>
                <a:ea typeface="ヒラギノ角ゴ Pro W3"/>
              </a:rPr>
              <a:t> – </a:t>
            </a:r>
            <a:r>
              <a:rPr lang="en-US" err="1">
                <a:latin typeface="Candara"/>
                <a:ea typeface="ヒラギノ角ゴ Pro W3"/>
              </a:rPr>
              <a:t>gdb</a:t>
            </a:r>
            <a:r>
              <a:rPr lang="en-US" dirty="0">
                <a:latin typeface="Candara"/>
                <a:ea typeface="ヒラギノ角ゴ Pro W3"/>
              </a:rPr>
              <a:t> hello</a:t>
            </a:r>
            <a:endParaRPr lang="en-US" dirty="0"/>
          </a:p>
          <a:p>
            <a:pPr lvl="1"/>
            <a:r>
              <a:rPr lang="en-US" err="1">
                <a:latin typeface="Candara"/>
              </a:rPr>
              <a:t>Registrele</a:t>
            </a:r>
            <a:r>
              <a:rPr lang="en-US" dirty="0">
                <a:latin typeface="Candara"/>
              </a:rPr>
              <a:t> EAX, AX, AH, AL</a:t>
            </a:r>
          </a:p>
          <a:p>
            <a:pPr lvl="1"/>
            <a:r>
              <a:rPr lang="en-US" dirty="0"/>
              <a:t>EFLAGS</a:t>
            </a:r>
          </a:p>
          <a:p>
            <a:pPr lvl="1"/>
            <a:r>
              <a:rPr lang="en-US" dirty="0"/>
              <a:t>EIP</a:t>
            </a:r>
          </a:p>
          <a:p>
            <a:pPr lvl="1"/>
            <a:r>
              <a:rPr lang="en-US" err="1">
                <a:latin typeface="Candara"/>
              </a:rPr>
              <a:t>Instrucțiunile</a:t>
            </a:r>
            <a:r>
              <a:rPr lang="en-US" dirty="0">
                <a:latin typeface="Candara"/>
              </a:rPr>
              <a:t> MOV, ADD, JMP</a:t>
            </a:r>
          </a:p>
          <a:p>
            <a:pPr lvl="1"/>
            <a:r>
              <a:rPr lang="en-US" err="1">
                <a:latin typeface="Candara"/>
              </a:rPr>
              <a:t>Comenzile</a:t>
            </a:r>
            <a:r>
              <a:rPr lang="en-US" dirty="0">
                <a:latin typeface="Candara"/>
              </a:rPr>
              <a:t> b main, r, n</a:t>
            </a:r>
          </a:p>
          <a:p>
            <a:pPr lvl="1"/>
            <a:r>
              <a:rPr lang="en-US" dirty="0">
                <a:latin typeface="Candara"/>
              </a:rPr>
              <a:t>set $</a:t>
            </a:r>
            <a:r>
              <a:rPr lang="en-US" err="1">
                <a:latin typeface="Candara"/>
              </a:rPr>
              <a:t>eax</a:t>
            </a:r>
            <a:r>
              <a:rPr lang="en-US" dirty="0">
                <a:latin typeface="Candara"/>
              </a:rPr>
              <a:t> = 0xffffffff</a:t>
            </a:r>
          </a:p>
          <a:p>
            <a:pPr lvl="1"/>
            <a:r>
              <a:rPr lang="en-US" dirty="0">
                <a:latin typeface="Candara"/>
              </a:rPr>
              <a:t>set $</a:t>
            </a:r>
            <a:r>
              <a:rPr lang="en-US" err="1">
                <a:latin typeface="Candara"/>
              </a:rPr>
              <a:t>eip</a:t>
            </a:r>
            <a:r>
              <a:rPr lang="en-US" dirty="0">
                <a:latin typeface="Candara"/>
              </a:rPr>
              <a:t> = main</a:t>
            </a:r>
          </a:p>
          <a:p>
            <a:pPr lvl="1"/>
            <a:r>
              <a:rPr lang="en-US" err="1">
                <a:latin typeface="Candara"/>
              </a:rPr>
              <a:t>Decomentați</a:t>
            </a:r>
            <a:r>
              <a:rPr lang="en-US" dirty="0">
                <a:latin typeface="Candara"/>
              </a:rPr>
              <a:t> </a:t>
            </a:r>
            <a:r>
              <a:rPr lang="en-US" err="1">
                <a:latin typeface="Candara"/>
              </a:rPr>
              <a:t>instrucțiunea</a:t>
            </a:r>
            <a:r>
              <a:rPr lang="en-US" dirty="0">
                <a:latin typeface="Candara"/>
              </a:rPr>
              <a:t> </a:t>
            </a:r>
            <a:r>
              <a:rPr lang="en-US" err="1">
                <a:latin typeface="Candara"/>
              </a:rPr>
              <a:t>jmp</a:t>
            </a:r>
            <a:r>
              <a:rPr lang="en-US" dirty="0">
                <a:latin typeface="Candara"/>
              </a:rPr>
              <a:t> </a:t>
            </a:r>
            <a:r>
              <a:rPr lang="en-US" err="1">
                <a:latin typeface="Candara"/>
              </a:rPr>
              <a:t>și</a:t>
            </a:r>
            <a:r>
              <a:rPr lang="en-US" dirty="0">
                <a:latin typeface="Candara"/>
              </a:rPr>
              <a:t> </a:t>
            </a:r>
            <a:r>
              <a:rPr lang="en-US" err="1">
                <a:latin typeface="Candara"/>
              </a:rPr>
              <a:t>reasamblați</a:t>
            </a:r>
            <a:endParaRPr lang="en-US">
              <a:latin typeface="Candara"/>
            </a:endParaRPr>
          </a:p>
          <a:p>
            <a:r>
              <a:rPr lang="en-US" dirty="0" err="1">
                <a:latin typeface="Candara"/>
                <a:ea typeface="ヒラギノ角ゴ Pro W3"/>
              </a:rPr>
              <a:t>Atenție</a:t>
            </a:r>
            <a:r>
              <a:rPr lang="en-US" dirty="0">
                <a:latin typeface="Candara"/>
                <a:ea typeface="ヒラギノ角ゴ Pro W3"/>
              </a:rPr>
              <a:t> la ~/.</a:t>
            </a:r>
            <a:r>
              <a:rPr lang="en-US" dirty="0" err="1">
                <a:latin typeface="Candara"/>
                <a:ea typeface="ヒラギノ角ゴ Pro W3"/>
              </a:rPr>
              <a:t>gdbinit</a:t>
            </a:r>
            <a:r>
              <a:rPr lang="en-US" dirty="0">
                <a:latin typeface="Candara"/>
                <a:ea typeface="ヒラギノ角ゴ Pro W3"/>
              </a:rPr>
              <a:t> </a:t>
            </a:r>
          </a:p>
          <a:p>
            <a:pPr lvl="1"/>
            <a:endParaRPr lang="en-US" dirty="0">
              <a:latin typeface="Canda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Intreb</a:t>
            </a:r>
            <a:r>
              <a:rPr lang="ro-RO" dirty="0"/>
              <a:t>ă</a:t>
            </a:r>
            <a:r>
              <a:rPr lang="en-GB" dirty="0" err="1"/>
              <a:t>ri</a:t>
            </a:r>
            <a:r>
              <a:rPr lang="en-GB" dirty="0"/>
              <a:t>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 descr="http://en.hdyo.org/assets/ask-question-2-fb180173e13f21ad6ae73ba29b08cd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35" y="2181199"/>
            <a:ext cx="4184297" cy="418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51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tantia"/>
                <a:ea typeface="ヒラギノ角ゴ Pro W3"/>
              </a:rPr>
              <a:t>Cuprins</a:t>
            </a:r>
            <a:r>
              <a:rPr lang="en-US" dirty="0">
                <a:latin typeface="Constantia"/>
                <a:ea typeface="ヒラギノ角ゴ Pro W3"/>
              </a:rPr>
              <a:t> </a:t>
            </a:r>
            <a:endParaRPr lang="en-US" dirty="0">
              <a:ea typeface="ヒラギノ角ゴ Pro W3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err="1">
                <a:ea typeface="ヒラギノ角ゴ Pro W3"/>
              </a:rPr>
              <a:t>Familia</a:t>
            </a:r>
            <a:r>
              <a:rPr lang="en-US" sz="2400" dirty="0">
                <a:ea typeface="ヒラギノ角ゴ Pro W3"/>
              </a:rPr>
              <a:t> x86</a:t>
            </a:r>
          </a:p>
          <a:p>
            <a:r>
              <a:rPr lang="en-US" sz="2400" dirty="0" err="1">
                <a:ea typeface="ヒラギノ角ゴ Pro W3"/>
              </a:rPr>
              <a:t>Registrele</a:t>
            </a:r>
            <a:endParaRPr lang="en-US" sz="2400" dirty="0">
              <a:ea typeface="ヒラギノ角ゴ Pro W3"/>
            </a:endParaRPr>
          </a:p>
          <a:p>
            <a:pPr lvl="1"/>
            <a:r>
              <a:rPr lang="en-US" sz="2000" dirty="0">
                <a:ea typeface="ヒラギノ角ゴ Pro W3"/>
              </a:rPr>
              <a:t>Data</a:t>
            </a:r>
          </a:p>
          <a:p>
            <a:pPr lvl="1"/>
            <a:r>
              <a:rPr lang="en-US" sz="2000" dirty="0">
                <a:ea typeface="ヒラギノ角ゴ Pro W3"/>
              </a:rPr>
              <a:t>Pointer, index</a:t>
            </a:r>
          </a:p>
          <a:p>
            <a:pPr lvl="1"/>
            <a:r>
              <a:rPr lang="en-US" sz="2000" dirty="0">
                <a:ea typeface="ヒラギノ角ゴ Pro W3"/>
              </a:rPr>
              <a:t>Control</a:t>
            </a:r>
          </a:p>
          <a:p>
            <a:pPr lvl="1"/>
            <a:r>
              <a:rPr lang="en-US" sz="2000" dirty="0">
                <a:ea typeface="ヒラギノ角ゴ Pro W3"/>
              </a:rPr>
              <a:t>Segment</a:t>
            </a:r>
          </a:p>
          <a:p>
            <a:r>
              <a:rPr lang="en-US" sz="2400" dirty="0" err="1">
                <a:ea typeface="ヒラギノ角ゴ Pro W3"/>
              </a:rPr>
              <a:t>Modul</a:t>
            </a:r>
            <a:r>
              <a:rPr lang="en-US" sz="2400" dirty="0">
                <a:ea typeface="ヒラギノ角ゴ Pro W3"/>
              </a:rPr>
              <a:t> </a:t>
            </a:r>
            <a:r>
              <a:rPr lang="en-US" sz="2400" dirty="0" err="1">
                <a:ea typeface="ヒラギノ角ゴ Pro W3"/>
              </a:rPr>
              <a:t>protejat</a:t>
            </a:r>
            <a:endParaRPr lang="en-US" sz="2400" dirty="0">
              <a:ea typeface="ヒラギノ角ゴ Pro W3"/>
            </a:endParaRPr>
          </a:p>
          <a:p>
            <a:pPr lvl="1"/>
            <a:r>
              <a:rPr lang="en-US" sz="2000" dirty="0" err="1">
                <a:ea typeface="ヒラギノ角ゴ Pro W3"/>
              </a:rPr>
              <a:t>Registrele</a:t>
            </a:r>
            <a:r>
              <a:rPr lang="en-US" sz="2000" dirty="0">
                <a:ea typeface="ヒラギノ角ゴ Pro W3"/>
              </a:rPr>
              <a:t> Segment</a:t>
            </a:r>
          </a:p>
          <a:p>
            <a:pPr lvl="1"/>
            <a:r>
              <a:rPr lang="en-US" sz="2000" dirty="0" err="1">
                <a:ea typeface="ヒラギノ角ゴ Pro W3"/>
              </a:rPr>
              <a:t>Descriptori</a:t>
            </a:r>
            <a:r>
              <a:rPr lang="en-US" sz="2000" dirty="0">
                <a:ea typeface="ヒラギノ角ゴ Pro W3"/>
              </a:rPr>
              <a:t> de segment</a:t>
            </a:r>
          </a:p>
          <a:p>
            <a:pPr lvl="1"/>
            <a:r>
              <a:rPr lang="en-US" sz="2000" dirty="0" err="1">
                <a:ea typeface="ヒラギノ角ゴ Pro W3"/>
              </a:rPr>
              <a:t>Tabele</a:t>
            </a:r>
            <a:r>
              <a:rPr lang="en-US" sz="2000" dirty="0">
                <a:ea typeface="ヒラギノ角ゴ Pro W3"/>
              </a:rPr>
              <a:t> de </a:t>
            </a:r>
            <a:r>
              <a:rPr lang="en-US" sz="2000" dirty="0" err="1">
                <a:ea typeface="ヒラギノ角ゴ Pro W3"/>
              </a:rPr>
              <a:t>descriptori</a:t>
            </a:r>
            <a:endParaRPr lang="en-US" sz="2000" dirty="0">
              <a:ea typeface="ヒラギノ角ゴ Pro W3"/>
            </a:endParaRPr>
          </a:p>
          <a:p>
            <a:pPr lvl="1"/>
            <a:r>
              <a:rPr lang="en-US" sz="2000" dirty="0" err="1">
                <a:ea typeface="ヒラギノ角ゴ Pro W3"/>
              </a:rPr>
              <a:t>Modele</a:t>
            </a:r>
            <a:r>
              <a:rPr lang="en-US" sz="2000" dirty="0">
                <a:ea typeface="ヒラギノ角ゴ Pro W3"/>
              </a:rPr>
              <a:t> de </a:t>
            </a:r>
            <a:r>
              <a:rPr lang="en-US" sz="2000" dirty="0" err="1">
                <a:ea typeface="ヒラギノ角ゴ Pro W3"/>
              </a:rPr>
              <a:t>segmentare</a:t>
            </a:r>
            <a:endParaRPr lang="en-US" sz="2000" dirty="0">
              <a:ea typeface="ヒラギノ角ゴ Pro W3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447800"/>
            <a:ext cx="3733800" cy="4648200"/>
          </a:xfrm>
        </p:spPr>
        <p:txBody>
          <a:bodyPr/>
          <a:lstStyle/>
          <a:p>
            <a:r>
              <a:rPr lang="en-US" sz="2400" dirty="0" err="1">
                <a:ea typeface="ヒラギノ角ゴ Pro W3"/>
              </a:rPr>
              <a:t>Modul</a:t>
            </a:r>
            <a:r>
              <a:rPr lang="en-US" sz="2400" dirty="0">
                <a:ea typeface="ヒラギノ角ゴ Pro W3"/>
              </a:rPr>
              <a:t> real</a:t>
            </a:r>
          </a:p>
          <a:p>
            <a:r>
              <a:rPr lang="en-US" sz="2400" dirty="0" err="1">
                <a:ea typeface="ヒラギノ角ゴ Pro W3"/>
              </a:rPr>
              <a:t>Segmentare</a:t>
            </a:r>
            <a:r>
              <a:rPr lang="en-US" sz="2400" dirty="0">
                <a:ea typeface="ヒラギノ角ゴ Pro W3"/>
              </a:rPr>
              <a:t>, </a:t>
            </a:r>
            <a:r>
              <a:rPr lang="en-US" sz="2400" dirty="0" err="1">
                <a:ea typeface="ヒラギノ角ゴ Pro W3"/>
              </a:rPr>
              <a:t>Paginare</a:t>
            </a:r>
            <a:endParaRPr lang="en-US" sz="2400" dirty="0">
              <a:ea typeface="ヒラギノ角ゴ Pro W3"/>
            </a:endParaRPr>
          </a:p>
          <a:p>
            <a:r>
              <a:rPr lang="en-US" sz="2400" dirty="0" err="1">
                <a:ea typeface="ヒラギノ角ゴ Pro W3"/>
              </a:rPr>
              <a:t>Întreruperi</a:t>
            </a:r>
            <a:endParaRPr lang="en-US" sz="2400" dirty="0">
              <a:ea typeface="ヒラギノ角ゴ Pro W3"/>
            </a:endParaRPr>
          </a:p>
          <a:p>
            <a:r>
              <a:rPr lang="en-US" sz="2400" dirty="0">
                <a:ea typeface="ヒラギノ角ゴ Pro W3"/>
              </a:rPr>
              <a:t>Demo </a:t>
            </a:r>
            <a:r>
              <a:rPr lang="en-US" sz="2400" dirty="0" err="1">
                <a:ea typeface="ヒラギノ角ゴ Pro W3"/>
              </a:rPr>
              <a:t>sasm</a:t>
            </a:r>
            <a:r>
              <a:rPr lang="en-US" sz="2400" dirty="0">
                <a:ea typeface="ヒラギノ角ゴ Pro W3"/>
              </a:rPr>
              <a:t>, </a:t>
            </a:r>
            <a:r>
              <a:rPr lang="en-US" sz="2400" dirty="0" err="1">
                <a:ea typeface="ヒラギノ角ゴ Pro W3"/>
              </a:rPr>
              <a:t>gdb</a:t>
            </a:r>
            <a:endParaRPr lang="en-US" sz="2400" dirty="0">
              <a:ea typeface="ヒラギノ角ゴ Pro W3"/>
            </a:endParaRPr>
          </a:p>
          <a:p>
            <a:r>
              <a:rPr lang="en-US" sz="2400" dirty="0" err="1">
                <a:ea typeface="ヒラギノ角ゴ Pro W3"/>
              </a:rPr>
              <a:t>Instrucțiuni</a:t>
            </a:r>
            <a:r>
              <a:rPr lang="en-US" sz="2400" dirty="0">
                <a:ea typeface="ヒラギノ角ゴ Pro W3"/>
              </a:rPr>
              <a:t> </a:t>
            </a:r>
            <a:r>
              <a:rPr lang="en-US" sz="2400" dirty="0" err="1">
                <a:ea typeface="ヒラギノ角ゴ Pro W3"/>
              </a:rPr>
              <a:t>mov</a:t>
            </a:r>
            <a:r>
              <a:rPr lang="en-US" sz="2400" dirty="0">
                <a:ea typeface="ヒラギノ角ゴ Pro W3"/>
              </a:rPr>
              <a:t>, add, </a:t>
            </a:r>
            <a:r>
              <a:rPr lang="en-US" sz="2400" dirty="0" err="1">
                <a:ea typeface="ヒラギノ角ゴ Pro W3"/>
              </a:rPr>
              <a:t>jmp</a:t>
            </a:r>
            <a:endParaRPr lang="en-US" sz="2400" dirty="0">
              <a:ea typeface="ヒラギノ角ゴ Pro W3"/>
            </a:endParaRPr>
          </a:p>
        </p:txBody>
      </p:sp>
      <p:sp>
        <p:nvSpPr>
          <p:cNvPr id="18440" name="Line 5"/>
          <p:cNvSpPr>
            <a:spLocks noChangeShapeType="1"/>
          </p:cNvSpPr>
          <p:nvPr/>
        </p:nvSpPr>
        <p:spPr bwMode="auto">
          <a:xfrm>
            <a:off x="4495800" y="1066800"/>
            <a:ext cx="0" cy="449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ヒラギノ角ゴ Pro W3"/>
              </a:rPr>
              <a:t>Istoricul</a:t>
            </a:r>
            <a:r>
              <a:rPr lang="en-US" dirty="0">
                <a:ea typeface="ヒラギノ角ゴ Pro W3"/>
              </a:rPr>
              <a:t> </a:t>
            </a:r>
            <a:r>
              <a:rPr lang="en-US" dirty="0" err="1">
                <a:ea typeface="ヒラギノ角ゴ Pro W3"/>
              </a:rPr>
              <a:t>procesoarelor</a:t>
            </a:r>
            <a:r>
              <a:rPr lang="en-US" dirty="0">
                <a:ea typeface="ヒラギノ角ゴ Pro W3"/>
              </a:rPr>
              <a:t> Intel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990600"/>
          <a:ext cx="838200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7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ndara" pitchFamily="34" charset="0"/>
                        </a:rPr>
                        <a:t>Procesor</a:t>
                      </a:r>
                      <a:endParaRPr lang="en-US" sz="16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ndara" pitchFamily="34" charset="0"/>
                        </a:rPr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ndara" pitchFamily="34" charset="0"/>
                        </a:rPr>
                        <a:t>Frecvența</a:t>
                      </a:r>
                      <a:endParaRPr lang="en-US" sz="16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ndara" pitchFamily="34" charset="0"/>
                        </a:rPr>
                        <a:t>Tranzistoare</a:t>
                      </a:r>
                      <a:endParaRPr lang="en-US" sz="16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ndara" pitchFamily="34" charset="0"/>
                        </a:rPr>
                        <a:t>Registre</a:t>
                      </a:r>
                      <a:endParaRPr lang="en-US" sz="16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ndara" pitchFamily="34" charset="0"/>
                        </a:rPr>
                        <a:t>Bus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Candara" pitchFamily="34" charset="0"/>
                        </a:rPr>
                        <a:t>Max </a:t>
                      </a:r>
                      <a:r>
                        <a:rPr lang="en-US" sz="1600" baseline="0" dirty="0" err="1">
                          <a:latin typeface="Candara" pitchFamily="34" charset="0"/>
                        </a:rPr>
                        <a:t>addr</a:t>
                      </a:r>
                      <a:endParaRPr lang="en-US" sz="1600" dirty="0">
                        <a:latin typeface="Candar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4004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2.3K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4K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4.5K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64K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8086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29K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itchFamily="34" charset="0"/>
                        </a:rPr>
                        <a:t>1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80386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1985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275K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4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Pentium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3.1M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40?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4GB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Pentium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42M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64GB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Core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291M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64GB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Core 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1.4G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64GB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Xeon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5.5G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itchFamily="34" charset="0"/>
                        </a:rPr>
                        <a:t>768GB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x86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971550"/>
            <a:ext cx="352425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420438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>
                <a:ea typeface="ヒラギノ角ゴ Pro W3"/>
              </a:rPr>
              <a:t>Registre</a:t>
            </a:r>
            <a:r>
              <a:rPr lang="en-US" sz="2400" dirty="0">
                <a:ea typeface="ヒラギノ角ゴ Pro W3"/>
              </a:rPr>
              <a:t> de 32 </a:t>
            </a:r>
            <a:r>
              <a:rPr lang="en-US" sz="2400" dirty="0" err="1">
                <a:ea typeface="ヒラギノ角ゴ Pro W3"/>
              </a:rPr>
              <a:t>biți</a:t>
            </a:r>
            <a:r>
              <a:rPr lang="en-US" sz="2400" dirty="0">
                <a:ea typeface="ヒラギノ角ゴ Pro W3"/>
              </a:rPr>
              <a:t> pot </a:t>
            </a:r>
            <a:r>
              <a:rPr lang="en-US" sz="2400" dirty="0" err="1">
                <a:ea typeface="ヒラギノ角ゴ Pro W3"/>
              </a:rPr>
              <a:t>fifolosite</a:t>
            </a:r>
            <a:endParaRPr lang="en-US" sz="2400" dirty="0">
              <a:ea typeface="ヒラギノ角ゴ Pro W3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>
                <a:ea typeface="ヒラギノ角ゴ Pro W3"/>
              </a:rPr>
              <a:t>Pe</a:t>
            </a:r>
            <a:r>
              <a:rPr lang="en-US" sz="2000" dirty="0">
                <a:ea typeface="ヒラギノ角ゴ Pro W3"/>
              </a:rPr>
              <a:t> 32 </a:t>
            </a:r>
            <a:r>
              <a:rPr lang="en-US" sz="2000" dirty="0" err="1">
                <a:ea typeface="ヒラギノ角ゴ Pro W3"/>
              </a:rPr>
              <a:t>biți</a:t>
            </a:r>
            <a:r>
              <a:rPr lang="en-US" sz="2000" dirty="0">
                <a:ea typeface="ヒラギノ角ゴ Pro W3"/>
              </a:rPr>
              <a:t> (EAX, EBX, ECX, EDX)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ea typeface="ヒラギノ角ゴ Pro W3"/>
              </a:rPr>
              <a:t>Pe</a:t>
            </a:r>
            <a:r>
              <a:rPr lang="en-US" sz="2000" dirty="0">
                <a:ea typeface="ヒラギノ角ゴ Pro W3"/>
              </a:rPr>
              <a:t> 16 </a:t>
            </a:r>
            <a:r>
              <a:rPr lang="en-US" sz="2000" dirty="0" err="1">
                <a:ea typeface="ヒラギノ角ゴ Pro W3"/>
              </a:rPr>
              <a:t>biți</a:t>
            </a:r>
            <a:r>
              <a:rPr lang="en-US" sz="2000" dirty="0">
                <a:ea typeface="ヒラギノ角ゴ Pro W3"/>
              </a:rPr>
              <a:t> (AX, BX, CX, DX)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ea typeface="ヒラギノ角ゴ Pro W3"/>
              </a:rPr>
              <a:t>Pe</a:t>
            </a:r>
            <a:r>
              <a:rPr lang="en-US" sz="2000" dirty="0">
                <a:ea typeface="ヒラギノ角ゴ Pro W3"/>
              </a:rPr>
              <a:t> 8 bit </a:t>
            </a:r>
            <a:r>
              <a:rPr lang="en-US" sz="2000" dirty="0" err="1">
                <a:ea typeface="ヒラギノ角ゴ Pro W3"/>
              </a:rPr>
              <a:t>biți</a:t>
            </a:r>
            <a:r>
              <a:rPr lang="en-US" sz="2000" dirty="0">
                <a:ea typeface="ヒラギノ角ゴ Pro W3"/>
              </a:rPr>
              <a:t> (AH, AL, BH, BL, CH, CL, DH, DL)</a:t>
            </a:r>
          </a:p>
          <a:p>
            <a:pPr>
              <a:lnSpc>
                <a:spcPct val="90000"/>
              </a:lnSpc>
            </a:pPr>
            <a:endParaRPr lang="en-US" sz="2400" dirty="0">
              <a:ea typeface="ヒラギノ角ゴ Pro W3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ea typeface="ヒラギノ角ゴ Pro W3"/>
              </a:rPr>
              <a:t>Unele</a:t>
            </a:r>
            <a:r>
              <a:rPr lang="en-US" sz="2400" dirty="0">
                <a:ea typeface="ヒラギノ角ゴ Pro W3"/>
              </a:rPr>
              <a:t> </a:t>
            </a:r>
            <a:r>
              <a:rPr lang="en-US" sz="2400" dirty="0" err="1">
                <a:ea typeface="ヒラギノ角ゴ Pro W3"/>
              </a:rPr>
              <a:t>registre</a:t>
            </a:r>
            <a:r>
              <a:rPr lang="en-US" sz="2400" dirty="0">
                <a:ea typeface="ヒラギノ角ゴ Pro W3"/>
              </a:rPr>
              <a:t> au </a:t>
            </a:r>
            <a:r>
              <a:rPr lang="en-US" sz="2400" dirty="0" err="1">
                <a:ea typeface="ヒラギノ角ゴ Pro W3"/>
              </a:rPr>
              <a:t>utilizări</a:t>
            </a:r>
            <a:r>
              <a:rPr lang="en-US" sz="2400" dirty="0">
                <a:ea typeface="ヒラギノ角ゴ Pro W3"/>
              </a:rPr>
              <a:t> </a:t>
            </a:r>
            <a:r>
              <a:rPr lang="en-US" sz="2400" dirty="0" err="1">
                <a:ea typeface="ヒラギノ角ゴ Pro W3"/>
              </a:rPr>
              <a:t>speciale</a:t>
            </a:r>
            <a:endParaRPr lang="en-US" sz="2400" dirty="0">
              <a:ea typeface="ヒラギノ角ゴ Pro W3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ea typeface="ヒラギノ角ゴ Pro W3"/>
              </a:rPr>
              <a:t>ECX </a:t>
            </a:r>
            <a:r>
              <a:rPr lang="en-US" sz="2000" dirty="0" err="1">
                <a:ea typeface="ヒラギノ角ゴ Pro W3"/>
              </a:rPr>
              <a:t>este</a:t>
            </a:r>
            <a:r>
              <a:rPr lang="en-US" sz="2000" dirty="0">
                <a:ea typeface="ヒラギノ角ゴ Pro W3"/>
              </a:rPr>
              <a:t> </a:t>
            </a:r>
            <a:r>
              <a:rPr lang="en-US" sz="2000" dirty="0" err="1">
                <a:ea typeface="ヒラギノ角ゴ Pro W3"/>
              </a:rPr>
              <a:t>numărator</a:t>
            </a:r>
            <a:r>
              <a:rPr lang="en-US" sz="2000" dirty="0">
                <a:ea typeface="ヒラギノ角ゴ Pro W3"/>
              </a:rPr>
              <a:t> </a:t>
            </a:r>
            <a:r>
              <a:rPr lang="en-US" sz="2000" dirty="0" err="1">
                <a:ea typeface="ヒラギノ角ゴ Pro W3"/>
              </a:rPr>
              <a:t>pentru</a:t>
            </a:r>
            <a:r>
              <a:rPr lang="en-US" sz="2000" dirty="0">
                <a:ea typeface="ヒラギノ角ゴ Pro W3"/>
              </a:rPr>
              <a:t> </a:t>
            </a:r>
            <a:r>
              <a:rPr lang="en-US" sz="2000" dirty="0" err="1">
                <a:ea typeface="ヒラギノ角ゴ Pro W3"/>
              </a:rPr>
              <a:t>instrucțiunea</a:t>
            </a:r>
            <a:r>
              <a:rPr lang="en-US" sz="2000" dirty="0">
                <a:ea typeface="ヒラギノ角ゴ Pro W3"/>
              </a:rPr>
              <a:t>  loop</a:t>
            </a:r>
          </a:p>
        </p:txBody>
      </p:sp>
      <p:pic>
        <p:nvPicPr>
          <p:cNvPr id="26628" name="Picture 8" descr="D:\My Documents\Books\arch_book\SLIDES\arch_book_slides\data_regs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3810000"/>
            <a:ext cx="7772400" cy="2225675"/>
          </a:xfrm>
          <a:noFill/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x86 </a:t>
            </a:r>
            <a:r>
              <a:rPr lang="en-US" dirty="0" err="1">
                <a:ea typeface="ヒラギノ角ゴ Pro W3"/>
              </a:rPr>
              <a:t>registre</a:t>
            </a:r>
            <a:r>
              <a:rPr lang="en-US" dirty="0">
                <a:ea typeface="ヒラギノ角ゴ Pro W3"/>
              </a:rPr>
              <a:t> </a:t>
            </a:r>
            <a:r>
              <a:rPr lang="en-US" dirty="0" err="1">
                <a:ea typeface="ヒラギノ角ゴ Pro W3"/>
              </a:rPr>
              <a:t>pe</a:t>
            </a:r>
            <a:r>
              <a:rPr lang="en-US" dirty="0">
                <a:ea typeface="ヒラギノ角ゴ Pro W3"/>
              </a:rPr>
              <a:t> 32 </a:t>
            </a:r>
            <a:r>
              <a:rPr lang="en-US" dirty="0" err="1">
                <a:ea typeface="ヒラギノ角ゴ Pro W3"/>
              </a:rPr>
              <a:t>biți</a:t>
            </a:r>
            <a:endParaRPr lang="en-US" dirty="0">
              <a:ea typeface="ヒラギノ角ゴ Pro W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 err="1">
                <a:ea typeface="ヒラギノ角ゴ Pro W3"/>
              </a:rPr>
              <a:t>Două</a:t>
            </a:r>
            <a:r>
              <a:rPr lang="en-US" sz="2400" dirty="0">
                <a:ea typeface="ヒラギノ角ゴ Pro W3"/>
              </a:rPr>
              <a:t> </a:t>
            </a:r>
            <a:r>
              <a:rPr lang="en-US" sz="2400" dirty="0" err="1">
                <a:ea typeface="ヒラギノ角ゴ Pro W3"/>
              </a:rPr>
              <a:t>registre</a:t>
            </a:r>
            <a:r>
              <a:rPr lang="en-US" sz="2400" dirty="0">
                <a:ea typeface="ヒラギノ角ゴ Pro W3"/>
              </a:rPr>
              <a:t> index </a:t>
            </a:r>
          </a:p>
          <a:p>
            <a:pPr lvl="1"/>
            <a:r>
              <a:rPr lang="en-US" sz="2000" dirty="0">
                <a:ea typeface="ヒラギノ角ゴ Pro W3"/>
              </a:rPr>
              <a:t>16  </a:t>
            </a:r>
            <a:r>
              <a:rPr lang="en-US" sz="2000" dirty="0" err="1">
                <a:ea typeface="ヒラギノ角ゴ Pro W3"/>
              </a:rPr>
              <a:t>sau</a:t>
            </a:r>
            <a:r>
              <a:rPr lang="en-US" sz="2000" dirty="0">
                <a:ea typeface="ヒラギノ角ゴ Pro W3"/>
              </a:rPr>
              <a:t> 32 </a:t>
            </a:r>
            <a:r>
              <a:rPr lang="en-US" sz="2000" dirty="0" err="1">
                <a:ea typeface="ヒラギノ角ゴ Pro W3"/>
              </a:rPr>
              <a:t>biți</a:t>
            </a:r>
            <a:endParaRPr lang="en-US" sz="2000" dirty="0">
              <a:ea typeface="ヒラギノ角ゴ Pro W3"/>
            </a:endParaRPr>
          </a:p>
          <a:p>
            <a:pPr lvl="1"/>
            <a:r>
              <a:rPr lang="en-US" sz="2000" dirty="0" err="1">
                <a:ea typeface="ヒラギノ角ゴ Pro W3"/>
              </a:rPr>
              <a:t>Instrucțiuni</a:t>
            </a:r>
            <a:r>
              <a:rPr lang="en-US" sz="2000" dirty="0">
                <a:ea typeface="ヒラギノ角ゴ Pro W3"/>
              </a:rPr>
              <a:t> </a:t>
            </a:r>
            <a:r>
              <a:rPr lang="en-US" sz="2000" dirty="0" err="1">
                <a:ea typeface="ヒラギノ角ゴ Pro W3"/>
              </a:rPr>
              <a:t>pe</a:t>
            </a:r>
            <a:r>
              <a:rPr lang="en-US" sz="2000" dirty="0">
                <a:ea typeface="ヒラギノ角ゴ Pro W3"/>
              </a:rPr>
              <a:t> </a:t>
            </a:r>
            <a:r>
              <a:rPr lang="en-US" sz="2000" dirty="0" err="1">
                <a:ea typeface="ヒラギノ角ゴ Pro W3"/>
              </a:rPr>
              <a:t>stringuri</a:t>
            </a:r>
            <a:endParaRPr lang="en-US" sz="2000" dirty="0">
              <a:ea typeface="ヒラギノ角ゴ Pro W3"/>
            </a:endParaRPr>
          </a:p>
          <a:p>
            <a:pPr lvl="1"/>
            <a:r>
              <a:rPr lang="en-US" sz="2200" dirty="0">
                <a:ea typeface="ヒラギノ角ゴ Pro W3"/>
              </a:rPr>
              <a:t>source (SI);   destination (DI)</a:t>
            </a:r>
          </a:p>
          <a:p>
            <a:pPr lvl="1"/>
            <a:r>
              <a:rPr lang="en-US" sz="2000" dirty="0">
                <a:ea typeface="ヒラギノ角ゴ Pro W3"/>
              </a:rPr>
              <a:t>Pot </a:t>
            </a:r>
            <a:r>
              <a:rPr lang="en-US" sz="2000" dirty="0" err="1">
                <a:ea typeface="ヒラギノ角ゴ Pro W3"/>
              </a:rPr>
              <a:t>fi</a:t>
            </a:r>
            <a:r>
              <a:rPr lang="en-US" sz="2000" dirty="0">
                <a:ea typeface="ヒラギノ角ゴ Pro W3"/>
              </a:rPr>
              <a:t> </a:t>
            </a:r>
            <a:r>
              <a:rPr lang="en-US" sz="2000" dirty="0" err="1">
                <a:ea typeface="ヒラギノ角ゴ Pro W3"/>
              </a:rPr>
              <a:t>folosite</a:t>
            </a:r>
            <a:r>
              <a:rPr lang="en-US" sz="2000" dirty="0">
                <a:ea typeface="ヒラギノ角ゴ Pro W3"/>
              </a:rPr>
              <a:t> </a:t>
            </a:r>
            <a:r>
              <a:rPr lang="en-US" sz="2000" dirty="0" err="1">
                <a:ea typeface="ヒラギノ角ゴ Pro W3"/>
              </a:rPr>
              <a:t>în</a:t>
            </a:r>
            <a:r>
              <a:rPr lang="en-US" sz="2000" dirty="0">
                <a:ea typeface="ヒラギノ角ゴ Pro W3"/>
              </a:rPr>
              <a:t> </a:t>
            </a:r>
            <a:r>
              <a:rPr lang="en-US" sz="2000" dirty="0" err="1">
                <a:ea typeface="ヒラギノ角ゴ Pro W3"/>
              </a:rPr>
              <a:t>scop</a:t>
            </a:r>
            <a:r>
              <a:rPr lang="en-US" sz="2000" dirty="0">
                <a:ea typeface="ヒラギノ角ゴ Pro W3"/>
              </a:rPr>
              <a:t> general</a:t>
            </a:r>
          </a:p>
          <a:p>
            <a:pPr lvl="1"/>
            <a:endParaRPr lang="en-US" sz="2000" dirty="0">
              <a:ea typeface="ヒラギノ角ゴ Pro W3"/>
            </a:endParaRPr>
          </a:p>
          <a:p>
            <a:r>
              <a:rPr lang="en-US" sz="2400" dirty="0" err="1">
                <a:ea typeface="ヒラギノ角ゴ Pro W3"/>
              </a:rPr>
              <a:t>Două</a:t>
            </a:r>
            <a:r>
              <a:rPr lang="en-US" sz="2400" dirty="0">
                <a:ea typeface="ヒラギノ角ゴ Pro W3"/>
              </a:rPr>
              <a:t> </a:t>
            </a:r>
            <a:r>
              <a:rPr lang="en-US" sz="2400" dirty="0" err="1">
                <a:ea typeface="ヒラギノ角ゴ Pro W3"/>
              </a:rPr>
              <a:t>registre</a:t>
            </a:r>
            <a:r>
              <a:rPr lang="en-US" sz="2400" dirty="0">
                <a:ea typeface="ヒラギノ角ゴ Pro W3"/>
              </a:rPr>
              <a:t> pointer</a:t>
            </a:r>
          </a:p>
          <a:p>
            <a:pPr lvl="1"/>
            <a:r>
              <a:rPr lang="en-US" sz="2000" dirty="0">
                <a:ea typeface="ヒラギノ角ゴ Pro W3"/>
              </a:rPr>
              <a:t>16 </a:t>
            </a:r>
            <a:r>
              <a:rPr lang="en-US" sz="2000" dirty="0" err="1">
                <a:ea typeface="ヒラギノ角ゴ Pro W3"/>
              </a:rPr>
              <a:t>sau</a:t>
            </a:r>
            <a:r>
              <a:rPr lang="en-US" sz="2000" dirty="0">
                <a:ea typeface="ヒラギノ角ゴ Pro W3"/>
              </a:rPr>
              <a:t> 32-biți</a:t>
            </a:r>
          </a:p>
          <a:p>
            <a:pPr lvl="1"/>
            <a:r>
              <a:rPr lang="en-US" sz="2000" dirty="0" err="1">
                <a:ea typeface="ヒラギノ角ゴ Pro W3"/>
              </a:rPr>
              <a:t>Exclusiv</a:t>
            </a:r>
            <a:r>
              <a:rPr lang="en-US" sz="2000" dirty="0">
                <a:ea typeface="ヒラギノ角ゴ Pro W3"/>
              </a:rPr>
              <a:t> </a:t>
            </a:r>
            <a:r>
              <a:rPr lang="en-US" sz="2000" dirty="0" err="1">
                <a:ea typeface="ヒラギノ角ゴ Pro W3"/>
              </a:rPr>
              <a:t>pentru</a:t>
            </a:r>
            <a:r>
              <a:rPr lang="en-US" sz="2000" dirty="0">
                <a:ea typeface="ヒラギノ角ゴ Pro W3"/>
              </a:rPr>
              <a:t> </a:t>
            </a:r>
            <a:r>
              <a:rPr lang="en-US" sz="2000" dirty="0" err="1">
                <a:ea typeface="ヒラギノ角ゴ Pro W3"/>
              </a:rPr>
              <a:t>stivă</a:t>
            </a:r>
            <a:endParaRPr lang="en-US" sz="2000" dirty="0">
              <a:ea typeface="ヒラギノ角ゴ Pro W3"/>
            </a:endParaRPr>
          </a:p>
          <a:p>
            <a:pPr lvl="1"/>
            <a:endParaRPr lang="en-US" sz="2000" dirty="0">
              <a:ea typeface="ヒラギノ角ゴ Pro W3"/>
            </a:endParaRPr>
          </a:p>
        </p:txBody>
      </p:sp>
      <p:pic>
        <p:nvPicPr>
          <p:cNvPr id="27652" name="Picture 9" descr="D:\My Documents\Books\arch_book\SLIDES\arch_book_slides\PI_REGS.gif"/>
          <p:cNvPicPr>
            <a:picLocks noGrp="1" noChangeAspect="1" noChangeArrowheads="1"/>
          </p:cNvPicPr>
          <p:nvPr>
            <p:ph type="ch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95800" y="2133600"/>
            <a:ext cx="3810000" cy="3124200"/>
          </a:xfr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dirty="0">
                <a:ea typeface="ヒラギノ角ゴ Pro W3"/>
              </a:rPr>
              <a:t>x86 </a:t>
            </a:r>
            <a:r>
              <a:rPr lang="en-US" dirty="0" err="1">
                <a:ea typeface="ヒラギノ角ゴ Pro W3"/>
              </a:rPr>
              <a:t>registre</a:t>
            </a:r>
            <a:r>
              <a:rPr lang="en-US" dirty="0">
                <a:ea typeface="ヒラギノ角ゴ Pro W3"/>
              </a:rPr>
              <a:t> </a:t>
            </a:r>
            <a:r>
              <a:rPr lang="en-US" dirty="0" err="1">
                <a:ea typeface="ヒラギノ角ゴ Pro W3"/>
              </a:rPr>
              <a:t>pe</a:t>
            </a:r>
            <a:r>
              <a:rPr lang="en-US" dirty="0">
                <a:ea typeface="ヒラギノ角ゴ Pro W3"/>
              </a:rPr>
              <a:t> 32 </a:t>
            </a:r>
            <a:r>
              <a:rPr lang="en-US" dirty="0" err="1">
                <a:ea typeface="ヒラギノ角ゴ Pro W3"/>
              </a:rPr>
              <a:t>biți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D94DF-D669-40D7-80A0-EB9BC3B8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3: Page </a:t>
            </a:r>
            <a:fld id="{D7BF05A4-78DB-4275-9C77-9CA7989F1E4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x86 </a:t>
            </a:r>
            <a:r>
              <a:rPr lang="en-US" dirty="0" err="1">
                <a:ea typeface="ヒラギノ角ゴ Pro W3"/>
              </a:rPr>
              <a:t>registre</a:t>
            </a:r>
            <a:r>
              <a:rPr lang="en-US" dirty="0">
                <a:ea typeface="ヒラギノ角ゴ Pro W3"/>
              </a:rPr>
              <a:t> </a:t>
            </a:r>
            <a:r>
              <a:rPr lang="en-US" dirty="0" err="1">
                <a:ea typeface="ヒラギノ角ゴ Pro W3"/>
              </a:rPr>
              <a:t>pe</a:t>
            </a:r>
            <a:r>
              <a:rPr lang="en-US" dirty="0">
                <a:ea typeface="ヒラギノ角ゴ Pro W3"/>
              </a:rPr>
              <a:t> 32 </a:t>
            </a:r>
            <a:r>
              <a:rPr lang="en-US" dirty="0" err="1">
                <a:ea typeface="ヒラギノ角ゴ Pro W3"/>
              </a:rPr>
              <a:t>biți</a:t>
            </a:r>
            <a:endParaRPr lang="en-US" dirty="0">
              <a:ea typeface="ヒラギノ角ゴ Pro W3"/>
            </a:endParaRPr>
          </a:p>
        </p:txBody>
      </p:sp>
      <p:pic>
        <p:nvPicPr>
          <p:cNvPr id="28680" name="Picture 6" descr="D:\My Documents\Books\arch_book\SLIDES\arch_book_slides\flags_reg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990600"/>
            <a:ext cx="76199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EFLAGS (</a:t>
            </a:r>
            <a:r>
              <a:rPr lang="en-GB" dirty="0" err="1"/>
              <a:t>Indicatorii</a:t>
            </a:r>
            <a:r>
              <a:rPr lang="en-GB" dirty="0"/>
              <a:t> de stare)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CF</a:t>
            </a:r>
            <a:r>
              <a:rPr lang="en-GB" dirty="0"/>
              <a:t> (Carry Flag) - indicator de transport - </a:t>
            </a:r>
            <a:r>
              <a:rPr lang="en-GB" dirty="0" err="1"/>
              <a:t>reflecta</a:t>
            </a:r>
            <a:r>
              <a:rPr lang="en-GB" dirty="0"/>
              <a:t> </a:t>
            </a:r>
            <a:r>
              <a:rPr lang="en-GB" dirty="0" err="1"/>
              <a:t>transportul</a:t>
            </a:r>
            <a:r>
              <a:rPr lang="en-GB" dirty="0"/>
              <a:t> in exterior al </a:t>
            </a:r>
            <a:r>
              <a:rPr lang="en-GB" dirty="0" err="1"/>
              <a:t>bitului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semnificativ</a:t>
            </a:r>
            <a:r>
              <a:rPr lang="en-GB" dirty="0"/>
              <a:t> al </a:t>
            </a:r>
            <a:r>
              <a:rPr lang="en-GB" dirty="0" err="1"/>
              <a:t>rezultatului</a:t>
            </a:r>
            <a:r>
              <a:rPr lang="en-GB" dirty="0"/>
              <a:t> </a:t>
            </a:r>
            <a:r>
              <a:rPr lang="en-GB" dirty="0" err="1"/>
              <a:t>operatiilor</a:t>
            </a:r>
            <a:r>
              <a:rPr lang="en-GB" dirty="0"/>
              <a:t> </a:t>
            </a:r>
            <a:r>
              <a:rPr lang="en-GB" dirty="0" err="1"/>
              <a:t>aritmetice</a:t>
            </a:r>
            <a:r>
              <a:rPr lang="en-GB" dirty="0"/>
              <a:t>. </a:t>
            </a:r>
            <a:r>
              <a:rPr lang="en-GB" dirty="0" err="1"/>
              <a:t>Astfel</a:t>
            </a:r>
            <a:r>
              <a:rPr lang="en-GB" dirty="0"/>
              <a:t>, </a:t>
            </a:r>
            <a:r>
              <a:rPr lang="en-GB" dirty="0" err="1"/>
              <a:t>acest</a:t>
            </a:r>
            <a:r>
              <a:rPr lang="en-GB" dirty="0"/>
              <a:t> indicator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fi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in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it-IT" dirty="0"/>
              <a:t>operatiilor in dubla precizie. Valoarea CF = 1 semnifica fie transport la adunare fie imprumut la scadere. De asemenea, indicatorul CF este modificat si de instructiunile de deplasare si rotatie.</a:t>
            </a:r>
          </a:p>
          <a:p>
            <a:r>
              <a:rPr lang="en-GB" dirty="0">
                <a:solidFill>
                  <a:srgbClr val="FF0000"/>
                </a:solidFill>
              </a:rPr>
              <a:t>PF</a:t>
            </a:r>
            <a:r>
              <a:rPr lang="en-GB" dirty="0"/>
              <a:t> (Parity Flag) - indicator de </a:t>
            </a:r>
            <a:r>
              <a:rPr lang="en-GB" dirty="0" err="1"/>
              <a:t>paritate</a:t>
            </a:r>
            <a:r>
              <a:rPr lang="en-GB" dirty="0"/>
              <a:t> - </a:t>
            </a:r>
            <a:r>
              <a:rPr lang="en-GB" dirty="0" err="1"/>
              <a:t>este</a:t>
            </a:r>
            <a:r>
              <a:rPr lang="en-GB" dirty="0"/>
              <a:t> 1 </a:t>
            </a:r>
            <a:r>
              <a:rPr lang="en-GB" dirty="0" err="1"/>
              <a:t>daca</a:t>
            </a:r>
            <a:r>
              <a:rPr lang="en-GB" dirty="0"/>
              <a:t> </a:t>
            </a:r>
            <a:r>
              <a:rPr lang="en-GB" dirty="0" err="1"/>
              <a:t>rezultatul</a:t>
            </a:r>
            <a:r>
              <a:rPr lang="en-GB" dirty="0"/>
              <a:t> are </a:t>
            </a:r>
            <a:r>
              <a:rPr lang="en-GB" dirty="0" err="1"/>
              <a:t>paritate</a:t>
            </a:r>
            <a:r>
              <a:rPr lang="en-GB" dirty="0"/>
              <a:t> </a:t>
            </a:r>
            <a:r>
              <a:rPr lang="en-GB" dirty="0" err="1"/>
              <a:t>para</a:t>
            </a:r>
            <a:r>
              <a:rPr lang="en-GB" dirty="0"/>
              <a:t> (</a:t>
            </a:r>
            <a:r>
              <a:rPr lang="en-GB" dirty="0" err="1"/>
              <a:t>contine</a:t>
            </a:r>
            <a:r>
              <a:rPr lang="en-GB" dirty="0"/>
              <a:t> un </a:t>
            </a:r>
            <a:r>
              <a:rPr lang="en-GB" dirty="0" err="1"/>
              <a:t>numar</a:t>
            </a:r>
            <a:r>
              <a:rPr lang="en-GB" dirty="0"/>
              <a:t> par de </a:t>
            </a:r>
            <a:r>
              <a:rPr lang="en-GB" dirty="0" err="1"/>
              <a:t>biti</a:t>
            </a:r>
            <a:r>
              <a:rPr lang="en-GB" dirty="0"/>
              <a:t> 1). </a:t>
            </a:r>
            <a:r>
              <a:rPr lang="en-GB" dirty="0" err="1"/>
              <a:t>Acest</a:t>
            </a:r>
            <a:r>
              <a:rPr lang="en-GB" dirty="0"/>
              <a:t> indicator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de </a:t>
            </a:r>
            <a:r>
              <a:rPr lang="en-GB" dirty="0" err="1"/>
              <a:t>instructiunile</a:t>
            </a:r>
            <a:r>
              <a:rPr lang="en-GB" dirty="0"/>
              <a:t> de </a:t>
            </a:r>
            <a:r>
              <a:rPr lang="en-GB" dirty="0" err="1"/>
              <a:t>aritmetica</a:t>
            </a:r>
            <a:r>
              <a:rPr lang="en-GB" dirty="0"/>
              <a:t> </a:t>
            </a:r>
            <a:r>
              <a:rPr lang="en-GB" dirty="0" err="1"/>
              <a:t>zecimala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AF</a:t>
            </a:r>
            <a:r>
              <a:rPr lang="en-GB" dirty="0"/>
              <a:t> (Auxiliary Carry Flag) - indicator de transport </a:t>
            </a:r>
            <a:r>
              <a:rPr lang="en-GB" dirty="0" err="1"/>
              <a:t>auxiliar</a:t>
            </a:r>
            <a:r>
              <a:rPr lang="en-GB" dirty="0"/>
              <a:t> - </a:t>
            </a:r>
            <a:r>
              <a:rPr lang="en-GB" dirty="0" err="1"/>
              <a:t>este</a:t>
            </a:r>
            <a:r>
              <a:rPr lang="en-GB" dirty="0"/>
              <a:t> 1 </a:t>
            </a:r>
            <a:r>
              <a:rPr lang="en-GB" dirty="0" err="1"/>
              <a:t>daca</a:t>
            </a:r>
            <a:r>
              <a:rPr lang="en-GB" dirty="0"/>
              <a:t> a </a:t>
            </a:r>
            <a:r>
              <a:rPr lang="en-GB" dirty="0" err="1"/>
              <a:t>fost</a:t>
            </a:r>
            <a:r>
              <a:rPr lang="en-GB" dirty="0"/>
              <a:t> transport de </a:t>
            </a:r>
            <a:r>
              <a:rPr lang="es-ES" dirty="0"/>
              <a:t>la </a:t>
            </a:r>
            <a:r>
              <a:rPr lang="es-ES" dirty="0" err="1"/>
              <a:t>jumatatea</a:t>
            </a:r>
            <a:r>
              <a:rPr lang="es-ES" dirty="0"/>
              <a:t> de </a:t>
            </a:r>
            <a:r>
              <a:rPr lang="es-ES" dirty="0" err="1"/>
              <a:t>octet</a:t>
            </a:r>
            <a:r>
              <a:rPr lang="es-ES" dirty="0"/>
              <a:t> </a:t>
            </a:r>
            <a:r>
              <a:rPr lang="es-ES" dirty="0" err="1"/>
              <a:t>inferioara</a:t>
            </a:r>
            <a:r>
              <a:rPr lang="es-ES" dirty="0"/>
              <a:t> la </a:t>
            </a:r>
            <a:r>
              <a:rPr lang="es-ES" dirty="0" err="1"/>
              <a:t>jumatatea</a:t>
            </a:r>
            <a:r>
              <a:rPr lang="es-ES" dirty="0"/>
              <a:t> de </a:t>
            </a:r>
            <a:r>
              <a:rPr lang="es-ES" dirty="0" err="1"/>
              <a:t>octate</a:t>
            </a:r>
            <a:r>
              <a:rPr lang="es-ES" dirty="0"/>
              <a:t> </a:t>
            </a:r>
            <a:r>
              <a:rPr lang="es-ES" dirty="0" err="1"/>
              <a:t>superioara</a:t>
            </a:r>
            <a:r>
              <a:rPr lang="es-ES" dirty="0"/>
              <a:t> (de la </a:t>
            </a:r>
            <a:r>
              <a:rPr lang="es-ES" dirty="0" err="1"/>
              <a:t>bitul</a:t>
            </a:r>
            <a:r>
              <a:rPr lang="es-ES" dirty="0"/>
              <a:t> 3 la </a:t>
            </a:r>
            <a:r>
              <a:rPr lang="es-ES" dirty="0" err="1"/>
              <a:t>bitul</a:t>
            </a:r>
            <a:r>
              <a:rPr lang="es-ES" dirty="0"/>
              <a:t> 4). </a:t>
            </a:r>
            <a:r>
              <a:rPr lang="es-ES" dirty="0" err="1"/>
              <a:t>Acest</a:t>
            </a:r>
            <a:r>
              <a:rPr lang="es-ES" dirty="0"/>
              <a:t> </a:t>
            </a:r>
            <a:r>
              <a:rPr lang="en-GB" dirty="0"/>
              <a:t>indicator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de </a:t>
            </a:r>
            <a:r>
              <a:rPr lang="en-GB" dirty="0" err="1"/>
              <a:t>instructiunile</a:t>
            </a:r>
            <a:r>
              <a:rPr lang="en-GB" dirty="0"/>
              <a:t> de </a:t>
            </a:r>
            <a:r>
              <a:rPr lang="en-GB" dirty="0" err="1"/>
              <a:t>aritmetica</a:t>
            </a:r>
            <a:r>
              <a:rPr lang="en-GB" dirty="0"/>
              <a:t> </a:t>
            </a:r>
            <a:r>
              <a:rPr lang="en-GB" dirty="0" err="1"/>
              <a:t>zecimala</a:t>
            </a:r>
            <a:r>
              <a:rPr lang="en-GB" dirty="0"/>
              <a:t>.</a:t>
            </a:r>
          </a:p>
          <a:p>
            <a:r>
              <a:rPr lang="pt-BR" dirty="0">
                <a:solidFill>
                  <a:srgbClr val="FF0000"/>
                </a:solidFill>
              </a:rPr>
              <a:t>ZF</a:t>
            </a:r>
            <a:r>
              <a:rPr lang="pt-BR" dirty="0"/>
              <a:t> (Zero Flag) - indicatorul de zero - este 1 daca rezultatul operatiei a fost zero.</a:t>
            </a:r>
          </a:p>
          <a:p>
            <a:r>
              <a:rPr lang="en-GB" dirty="0">
                <a:solidFill>
                  <a:srgbClr val="FF0000"/>
                </a:solidFill>
              </a:rPr>
              <a:t>SF</a:t>
            </a:r>
            <a:r>
              <a:rPr lang="en-GB" dirty="0"/>
              <a:t> (Sign Flag) - </a:t>
            </a:r>
            <a:r>
              <a:rPr lang="en-GB" dirty="0" err="1"/>
              <a:t>indicatorul</a:t>
            </a:r>
            <a:r>
              <a:rPr lang="en-GB" dirty="0"/>
              <a:t> de </a:t>
            </a:r>
            <a:r>
              <a:rPr lang="en-GB" dirty="0" err="1"/>
              <a:t>semn</a:t>
            </a:r>
            <a:r>
              <a:rPr lang="en-GB" dirty="0"/>
              <a:t> - </a:t>
            </a:r>
            <a:r>
              <a:rPr lang="en-GB" dirty="0" err="1"/>
              <a:t>este</a:t>
            </a:r>
            <a:r>
              <a:rPr lang="en-GB" dirty="0"/>
              <a:t> 1 </a:t>
            </a:r>
            <a:r>
              <a:rPr lang="en-GB" dirty="0" err="1"/>
              <a:t>daca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semnificativ</a:t>
            </a:r>
            <a:r>
              <a:rPr lang="en-GB" dirty="0"/>
              <a:t> bit al </a:t>
            </a:r>
            <a:r>
              <a:rPr lang="en-GB" dirty="0" err="1"/>
              <a:t>rezultatului</a:t>
            </a:r>
            <a:r>
              <a:rPr lang="en-GB" dirty="0"/>
              <a:t> (</a:t>
            </a:r>
            <a:r>
              <a:rPr lang="en-GB" dirty="0" err="1"/>
              <a:t>MSb</a:t>
            </a:r>
            <a:r>
              <a:rPr lang="en-GB" dirty="0"/>
              <a:t>) </a:t>
            </a:r>
            <a:r>
              <a:rPr lang="en-GB" dirty="0" err="1"/>
              <a:t>este</a:t>
            </a:r>
            <a:r>
              <a:rPr lang="en-GB" dirty="0"/>
              <a:t> 1, </a:t>
            </a:r>
            <a:r>
              <a:rPr lang="en-GB" dirty="0" err="1"/>
              <a:t>adica</a:t>
            </a:r>
            <a:r>
              <a:rPr lang="en-GB" dirty="0"/>
              <a:t> in </a:t>
            </a:r>
            <a:r>
              <a:rPr lang="en-GB" dirty="0" err="1"/>
              <a:t>reprezentarea</a:t>
            </a:r>
            <a:r>
              <a:rPr lang="en-GB" dirty="0"/>
              <a:t> </a:t>
            </a:r>
            <a:r>
              <a:rPr lang="en-GB" dirty="0" err="1"/>
              <a:t>numerelor</a:t>
            </a:r>
            <a:r>
              <a:rPr lang="en-GB" dirty="0"/>
              <a:t> in complement </a:t>
            </a:r>
            <a:r>
              <a:rPr lang="en-GB" dirty="0" err="1"/>
              <a:t>fata</a:t>
            </a:r>
            <a:r>
              <a:rPr lang="en-GB" dirty="0"/>
              <a:t> de 2 (C2) </a:t>
            </a:r>
            <a:r>
              <a:rPr lang="en-GB" dirty="0" err="1"/>
              <a:t>rezultatul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negativ</a:t>
            </a:r>
            <a:r>
              <a:rPr lang="en-GB" dirty="0"/>
              <a:t> (are </a:t>
            </a:r>
            <a:r>
              <a:rPr lang="en-GB" dirty="0" err="1"/>
              <a:t>semn</a:t>
            </a:r>
            <a:r>
              <a:rPr lang="en-GB" dirty="0"/>
              <a:t> -).</a:t>
            </a:r>
          </a:p>
          <a:p>
            <a:r>
              <a:rPr lang="pt-BR" dirty="0">
                <a:solidFill>
                  <a:srgbClr val="FF0000"/>
                </a:solidFill>
              </a:rPr>
              <a:t>OF</a:t>
            </a:r>
            <a:r>
              <a:rPr lang="pt-BR" dirty="0"/>
              <a:t> (Overflow Flag) - indicatorul de depasire aritmetica (a gamei de valori posibil de </a:t>
            </a:r>
            <a:r>
              <a:rPr lang="en-GB" dirty="0" err="1"/>
              <a:t>reprezentat</a:t>
            </a:r>
            <a:r>
              <a:rPr lang="en-GB" dirty="0"/>
              <a:t>) - </a:t>
            </a:r>
            <a:r>
              <a:rPr lang="en-GB" dirty="0" err="1"/>
              <a:t>este</a:t>
            </a:r>
            <a:r>
              <a:rPr lang="en-GB" dirty="0"/>
              <a:t> 1 </a:t>
            </a:r>
            <a:r>
              <a:rPr lang="en-GB" dirty="0" err="1"/>
              <a:t>daca</a:t>
            </a:r>
            <a:r>
              <a:rPr lang="en-GB" dirty="0"/>
              <a:t> </a:t>
            </a:r>
            <a:r>
              <a:rPr lang="en-GB" dirty="0" err="1"/>
              <a:t>dimensiunea</a:t>
            </a:r>
            <a:r>
              <a:rPr lang="en-GB" dirty="0"/>
              <a:t> </a:t>
            </a:r>
            <a:r>
              <a:rPr lang="en-GB" dirty="0" err="1"/>
              <a:t>rezultatului</a:t>
            </a:r>
            <a:r>
              <a:rPr lang="en-GB" dirty="0"/>
              <a:t> </a:t>
            </a:r>
            <a:r>
              <a:rPr lang="en-GB" dirty="0" err="1"/>
              <a:t>depaseste</a:t>
            </a:r>
            <a:r>
              <a:rPr lang="en-GB" dirty="0"/>
              <a:t> </a:t>
            </a:r>
            <a:r>
              <a:rPr lang="en-GB" dirty="0" err="1"/>
              <a:t>capacitatea</a:t>
            </a:r>
            <a:r>
              <a:rPr lang="en-GB" dirty="0"/>
              <a:t> </a:t>
            </a:r>
            <a:r>
              <a:rPr lang="en-GB" dirty="0" err="1"/>
              <a:t>locatiei</a:t>
            </a:r>
            <a:r>
              <a:rPr lang="en-GB" dirty="0"/>
              <a:t> de </a:t>
            </a:r>
            <a:r>
              <a:rPr lang="en-GB" dirty="0" err="1"/>
              <a:t>destinatie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a </a:t>
            </a:r>
            <a:r>
              <a:rPr lang="it-IT" dirty="0"/>
              <a:t>fost pierdut un bit (indica la valorile cu semn faptul ca se "altereaza" semnul).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o-RO"/>
              <a:t>Capitol 05</a:t>
            </a:r>
          </a:p>
        </p:txBody>
      </p:sp>
    </p:spTree>
    <p:extLst>
      <p:ext uri="{BB962C8B-B14F-4D97-AF65-F5344CB8AC3E}">
        <p14:creationId xmlns:p14="http://schemas.microsoft.com/office/powerpoint/2010/main" val="360558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EFLAGS(</a:t>
            </a:r>
            <a:r>
              <a:rPr lang="en-GB" dirty="0" err="1"/>
              <a:t>Indicatorii</a:t>
            </a:r>
            <a:r>
              <a:rPr lang="en-GB" dirty="0"/>
              <a:t> de control)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DF</a:t>
            </a:r>
            <a:r>
              <a:rPr lang="en-GB" dirty="0"/>
              <a:t> (Direction Flag) –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utilizat</a:t>
            </a:r>
            <a:r>
              <a:rPr lang="en-GB" dirty="0"/>
              <a:t> de </a:t>
            </a:r>
            <a:r>
              <a:rPr lang="en-GB" dirty="0" err="1"/>
              <a:t>instrucţiunile</a:t>
            </a:r>
            <a:r>
              <a:rPr lang="en-GB" dirty="0"/>
              <a:t> </a:t>
            </a:r>
            <a:r>
              <a:rPr lang="en-GB" dirty="0" err="1"/>
              <a:t>pe</a:t>
            </a:r>
            <a:r>
              <a:rPr lang="en-GB" dirty="0"/>
              <a:t> </a:t>
            </a:r>
            <a:r>
              <a:rPr lang="en-GB" dirty="0" err="1"/>
              <a:t>şiruri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specifică</a:t>
            </a:r>
            <a:r>
              <a:rPr lang="en-GB" dirty="0"/>
              <a:t> </a:t>
            </a:r>
            <a:r>
              <a:rPr lang="en-GB" dirty="0" err="1"/>
              <a:t>direcţia</a:t>
            </a:r>
            <a:r>
              <a:rPr lang="en-GB" dirty="0"/>
              <a:t> de </a:t>
            </a:r>
            <a:r>
              <a:rPr lang="en-GB" dirty="0" err="1"/>
              <a:t>parcurgere</a:t>
            </a:r>
            <a:r>
              <a:rPr lang="en-GB" dirty="0"/>
              <a:t> a </a:t>
            </a:r>
            <a:r>
              <a:rPr lang="en-GB" dirty="0" err="1"/>
              <a:t>acestora</a:t>
            </a:r>
            <a:r>
              <a:rPr lang="en-GB" dirty="0"/>
              <a:t>:</a:t>
            </a:r>
          </a:p>
          <a:p>
            <a:pPr lvl="1"/>
            <a:r>
              <a:rPr lang="it-IT" dirty="0"/>
              <a:t>0 – şirurile se parcurg de la adrese mici spre adrese mari;</a:t>
            </a:r>
          </a:p>
          <a:p>
            <a:pPr lvl="1"/>
            <a:r>
              <a:rPr lang="en-GB" dirty="0"/>
              <a:t>1 – </a:t>
            </a:r>
            <a:r>
              <a:rPr lang="en-GB" dirty="0" err="1"/>
              <a:t>şirurile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</a:t>
            </a:r>
            <a:r>
              <a:rPr lang="en-GB" dirty="0" err="1"/>
              <a:t>parcurse</a:t>
            </a:r>
            <a:r>
              <a:rPr lang="en-GB" dirty="0"/>
              <a:t> </a:t>
            </a:r>
            <a:r>
              <a:rPr lang="en-GB" dirty="0" err="1"/>
              <a:t>invers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IF</a:t>
            </a:r>
            <a:r>
              <a:rPr lang="en-GB" dirty="0"/>
              <a:t> (Interrupt Flag) – </a:t>
            </a:r>
            <a:r>
              <a:rPr lang="en-GB" dirty="0" err="1"/>
              <a:t>acest</a:t>
            </a:r>
            <a:r>
              <a:rPr lang="en-GB" dirty="0"/>
              <a:t> indicator </a:t>
            </a:r>
            <a:r>
              <a:rPr lang="en-GB" dirty="0" err="1"/>
              <a:t>controlează</a:t>
            </a:r>
            <a:r>
              <a:rPr lang="en-GB" dirty="0"/>
              <a:t> </a:t>
            </a:r>
            <a:r>
              <a:rPr lang="en-GB" dirty="0" err="1"/>
              <a:t>acceptarea</a:t>
            </a:r>
            <a:r>
              <a:rPr lang="en-GB" dirty="0"/>
              <a:t> </a:t>
            </a:r>
            <a:r>
              <a:rPr lang="en-GB" dirty="0" err="1"/>
              <a:t>semnalelor</a:t>
            </a:r>
            <a:r>
              <a:rPr lang="en-GB" dirty="0"/>
              <a:t> de </a:t>
            </a:r>
            <a:r>
              <a:rPr lang="en-GB" dirty="0" err="1"/>
              <a:t>întrerupere</a:t>
            </a:r>
            <a:r>
              <a:rPr lang="en-GB" dirty="0"/>
              <a:t> </a:t>
            </a:r>
            <a:r>
              <a:rPr lang="en-GB" dirty="0" err="1"/>
              <a:t>externă</a:t>
            </a:r>
            <a:r>
              <a:rPr lang="en-GB" dirty="0"/>
              <a:t>. </a:t>
            </a:r>
            <a:r>
              <a:rPr lang="en-GB" dirty="0" err="1"/>
              <a:t>Dacă</a:t>
            </a:r>
            <a:r>
              <a:rPr lang="en-GB" dirty="0"/>
              <a:t> IF = 1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activat</a:t>
            </a:r>
            <a:r>
              <a:rPr lang="en-GB" dirty="0"/>
              <a:t> </a:t>
            </a:r>
            <a:r>
              <a:rPr lang="en-GB" dirty="0" err="1"/>
              <a:t>sistemul</a:t>
            </a:r>
            <a:r>
              <a:rPr lang="en-GB" dirty="0"/>
              <a:t> de </a:t>
            </a:r>
            <a:r>
              <a:rPr lang="en-GB" dirty="0" err="1"/>
              <a:t>întreruperi</a:t>
            </a:r>
            <a:r>
              <a:rPr lang="en-GB" dirty="0"/>
              <a:t>, </a:t>
            </a:r>
            <a:r>
              <a:rPr lang="en-GB" dirty="0" err="1"/>
              <a:t>adică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</a:t>
            </a:r>
            <a:r>
              <a:rPr lang="en-GB" dirty="0" err="1"/>
              <a:t>acceptate</a:t>
            </a:r>
            <a:r>
              <a:rPr lang="en-GB" dirty="0"/>
              <a:t> </a:t>
            </a:r>
            <a:r>
              <a:rPr lang="en-GB" dirty="0" err="1"/>
              <a:t>semnale</a:t>
            </a:r>
            <a:r>
              <a:rPr lang="en-GB" dirty="0"/>
              <a:t> de </a:t>
            </a:r>
            <a:r>
              <a:rPr lang="en-GB" dirty="0" err="1"/>
              <a:t>întrerupere</a:t>
            </a:r>
            <a:r>
              <a:rPr lang="en-GB" dirty="0"/>
              <a:t> </a:t>
            </a:r>
            <a:r>
              <a:rPr lang="en-GB" dirty="0" err="1"/>
              <a:t>externă</a:t>
            </a:r>
            <a:r>
              <a:rPr lang="en-GB" dirty="0"/>
              <a:t> (</a:t>
            </a:r>
            <a:r>
              <a:rPr lang="en-GB" dirty="0" err="1"/>
              <a:t>mascabile</a:t>
            </a:r>
            <a:r>
              <a:rPr lang="en-GB" dirty="0"/>
              <a:t>, </a:t>
            </a:r>
            <a:r>
              <a:rPr lang="en-GB" dirty="0" err="1"/>
              <a:t>pe</a:t>
            </a:r>
            <a:r>
              <a:rPr lang="en-GB" dirty="0"/>
              <a:t> </a:t>
            </a:r>
            <a:r>
              <a:rPr lang="en-GB" dirty="0" err="1"/>
              <a:t>linia</a:t>
            </a:r>
            <a:r>
              <a:rPr lang="en-GB" dirty="0"/>
              <a:t> INTR); </a:t>
            </a:r>
            <a:r>
              <a:rPr lang="en-GB" dirty="0" err="1"/>
              <a:t>altfel</a:t>
            </a:r>
            <a:r>
              <a:rPr lang="en-GB" dirty="0"/>
              <a:t>, </a:t>
            </a:r>
            <a:r>
              <a:rPr lang="en-GB" dirty="0" err="1"/>
              <a:t>acestea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</a:t>
            </a:r>
            <a:r>
              <a:rPr lang="en-GB" dirty="0" err="1"/>
              <a:t>ignorate</a:t>
            </a:r>
            <a:r>
              <a:rPr lang="en-GB" dirty="0"/>
              <a:t>. </a:t>
            </a:r>
            <a:r>
              <a:rPr lang="en-GB" dirty="0" err="1"/>
              <a:t>Indicatorul</a:t>
            </a:r>
            <a:r>
              <a:rPr lang="en-GB" dirty="0"/>
              <a:t> nu are </a:t>
            </a:r>
            <a:r>
              <a:rPr lang="en-GB" dirty="0" err="1"/>
              <a:t>influenţă</a:t>
            </a:r>
            <a:r>
              <a:rPr lang="en-GB" dirty="0"/>
              <a:t> </a:t>
            </a:r>
            <a:r>
              <a:rPr lang="en-GB" dirty="0" err="1"/>
              <a:t>asupra</a:t>
            </a:r>
            <a:r>
              <a:rPr lang="en-GB" dirty="0"/>
              <a:t> </a:t>
            </a:r>
            <a:r>
              <a:rPr lang="en-GB" dirty="0" err="1"/>
              <a:t>semnalului</a:t>
            </a:r>
            <a:r>
              <a:rPr lang="en-GB" dirty="0"/>
              <a:t> de </a:t>
            </a:r>
            <a:r>
              <a:rPr lang="en-GB" dirty="0" err="1"/>
              <a:t>întrerupere</a:t>
            </a:r>
            <a:r>
              <a:rPr lang="en-GB" dirty="0"/>
              <a:t> </a:t>
            </a:r>
            <a:r>
              <a:rPr lang="en-GB" dirty="0" err="1"/>
              <a:t>nemascabilă</a:t>
            </a:r>
            <a:r>
              <a:rPr lang="en-GB" dirty="0"/>
              <a:t> – NMI.</a:t>
            </a:r>
          </a:p>
          <a:p>
            <a:r>
              <a:rPr lang="en-GB" dirty="0">
                <a:solidFill>
                  <a:srgbClr val="FF0000"/>
                </a:solidFill>
              </a:rPr>
              <a:t>TF</a:t>
            </a:r>
            <a:r>
              <a:rPr lang="en-GB" dirty="0"/>
              <a:t> (Trace Flag) –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utilizat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controlul</a:t>
            </a:r>
            <a:r>
              <a:rPr lang="en-GB" dirty="0"/>
              <a:t> </a:t>
            </a:r>
            <a:r>
              <a:rPr lang="en-GB" dirty="0" err="1"/>
              <a:t>execuţiei</a:t>
            </a:r>
            <a:r>
              <a:rPr lang="en-GB" dirty="0"/>
              <a:t> </a:t>
            </a:r>
            <a:r>
              <a:rPr lang="en-GB" dirty="0" err="1"/>
              <a:t>instrucţiunilor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regim</a:t>
            </a:r>
            <a:r>
              <a:rPr lang="en-GB" dirty="0"/>
              <a:t> pas cu pas (</a:t>
            </a:r>
            <a:r>
              <a:rPr lang="en-GB" dirty="0" err="1"/>
              <a:t>instrucţiune</a:t>
            </a:r>
            <a:r>
              <a:rPr lang="en-GB" dirty="0"/>
              <a:t> cu </a:t>
            </a:r>
            <a:r>
              <a:rPr lang="en-GB" dirty="0" err="1"/>
              <a:t>instrucţiune</a:t>
            </a:r>
            <a:r>
              <a:rPr lang="en-GB" dirty="0"/>
              <a:t>),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scopul</a:t>
            </a:r>
            <a:r>
              <a:rPr lang="en-GB" dirty="0"/>
              <a:t> </a:t>
            </a:r>
            <a:r>
              <a:rPr lang="en-GB" dirty="0" err="1"/>
              <a:t>depanării</a:t>
            </a:r>
            <a:r>
              <a:rPr lang="en-GB" dirty="0"/>
              <a:t> </a:t>
            </a:r>
            <a:r>
              <a:rPr lang="en-GB" dirty="0" err="1"/>
              <a:t>programelor</a:t>
            </a:r>
            <a:r>
              <a:rPr lang="en-GB" dirty="0"/>
              <a:t>. </a:t>
            </a:r>
            <a:r>
              <a:rPr lang="en-GB" dirty="0" err="1"/>
              <a:t>Dacă</a:t>
            </a:r>
            <a:r>
              <a:rPr lang="en-GB" dirty="0"/>
              <a:t> </a:t>
            </a:r>
            <a:r>
              <a:rPr lang="en-GB" dirty="0" err="1"/>
              <a:t>indicatorul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1, </a:t>
            </a:r>
            <a:r>
              <a:rPr lang="en-GB" dirty="0" err="1"/>
              <a:t>după</a:t>
            </a:r>
            <a:r>
              <a:rPr lang="en-GB" dirty="0"/>
              <a:t> </a:t>
            </a:r>
            <a:r>
              <a:rPr lang="en-GB" dirty="0" err="1"/>
              <a:t>execuţia</a:t>
            </a:r>
            <a:r>
              <a:rPr lang="en-GB" dirty="0"/>
              <a:t> </a:t>
            </a:r>
            <a:r>
              <a:rPr lang="en-GB" dirty="0" err="1"/>
              <a:t>fiecărei</a:t>
            </a:r>
            <a:r>
              <a:rPr lang="en-GB" dirty="0"/>
              <a:t> </a:t>
            </a:r>
            <a:r>
              <a:rPr lang="en-GB" dirty="0" err="1"/>
              <a:t>instrucţiuni</a:t>
            </a:r>
            <a:r>
              <a:rPr lang="en-GB" dirty="0"/>
              <a:t> se </a:t>
            </a:r>
            <a:r>
              <a:rPr lang="en-GB" dirty="0" err="1"/>
              <a:t>va</a:t>
            </a:r>
            <a:r>
              <a:rPr lang="en-GB" dirty="0"/>
              <a:t> genera un </a:t>
            </a:r>
            <a:r>
              <a:rPr lang="en-GB" dirty="0" err="1"/>
              <a:t>semnal</a:t>
            </a:r>
            <a:r>
              <a:rPr lang="en-GB" dirty="0"/>
              <a:t> de </a:t>
            </a:r>
            <a:r>
              <a:rPr lang="en-GB" dirty="0" err="1"/>
              <a:t>întrerupere</a:t>
            </a:r>
            <a:r>
              <a:rPr lang="en-GB" dirty="0"/>
              <a:t> intern (</a:t>
            </a:r>
            <a:r>
              <a:rPr lang="en-GB" dirty="0" err="1"/>
              <a:t>pe</a:t>
            </a:r>
            <a:r>
              <a:rPr lang="en-GB" dirty="0"/>
              <a:t> </a:t>
            </a:r>
            <a:r>
              <a:rPr lang="en-GB" dirty="0" err="1"/>
              <a:t>nivelul</a:t>
            </a:r>
            <a:r>
              <a:rPr lang="en-GB" dirty="0"/>
              <a:t> 1). Evident, </a:t>
            </a:r>
            <a:r>
              <a:rPr lang="en-GB" dirty="0" err="1"/>
              <a:t>execuţia</a:t>
            </a:r>
            <a:r>
              <a:rPr lang="en-GB" dirty="0"/>
              <a:t> </a:t>
            </a:r>
            <a:r>
              <a:rPr lang="en-GB" dirty="0" err="1"/>
              <a:t>secvenţei</a:t>
            </a:r>
            <a:r>
              <a:rPr lang="en-GB" dirty="0"/>
              <a:t> de </a:t>
            </a:r>
            <a:r>
              <a:rPr lang="en-GB" dirty="0" err="1"/>
              <a:t>tratare</a:t>
            </a:r>
            <a:r>
              <a:rPr lang="en-GB" dirty="0"/>
              <a:t> a </a:t>
            </a:r>
            <a:r>
              <a:rPr lang="en-GB" dirty="0" err="1"/>
              <a:t>acestei</a:t>
            </a:r>
            <a:r>
              <a:rPr lang="en-GB" dirty="0"/>
              <a:t> </a:t>
            </a:r>
            <a:r>
              <a:rPr lang="en-GB" dirty="0" err="1"/>
              <a:t>întreruperi</a:t>
            </a:r>
            <a:r>
              <a:rPr lang="en-GB" dirty="0"/>
              <a:t> se </a:t>
            </a:r>
            <a:r>
              <a:rPr lang="en-GB" dirty="0" err="1"/>
              <a:t>va</a:t>
            </a:r>
            <a:r>
              <a:rPr lang="en-GB" dirty="0"/>
              <a:t> face cu </a:t>
            </a:r>
            <a:r>
              <a:rPr lang="en-GB" dirty="0" err="1"/>
              <a:t>indicatorul</a:t>
            </a:r>
            <a:r>
              <a:rPr lang="en-GB" dirty="0"/>
              <a:t> TF = 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o-RO"/>
              <a:t>Capitol 05</a:t>
            </a:r>
          </a:p>
        </p:txBody>
      </p:sp>
    </p:spTree>
    <p:extLst>
      <p:ext uri="{BB962C8B-B14F-4D97-AF65-F5344CB8AC3E}">
        <p14:creationId xmlns:p14="http://schemas.microsoft.com/office/powerpoint/2010/main" val="2276286629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rsuri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8335</TotalTime>
  <Words>1370</Words>
  <Application>Microsoft Office PowerPoint</Application>
  <PresentationFormat>Proiecție</PresentationFormat>
  <Paragraphs>332</Paragraphs>
  <Slides>17</Slides>
  <Notes>6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17</vt:i4>
      </vt:variant>
    </vt:vector>
  </HeadingPairs>
  <TitlesOfParts>
    <vt:vector size="18" baseType="lpstr">
      <vt:lpstr>2_Blank Presentation</vt:lpstr>
      <vt:lpstr>Arhitectura x86</vt:lpstr>
      <vt:lpstr>Cuprins </vt:lpstr>
      <vt:lpstr>Istoricul procesoarelor Intel</vt:lpstr>
      <vt:lpstr>Arhitectura x86</vt:lpstr>
      <vt:lpstr>x86 registre pe 32 biți</vt:lpstr>
      <vt:lpstr>x86 registre pe 32 biți</vt:lpstr>
      <vt:lpstr>x86 registre pe 32 biți</vt:lpstr>
      <vt:lpstr>EFLAGS (Indicatorii de stare)</vt:lpstr>
      <vt:lpstr>EFLAGS(Indicatorii de control)</vt:lpstr>
      <vt:lpstr>x86 registre pe 32 biți</vt:lpstr>
      <vt:lpstr>x86 registre pe 32 biți</vt:lpstr>
      <vt:lpstr>Adrese logice și fizice</vt:lpstr>
      <vt:lpstr>Imaginea unui proces în memorie</vt:lpstr>
      <vt:lpstr>Adresarea memoriei </vt:lpstr>
      <vt:lpstr>Adresarea memoriei</vt:lpstr>
      <vt:lpstr>Demo</vt:lpstr>
      <vt:lpstr>Intrebări?</vt:lpstr>
    </vt:vector>
  </TitlesOfParts>
  <Company>Carleton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Interrupts &amp; Input/output</dc:title>
  <dc:creator>S. Dandamudi</dc:creator>
  <cp:lastModifiedBy>Dragoș Nniculescu</cp:lastModifiedBy>
  <cp:revision>668</cp:revision>
  <cp:lastPrinted>1999-05-15T17:52:18Z</cp:lastPrinted>
  <dcterms:created xsi:type="dcterms:W3CDTF">2016-10-01T17:08:35Z</dcterms:created>
  <dcterms:modified xsi:type="dcterms:W3CDTF">2021-11-18T16:06:39Z</dcterms:modified>
</cp:coreProperties>
</file>