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409" r:id="rId2"/>
    <p:sldId id="446" r:id="rId3"/>
    <p:sldId id="447" r:id="rId4"/>
    <p:sldId id="449" r:id="rId5"/>
    <p:sldId id="624" r:id="rId6"/>
    <p:sldId id="450" r:id="rId7"/>
    <p:sldId id="451" r:id="rId8"/>
    <p:sldId id="453" r:id="rId9"/>
    <p:sldId id="569" r:id="rId10"/>
    <p:sldId id="570" r:id="rId11"/>
    <p:sldId id="622" r:id="rId12"/>
    <p:sldId id="623" r:id="rId13"/>
    <p:sldId id="625" r:id="rId14"/>
    <p:sldId id="454" r:id="rId15"/>
    <p:sldId id="621" r:id="rId16"/>
    <p:sldId id="576" r:id="rId17"/>
    <p:sldId id="580" r:id="rId18"/>
    <p:sldId id="581" r:id="rId19"/>
    <p:sldId id="458" r:id="rId20"/>
    <p:sldId id="470" r:id="rId21"/>
    <p:sldId id="582" r:id="rId22"/>
    <p:sldId id="586" r:id="rId23"/>
    <p:sldId id="587" r:id="rId24"/>
    <p:sldId id="588" r:id="rId25"/>
    <p:sldId id="589" r:id="rId26"/>
    <p:sldId id="481" r:id="rId27"/>
    <p:sldId id="482" r:id="rId28"/>
    <p:sldId id="483" r:id="rId29"/>
    <p:sldId id="490" r:id="rId30"/>
    <p:sldId id="492" r:id="rId31"/>
    <p:sldId id="500" r:id="rId32"/>
    <p:sldId id="501" r:id="rId33"/>
    <p:sldId id="502" r:id="rId34"/>
    <p:sldId id="503" r:id="rId35"/>
    <p:sldId id="504" r:id="rId36"/>
    <p:sldId id="505" r:id="rId37"/>
    <p:sldId id="507" r:id="rId38"/>
    <p:sldId id="508" r:id="rId39"/>
    <p:sldId id="544" r:id="rId40"/>
    <p:sldId id="547" r:id="rId41"/>
    <p:sldId id="574" r:id="rId42"/>
    <p:sldId id="575" r:id="rId43"/>
    <p:sldId id="631" r:id="rId44"/>
    <p:sldId id="630" r:id="rId45"/>
    <p:sldId id="626" r:id="rId46"/>
    <p:sldId id="627" r:id="rId47"/>
    <p:sldId id="628" r:id="rId48"/>
  </p:sldIdLst>
  <p:sldSz cx="9144000" cy="6858000" type="overhead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AE"/>
    <a:srgbClr val="F9AD61"/>
    <a:srgbClr val="B67FDB"/>
    <a:srgbClr val="E674D8"/>
    <a:srgbClr val="8FD3F9"/>
    <a:srgbClr val="CDDF25"/>
    <a:srgbClr val="F779F7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7838-68B0-EF7E-BA03-61CE19CFB99B}" v="51" dt="2020-11-05T10:18:31.531"/>
    <p1510:client id="{1A968F53-E43D-3EE6-FB9C-9F11B800DE18}" v="3" dt="2020-10-27T07:40:14.462"/>
    <p1510:client id="{1BC05531-15C8-E78B-EAE7-31D231A1CA12}" v="2" dt="2020-10-27T12:55:24.536"/>
    <p1510:client id="{1D6CC3D0-3E81-0423-1951-359795D601DD}" v="21" dt="2019-10-22T19:34:36.596"/>
    <p1510:client id="{32614E18-C4C6-3554-3FDA-B5FCCE871440}" v="56" dt="2019-11-07T09:17:50.212"/>
    <p1510:client id="{7B137913-CB2D-FA45-12A8-B6E8506FE879}" v="1703" dt="2020-11-02T20:10:57.748"/>
    <p1510:client id="{8EF0FE0C-3C10-C02D-4C62-65FDD0106EF6}" v="1" dt="2019-09-24T11:38:02.416"/>
    <p1510:client id="{94CEFF00-3197-DC39-9DE1-9F34C1C22746}" v="52" dt="2019-09-16T15:54:45.384"/>
    <p1510:client id="{B50716CB-925F-0D90-0328-253FD1B32A41}" v="1" dt="2021-10-19T21:28:03.993"/>
    <p1510:client id="{BBAF13FD-8E13-9A2F-1B77-8F37CAF2E038}" v="2" dt="2021-09-21T17:29:22.983"/>
    <p1510:client id="{BD3D3442-4620-B573-BC35-98FEB55A5D41}" v="39" dt="2021-11-09T09:50:1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306B5-766A-4FC3-8CCE-07F451A90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34F9883-8A86-4D7B-92A3-D1E10F307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06.05.2021: de </a:t>
            </a:r>
            <a:r>
              <a:rPr lang="en-US" dirty="0" err="1">
                <a:latin typeface="Times New Roman"/>
                <a:cs typeface="Times New Roman"/>
              </a:rPr>
              <a:t>extins</a:t>
            </a:r>
            <a:r>
              <a:rPr lang="en-US" dirty="0">
                <a:latin typeface="Times New Roman"/>
                <a:cs typeface="Times New Roman"/>
              </a:rPr>
              <a:t> la 3h, </a:t>
            </a:r>
            <a:endParaRPr lang="en-US"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Potențial</a:t>
            </a:r>
            <a:r>
              <a:rPr lang="en-US" dirty="0">
                <a:latin typeface="Times New Roman"/>
                <a:cs typeface="Times New Roman"/>
              </a:rPr>
              <a:t> cam boring,  ii </a:t>
            </a:r>
            <a:r>
              <a:rPr lang="en-US" dirty="0" err="1">
                <a:latin typeface="Times New Roman"/>
                <a:cs typeface="Times New Roman"/>
              </a:rPr>
              <a:t>trebuie</a:t>
            </a:r>
            <a:r>
              <a:rPr lang="en-US" dirty="0">
                <a:latin typeface="Times New Roman"/>
                <a:cs typeface="Times New Roman"/>
              </a:rPr>
              <a:t> demo. </a:t>
            </a:r>
            <a:r>
              <a:rPr lang="en-US" dirty="0" err="1">
                <a:latin typeface="Times New Roman"/>
                <a:cs typeface="Times New Roman"/>
              </a:rPr>
              <a:t>Putem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rula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exemplele</a:t>
            </a:r>
            <a:r>
              <a:rPr lang="en-US">
                <a:latin typeface="Times New Roman"/>
                <a:cs typeface="Times New Roman"/>
              </a:rPr>
              <a:t> din Dandamudi </a:t>
            </a:r>
            <a:endParaRPr lang="en-US" dirty="0"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F9883-8A86-4D7B-92A3-D1E10F30710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http://unixwiz.net/techtips/x86-jumps.html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int</a:t>
            </a:r>
            <a:r>
              <a:rPr lang="en-US"/>
              <a:t> (*</a:t>
            </a:r>
            <a:r>
              <a:rPr lang="en-US" err="1"/>
              <a:t>fa)(int</a:t>
            </a:r>
            <a:r>
              <a:rPr lang="en-US"/>
              <a:t>);</a:t>
            </a:r>
          </a:p>
          <a:p>
            <a:r>
              <a:rPr lang="en-US" err="1"/>
              <a:t>intinc(intx</a:t>
            </a:r>
            <a:r>
              <a:rPr lang="en-US"/>
              <a:t>){ return x+1;} </a:t>
            </a:r>
          </a:p>
          <a:p>
            <a:r>
              <a:rPr lang="en-US" err="1"/>
              <a:t>fa</a:t>
            </a:r>
            <a:r>
              <a:rPr lang="en-US"/>
              <a:t> = &amp;inc;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int</a:t>
            </a:r>
            <a:r>
              <a:rPr lang="en-US"/>
              <a:t> (*</a:t>
            </a:r>
            <a:r>
              <a:rPr lang="en-US" err="1"/>
              <a:t>fa)(int</a:t>
            </a:r>
            <a:r>
              <a:rPr lang="en-US"/>
              <a:t>);</a:t>
            </a:r>
          </a:p>
          <a:p>
            <a:r>
              <a:rPr lang="en-US" err="1"/>
              <a:t>intinc(intx</a:t>
            </a:r>
            <a:r>
              <a:rPr lang="en-US"/>
              <a:t>){ return x+1;} </a:t>
            </a:r>
          </a:p>
          <a:p>
            <a:r>
              <a:rPr lang="en-US" err="1"/>
              <a:t>fa</a:t>
            </a:r>
            <a:r>
              <a:rPr lang="en-US"/>
              <a:t> = &amp;inc;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481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7: Page </a:t>
            </a:r>
            <a:fld id="{40AC4BA4-59EC-49E2-9708-7A490692D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06 - 07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dz/cmo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err="1"/>
              <a:t>Instrucțiuni</a:t>
            </a:r>
            <a:r>
              <a:rPr lang="en-US"/>
              <a:t> x86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581400" y="3505200"/>
            <a:ext cx="5181600" cy="990600"/>
          </a:xfrm>
          <a:prstGeom prst="wedgeRoundRectCallout">
            <a:avLst>
              <a:gd name="adj1" fmla="val -58357"/>
              <a:gd name="adj2" fmla="val 1762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De citit:</a:t>
            </a:r>
            <a:r>
              <a:rPr lang="en-US">
                <a:latin typeface="Times New Roman"/>
                <a:cs typeface="Times New Roman"/>
              </a:rPr>
              <a:t> Dandamudi 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err="1"/>
              <a:t>Capitole</a:t>
            </a:r>
            <a:r>
              <a:rPr lang="en-US"/>
              <a:t> 4.5, 7, 8, 9, 10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948535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latin typeface="Candara" pitchFamily="34" charset="0"/>
                <a:ea typeface="ヒラギノ角ゴ Pro W3"/>
              </a:rPr>
              <a:t>Modificat</a:t>
            </a:r>
            <a:r>
              <a:rPr lang="en-US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</a:t>
            </a:r>
            <a:r>
              <a:rPr lang="en-US" err="1"/>
              <a:t>exemple</a:t>
            </a:r>
            <a:r>
              <a:rPr lang="en-US"/>
              <a:t>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Exemplu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mov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ah, 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cmp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	ah, -1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ja		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fara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; no jump  1 &lt; 255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cu   ;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jump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1 &gt; -1 </a:t>
            </a:r>
          </a:p>
          <a:p>
            <a:pPr lvl="1">
              <a:lnSpc>
                <a:spcPct val="90000"/>
              </a:lnSpc>
              <a:buNone/>
            </a:pPr>
            <a:endParaRPr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Exemplu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2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mov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	ah, -1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add 	ah, 10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jo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over ; no jump (-1+10)=9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semn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; no jump 9 &gt; 0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jc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carry;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jump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255+10 &gt; 255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Salt indirect</a:t>
            </a:r>
            <a:endParaRPr lang="en-US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o-RO"/>
              <a:t>Se face salt la o adresă care nu e</a:t>
            </a:r>
            <a:r>
              <a:rPr lang="en-GB" err="1"/>
              <a:t>ste</a:t>
            </a:r>
            <a:r>
              <a:rPr lang="ro-RO"/>
              <a:t> specificată direct în corpul instrucțiunii</a:t>
            </a:r>
            <a:endParaRPr lang="en-GB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ro-RO"/>
              <a:t>Se poate specifica un target printr-o adresă de memorie sau un registru</a:t>
            </a:r>
            <a:endParaRPr lang="en-GB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</a:t>
            </a:r>
            <a:r>
              <a:rPr lang="ro-RO" err="1"/>
              <a:t>emplu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ro-RO"/>
              <a:t>Presupunând că ECX conține adresa targetului</a:t>
            </a:r>
            <a:endParaRPr lang="en-US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err="1">
                <a:latin typeface="Courier New" pitchFamily="49" charset="0"/>
              </a:rPr>
              <a:t>jmp</a:t>
            </a:r>
            <a:r>
              <a:rPr lang="en-US" b="1">
                <a:latin typeface="Courier New" pitchFamily="49" charset="0"/>
              </a:rPr>
              <a:t>    [ECX]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Not</a:t>
            </a:r>
            <a:r>
              <a:rPr lang="ro-RO"/>
              <a:t>ă</a:t>
            </a:r>
            <a:r>
              <a:rPr lang="en-US"/>
              <a:t>:</a:t>
            </a:r>
            <a:r>
              <a:rPr lang="ro-RO"/>
              <a:t> În cazul acesta, ECX trebuie să conțină adresa în valoare absolută, nu relativă ca în cazul saltului direct.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Apel</a:t>
            </a:r>
            <a:r>
              <a:rPr lang="en-US"/>
              <a:t> de </a:t>
            </a:r>
            <a:r>
              <a:rPr lang="en-US" err="1"/>
              <a:t>procedură</a:t>
            </a:r>
            <a:r>
              <a:rPr lang="en-US"/>
              <a:t> direct/indirect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CALL label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err="1"/>
              <a:t>Execuția</a:t>
            </a:r>
            <a:r>
              <a:rPr lang="en-US"/>
              <a:t> </a:t>
            </a:r>
            <a:r>
              <a:rPr lang="en-US" err="1"/>
              <a:t>transferată</a:t>
            </a:r>
            <a:r>
              <a:rPr lang="en-US"/>
              <a:t> la </a:t>
            </a:r>
            <a:r>
              <a:rPr lang="en-US" err="1"/>
              <a:t>instrucțiunea</a:t>
            </a:r>
            <a:r>
              <a:rPr lang="en-US"/>
              <a:t> </a:t>
            </a:r>
            <a:r>
              <a:rPr lang="en-US" err="1"/>
              <a:t>identificată</a:t>
            </a:r>
            <a:r>
              <a:rPr lang="en-US"/>
              <a:t> de </a:t>
            </a:r>
            <a:r>
              <a:rPr lang="en-US" b="1">
                <a:latin typeface="Courier New" pitchFamily="49" charset="0"/>
              </a:rPr>
              <a:t>label</a:t>
            </a:r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Inainte</a:t>
            </a:r>
            <a:r>
              <a:rPr lang="en-US" b="1">
                <a:latin typeface="Courier New" pitchFamily="49" charset="0"/>
              </a:rPr>
              <a:t> de </a:t>
            </a:r>
            <a:r>
              <a:rPr lang="en-US" b="1" err="1">
                <a:latin typeface="Courier New" pitchFamily="49" charset="0"/>
              </a:rPr>
              <a:t>apel</a:t>
            </a:r>
            <a:r>
              <a:rPr lang="en-US" b="1">
                <a:latin typeface="Courier New" pitchFamily="49" charset="0"/>
              </a:rPr>
              <a:t> se </a:t>
            </a:r>
            <a:r>
              <a:rPr lang="en-US" b="1" err="1">
                <a:latin typeface="Courier New" pitchFamily="49" charset="0"/>
              </a:rPr>
              <a:t>salveaza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adresa</a:t>
            </a:r>
            <a:r>
              <a:rPr lang="en-US" b="1">
                <a:latin typeface="Courier New" pitchFamily="49" charset="0"/>
              </a:rPr>
              <a:t> de </a:t>
            </a:r>
            <a:r>
              <a:rPr lang="en-US" b="1" err="1">
                <a:latin typeface="Courier New" pitchFamily="49" charset="0"/>
              </a:rPr>
              <a:t>retur</a:t>
            </a:r>
            <a:r>
              <a:rPr lang="en-US" b="1">
                <a:latin typeface="Courier New" pitchFamily="49" charset="0"/>
              </a:rPr>
              <a:t> pe </a:t>
            </a:r>
            <a:r>
              <a:rPr lang="en-US" b="1" err="1">
                <a:latin typeface="Courier New" pitchFamily="49" charset="0"/>
              </a:rPr>
              <a:t>stiva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err="1"/>
              <a:t>Revenirea</a:t>
            </a:r>
            <a:r>
              <a:rPr lang="en-US"/>
              <a:t> se face la </a:t>
            </a:r>
            <a:r>
              <a:rPr lang="en-US" err="1"/>
              <a:t>apelul</a:t>
            </a:r>
            <a:r>
              <a:rPr lang="en-US"/>
              <a:t> </a:t>
            </a:r>
            <a:r>
              <a:rPr lang="en-US" err="1"/>
              <a:t>instructiunii</a:t>
            </a:r>
            <a:r>
              <a:rPr lang="en-US"/>
              <a:t> RET care </a:t>
            </a:r>
            <a:r>
              <a:rPr lang="en-US" err="1"/>
              <a:t>extrage</a:t>
            </a:r>
            <a:r>
              <a:rPr lang="en-US"/>
              <a:t> </a:t>
            </a:r>
            <a:r>
              <a:rPr lang="en-US" err="1"/>
              <a:t>adresa</a:t>
            </a:r>
            <a:r>
              <a:rPr lang="en-US"/>
              <a:t> de </a:t>
            </a:r>
            <a:r>
              <a:rPr lang="en-US" err="1"/>
              <a:t>retur</a:t>
            </a:r>
            <a:r>
              <a:rPr lang="en-US"/>
              <a:t> de pe </a:t>
            </a:r>
            <a:r>
              <a:rPr lang="en-US" err="1"/>
              <a:t>stiva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executa</a:t>
            </a:r>
            <a:r>
              <a:rPr lang="en-US"/>
              <a:t> salt la </a:t>
            </a:r>
            <a:r>
              <a:rPr lang="en-US" err="1"/>
              <a:t>acea</a:t>
            </a:r>
            <a:r>
              <a:rPr lang="en-US"/>
              <a:t> </a:t>
            </a:r>
            <a:r>
              <a:rPr lang="en-US" err="1"/>
              <a:t>locatie</a:t>
            </a:r>
            <a:endParaRPr lang="en-US"/>
          </a:p>
          <a:p>
            <a:r>
              <a:rPr lang="en-US" err="1"/>
              <a:t>Exemplu</a:t>
            </a:r>
            <a:r>
              <a:rPr lang="en-US"/>
              <a:t>: EBX </a:t>
            </a:r>
            <a:r>
              <a:rPr lang="en-US" err="1"/>
              <a:t>conține</a:t>
            </a:r>
            <a:r>
              <a:rPr lang="en-US"/>
              <a:t> un pointer la o </a:t>
            </a:r>
            <a:r>
              <a:rPr lang="en-US" err="1"/>
              <a:t>procedură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lang="en-US" b="1" i="1" err="1">
                <a:latin typeface="Courier New" pitchFamily="49" charset="0"/>
                <a:cs typeface="Courier New" panose="02070309020205020404" pitchFamily="49" charset="0"/>
              </a:rPr>
              <a:t>Calculeaza</a:t>
            </a:r>
            <a:endParaRPr lang="en-US" b="1" i="1">
              <a:latin typeface="Courier New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…			;</a:t>
            </a:r>
            <a:r>
              <a:rPr lang="en-US" err="1">
                <a:latin typeface="Courier New" pitchFamily="49" charset="0"/>
                <a:cs typeface="Courier New" panose="02070309020205020404" pitchFamily="49" charset="0"/>
              </a:rPr>
              <a:t>aici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se </a:t>
            </a:r>
            <a:r>
              <a:rPr lang="en-US" err="1">
                <a:latin typeface="Courier New" pitchFamily="49" charset="0"/>
                <a:cs typeface="Courier New" panose="02070309020205020404" pitchFamily="49" charset="0"/>
              </a:rPr>
              <a:t>revine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anose="02070309020205020404" pitchFamily="49" charset="0"/>
              </a:rPr>
              <a:t>dupa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call</a:t>
            </a:r>
          </a:p>
          <a:p>
            <a:pPr lvl="2">
              <a:buFontTx/>
              <a:buNone/>
            </a:pPr>
            <a:r>
              <a:rPr lang="en-US" b="1" i="1" err="1">
                <a:latin typeface="Courier New" pitchFamily="49" charset="0"/>
                <a:cs typeface="Courier New" panose="02070309020205020404" pitchFamily="49" charset="0"/>
              </a:rPr>
              <a:t>Calculeaza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:</a:t>
            </a:r>
          </a:p>
          <a:p>
            <a:pPr lvl="3">
              <a:buFontTx/>
              <a:buNone/>
            </a:pP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…			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aici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corpul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rutinei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aici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termina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rutina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</a:p>
          <a:p>
            <a:pPr lvl="3">
              <a:buFontTx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revine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programul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principal</a:t>
            </a:r>
          </a:p>
        </p:txBody>
      </p:sp>
    </p:spTree>
    <p:extLst>
      <p:ext uri="{BB962C8B-B14F-4D97-AF65-F5344CB8AC3E}">
        <p14:creationId xmlns:p14="http://schemas.microsoft.com/office/powerpoint/2010/main" val="25984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Apel</a:t>
            </a:r>
            <a:r>
              <a:rPr lang="en-US"/>
              <a:t> de </a:t>
            </a:r>
            <a:r>
              <a:rPr lang="en-US" err="1"/>
              <a:t>procedură</a:t>
            </a:r>
            <a:r>
              <a:rPr lang="en-US"/>
              <a:t> direct/indirect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Call </a:t>
            </a:r>
          </a:p>
          <a:p>
            <a:r>
              <a:rPr lang="en-US" err="1"/>
              <a:t>apel</a:t>
            </a:r>
            <a:r>
              <a:rPr lang="en-US"/>
              <a:t> direct: </a:t>
            </a:r>
            <a:r>
              <a:rPr lang="en-US" err="1"/>
              <a:t>adresa</a:t>
            </a:r>
            <a:r>
              <a:rPr lang="en-US"/>
              <a:t> </a:t>
            </a:r>
            <a:r>
              <a:rPr lang="en-US" err="1"/>
              <a:t>imediată</a:t>
            </a:r>
            <a:r>
              <a:rPr lang="en-US"/>
              <a:t> a </a:t>
            </a:r>
            <a:r>
              <a:rPr lang="en-US" err="1"/>
              <a:t>procedurii</a:t>
            </a:r>
            <a:r>
              <a:rPr lang="en-US"/>
              <a:t> </a:t>
            </a:r>
            <a:r>
              <a:rPr lang="en-US" err="1"/>
              <a:t>apelate</a:t>
            </a:r>
            <a:endParaRPr lang="en-US"/>
          </a:p>
          <a:p>
            <a:r>
              <a:rPr lang="en-US" err="1"/>
              <a:t>apel</a:t>
            </a:r>
            <a:r>
              <a:rPr lang="en-US"/>
              <a:t> indirect: </a:t>
            </a:r>
            <a:r>
              <a:rPr lang="en-US" err="1"/>
              <a:t>adresa</a:t>
            </a:r>
            <a:r>
              <a:rPr lang="en-US"/>
              <a:t> </a:t>
            </a:r>
            <a:r>
              <a:rPr lang="en-US" err="1"/>
              <a:t>procedurii</a:t>
            </a:r>
            <a:r>
              <a:rPr lang="en-US"/>
              <a:t> </a:t>
            </a:r>
            <a:r>
              <a:rPr lang="en-US" err="1"/>
              <a:t>apelate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registru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memorie</a:t>
            </a:r>
            <a:endParaRPr lang="en-US"/>
          </a:p>
          <a:p>
            <a:r>
              <a:rPr lang="en-US" err="1"/>
              <a:t>Exemplu</a:t>
            </a:r>
            <a:r>
              <a:rPr lang="en-US"/>
              <a:t> ASM: </a:t>
            </a:r>
          </a:p>
          <a:p>
            <a:pPr marL="457200" lvl="1" indent="0">
              <a:buNone/>
            </a:pPr>
            <a:r>
              <a:rPr lang="en-US" err="1"/>
              <a:t>dword</a:t>
            </a:r>
            <a:r>
              <a:rPr lang="en-US"/>
              <a:t> la </a:t>
            </a:r>
            <a:r>
              <a:rPr lang="en-US" b="1" err="1">
                <a:latin typeface="Courier New" pitchFamily="49" charset="0"/>
              </a:rPr>
              <a:t>target_proc_ptr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err="1"/>
              <a:t>conține</a:t>
            </a:r>
            <a:r>
              <a:rPr lang="en-US"/>
              <a:t> un pointer</a:t>
            </a:r>
          </a:p>
          <a:p>
            <a:pPr marL="457200" lvl="1" indent="0">
              <a:buNone/>
            </a:pPr>
            <a:r>
              <a:rPr lang="en-US" sz="2400" b="1">
                <a:latin typeface="Courier New" pitchFamily="49" charset="0"/>
              </a:rPr>
              <a:t>call    [</a:t>
            </a:r>
            <a:r>
              <a:rPr lang="en-US" sz="2400" b="1" err="1">
                <a:latin typeface="Courier New" pitchFamily="49" charset="0"/>
              </a:rPr>
              <a:t>target_proc_ptr</a:t>
            </a:r>
            <a:r>
              <a:rPr lang="en-US" sz="2400" b="1">
                <a:latin typeface="Courier New" pitchFamily="49" charset="0"/>
              </a:rPr>
              <a:t>]</a:t>
            </a:r>
          </a:p>
          <a:p>
            <a:r>
              <a:rPr lang="en-US" err="1"/>
              <a:t>Exemplu</a:t>
            </a:r>
            <a:r>
              <a:rPr lang="en-US"/>
              <a:t> C: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inc(</a:t>
            </a:r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x){ return x+1;}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(*</a:t>
            </a:r>
            <a:r>
              <a:rPr lang="en-US" b="1" err="1">
                <a:latin typeface="Courier New"/>
                <a:cs typeface="Courier New"/>
              </a:rPr>
              <a:t>fa)(int</a:t>
            </a:r>
            <a:r>
              <a:rPr lang="en-US" b="1">
                <a:latin typeface="Courier New"/>
                <a:cs typeface="Courier New"/>
              </a:rPr>
              <a:t>);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fa</a:t>
            </a:r>
            <a:r>
              <a:rPr lang="en-US" b="1">
                <a:latin typeface="Courier New"/>
                <a:cs typeface="Courier New"/>
              </a:rPr>
              <a:t> = &amp;inc;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printf("%d\n</a:t>
            </a:r>
            <a:r>
              <a:rPr lang="en-US" b="1">
                <a:latin typeface="Courier New"/>
                <a:cs typeface="Courier New"/>
              </a:rPr>
              <a:t>", (*fa)(2)); </a:t>
            </a:r>
          </a:p>
          <a:p>
            <a:pPr lvl="3">
              <a:buFontTx/>
              <a:buNone/>
            </a:pPr>
            <a:endParaRPr lang="en-US" b="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570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ciclare</a:t>
            </a: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400" u="sng"/>
              <a:t>LOOP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loop  target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/>
              <a:t>Semantic</a:t>
            </a:r>
            <a:r>
              <a:rPr lang="ro-RO" sz="2000"/>
              <a:t>ă</a:t>
            </a:r>
            <a:r>
              <a:rPr lang="en-US" sz="20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Decrement</a:t>
            </a:r>
            <a:r>
              <a:rPr lang="ro-RO" sz="1800" err="1"/>
              <a:t>ează</a:t>
            </a:r>
            <a:r>
              <a:rPr lang="en-GB" sz="1800"/>
              <a:t> </a:t>
            </a:r>
            <a:r>
              <a:rPr lang="en-US" sz="1800"/>
              <a:t>ECX </a:t>
            </a:r>
            <a:r>
              <a:rPr lang="ro-RO" sz="1800"/>
              <a:t>și</a:t>
            </a:r>
            <a:r>
              <a:rPr lang="en-GB" sz="1800"/>
              <a:t> </a:t>
            </a:r>
            <a:r>
              <a:rPr lang="ro-RO" sz="1800"/>
              <a:t>face salt la</a:t>
            </a:r>
            <a:r>
              <a:rPr lang="en-GB" sz="1800"/>
              <a:t> </a:t>
            </a:r>
            <a:r>
              <a:rPr lang="en-US" sz="1800" b="1"/>
              <a:t>target </a:t>
            </a:r>
            <a:r>
              <a:rPr lang="ro-RO" sz="1800"/>
              <a:t>dacă</a:t>
            </a:r>
            <a:r>
              <a:rPr lang="en-GB" sz="1800"/>
              <a:t> </a:t>
            </a:r>
            <a:r>
              <a:rPr lang="en-US" sz="1800"/>
              <a:t>ECX </a:t>
            </a:r>
            <a:r>
              <a:rPr lang="en-US" sz="1800">
                <a:sym typeface="Symbol" pitchFamily="18" charset="2"/>
              </a:rPr>
              <a:t></a:t>
            </a:r>
            <a:r>
              <a:rPr lang="en-US" sz="1800"/>
              <a:t> 0</a:t>
            </a:r>
          </a:p>
          <a:p>
            <a:pPr lvl="2">
              <a:lnSpc>
                <a:spcPct val="90000"/>
              </a:lnSpc>
            </a:pPr>
            <a:r>
              <a:rPr lang="ro-RO" sz="1800"/>
              <a:t>ECX trebuie inițializat cu numărul de repetări</a:t>
            </a:r>
            <a:endParaRPr lang="en-US" sz="1800"/>
          </a:p>
          <a:p>
            <a:pPr>
              <a:lnSpc>
                <a:spcPct val="70000"/>
              </a:lnSpc>
            </a:pPr>
            <a:r>
              <a:rPr lang="en-US" sz="2400"/>
              <a:t>Ex</a:t>
            </a:r>
            <a:r>
              <a:rPr lang="ro-RO" sz="2400"/>
              <a:t>e</a:t>
            </a:r>
            <a:r>
              <a:rPr lang="en-US" sz="2400" err="1"/>
              <a:t>mpl</a:t>
            </a:r>
            <a:r>
              <a:rPr lang="en-GB" sz="2400"/>
              <a:t>u (e</a:t>
            </a:r>
            <a:r>
              <a:rPr lang="ro-RO" sz="2400" err="1"/>
              <a:t>xecută</a:t>
            </a:r>
            <a:r>
              <a:rPr lang="ro-RO" sz="2400"/>
              <a:t> </a:t>
            </a:r>
            <a:r>
              <a:rPr lang="en-US" sz="2400"/>
              <a:t>&lt;loop body&gt; de 50 de </a:t>
            </a:r>
            <a:r>
              <a:rPr lang="en-US" sz="2400" err="1"/>
              <a:t>ori</a:t>
            </a:r>
            <a:r>
              <a:rPr lang="en-US" sz="2400"/>
              <a:t>):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mov</a:t>
            </a:r>
            <a:r>
              <a:rPr lang="en-US" sz="1800" b="1">
                <a:latin typeface="Courier New" pitchFamily="49" charset="0"/>
              </a:rPr>
              <a:t>    ECX,50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repeat: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&lt;loop body&gt;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loop   repeat ...</a:t>
            </a:r>
          </a:p>
          <a:p>
            <a:pPr>
              <a:lnSpc>
                <a:spcPct val="80000"/>
              </a:lnSpc>
            </a:pPr>
            <a:r>
              <a:rPr lang="ro-RO" sz="2400"/>
              <a:t>Exemplul anterior este echivalent cu</a:t>
            </a:r>
            <a:r>
              <a:rPr lang="en-GB" sz="2400"/>
              <a:t>:</a:t>
            </a:r>
            <a:endParaRPr lang="en-US" sz="24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mov</a:t>
            </a:r>
            <a:r>
              <a:rPr lang="en-US" sz="1800" b="1">
                <a:latin typeface="Courier New" pitchFamily="49" charset="0"/>
              </a:rPr>
              <a:t>    ECX,50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repeat: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&lt;loop body&gt;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dec</a:t>
            </a:r>
            <a:r>
              <a:rPr lang="en-US" sz="1800" b="1">
                <a:latin typeface="Courier New" pitchFamily="49" charset="0"/>
              </a:rPr>
              <a:t>   ECX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jnz</a:t>
            </a:r>
            <a:r>
              <a:rPr lang="en-US" sz="1800" b="1">
                <a:latin typeface="Courier New" pitchFamily="49" charset="0"/>
              </a:rPr>
              <a:t>   repeat ...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ciclare</a:t>
            </a: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Următoarele două verifică, în plus, și indicatorul ZF</a:t>
            </a:r>
            <a:endParaRPr lang="en-US"/>
          </a:p>
          <a:p>
            <a:pPr>
              <a:lnSpc>
                <a:spcPct val="60000"/>
              </a:lnSpc>
            </a:pPr>
            <a:endParaRPr lang="en-US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loope/loopz    target</a:t>
            </a:r>
          </a:p>
          <a:p>
            <a:pPr lvl="2">
              <a:buFontTx/>
              <a:buNone/>
            </a:pPr>
            <a:r>
              <a:rPr lang="en-US" sz="2400"/>
              <a:t>Action: ECX = ECX </a:t>
            </a:r>
            <a:r>
              <a:rPr lang="en-US" sz="2400" b="1">
                <a:latin typeface="Symbol" pitchFamily="18" charset="2"/>
              </a:rPr>
              <a:t>-</a:t>
            </a:r>
            <a:r>
              <a:rPr lang="en-US" sz="2400"/>
              <a:t> 1</a:t>
            </a:r>
            <a:endParaRPr lang="en-US"/>
          </a:p>
          <a:p>
            <a:pPr lvl="3">
              <a:buFontTx/>
              <a:buNone/>
            </a:pPr>
            <a:r>
              <a:rPr lang="en-US" sz="2400"/>
              <a:t>Jump to target if (ECX </a:t>
            </a:r>
            <a:r>
              <a:rPr lang="en-US" sz="2400">
                <a:sym typeface="Symbol" pitchFamily="18" charset="2"/>
              </a:rPr>
              <a:t> </a:t>
            </a:r>
            <a:r>
              <a:rPr lang="en-US" sz="2400"/>
              <a:t>0 and ZF = 1)</a:t>
            </a:r>
          </a:p>
          <a:p>
            <a:pPr lvl="3">
              <a:lnSpc>
                <a:spcPct val="120000"/>
              </a:lnSpc>
              <a:buFontTx/>
              <a:buNone/>
            </a:pPr>
            <a:endParaRPr lang="en-US" sz="2400"/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loopne/loopnz    target</a:t>
            </a:r>
          </a:p>
          <a:p>
            <a:pPr lvl="2">
              <a:buFontTx/>
              <a:buNone/>
            </a:pPr>
            <a:r>
              <a:rPr lang="en-US" sz="2400"/>
              <a:t>Action: ECX = ECX </a:t>
            </a:r>
            <a:r>
              <a:rPr lang="en-US" sz="2400" b="1">
                <a:latin typeface="Symbol" pitchFamily="18" charset="2"/>
              </a:rPr>
              <a:t>-</a:t>
            </a:r>
            <a:r>
              <a:rPr lang="en-US" sz="2400"/>
              <a:t> 1</a:t>
            </a:r>
            <a:endParaRPr lang="en-US"/>
          </a:p>
          <a:p>
            <a:pPr lvl="3">
              <a:buFontTx/>
              <a:buNone/>
            </a:pPr>
            <a:r>
              <a:rPr lang="en-US" sz="2400"/>
              <a:t>Jump to target if (ECX </a:t>
            </a:r>
            <a:r>
              <a:rPr lang="en-US" sz="2400">
                <a:sym typeface="Symbol" pitchFamily="18" charset="2"/>
              </a:rPr>
              <a:t> </a:t>
            </a:r>
            <a:r>
              <a:rPr lang="en-US" sz="2400"/>
              <a:t>0 and ZF = 0)</a:t>
            </a:r>
          </a:p>
        </p:txBody>
      </p:sp>
    </p:spTree>
    <p:extLst>
      <p:ext uri="{BB962C8B-B14F-4D97-AF65-F5344CB8AC3E}">
        <p14:creationId xmlns:p14="http://schemas.microsoft.com/office/powerpoint/2010/main" val="5803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logice</a:t>
            </a: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/>
              <a:t>AND/OR/XOR</a:t>
            </a:r>
            <a:r>
              <a:rPr lang="en-US"/>
              <a:t> (</a:t>
            </a:r>
            <a:r>
              <a:rPr lang="en-US" sz="2400" err="1">
                <a:solidFill>
                  <a:srgbClr val="FF0000"/>
                </a:solidFill>
              </a:rPr>
              <a:t>Toate</a:t>
            </a:r>
            <a:r>
              <a:rPr lang="en-US" sz="2400">
                <a:solidFill>
                  <a:srgbClr val="FF0000"/>
                </a:solidFill>
              </a:rPr>
              <a:t> instr. </a:t>
            </a:r>
            <a:r>
              <a:rPr lang="en-US" sz="2400" err="1">
                <a:solidFill>
                  <a:srgbClr val="FF0000"/>
                </a:solidFill>
              </a:rPr>
              <a:t>logice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actualizează</a:t>
            </a:r>
            <a:r>
              <a:rPr lang="en-US" sz="2400">
                <a:solidFill>
                  <a:srgbClr val="FF0000"/>
                </a:solidFill>
              </a:rPr>
              <a:t> EFLAGS</a:t>
            </a:r>
            <a:r>
              <a:rPr lang="en-US" sz="2400"/>
              <a:t>)</a:t>
            </a:r>
            <a:endParaRPr lang="en-US" sz="2400" u="sng"/>
          </a:p>
          <a:p>
            <a:pPr lvl="1"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and    	</a:t>
            </a:r>
            <a:r>
              <a:rPr lang="en-US" sz="2000" b="1" err="1">
                <a:latin typeface="Courier New" pitchFamily="49" charset="0"/>
              </a:rPr>
              <a:t>destination,source</a:t>
            </a:r>
            <a:endParaRPr lang="en-US" sz="2000"/>
          </a:p>
          <a:p>
            <a:pPr lvl="1"/>
            <a:r>
              <a:rPr lang="ro-RO" sz="2000"/>
              <a:t>Prin măști de biți, setează anumiți biți să fie 0</a:t>
            </a:r>
            <a:endParaRPr lang="en-US" sz="2000"/>
          </a:p>
          <a:p>
            <a:pPr lvl="1"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or    	</a:t>
            </a:r>
            <a:r>
              <a:rPr lang="en-US" sz="2000" b="1" err="1">
                <a:latin typeface="Courier New" pitchFamily="49" charset="0"/>
              </a:rPr>
              <a:t>destination,source</a:t>
            </a:r>
            <a:endParaRPr lang="en-US" sz="2000" b="1">
              <a:latin typeface="Courier New" pitchFamily="49" charset="0"/>
            </a:endParaRPr>
          </a:p>
          <a:p>
            <a:pPr lvl="1"/>
            <a:r>
              <a:rPr lang="ro-RO" sz="2000"/>
              <a:t>Prin măști de biți, setează anumiți biți să fie 1</a:t>
            </a:r>
            <a:endParaRPr lang="en-GB" sz="2000"/>
          </a:p>
          <a:p>
            <a:pPr lvl="1"/>
            <a:r>
              <a:rPr lang="ro-RO" sz="2000"/>
              <a:t>Copiază anumiți biți dintr-un byte, cuvânt, dublu-cuvânt</a:t>
            </a:r>
            <a:endParaRPr lang="en-GB" sz="2000"/>
          </a:p>
          <a:p>
            <a:pPr lvl="1">
              <a:buFont typeface="Symbol" pitchFamily="18" charset="2"/>
              <a:buNone/>
            </a:pPr>
            <a:r>
              <a:rPr lang="en-US" sz="2000" b="1" err="1">
                <a:latin typeface="Courier New" pitchFamily="49" charset="0"/>
              </a:rPr>
              <a:t>xor</a:t>
            </a:r>
            <a:r>
              <a:rPr lang="en-US" sz="2000" b="1">
                <a:latin typeface="Courier New" pitchFamily="49" charset="0"/>
              </a:rPr>
              <a:t>	</a:t>
            </a:r>
            <a:r>
              <a:rPr lang="en-US" sz="2000" b="1" err="1">
                <a:latin typeface="Courier New" pitchFamily="49" charset="0"/>
              </a:rPr>
              <a:t>destination,source</a:t>
            </a:r>
            <a:endParaRPr lang="en-US" sz="2000" b="1">
              <a:latin typeface="Courier New" pitchFamily="49" charset="0"/>
            </a:endParaRPr>
          </a:p>
          <a:p>
            <a:pPr lvl="1"/>
            <a:r>
              <a:rPr lang="ro-RO" sz="2000"/>
              <a:t>Comutare de biți</a:t>
            </a:r>
            <a:endParaRPr lang="en-US" sz="2000"/>
          </a:p>
          <a:p>
            <a:pPr lvl="1"/>
            <a:r>
              <a:rPr lang="en-GB" sz="2000"/>
              <a:t>I</a:t>
            </a:r>
            <a:r>
              <a:rPr lang="ro-RO" sz="2000" err="1"/>
              <a:t>nițializare</a:t>
            </a:r>
            <a:r>
              <a:rPr lang="ro-RO" sz="2000"/>
              <a:t> </a:t>
            </a:r>
            <a:r>
              <a:rPr lang="en-GB" sz="2000" err="1"/>
              <a:t>registre</a:t>
            </a:r>
            <a:r>
              <a:rPr lang="en-GB" sz="2000"/>
              <a:t> </a:t>
            </a:r>
            <a:r>
              <a:rPr lang="ro-RO" sz="2000"/>
              <a:t>la 0</a:t>
            </a:r>
            <a:r>
              <a:rPr lang="en-GB" sz="2000"/>
              <a:t>, de </a:t>
            </a:r>
            <a:r>
              <a:rPr lang="en-GB" sz="2000" err="1"/>
              <a:t>exemplu</a:t>
            </a:r>
            <a:r>
              <a:rPr lang="en-GB" sz="2000"/>
              <a:t>:</a:t>
            </a:r>
            <a:endParaRPr lang="en-US" sz="2000"/>
          </a:p>
          <a:p>
            <a:pPr marL="914400" lvl="2" indent="0">
              <a:buNone/>
            </a:pPr>
            <a:r>
              <a:rPr lang="en-US" b="1">
                <a:latin typeface="Courier New" pitchFamily="49" charset="0"/>
              </a:rPr>
              <a:t>xor    AX,AX</a:t>
            </a:r>
          </a:p>
          <a:p>
            <a:pPr lvl="1"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not    	destination</a:t>
            </a:r>
          </a:p>
          <a:p>
            <a:pPr lvl="1"/>
            <a:r>
              <a:rPr lang="en-GB" sz="2000"/>
              <a:t>C</a:t>
            </a:r>
            <a:r>
              <a:rPr lang="ro-RO" sz="1800" err="1"/>
              <a:t>omplementul</a:t>
            </a:r>
            <a:r>
              <a:rPr lang="ro-RO" sz="1800"/>
              <a:t> față de 2 al unui număr pe 8 biți</a:t>
            </a:r>
            <a:r>
              <a:rPr lang="en-GB" sz="1800"/>
              <a:t>, de </a:t>
            </a:r>
            <a:r>
              <a:rPr lang="en-GB" sz="1800" err="1"/>
              <a:t>exemplu</a:t>
            </a:r>
            <a:r>
              <a:rPr lang="en-GB" sz="1800"/>
              <a:t>:</a:t>
            </a:r>
            <a:endParaRPr lang="en-US" sz="1800"/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not    AL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inc    AL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logice</a:t>
            </a: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u="sng"/>
              <a:t>TES</a:t>
            </a:r>
            <a:r>
              <a:rPr lang="ro-RO" b="1" u="sng"/>
              <a:t>T</a:t>
            </a:r>
            <a:endParaRPr lang="en-US" u="sng"/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test    destination,source</a:t>
            </a:r>
          </a:p>
          <a:p>
            <a:pPr lvl="1">
              <a:lnSpc>
                <a:spcPct val="90000"/>
              </a:lnSpc>
            </a:pPr>
            <a:r>
              <a:rPr lang="ro-RO"/>
              <a:t>Face AND non-destructiv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ro-RO"/>
              <a:t>Nu se reține rezultatul, nu se modifică </a:t>
            </a:r>
            <a:r>
              <a:rPr lang="ro-RO" b="1"/>
              <a:t>destination</a:t>
            </a:r>
            <a:endParaRPr lang="en-US" b="1"/>
          </a:p>
          <a:p>
            <a:pPr lvl="2">
              <a:lnSpc>
                <a:spcPct val="90000"/>
              </a:lnSpc>
            </a:pPr>
            <a:r>
              <a:rPr lang="ro-RO"/>
              <a:t>Similar cu </a:t>
            </a:r>
            <a:r>
              <a:rPr lang="ro-RO" b="1" err="1"/>
              <a:t>cmp</a:t>
            </a:r>
            <a:endParaRPr lang="en-US"/>
          </a:p>
          <a:p>
            <a:pPr lvl="1">
              <a:buFont typeface="Symbol" pitchFamily="18" charset="2"/>
              <a:buNone/>
            </a:pPr>
            <a:r>
              <a:rPr lang="en-US"/>
              <a:t>Ex</a:t>
            </a:r>
            <a:r>
              <a:rPr lang="ro-RO"/>
              <a:t>e</a:t>
            </a:r>
            <a:r>
              <a:rPr lang="en-US" err="1"/>
              <a:t>mpl</a:t>
            </a:r>
            <a:r>
              <a:rPr lang="ro-RO"/>
              <a:t>u</a:t>
            </a:r>
            <a:r>
              <a:rPr lang="en-US"/>
              <a:t>: </a:t>
            </a:r>
            <a:r>
              <a:rPr lang="ro-RO"/>
              <a:t>Verificarea parității unui număr reținut în AL</a:t>
            </a:r>
            <a:endParaRPr lang="en-US" b="1">
              <a:latin typeface="Courier New" pitchFamily="49" charset="0"/>
            </a:endParaRPr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test  AL,01H  ; </a:t>
            </a:r>
            <a:r>
              <a:rPr lang="en-US"/>
              <a:t>test the least significant bit</a:t>
            </a:r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je    even_number</a:t>
            </a:r>
          </a:p>
          <a:p>
            <a:pPr lvl="2">
              <a:buFontTx/>
              <a:buNone/>
            </a:pPr>
            <a:r>
              <a:rPr lang="en-US" b="1" err="1">
                <a:latin typeface="Courier New" pitchFamily="49" charset="0"/>
              </a:rPr>
              <a:t>odd_number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	&lt;process odd number&gt;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	jmp   skip1</a:t>
            </a:r>
          </a:p>
          <a:p>
            <a:pPr lvl="2">
              <a:buFontTx/>
              <a:buNone/>
            </a:pPr>
            <a:r>
              <a:rPr lang="en-US" b="1" err="1">
                <a:latin typeface="Courier New" pitchFamily="49" charset="0"/>
              </a:rPr>
              <a:t>even_number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	&lt;process even number&gt;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skip1: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     . .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shiftare</a:t>
            </a:r>
            <a:endParaRPr lang="en-US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Două tipuri de </a:t>
            </a:r>
            <a:r>
              <a:rPr lang="ro-RO" err="1"/>
              <a:t>shiftări</a:t>
            </a:r>
            <a:endParaRPr lang="en-GB"/>
          </a:p>
          <a:p>
            <a:pPr>
              <a:lnSpc>
                <a:spcPct val="8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Logică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shl</a:t>
            </a:r>
            <a:r>
              <a:rPr lang="en-US" b="1">
                <a:latin typeface="Courier New" pitchFamily="49" charset="0"/>
              </a:rPr>
              <a:t> (</a:t>
            </a:r>
            <a:r>
              <a:rPr lang="en-US" b="1" err="1">
                <a:latin typeface="Courier New" pitchFamily="49" charset="0"/>
              </a:rPr>
              <a:t>SHift</a:t>
            </a:r>
            <a:r>
              <a:rPr lang="en-US" b="1">
                <a:latin typeface="Courier New" pitchFamily="49" charset="0"/>
              </a:rPr>
              <a:t> Left)</a:t>
            </a:r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shr</a:t>
            </a:r>
            <a:r>
              <a:rPr lang="en-US" b="1">
                <a:latin typeface="Courier New" pitchFamily="49" charset="0"/>
              </a:rPr>
              <a:t> (</a:t>
            </a:r>
            <a:r>
              <a:rPr lang="en-US" b="1" err="1">
                <a:latin typeface="Courier New" pitchFamily="49" charset="0"/>
              </a:rPr>
              <a:t>SHift</a:t>
            </a:r>
            <a:r>
              <a:rPr lang="en-US" b="1">
                <a:latin typeface="Courier New" pitchFamily="49" charset="0"/>
              </a:rPr>
              <a:t> Right) </a:t>
            </a:r>
          </a:p>
          <a:p>
            <a:pPr lvl="2">
              <a:lnSpc>
                <a:spcPct val="90000"/>
              </a:lnSpc>
            </a:pPr>
            <a:r>
              <a:rPr lang="ro-RO"/>
              <a:t>Altă interpretare</a:t>
            </a:r>
            <a:r>
              <a:rPr lang="en-US"/>
              <a:t>:</a:t>
            </a:r>
          </a:p>
          <a:p>
            <a:pPr lvl="3">
              <a:lnSpc>
                <a:spcPct val="90000"/>
              </a:lnSpc>
            </a:pPr>
            <a:r>
              <a:rPr lang="ro-RO"/>
              <a:t>Se aplică pe numere fără semn</a:t>
            </a:r>
            <a:endParaRPr lang="en-GB"/>
          </a:p>
          <a:p>
            <a:pPr lvl="3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Aritmetică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sal</a:t>
            </a:r>
            <a:r>
              <a:rPr lang="en-US" b="1">
                <a:latin typeface="Courier New" pitchFamily="49" charset="0"/>
              </a:rPr>
              <a:t> (Shift Arithmetic Left)</a:t>
            </a:r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sar</a:t>
            </a:r>
            <a:r>
              <a:rPr lang="en-US" b="1">
                <a:latin typeface="Courier New" pitchFamily="49" charset="0"/>
              </a:rPr>
              <a:t> (Shift Arithmetic Right)</a:t>
            </a:r>
          </a:p>
          <a:p>
            <a:pPr lvl="2">
              <a:lnSpc>
                <a:spcPct val="90000"/>
              </a:lnSpc>
            </a:pPr>
            <a:r>
              <a:rPr lang="ro-RO"/>
              <a:t>Altă interpretare</a:t>
            </a:r>
            <a:r>
              <a:rPr lang="en-US"/>
              <a:t>:</a:t>
            </a:r>
          </a:p>
          <a:p>
            <a:pPr lvl="3">
              <a:lnSpc>
                <a:spcPct val="90000"/>
              </a:lnSpc>
            </a:pPr>
            <a:r>
              <a:rPr lang="ro-RO"/>
              <a:t>Se aplică pe numere cu semn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</a:t>
            </a:r>
            <a:r>
              <a:rPr lang="en-US"/>
              <a:t> </a:t>
            </a:r>
            <a:r>
              <a:rPr lang="en-US" err="1"/>
              <a:t>logică</a:t>
            </a: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/>
              <a:t>Shift left</a:t>
            </a: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shl</a:t>
            </a:r>
            <a:r>
              <a:rPr lang="en-US" sz="1600" b="1">
                <a:latin typeface="Courier New" pitchFamily="49" charset="0"/>
              </a:rPr>
              <a:t> 	</a:t>
            </a:r>
            <a:r>
              <a:rPr lang="en-US" sz="1600" b="1" err="1">
                <a:latin typeface="Courier New" pitchFamily="49" charset="0"/>
              </a:rPr>
              <a:t>destination,count</a:t>
            </a:r>
            <a:endParaRPr lang="en-US" sz="16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shl</a:t>
            </a: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destination,CL</a:t>
            </a:r>
            <a:endParaRPr lang="en-US" sz="16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/>
              <a:t>Shift right</a:t>
            </a: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shr</a:t>
            </a: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destination,count</a:t>
            </a:r>
            <a:endParaRPr lang="en-US" sz="16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shr</a:t>
            </a: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destination,CL</a:t>
            </a:r>
            <a:endParaRPr lang="en-US" sz="1600"/>
          </a:p>
          <a:p>
            <a:pPr lvl="1"/>
            <a:r>
              <a:rPr lang="en-US" sz="1800"/>
              <a:t>Semantic</a:t>
            </a:r>
            <a:r>
              <a:rPr lang="ro-RO" sz="1800"/>
              <a:t>ă</a:t>
            </a:r>
            <a:r>
              <a:rPr lang="en-US" sz="1800"/>
              <a:t>: </a:t>
            </a:r>
            <a:r>
              <a:rPr lang="ro-RO" sz="1800" err="1"/>
              <a:t>Shiftare</a:t>
            </a:r>
            <a:r>
              <a:rPr lang="ro-RO" sz="1800"/>
              <a:t> stânga/dreapta a</a:t>
            </a:r>
            <a:r>
              <a:rPr lang="en-US" sz="1800"/>
              <a:t> </a:t>
            </a:r>
            <a:r>
              <a:rPr lang="en-US" sz="1800" b="1">
                <a:latin typeface="Courier New" pitchFamily="49" charset="0"/>
              </a:rPr>
              <a:t>destination </a:t>
            </a:r>
            <a:r>
              <a:rPr lang="ro-RO" sz="1800"/>
              <a:t>cu valoarea din </a:t>
            </a:r>
            <a:r>
              <a:rPr lang="en-US" sz="1800" b="1">
                <a:latin typeface="Courier New" pitchFamily="49" charset="0"/>
              </a:rPr>
              <a:t>count </a:t>
            </a:r>
            <a:r>
              <a:rPr lang="ro-RO" sz="1800"/>
              <a:t>sau registrul</a:t>
            </a:r>
            <a:r>
              <a:rPr lang="en-US" sz="1800"/>
              <a:t> </a:t>
            </a:r>
            <a:r>
              <a:rPr lang="en-US" sz="1800" b="1">
                <a:latin typeface="Courier New" pitchFamily="49" charset="0"/>
              </a:rPr>
              <a:t>C</a:t>
            </a:r>
            <a:r>
              <a:rPr lang="ro-RO" sz="1800" b="1">
                <a:latin typeface="Courier New" pitchFamily="49" charset="0"/>
              </a:rPr>
              <a:t>L</a:t>
            </a:r>
            <a:r>
              <a:rPr lang="en-GB" sz="1800" b="1">
                <a:latin typeface="Courier New" pitchFamily="49" charset="0"/>
              </a:rPr>
              <a:t> (</a:t>
            </a:r>
            <a:r>
              <a:rPr lang="en-GB" sz="1800"/>
              <a:t>nu </a:t>
            </a:r>
            <a:r>
              <a:rPr lang="en-GB" sz="1800" err="1"/>
              <a:t>modifica</a:t>
            </a:r>
            <a:r>
              <a:rPr lang="en-GB" sz="1800"/>
              <a:t> CL).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destination </a:t>
            </a:r>
            <a:r>
              <a:rPr lang="ro-RO" sz="1800">
                <a:solidFill>
                  <a:schemeClr val="tx1"/>
                </a:solidFill>
              </a:rPr>
              <a:t>poate fi pe 8, 16 sau 32 de biți; se poate afla în memorie sau într-un registru</a:t>
            </a:r>
            <a:endParaRPr lang="en-GB" sz="1800"/>
          </a:p>
          <a:p>
            <a:pPr lvl="1">
              <a:lnSpc>
                <a:spcPct val="90000"/>
              </a:lnSpc>
            </a:pPr>
            <a:r>
              <a:rPr lang="en-GB" sz="1800" err="1"/>
              <a:t>Exemplu</a:t>
            </a:r>
            <a:r>
              <a:rPr lang="en-GB" sz="1800"/>
              <a:t>: p</a:t>
            </a:r>
            <a:r>
              <a:rPr lang="ro-RO" sz="1800" err="1"/>
              <a:t>relucrare</a:t>
            </a:r>
            <a:r>
              <a:rPr lang="ro-RO" sz="1800"/>
              <a:t> pe biți</a:t>
            </a:r>
            <a:endParaRPr lang="en-US" sz="1800"/>
          </a:p>
          <a:p>
            <a:pPr lvl="1">
              <a:lnSpc>
                <a:spcPct val="0"/>
              </a:lnSpc>
            </a:pPr>
            <a:endParaRPr lang="en-US" sz="18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; AL contains the byte to be encrypted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mov    AH,AL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shl    AL,4     ; move lower nibble to upper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shr    AH,4     ; move upper nibble to lower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or     AL,AH    ; paste them together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; AL has the encrypted byte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 sz="1800"/>
              <a:t>Înmulțire și împărțire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ro-RO" sz="1600"/>
              <a:t>Puteri ale lui 2</a:t>
            </a:r>
            <a:endParaRPr lang="en-US" sz="1600"/>
          </a:p>
          <a:p>
            <a:pPr lvl="2">
              <a:lnSpc>
                <a:spcPct val="90000"/>
              </a:lnSpc>
            </a:pPr>
            <a:r>
              <a:rPr lang="ro-RO" sz="1600"/>
              <a:t>Mai eficient decât mul/div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aritmetice</a:t>
            </a: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/>
              <a:t>INC </a:t>
            </a:r>
            <a:r>
              <a:rPr lang="en-US" u="sng" err="1"/>
              <a:t>și</a:t>
            </a:r>
            <a:r>
              <a:rPr lang="en-US" u="sng"/>
              <a:t> DEC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inc  destination         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dec  destination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destination = destination +/- 1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destination </a:t>
            </a:r>
            <a:r>
              <a:rPr lang="en-US" err="1"/>
              <a:t>poate</a:t>
            </a:r>
            <a:r>
              <a:rPr lang="en-US"/>
              <a:t> fi pe 8, 16, </a:t>
            </a:r>
            <a:r>
              <a:rPr lang="en-US" err="1"/>
              <a:t>sau</a:t>
            </a:r>
            <a:r>
              <a:rPr lang="en-US"/>
              <a:t> 32-biți </a:t>
            </a:r>
            <a:r>
              <a:rPr lang="en-US" err="1"/>
              <a:t>memorie</a:t>
            </a:r>
            <a:r>
              <a:rPr lang="en-US"/>
              <a:t>/</a:t>
            </a:r>
            <a:r>
              <a:rPr lang="en-US" err="1"/>
              <a:t>registru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Nu </a:t>
            </a:r>
            <a:r>
              <a:rPr lang="en-US" err="1"/>
              <a:t>putem</a:t>
            </a:r>
            <a:r>
              <a:rPr lang="en-US"/>
              <a:t> </a:t>
            </a:r>
            <a:r>
              <a:rPr lang="en-US" err="1"/>
              <a:t>folosi</a:t>
            </a:r>
            <a:r>
              <a:rPr lang="en-US"/>
              <a:t> </a:t>
            </a:r>
            <a:r>
              <a:rPr lang="en-US" err="1"/>
              <a:t>operanzi</a:t>
            </a:r>
            <a:r>
              <a:rPr lang="en-US"/>
              <a:t> </a:t>
            </a:r>
            <a:r>
              <a:rPr lang="en-US" err="1"/>
              <a:t>imediați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Nu </a:t>
            </a:r>
            <a:r>
              <a:rPr lang="en-US" err="1"/>
              <a:t>seteaza</a:t>
            </a:r>
            <a:r>
              <a:rPr lang="en-US"/>
              <a:t> CF</a:t>
            </a:r>
          </a:p>
          <a:p>
            <a:pPr marL="0" indent="0">
              <a:lnSpc>
                <a:spcPct val="80000"/>
              </a:lnSpc>
              <a:buNone/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 b="1" err="1"/>
              <a:t>Exemple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inc    BX       	  ; BX = BX+1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dec</a:t>
            </a:r>
            <a:r>
              <a:rPr lang="en-US" b="1">
                <a:latin typeface="Courier New" pitchFamily="49" charset="0"/>
              </a:rPr>
              <a:t> 	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word</a:t>
            </a:r>
            <a:r>
              <a:rPr lang="en-US" b="1">
                <a:latin typeface="Courier New" pitchFamily="49" charset="0"/>
              </a:rPr>
              <a:t> [value] ; value = value-1 (16 </a:t>
            </a:r>
            <a:r>
              <a:rPr lang="en-US" b="1" err="1">
                <a:latin typeface="Courier New" pitchFamily="49" charset="0"/>
              </a:rPr>
              <a:t>biți</a:t>
            </a:r>
            <a:r>
              <a:rPr lang="en-US" b="1">
                <a:latin typeface="Courier New" pitchFamily="49" charset="0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</a:t>
            </a:r>
            <a:r>
              <a:rPr lang="en-US"/>
              <a:t> </a:t>
            </a:r>
            <a:r>
              <a:rPr lang="en-US" err="1"/>
              <a:t>logică</a:t>
            </a:r>
            <a:endParaRPr lang="en-US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Ultimul</a:t>
            </a:r>
            <a:r>
              <a:rPr lang="en-US"/>
              <a:t> b</a:t>
            </a:r>
            <a:r>
              <a:rPr lang="ro-RO"/>
              <a:t>itul care iese în afară ajunge în CF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ro-RO"/>
              <a:t>bi</a:t>
            </a:r>
            <a:r>
              <a:rPr lang="en-US" err="1"/>
              <a:t>ți</a:t>
            </a:r>
            <a:r>
              <a:rPr lang="ro-RO"/>
              <a:t> de 0 </a:t>
            </a:r>
            <a:r>
              <a:rPr lang="en-US" err="1"/>
              <a:t>sunt</a:t>
            </a:r>
            <a:r>
              <a:rPr lang="ro-RO"/>
              <a:t> insera</a:t>
            </a:r>
            <a:r>
              <a:rPr lang="en-US" err="1"/>
              <a:t>ți</a:t>
            </a:r>
            <a:r>
              <a:rPr lang="ro-RO"/>
              <a:t> la celălalt capăt</a:t>
            </a:r>
            <a:endParaRPr lang="en-U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09600" y="2819400"/>
            <a:ext cx="8077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7573" name="Picture 5" descr="D:\My Documents\Books\arch_book\SLIDES\arch_book_slides\SH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620000" cy="1106488"/>
          </a:xfrm>
          <a:prstGeom prst="rect">
            <a:avLst/>
          </a:prstGeom>
          <a:noFill/>
        </p:spPr>
      </p:pic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85800" y="4648200"/>
            <a:ext cx="8001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7575" name="Picture 7" descr="D:\My Documents\Books\arch_book\SLIDES\arch_book_slides\SH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76800"/>
            <a:ext cx="76962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</a:t>
            </a:r>
            <a:r>
              <a:rPr lang="en-US"/>
              <a:t> </a:t>
            </a:r>
            <a:r>
              <a:rPr lang="en-US" err="1"/>
              <a:t>logică</a:t>
            </a:r>
            <a:endParaRPr 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Efect asupra indicatorilor</a:t>
            </a:r>
            <a:r>
              <a:rPr lang="en-GB"/>
              <a:t>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Auxiliary flag (AF): undefined</a:t>
            </a:r>
          </a:p>
          <a:p>
            <a:pPr lvl="1"/>
            <a:r>
              <a:rPr lang="en-US"/>
              <a:t>Zero flag (ZF) </a:t>
            </a:r>
            <a:r>
              <a:rPr lang="ro-RO"/>
              <a:t>și </a:t>
            </a:r>
            <a:r>
              <a:rPr lang="en-US"/>
              <a:t>parity flag (PF) </a:t>
            </a:r>
            <a:r>
              <a:rPr lang="ro-RO"/>
              <a:t>sunt actualizate</a:t>
            </a:r>
            <a:endParaRPr lang="en-US"/>
          </a:p>
          <a:p>
            <a:pPr lvl="1"/>
            <a:r>
              <a:rPr lang="en-US"/>
              <a:t>Carry flag</a:t>
            </a:r>
          </a:p>
          <a:p>
            <a:pPr lvl="2">
              <a:lnSpc>
                <a:spcPct val="90000"/>
              </a:lnSpc>
            </a:pPr>
            <a:r>
              <a:rPr lang="ro-RO"/>
              <a:t>Conține ultimul bit shiftat în afară</a:t>
            </a:r>
            <a:endParaRPr lang="en-US"/>
          </a:p>
          <a:p>
            <a:pPr lvl="1"/>
            <a:r>
              <a:rPr lang="en-US"/>
              <a:t>Overflow flag</a:t>
            </a:r>
          </a:p>
          <a:p>
            <a:pPr lvl="2"/>
            <a:r>
              <a:rPr lang="ro-RO"/>
              <a:t>Pentru shiftări pe mai mulți biți</a:t>
            </a:r>
            <a:endParaRPr lang="en-US"/>
          </a:p>
          <a:p>
            <a:pPr lvl="3"/>
            <a:r>
              <a:rPr lang="en-US"/>
              <a:t>Undefined</a:t>
            </a:r>
          </a:p>
          <a:p>
            <a:pPr lvl="2"/>
            <a:r>
              <a:rPr lang="ro-RO"/>
              <a:t>Pentru shiftări cu un singur bit</a:t>
            </a:r>
            <a:endParaRPr lang="en-US"/>
          </a:p>
          <a:p>
            <a:pPr lvl="3"/>
            <a:r>
              <a:rPr lang="ro-RO"/>
              <a:t>Se setează dacă în urma shiftării se schimbă semnul</a:t>
            </a:r>
            <a:endParaRPr lang="en-US"/>
          </a:p>
          <a:p>
            <a:pPr lvl="3">
              <a:lnSpc>
                <a:spcPct val="90000"/>
              </a:lnSpc>
            </a:pPr>
            <a:r>
              <a:rPr lang="ro-RO"/>
              <a:t>Altfel devine 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 aritmetică</a:t>
            </a: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Două variante, ca la cea logică</a:t>
            </a:r>
            <a:r>
              <a:rPr lang="en-GB"/>
              <a:t>:</a:t>
            </a:r>
            <a:endParaRPr lang="en-US"/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sal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 err="1">
                <a:latin typeface="Courier New" pitchFamily="49" charset="0"/>
              </a:rPr>
              <a:t>sar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sal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 err="1">
                <a:latin typeface="Courier New" pitchFamily="49" charset="0"/>
              </a:rPr>
              <a:t>sar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destination,CL</a:t>
            </a:r>
            <a:endParaRPr lang="en-US" b="1">
              <a:latin typeface="Courier New" pitchFamily="49" charset="0"/>
            </a:endParaRPr>
          </a:p>
          <a:p>
            <a:endParaRPr lang="en-US"/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609600" y="2895600"/>
            <a:ext cx="792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9303" name="Picture 7" descr="D:\My Documents\Books\arch_book\SLIDES\arch_book_slides\S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20000" cy="1106488"/>
          </a:xfrm>
          <a:prstGeom prst="rect">
            <a:avLst/>
          </a:prstGeom>
          <a:noFill/>
        </p:spPr>
      </p:pic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609600" y="4495800"/>
            <a:ext cx="79248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9305" name="Picture 9" descr="D:\My Documents\Books\arch_book\SLIDES\arch_book_slides\SA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7620000" cy="1290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rotire</a:t>
            </a:r>
            <a:endParaRPr lang="en-US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Problemă la shiftare</a:t>
            </a:r>
            <a:endParaRPr lang="en-US"/>
          </a:p>
          <a:p>
            <a:pPr lvl="1"/>
            <a:r>
              <a:rPr lang="ro-RO"/>
              <a:t>Biții </a:t>
            </a:r>
            <a:r>
              <a:rPr lang="ro-RO" err="1"/>
              <a:t>shift</a:t>
            </a:r>
            <a:r>
              <a:rPr lang="en-GB"/>
              <a:t>-</a:t>
            </a:r>
            <a:r>
              <a:rPr lang="ro-RO"/>
              <a:t>ați în afară sunt pierduți</a:t>
            </a:r>
            <a:endParaRPr lang="en-US"/>
          </a:p>
          <a:p>
            <a:pPr lvl="1"/>
            <a:r>
              <a:rPr lang="ro-RO"/>
              <a:t>Instrucțiunile de rotire îi inserează la loc</a:t>
            </a:r>
            <a:endParaRPr lang="en-US"/>
          </a:p>
          <a:p>
            <a:r>
              <a:rPr lang="ro-RO"/>
              <a:t>Două tipuri</a:t>
            </a:r>
            <a:endParaRPr lang="en-US"/>
          </a:p>
          <a:p>
            <a:pPr lvl="1"/>
            <a:r>
              <a:rPr lang="ro-RO" sz="2000"/>
              <a:t>Fără Carry</a:t>
            </a:r>
            <a:endParaRPr lang="en-US" sz="2000"/>
          </a:p>
          <a:p>
            <a:pPr lvl="2"/>
            <a:r>
              <a:rPr lang="en-US" sz="1800" b="1" err="1">
                <a:latin typeface="Courier New" pitchFamily="49" charset="0"/>
              </a:rPr>
              <a:t>rol</a:t>
            </a:r>
            <a:r>
              <a:rPr lang="en-US" sz="1800"/>
              <a:t> (</a:t>
            </a:r>
            <a:r>
              <a:rPr lang="en-US" sz="1800" err="1"/>
              <a:t>ROtate</a:t>
            </a:r>
            <a:r>
              <a:rPr lang="en-US" sz="1800"/>
              <a:t> Left)</a:t>
            </a:r>
          </a:p>
          <a:p>
            <a:pPr lvl="2"/>
            <a:r>
              <a:rPr lang="en-US" sz="1800" b="1" err="1">
                <a:latin typeface="Courier New" pitchFamily="49" charset="0"/>
              </a:rPr>
              <a:t>ror</a:t>
            </a:r>
            <a:r>
              <a:rPr lang="en-US" sz="1800"/>
              <a:t> (</a:t>
            </a:r>
            <a:r>
              <a:rPr lang="en-US" sz="1800" err="1"/>
              <a:t>ROtate</a:t>
            </a:r>
            <a:r>
              <a:rPr lang="en-US" sz="1800"/>
              <a:t> Right)</a:t>
            </a:r>
          </a:p>
          <a:p>
            <a:pPr lvl="1"/>
            <a:r>
              <a:rPr lang="ro-RO" sz="2000"/>
              <a:t>Cu Carry</a:t>
            </a:r>
            <a:endParaRPr lang="en-US" sz="2000"/>
          </a:p>
          <a:p>
            <a:pPr lvl="2"/>
            <a:r>
              <a:rPr lang="en-US" sz="1800" b="1" err="1">
                <a:latin typeface="Courier New" pitchFamily="49" charset="0"/>
              </a:rPr>
              <a:t>rcl</a:t>
            </a:r>
            <a:r>
              <a:rPr lang="en-US" sz="1800"/>
              <a:t> (Rotate through Carry Left)</a:t>
            </a:r>
          </a:p>
          <a:p>
            <a:pPr lvl="2"/>
            <a:r>
              <a:rPr lang="en-US" sz="1800" b="1" err="1">
                <a:latin typeface="Courier New" pitchFamily="49" charset="0"/>
              </a:rPr>
              <a:t>rcr</a:t>
            </a:r>
            <a:r>
              <a:rPr lang="en-US" sz="1800"/>
              <a:t> (Rotate through Carry Right)</a:t>
            </a:r>
          </a:p>
          <a:p>
            <a:pPr lvl="1"/>
            <a:r>
              <a:rPr lang="ro-RO" sz="2000"/>
              <a:t>Formatul este similar cu cel al instrucțiunilor de </a:t>
            </a:r>
            <a:r>
              <a:rPr lang="ro-RO" sz="2000" err="1"/>
              <a:t>shiftare</a:t>
            </a:r>
            <a:endParaRPr lang="en-US" sz="2000"/>
          </a:p>
          <a:p>
            <a:pPr lvl="2"/>
            <a:r>
              <a:rPr lang="ro-RO" sz="1800"/>
              <a:t>Două variante (la fel ca la </a:t>
            </a:r>
            <a:r>
              <a:rPr lang="ro-RO" sz="1800" err="1"/>
              <a:t>shiftare</a:t>
            </a:r>
            <a:r>
              <a:rPr lang="ro-RO" sz="1800"/>
              <a:t>)</a:t>
            </a:r>
            <a:endParaRPr lang="en-US" sz="1800"/>
          </a:p>
          <a:p>
            <a:pPr lvl="3"/>
            <a:r>
              <a:rPr lang="ro-RO" sz="1800"/>
              <a:t>Cu operand imediat</a:t>
            </a:r>
            <a:endParaRPr lang="en-US" sz="1800"/>
          </a:p>
          <a:p>
            <a:pPr lvl="3"/>
            <a:r>
              <a:rPr lang="ro-RO" sz="1800"/>
              <a:t>Cu numărul de rotiri pasat prin CL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Rotire fără carry</a:t>
            </a:r>
            <a:endParaRPr lang="en-US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ro-RO"/>
              <a:t>Format</a:t>
            </a:r>
            <a:r>
              <a:rPr lang="en-GB"/>
              <a:t>:</a:t>
            </a:r>
            <a:endParaRPr lang="en-US"/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rol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ror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ro-RO" b="1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/>
              <a:t>count</a:t>
            </a:r>
            <a:r>
              <a:rPr lang="ro-RO"/>
              <a:t>– analog shift, valoare imediată sau prin CL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838200" y="3124200"/>
            <a:ext cx="7162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838200" y="4648200"/>
            <a:ext cx="7162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3400" name="Picture 8" descr="D:\My Documents\Books\arch_book\SLIDES\arch_book_slides\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858000" cy="1128713"/>
          </a:xfrm>
          <a:prstGeom prst="rect">
            <a:avLst/>
          </a:prstGeom>
          <a:noFill/>
        </p:spPr>
      </p:pic>
      <p:pic>
        <p:nvPicPr>
          <p:cNvPr id="443401" name="Picture 9" descr="D:\My Documents\Books\arch_book\SLIDES\arch_book_slides\R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00600"/>
            <a:ext cx="6858000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Rotire cu carry</a:t>
            </a:r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ro-RO"/>
              <a:t>Format</a:t>
            </a:r>
            <a:endParaRPr lang="en-US"/>
          </a:p>
          <a:p>
            <a:pPr lvl="1">
              <a:lnSpc>
                <a:spcPct val="70000"/>
              </a:lnSpc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rcl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rcr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7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count</a:t>
            </a:r>
            <a:r>
              <a:rPr lang="ro-RO"/>
              <a:t>– analog </a:t>
            </a:r>
            <a:r>
              <a:rPr lang="ro-RO" err="1"/>
              <a:t>shift</a:t>
            </a:r>
            <a:r>
              <a:rPr lang="ro-RO"/>
              <a:t>, valoare imediată sau prin CL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685800" y="2971800"/>
            <a:ext cx="75438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423" name="Rectangle 7"/>
          <p:cNvSpPr>
            <a:spLocks noChangeArrowheads="1"/>
          </p:cNvSpPr>
          <p:nvPr/>
        </p:nvSpPr>
        <p:spPr bwMode="auto">
          <a:xfrm>
            <a:off x="685800" y="4648200"/>
            <a:ext cx="75438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4424" name="Picture 8" descr="D:\My Documents\Books\arch_book\SLIDES\arch_book_slides\RC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7086600" cy="1247775"/>
          </a:xfrm>
          <a:prstGeom prst="rect">
            <a:avLst/>
          </a:prstGeom>
          <a:noFill/>
        </p:spPr>
      </p:pic>
      <p:pic>
        <p:nvPicPr>
          <p:cNvPr id="444425" name="Picture 9" descr="D:\My Documents\Books\arch_book\SLIDES\arch_book_slides\RC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00600"/>
            <a:ext cx="7086600" cy="1154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 sz="2400"/>
              <a:t>Șase indicatori ne spun câte o proprietate a rezultatelor instrucțiunilor aritmetice.</a:t>
            </a:r>
            <a:endParaRPr lang="en-US"/>
          </a:p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762000" y="2209800"/>
            <a:ext cx="7391400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4070" name="Picture 6" descr="D:\My Documents\Books\arch_book\SLIDES\arch_book_slides\flags_reg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0"/>
            <a:ext cx="66294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1219200" y="5410200"/>
            <a:ext cx="6858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 rot="5400000">
            <a:off x="1295400" y="3352800"/>
            <a:ext cx="1828800" cy="1746584"/>
          </a:xfrm>
          <a:custGeom>
            <a:avLst/>
            <a:gdLst>
              <a:gd name="connsiteX0" fmla="*/ 1600425 w 1668158"/>
              <a:gd name="connsiteY0" fmla="*/ 550334 h 1780451"/>
              <a:gd name="connsiteX1" fmla="*/ 1541158 w 1668158"/>
              <a:gd name="connsiteY1" fmla="*/ 389467 h 1780451"/>
              <a:gd name="connsiteX2" fmla="*/ 1490358 w 1668158"/>
              <a:gd name="connsiteY2" fmla="*/ 296334 h 1780451"/>
              <a:gd name="connsiteX3" fmla="*/ 1380291 w 1668158"/>
              <a:gd name="connsiteY3" fmla="*/ 169334 h 1780451"/>
              <a:gd name="connsiteX4" fmla="*/ 1295625 w 1668158"/>
              <a:gd name="connsiteY4" fmla="*/ 101600 h 1780451"/>
              <a:gd name="connsiteX5" fmla="*/ 1236358 w 1668158"/>
              <a:gd name="connsiteY5" fmla="*/ 67734 h 1780451"/>
              <a:gd name="connsiteX6" fmla="*/ 1134758 w 1668158"/>
              <a:gd name="connsiteY6" fmla="*/ 33867 h 1780451"/>
              <a:gd name="connsiteX7" fmla="*/ 1075491 w 1668158"/>
              <a:gd name="connsiteY7" fmla="*/ 25400 h 1780451"/>
              <a:gd name="connsiteX8" fmla="*/ 1033158 w 1668158"/>
              <a:gd name="connsiteY8" fmla="*/ 16934 h 1780451"/>
              <a:gd name="connsiteX9" fmla="*/ 914625 w 1668158"/>
              <a:gd name="connsiteY9" fmla="*/ 0 h 1780451"/>
              <a:gd name="connsiteX10" fmla="*/ 618291 w 1668158"/>
              <a:gd name="connsiteY10" fmla="*/ 8467 h 1780451"/>
              <a:gd name="connsiteX11" fmla="*/ 533625 w 1668158"/>
              <a:gd name="connsiteY11" fmla="*/ 42334 h 1780451"/>
              <a:gd name="connsiteX12" fmla="*/ 516691 w 1668158"/>
              <a:gd name="connsiteY12" fmla="*/ 59267 h 1780451"/>
              <a:gd name="connsiteX13" fmla="*/ 415091 w 1668158"/>
              <a:gd name="connsiteY13" fmla="*/ 110067 h 1780451"/>
              <a:gd name="connsiteX14" fmla="*/ 355825 w 1668158"/>
              <a:gd name="connsiteY14" fmla="*/ 160867 h 1780451"/>
              <a:gd name="connsiteX15" fmla="*/ 296558 w 1668158"/>
              <a:gd name="connsiteY15" fmla="*/ 203200 h 1780451"/>
              <a:gd name="connsiteX16" fmla="*/ 288091 w 1668158"/>
              <a:gd name="connsiteY16" fmla="*/ 228600 h 1780451"/>
              <a:gd name="connsiteX17" fmla="*/ 228825 w 1668158"/>
              <a:gd name="connsiteY17" fmla="*/ 330200 h 1780451"/>
              <a:gd name="connsiteX18" fmla="*/ 135691 w 1668158"/>
              <a:gd name="connsiteY18" fmla="*/ 448734 h 1780451"/>
              <a:gd name="connsiteX19" fmla="*/ 118758 w 1668158"/>
              <a:gd name="connsiteY19" fmla="*/ 499534 h 1780451"/>
              <a:gd name="connsiteX20" fmla="*/ 67958 w 1668158"/>
              <a:gd name="connsiteY20" fmla="*/ 702734 h 1780451"/>
              <a:gd name="connsiteX21" fmla="*/ 51025 w 1668158"/>
              <a:gd name="connsiteY21" fmla="*/ 736600 h 1780451"/>
              <a:gd name="connsiteX22" fmla="*/ 34091 w 1668158"/>
              <a:gd name="connsiteY22" fmla="*/ 804334 h 1780451"/>
              <a:gd name="connsiteX23" fmla="*/ 17158 w 1668158"/>
              <a:gd name="connsiteY23" fmla="*/ 863600 h 1780451"/>
              <a:gd name="connsiteX24" fmla="*/ 8691 w 1668158"/>
              <a:gd name="connsiteY24" fmla="*/ 922867 h 1780451"/>
              <a:gd name="connsiteX25" fmla="*/ 225 w 1668158"/>
              <a:gd name="connsiteY25" fmla="*/ 973667 h 1780451"/>
              <a:gd name="connsiteX26" fmla="*/ 8691 w 1668158"/>
              <a:gd name="connsiteY26" fmla="*/ 1261534 h 1780451"/>
              <a:gd name="connsiteX27" fmla="*/ 34091 w 1668158"/>
              <a:gd name="connsiteY27" fmla="*/ 1346200 h 1780451"/>
              <a:gd name="connsiteX28" fmla="*/ 42558 w 1668158"/>
              <a:gd name="connsiteY28" fmla="*/ 1388534 h 1780451"/>
              <a:gd name="connsiteX29" fmla="*/ 67958 w 1668158"/>
              <a:gd name="connsiteY29" fmla="*/ 1422400 h 1780451"/>
              <a:gd name="connsiteX30" fmla="*/ 101825 w 1668158"/>
              <a:gd name="connsiteY30" fmla="*/ 1473200 h 1780451"/>
              <a:gd name="connsiteX31" fmla="*/ 127225 w 1668158"/>
              <a:gd name="connsiteY31" fmla="*/ 1515534 h 1780451"/>
              <a:gd name="connsiteX32" fmla="*/ 161091 w 1668158"/>
              <a:gd name="connsiteY32" fmla="*/ 1549400 h 1780451"/>
              <a:gd name="connsiteX33" fmla="*/ 220358 w 1668158"/>
              <a:gd name="connsiteY33" fmla="*/ 1617134 h 1780451"/>
              <a:gd name="connsiteX34" fmla="*/ 254225 w 1668158"/>
              <a:gd name="connsiteY34" fmla="*/ 1651000 h 1780451"/>
              <a:gd name="connsiteX35" fmla="*/ 330425 w 1668158"/>
              <a:gd name="connsiteY35" fmla="*/ 1659467 h 1780451"/>
              <a:gd name="connsiteX36" fmla="*/ 499758 w 1668158"/>
              <a:gd name="connsiteY36" fmla="*/ 1727200 h 1780451"/>
              <a:gd name="connsiteX37" fmla="*/ 575958 w 1668158"/>
              <a:gd name="connsiteY37" fmla="*/ 1761067 h 1780451"/>
              <a:gd name="connsiteX38" fmla="*/ 872291 w 1668158"/>
              <a:gd name="connsiteY38" fmla="*/ 1693334 h 1780451"/>
              <a:gd name="connsiteX39" fmla="*/ 1033158 w 1668158"/>
              <a:gd name="connsiteY39" fmla="*/ 1659467 h 1780451"/>
              <a:gd name="connsiteX40" fmla="*/ 1380291 w 1668158"/>
              <a:gd name="connsiteY40" fmla="*/ 1608667 h 1780451"/>
              <a:gd name="connsiteX41" fmla="*/ 1448025 w 1668158"/>
              <a:gd name="connsiteY41" fmla="*/ 1583267 h 1780451"/>
              <a:gd name="connsiteX42" fmla="*/ 1464958 w 1668158"/>
              <a:gd name="connsiteY42" fmla="*/ 1532467 h 1780451"/>
              <a:gd name="connsiteX43" fmla="*/ 1473425 w 1668158"/>
              <a:gd name="connsiteY43" fmla="*/ 1507067 h 1780451"/>
              <a:gd name="connsiteX44" fmla="*/ 1515758 w 1668158"/>
              <a:gd name="connsiteY44" fmla="*/ 1303867 h 1780451"/>
              <a:gd name="connsiteX45" fmla="*/ 1549625 w 1668158"/>
              <a:gd name="connsiteY45" fmla="*/ 1219200 h 1780451"/>
              <a:gd name="connsiteX46" fmla="*/ 1575025 w 1668158"/>
              <a:gd name="connsiteY46" fmla="*/ 1168400 h 1780451"/>
              <a:gd name="connsiteX47" fmla="*/ 1625825 w 1668158"/>
              <a:gd name="connsiteY47" fmla="*/ 1041400 h 1780451"/>
              <a:gd name="connsiteX48" fmla="*/ 1659691 w 1668158"/>
              <a:gd name="connsiteY48" fmla="*/ 880534 h 1780451"/>
              <a:gd name="connsiteX49" fmla="*/ 1668158 w 1668158"/>
              <a:gd name="connsiteY49" fmla="*/ 855134 h 178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68158" h="1780451">
                <a:moveTo>
                  <a:pt x="1600425" y="550334"/>
                </a:moveTo>
                <a:cubicBezTo>
                  <a:pt x="1545582" y="458927"/>
                  <a:pt x="1600276" y="558373"/>
                  <a:pt x="1541158" y="389467"/>
                </a:cubicBezTo>
                <a:cubicBezTo>
                  <a:pt x="1535887" y="374406"/>
                  <a:pt x="1501605" y="311042"/>
                  <a:pt x="1490358" y="296334"/>
                </a:cubicBezTo>
                <a:cubicBezTo>
                  <a:pt x="1488997" y="294555"/>
                  <a:pt x="1412155" y="196296"/>
                  <a:pt x="1380291" y="169334"/>
                </a:cubicBezTo>
                <a:cubicBezTo>
                  <a:pt x="1352701" y="145988"/>
                  <a:pt x="1327005" y="119531"/>
                  <a:pt x="1295625" y="101600"/>
                </a:cubicBezTo>
                <a:cubicBezTo>
                  <a:pt x="1275869" y="90311"/>
                  <a:pt x="1256977" y="77356"/>
                  <a:pt x="1236358" y="67734"/>
                </a:cubicBezTo>
                <a:cubicBezTo>
                  <a:pt x="1211435" y="56103"/>
                  <a:pt x="1166101" y="39566"/>
                  <a:pt x="1134758" y="33867"/>
                </a:cubicBezTo>
                <a:cubicBezTo>
                  <a:pt x="1115124" y="30297"/>
                  <a:pt x="1095176" y="28681"/>
                  <a:pt x="1075491" y="25400"/>
                </a:cubicBezTo>
                <a:cubicBezTo>
                  <a:pt x="1061296" y="23034"/>
                  <a:pt x="1047372" y="19178"/>
                  <a:pt x="1033158" y="16934"/>
                </a:cubicBezTo>
                <a:cubicBezTo>
                  <a:pt x="993734" y="10709"/>
                  <a:pt x="914625" y="0"/>
                  <a:pt x="914625" y="0"/>
                </a:cubicBezTo>
                <a:cubicBezTo>
                  <a:pt x="815847" y="2822"/>
                  <a:pt x="716846" y="1256"/>
                  <a:pt x="618291" y="8467"/>
                </a:cubicBezTo>
                <a:cubicBezTo>
                  <a:pt x="602821" y="9599"/>
                  <a:pt x="550007" y="31412"/>
                  <a:pt x="533625" y="42334"/>
                </a:cubicBezTo>
                <a:cubicBezTo>
                  <a:pt x="526983" y="46762"/>
                  <a:pt x="523622" y="55307"/>
                  <a:pt x="516691" y="59267"/>
                </a:cubicBezTo>
                <a:cubicBezTo>
                  <a:pt x="483816" y="78053"/>
                  <a:pt x="445382" y="87348"/>
                  <a:pt x="415091" y="110067"/>
                </a:cubicBezTo>
                <a:cubicBezTo>
                  <a:pt x="316044" y="184354"/>
                  <a:pt x="438384" y="90103"/>
                  <a:pt x="355825" y="160867"/>
                </a:cubicBezTo>
                <a:cubicBezTo>
                  <a:pt x="337446" y="176620"/>
                  <a:pt x="316661" y="189799"/>
                  <a:pt x="296558" y="203200"/>
                </a:cubicBezTo>
                <a:cubicBezTo>
                  <a:pt x="293736" y="211667"/>
                  <a:pt x="291607" y="220397"/>
                  <a:pt x="288091" y="228600"/>
                </a:cubicBezTo>
                <a:cubicBezTo>
                  <a:pt x="273968" y="261555"/>
                  <a:pt x="246804" y="303923"/>
                  <a:pt x="228825" y="330200"/>
                </a:cubicBezTo>
                <a:cubicBezTo>
                  <a:pt x="168069" y="418997"/>
                  <a:pt x="183861" y="400564"/>
                  <a:pt x="135691" y="448734"/>
                </a:cubicBezTo>
                <a:cubicBezTo>
                  <a:pt x="130047" y="465667"/>
                  <a:pt x="123301" y="482272"/>
                  <a:pt x="118758" y="499534"/>
                </a:cubicBezTo>
                <a:cubicBezTo>
                  <a:pt x="98795" y="575393"/>
                  <a:pt x="92435" y="629303"/>
                  <a:pt x="67958" y="702734"/>
                </a:cubicBezTo>
                <a:cubicBezTo>
                  <a:pt x="63967" y="714707"/>
                  <a:pt x="55016" y="724627"/>
                  <a:pt x="51025" y="736600"/>
                </a:cubicBezTo>
                <a:cubicBezTo>
                  <a:pt x="43665" y="758679"/>
                  <a:pt x="40088" y="781847"/>
                  <a:pt x="34091" y="804334"/>
                </a:cubicBezTo>
                <a:cubicBezTo>
                  <a:pt x="28797" y="824186"/>
                  <a:pt x="21463" y="843510"/>
                  <a:pt x="17158" y="863600"/>
                </a:cubicBezTo>
                <a:cubicBezTo>
                  <a:pt x="12977" y="883113"/>
                  <a:pt x="11725" y="903143"/>
                  <a:pt x="8691" y="922867"/>
                </a:cubicBezTo>
                <a:cubicBezTo>
                  <a:pt x="6081" y="939834"/>
                  <a:pt x="3047" y="956734"/>
                  <a:pt x="225" y="973667"/>
                </a:cubicBezTo>
                <a:cubicBezTo>
                  <a:pt x="3047" y="1069623"/>
                  <a:pt x="0" y="1165931"/>
                  <a:pt x="8691" y="1261534"/>
                </a:cubicBezTo>
                <a:cubicBezTo>
                  <a:pt x="11359" y="1290878"/>
                  <a:pt x="26499" y="1317730"/>
                  <a:pt x="34091" y="1346200"/>
                </a:cubicBezTo>
                <a:cubicBezTo>
                  <a:pt x="37799" y="1360105"/>
                  <a:pt x="36713" y="1375384"/>
                  <a:pt x="42558" y="1388534"/>
                </a:cubicBezTo>
                <a:cubicBezTo>
                  <a:pt x="48289" y="1401429"/>
                  <a:pt x="59866" y="1410840"/>
                  <a:pt x="67958" y="1422400"/>
                </a:cubicBezTo>
                <a:cubicBezTo>
                  <a:pt x="79629" y="1439072"/>
                  <a:pt x="90899" y="1456030"/>
                  <a:pt x="101825" y="1473200"/>
                </a:cubicBezTo>
                <a:cubicBezTo>
                  <a:pt x="110660" y="1487084"/>
                  <a:pt x="117122" y="1502544"/>
                  <a:pt x="127225" y="1515534"/>
                </a:cubicBezTo>
                <a:cubicBezTo>
                  <a:pt x="137026" y="1528136"/>
                  <a:pt x="150303" y="1537632"/>
                  <a:pt x="161091" y="1549400"/>
                </a:cubicBezTo>
                <a:cubicBezTo>
                  <a:pt x="181363" y="1571515"/>
                  <a:pt x="200086" y="1595019"/>
                  <a:pt x="220358" y="1617134"/>
                </a:cubicBezTo>
                <a:cubicBezTo>
                  <a:pt x="231146" y="1628902"/>
                  <a:pt x="239324" y="1645269"/>
                  <a:pt x="254225" y="1651000"/>
                </a:cubicBezTo>
                <a:cubicBezTo>
                  <a:pt x="278078" y="1660174"/>
                  <a:pt x="305025" y="1656645"/>
                  <a:pt x="330425" y="1659467"/>
                </a:cubicBezTo>
                <a:cubicBezTo>
                  <a:pt x="399946" y="1685538"/>
                  <a:pt x="425448" y="1694173"/>
                  <a:pt x="499758" y="1727200"/>
                </a:cubicBezTo>
                <a:cubicBezTo>
                  <a:pt x="587937" y="1766390"/>
                  <a:pt x="518740" y="1741994"/>
                  <a:pt x="575958" y="1761067"/>
                </a:cubicBezTo>
                <a:cubicBezTo>
                  <a:pt x="975426" y="1724753"/>
                  <a:pt x="593518" y="1780451"/>
                  <a:pt x="872291" y="1693334"/>
                </a:cubicBezTo>
                <a:cubicBezTo>
                  <a:pt x="924594" y="1676989"/>
                  <a:pt x="979338" y="1669773"/>
                  <a:pt x="1033158" y="1659467"/>
                </a:cubicBezTo>
                <a:cubicBezTo>
                  <a:pt x="1275630" y="1613036"/>
                  <a:pt x="1204317" y="1622204"/>
                  <a:pt x="1380291" y="1608667"/>
                </a:cubicBezTo>
                <a:cubicBezTo>
                  <a:pt x="1402869" y="1600200"/>
                  <a:pt x="1430102" y="1599398"/>
                  <a:pt x="1448025" y="1583267"/>
                </a:cubicBezTo>
                <a:cubicBezTo>
                  <a:pt x="1461292" y="1571326"/>
                  <a:pt x="1459314" y="1549400"/>
                  <a:pt x="1464958" y="1532467"/>
                </a:cubicBezTo>
                <a:cubicBezTo>
                  <a:pt x="1467780" y="1524000"/>
                  <a:pt x="1471605" y="1515804"/>
                  <a:pt x="1473425" y="1507067"/>
                </a:cubicBezTo>
                <a:cubicBezTo>
                  <a:pt x="1487536" y="1439334"/>
                  <a:pt x="1490062" y="1368106"/>
                  <a:pt x="1515758" y="1303867"/>
                </a:cubicBezTo>
                <a:cubicBezTo>
                  <a:pt x="1527047" y="1275645"/>
                  <a:pt x="1537442" y="1247048"/>
                  <a:pt x="1549625" y="1219200"/>
                </a:cubicBezTo>
                <a:cubicBezTo>
                  <a:pt x="1557213" y="1201855"/>
                  <a:pt x="1568163" y="1186045"/>
                  <a:pt x="1575025" y="1168400"/>
                </a:cubicBezTo>
                <a:cubicBezTo>
                  <a:pt x="1626942" y="1034897"/>
                  <a:pt x="1584860" y="1102845"/>
                  <a:pt x="1625825" y="1041400"/>
                </a:cubicBezTo>
                <a:cubicBezTo>
                  <a:pt x="1659221" y="941211"/>
                  <a:pt x="1630219" y="1037717"/>
                  <a:pt x="1659691" y="880534"/>
                </a:cubicBezTo>
                <a:cubicBezTo>
                  <a:pt x="1661336" y="871762"/>
                  <a:pt x="1668158" y="855134"/>
                  <a:pt x="1668158" y="855134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Sunt actualizați pentru a evidenția o proprietate a </a:t>
            </a:r>
            <a:r>
              <a:rPr lang="ro-RO" err="1"/>
              <a:t>rezu</a:t>
            </a:r>
            <a:r>
              <a:rPr lang="en-GB"/>
              <a:t>l</a:t>
            </a:r>
            <a:r>
              <a:rPr lang="ro-RO" err="1"/>
              <a:t>tatelor</a:t>
            </a:r>
            <a:endParaRPr lang="en-US"/>
          </a:p>
          <a:p>
            <a:pPr lvl="1"/>
            <a:r>
              <a:rPr lang="en-US"/>
              <a:t>Ex</a:t>
            </a:r>
            <a:r>
              <a:rPr lang="ro-RO"/>
              <a:t>e</a:t>
            </a:r>
            <a:r>
              <a:rPr lang="en-US" err="1"/>
              <a:t>mpl</a:t>
            </a:r>
            <a:r>
              <a:rPr lang="ro-RO"/>
              <a:t>u</a:t>
            </a:r>
            <a:r>
              <a:rPr lang="en-US"/>
              <a:t>: </a:t>
            </a:r>
            <a:r>
              <a:rPr lang="ro-RO"/>
              <a:t>Dacă rezultatul este 0, se setează Zero Flag</a:t>
            </a:r>
            <a:endParaRPr lang="en-US"/>
          </a:p>
          <a:p>
            <a:endParaRPr lang="en-GB"/>
          </a:p>
          <a:p>
            <a:r>
              <a:rPr lang="ro-RO"/>
              <a:t>Îndată ce un flag este setat, rămâne setat până când o altă instrucțiune îi modifică starea</a:t>
            </a:r>
            <a:endParaRPr lang="en-US"/>
          </a:p>
          <a:p>
            <a:endParaRPr lang="en-GB"/>
          </a:p>
          <a:p>
            <a:r>
              <a:rPr lang="ro-RO"/>
              <a:t>Instrucțiunile afectează în mod diferit indicatorii</a:t>
            </a:r>
            <a:endParaRPr lang="en-US"/>
          </a:p>
          <a:p>
            <a:pPr lvl="1"/>
            <a:r>
              <a:rPr lang="en-US" b="1">
                <a:latin typeface="Courier New" pitchFamily="49" charset="0"/>
              </a:rPr>
              <a:t>add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sub </a:t>
            </a:r>
            <a:r>
              <a:rPr lang="ro-RO"/>
              <a:t>le pot schimba pe toate șase</a:t>
            </a:r>
            <a:endParaRPr lang="en-US"/>
          </a:p>
          <a:p>
            <a:pPr lvl="1"/>
            <a:r>
              <a:rPr lang="en-US" b="1">
                <a:latin typeface="Courier New" pitchFamily="49" charset="0"/>
              </a:rPr>
              <a:t>inc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dec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le pot schimba pe toate mai puțin C</a:t>
            </a:r>
            <a:r>
              <a:rPr lang="en-US"/>
              <a:t>F</a:t>
            </a:r>
          </a:p>
          <a:p>
            <a:pPr lvl="1"/>
            <a:r>
              <a:rPr lang="en-US" b="1" err="1">
                <a:latin typeface="Courier New" pitchFamily="49" charset="0"/>
              </a:rPr>
              <a:t>mov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push</a:t>
            </a:r>
            <a:r>
              <a:rPr lang="en-US"/>
              <a:t>,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pop </a:t>
            </a:r>
            <a:r>
              <a:rPr lang="ro-RO"/>
              <a:t>nu afectează nici un indicator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ro-RO" b="1" u="sng"/>
              <a:t>Exemplu</a:t>
            </a:r>
            <a:r>
              <a:rPr lang="en-GB" b="1" u="sng"/>
              <a:t>:</a:t>
            </a:r>
            <a:endParaRPr lang="en-US" b="1" u="sng"/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; initially, assume ZF = 0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mov</a:t>
            </a:r>
            <a:r>
              <a:rPr lang="en-US" b="1">
                <a:latin typeface="Courier New" pitchFamily="49" charset="0"/>
              </a:rPr>
              <a:t>    EAX,55H  ; ZF is still zero</a:t>
            </a: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sub    EAX,55H  ; result is 0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                ; ZF is set (ZF = 1)</a:t>
            </a: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push   EBX    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mov</a:t>
            </a:r>
            <a:r>
              <a:rPr lang="en-US" b="1">
                <a:latin typeface="Courier New" pitchFamily="49" charset="0"/>
              </a:rPr>
              <a:t>    EBX,EAX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pop    EDX    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mov</a:t>
            </a:r>
            <a:r>
              <a:rPr lang="en-US" b="1">
                <a:latin typeface="Courier New" pitchFamily="49" charset="0"/>
              </a:rPr>
              <a:t>    ECX,0  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inc</a:t>
            </a:r>
            <a:r>
              <a:rPr lang="en-US" b="1">
                <a:latin typeface="Courier New" pitchFamily="49" charset="0"/>
              </a:rPr>
              <a:t>    ECX      ; result is 1  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                ; ZF is cleared (ZF=0)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nstantia"/>
                <a:ea typeface="ヒラギノ角ゴ Pro W3"/>
              </a:rPr>
              <a:t>Indicatori de stare - EFLAGS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b="1" u="sng"/>
              <a:t>Cum </a:t>
            </a:r>
            <a:r>
              <a:rPr lang="en-GB" sz="2400" b="1" u="sng" err="1"/>
              <a:t>utilizam</a:t>
            </a:r>
            <a:r>
              <a:rPr lang="en-GB" sz="2400" b="1" u="sng"/>
              <a:t> </a:t>
            </a:r>
            <a:r>
              <a:rPr lang="en-GB" sz="2400" b="1" u="sng" err="1"/>
              <a:t>flaguri</a:t>
            </a:r>
            <a:r>
              <a:rPr lang="en-GB" sz="2400" b="1" u="sng"/>
              <a:t>-le ref. la </a:t>
            </a:r>
            <a:r>
              <a:rPr lang="en-GB" sz="2400" b="1" u="sng" err="1"/>
              <a:t>operatii</a:t>
            </a:r>
            <a:r>
              <a:rPr lang="en-GB" sz="2400" b="1" u="sng"/>
              <a:t> </a:t>
            </a:r>
            <a:r>
              <a:rPr lang="en-GB" sz="2400" b="1" u="sng" err="1"/>
              <a:t>aritmetice</a:t>
            </a:r>
            <a:r>
              <a:rPr lang="en-GB" sz="2400" b="1" u="sng"/>
              <a:t>? </a:t>
            </a:r>
            <a:endParaRPr lang="en-US" sz="2400" b="1" u="sng"/>
          </a:p>
          <a:p>
            <a:pPr>
              <a:lnSpc>
                <a:spcPct val="80000"/>
              </a:lnSpc>
            </a:pPr>
            <a:r>
              <a:rPr lang="en-GB" sz="2400" b="1" err="1"/>
              <a:t>Studiu</a:t>
            </a:r>
            <a:r>
              <a:rPr lang="en-GB" sz="2400" b="1"/>
              <a:t> de </a:t>
            </a:r>
            <a:r>
              <a:rPr lang="en-GB" sz="2400" b="1" err="1"/>
              <a:t>caz</a:t>
            </a:r>
            <a:r>
              <a:rPr lang="en-GB" sz="2400" b="1"/>
              <a:t>: Carry Flag</a:t>
            </a:r>
            <a:r>
              <a:rPr lang="en-GB" sz="2400"/>
              <a:t>. </a:t>
            </a:r>
            <a:r>
              <a:rPr lang="ro-RO" sz="2400"/>
              <a:t>Reține d</a:t>
            </a:r>
            <a:r>
              <a:rPr lang="en-GB" sz="2400"/>
              <a:t>a</a:t>
            </a:r>
            <a:r>
              <a:rPr lang="ro-RO" sz="2400"/>
              <a:t>că în urma unei operații aritmetice pe numere </a:t>
            </a:r>
            <a:r>
              <a:rPr lang="ro-RO" sz="2400" b="1">
                <a:solidFill>
                  <a:srgbClr val="FF0000"/>
                </a:solidFill>
              </a:rPr>
              <a:t>fără semn</a:t>
            </a:r>
            <a:r>
              <a:rPr lang="ro-RO" sz="2400"/>
              <a:t> s-a produs depășire</a:t>
            </a:r>
            <a:endParaRPr lang="en-US" sz="2400"/>
          </a:p>
          <a:p>
            <a:pPr lvl="1"/>
            <a:r>
              <a:rPr lang="ro-RO" sz="2000"/>
              <a:t>CF e setat în următoarele exemple</a:t>
            </a:r>
            <a:endParaRPr lang="en-US" sz="2000"/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mov   AL,0FH        mov   AX,12AEH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add   AL,0F1H       sub   AX,12AFH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ro-RO" sz="2000"/>
              <a:t>Propagare ”împrumut” în adunarea pe mai multe cuvinte</a:t>
            </a:r>
            <a:endParaRPr lang="en-US" sz="20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1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800"/>
              <a:t>carry from lower 32 bits</a:t>
            </a:r>
            <a:endParaRPr lang="en-US" sz="1800" b="1">
              <a:latin typeface="Courier New" pitchFamily="49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x = 3710 26A8 1257 9AE7H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y = 489B A321 FE60 4213H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7FAB C9CA 10B7 DCFAH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GB" sz="2400" b="1" err="1"/>
              <a:t>Studiu</a:t>
            </a:r>
            <a:r>
              <a:rPr lang="en-GB" sz="2400" b="1"/>
              <a:t> de </a:t>
            </a:r>
            <a:r>
              <a:rPr lang="en-GB" sz="2400" b="1" err="1"/>
              <a:t>caz</a:t>
            </a:r>
            <a:r>
              <a:rPr lang="en-GB" sz="2400" b="1"/>
              <a:t>: </a:t>
            </a:r>
            <a:r>
              <a:rPr lang="en-US" sz="2400" b="1"/>
              <a:t>Overflow flag. </a:t>
            </a:r>
            <a:r>
              <a:rPr lang="ro-RO" sz="2400"/>
              <a:t>Analog CF, dar pentru </a:t>
            </a:r>
            <a:r>
              <a:rPr lang="ro-RO" sz="2400" b="1">
                <a:solidFill>
                  <a:srgbClr val="FF0000"/>
                </a:solidFill>
              </a:rPr>
              <a:t>numere cu semn</a:t>
            </a:r>
            <a:endParaRPr lang="en-US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o-RO" sz="2000"/>
              <a:t>Exemple (setează OF, dar nu și CF)</a:t>
            </a:r>
            <a:endParaRPr lang="en-US" sz="20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mov   AL,72H  ; 72H = 114D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add   AL,0EH  ; 0EH = 14D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u="sng"/>
              <a:t>ADD/SUB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add  destination,source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sub  destination,source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destination = (destination)+/-(source)</a:t>
            </a:r>
            <a:endParaRPr lang="en-US" b="1"/>
          </a:p>
          <a:p>
            <a:pPr>
              <a:lnSpc>
                <a:spcPct val="70000"/>
              </a:lnSpc>
            </a:pPr>
            <a:r>
              <a:rPr lang="en-US" b="1" err="1"/>
              <a:t>Exemple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add    EBX,EAX           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add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byte</a:t>
            </a:r>
            <a:r>
              <a:rPr lang="en-US" b="1">
                <a:latin typeface="Courier New" pitchFamily="49" charset="0"/>
              </a:rPr>
              <a:t> [value],10H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sub    EBX, EAX              </a:t>
            </a:r>
          </a:p>
          <a:p>
            <a:pPr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Observatii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inc  EAX </a:t>
            </a:r>
            <a:r>
              <a:rPr lang="en-US"/>
              <a:t>e </a:t>
            </a:r>
            <a:r>
              <a:rPr lang="en-US" err="1"/>
              <a:t>mai</a:t>
            </a:r>
            <a:r>
              <a:rPr lang="en-US"/>
              <a:t> bun </a:t>
            </a:r>
            <a:r>
              <a:rPr lang="en-US" err="1"/>
              <a:t>decât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add EAX,1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dec  EAX </a:t>
            </a:r>
            <a:r>
              <a:rPr lang="en-US"/>
              <a:t>e </a:t>
            </a:r>
            <a:r>
              <a:rPr lang="en-US" err="1"/>
              <a:t>mai</a:t>
            </a:r>
            <a:r>
              <a:rPr lang="en-US"/>
              <a:t> bun </a:t>
            </a:r>
            <a:r>
              <a:rPr lang="en-US" err="1"/>
              <a:t>decât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sub EAX,1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generează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puțin</a:t>
            </a:r>
            <a:r>
              <a:rPr lang="en-US"/>
              <a:t> cod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aritmetice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743200"/>
            <a:ext cx="3810000" cy="331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err="1">
                <a:solidFill>
                  <a:srgbClr val="3EE0AE"/>
                </a:solidFill>
              </a:rPr>
              <a:t>interpretarefărăsemn</a:t>
            </a:r>
            <a:endParaRPr lang="en-US" sz="2000">
              <a:solidFill>
                <a:srgbClr val="3EE0AE"/>
              </a:solidFill>
            </a:endParaRPr>
          </a:p>
          <a:p>
            <a:pPr lvl="1">
              <a:lnSpc>
                <a:spcPct val="17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mov   AL,72H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add   AL,0EH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 err="1">
                <a:latin typeface="Courier New" pitchFamily="49" charset="0"/>
              </a:rPr>
              <a:t>jc</a:t>
            </a:r>
            <a:r>
              <a:rPr lang="en-US" sz="2000" b="1">
                <a:latin typeface="Courier New" pitchFamily="49" charset="0"/>
              </a:rPr>
              <a:t>	   </a:t>
            </a:r>
            <a:r>
              <a:rPr lang="en-US" sz="2000" b="1" err="1">
                <a:latin typeface="Courier New" pitchFamily="49" charset="0"/>
              </a:rPr>
              <a:t>depasire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nu_depasire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2743200"/>
            <a:ext cx="3810000" cy="3276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err="1">
                <a:solidFill>
                  <a:srgbClr val="3EE0AE"/>
                </a:solidFill>
              </a:rPr>
              <a:t>interpretare</a:t>
            </a:r>
            <a:r>
              <a:rPr lang="en-US" sz="2000">
                <a:solidFill>
                  <a:srgbClr val="3EE0AE"/>
                </a:solidFill>
              </a:rPr>
              <a:t> cu </a:t>
            </a:r>
            <a:r>
              <a:rPr lang="en-US" sz="2000" err="1">
                <a:solidFill>
                  <a:srgbClr val="3EE0AE"/>
                </a:solidFill>
              </a:rPr>
              <a:t>semn</a:t>
            </a:r>
            <a:endParaRPr lang="en-US" sz="2000">
              <a:solidFill>
                <a:srgbClr val="3EE0AE"/>
              </a:solidFill>
            </a:endParaRPr>
          </a:p>
          <a:p>
            <a:pPr lvl="1">
              <a:lnSpc>
                <a:spcPct val="16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mov   AL,72H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add   AL,0EH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jo	   </a:t>
            </a:r>
            <a:r>
              <a:rPr lang="en-US" sz="2000" b="1" err="1">
                <a:latin typeface="Courier New" pitchFamily="49" charset="0"/>
              </a:rPr>
              <a:t>depasire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nu_depasire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  <a:p>
            <a:pPr lvl="1">
              <a:lnSpc>
                <a:spcPct val="50000"/>
              </a:lnSpc>
              <a:buFont typeface="Symbol" pitchFamily="18" charset="2"/>
              <a:buNone/>
            </a:pPr>
            <a:endParaRPr lang="en-US" sz="180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r>
              <a:rPr lang="ro-RO" b="1" u="sng"/>
              <a:t>Cu/fără semn: de unde știe sistemul?</a:t>
            </a:r>
            <a:endParaRPr lang="en-US" b="1" u="sng"/>
          </a:p>
          <a:p>
            <a:pPr lvl="1"/>
            <a:r>
              <a:rPr lang="ro-RO"/>
              <a:t>Procesorul nu știe interpretarea</a:t>
            </a:r>
            <a:endParaRPr lang="en-US"/>
          </a:p>
          <a:p>
            <a:pPr lvl="1"/>
            <a:r>
              <a:rPr lang="ro-RO"/>
              <a:t>El setează indicatorii carry și overflow pentru ambele</a:t>
            </a:r>
            <a:endParaRPr lang="en-US" sz="2000"/>
          </a:p>
        </p:txBody>
      </p:sp>
      <p:sp>
        <p:nvSpPr>
          <p:cNvPr id="355334" name="Line 6"/>
          <p:cNvSpPr>
            <a:spLocks noChangeShapeType="1"/>
          </p:cNvSpPr>
          <p:nvPr/>
        </p:nvSpPr>
        <p:spPr bwMode="auto">
          <a:xfrm>
            <a:off x="4114800" y="2819400"/>
            <a:ext cx="0" cy="3200400"/>
          </a:xfrm>
          <a:prstGeom prst="line">
            <a:avLst/>
          </a:prstGeom>
          <a:noFill/>
          <a:ln w="28575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Line 7"/>
          <p:cNvSpPr>
            <a:spLocks noChangeShapeType="1"/>
          </p:cNvSpPr>
          <p:nvPr/>
        </p:nvSpPr>
        <p:spPr bwMode="auto">
          <a:xfrm>
            <a:off x="762000" y="3124200"/>
            <a:ext cx="2438400" cy="0"/>
          </a:xfrm>
          <a:prstGeom prst="line">
            <a:avLst/>
          </a:prstGeom>
          <a:noFill/>
          <a:ln w="28575">
            <a:solidFill>
              <a:srgbClr val="F9AD6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Line 8"/>
          <p:cNvSpPr>
            <a:spLocks noChangeShapeType="1"/>
          </p:cNvSpPr>
          <p:nvPr/>
        </p:nvSpPr>
        <p:spPr bwMode="auto">
          <a:xfrm>
            <a:off x="4724400" y="3124200"/>
            <a:ext cx="2133600" cy="0"/>
          </a:xfrm>
          <a:prstGeom prst="line">
            <a:avLst/>
          </a:prstGeom>
          <a:noFill/>
          <a:ln w="28575">
            <a:solidFill>
              <a:srgbClr val="F9AD6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4ADD5-A0D4-447B-8241-4C1A4EF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7: Page </a:t>
            </a:r>
            <a:fld id="{40AC4BA4-59EC-49E2-9708-7A490692D131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o-RO"/>
              <a:t>Pentium are o serie de instrucțiuni ce pot lucra la nivel de 8, 16 sau 32 de biți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o-RO"/>
              <a:t>Adunare</a:t>
            </a:r>
            <a:r>
              <a:rPr lang="en-US"/>
              <a:t>: </a:t>
            </a:r>
            <a:r>
              <a:rPr lang="en-US" b="1">
                <a:latin typeface="Courier New" pitchFamily="49" charset="0"/>
              </a:rPr>
              <a:t>add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adc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inc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o-RO"/>
              <a:t>Scădere</a:t>
            </a:r>
            <a:r>
              <a:rPr lang="en-US"/>
              <a:t>: </a:t>
            </a:r>
            <a:r>
              <a:rPr lang="en-US" b="1">
                <a:latin typeface="Courier New" pitchFamily="49" charset="0"/>
              </a:rPr>
              <a:t>sub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sbb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dec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neg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cmp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ro-RO"/>
              <a:t>Înmulțire</a:t>
            </a:r>
            <a:r>
              <a:rPr lang="en-US"/>
              <a:t>: </a:t>
            </a:r>
            <a:r>
              <a:rPr lang="en-US" b="1" err="1">
                <a:latin typeface="Courier New" pitchFamily="49" charset="0"/>
              </a:rPr>
              <a:t>mul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imul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ro-RO"/>
              <a:t>Împărțire</a:t>
            </a:r>
            <a:r>
              <a:rPr lang="en-US"/>
              <a:t>: </a:t>
            </a:r>
            <a:r>
              <a:rPr lang="en-US" b="1">
                <a:latin typeface="Courier New" pitchFamily="49" charset="0"/>
              </a:rPr>
              <a:t>div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idiv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o-RO"/>
              <a:t>Instrucțiuni ce se folosesc în conjuncție cu cele de mai sus</a:t>
            </a:r>
            <a:r>
              <a:rPr lang="en-US"/>
              <a:t>: </a:t>
            </a:r>
            <a:r>
              <a:rPr lang="en-US" b="1" err="1">
                <a:latin typeface="Courier New" pitchFamily="49" charset="0"/>
              </a:rPr>
              <a:t>cbw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cwd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cdq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cwde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movsx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movzx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Înmulțire</a:t>
            </a:r>
            <a:endParaRPr lang="en-US"/>
          </a:p>
          <a:p>
            <a:pPr lvl="1"/>
            <a:r>
              <a:rPr lang="ro-RO"/>
              <a:t>Mai complexă (costisitoare) ca </a:t>
            </a:r>
            <a:r>
              <a:rPr lang="en-US" b="1">
                <a:latin typeface="Courier New" pitchFamily="49" charset="0"/>
              </a:rPr>
              <a:t>add</a:t>
            </a:r>
            <a:r>
              <a:rPr lang="en-US"/>
              <a:t>/</a:t>
            </a:r>
            <a:r>
              <a:rPr lang="en-US" b="1">
                <a:latin typeface="Courier New" pitchFamily="49" charset="0"/>
              </a:rPr>
              <a:t>sub</a:t>
            </a:r>
            <a:endParaRPr lang="en-US"/>
          </a:p>
          <a:p>
            <a:pPr lvl="2"/>
            <a:r>
              <a:rPr lang="ro-RO"/>
              <a:t>Produce rezultate de lungime dublă</a:t>
            </a:r>
            <a:endParaRPr lang="en-US"/>
          </a:p>
          <a:p>
            <a:pPr lvl="3"/>
            <a:r>
              <a:rPr lang="en-US"/>
              <a:t>E.g. </a:t>
            </a:r>
            <a:r>
              <a:rPr lang="ro-RO"/>
              <a:t>Înmulțirea a două numere pe 8 biți produce un rezultat ce are nevoie de 16 biți pentru reprezentare</a:t>
            </a:r>
            <a:endParaRPr lang="en-US"/>
          </a:p>
          <a:p>
            <a:pPr lvl="2"/>
            <a:r>
              <a:rPr lang="ro-RO"/>
              <a:t>Nu putem folosi o singură instrucțiune de înmulțire atât pentru numere cu semn cât și pentru cele fără semn</a:t>
            </a:r>
            <a:endParaRPr lang="en-US"/>
          </a:p>
          <a:p>
            <a:pPr lvl="3"/>
            <a:r>
              <a:rPr lang="en-US" b="1">
                <a:latin typeface="Courier New" pitchFamily="49" charset="0"/>
              </a:rPr>
              <a:t>add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sub </a:t>
            </a:r>
            <a:r>
              <a:rPr lang="ro-RO"/>
              <a:t>funcționează grație reprezentării în complement față de 2!</a:t>
            </a:r>
            <a:endParaRPr lang="en-US"/>
          </a:p>
          <a:p>
            <a:pPr lvl="3"/>
            <a:r>
              <a:rPr lang="ro-RO"/>
              <a:t>Pentru înmulțire, avem nevoie de instrucțiuni separate</a:t>
            </a:r>
            <a:endParaRPr lang="en-US"/>
          </a:p>
          <a:p>
            <a:pPr lvl="4">
              <a:buFont typeface="Wingdings" pitchFamily="2" charset="2"/>
              <a:buNone/>
            </a:pP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mul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>
                <a:solidFill>
                  <a:srgbClr val="FF0000"/>
                </a:solidFill>
              </a:rPr>
              <a:t>numere fără semn</a:t>
            </a:r>
            <a:endParaRPr lang="en-US">
              <a:solidFill>
                <a:srgbClr val="FF0000"/>
              </a:solidFill>
            </a:endParaRPr>
          </a:p>
          <a:p>
            <a:pPr lvl="4">
              <a:buFont typeface="Wingdings" pitchFamily="2" charset="2"/>
              <a:buNone/>
            </a:pP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imul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>
                <a:solidFill>
                  <a:srgbClr val="FF0000"/>
                </a:solidFill>
              </a:rPr>
              <a:t>numere cu semn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Înmulțire fără semn</a:t>
            </a:r>
            <a:endParaRPr lang="en-US"/>
          </a:p>
          <a:p>
            <a:pPr lvl="2">
              <a:buFontTx/>
              <a:buNone/>
            </a:pPr>
            <a:r>
              <a:rPr lang="en-US" sz="2400" b="1" err="1">
                <a:solidFill>
                  <a:srgbClr val="FF0000"/>
                </a:solidFill>
                <a:latin typeface="Courier New" pitchFamily="49" charset="0"/>
              </a:rPr>
              <a:t>mul</a:t>
            </a:r>
            <a:r>
              <a:rPr lang="en-US" sz="2400" b="1">
                <a:latin typeface="Courier New" pitchFamily="49" charset="0"/>
              </a:rPr>
              <a:t>	source</a:t>
            </a:r>
            <a:endParaRPr lang="en-US"/>
          </a:p>
          <a:p>
            <a:pPr lvl="2"/>
            <a:r>
              <a:rPr lang="ro-RO"/>
              <a:t>Rezultatul și al doilea operand depind de dimensiunea operandului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source</a:t>
            </a:r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990600" y="3048000"/>
            <a:ext cx="6858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70696" name="Picture 8" descr="C:\Documents and Settings\sivarama\My Documents\Books\arch_book\SLIDES\arch_book_slides\MUL8B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66338"/>
            <a:ext cx="6172200" cy="792163"/>
          </a:xfrm>
          <a:prstGeom prst="rect">
            <a:avLst/>
          </a:prstGeom>
          <a:noFill/>
        </p:spPr>
      </p:pic>
      <p:pic>
        <p:nvPicPr>
          <p:cNvPr id="370697" name="Picture 9" descr="C:\Documents and Settings\sivarama\My Documents\Books\arch_book\SLIDES\arch_book_slides\MUL16B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14800"/>
            <a:ext cx="6248400" cy="796925"/>
          </a:xfrm>
          <a:prstGeom prst="rect">
            <a:avLst/>
          </a:prstGeom>
          <a:noFill/>
        </p:spPr>
      </p:pic>
      <p:pic>
        <p:nvPicPr>
          <p:cNvPr id="370698" name="Picture 10" descr="C:\Documents and Settings\sivarama\My Documents\Books\arch_book\SLIDES\arch_book_slides\MUL32BI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8073" y="5128927"/>
            <a:ext cx="6248400" cy="811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/>
              <a:t>Ex</a:t>
            </a:r>
            <a:r>
              <a:rPr lang="ro-RO"/>
              <a:t>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AL,10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DL,25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mul    DL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obținem</a:t>
            </a:r>
            <a:r>
              <a:rPr lang="en-US"/>
              <a:t>250D </a:t>
            </a:r>
            <a:r>
              <a:rPr lang="ro-RO"/>
              <a:t>î</a:t>
            </a:r>
            <a:r>
              <a:rPr lang="en-US"/>
              <a:t>n AX (re</a:t>
            </a:r>
            <a:r>
              <a:rPr lang="ro-RO"/>
              <a:t>zultatulîncape în</a:t>
            </a:r>
            <a:r>
              <a:rPr lang="en-US"/>
              <a:t>AL)</a:t>
            </a:r>
          </a:p>
          <a:p>
            <a:r>
              <a:rPr lang="ro-RO"/>
              <a:t>Instrucțiunea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imul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/>
              <a:t>folosește aceeași sintaxă</a:t>
            </a:r>
            <a:endParaRPr lang="en-US"/>
          </a:p>
          <a:p>
            <a:pPr lvl="1"/>
            <a:r>
              <a:rPr lang="ro-RO"/>
              <a:t>Exemplu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DL,0FFH   ; DL = -1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AL,0BEH   ; AL = -66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imul   DL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Obținem</a:t>
            </a:r>
            <a:r>
              <a:rPr lang="en-US"/>
              <a:t> 66D </a:t>
            </a:r>
            <a:r>
              <a:rPr lang="ro-RO"/>
              <a:t>î</a:t>
            </a:r>
            <a:r>
              <a:rPr lang="en-US"/>
              <a:t>n A</a:t>
            </a:r>
            <a:r>
              <a:rPr lang="ro-RO"/>
              <a:t>L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Împărțirea</a:t>
            </a:r>
            <a:r>
              <a:rPr lang="en-US"/>
              <a:t> p</a:t>
            </a:r>
            <a:r>
              <a:rPr lang="ro-RO"/>
              <a:t>roduce două rezultate</a:t>
            </a:r>
            <a:endParaRPr lang="en-US"/>
          </a:p>
          <a:p>
            <a:pPr lvl="3">
              <a:lnSpc>
                <a:spcPct val="80000"/>
              </a:lnSpc>
            </a:pPr>
            <a:r>
              <a:rPr lang="ro-RO"/>
              <a:t>Câtul</a:t>
            </a:r>
            <a:endParaRPr lang="en-US"/>
          </a:p>
          <a:p>
            <a:pPr lvl="3">
              <a:lnSpc>
                <a:spcPct val="80000"/>
              </a:lnSpc>
            </a:pPr>
            <a:r>
              <a:rPr lang="ro-RO"/>
              <a:t>Restul</a:t>
            </a:r>
            <a:endParaRPr lang="en-US"/>
          </a:p>
          <a:p>
            <a:pPr lvl="1"/>
            <a:r>
              <a:rPr lang="ro-RO">
                <a:latin typeface="Candara"/>
                <a:ea typeface="ヒラギノ角ゴ Pro W3"/>
              </a:rPr>
              <a:t>La înmulțire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se evită situația de overflow</a:t>
            </a:r>
            <a:r>
              <a:rPr lang="en-US">
                <a:latin typeface="Candara"/>
                <a:ea typeface="ヒラギノ角ゴ Pro W3"/>
              </a:rPr>
              <a:t> cu </a:t>
            </a:r>
            <a:r>
              <a:rPr lang="en-US" err="1">
                <a:latin typeface="Candara"/>
                <a:ea typeface="ヒラギノ角ゴ Pro W3"/>
              </a:rPr>
              <a:t>registre</a:t>
            </a:r>
            <a:r>
              <a:rPr lang="en-US">
                <a:latin typeface="Candara"/>
                <a:ea typeface="ヒラギノ角ゴ Pro W3"/>
              </a:rPr>
              <a:t> duble</a:t>
            </a:r>
          </a:p>
          <a:p>
            <a:pPr lvl="1"/>
            <a:r>
              <a:rPr lang="ro-RO">
                <a:latin typeface="Candara"/>
                <a:ea typeface="ヒラギノ角ゴ Pro W3"/>
              </a:rPr>
              <a:t>întrerupere software ce se declanșează atunci când se produce </a:t>
            </a:r>
            <a:r>
              <a:rPr lang="ro-RO" err="1">
                <a:latin typeface="Candara"/>
                <a:ea typeface="ヒラギノ角ゴ Pro W3"/>
              </a:rPr>
              <a:t>overflow</a:t>
            </a:r>
            <a:r>
              <a:rPr lang="ro-RO">
                <a:latin typeface="Candara"/>
                <a:ea typeface="ヒラギノ角ゴ Pro W3"/>
              </a:rPr>
              <a:t> la împărțire (câtul nu încape)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/>
              <a:t>Sintaxa</a:t>
            </a:r>
            <a:r>
              <a:rPr lang="en-US"/>
              <a:t> a</a:t>
            </a:r>
            <a:r>
              <a:rPr lang="ro-RO" err="1"/>
              <a:t>nalog</a:t>
            </a:r>
            <a:r>
              <a:rPr lang="en-US"/>
              <a:t>ă</a:t>
            </a:r>
            <a:r>
              <a:rPr lang="ro-RO"/>
              <a:t> c</a:t>
            </a:r>
            <a:r>
              <a:rPr lang="en-US"/>
              <a:t>u</a:t>
            </a:r>
            <a:r>
              <a:rPr lang="ro-RO"/>
              <a:t> înmulțire</a:t>
            </a:r>
            <a:r>
              <a:rPr lang="en-US"/>
              <a:t>a</a:t>
            </a:r>
          </a:p>
          <a:p>
            <a:pPr lvl="4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div    source </a:t>
            </a:r>
            <a:r>
              <a:rPr lang="ro-RO"/>
              <a:t>numere fără semn</a:t>
            </a:r>
            <a:endParaRPr lang="en-US"/>
          </a:p>
          <a:p>
            <a:pPr lvl="4">
              <a:buFont typeface="Wingdings" pitchFamily="2" charset="2"/>
              <a:buNone/>
            </a:pPr>
            <a:r>
              <a:rPr lang="en-US" b="1" err="1">
                <a:latin typeface="Courier New" pitchFamily="49" charset="0"/>
              </a:rPr>
              <a:t>idiv</a:t>
            </a:r>
            <a:r>
              <a:rPr lang="en-US" b="1">
                <a:latin typeface="Courier New" pitchFamily="49" charset="0"/>
              </a:rPr>
              <a:t>   source </a:t>
            </a:r>
            <a:r>
              <a:rPr lang="ro-RO"/>
              <a:t>numere cu semn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o-RO" sz="2400"/>
              <a:t>Deîmpărțitul este de două ori mai lung ca împărțitorul</a:t>
            </a:r>
            <a:endParaRPr lang="en-US" sz="2400"/>
          </a:p>
          <a:p>
            <a:r>
              <a:rPr lang="ro-RO" sz="2400"/>
              <a:t>Deîmpărțitul se consideră implicit reținut în:</a:t>
            </a:r>
            <a:endParaRPr lang="en-US" sz="2400"/>
          </a:p>
          <a:p>
            <a:pPr lvl="1"/>
            <a:r>
              <a:rPr lang="en-US" sz="2000">
                <a:latin typeface="Candara"/>
                <a:ea typeface="ヒラギノ角ゴ Pro W3"/>
              </a:rPr>
              <a:t>AX (</a:t>
            </a:r>
            <a:r>
              <a:rPr lang="en-US" sz="2000" err="1">
                <a:latin typeface="Candara"/>
                <a:ea typeface="ヒラギノ角ゴ Pro W3"/>
              </a:rPr>
              <a:t>pentru</a:t>
            </a:r>
            <a:r>
              <a:rPr lang="en-US" sz="2000" dirty="0">
                <a:latin typeface="Candara"/>
                <a:ea typeface="ヒラギノ角ゴ Pro W3"/>
              </a:rPr>
              <a:t> </a:t>
            </a:r>
            <a:r>
              <a:rPr lang="ro-RO" sz="2000">
                <a:latin typeface="Candara"/>
                <a:ea typeface="ヒラギノ角ゴ Pro W3"/>
              </a:rPr>
              <a:t>împărțitor pe 8 biți</a:t>
            </a:r>
            <a:r>
              <a:rPr lang="en-US" sz="2000">
                <a:latin typeface="Candara"/>
                <a:ea typeface="ヒラギノ角ゴ Pro W3"/>
              </a:rPr>
              <a:t>) =&gt; AL, AH</a:t>
            </a:r>
            <a:endParaRPr lang="en-US" sz="2000"/>
          </a:p>
          <a:p>
            <a:pPr lvl="1"/>
            <a:r>
              <a:rPr lang="en-US" sz="2000">
                <a:latin typeface="Candara"/>
                <a:ea typeface="ヒラギノ角ゴ Pro W3"/>
              </a:rPr>
              <a:t>DX:AX (</a:t>
            </a:r>
            <a:r>
              <a:rPr lang="en-US" sz="2000" err="1">
                <a:latin typeface="Candara"/>
                <a:ea typeface="ヒラギノ角ゴ Pro W3"/>
              </a:rPr>
              <a:t>pentru</a:t>
            </a:r>
            <a:r>
              <a:rPr lang="en-US" sz="2000" dirty="0">
                <a:latin typeface="Candara"/>
                <a:ea typeface="ヒラギノ角ゴ Pro W3"/>
              </a:rPr>
              <a:t> </a:t>
            </a:r>
            <a:r>
              <a:rPr lang="ro-RO" sz="2000">
                <a:latin typeface="Candara"/>
                <a:ea typeface="ヒラギノ角ゴ Pro W3"/>
              </a:rPr>
              <a:t>împărțitor pe </a:t>
            </a:r>
            <a:r>
              <a:rPr lang="en-US" sz="2000">
                <a:latin typeface="Candara"/>
                <a:ea typeface="ヒラギノ角ゴ Pro W3"/>
              </a:rPr>
              <a:t>16</a:t>
            </a:r>
            <a:r>
              <a:rPr lang="ro-RO" sz="2000">
                <a:latin typeface="Candara"/>
                <a:ea typeface="ヒラギノ角ゴ Pro W3"/>
              </a:rPr>
              <a:t> biți</a:t>
            </a:r>
            <a:r>
              <a:rPr lang="en-US" sz="2000">
                <a:latin typeface="Candara"/>
                <a:ea typeface="ヒラギノ角ゴ Pro W3"/>
              </a:rPr>
              <a:t>) =&gt; AX, DX</a:t>
            </a:r>
            <a:endParaRPr lang="en-US" sz="2000"/>
          </a:p>
          <a:p>
            <a:pPr lvl="1"/>
            <a:r>
              <a:rPr lang="en-US" sz="2000">
                <a:latin typeface="Candara"/>
                <a:ea typeface="ヒラギノ角ゴ Pro W3"/>
              </a:rPr>
              <a:t>EDX:EAX (</a:t>
            </a:r>
            <a:r>
              <a:rPr lang="en-US" sz="2000" err="1">
                <a:latin typeface="Candara"/>
                <a:ea typeface="ヒラギノ角ゴ Pro W3"/>
              </a:rPr>
              <a:t>pentru</a:t>
            </a:r>
            <a:r>
              <a:rPr lang="en-US" sz="2000" dirty="0">
                <a:latin typeface="Candara"/>
                <a:ea typeface="ヒラギノ角ゴ Pro W3"/>
              </a:rPr>
              <a:t> </a:t>
            </a:r>
            <a:r>
              <a:rPr lang="ro-RO" sz="2000">
                <a:latin typeface="Candara"/>
                <a:ea typeface="ヒラギノ角ゴ Pro W3"/>
              </a:rPr>
              <a:t>împărțitor pe </a:t>
            </a:r>
            <a:r>
              <a:rPr lang="en-US" sz="2000">
                <a:latin typeface="Candara"/>
                <a:ea typeface="ヒラギノ角ゴ Pro W3"/>
              </a:rPr>
              <a:t>32</a:t>
            </a:r>
            <a:r>
              <a:rPr lang="ro-RO" sz="2000">
                <a:latin typeface="Candara"/>
                <a:ea typeface="ヒラギノ角ゴ Pro W3"/>
              </a:rPr>
              <a:t> biți</a:t>
            </a:r>
            <a:r>
              <a:rPr lang="en-US" sz="2000">
                <a:latin typeface="Candara"/>
                <a:ea typeface="ヒラギノ角ゴ Pro W3"/>
              </a:rPr>
              <a:t>) =&gt; EAX, EDX</a:t>
            </a:r>
            <a:endParaRPr lang="en-US" sz="2000"/>
          </a:p>
        </p:txBody>
      </p:sp>
      <p:pic>
        <p:nvPicPr>
          <p:cNvPr id="391176" name="Picture 8" descr="C:\Documents and Settings\sivarama\My Documents\Books\arch_book\SLIDES\arch_book_slides\DIV8BIT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86790" y="3737610"/>
            <a:ext cx="6656388" cy="2247900"/>
          </a:xfrm>
          <a:noFill/>
          <a:ln/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0771D-8BF4-4159-BEEF-B375DA913C78}"/>
              </a:ext>
            </a:extLst>
          </p:cNvPr>
          <p:cNvSpPr txBox="1"/>
          <p:nvPr/>
        </p:nvSpPr>
        <p:spPr>
          <a:xfrm>
            <a:off x="5680710" y="3017520"/>
            <a:ext cx="2743200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Excepție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dacă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câtul</a:t>
            </a:r>
            <a:r>
              <a:rPr lang="en-US">
                <a:latin typeface="Times New Roman"/>
                <a:cs typeface="Times New Roman"/>
              </a:rPr>
              <a:t> nu </a:t>
            </a:r>
            <a:r>
              <a:rPr lang="en-US" err="1">
                <a:latin typeface="Times New Roman"/>
                <a:cs typeface="Times New Roman"/>
              </a:rPr>
              <a:t>încape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în</a:t>
            </a:r>
            <a:r>
              <a:rPr lang="en-US">
                <a:latin typeface="Times New Roman"/>
                <a:cs typeface="Times New Roman"/>
              </a:rPr>
              <a:t> AL</a:t>
            </a:r>
            <a:endParaRPr lang="en-US" err="1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700B898-3828-4034-9A76-838B15804F50}"/>
              </a:ext>
            </a:extLst>
          </p:cNvPr>
          <p:cNvCxnSpPr/>
          <p:nvPr/>
        </p:nvCxnSpPr>
        <p:spPr bwMode="auto">
          <a:xfrm flipH="1">
            <a:off x="5217795" y="3343275"/>
            <a:ext cx="457200" cy="99441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</a:t>
            </a:r>
            <a:r>
              <a:rPr lang="ro-RO"/>
              <a:t>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AX,251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CL,12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div    CL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avem </a:t>
            </a:r>
            <a:r>
              <a:rPr lang="en-US"/>
              <a:t>20D </a:t>
            </a:r>
            <a:r>
              <a:rPr lang="ro-RO"/>
              <a:t>î</a:t>
            </a:r>
            <a:r>
              <a:rPr lang="en-US"/>
              <a:t>n AL </a:t>
            </a:r>
            <a:r>
              <a:rPr lang="ro-RO"/>
              <a:t>și</a:t>
            </a:r>
            <a:r>
              <a:rPr lang="en-US"/>
              <a:t> 11D </a:t>
            </a:r>
            <a:r>
              <a:rPr lang="ro-RO"/>
              <a:t>drept rest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AH</a:t>
            </a:r>
          </a:p>
          <a:p>
            <a:pPr lvl="1"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r>
              <a:rPr lang="en-US"/>
              <a:t>Ex</a:t>
            </a:r>
            <a:r>
              <a:rPr lang="ro-RO"/>
              <a:t>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sub    DX,DX       ; clear DX</a:t>
            </a:r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AX,141BH    ; DXAX = 5147D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CX,012CH    ; CX = 300D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div    CX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Avem</a:t>
            </a:r>
            <a:r>
              <a:rPr lang="en-US"/>
              <a:t> 17D </a:t>
            </a:r>
            <a:r>
              <a:rPr lang="ro-RO"/>
              <a:t>î</a:t>
            </a:r>
            <a:r>
              <a:rPr lang="en-US"/>
              <a:t>n AX </a:t>
            </a:r>
            <a:r>
              <a:rPr lang="ro-RO"/>
              <a:t>și</a:t>
            </a:r>
            <a:r>
              <a:rPr lang="en-US"/>
              <a:t> 47D re</a:t>
            </a:r>
            <a:r>
              <a:rPr lang="ro-RO"/>
              <a:t>st</a:t>
            </a:r>
            <a:r>
              <a:rPr lang="en-GB"/>
              <a:t> </a:t>
            </a:r>
            <a:r>
              <a:rPr lang="ro-RO"/>
              <a:t>î</a:t>
            </a:r>
            <a:r>
              <a:rPr lang="en-US"/>
              <a:t>n DX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La împărțirea cu semn e nevoie de </a:t>
            </a:r>
            <a:r>
              <a:rPr lang="en-US" err="1"/>
              <a:t>extensie</a:t>
            </a:r>
            <a:r>
              <a:rPr lang="en-US"/>
              <a:t> de </a:t>
            </a:r>
            <a:r>
              <a:rPr lang="en-US" err="1"/>
              <a:t>semn</a:t>
            </a:r>
            <a:endParaRPr lang="en-US"/>
          </a:p>
          <a:p>
            <a:pPr lvl="2"/>
            <a:r>
              <a:rPr lang="ro-RO"/>
              <a:t>La numere fără semn, având un număr de 16 biți, făceam completare cu la stânga cu 0-uri până la 32 de biți</a:t>
            </a:r>
            <a:endParaRPr lang="en-US"/>
          </a:p>
          <a:p>
            <a:pPr lvl="2"/>
            <a:r>
              <a:rPr lang="ro-RO"/>
              <a:t>Nu mai funcționează în cazul numerelor cu semn</a:t>
            </a:r>
            <a:endParaRPr lang="en-US"/>
          </a:p>
          <a:p>
            <a:pPr lvl="2"/>
            <a:r>
              <a:rPr lang="en-US" b="1" err="1"/>
              <a:t>Solutie</a:t>
            </a:r>
            <a:r>
              <a:rPr lang="en-US" b="1"/>
              <a:t>: </a:t>
            </a:r>
            <a:r>
              <a:rPr lang="ro-RO" b="1"/>
              <a:t>Trebuie făcută </a:t>
            </a:r>
            <a:r>
              <a:rPr lang="ro-RO" b="1">
                <a:solidFill>
                  <a:srgbClr val="FF0000"/>
                </a:solidFill>
              </a:rPr>
              <a:t>extensie la stânga a bitului de semn</a:t>
            </a:r>
            <a:endParaRPr lang="en-GB" b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I</a:t>
            </a:r>
            <a:r>
              <a:rPr lang="ro-RO"/>
              <a:t>nstrucțiuni ajutătoare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ro-RO"/>
              <a:t>Două instrucțiuni </a:t>
            </a:r>
            <a:r>
              <a:rPr lang="ro-RO" b="1"/>
              <a:t>mov</a:t>
            </a:r>
            <a:endParaRPr lang="en-US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movsx</a:t>
            </a:r>
            <a:r>
              <a:rPr lang="en-US" b="1">
                <a:latin typeface="Courier New" pitchFamily="49" charset="0"/>
              </a:rPr>
              <a:t> dest,src</a:t>
            </a:r>
            <a:r>
              <a:rPr lang="en-US"/>
              <a:t>    (move sign-extended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/>
              <a:t> to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/>
              <a:t>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movzx</a:t>
            </a:r>
            <a:r>
              <a:rPr lang="en-US" b="1">
                <a:latin typeface="Courier New" pitchFamily="49" charset="0"/>
              </a:rPr>
              <a:t> dest,src</a:t>
            </a:r>
            <a:r>
              <a:rPr lang="en-US"/>
              <a:t>    (move zero-extended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/>
              <a:t> to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</a:pPr>
            <a:r>
              <a:rPr lang="ro-RO"/>
              <a:t>În ambele cazuri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trebuie să fie un registru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src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poate fi registru sau locație de memorie</a:t>
            </a:r>
            <a:endParaRPr lang="en-US"/>
          </a:p>
          <a:p>
            <a:pPr lvl="3">
              <a:lnSpc>
                <a:spcPct val="90000"/>
              </a:lnSpc>
            </a:pPr>
            <a:r>
              <a:rPr lang="ro-RO"/>
              <a:t>Dacă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are 8 biți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trebuie să fie de 16 sau 32 de biți</a:t>
            </a:r>
            <a:endParaRPr lang="en-US"/>
          </a:p>
          <a:p>
            <a:pPr lvl="3">
              <a:lnSpc>
                <a:spcPct val="90000"/>
              </a:lnSpc>
            </a:pPr>
            <a:r>
              <a:rPr lang="ro-RO"/>
              <a:t>Dacă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are</a:t>
            </a:r>
            <a:r>
              <a:rPr lang="en-US"/>
              <a:t> 16bi</a:t>
            </a:r>
            <a:r>
              <a:rPr lang="ro-RO"/>
              <a:t>ți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trebuie să fie de 32 de biți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Structuri de decizie de nivel înalt</a:t>
            </a:r>
            <a:endParaRPr lang="en-US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Citiți secțiunea 8.5 din carte pentru a vedea cum se implementează:</a:t>
            </a:r>
            <a:endParaRPr lang="en-US"/>
          </a:p>
          <a:p>
            <a:pPr lvl="1"/>
            <a:r>
              <a:rPr lang="en-US"/>
              <a:t>if-then-else</a:t>
            </a:r>
          </a:p>
          <a:p>
            <a:pPr lvl="1"/>
            <a:r>
              <a:rPr lang="en-US"/>
              <a:t>if-then-else with a relational operator</a:t>
            </a:r>
          </a:p>
          <a:p>
            <a:pPr lvl="1"/>
            <a:r>
              <a:rPr lang="en-US"/>
              <a:t>if-then-else with logical operators AND </a:t>
            </a:r>
            <a:r>
              <a:rPr lang="en-US" err="1"/>
              <a:t>and</a:t>
            </a:r>
            <a:r>
              <a:rPr lang="en-US"/>
              <a:t> OR</a:t>
            </a:r>
          </a:p>
          <a:p>
            <a:pPr lvl="1"/>
            <a:r>
              <a:rPr lang="en-US"/>
              <a:t>while loop</a:t>
            </a:r>
          </a:p>
          <a:p>
            <a:pPr lvl="1"/>
            <a:r>
              <a:rPr lang="en-US"/>
              <a:t>repeat-until loop</a:t>
            </a:r>
          </a:p>
          <a:p>
            <a:pPr lvl="1"/>
            <a:r>
              <a:rPr lang="en-US"/>
              <a:t>for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Setare</a:t>
            </a:r>
            <a:r>
              <a:rPr lang="en-US"/>
              <a:t> </a:t>
            </a:r>
            <a:r>
              <a:rPr lang="en-US" err="1"/>
              <a:t>indicatori</a:t>
            </a:r>
            <a:r>
              <a:rPr lang="en-US"/>
              <a:t> de </a:t>
            </a:r>
            <a:r>
              <a:rPr lang="en-US" err="1"/>
              <a:t>conditie</a:t>
            </a:r>
            <a:endParaRPr 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u="sng"/>
              <a:t>CMP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cmp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destination,source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(destination)-(source)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 b="1">
                <a:solidFill>
                  <a:srgbClr val="FF0000"/>
                </a:solidFill>
              </a:rPr>
              <a:t>destination </a:t>
            </a:r>
            <a:r>
              <a:rPr lang="en-US" b="1" err="1">
                <a:solidFill>
                  <a:srgbClr val="FF0000"/>
                </a:solidFill>
              </a:rPr>
              <a:t>și</a:t>
            </a:r>
            <a:r>
              <a:rPr lang="en-US" b="1">
                <a:solidFill>
                  <a:srgbClr val="FF0000"/>
                </a:solidFill>
              </a:rPr>
              <a:t> source NU </a:t>
            </a:r>
            <a:r>
              <a:rPr lang="en-US" b="1" err="1">
                <a:solidFill>
                  <a:srgbClr val="FF0000"/>
                </a:solidFill>
              </a:rPr>
              <a:t>sunt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alterate</a:t>
            </a:r>
            <a:endParaRPr lang="en-US" b="1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err="1"/>
              <a:t>Testează</a:t>
            </a:r>
            <a:r>
              <a:rPr lang="en-US"/>
              <a:t> </a:t>
            </a:r>
            <a:r>
              <a:rPr lang="en-US" err="1"/>
              <a:t>relația</a:t>
            </a:r>
            <a:r>
              <a:rPr lang="en-US"/>
              <a:t> de </a:t>
            </a:r>
            <a:r>
              <a:rPr lang="en-US" err="1"/>
              <a:t>ordine</a:t>
            </a:r>
            <a:r>
              <a:rPr lang="en-US"/>
              <a:t> </a:t>
            </a:r>
            <a:r>
              <a:rPr lang="en-US" err="1"/>
              <a:t>între</a:t>
            </a:r>
            <a:r>
              <a:rPr lang="en-US"/>
              <a:t> </a:t>
            </a:r>
            <a:r>
              <a:rPr lang="en-US" err="1"/>
              <a:t>operanzi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Se </a:t>
            </a:r>
            <a:r>
              <a:rPr lang="en-US" err="1"/>
              <a:t>efectuează</a:t>
            </a:r>
            <a:r>
              <a:rPr lang="en-US"/>
              <a:t> </a:t>
            </a:r>
            <a:r>
              <a:rPr lang="en-US" err="1"/>
              <a:t>scăderea</a:t>
            </a:r>
            <a:r>
              <a:rPr lang="en-US"/>
              <a:t>, se </a:t>
            </a:r>
            <a:r>
              <a:rPr lang="en-US" err="1"/>
              <a:t>setează</a:t>
            </a:r>
            <a:r>
              <a:rPr lang="en-US"/>
              <a:t> EFLAGS</a:t>
            </a:r>
          </a:p>
          <a:p>
            <a:pPr lvl="1">
              <a:lnSpc>
                <a:spcPct val="80000"/>
              </a:lnSpc>
            </a:pPr>
            <a:r>
              <a:rPr lang="ro-RO"/>
              <a:t>Nu se reține rezultatul scăderii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Se </a:t>
            </a:r>
            <a:r>
              <a:rPr lang="en-US" err="1"/>
              <a:t>folosește</a:t>
            </a:r>
            <a:r>
              <a:rPr lang="en-US"/>
              <a:t> cu </a:t>
            </a:r>
            <a:r>
              <a:rPr lang="en-US" err="1"/>
              <a:t>salturi</a:t>
            </a:r>
            <a:r>
              <a:rPr lang="en-US"/>
              <a:t> </a:t>
            </a:r>
            <a:r>
              <a:rPr lang="en-US" err="1"/>
              <a:t>condiționale</a:t>
            </a:r>
            <a:endParaRPr lang="en-US"/>
          </a:p>
          <a:p>
            <a:pPr>
              <a:lnSpc>
                <a:spcPct val="70000"/>
              </a:lnSpc>
            </a:pPr>
            <a:r>
              <a:rPr lang="en-US" b="1" err="1"/>
              <a:t>Exemple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cmp</a:t>
            </a:r>
            <a:r>
              <a:rPr lang="en-US" b="1">
                <a:latin typeface="Courier New" pitchFamily="49" charset="0"/>
              </a:rPr>
              <a:t> EBX, EAX 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cmp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dword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[count], 10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if (value1 &gt; value2)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	bigger = value1;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else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	bigger = value2;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 	AX, [value1]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cmp</a:t>
            </a:r>
            <a:r>
              <a:rPr lang="en-US" sz="2000" b="1">
                <a:latin typeface="Courier New"/>
                <a:ea typeface="ヒラギノ角ゴ Pro W3"/>
              </a:rPr>
              <a:t> 	AX, [value2]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jle</a:t>
            </a:r>
            <a:r>
              <a:rPr lang="en-US" sz="2000" b="1" dirty="0">
                <a:latin typeface="Courier New"/>
                <a:ea typeface="ヒラギノ角ゴ Pro W3"/>
              </a:rPr>
              <a:t>		</a:t>
            </a:r>
            <a:r>
              <a:rPr lang="en-US" sz="2000" b="1" err="1">
                <a:latin typeface="Courier New"/>
                <a:ea typeface="ヒラギノ角ゴ Pro W3"/>
              </a:rPr>
              <a:t>else_part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then_part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jmp</a:t>
            </a:r>
            <a:r>
              <a:rPr lang="en-US" sz="2000" b="1" dirty="0">
                <a:latin typeface="Courier New"/>
                <a:ea typeface="ヒラギノ角ゴ Pro W3"/>
              </a:rPr>
              <a:t> 	</a:t>
            </a:r>
            <a:r>
              <a:rPr lang="en-US" sz="2000" b="1" err="1">
                <a:latin typeface="Courier New"/>
                <a:ea typeface="ヒラギノ角ゴ Pro W3"/>
              </a:rPr>
              <a:t>end_if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else_part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		AX,value2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end_if: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  mov       [bigger], AX</a:t>
            </a:r>
            <a:endParaRPr lang="en-US" sz="2000">
              <a:latin typeface="Candara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. . .</a:t>
            </a:r>
            <a:endParaRPr lang="en-US" sz="2000">
              <a:latin typeface="Courier New"/>
              <a:ea typeface="ヒラギノ角ゴ Pro W3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 cu </a:t>
            </a:r>
            <a:r>
              <a:rPr lang="en-US" err="1"/>
              <a:t>operatori</a:t>
            </a:r>
            <a:r>
              <a:rPr lang="en-US"/>
              <a:t> </a:t>
            </a:r>
            <a:r>
              <a:rPr lang="en-US" err="1"/>
              <a:t>logici</a:t>
            </a:r>
            <a:endParaRPr lang="en-US"/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if (ch &gt;= ’a’&amp;&amp; ch &lt;= ’z’)</a:t>
            </a:r>
          </a:p>
          <a:p>
            <a:pPr>
              <a:buNone/>
            </a:pPr>
            <a:r>
              <a:rPr lang="en-US" sz="1800" b="1" dirty="0">
                <a:latin typeface="Courier New"/>
                <a:ea typeface="ヒラギノ角ゴ Pro W3"/>
                <a:cs typeface="Courier New"/>
              </a:rPr>
              <a:t>	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ch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 = 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ch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 – 32;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cmp</a:t>
            </a:r>
            <a:r>
              <a:rPr lang="en-US" sz="2000" b="1" dirty="0">
                <a:latin typeface="Courier New"/>
                <a:ea typeface="ヒラギノ角ゴ Pro W3"/>
              </a:rPr>
              <a:t>	 </a:t>
            </a:r>
            <a:r>
              <a:rPr lang="en-US" sz="2000" b="1" err="1">
                <a:latin typeface="Courier New"/>
                <a:ea typeface="ヒラギノ角ゴ Pro W3"/>
              </a:rPr>
              <a:t>DL,’a</a:t>
            </a:r>
            <a:r>
              <a:rPr lang="en-US" sz="2000" b="1">
                <a:latin typeface="Courier New"/>
                <a:ea typeface="ヒラギノ角ゴ Pro W3"/>
              </a:rPr>
              <a:t>’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jb</a:t>
            </a: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not_lower_case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cmp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err="1">
                <a:latin typeface="Courier New"/>
                <a:ea typeface="ヒラギノ角ゴ Pro W3"/>
              </a:rPr>
              <a:t>DL,’z</a:t>
            </a:r>
            <a:r>
              <a:rPr lang="en-US" sz="2000" b="1">
                <a:latin typeface="Courier New"/>
                <a:ea typeface="ヒラギノ角ゴ Pro W3"/>
              </a:rPr>
              <a:t>’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ja	</a:t>
            </a:r>
            <a:r>
              <a:rPr lang="en-US" sz="2000" b="1" err="1">
                <a:latin typeface="Courier New"/>
                <a:ea typeface="ヒラギノ角ゴ Pro W3"/>
              </a:rPr>
              <a:t>not_lower_case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lower_case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 	AL,DL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add 	AL,224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 	DL,AL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not_lower_case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. . .	</a:t>
            </a:r>
            <a:endParaRPr lang="en-US" sz="2000">
              <a:latin typeface="Courier New"/>
              <a:ea typeface="ヒラギノ角ゴ Pro W3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Bucle</a:t>
            </a:r>
            <a:r>
              <a:rPr lang="en-US"/>
              <a:t> while, for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990600"/>
            <a:ext cx="4267200" cy="5410200"/>
          </a:xfrm>
        </p:spPr>
        <p:txBody>
          <a:bodyPr/>
          <a:lstStyle/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while(total &lt; 700){</a:t>
            </a:r>
            <a:endParaRPr lang="en-US" sz="1800"/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	&lt;loop body&gt;</a:t>
            </a:r>
            <a:endParaRPr lang="en-US" sz="1800" b="1" dirty="0">
              <a:latin typeface="Courier New"/>
              <a:ea typeface="ヒラギノ角ゴ Pro W3"/>
              <a:cs typeface="Courier New"/>
            </a:endParaRP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}</a:t>
            </a:r>
            <a:endParaRPr lang="en-US" sz="1800" b="1" dirty="0">
              <a:latin typeface="Courier New"/>
              <a:ea typeface="ヒラギノ角ゴ Pro W3"/>
              <a:cs typeface="Courier New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for(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i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 = SIZE-1; 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i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&gt;= 0; 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i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--)</a:t>
            </a: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{</a:t>
            </a: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	&lt;loop body&gt;</a:t>
            </a: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};</a:t>
            </a: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jmp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while_cond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while_body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 loop body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while_cond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cmp</a:t>
            </a:r>
            <a:r>
              <a:rPr lang="en-US" sz="1800" b="1">
                <a:latin typeface="Courier New" pitchFamily="49" charset="0"/>
              </a:rPr>
              <a:t> BX,700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jl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while_body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end_while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mov</a:t>
            </a:r>
            <a:r>
              <a:rPr lang="en-US" sz="1800" b="1">
                <a:latin typeface="Courier New" pitchFamily="49" charset="0"/>
              </a:rPr>
              <a:t> SI,SIZE-1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jmp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for_cond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loop_body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 loop body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dec</a:t>
            </a:r>
            <a:r>
              <a:rPr lang="en-US" sz="1800" b="1">
                <a:latin typeface="Courier New" pitchFamily="49" charset="0"/>
              </a:rPr>
              <a:t> SI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for_cond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or SI,SI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jge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loop_body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. . .</a:t>
            </a:r>
            <a:endParaRPr lang="en-US" sz="16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3EE0AE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8600" y="3733800"/>
            <a:ext cx="8153400" cy="0"/>
          </a:xfrm>
          <a:prstGeom prst="line">
            <a:avLst/>
          </a:prstGeom>
          <a:noFill/>
          <a:ln w="28575">
            <a:solidFill>
              <a:srgbClr val="F9AD6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8F6-CF11-4F12-857D-5B3E9383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SET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2B4-0BD5-4863-BA36-1197867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SET{cond} reg8/mem8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Condiție = testează biți din EFLAGS (z, ge, c, o, …)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destinația </a:t>
            </a:r>
            <a:r>
              <a:rPr lang="en-US" u="sng">
                <a:latin typeface="Candara"/>
                <a:ea typeface="ヒラギノ角ゴ Pro W3"/>
              </a:rPr>
              <a:t>trebuie</a:t>
            </a:r>
            <a:r>
              <a:rPr lang="en-US">
                <a:latin typeface="Candara"/>
                <a:ea typeface="ヒラギノ角ゴ Pro W3"/>
              </a:rPr>
              <a:t> să fie de 8biți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dacă condiția este îndeplinită, se setează la 1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dacă condiția NU este îndeplinită, se setează la 0 </a:t>
            </a:r>
          </a:p>
          <a:p>
            <a:r>
              <a:rPr lang="en-US">
                <a:latin typeface="Candara"/>
                <a:ea typeface="ヒラギノ角ゴ Pro W3"/>
              </a:rPr>
              <a:t>EFLAGS nu este afectat 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 sz="2000">
                <a:latin typeface="Courier New"/>
                <a:ea typeface="ヒラギノ角ゴ Pro W3"/>
              </a:rPr>
              <a:t>cmp edx,ecx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ヒラギノ角ゴ Pro W3"/>
              </a:rPr>
              <a:t>setge al</a:t>
            </a:r>
            <a:endParaRPr lang="en-US" sz="2000">
              <a:latin typeface="Courier New"/>
            </a:endParaRPr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al = ((int)edx &gt;= (int)ecx) ? 1 : 0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2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8F6-CF11-4F12-857D-5B3E9383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MOV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2B4-0BD5-4863-BA36-1197867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ndara"/>
                <a:ea typeface="ヒラギノ角ゴ Pro W3"/>
              </a:rPr>
              <a:t>CMOV{</a:t>
            </a:r>
            <a:r>
              <a:rPr lang="en-US" dirty="0" err="1">
                <a:latin typeface="Candara"/>
                <a:ea typeface="ヒラギノ角ゴ Pro W3"/>
              </a:rPr>
              <a:t>cond</a:t>
            </a:r>
            <a:r>
              <a:rPr lang="en-US" dirty="0">
                <a:latin typeface="Candara"/>
                <a:ea typeface="ヒラギノ角ゴ Pro W3"/>
              </a:rPr>
              <a:t>} </a:t>
            </a:r>
            <a:r>
              <a:rPr lang="en-US" dirty="0" err="1">
                <a:latin typeface="Candara"/>
                <a:ea typeface="ヒラギノ角ゴ Pro W3"/>
              </a:rPr>
              <a:t>dst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dirty="0" err="1">
                <a:latin typeface="Candara"/>
                <a:ea typeface="ヒラギノ角ゴ Pro W3"/>
              </a:rPr>
              <a:t>src</a:t>
            </a:r>
            <a:endParaRPr lang="en-US" dirty="0" err="1"/>
          </a:p>
          <a:p>
            <a:r>
              <a:rPr lang="en-US" dirty="0" err="1">
                <a:latin typeface="Candara"/>
                <a:ea typeface="ヒラギノ角ゴ Pro W3"/>
              </a:rPr>
              <a:t>Condiție</a:t>
            </a:r>
            <a:r>
              <a:rPr lang="en-US" dirty="0">
                <a:latin typeface="Candara"/>
                <a:ea typeface="ヒラギノ角ゴ Pro W3"/>
              </a:rPr>
              <a:t> = </a:t>
            </a:r>
            <a:r>
              <a:rPr lang="en-US" dirty="0" err="1">
                <a:latin typeface="Candara"/>
                <a:ea typeface="ヒラギノ角ゴ Pro W3"/>
              </a:rPr>
              <a:t>testează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biți</a:t>
            </a:r>
            <a:r>
              <a:rPr lang="en-US" dirty="0">
                <a:latin typeface="Candara"/>
                <a:ea typeface="ヒラギノ角ゴ Pro W3"/>
              </a:rPr>
              <a:t> din EFLAGS (z, </a:t>
            </a:r>
            <a:r>
              <a:rPr lang="en-US" dirty="0" err="1">
                <a:latin typeface="Candara"/>
                <a:ea typeface="ヒラギノ角ゴ Pro W3"/>
              </a:rPr>
              <a:t>ge</a:t>
            </a:r>
            <a:r>
              <a:rPr lang="en-US" dirty="0">
                <a:latin typeface="Candara"/>
                <a:ea typeface="ヒラギノ角ゴ Pro W3"/>
              </a:rPr>
              <a:t>, c, o, …)</a:t>
            </a:r>
            <a:endParaRPr lang="en-US" dirty="0"/>
          </a:p>
          <a:p>
            <a:r>
              <a:rPr lang="en-US" dirty="0" err="1">
                <a:latin typeface="Candara"/>
                <a:ea typeface="ヒラギノ角ゴ Pro W3"/>
              </a:rPr>
              <a:t>destinația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u="sng" dirty="0" err="1">
                <a:latin typeface="Candara"/>
                <a:ea typeface="ヒラギノ角ゴ Pro W3"/>
              </a:rPr>
              <a:t>trebuie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să</a:t>
            </a:r>
            <a:r>
              <a:rPr lang="en-US" dirty="0">
                <a:latin typeface="Candara"/>
                <a:ea typeface="ヒラギノ角ゴ Pro W3"/>
              </a:rPr>
              <a:t> fie un </a:t>
            </a:r>
            <a:r>
              <a:rPr lang="en-US" dirty="0" err="1">
                <a:latin typeface="Candara"/>
                <a:ea typeface="ヒラギノ角ゴ Pro W3"/>
              </a:rPr>
              <a:t>registru</a:t>
            </a:r>
            <a:endParaRPr lang="en-US" dirty="0" err="1"/>
          </a:p>
          <a:p>
            <a:r>
              <a:rPr lang="en-US" dirty="0">
                <a:latin typeface="Candara"/>
                <a:ea typeface="ヒラギノ角ゴ Pro W3"/>
              </a:rPr>
              <a:t>EFLAGS </a:t>
            </a:r>
            <a:r>
              <a:rPr lang="en-US" u="sng" dirty="0">
                <a:latin typeface="Candara"/>
                <a:ea typeface="ヒラギノ角ゴ Pro W3"/>
              </a:rPr>
              <a:t>nu </a:t>
            </a:r>
            <a:r>
              <a:rPr lang="en-US" dirty="0" err="1">
                <a:latin typeface="Candara"/>
                <a:ea typeface="ヒラギノ角ゴ Pro W3"/>
              </a:rPr>
              <a:t>este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r>
              <a:rPr lang="en-US" dirty="0" err="1">
                <a:latin typeface="Candara"/>
                <a:ea typeface="ヒラギノ角ゴ Pro W3"/>
              </a:rPr>
              <a:t>afectat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dirty="0">
                <a:latin typeface="Candara"/>
                <a:ea typeface="ヒラギノ角ゴ Pro W3"/>
              </a:rPr>
              <a:t>  </a:t>
            </a:r>
            <a:r>
              <a:rPr lang="en-US" sz="2400" b="1" dirty="0" err="1">
                <a:latin typeface="Courier New"/>
                <a:ea typeface="ヒラギノ角ゴ Pro W3"/>
              </a:rPr>
              <a:t>dacă</a:t>
            </a:r>
            <a:r>
              <a:rPr lang="en-US" sz="2400" b="1" dirty="0">
                <a:latin typeface="Courier New"/>
                <a:ea typeface="ヒラギノ角ゴ Pro W3"/>
              </a:rPr>
              <a:t> (</a:t>
            </a:r>
            <a:r>
              <a:rPr lang="en-US" sz="2400" b="1" dirty="0" err="1">
                <a:latin typeface="Courier New"/>
                <a:ea typeface="ヒラギノ角ゴ Pro W3"/>
              </a:rPr>
              <a:t>condiția</a:t>
            </a:r>
            <a:r>
              <a:rPr lang="en-US" sz="2400" b="1" dirty="0">
                <a:latin typeface="Courier New"/>
                <a:ea typeface="ヒラギノ角ゴ Pro W3"/>
              </a:rPr>
              <a:t> </a:t>
            </a:r>
            <a:r>
              <a:rPr lang="en-US" sz="2400" b="1" dirty="0" err="1">
                <a:latin typeface="Courier New"/>
                <a:ea typeface="ヒラギノ角ゴ Pro W3"/>
              </a:rPr>
              <a:t>este</a:t>
            </a:r>
            <a:r>
              <a:rPr lang="en-US" sz="2400" b="1" dirty="0">
                <a:latin typeface="Courier New"/>
                <a:ea typeface="ヒラギノ角ゴ Pro W3"/>
              </a:rPr>
              <a:t> </a:t>
            </a:r>
            <a:r>
              <a:rPr lang="en-US" sz="2400" b="1" dirty="0" err="1">
                <a:latin typeface="Courier New"/>
                <a:ea typeface="ヒラギノ角ゴ Pro W3"/>
              </a:rPr>
              <a:t>îndeplinită</a:t>
            </a:r>
            <a:r>
              <a:rPr lang="en-US" sz="2400" b="1" dirty="0">
                <a:latin typeface="Courier New"/>
                <a:ea typeface="ヒラギノ角ゴ Pro W3"/>
              </a:rPr>
              <a:t>) </a:t>
            </a:r>
            <a:endParaRPr lang="en-US" sz="2400" b="1">
              <a:latin typeface="Courier New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/>
                <a:ea typeface="ヒラギノ角ゴ Pro W3"/>
                <a:cs typeface="Courier New"/>
              </a:rPr>
              <a:t> 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se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execută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 MOV</a:t>
            </a:r>
            <a:r>
              <a:rPr lang="en-US" sz="2000" b="1" dirty="0">
                <a:latin typeface="Courier New"/>
                <a:ea typeface="ヒラギノ角ゴ Pro W3"/>
                <a:cs typeface="Courier New"/>
              </a:rPr>
              <a:t> </a:t>
            </a:r>
            <a:endParaRPr lang="en-US" sz="2000" b="1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ea typeface="ヒラギノ角ゴ Pro W3"/>
              </a:rPr>
              <a:t> </a:t>
            </a:r>
            <a:r>
              <a:rPr lang="en-US" sz="2400" b="1" err="1">
                <a:latin typeface="Courier New"/>
                <a:ea typeface="ヒラギノ角ゴ Pro W3"/>
              </a:rPr>
              <a:t>altfel</a:t>
            </a:r>
            <a:r>
              <a:rPr lang="en-US" sz="2400" b="1" dirty="0">
                <a:latin typeface="Courier New"/>
                <a:ea typeface="ヒラギノ角ゴ Pro W3"/>
              </a:rPr>
              <a:t> 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 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dst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rămâne</a:t>
            </a:r>
            <a:r>
              <a:rPr lang="en-US" sz="2000" b="1" dirty="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neschimbat</a:t>
            </a:r>
            <a:endParaRPr lang="en-US" sz="2000" b="1" dirty="0">
              <a:solidFill>
                <a:srgbClr val="000000"/>
              </a:solidFill>
              <a:latin typeface="Courier New"/>
              <a:ea typeface="ヒラギノ角ゴ Pro W3"/>
              <a:cs typeface="Courier New"/>
            </a:endParaRPr>
          </a:p>
          <a:p>
            <a:pPr marL="457200" lvl="1" indent="0">
              <a:buNone/>
            </a:pPr>
            <a:endParaRPr lang="en-US" dirty="0">
              <a:latin typeface="Candara"/>
              <a:ea typeface="ヒラギノ角ゴ Pro W3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6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8F6-CF11-4F12-857D-5B3E9383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MOV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2B4-0BD5-4863-BA36-1197867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CMOVNE, CMOVBE, CMOVA, CMOVG, ...</a:t>
            </a:r>
          </a:p>
          <a:p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3FA1B04-393C-4990-BF4D-3BA59631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1152962"/>
            <a:ext cx="7520940" cy="30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ED15-7711-4D88-BF56-B4C251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3C7A-A55A-4B0F-9E29-8FAC11E5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2411730" cy="5410200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latin typeface="Courier New"/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int adjust(int x){</a:t>
            </a:r>
            <a:endParaRPr lang="en-US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 if(x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ヒラギノ角ゴ Pro W3"/>
              </a:rPr>
              <a:t>&gt;</a:t>
            </a:r>
            <a:r>
              <a:rPr lang="en-US" sz="1600" b="1">
                <a:latin typeface="Courier New"/>
                <a:ea typeface="ヒラギノ角ゴ Pro W3"/>
              </a:rPr>
              <a:t> max){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    max = x;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    return 1;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 }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 return 0; 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A1BE-6C3B-4FF1-B9B5-5A9366E2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1790" y="990600"/>
            <a:ext cx="3002280" cy="5410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adjust: 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    </a:t>
            </a: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enter 0,0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mov edx, [ebp+8];x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cmp edx, [max]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j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g</a:t>
            </a:r>
            <a:r>
              <a:rPr lang="en-US" sz="1600" b="1">
                <a:latin typeface="Courier New"/>
                <a:ea typeface="ヒラギノ角ゴ Pro W3"/>
                <a:cs typeface="Courier New"/>
              </a:rPr>
              <a:t> update_max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    mov eax, 0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jmp ret_adj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update_max: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   mov [max], edx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   mov eax, 1 </a:t>
            </a:r>
            <a:endParaRPr lang="en-US" sz="1600"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ret_adj:   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   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leave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    ret</a:t>
            </a:r>
            <a:endParaRPr lang="en-US" sz="1600">
              <a:solidFill>
                <a:schemeClr val="bg1">
                  <a:lumMod val="75000"/>
                </a:schemeClr>
              </a:solidFill>
              <a:ea typeface="ヒラギノ角ゴ Pro W3"/>
            </a:endParaRPr>
          </a:p>
          <a:p>
            <a:pPr marL="0" indent="0">
              <a:buNone/>
            </a:pPr>
            <a:endParaRPr lang="en-US" sz="1600" b="1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24DA71B-57CE-444B-A22B-5000EAF1A5DF}"/>
              </a:ext>
            </a:extLst>
          </p:cNvPr>
          <p:cNvSpPr txBox="1">
            <a:spLocks/>
          </p:cNvSpPr>
          <p:nvPr/>
        </p:nvSpPr>
        <p:spPr bwMode="auto">
          <a:xfrm>
            <a:off x="5901690" y="1028700"/>
            <a:ext cx="296799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marL="0" indent="0">
              <a:buNone/>
            </a:pPr>
            <a:endParaRPr lang="en-US" sz="1600" b="1" kern="0" dirty="0">
              <a:latin typeface="Courier New"/>
              <a:ea typeface="ヒラギノ角ゴ Pro W3"/>
              <a:cs typeface="Courier New"/>
            </a:endParaRPr>
          </a:p>
          <a:p>
            <a:pPr marL="0" indent="0">
              <a:buFontTx/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adjust_nojump: </a:t>
            </a:r>
            <a:endParaRPr lang="en-US"/>
          </a:p>
          <a:p>
            <a:pPr marL="0" indent="0">
              <a:buNone/>
            </a:pP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    </a:t>
            </a:r>
            <a:r>
              <a:rPr lang="en-US" sz="1600" b="1" kern="0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enter 0,0</a:t>
            </a:r>
          </a:p>
          <a:p>
            <a:pPr marL="0" indent="0"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mov ecx, </a:t>
            </a: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[max]</a:t>
            </a:r>
            <a:endParaRPr lang="en-US" b="1" dirty="0">
              <a:latin typeface="Courier New"/>
            </a:endParaRPr>
          </a:p>
          <a:p>
            <a:pPr marL="0" indent="0"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mov eax, 0</a:t>
            </a:r>
            <a:endParaRPr lang="en-US" sz="1600" b="1" kern="0" dirty="0">
              <a:latin typeface="Courier New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cmp [ebp+8], </a:t>
            </a: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ecx</a:t>
            </a: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cmov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g</a:t>
            </a: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 ecx, [ebp+8]</a:t>
            </a:r>
            <a:endParaRPr lang="en-US" b="1">
              <a:latin typeface="Courier New"/>
            </a:endParaRPr>
          </a:p>
          <a:p>
            <a:pPr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mov [max], ecx</a:t>
            </a:r>
            <a:endParaRPr lang="en-US" b="1">
              <a:latin typeface="Courier New"/>
            </a:endParaRPr>
          </a:p>
          <a:p>
            <a:pPr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set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g</a:t>
            </a: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 al</a:t>
            </a:r>
            <a:endParaRPr lang="en-US" b="1">
              <a:latin typeface="Courier New"/>
            </a:endParaRPr>
          </a:p>
          <a:p>
            <a:pPr marL="0" indent="0">
              <a:buNone/>
            </a:pP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    </a:t>
            </a:r>
            <a:r>
              <a:rPr lang="en-US" sz="1600" b="1" kern="0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leave</a:t>
            </a:r>
            <a:endParaRPr lang="en-US" b="1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kern="0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    ret</a:t>
            </a:r>
          </a:p>
          <a:p>
            <a:pPr marL="0" indent="0">
              <a:buFontTx/>
              <a:buNone/>
            </a:pPr>
            <a:endParaRPr lang="en-US" sz="1600" b="1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8796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CD0-AC0E-4FF3-8CC9-2E4CE60D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MOV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1F68-CB9C-4332-954B-A219334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Avantaje performanță</a:t>
            </a:r>
          </a:p>
          <a:p>
            <a:r>
              <a:rPr lang="en-US">
                <a:latin typeface="Candara"/>
                <a:ea typeface="ヒラギノ角ゴ Pro W3"/>
              </a:rPr>
              <a:t>Mai bun pentru pipeline (fetch, decode, execute)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Permite execuția secvențială pură</a:t>
            </a:r>
          </a:p>
          <a:p>
            <a:r>
              <a:rPr lang="en-US">
                <a:latin typeface="Candara"/>
                <a:ea typeface="ヒラギノ角ゴ Pro W3"/>
              </a:rPr>
              <a:t>Benchmarks </a:t>
            </a:r>
            <a:r>
              <a:rPr lang="en-US" dirty="0">
                <a:latin typeface="Candara"/>
                <a:ea typeface="ヒラギノ角ゴ Pro W3"/>
                <a:hlinkClick r:id="rId2"/>
              </a:rPr>
              <a:t>https://github.com/xiadz/cmov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Limitări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ndara"/>
                <a:ea typeface="ヒラギノ角ゴ Pro W3"/>
              </a:rPr>
              <a:t>Doar pentru atribuiri simple – operatorul ?: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ndara"/>
                <a:ea typeface="ヒラギノ角ゴ Pro W3"/>
              </a:rPr>
              <a:t>nu poate înlocui secvența if..then..else - sunt necesare salturi condiționale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ndara"/>
                <a:ea typeface="ヒラギノ角ゴ Pro W3"/>
              </a:rPr>
              <a:t>doar pentru registre, doar 16, 32, 64 biți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Setare</a:t>
            </a:r>
            <a:r>
              <a:rPr lang="en-US"/>
              <a:t> </a:t>
            </a:r>
            <a:r>
              <a:rPr lang="en-US" err="1"/>
              <a:t>indicatori</a:t>
            </a:r>
            <a:r>
              <a:rPr lang="en-US"/>
              <a:t> de </a:t>
            </a:r>
            <a:r>
              <a:rPr lang="en-US" err="1"/>
              <a:t>conditie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Unii</a:t>
            </a:r>
            <a:r>
              <a:rPr lang="en-GB"/>
              <a:t> </a:t>
            </a:r>
            <a:r>
              <a:rPr lang="en-GB" err="1"/>
              <a:t>indicatori</a:t>
            </a:r>
            <a:r>
              <a:rPr lang="en-GB"/>
              <a:t> pot fi </a:t>
            </a:r>
            <a:r>
              <a:rPr lang="en-GB" err="1"/>
              <a:t>setati</a:t>
            </a:r>
            <a:r>
              <a:rPr lang="en-GB"/>
              <a:t> in mod explicit </a:t>
            </a:r>
            <a:r>
              <a:rPr lang="en-GB" err="1"/>
              <a:t>prin</a:t>
            </a:r>
            <a:r>
              <a:rPr lang="en-GB"/>
              <a:t> </a:t>
            </a:r>
            <a:r>
              <a:rPr lang="en-GB" err="1"/>
              <a:t>operatii</a:t>
            </a:r>
            <a:r>
              <a:rPr lang="en-GB"/>
              <a:t> </a:t>
            </a:r>
            <a:r>
              <a:rPr lang="en-GB" err="1"/>
              <a:t>specifice</a:t>
            </a:r>
            <a:r>
              <a:rPr lang="en-GB"/>
              <a:t>:</a:t>
            </a:r>
          </a:p>
          <a:p>
            <a:pPr lvl="1"/>
            <a:r>
              <a:rPr lang="en-GB"/>
              <a:t>Carry</a:t>
            </a:r>
          </a:p>
          <a:p>
            <a:pPr lvl="2"/>
            <a:r>
              <a:rPr lang="en-GB"/>
              <a:t>STC (Set Carry Flag)</a:t>
            </a:r>
          </a:p>
          <a:p>
            <a:pPr lvl="2"/>
            <a:r>
              <a:rPr lang="en-GB"/>
              <a:t>CLC (Clear Carry Flag)</a:t>
            </a:r>
          </a:p>
          <a:p>
            <a:pPr lvl="2"/>
            <a:r>
              <a:rPr lang="en-GB"/>
              <a:t>CMP (Complement Carry Flag)</a:t>
            </a:r>
          </a:p>
          <a:p>
            <a:pPr lvl="1"/>
            <a:r>
              <a:rPr lang="en-GB"/>
              <a:t>Interrupt</a:t>
            </a:r>
          </a:p>
          <a:p>
            <a:pPr lvl="2"/>
            <a:r>
              <a:rPr lang="en-GB"/>
              <a:t>STI (Set Interrupt Flag)</a:t>
            </a:r>
          </a:p>
          <a:p>
            <a:pPr lvl="2"/>
            <a:r>
              <a:rPr lang="en-GB"/>
              <a:t>CLI (Clear Interrupt Flag)</a:t>
            </a:r>
          </a:p>
          <a:p>
            <a:pPr lvl="1"/>
            <a:r>
              <a:rPr lang="en-GB"/>
              <a:t>Direction</a:t>
            </a:r>
          </a:p>
          <a:p>
            <a:pPr lvl="2"/>
            <a:r>
              <a:rPr lang="en-GB"/>
              <a:t>STD (Set Direction Flag)</a:t>
            </a:r>
          </a:p>
          <a:p>
            <a:pPr lvl="2"/>
            <a:r>
              <a:rPr lang="en-GB"/>
              <a:t>CLD (Clear Direction Flag)</a:t>
            </a:r>
          </a:p>
        </p:txBody>
      </p:sp>
    </p:spTree>
    <p:extLst>
      <p:ext uri="{BB962C8B-B14F-4D97-AF65-F5344CB8AC3E}">
        <p14:creationId xmlns:p14="http://schemas.microsoft.com/office/powerpoint/2010/main" val="2462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u="sng"/>
              <a:t>Salt </a:t>
            </a:r>
            <a:r>
              <a:rPr lang="en-US" u="sng" err="1"/>
              <a:t>necondiționat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jmp  label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err="1"/>
              <a:t>Execuția</a:t>
            </a:r>
            <a:r>
              <a:rPr lang="en-US"/>
              <a:t> </a:t>
            </a:r>
            <a:r>
              <a:rPr lang="en-US" err="1"/>
              <a:t>transferată</a:t>
            </a:r>
            <a:r>
              <a:rPr lang="en-US"/>
              <a:t> la </a:t>
            </a:r>
            <a:r>
              <a:rPr lang="en-US" err="1"/>
              <a:t>instrucțiunea</a:t>
            </a:r>
            <a:r>
              <a:rPr lang="en-US"/>
              <a:t> </a:t>
            </a:r>
            <a:r>
              <a:rPr lang="en-US" err="1"/>
              <a:t>identificată</a:t>
            </a:r>
            <a:r>
              <a:rPr lang="en-US"/>
              <a:t> de </a:t>
            </a:r>
            <a:r>
              <a:rPr lang="en-US" b="1">
                <a:latin typeface="Courier New" pitchFamily="49" charset="0"/>
              </a:rPr>
              <a:t>label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Se </a:t>
            </a:r>
            <a:r>
              <a:rPr lang="en-US" err="1"/>
              <a:t>retine</a:t>
            </a:r>
            <a:r>
              <a:rPr lang="en-US"/>
              <a:t> </a:t>
            </a:r>
            <a:r>
              <a:rPr lang="en-US" err="1"/>
              <a:t>deplasamentul</a:t>
            </a:r>
            <a:r>
              <a:rPr lang="en-US"/>
              <a:t> </a:t>
            </a:r>
            <a:r>
              <a:rPr lang="en-US" err="1"/>
              <a:t>relativ</a:t>
            </a:r>
            <a:r>
              <a:rPr lang="en-US"/>
              <a:t> fata de </a:t>
            </a:r>
            <a:r>
              <a:rPr lang="en-US" err="1"/>
              <a:t>intructiunea</a:t>
            </a:r>
            <a:r>
              <a:rPr lang="en-US"/>
              <a:t> </a:t>
            </a:r>
            <a:r>
              <a:rPr lang="en-US" err="1"/>
              <a:t>curenta</a:t>
            </a:r>
            <a:endParaRPr lang="en-US"/>
          </a:p>
          <a:p>
            <a:pPr lvl="2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b="1" err="1"/>
              <a:t>Exempl</a:t>
            </a:r>
            <a:r>
              <a:rPr lang="ro-RO" b="1"/>
              <a:t>u</a:t>
            </a:r>
            <a:r>
              <a:rPr lang="en-US" b="1"/>
              <a:t>: </a:t>
            </a:r>
            <a:r>
              <a:rPr lang="en-US" err="1"/>
              <a:t>ciclu</a:t>
            </a:r>
            <a:r>
              <a:rPr lang="en-US"/>
              <a:t> </a:t>
            </a:r>
            <a:r>
              <a:rPr lang="en-US" err="1"/>
              <a:t>infinit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mov    EAX,1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inc_again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inc    EAX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jmp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inc_again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mov    EBX,EAX    ; nu se </a:t>
            </a:r>
            <a:r>
              <a:rPr lang="en-US" b="1" err="1">
                <a:latin typeface="Courier New" pitchFamily="49" charset="0"/>
              </a:rPr>
              <a:t>ajunge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aici</a:t>
            </a:r>
            <a:endParaRPr lang="en-US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1143000" y="4191000"/>
            <a:ext cx="0" cy="99060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1143000" y="51816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1143000" y="41910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u="sng"/>
              <a:t>Salt </a:t>
            </a:r>
            <a:r>
              <a:rPr lang="en-US" u="sng" err="1"/>
              <a:t>condi</a:t>
            </a:r>
            <a:r>
              <a:rPr lang="ro-RO" u="sng"/>
              <a:t>ț</a:t>
            </a:r>
            <a:r>
              <a:rPr lang="en-US" u="sng" err="1"/>
              <a:t>ionat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j&lt;</a:t>
            </a:r>
            <a:r>
              <a:rPr lang="en-US" b="1" err="1">
                <a:latin typeface="Courier New" pitchFamily="49" charset="0"/>
              </a:rPr>
              <a:t>cond</a:t>
            </a:r>
            <a:r>
              <a:rPr lang="en-US" b="1">
                <a:latin typeface="Courier New" pitchFamily="49" charset="0"/>
              </a:rPr>
              <a:t>&gt;  label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ro-RO"/>
              <a:t>Execuția transferată la instrucțiunea referită de </a:t>
            </a:r>
            <a:r>
              <a:rPr lang="en-US" b="1">
                <a:latin typeface="Courier New" pitchFamily="49" charset="0"/>
              </a:rPr>
              <a:t>label </a:t>
            </a:r>
            <a:r>
              <a:rPr lang="ro-RO"/>
              <a:t>doar dacă condiția</a:t>
            </a:r>
            <a:r>
              <a:rPr lang="en-US" b="1">
                <a:latin typeface="Courier New" pitchFamily="49" charset="0"/>
              </a:rPr>
              <a:t>&lt;</a:t>
            </a:r>
            <a:r>
              <a:rPr lang="en-US" b="1" err="1">
                <a:latin typeface="Courier New" pitchFamily="49" charset="0"/>
              </a:rPr>
              <a:t>cond</a:t>
            </a:r>
            <a:r>
              <a:rPr lang="en-US" b="1">
                <a:latin typeface="Courier New" pitchFamily="49" charset="0"/>
              </a:rPr>
              <a:t>&gt;</a:t>
            </a:r>
            <a:r>
              <a:rPr lang="ro-RO"/>
              <a:t>este îndeplinită</a:t>
            </a:r>
          </a:p>
          <a:p>
            <a:pPr lvl="2">
              <a:lnSpc>
                <a:spcPct val="90000"/>
              </a:lnSpc>
            </a:pPr>
            <a:r>
              <a:rPr lang="en-US" err="1">
                <a:solidFill>
                  <a:srgbClr val="FF0000"/>
                </a:solidFill>
              </a:rPr>
              <a:t>Depinde</a:t>
            </a:r>
            <a:r>
              <a:rPr lang="en-US">
                <a:solidFill>
                  <a:srgbClr val="FF0000"/>
                </a:solidFill>
              </a:rPr>
              <a:t> de o </a:t>
            </a:r>
            <a:r>
              <a:rPr lang="en-US" err="1">
                <a:solidFill>
                  <a:srgbClr val="FF0000"/>
                </a:solidFill>
              </a:rPr>
              <a:t>combinație</a:t>
            </a:r>
            <a:r>
              <a:rPr lang="en-US">
                <a:solidFill>
                  <a:srgbClr val="FF0000"/>
                </a:solidFill>
              </a:rPr>
              <a:t> de</a:t>
            </a:r>
            <a:r>
              <a:rPr lang="ro-RO">
                <a:solidFill>
                  <a:srgbClr val="FF0000"/>
                </a:solidFill>
              </a:rPr>
              <a:t> flag-u</a:t>
            </a:r>
            <a:r>
              <a:rPr lang="en-US" err="1">
                <a:solidFill>
                  <a:srgbClr val="FF0000"/>
                </a:solidFill>
              </a:rPr>
              <a:t>ri</a:t>
            </a:r>
            <a:r>
              <a:rPr lang="en-US">
                <a:solidFill>
                  <a:srgbClr val="FF0000"/>
                </a:solidFill>
              </a:rPr>
              <a:t> din EFLAGS</a:t>
            </a:r>
          </a:p>
          <a:p>
            <a:pPr>
              <a:lnSpc>
                <a:spcPct val="70000"/>
              </a:lnSpc>
            </a:pPr>
            <a:endParaRPr lang="en-US" b="1"/>
          </a:p>
          <a:p>
            <a:pPr>
              <a:lnSpc>
                <a:spcPct val="70000"/>
              </a:lnSpc>
            </a:pPr>
            <a:r>
              <a:rPr lang="en-US" b="1"/>
              <a:t>Ex</a:t>
            </a:r>
            <a:r>
              <a:rPr lang="ro-RO" b="1"/>
              <a:t>e</a:t>
            </a:r>
            <a:r>
              <a:rPr lang="en-US" b="1" err="1"/>
              <a:t>mpl</a:t>
            </a:r>
            <a:r>
              <a:rPr lang="ro-RO" b="1"/>
              <a:t>u</a:t>
            </a:r>
            <a:r>
              <a:rPr lang="en-US" b="1"/>
              <a:t>: </a:t>
            </a:r>
            <a:r>
              <a:rPr lang="ro-RO"/>
              <a:t>Verificare </a:t>
            </a:r>
            <a:r>
              <a:rPr lang="en-US"/>
              <a:t>\r (Carriage Return)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GetCh  AL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cmp    AL,0DH  ; </a:t>
            </a:r>
            <a:r>
              <a:rPr lang="en-US"/>
              <a:t>0DH = ASCII carriage return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je     </a:t>
            </a:r>
            <a:r>
              <a:rPr lang="en-US" b="1" err="1">
                <a:latin typeface="Courier New" pitchFamily="49" charset="0"/>
              </a:rPr>
              <a:t>CR_received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inc    CL</a:t>
            </a:r>
          </a:p>
          <a:p>
            <a:pPr lvl="2">
              <a:lnSpc>
                <a:spcPct val="4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  ...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CR_received</a:t>
            </a:r>
            <a:r>
              <a:rPr lang="en-US" b="1">
                <a:latin typeface="Courier New" pitchFamily="49" charset="0"/>
              </a:rPr>
              <a:t>:   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1066800" y="4876800"/>
            <a:ext cx="0" cy="91440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1066800" y="57912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1066800" y="48768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ro-RO" u="sng"/>
              <a:t>Salt condiționat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Acestea depind de valoarea </a:t>
            </a:r>
            <a:r>
              <a:rPr lang="ro-RO">
                <a:solidFill>
                  <a:srgbClr val="FF0000"/>
                </a:solidFill>
              </a:rPr>
              <a:t>unui flag</a:t>
            </a:r>
            <a:r>
              <a:rPr lang="ro-RO"/>
              <a:t> din registrul EFLAGS</a:t>
            </a:r>
            <a:endParaRPr lang="en-US"/>
          </a:p>
          <a:p>
            <a:pPr lvl="1">
              <a:lnSpc>
                <a:spcPct val="90000"/>
              </a:lnSpc>
            </a:pPr>
            <a:endParaRPr lang="en-US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jz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zero </a:t>
            </a:r>
            <a:r>
              <a:rPr lang="en-US">
                <a:solidFill>
                  <a:schemeClr val="tx1"/>
                </a:solidFill>
              </a:rPr>
              <a:t>(ZF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jnz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jump if not zero </a:t>
            </a:r>
            <a:r>
              <a:rPr lang="en-US">
                <a:solidFill>
                  <a:schemeClr val="tx1"/>
                </a:solidFill>
              </a:rPr>
              <a:t>(ZF == 0)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jc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carry </a:t>
            </a:r>
            <a:r>
              <a:rPr lang="en-US">
                <a:solidFill>
                  <a:schemeClr val="tx1"/>
                </a:solidFill>
              </a:rPr>
              <a:t>(CF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jnc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jump if not carry </a:t>
            </a:r>
            <a:r>
              <a:rPr lang="en-US">
                <a:solidFill>
                  <a:schemeClr val="tx1"/>
                </a:solidFill>
              </a:rPr>
              <a:t>(CF == 0)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jo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overflow </a:t>
            </a:r>
            <a:r>
              <a:rPr lang="en-US">
                <a:solidFill>
                  <a:schemeClr val="tx1"/>
                </a:solidFill>
              </a:rPr>
              <a:t>(OF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sign </a:t>
            </a:r>
            <a:r>
              <a:rPr lang="en-US">
                <a:solidFill>
                  <a:schemeClr val="tx1"/>
                </a:solidFill>
              </a:rPr>
              <a:t>(SF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parity </a:t>
            </a:r>
            <a:r>
              <a:rPr lang="en-US">
                <a:solidFill>
                  <a:schemeClr val="tx1"/>
                </a:solidFill>
              </a:rPr>
              <a:t>(PF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Symbol" pitchFamily="18" charset="2"/>
              <a:buNone/>
            </a:pPr>
            <a:endParaRPr lang="en-US" b="1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jz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este echivalent cu </a:t>
            </a:r>
            <a:r>
              <a:rPr lang="en-US" b="1">
                <a:latin typeface="Courier New" pitchFamily="49" charset="0"/>
              </a:rPr>
              <a:t>je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Analog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jnz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jne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None/>
            </a:pPr>
            <a:r>
              <a:rPr lang="en-GB" err="1"/>
              <a:t>Instructiuni</a:t>
            </a:r>
            <a:r>
              <a:rPr lang="en-GB"/>
              <a:t> </a:t>
            </a:r>
            <a:r>
              <a:rPr lang="en-GB" err="1"/>
              <a:t>ce</a:t>
            </a:r>
            <a:r>
              <a:rPr lang="en-GB"/>
              <a:t> </a:t>
            </a:r>
            <a:r>
              <a:rPr lang="ro-RO"/>
              <a:t>tratează operanzii ca n</a:t>
            </a:r>
            <a:r>
              <a:rPr lang="en-GB"/>
              <a:t>r.</a:t>
            </a:r>
            <a:r>
              <a:rPr lang="ro-RO"/>
              <a:t> </a:t>
            </a:r>
            <a:r>
              <a:rPr lang="en-GB" b="1" err="1">
                <a:solidFill>
                  <a:srgbClr val="C00000"/>
                </a:solidFill>
              </a:rPr>
              <a:t>fara</a:t>
            </a:r>
            <a:r>
              <a:rPr lang="ro-RO" b="1">
                <a:solidFill>
                  <a:srgbClr val="C00000"/>
                </a:solidFill>
              </a:rPr>
              <a:t> semn</a:t>
            </a:r>
            <a:r>
              <a:rPr lang="ro-RO"/>
              <a:t>.</a:t>
            </a:r>
            <a:endParaRPr lang="en-US" sz="24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je		if equal (ZF==1)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jne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not equal (ZF==0)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ja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greater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==0 &amp;&amp; ZF==0)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jae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greater or equal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==0)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jb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less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==1)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jbe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less or equal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==1||ZF==1)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GB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GB" err="1"/>
              <a:t>Instructiuni</a:t>
            </a:r>
            <a:r>
              <a:rPr lang="en-GB"/>
              <a:t> </a:t>
            </a:r>
            <a:r>
              <a:rPr lang="en-GB" err="1"/>
              <a:t>ce</a:t>
            </a:r>
            <a:r>
              <a:rPr lang="en-GB"/>
              <a:t> </a:t>
            </a:r>
            <a:r>
              <a:rPr lang="ro-RO"/>
              <a:t>tratează operanzii ca n</a:t>
            </a:r>
            <a:r>
              <a:rPr lang="en-GB"/>
              <a:t>r.</a:t>
            </a:r>
            <a:r>
              <a:rPr lang="ro-RO"/>
              <a:t> </a:t>
            </a:r>
            <a:r>
              <a:rPr lang="ro-RO" b="1">
                <a:solidFill>
                  <a:srgbClr val="C00000"/>
                </a:solidFill>
              </a:rPr>
              <a:t>cu semn</a:t>
            </a:r>
            <a:r>
              <a:rPr lang="ro-RO"/>
              <a:t>.</a:t>
            </a:r>
            <a:endParaRPr lang="en-US" sz="24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je		if equal (ZF==1)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jne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not equal (ZF==0)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jg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greater (ZF==0 &amp;&amp; SF==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jl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less (SF !=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jge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greater or equal (SF==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jle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less or equal (ZF==1||SF!=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endParaRPr lang="en-US" b="1">
              <a:solidFill>
                <a:srgbClr val="3EE0AE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Proiecție</PresentationFormat>
  <Slides>47</Slides>
  <Notes>5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47</vt:i4>
      </vt:variant>
    </vt:vector>
  </HeadingPairs>
  <TitlesOfParts>
    <vt:vector size="48" baseType="lpstr">
      <vt:lpstr>2_Blank Presentation</vt:lpstr>
      <vt:lpstr>Instrucțiuni x86</vt:lpstr>
      <vt:lpstr>Instrucțiuni aritmetice</vt:lpstr>
      <vt:lpstr>Instrucțiuni aritmetice</vt:lpstr>
      <vt:lpstr>Setare indicatori de conditie</vt:lpstr>
      <vt:lpstr>Setare indicatori de conditie</vt:lpstr>
      <vt:lpstr>Instrucțiuni de salt (jump)</vt:lpstr>
      <vt:lpstr>Instrucțiuni de salt (jump)</vt:lpstr>
      <vt:lpstr>Instrucțiuni de salt (jump)</vt:lpstr>
      <vt:lpstr>Instrucțiuni de salt (jump)</vt:lpstr>
      <vt:lpstr>Instrucțiuni de salt (exemple)</vt:lpstr>
      <vt:lpstr>Salt indirect</vt:lpstr>
      <vt:lpstr>Apel de procedură direct/indirect</vt:lpstr>
      <vt:lpstr>Apel de procedură direct/indirect</vt:lpstr>
      <vt:lpstr>Instrucțiuni de ciclare</vt:lpstr>
      <vt:lpstr>Instrucțiuni de ciclare</vt:lpstr>
      <vt:lpstr>Instrucțiuni logice</vt:lpstr>
      <vt:lpstr>Instrucțiuni logice</vt:lpstr>
      <vt:lpstr>Instrucțiuni de shiftare</vt:lpstr>
      <vt:lpstr>Shiftare logică</vt:lpstr>
      <vt:lpstr>Shiftare logică</vt:lpstr>
      <vt:lpstr>Shiftare logică</vt:lpstr>
      <vt:lpstr>Shiftare aritmetică</vt:lpstr>
      <vt:lpstr>Instrucțiuni de rotire</vt:lpstr>
      <vt:lpstr>Rotire fără carry</vt:lpstr>
      <vt:lpstr>Rotire cu carry</vt:lpstr>
      <vt:lpstr>Indicatori de stare</vt:lpstr>
      <vt:lpstr>Indicatori de stare</vt:lpstr>
      <vt:lpstr>Indicatori de stare</vt:lpstr>
      <vt:lpstr>Indicatori de stare - EFLAGS</vt:lpstr>
      <vt:lpstr>Indicatori de stare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Structuri de decizie de nivel înalt</vt:lpstr>
      <vt:lpstr>if-then-else</vt:lpstr>
      <vt:lpstr>if-then-else cu operatori logici</vt:lpstr>
      <vt:lpstr>Bucle while, for</vt:lpstr>
      <vt:lpstr>SET condițional</vt:lpstr>
      <vt:lpstr>MOV condițional</vt:lpstr>
      <vt:lpstr>MOV condițional</vt:lpstr>
      <vt:lpstr>Prezentare PowerPoint</vt:lpstr>
      <vt:lpstr>MOV condițional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revision>184</cp:revision>
  <cp:lastPrinted>2018-11-19T17:31:34Z</cp:lastPrinted>
  <dcterms:created xsi:type="dcterms:W3CDTF">2017-10-28T16:29:22Z</dcterms:created>
  <dcterms:modified xsi:type="dcterms:W3CDTF">2021-11-18T16:07:15Z</dcterms:modified>
</cp:coreProperties>
</file>