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7" r:id="rId1"/>
    <p:sldMasterId id="2147483709" r:id="rId2"/>
  </p:sldMasterIdLst>
  <p:notesMasterIdLst>
    <p:notesMasterId r:id="rId53"/>
  </p:notesMasterIdLst>
  <p:handoutMasterIdLst>
    <p:handoutMasterId r:id="rId54"/>
  </p:handoutMasterIdLst>
  <p:sldIdLst>
    <p:sldId id="672" r:id="rId3"/>
    <p:sldId id="634" r:id="rId4"/>
    <p:sldId id="633" r:id="rId5"/>
    <p:sldId id="632" r:id="rId6"/>
    <p:sldId id="631" r:id="rId7"/>
    <p:sldId id="630" r:id="rId8"/>
    <p:sldId id="629" r:id="rId9"/>
    <p:sldId id="628" r:id="rId10"/>
    <p:sldId id="627" r:id="rId11"/>
    <p:sldId id="667" r:id="rId12"/>
    <p:sldId id="626" r:id="rId13"/>
    <p:sldId id="625" r:id="rId14"/>
    <p:sldId id="624" r:id="rId15"/>
    <p:sldId id="623" r:id="rId16"/>
    <p:sldId id="622" r:id="rId17"/>
    <p:sldId id="621" r:id="rId18"/>
    <p:sldId id="620" r:id="rId19"/>
    <p:sldId id="671" r:id="rId20"/>
    <p:sldId id="670" r:id="rId21"/>
    <p:sldId id="664" r:id="rId22"/>
    <p:sldId id="666" r:id="rId23"/>
    <p:sldId id="665" r:id="rId24"/>
    <p:sldId id="663" r:id="rId25"/>
    <p:sldId id="662" r:id="rId26"/>
    <p:sldId id="661" r:id="rId27"/>
    <p:sldId id="660" r:id="rId28"/>
    <p:sldId id="659" r:id="rId29"/>
    <p:sldId id="658" r:id="rId30"/>
    <p:sldId id="657" r:id="rId31"/>
    <p:sldId id="656" r:id="rId32"/>
    <p:sldId id="655" r:id="rId33"/>
    <p:sldId id="654" r:id="rId34"/>
    <p:sldId id="653" r:id="rId35"/>
    <p:sldId id="652" r:id="rId36"/>
    <p:sldId id="651" r:id="rId37"/>
    <p:sldId id="650" r:id="rId38"/>
    <p:sldId id="649" r:id="rId39"/>
    <p:sldId id="648" r:id="rId40"/>
    <p:sldId id="647" r:id="rId41"/>
    <p:sldId id="646" r:id="rId42"/>
    <p:sldId id="645" r:id="rId43"/>
    <p:sldId id="644" r:id="rId44"/>
    <p:sldId id="643" r:id="rId45"/>
    <p:sldId id="642" r:id="rId46"/>
    <p:sldId id="641" r:id="rId47"/>
    <p:sldId id="640" r:id="rId48"/>
    <p:sldId id="639" r:id="rId49"/>
    <p:sldId id="638" r:id="rId50"/>
    <p:sldId id="637" r:id="rId51"/>
    <p:sldId id="636" r:id="rId52"/>
  </p:sldIdLst>
  <p:sldSz cx="9144000" cy="6858000" type="overhead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E0AE"/>
    <a:srgbClr val="F9AD61"/>
    <a:srgbClr val="B67FDB"/>
    <a:srgbClr val="E674D8"/>
    <a:srgbClr val="8FD3F9"/>
    <a:srgbClr val="CDDF25"/>
    <a:srgbClr val="F779F7"/>
    <a:srgbClr val="5154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3724BA-DAA6-2A1A-4D59-436F4D535ED1}" v="2" dt="2019-09-24T10:36:09.781"/>
    <p1510:client id="{0AC211FB-58D5-79D3-3E4D-835631E77975}" v="17" dt="2019-09-24T11:41:06.523"/>
    <p1510:client id="{2922463F-5D3A-B2CC-26B9-B88CCF591120}" v="140" dt="2021-10-19T21:10:06.825"/>
    <p1510:client id="{47559A53-AE64-A35B-AAD7-A37CF0ECBCBA}" v="21" dt="2019-09-16T15:54:39.898"/>
    <p1510:client id="{5BBE86AF-3787-CE0F-196C-E2633D3D03DC}" v="11" dt="2021-11-15T13:35:06.431"/>
    <p1510:client id="{7BB16F0E-60E0-4318-F019-87CB7C5DB0DF}" v="82" dt="2019-09-16T14:48:53.199"/>
    <p1510:client id="{C260110B-E054-56B0-7F0D-5C4DD7BEE119}" v="14" dt="2019-10-22T19:37:20.763"/>
    <p1510:client id="{DA365F45-1CDC-8BF9-FEEA-88586650195E}" v="2" dt="2019-09-24T12:40:09.4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32787"/>
    <p:restoredTop sz="92699" autoAdjust="0"/>
  </p:normalViewPr>
  <p:slideViewPr>
    <p:cSldViewPr>
      <p:cViewPr varScale="1">
        <p:scale>
          <a:sx n="79" d="100"/>
          <a:sy n="79" d="100"/>
        </p:scale>
        <p:origin x="-25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8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microsoft.com/office/2015/10/relationships/revisionInfo" Target="revisionInfo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12022" cy="488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7" tIns="45708" rIns="91417" bIns="4570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9628" y="0"/>
            <a:ext cx="3113565" cy="488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7" tIns="45708" rIns="91417" bIns="4570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60082"/>
            <a:ext cx="3112022" cy="488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7" tIns="45708" rIns="91417" bIns="4570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9628" y="9760082"/>
            <a:ext cx="3113565" cy="488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7" tIns="45708" rIns="91417" bIns="4570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DF306B5-766A-4FC3-8CCE-07F451A909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533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6518" cy="511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1" tIns="48240" rIns="96481" bIns="48240" numCol="1" anchor="t" anchorCtr="0" compatLnSpc="1">
            <a:prstTxWarp prst="textNoShape">
              <a:avLst/>
            </a:prstTxWarp>
          </a:bodyPr>
          <a:lstStyle>
            <a:lvl1pPr defTabSz="965200"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82" y="1"/>
            <a:ext cx="3076518" cy="511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1" tIns="48240" rIns="96481" bIns="48240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265" y="4862247"/>
            <a:ext cx="5206770" cy="4604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1" tIns="48240" rIns="96481" bIns="482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798"/>
            <a:ext cx="3076518" cy="511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1" tIns="48240" rIns="96481" bIns="48240" numCol="1" anchor="b" anchorCtr="0" compatLnSpc="1">
            <a:prstTxWarp prst="textNoShape">
              <a:avLst/>
            </a:prstTxWarp>
          </a:bodyPr>
          <a:lstStyle>
            <a:lvl1pPr defTabSz="965200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82" y="9722798"/>
            <a:ext cx="3076518" cy="511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1" tIns="48240" rIns="96481" bIns="48240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/>
            </a:lvl1pPr>
          </a:lstStyle>
          <a:p>
            <a:fld id="{034F9883-8A86-4D7B-92A3-D1E10F3071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30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06.05.2021: 1h, eventual demo  </a:t>
            </a:r>
            <a:endParaRPr lang="en-US"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4F9883-8A86-4D7B-92A3-D1E10F30710F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89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946265" y="4862248"/>
            <a:ext cx="5206770" cy="4604643"/>
          </a:xfrm>
          <a:prstGeom prst="rect">
            <a:avLst/>
          </a:prstGeom>
        </p:spPr>
        <p:txBody>
          <a:bodyPr wrap="square" lIns="94753" tIns="94753" rIns="94753" bIns="94753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9688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3405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946265" y="4862248"/>
            <a:ext cx="5206770" cy="4604643"/>
          </a:xfrm>
          <a:prstGeom prst="rect">
            <a:avLst/>
          </a:prstGeom>
        </p:spPr>
        <p:txBody>
          <a:bodyPr wrap="square" lIns="94753" tIns="94753" rIns="94753" bIns="94753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9688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946265" y="4862248"/>
            <a:ext cx="5206770" cy="4604643"/>
          </a:xfrm>
          <a:prstGeom prst="rect">
            <a:avLst/>
          </a:prstGeom>
        </p:spPr>
        <p:txBody>
          <a:bodyPr wrap="square" lIns="94753" tIns="94753" rIns="94753" bIns="94753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6" name="Shape 426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9688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9202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3FEE48-B5B4-46B6-8A42-97203FC8E60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06.05.2021: 3h, </a:t>
            </a:r>
            <a:r>
              <a:rPr lang="en-US" dirty="0" err="1">
                <a:latin typeface="Times New Roman"/>
                <a:cs typeface="Times New Roman"/>
              </a:rPr>
              <a:t>necesită</a:t>
            </a:r>
            <a:r>
              <a:rPr lang="en-US" dirty="0">
                <a:latin typeface="Times New Roman"/>
                <a:cs typeface="Times New Roman"/>
              </a:rPr>
              <a:t> demo – eventual </a:t>
            </a:r>
            <a:r>
              <a:rPr lang="en-US" dirty="0" err="1">
                <a:latin typeface="Times New Roman"/>
                <a:cs typeface="Times New Roman"/>
              </a:rPr>
              <a:t>nestructurat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dirty="0" err="1">
                <a:latin typeface="Times New Roman"/>
                <a:cs typeface="Times New Roman"/>
              </a:rPr>
              <a:t>compilarea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unui</a:t>
            </a:r>
            <a:r>
              <a:rPr lang="en-US" dirty="0">
                <a:latin typeface="Times New Roman"/>
                <a:cs typeface="Times New Roman"/>
              </a:rPr>
              <a:t> hello.asm cu diverse </a:t>
            </a:r>
            <a:r>
              <a:rPr lang="en-US" dirty="0" err="1">
                <a:latin typeface="Times New Roman"/>
                <a:cs typeface="Times New Roman"/>
              </a:rPr>
              <a:t>declarații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și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explorarea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memoriei</a:t>
            </a:r>
            <a:r>
              <a:rPr lang="en-US">
                <a:latin typeface="Times New Roman"/>
                <a:cs typeface="Times New Roman"/>
              </a:rPr>
              <a:t> in </a:t>
            </a:r>
            <a:r>
              <a:rPr lang="en-US" dirty="0">
                <a:latin typeface="Times New Roman"/>
                <a:cs typeface="Times New Roman"/>
              </a:rPr>
              <a:t>gdb   </a:t>
            </a:r>
            <a:endParaRPr lang="en-US" dirty="0"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FEE48-B5B4-46B6-8A42-97203FC8E608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07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Nu </a:t>
            </a:r>
            <a:r>
              <a:rPr lang="en-US" dirty="0" err="1">
                <a:latin typeface="Calibri"/>
                <a:cs typeface="Calibri"/>
              </a:rPr>
              <a:t>există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verificare</a:t>
            </a:r>
            <a:r>
              <a:rPr lang="en-US" dirty="0">
                <a:latin typeface="Calibri"/>
                <a:cs typeface="Calibri"/>
              </a:rPr>
              <a:t> de </a:t>
            </a:r>
            <a:r>
              <a:rPr lang="en-US" dirty="0" err="1">
                <a:latin typeface="Calibri"/>
                <a:cs typeface="Calibri"/>
              </a:rPr>
              <a:t>tipuri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err="1">
                <a:latin typeface="Calibri"/>
                <a:cs typeface="Calibri"/>
              </a:rPr>
              <a:t>asamblorul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acceptă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instrucțiunile</a:t>
            </a:r>
            <a:r>
              <a:rPr lang="en-US" dirty="0">
                <a:latin typeface="Calibri"/>
                <a:cs typeface="Calibri"/>
              </a:rPr>
              <a:t> 2 </a:t>
            </a:r>
            <a:r>
              <a:rPr lang="en-US" dirty="0" err="1">
                <a:latin typeface="Calibri"/>
                <a:cs typeface="Calibri"/>
              </a:rPr>
              <a:t>sau</a:t>
            </a:r>
            <a:r>
              <a:rPr lang="en-US" dirty="0">
                <a:latin typeface="Calibri"/>
                <a:cs typeface="Calibri"/>
              </a:rPr>
              <a:t> 3!</a:t>
            </a:r>
          </a:p>
          <a:p>
            <a:r>
              <a:rPr lang="en-US" dirty="0" err="1">
                <a:latin typeface="Calibri"/>
                <a:cs typeface="Calibri"/>
              </a:rPr>
              <a:t>Programatorul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știe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ce</a:t>
            </a:r>
            <a:r>
              <a:rPr lang="en-US" dirty="0">
                <a:latin typeface="Calibri"/>
                <a:cs typeface="Calibri"/>
              </a:rPr>
              <a:t> e </a:t>
            </a:r>
            <a:r>
              <a:rPr lang="en-US" dirty="0" err="1">
                <a:latin typeface="Calibri"/>
                <a:cs typeface="Calibri"/>
              </a:rPr>
              <a:t>corect</a:t>
            </a:r>
            <a:r>
              <a:rPr lang="en-US" dirty="0">
                <a:latin typeface="Calibri"/>
                <a:cs typeface="Calibri"/>
              </a:rPr>
              <a:t>. </a:t>
            </a:r>
          </a:p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FEE48-B5B4-46B6-8A42-97203FC8E608}" type="slidenum">
              <a:rPr lang="en-US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81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alibri"/>
                <a:cs typeface="Calibri"/>
              </a:rPr>
              <a:t>Castul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folosește</a:t>
            </a:r>
            <a:r>
              <a:rPr lang="en-US" dirty="0">
                <a:latin typeface="Calibri"/>
                <a:cs typeface="Calibri"/>
              </a:rPr>
              <a:t> </a:t>
            </a:r>
          </a:p>
          <a:p>
            <a:r>
              <a:rPr lang="en-US" dirty="0">
                <a:latin typeface="Calibri"/>
                <a:cs typeface="Calibri"/>
              </a:rPr>
              <a:t> - </a:t>
            </a:r>
            <a:r>
              <a:rPr lang="en-US" dirty="0" err="1">
                <a:latin typeface="Calibri"/>
                <a:cs typeface="Calibri"/>
              </a:rPr>
              <a:t>movsx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sau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movzx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pentru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creșterea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dimensiunii</a:t>
            </a:r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 - </a:t>
            </a:r>
            <a:r>
              <a:rPr lang="en-US" dirty="0" err="1">
                <a:latin typeface="Calibri"/>
                <a:cs typeface="Calibri"/>
              </a:rPr>
              <a:t>scăderea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dimensiunii</a:t>
            </a:r>
            <a:r>
              <a:rPr lang="en-US" dirty="0">
                <a:latin typeface="Calibri"/>
                <a:cs typeface="Calibri"/>
              </a:rPr>
              <a:t>: coercion *</a:t>
            </a:r>
            <a:r>
              <a:rPr lang="en-US" dirty="0" err="1">
                <a:latin typeface="Calibri"/>
                <a:cs typeface="Calibri"/>
              </a:rPr>
              <a:t>doar</a:t>
            </a:r>
            <a:r>
              <a:rPr lang="en-US" dirty="0">
                <a:latin typeface="Calibri"/>
                <a:cs typeface="Calibri"/>
              </a:rPr>
              <a:t>* pentru little endian  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FEE48-B5B4-46B6-8A42-97203FC8E608}" type="slidenum">
              <a:rPr lang="en-US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20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3FEE48-B5B4-46B6-8A42-97203FC8E608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914400"/>
            <a:ext cx="8382000" cy="2819400"/>
          </a:xfrm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3848100"/>
            <a:ext cx="8382000" cy="2552700"/>
          </a:xfrm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81000" y="914400"/>
            <a:ext cx="8382000" cy="54864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447800"/>
            <a:ext cx="381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381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85800" y="3848100"/>
            <a:ext cx="77724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019800" y="6248400"/>
            <a:ext cx="2438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Chapter 7: Page </a:t>
            </a:r>
            <a:fld id="{40AC4BA4-59EC-49E2-9708-7A490692D1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148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990600"/>
            <a:ext cx="41910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914400"/>
            <a:ext cx="4116388" cy="1260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174874"/>
            <a:ext cx="4116388" cy="42259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14400"/>
            <a:ext cx="4117975" cy="1260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117975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914400"/>
            <a:ext cx="8382000" cy="2819400"/>
          </a:xfrm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3848100"/>
            <a:ext cx="8382000" cy="2552700"/>
          </a:xfrm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81000" y="914400"/>
            <a:ext cx="8382000" cy="54864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148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990600"/>
            <a:ext cx="41910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914400"/>
            <a:ext cx="4116388" cy="1260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174874"/>
            <a:ext cx="4116388" cy="42259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14400"/>
            <a:ext cx="4117975" cy="1260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117975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38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382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304800" y="6412468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>
                <a:latin typeface="Candara" pitchFamily="34" charset="0"/>
              </a:rPr>
              <a:t>Curs 07</a:t>
            </a:r>
            <a:endParaRPr lang="en-US" sz="1800" dirty="0">
              <a:latin typeface="Candara" pitchFamily="34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 bwMode="auto">
          <a:xfrm>
            <a:off x="381000" y="838200"/>
            <a:ext cx="8382000" cy="1588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 userDrawn="1"/>
        </p:nvSpPr>
        <p:spPr>
          <a:xfrm>
            <a:off x="8382000" y="6443246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ABE2B4-FE47-415C-8EDA-C6D825717137}" type="slidenum">
              <a:rPr lang="en-US" sz="1600" smtClean="0">
                <a:latin typeface="Candara" pitchFamily="34" charset="0"/>
              </a:rPr>
              <a:pPr/>
              <a:t>‹#›</a:t>
            </a:fld>
            <a:endParaRPr lang="en-US" sz="1600" dirty="0">
              <a:latin typeface="Candara" pitchFamily="34" charset="0"/>
            </a:endParaRPr>
          </a:p>
        </p:txBody>
      </p:sp>
      <p:cxnSp>
        <p:nvCxnSpPr>
          <p:cNvPr id="13" name="Straight Connector 12"/>
          <p:cNvCxnSpPr/>
          <p:nvPr userDrawn="1"/>
        </p:nvCxnSpPr>
        <p:spPr bwMode="auto">
          <a:xfrm>
            <a:off x="381000" y="6475412"/>
            <a:ext cx="8382000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onstantia" pitchFamily="18" charset="0"/>
          <a:ea typeface="ヒラギノ角ゴ Pro W3" pitchFamily="4" charset="-128"/>
          <a:cs typeface="Constantia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  <a:ea typeface="ヒラギノ角ゴ Pro W3" pitchFamily="4" charset="-128"/>
          <a:cs typeface="ヒラギノ角ゴ Pro W3" pitchFamily="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  <a:ea typeface="ヒラギノ角ゴ Pro W3" pitchFamily="4" charset="-128"/>
          <a:cs typeface="ヒラギノ角ゴ Pro W3" pitchFamily="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  <a:ea typeface="ヒラギノ角ゴ Pro W3" pitchFamily="4" charset="-128"/>
          <a:cs typeface="ヒラギノ角ゴ Pro W3" pitchFamily="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  <a:ea typeface="ヒラギノ角ゴ Pro W3" pitchFamily="4" charset="-128"/>
          <a:cs typeface="ヒラギノ角ゴ Pro W3" pitchFamily="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Candara" pitchFamily="34" charset="0"/>
          <a:ea typeface="ヒラギノ角ゴ Pro W3" pitchFamily="4" charset="-128"/>
          <a:cs typeface="Candar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Symbol" pitchFamily="4" charset="2"/>
        <a:buChar char="*"/>
        <a:defRPr sz="2400">
          <a:solidFill>
            <a:schemeClr val="accent2">
              <a:lumMod val="75000"/>
            </a:schemeClr>
          </a:solidFill>
          <a:latin typeface="Candara" pitchFamily="34" charset="0"/>
          <a:ea typeface="ヒラギノ角ゴ Pro W3" pitchFamily="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ndara" pitchFamily="34" charset="0"/>
          <a:ea typeface="ヒラギノ角ゴ Pro W3" pitchFamily="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ndara" pitchFamily="34" charset="0"/>
          <a:ea typeface="ヒラギノ角ゴ Pro W3" pitchFamily="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4" charset="2"/>
        <a:buChar char="Q"/>
        <a:defRPr sz="2000">
          <a:solidFill>
            <a:schemeClr val="tx1"/>
          </a:solidFill>
          <a:latin typeface="Candara" pitchFamily="34" charset="0"/>
          <a:ea typeface="ヒラギノ角ゴ Pro W3" pitchFamily="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4" charset="2"/>
        <a:buChar char="Q"/>
        <a:defRPr sz="2000">
          <a:solidFill>
            <a:srgbClr val="CDDF25"/>
          </a:solidFill>
          <a:latin typeface="+mn-lt"/>
          <a:ea typeface="ヒラギノ角ゴ Pro W3" pitchFamily="4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4" charset="2"/>
        <a:buChar char="Q"/>
        <a:defRPr sz="2000">
          <a:solidFill>
            <a:srgbClr val="CDDF25"/>
          </a:solidFill>
          <a:latin typeface="+mn-lt"/>
          <a:ea typeface="ヒラギノ角ゴ Pro W3" pitchFamily="4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4" charset="2"/>
        <a:buChar char="Q"/>
        <a:defRPr sz="2000">
          <a:solidFill>
            <a:srgbClr val="CDDF25"/>
          </a:solidFill>
          <a:latin typeface="+mn-lt"/>
          <a:ea typeface="ヒラギノ角ゴ Pro W3" pitchFamily="4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4" charset="2"/>
        <a:buChar char="Q"/>
        <a:defRPr sz="2000">
          <a:solidFill>
            <a:srgbClr val="CDDF25"/>
          </a:solidFill>
          <a:latin typeface="+mn-lt"/>
          <a:ea typeface="ヒラギノ角ゴ Pro W3" pitchFamily="4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38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382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6412468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ndara" pitchFamily="34" charset="0"/>
              </a:rPr>
              <a:t>Curs 08 - 09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381000" y="838200"/>
            <a:ext cx="8382000" cy="1588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8382000" y="6443246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ABE2B4-FE47-415C-8EDA-C6D825717137}" type="slidenum">
              <a:rPr lang="en-US" sz="1600" smtClean="0">
                <a:latin typeface="Candara" pitchFamily="34" charset="0"/>
              </a:rPr>
              <a:pPr/>
              <a:t>‹#›</a:t>
            </a:fld>
            <a:endParaRPr lang="en-US" sz="1600" dirty="0">
              <a:latin typeface="Candara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381000" y="6475412"/>
            <a:ext cx="8382000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onstantia" pitchFamily="18" charset="0"/>
          <a:ea typeface="ヒラギノ角ゴ Pro W3" pitchFamily="4" charset="-128"/>
          <a:cs typeface="Constantia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  <a:ea typeface="ヒラギノ角ゴ Pro W3" pitchFamily="4" charset="-128"/>
          <a:cs typeface="ヒラギノ角ゴ Pro W3" pitchFamily="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  <a:ea typeface="ヒラギノ角ゴ Pro W3" pitchFamily="4" charset="-128"/>
          <a:cs typeface="ヒラギノ角ゴ Pro W3" pitchFamily="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  <a:ea typeface="ヒラギノ角ゴ Pro W3" pitchFamily="4" charset="-128"/>
          <a:cs typeface="ヒラギノ角ゴ Pro W3" pitchFamily="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  <a:ea typeface="ヒラギノ角ゴ Pro W3" pitchFamily="4" charset="-128"/>
          <a:cs typeface="ヒラギノ角ゴ Pro W3" pitchFamily="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Candara" pitchFamily="34" charset="0"/>
          <a:ea typeface="ヒラギノ角ゴ Pro W3" pitchFamily="4" charset="-128"/>
          <a:cs typeface="Candar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Symbol" pitchFamily="4" charset="2"/>
        <a:buChar char="*"/>
        <a:defRPr sz="2400">
          <a:solidFill>
            <a:schemeClr val="accent2">
              <a:lumMod val="75000"/>
            </a:schemeClr>
          </a:solidFill>
          <a:latin typeface="Candara" pitchFamily="34" charset="0"/>
          <a:ea typeface="ヒラギノ角ゴ Pro W3" pitchFamily="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ndara" pitchFamily="34" charset="0"/>
          <a:ea typeface="ヒラギノ角ゴ Pro W3" pitchFamily="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ndara" pitchFamily="34" charset="0"/>
          <a:ea typeface="ヒラギノ角ゴ Pro W3" pitchFamily="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4" charset="2"/>
        <a:buChar char="Q"/>
        <a:defRPr sz="2000">
          <a:solidFill>
            <a:schemeClr val="tx1"/>
          </a:solidFill>
          <a:latin typeface="Candara" pitchFamily="34" charset="0"/>
          <a:ea typeface="ヒラギノ角ゴ Pro W3" pitchFamily="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4" charset="2"/>
        <a:buChar char="Q"/>
        <a:defRPr sz="2000">
          <a:solidFill>
            <a:srgbClr val="CDDF25"/>
          </a:solidFill>
          <a:latin typeface="+mn-lt"/>
          <a:ea typeface="ヒラギノ角ゴ Pro W3" pitchFamily="4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4" charset="2"/>
        <a:buChar char="Q"/>
        <a:defRPr sz="2000">
          <a:solidFill>
            <a:srgbClr val="CDDF25"/>
          </a:solidFill>
          <a:latin typeface="+mn-lt"/>
          <a:ea typeface="ヒラギノ角ゴ Pro W3" pitchFamily="4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4" charset="2"/>
        <a:buChar char="Q"/>
        <a:defRPr sz="2000">
          <a:solidFill>
            <a:srgbClr val="CDDF25"/>
          </a:solidFill>
          <a:latin typeface="+mn-lt"/>
          <a:ea typeface="ヒラギノ角ゴ Pro W3" pitchFamily="4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4" charset="2"/>
        <a:buChar char="Q"/>
        <a:defRPr sz="2000">
          <a:solidFill>
            <a:srgbClr val="CDDF25"/>
          </a:solidFill>
          <a:latin typeface="+mn-lt"/>
          <a:ea typeface="ヒラギノ角ゴ Pro W3" pitchFamily="4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it-IT">
                <a:latin typeface="Constantia"/>
                <a:ea typeface="ヒラギノ角ゴ Pro W3"/>
              </a:rPr>
              <a:t>Directive, Instrucțiuni, </a:t>
            </a:r>
            <a:br>
              <a:rPr lang="it-IT" dirty="0">
                <a:latin typeface="Constantia"/>
                <a:ea typeface="ヒラギノ角ゴ Pro W3"/>
              </a:rPr>
            </a:br>
            <a:r>
              <a:rPr lang="it-IT">
                <a:latin typeface="Constantia"/>
                <a:ea typeface="ヒラギノ角ゴ Pro W3"/>
              </a:rPr>
              <a:t>Adresare, Declarare 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0" y="4800600"/>
            <a:ext cx="29177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andara" pitchFamily="34" charset="0"/>
                <a:ea typeface="ヒラギノ角ゴ Pro W3"/>
              </a:rPr>
              <a:t>Modificat</a:t>
            </a:r>
            <a:r>
              <a:rPr lang="en-US" dirty="0">
                <a:latin typeface="Candara" pitchFamily="34" charset="0"/>
                <a:ea typeface="ヒラギノ角ゴ Pro W3"/>
              </a:rPr>
              <a:t>:  </a:t>
            </a:r>
            <a:fld id="{BC13CFC1-C340-4674-8873-0139F7F0DF46}" type="datetime5">
              <a:rPr lang="en-US" smtClean="0">
                <a:latin typeface="Candara" pitchFamily="34" charset="0"/>
                <a:ea typeface="ヒラギノ角ゴ Pro W3"/>
              </a:rPr>
              <a:pPr/>
              <a:t>18-Nov-21</a:t>
            </a:fld>
            <a:endParaRPr lang="en-US" dirty="0">
              <a:latin typeface="Candara" pitchFamily="34" charset="0"/>
              <a:ea typeface="ヒラギノ角ゴ Pro W3"/>
            </a:endParaRPr>
          </a:p>
        </p:txBody>
      </p:sp>
      <p:sp>
        <p:nvSpPr>
          <p:cNvPr id="5" name="Rounded Rectangular Callout 3">
            <a:extLst>
              <a:ext uri="{FF2B5EF4-FFF2-40B4-BE49-F238E27FC236}">
                <a16:creationId xmlns:a16="http://schemas.microsoft.com/office/drawing/2014/main" id="{E1FFD46F-0EDB-4EA1-84D3-338FADCAD7CA}"/>
              </a:ext>
            </a:extLst>
          </p:cNvPr>
          <p:cNvSpPr/>
          <p:nvPr/>
        </p:nvSpPr>
        <p:spPr bwMode="auto">
          <a:xfrm>
            <a:off x="6417105" y="3806370"/>
            <a:ext cx="2435737" cy="1680030"/>
          </a:xfrm>
          <a:prstGeom prst="wedgeRoundRectCallout">
            <a:avLst>
              <a:gd name="adj1" fmla="val -62810"/>
              <a:gd name="adj2" fmla="val 24098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4" charset="0"/>
              </a:rPr>
              <a:t>De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4" charset="0"/>
              </a:rPr>
              <a:t>citit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4" charset="0"/>
              </a:rPr>
              <a:t>:</a:t>
            </a:r>
          </a:p>
          <a:p>
            <a:r>
              <a:rPr lang="en-US" dirty="0" err="1">
                <a:latin typeface="Times New Roman"/>
                <a:cs typeface="Times New Roman"/>
              </a:rPr>
              <a:t>Capitolele</a:t>
            </a:r>
            <a:r>
              <a:rPr lang="en-US" dirty="0">
                <a:latin typeface="Times New Roman"/>
                <a:cs typeface="Times New Roman"/>
              </a:rPr>
              <a:t> </a:t>
            </a:r>
            <a:r>
              <a:rPr lang="en-GB" dirty="0">
                <a:latin typeface="Times New Roman"/>
                <a:cs typeface="Times New Roman"/>
              </a:rPr>
              <a:t>4.1 -4.4, 4.6 - 4.8, 6.1 - 6.3 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855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tantia"/>
              </a:rPr>
              <a:t>Sintaxa instrucțiunilor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 err="1"/>
              <a:t>Registre</a:t>
            </a:r>
            <a:r>
              <a:rPr lang="en-US" altLang="en-US" dirty="0"/>
              <a:t> interne: </a:t>
            </a:r>
          </a:p>
          <a:p>
            <a:pPr lvl="1"/>
            <a:r>
              <a:rPr lang="en-US" altLang="en-US" dirty="0" err="1"/>
              <a:t>Registre</a:t>
            </a:r>
            <a:r>
              <a:rPr lang="en-US" altLang="en-US" dirty="0"/>
              <a:t> </a:t>
            </a:r>
            <a:r>
              <a:rPr lang="en-US" altLang="en-US" dirty="0" err="1"/>
              <a:t>generale</a:t>
            </a:r>
            <a:r>
              <a:rPr lang="en-US" altLang="en-US" dirty="0"/>
              <a:t>: </a:t>
            </a:r>
          </a:p>
          <a:p>
            <a:pPr lvl="2"/>
            <a:r>
              <a:rPr lang="en-US" altLang="en-US" dirty="0"/>
              <a:t>(8 </a:t>
            </a:r>
            <a:r>
              <a:rPr lang="en-US" altLang="en-US" dirty="0" err="1"/>
              <a:t>biti</a:t>
            </a:r>
            <a:r>
              <a:rPr lang="en-US" altLang="en-US" dirty="0"/>
              <a:t>) AH,AL,BH,BL,CH,CL,DH,DL</a:t>
            </a:r>
          </a:p>
          <a:p>
            <a:pPr lvl="2"/>
            <a:r>
              <a:rPr lang="en-US" altLang="en-US" dirty="0"/>
              <a:t>(16 </a:t>
            </a:r>
            <a:r>
              <a:rPr lang="en-US" altLang="en-US" dirty="0" err="1"/>
              <a:t>biti</a:t>
            </a:r>
            <a:r>
              <a:rPr lang="en-US" altLang="en-US" dirty="0"/>
              <a:t>) AX, BX,CX,DX, SI,,DI,SP, BP</a:t>
            </a:r>
          </a:p>
          <a:p>
            <a:pPr lvl="2"/>
            <a:r>
              <a:rPr lang="en-US" altLang="en-US" dirty="0"/>
              <a:t>(32 </a:t>
            </a:r>
            <a:r>
              <a:rPr lang="en-US" altLang="en-US" dirty="0" err="1"/>
              <a:t>biti</a:t>
            </a:r>
            <a:r>
              <a:rPr lang="en-US" altLang="en-US" dirty="0"/>
              <a:t>) EAX, EBX,ECX,EDX, ESI,EDI,ESP, EBP</a:t>
            </a:r>
          </a:p>
          <a:p>
            <a:pPr lvl="1"/>
            <a:r>
              <a:rPr lang="en-US" altLang="en-US" dirty="0" err="1"/>
              <a:t>registrespeciale</a:t>
            </a:r>
            <a:r>
              <a:rPr lang="en-US" altLang="en-US" dirty="0"/>
              <a:t>: CS,DS, SS, ES, FS,GS, GDTR, LDTR , CR0,..CR4, PSW</a:t>
            </a:r>
          </a:p>
          <a:p>
            <a:r>
              <a:rPr lang="en-US" altLang="en-US" dirty="0"/>
              <a:t>Date </a:t>
            </a:r>
            <a:r>
              <a:rPr lang="en-US" altLang="en-US" dirty="0" err="1"/>
              <a:t>imediate</a:t>
            </a:r>
            <a:r>
              <a:rPr lang="en-US" altLang="en-US" dirty="0"/>
              <a:t> (</a:t>
            </a:r>
            <a:r>
              <a:rPr lang="en-US" altLang="en-US" dirty="0" err="1"/>
              <a:t>constante</a:t>
            </a:r>
            <a:r>
              <a:rPr lang="en-US" altLang="en-US" dirty="0"/>
              <a:t>): </a:t>
            </a:r>
          </a:p>
          <a:p>
            <a:pPr lvl="1"/>
            <a:r>
              <a:rPr lang="en-US" altLang="en-US" dirty="0" err="1">
                <a:latin typeface="Candara"/>
                <a:ea typeface="ヒラギノ角ゴ Pro W3"/>
              </a:rPr>
              <a:t>expresie</a:t>
            </a:r>
            <a:r>
              <a:rPr lang="en-US" altLang="en-US" dirty="0">
                <a:latin typeface="Candara"/>
                <a:ea typeface="ヒラギノ角ゴ Pro W3"/>
              </a:rPr>
              <a:t> </a:t>
            </a:r>
            <a:r>
              <a:rPr lang="en-US" altLang="en-US" dirty="0" err="1">
                <a:latin typeface="Candara"/>
                <a:ea typeface="ヒラギノ角ゴ Pro W3"/>
              </a:rPr>
              <a:t>aritmetico-logica</a:t>
            </a:r>
            <a:r>
              <a:rPr lang="en-US" altLang="en-US" dirty="0">
                <a:latin typeface="Candara"/>
                <a:ea typeface="ヒラギノ角ゴ Pro W3"/>
              </a:rPr>
              <a:t> </a:t>
            </a:r>
            <a:r>
              <a:rPr lang="en-US" altLang="en-US" dirty="0" err="1">
                <a:latin typeface="Candara"/>
                <a:ea typeface="ヒラギノ角ゴ Pro W3"/>
              </a:rPr>
              <a:t>evaluabila</a:t>
            </a:r>
            <a:r>
              <a:rPr lang="en-US" altLang="en-US" dirty="0">
                <a:latin typeface="Candara"/>
                <a:ea typeface="ヒラギノ角ゴ Pro W3"/>
              </a:rPr>
              <a:t> la un </a:t>
            </a:r>
            <a:r>
              <a:rPr lang="en-US" altLang="en-US" dirty="0" err="1">
                <a:latin typeface="Candara"/>
                <a:ea typeface="ヒラギノ角ゴ Pro W3"/>
              </a:rPr>
              <a:t>numar</a:t>
            </a:r>
            <a:r>
              <a:rPr lang="en-US" altLang="en-US" dirty="0">
                <a:latin typeface="Candara"/>
                <a:ea typeface="ヒラギノ角ゴ Pro W3"/>
              </a:rPr>
              <a:t> </a:t>
            </a:r>
            <a:r>
              <a:rPr lang="en-US" altLang="en-US" dirty="0" err="1">
                <a:latin typeface="Candara"/>
                <a:ea typeface="ヒラギノ角ゴ Pro W3"/>
              </a:rPr>
              <a:t>Valoarea</a:t>
            </a:r>
            <a:r>
              <a:rPr lang="en-US" altLang="en-US" dirty="0">
                <a:latin typeface="Candara"/>
                <a:ea typeface="ヒラギノ角ゴ Pro W3"/>
              </a:rPr>
              <a:t> </a:t>
            </a:r>
            <a:r>
              <a:rPr lang="en-US" altLang="en-US" dirty="0" err="1">
                <a:latin typeface="Candara"/>
                <a:ea typeface="ヒラギノ角ゴ Pro W3"/>
              </a:rPr>
              <a:t>este</a:t>
            </a:r>
            <a:r>
              <a:rPr lang="en-US" altLang="en-US" dirty="0">
                <a:latin typeface="Candara"/>
                <a:ea typeface="ヒラギノ角ゴ Pro W3"/>
              </a:rPr>
              <a:t> </a:t>
            </a:r>
            <a:r>
              <a:rPr lang="en-US" altLang="en-US" dirty="0" err="1">
                <a:latin typeface="Candara"/>
                <a:ea typeface="ヒラギノ角ゴ Pro W3"/>
              </a:rPr>
              <a:t>conținută</a:t>
            </a:r>
            <a:r>
              <a:rPr lang="en-US" altLang="en-US" dirty="0">
                <a:latin typeface="Candara"/>
                <a:ea typeface="ヒラギノ角ゴ Pro W3"/>
              </a:rPr>
              <a:t> in </a:t>
            </a:r>
            <a:r>
              <a:rPr lang="en-US" altLang="en-US" dirty="0" err="1">
                <a:latin typeface="Candara"/>
                <a:ea typeface="ヒラギノ角ゴ Pro W3"/>
              </a:rPr>
              <a:t>codul</a:t>
            </a:r>
            <a:r>
              <a:rPr lang="en-US" altLang="en-US" dirty="0">
                <a:latin typeface="Candara"/>
                <a:ea typeface="ヒラギノ角ゴ Pro W3"/>
              </a:rPr>
              <a:t> </a:t>
            </a:r>
            <a:r>
              <a:rPr lang="en-US" altLang="en-US" dirty="0" err="1">
                <a:latin typeface="Candara"/>
                <a:ea typeface="ヒラギノ角ゴ Pro W3"/>
              </a:rPr>
              <a:t>instrucțiunii</a:t>
            </a:r>
            <a:endParaRPr lang="en-US" altLang="en-US" dirty="0">
              <a:latin typeface="Candara"/>
              <a:ea typeface="ヒラギノ角ゴ Pro W3"/>
            </a:endParaRPr>
          </a:p>
          <a:p>
            <a:pPr lvl="1"/>
            <a:r>
              <a:rPr lang="en-US" altLang="en-US" dirty="0" err="1">
                <a:latin typeface="Candara"/>
                <a:ea typeface="ヒラギノ角ゴ Pro W3"/>
              </a:rPr>
              <a:t>Lungimea</a:t>
            </a:r>
            <a:r>
              <a:rPr lang="en-US" altLang="en-US" dirty="0">
                <a:latin typeface="Candara"/>
                <a:ea typeface="ヒラギノ角ゴ Pro W3"/>
              </a:rPr>
              <a:t> </a:t>
            </a:r>
            <a:r>
              <a:rPr lang="en-US" altLang="en-US" dirty="0" err="1">
                <a:latin typeface="Candara"/>
                <a:ea typeface="ヒラギノ角ゴ Pro W3"/>
              </a:rPr>
              <a:t>constantei</a:t>
            </a:r>
            <a:r>
              <a:rPr lang="en-US" altLang="en-US" dirty="0">
                <a:latin typeface="Candara"/>
                <a:ea typeface="ヒラギノ角ゴ Pro W3"/>
              </a:rPr>
              <a:t> – in </a:t>
            </a:r>
            <a:r>
              <a:rPr lang="en-US" altLang="en-US" dirty="0" err="1">
                <a:latin typeface="Candara"/>
                <a:ea typeface="ヒラギノ角ゴ Pro W3"/>
              </a:rPr>
              <a:t>acord</a:t>
            </a:r>
            <a:r>
              <a:rPr lang="en-US" altLang="en-US" dirty="0">
                <a:latin typeface="Candara"/>
                <a:ea typeface="ヒラギノ角ゴ Pro W3"/>
              </a:rPr>
              <a:t> cu </a:t>
            </a:r>
            <a:r>
              <a:rPr lang="en-US" altLang="en-US" dirty="0" err="1">
                <a:latin typeface="Candara"/>
                <a:ea typeface="ヒラギノ角ゴ Pro W3"/>
              </a:rPr>
              <a:t>lungimea</a:t>
            </a:r>
            <a:r>
              <a:rPr lang="en-US" altLang="en-US" dirty="0">
                <a:latin typeface="Candara"/>
                <a:ea typeface="ヒラギノ角ゴ Pro W3"/>
              </a:rPr>
              <a:t> </a:t>
            </a:r>
            <a:r>
              <a:rPr lang="en-US" altLang="en-US" dirty="0" err="1">
                <a:latin typeface="Candara"/>
                <a:ea typeface="ヒラギノ角ゴ Pro W3"/>
              </a:rPr>
              <a:t>celui</a:t>
            </a:r>
            <a:r>
              <a:rPr lang="en-US" altLang="en-US" dirty="0">
                <a:latin typeface="Candara"/>
                <a:ea typeface="ヒラギノ角ゴ Pro W3"/>
              </a:rPr>
              <a:t> de al </a:t>
            </a:r>
            <a:r>
              <a:rPr lang="en-US" altLang="en-US" dirty="0" err="1">
                <a:latin typeface="Candara"/>
                <a:ea typeface="ヒラギノ角ゴ Pro W3"/>
              </a:rPr>
              <a:t>doilea</a:t>
            </a:r>
            <a:r>
              <a:rPr lang="en-US" altLang="en-US" dirty="0">
                <a:latin typeface="Candara"/>
                <a:ea typeface="ヒラギノ角ゴ Pro W3"/>
              </a:rPr>
              <a:t> operand (octet, </a:t>
            </a:r>
            <a:r>
              <a:rPr lang="en-US" altLang="en-US" dirty="0" err="1">
                <a:latin typeface="Candara"/>
                <a:ea typeface="ヒラギノ角ゴ Pro W3"/>
              </a:rPr>
              <a:t>cuvant</a:t>
            </a:r>
            <a:r>
              <a:rPr lang="en-US" altLang="en-US" dirty="0">
                <a:latin typeface="Candara"/>
                <a:ea typeface="ヒラギノ角ゴ Pro W3"/>
              </a:rPr>
              <a:t> </a:t>
            </a:r>
            <a:r>
              <a:rPr lang="en-US" altLang="en-US" dirty="0" err="1">
                <a:latin typeface="Candara"/>
                <a:ea typeface="ヒラギノ角ゴ Pro W3"/>
              </a:rPr>
              <a:t>sau</a:t>
            </a:r>
            <a:r>
              <a:rPr lang="en-US" altLang="en-US" dirty="0">
                <a:latin typeface="Candara"/>
                <a:ea typeface="ヒラギノ角ゴ Pro W3"/>
              </a:rPr>
              <a:t> </a:t>
            </a:r>
            <a:r>
              <a:rPr lang="en-US" altLang="en-US" dirty="0" err="1">
                <a:latin typeface="Candara"/>
                <a:ea typeface="ヒラギノ角ゴ Pro W3"/>
              </a:rPr>
              <a:t>dublu-cuvant</a:t>
            </a:r>
            <a:r>
              <a:rPr lang="en-US" altLang="en-US" dirty="0">
                <a:latin typeface="Candara"/>
                <a:ea typeface="ヒラギノ角ゴ Pro W3"/>
              </a:rPr>
              <a:t>)</a:t>
            </a:r>
          </a:p>
          <a:p>
            <a:pPr lvl="1"/>
            <a:r>
              <a:rPr lang="en-US" altLang="en-US" dirty="0">
                <a:latin typeface="Candara"/>
                <a:ea typeface="ヒラギノ角ゴ Pro W3"/>
              </a:rPr>
              <a:t>ex: 0, -5, 1234h, 0ABCDh, 11001010b, 1b, 8* 4 – 3</a:t>
            </a:r>
            <a:endParaRPr lang="en-US" altLang="en-US" dirty="0">
              <a:solidFill>
                <a:srgbClr val="FF0000"/>
              </a:solidFill>
            </a:endParaRPr>
          </a:p>
          <a:p>
            <a:pPr lvl="1"/>
            <a:r>
              <a:rPr lang="en-US" altLang="en-US" dirty="0" err="1">
                <a:solidFill>
                  <a:srgbClr val="FF0000"/>
                </a:solidFill>
                <a:latin typeface="Candara"/>
                <a:ea typeface="ヒラギノ角ゴ Pro W3"/>
              </a:rPr>
              <a:t>Adresele</a:t>
            </a:r>
            <a:r>
              <a:rPr lang="en-US" altLang="en-US" dirty="0">
                <a:solidFill>
                  <a:srgbClr val="FF0000"/>
                </a:solidFill>
                <a:latin typeface="Candara"/>
                <a:ea typeface="ヒラギノ角ゴ Pro W3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Candara"/>
                <a:ea typeface="ヒラギノ角ゴ Pro W3"/>
              </a:rPr>
              <a:t>variabilelor</a:t>
            </a:r>
            <a:r>
              <a:rPr lang="en-US" altLang="en-US" dirty="0">
                <a:solidFill>
                  <a:srgbClr val="FF0000"/>
                </a:solidFill>
                <a:latin typeface="Candara"/>
                <a:ea typeface="ヒラギノ角ゴ Pro W3"/>
              </a:rPr>
              <a:t> din .data, .</a:t>
            </a:r>
            <a:r>
              <a:rPr lang="en-US" altLang="en-US" dirty="0" err="1">
                <a:solidFill>
                  <a:srgbClr val="FF0000"/>
                </a:solidFill>
                <a:latin typeface="Candara"/>
                <a:ea typeface="ヒラギノ角ゴ Pro W3"/>
              </a:rPr>
              <a:t>bss</a:t>
            </a:r>
            <a:r>
              <a:rPr lang="en-US" altLang="en-US" dirty="0">
                <a:solidFill>
                  <a:srgbClr val="FF0000"/>
                </a:solidFill>
                <a:latin typeface="Candara"/>
                <a:ea typeface="ヒラギノ角ゴ Pro W3"/>
              </a:rPr>
              <a:t> sunt </a:t>
            </a:r>
            <a:r>
              <a:rPr lang="en-US" altLang="en-US" dirty="0" err="1">
                <a:solidFill>
                  <a:srgbClr val="FF0000"/>
                </a:solidFill>
                <a:latin typeface="Candara"/>
                <a:ea typeface="ヒラギノ角ゴ Pro W3"/>
              </a:rPr>
              <a:t>cunoscute</a:t>
            </a:r>
            <a:r>
              <a:rPr lang="en-US" altLang="en-US" dirty="0">
                <a:solidFill>
                  <a:srgbClr val="FF0000"/>
                </a:solidFill>
                <a:latin typeface="Candara"/>
                <a:ea typeface="ヒラギノ角ゴ Pro W3"/>
              </a:rPr>
              <a:t> = </a:t>
            </a:r>
            <a:r>
              <a:rPr lang="en-US" altLang="en-US" dirty="0" err="1">
                <a:solidFill>
                  <a:srgbClr val="FF0000"/>
                </a:solidFill>
                <a:latin typeface="Candara"/>
                <a:ea typeface="ヒラギノ角ゴ Pro W3"/>
              </a:rPr>
              <a:t>imediate</a:t>
            </a:r>
            <a:endParaRPr lang="en-US" altLang="en-US" dirty="0">
              <a:solidFill>
                <a:srgbClr val="FF0000"/>
              </a:solidFill>
            </a:endParaRP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2313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Sintaxa</a:t>
            </a:r>
            <a:r>
              <a:rPr lang="en-US" altLang="en-US" dirty="0"/>
              <a:t> </a:t>
            </a:r>
            <a:r>
              <a:rPr lang="en-US" altLang="en-US" dirty="0" err="1"/>
              <a:t>instrucțiunilor</a:t>
            </a:r>
            <a:r>
              <a:rPr lang="en-US" altLang="en-US" dirty="0"/>
              <a:t> x86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altLang="en-US" dirty="0" err="1"/>
              <a:t>Instrucțiuni</a:t>
            </a:r>
            <a:r>
              <a:rPr lang="en-US" altLang="en-US" dirty="0"/>
              <a:t> </a:t>
            </a:r>
            <a:r>
              <a:rPr lang="en-US" altLang="en-US" dirty="0" err="1"/>
              <a:t>fara</a:t>
            </a:r>
            <a:r>
              <a:rPr lang="en-US" altLang="en-US" dirty="0"/>
              <a:t> operand</a:t>
            </a:r>
          </a:p>
          <a:p>
            <a:pPr lvl="2"/>
            <a:r>
              <a:rPr lang="en-US" altLang="en-US" dirty="0"/>
              <a:t>NOP</a:t>
            </a:r>
          </a:p>
          <a:p>
            <a:pPr lvl="2"/>
            <a:r>
              <a:rPr lang="en-US" altLang="en-US" dirty="0"/>
              <a:t>MOVSB</a:t>
            </a:r>
          </a:p>
          <a:p>
            <a:pPr lvl="1"/>
            <a:r>
              <a:rPr lang="en-US" altLang="en-US" dirty="0" err="1"/>
              <a:t>instrucțiuni</a:t>
            </a:r>
            <a:r>
              <a:rPr lang="en-US" altLang="en-US" dirty="0"/>
              <a:t> cu un operand</a:t>
            </a:r>
          </a:p>
          <a:p>
            <a:pPr lvl="2"/>
            <a:r>
              <a:rPr lang="en-US" altLang="en-US" dirty="0"/>
              <a:t>PUSH EAX</a:t>
            </a:r>
          </a:p>
          <a:p>
            <a:pPr lvl="2"/>
            <a:r>
              <a:rPr lang="en-US" altLang="en-US" dirty="0"/>
              <a:t>ROR DX</a:t>
            </a:r>
          </a:p>
          <a:p>
            <a:pPr lvl="1"/>
            <a:r>
              <a:rPr lang="en-US" altLang="en-US" dirty="0" err="1"/>
              <a:t>instrucțiuni</a:t>
            </a:r>
            <a:r>
              <a:rPr lang="en-US" altLang="en-US" dirty="0"/>
              <a:t> cu </a:t>
            </a:r>
            <a:r>
              <a:rPr lang="en-US" altLang="en-US" dirty="0" err="1"/>
              <a:t>doi</a:t>
            </a:r>
            <a:r>
              <a:rPr lang="en-US" altLang="en-US" dirty="0"/>
              <a:t> </a:t>
            </a:r>
            <a:r>
              <a:rPr lang="en-US" altLang="en-US" dirty="0" err="1"/>
              <a:t>operanzi</a:t>
            </a:r>
            <a:endParaRPr lang="en-US" altLang="en-US" dirty="0"/>
          </a:p>
          <a:p>
            <a:pPr lvl="2"/>
            <a:r>
              <a:rPr lang="en-US" altLang="en-US" dirty="0"/>
              <a:t>MOV AX, BX</a:t>
            </a:r>
          </a:p>
          <a:p>
            <a:pPr lvl="1"/>
            <a:r>
              <a:rPr lang="en-US" altLang="en-US" dirty="0" err="1"/>
              <a:t>linie</a:t>
            </a:r>
            <a:r>
              <a:rPr lang="en-US" altLang="en-US" dirty="0"/>
              <a:t> cu </a:t>
            </a:r>
            <a:r>
              <a:rPr lang="en-US" altLang="en-US" dirty="0" err="1"/>
              <a:t>eticheta</a:t>
            </a:r>
            <a:r>
              <a:rPr lang="en-US" altLang="en-US" dirty="0"/>
              <a:t> </a:t>
            </a:r>
            <a:r>
              <a:rPr lang="en-US" altLang="en-US" dirty="0" err="1"/>
              <a:t>instrucțiune</a:t>
            </a:r>
            <a:r>
              <a:rPr lang="en-US" altLang="en-US" dirty="0"/>
              <a:t> </a:t>
            </a:r>
            <a:r>
              <a:rPr lang="en-US" altLang="en-US" dirty="0" err="1"/>
              <a:t>si</a:t>
            </a:r>
            <a:r>
              <a:rPr lang="en-US" altLang="en-US" dirty="0"/>
              <a:t> </a:t>
            </a:r>
            <a:r>
              <a:rPr lang="en-US" altLang="en-US" dirty="0" err="1"/>
              <a:t>comentariu</a:t>
            </a:r>
            <a:endParaRPr lang="en-US" altLang="en-US" dirty="0"/>
          </a:p>
          <a:p>
            <a:pPr lvl="2"/>
            <a:r>
              <a:rPr lang="en-US" altLang="en-US" dirty="0"/>
              <a:t>START:    MOV AX,BX		;</a:t>
            </a:r>
            <a:r>
              <a:rPr lang="en-US" altLang="en-US" dirty="0" err="1"/>
              <a:t>mută</a:t>
            </a:r>
            <a:r>
              <a:rPr lang="en-US" altLang="en-US" dirty="0"/>
              <a:t> </a:t>
            </a:r>
            <a:r>
              <a:rPr lang="en-US" altLang="en-US" dirty="0" err="1"/>
              <a:t>conținut</a:t>
            </a:r>
            <a:r>
              <a:rPr lang="en-US" altLang="en-US" dirty="0"/>
              <a:t> AX in BX</a:t>
            </a:r>
          </a:p>
          <a:p>
            <a:pPr lvl="1"/>
            <a:r>
              <a:rPr lang="en-US" altLang="en-US" dirty="0" err="1"/>
              <a:t>linie</a:t>
            </a:r>
            <a:r>
              <a:rPr lang="en-US" altLang="en-US" dirty="0"/>
              <a:t> de </a:t>
            </a:r>
            <a:r>
              <a:rPr lang="en-US" altLang="en-US" dirty="0" err="1"/>
              <a:t>comentariu</a:t>
            </a:r>
            <a:endParaRPr lang="en-US" altLang="en-US" dirty="0"/>
          </a:p>
          <a:p>
            <a:pPr lvl="2"/>
            <a:r>
              <a:rPr lang="en-US" altLang="en-US" dirty="0"/>
              <a:t>; </a:t>
            </a:r>
            <a:r>
              <a:rPr lang="en-US" altLang="en-US" dirty="0" err="1"/>
              <a:t>aceastaeste</a:t>
            </a:r>
            <a:r>
              <a:rPr lang="en-US" altLang="en-US" dirty="0"/>
              <a:t> o </a:t>
            </a:r>
            <a:r>
              <a:rPr lang="en-US" altLang="en-US" dirty="0" err="1"/>
              <a:t>linie</a:t>
            </a:r>
            <a:r>
              <a:rPr lang="en-US" altLang="en-US" dirty="0"/>
              <a:t> de </a:t>
            </a:r>
            <a:r>
              <a:rPr lang="en-US" altLang="en-US" dirty="0" err="1"/>
              <a:t>comentariu</a:t>
            </a:r>
            <a:endParaRPr lang="en-US" altLang="en-US" dirty="0"/>
          </a:p>
          <a:p>
            <a:pPr lvl="1"/>
            <a:r>
              <a:rPr lang="en-US" altLang="en-US" dirty="0" err="1"/>
              <a:t>linie</a:t>
            </a:r>
            <a:r>
              <a:rPr lang="en-US" altLang="en-US" dirty="0"/>
              <a:t> cu </a:t>
            </a:r>
            <a:r>
              <a:rPr lang="en-US" altLang="en-US" dirty="0" err="1"/>
              <a:t>eticheta</a:t>
            </a:r>
            <a:endParaRPr lang="en-US" altLang="en-US" dirty="0"/>
          </a:p>
          <a:p>
            <a:pPr lvl="2"/>
            <a:r>
              <a:rPr lang="en-US" altLang="en-US" dirty="0"/>
              <a:t>ETICHETA:</a:t>
            </a:r>
          </a:p>
        </p:txBody>
      </p:sp>
    </p:spTree>
    <p:extLst>
      <p:ext uri="{BB962C8B-B14F-4D97-AF65-F5344CB8AC3E}">
        <p14:creationId xmlns:p14="http://schemas.microsoft.com/office/powerpoint/2010/main" val="844428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Reguli sintactice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o </a:t>
            </a:r>
            <a:r>
              <a:rPr lang="en-US" altLang="en-US" dirty="0" err="1"/>
              <a:t>singură</a:t>
            </a:r>
            <a:r>
              <a:rPr lang="en-US" altLang="en-US" dirty="0"/>
              <a:t> </a:t>
            </a:r>
            <a:r>
              <a:rPr lang="en-US" altLang="en-US" dirty="0" err="1"/>
              <a:t>instrucțiune</a:t>
            </a:r>
            <a:r>
              <a:rPr lang="en-US" altLang="en-US" dirty="0"/>
              <a:t>/</a:t>
            </a:r>
            <a:r>
              <a:rPr lang="en-US" altLang="en-US" dirty="0" err="1"/>
              <a:t>directivă</a:t>
            </a:r>
            <a:r>
              <a:rPr lang="en-US" altLang="en-US" dirty="0"/>
              <a:t> per </a:t>
            </a:r>
            <a:r>
              <a:rPr lang="en-US" altLang="en-US" dirty="0" err="1"/>
              <a:t>linie</a:t>
            </a:r>
            <a:endParaRPr lang="en-US" altLang="en-US" dirty="0"/>
          </a:p>
          <a:p>
            <a:r>
              <a:rPr lang="en-US" altLang="en-US" dirty="0"/>
              <a:t>o </a:t>
            </a:r>
            <a:r>
              <a:rPr lang="en-US" altLang="en-US" dirty="0" err="1"/>
              <a:t>linie</a:t>
            </a:r>
            <a:r>
              <a:rPr lang="en-US" altLang="en-US" dirty="0"/>
              <a:t> </a:t>
            </a:r>
            <a:r>
              <a:rPr lang="en-US" altLang="en-US" dirty="0" err="1"/>
              <a:t>poate</a:t>
            </a:r>
            <a:r>
              <a:rPr lang="en-US" altLang="en-US" dirty="0"/>
              <a:t> </a:t>
            </a:r>
            <a:r>
              <a:rPr lang="en-US" altLang="en-US" dirty="0" err="1"/>
              <a:t>conține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 err="1"/>
              <a:t>nici</a:t>
            </a:r>
            <a:r>
              <a:rPr lang="en-US" altLang="en-US" dirty="0"/>
              <a:t> o </a:t>
            </a:r>
            <a:r>
              <a:rPr lang="en-US" altLang="en-US" dirty="0" err="1"/>
              <a:t>entitate</a:t>
            </a:r>
            <a:r>
              <a:rPr lang="en-US" altLang="en-US" dirty="0"/>
              <a:t> de </a:t>
            </a:r>
            <a:r>
              <a:rPr lang="en-US" altLang="en-US" dirty="0" err="1"/>
              <a:t>instrucțiune</a:t>
            </a:r>
            <a:r>
              <a:rPr lang="en-US" altLang="en-US" dirty="0"/>
              <a:t> (camp) – </a:t>
            </a:r>
            <a:r>
              <a:rPr lang="en-US" altLang="en-US" dirty="0" err="1"/>
              <a:t>linie</a:t>
            </a:r>
            <a:r>
              <a:rPr lang="en-US" altLang="en-US" dirty="0"/>
              <a:t> </a:t>
            </a:r>
            <a:r>
              <a:rPr lang="en-US" altLang="en-US" dirty="0" err="1"/>
              <a:t>goală</a:t>
            </a:r>
            <a:endParaRPr lang="en-US" altLang="en-US" dirty="0"/>
          </a:p>
          <a:p>
            <a:pPr lvl="1"/>
            <a:r>
              <a:rPr lang="en-US" altLang="en-US" dirty="0" err="1"/>
              <a:t>Numai</a:t>
            </a:r>
            <a:r>
              <a:rPr lang="en-US" altLang="en-US" dirty="0"/>
              <a:t> </a:t>
            </a:r>
            <a:r>
              <a:rPr lang="en-US" altLang="en-US" dirty="0" err="1"/>
              <a:t>etichetă</a:t>
            </a:r>
            <a:endParaRPr lang="en-US" altLang="en-US" dirty="0"/>
          </a:p>
          <a:p>
            <a:pPr lvl="1"/>
            <a:r>
              <a:rPr lang="en-US" altLang="en-US" dirty="0" err="1"/>
              <a:t>Numai</a:t>
            </a:r>
            <a:r>
              <a:rPr lang="en-US" altLang="en-US" dirty="0"/>
              <a:t> </a:t>
            </a:r>
            <a:r>
              <a:rPr lang="en-US" altLang="en-US" dirty="0" err="1"/>
              <a:t>comentariu</a:t>
            </a:r>
            <a:endParaRPr lang="en-US" altLang="en-US" dirty="0"/>
          </a:p>
          <a:p>
            <a:pPr lvl="1"/>
            <a:r>
              <a:rPr lang="en-US" altLang="en-US" dirty="0" err="1"/>
              <a:t>eticheta</a:t>
            </a:r>
            <a:r>
              <a:rPr lang="en-US" altLang="en-US" dirty="0"/>
              <a:t>, </a:t>
            </a:r>
            <a:r>
              <a:rPr lang="en-US" altLang="en-US" dirty="0" err="1"/>
              <a:t>instrucțiune</a:t>
            </a:r>
            <a:r>
              <a:rPr lang="en-US" altLang="en-US" dirty="0"/>
              <a:t>, </a:t>
            </a:r>
            <a:r>
              <a:rPr lang="en-US" altLang="en-US" dirty="0" err="1"/>
              <a:t>directivă</a:t>
            </a:r>
            <a:r>
              <a:rPr lang="en-US" altLang="en-US" dirty="0"/>
              <a:t> </a:t>
            </a:r>
            <a:r>
              <a:rPr lang="en-US" altLang="en-US" dirty="0" err="1"/>
              <a:t>și</a:t>
            </a:r>
            <a:r>
              <a:rPr lang="en-US" altLang="en-US" dirty="0"/>
              <a:t> </a:t>
            </a:r>
            <a:r>
              <a:rPr lang="en-US" altLang="en-US" dirty="0" err="1"/>
              <a:t>comentariu</a:t>
            </a:r>
            <a:endParaRPr lang="en-US" altLang="en-US" dirty="0"/>
          </a:p>
          <a:p>
            <a:r>
              <a:rPr lang="en-US" altLang="en-US" dirty="0" err="1"/>
              <a:t>Comentariu</a:t>
            </a:r>
            <a:r>
              <a:rPr lang="en-US" altLang="en-US" dirty="0"/>
              <a:t> </a:t>
            </a:r>
            <a:r>
              <a:rPr lang="en-US" altLang="en-US" dirty="0" err="1"/>
              <a:t>incepe</a:t>
            </a:r>
            <a:r>
              <a:rPr lang="en-US" altLang="en-US" dirty="0"/>
              <a:t> cu ';' </a:t>
            </a:r>
            <a:r>
              <a:rPr lang="en-US" altLang="en-US" dirty="0" err="1"/>
              <a:t>si</a:t>
            </a:r>
            <a:r>
              <a:rPr lang="en-US" altLang="en-US" dirty="0"/>
              <a:t> se </a:t>
            </a:r>
            <a:r>
              <a:rPr lang="en-US" altLang="en-US" dirty="0" err="1"/>
              <a:t>încheie</a:t>
            </a:r>
            <a:r>
              <a:rPr lang="en-US" altLang="en-US" dirty="0"/>
              <a:t> la </a:t>
            </a:r>
            <a:r>
              <a:rPr lang="en-US" altLang="en-US" dirty="0" err="1"/>
              <a:t>sfârșitul</a:t>
            </a:r>
            <a:r>
              <a:rPr lang="en-US" altLang="en-US" dirty="0"/>
              <a:t> </a:t>
            </a:r>
            <a:r>
              <a:rPr lang="en-US" altLang="en-US" dirty="0" err="1"/>
              <a:t>liniei</a:t>
            </a:r>
            <a:endParaRPr lang="en-US" altLang="en-US" dirty="0"/>
          </a:p>
          <a:p>
            <a:r>
              <a:rPr lang="en-US" altLang="en-US" dirty="0"/>
              <a:t>o </a:t>
            </a:r>
            <a:r>
              <a:rPr lang="en-US" altLang="en-US" dirty="0" err="1"/>
              <a:t>instrucțiune</a:t>
            </a:r>
            <a:r>
              <a:rPr lang="en-US" altLang="en-US" dirty="0"/>
              <a:t> x86 </a:t>
            </a:r>
            <a:r>
              <a:rPr lang="en-US" altLang="en-US" dirty="0" err="1"/>
              <a:t>poate</a:t>
            </a:r>
            <a:r>
              <a:rPr lang="en-US" altLang="en-US" dirty="0"/>
              <a:t> </a:t>
            </a:r>
            <a:r>
              <a:rPr lang="en-US" altLang="en-US" dirty="0" err="1"/>
              <a:t>conține</a:t>
            </a:r>
            <a:r>
              <a:rPr lang="en-US" altLang="en-US" dirty="0"/>
              <a:t> maxim 2 </a:t>
            </a:r>
            <a:r>
              <a:rPr lang="en-US" altLang="en-US" dirty="0" err="1"/>
              <a:t>operanzi</a:t>
            </a:r>
            <a:r>
              <a:rPr lang="en-US" altLang="en-US" dirty="0"/>
              <a:t>: </a:t>
            </a:r>
          </a:p>
          <a:p>
            <a:pPr lvl="1"/>
            <a:r>
              <a:rPr lang="en-US" altLang="en-US" dirty="0"/>
              <a:t>op1 –  </a:t>
            </a:r>
            <a:r>
              <a:rPr lang="en-US" altLang="en-US" dirty="0" err="1"/>
              <a:t>destinația</a:t>
            </a:r>
            <a:r>
              <a:rPr lang="en-US" altLang="en-US" dirty="0"/>
              <a:t> </a:t>
            </a:r>
            <a:r>
              <a:rPr lang="en-US" altLang="en-US" dirty="0" err="1"/>
              <a:t>și</a:t>
            </a:r>
            <a:r>
              <a:rPr lang="en-US" altLang="en-US" dirty="0"/>
              <a:t> </a:t>
            </a:r>
            <a:r>
              <a:rPr lang="en-US" altLang="en-US" dirty="0" err="1"/>
              <a:t>primul</a:t>
            </a:r>
            <a:r>
              <a:rPr lang="en-US" altLang="en-US" dirty="0"/>
              <a:t> </a:t>
            </a:r>
            <a:r>
              <a:rPr lang="en-US" altLang="en-US" dirty="0" err="1"/>
              <a:t>termen</a:t>
            </a:r>
            <a:r>
              <a:rPr lang="en-US" altLang="en-US" dirty="0"/>
              <a:t> al </a:t>
            </a:r>
            <a:r>
              <a:rPr lang="en-US" altLang="en-US" dirty="0" err="1"/>
              <a:t>operației</a:t>
            </a:r>
            <a:endParaRPr lang="en-US" altLang="en-US" dirty="0"/>
          </a:p>
          <a:p>
            <a:pPr lvl="1"/>
            <a:r>
              <a:rPr lang="en-US" altLang="en-US" dirty="0"/>
              <a:t>op2 –  </a:t>
            </a:r>
            <a:r>
              <a:rPr lang="en-US" altLang="en-US" dirty="0" err="1"/>
              <a:t>sursa</a:t>
            </a:r>
            <a:r>
              <a:rPr lang="en-US" altLang="en-US" dirty="0"/>
              <a:t> </a:t>
            </a:r>
            <a:r>
              <a:rPr lang="en-US" altLang="en-US" dirty="0" err="1"/>
              <a:t>sau</a:t>
            </a:r>
            <a:r>
              <a:rPr lang="en-US" altLang="en-US" dirty="0"/>
              <a:t> al </a:t>
            </a:r>
            <a:r>
              <a:rPr lang="en-US" altLang="en-US" dirty="0" err="1"/>
              <a:t>doilea</a:t>
            </a:r>
            <a:r>
              <a:rPr lang="en-US" altLang="en-US" dirty="0"/>
              <a:t> </a:t>
            </a:r>
            <a:r>
              <a:rPr lang="en-US" altLang="en-US" dirty="0" err="1"/>
              <a:t>termen</a:t>
            </a:r>
            <a:r>
              <a:rPr lang="en-US" altLang="en-US" dirty="0"/>
              <a:t> al </a:t>
            </a:r>
            <a:r>
              <a:rPr lang="en-US" altLang="en-US" dirty="0" err="1"/>
              <a:t>operației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79237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Reguli sintactice - Exemple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altLang="en-US" dirty="0"/>
              <a:t>NOP </a:t>
            </a:r>
          </a:p>
          <a:p>
            <a:pPr lvl="2"/>
            <a:r>
              <a:rPr lang="en-US" altLang="en-US" dirty="0" err="1"/>
              <a:t>Instrucțiune</a:t>
            </a:r>
            <a:r>
              <a:rPr lang="en-US" altLang="en-US" dirty="0"/>
              <a:t> </a:t>
            </a:r>
            <a:r>
              <a:rPr lang="en-US" altLang="en-US" dirty="0" err="1"/>
              <a:t>fara</a:t>
            </a:r>
            <a:r>
              <a:rPr lang="en-US" altLang="en-US" dirty="0"/>
              <a:t> </a:t>
            </a:r>
            <a:r>
              <a:rPr lang="en-US" altLang="en-US" dirty="0" err="1"/>
              <a:t>operanzi</a:t>
            </a:r>
            <a:endParaRPr lang="en-US" altLang="en-US" dirty="0"/>
          </a:p>
          <a:p>
            <a:pPr lvl="1"/>
            <a:r>
              <a:rPr lang="en-US" altLang="en-US" dirty="0"/>
              <a:t>MOVSB</a:t>
            </a:r>
          </a:p>
          <a:p>
            <a:pPr lvl="2"/>
            <a:r>
              <a:rPr lang="en-US" altLang="en-US" dirty="0" err="1"/>
              <a:t>instrucțiune</a:t>
            </a:r>
            <a:r>
              <a:rPr lang="en-US" altLang="en-US" dirty="0"/>
              <a:t> cu </a:t>
            </a:r>
            <a:r>
              <a:rPr lang="en-US" altLang="en-US" dirty="0" err="1"/>
              <a:t>operanzi</a:t>
            </a:r>
            <a:r>
              <a:rPr lang="en-US" altLang="en-US" dirty="0"/>
              <a:t> </a:t>
            </a:r>
            <a:r>
              <a:rPr lang="en-US" altLang="en-US" dirty="0" err="1"/>
              <a:t>impliciti</a:t>
            </a:r>
            <a:endParaRPr lang="en-US" altLang="en-US" dirty="0"/>
          </a:p>
          <a:p>
            <a:pPr lvl="1"/>
            <a:r>
              <a:rPr lang="en-US" altLang="en-US" dirty="0"/>
              <a:t>MUL CL</a:t>
            </a:r>
          </a:p>
          <a:p>
            <a:pPr lvl="2"/>
            <a:r>
              <a:rPr lang="en-US" altLang="en-US" dirty="0" err="1"/>
              <a:t>instrucțiune</a:t>
            </a:r>
            <a:r>
              <a:rPr lang="en-US" altLang="en-US" dirty="0"/>
              <a:t> cu </a:t>
            </a:r>
            <a:r>
              <a:rPr lang="en-US" altLang="en-US" dirty="0" err="1"/>
              <a:t>primul</a:t>
            </a:r>
            <a:r>
              <a:rPr lang="en-US" altLang="en-US" dirty="0"/>
              <a:t> operand implicit (AX := AL * CL)</a:t>
            </a:r>
          </a:p>
          <a:p>
            <a:pPr lvl="1"/>
            <a:r>
              <a:rPr lang="en-US" altLang="en-US" dirty="0"/>
              <a:t>MOV AX, BX</a:t>
            </a:r>
          </a:p>
          <a:p>
            <a:pPr lvl="2"/>
            <a:r>
              <a:rPr lang="en-US" altLang="en-US" dirty="0"/>
              <a:t>AX := BX </a:t>
            </a:r>
            <a:r>
              <a:rPr lang="en-US" altLang="en-US" dirty="0" err="1"/>
              <a:t>adică</a:t>
            </a:r>
            <a:r>
              <a:rPr lang="en-US" altLang="en-US" dirty="0"/>
              <a:t> AX – </a:t>
            </a:r>
            <a:r>
              <a:rPr lang="en-US" altLang="en-US" dirty="0" err="1"/>
              <a:t>destinatia</a:t>
            </a:r>
            <a:r>
              <a:rPr lang="en-US" altLang="en-US" dirty="0"/>
              <a:t> , BX </a:t>
            </a:r>
            <a:r>
              <a:rPr lang="en-US" altLang="en-US" dirty="0" err="1"/>
              <a:t>sursa</a:t>
            </a:r>
            <a:r>
              <a:rPr lang="en-US" altLang="en-US" dirty="0"/>
              <a:t> </a:t>
            </a:r>
            <a:r>
              <a:rPr lang="en-US" altLang="en-US" dirty="0" err="1"/>
              <a:t>transferului</a:t>
            </a:r>
            <a:endParaRPr lang="en-US" altLang="en-US" dirty="0"/>
          </a:p>
          <a:p>
            <a:pPr lvl="1"/>
            <a:r>
              <a:rPr lang="en-US" altLang="en-US" dirty="0"/>
              <a:t>INC SI</a:t>
            </a:r>
          </a:p>
          <a:p>
            <a:pPr lvl="2"/>
            <a:r>
              <a:rPr lang="en-US" altLang="en-US" dirty="0"/>
              <a:t>SI  := SI + 1</a:t>
            </a:r>
          </a:p>
          <a:p>
            <a:pPr lvl="1"/>
            <a:r>
              <a:rPr lang="en-US" altLang="en-US" dirty="0"/>
              <a:t>ADD CX, DX</a:t>
            </a:r>
          </a:p>
          <a:p>
            <a:pPr lvl="2"/>
            <a:r>
              <a:rPr lang="en-US" altLang="en-US" dirty="0"/>
              <a:t>CX := CX + DX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ADD AX, BX, CX</a:t>
            </a:r>
          </a:p>
          <a:p>
            <a:pPr lvl="2"/>
            <a:r>
              <a:rPr lang="en-US" altLang="en-US" dirty="0" err="1">
                <a:solidFill>
                  <a:srgbClr val="FF0000"/>
                </a:solidFill>
              </a:rPr>
              <a:t>Instrucțiune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incorecta</a:t>
            </a:r>
            <a:r>
              <a:rPr lang="en-US" altLang="en-US" dirty="0">
                <a:solidFill>
                  <a:srgbClr val="FF0000"/>
                </a:solidFill>
              </a:rPr>
              <a:t>, </a:t>
            </a:r>
            <a:r>
              <a:rPr lang="en-US" altLang="en-US" dirty="0" err="1">
                <a:solidFill>
                  <a:srgbClr val="FF0000"/>
                </a:solidFill>
              </a:rPr>
              <a:t>prea</a:t>
            </a:r>
            <a:r>
              <a:rPr lang="en-US" altLang="en-US" dirty="0">
                <a:solidFill>
                  <a:srgbClr val="FF0000"/>
                </a:solidFill>
              </a:rPr>
              <a:t> multi </a:t>
            </a:r>
            <a:r>
              <a:rPr lang="en-US" altLang="en-US" dirty="0" err="1">
                <a:solidFill>
                  <a:srgbClr val="FF0000"/>
                </a:solidFill>
              </a:rPr>
              <a:t>operanzi</a:t>
            </a:r>
            <a:endParaRPr lang="en-US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434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Reguli sintactice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“case insensitive”</a:t>
            </a:r>
          </a:p>
          <a:p>
            <a:r>
              <a:rPr lang="en-US" altLang="en-US" dirty="0" err="1"/>
              <a:t>Separarea</a:t>
            </a:r>
            <a:r>
              <a:rPr lang="en-US" altLang="en-US" dirty="0"/>
              <a:t> </a:t>
            </a:r>
            <a:r>
              <a:rPr lang="en-US" altLang="en-US" dirty="0" err="1"/>
              <a:t>câmpurilor</a:t>
            </a:r>
            <a:r>
              <a:rPr lang="en-US" altLang="en-US" dirty="0"/>
              <a:t> se face cu </a:t>
            </a:r>
            <a:r>
              <a:rPr lang="en-US" altLang="en-US" dirty="0" err="1"/>
              <a:t>spații</a:t>
            </a:r>
            <a:r>
              <a:rPr lang="en-US" altLang="en-US" dirty="0"/>
              <a:t>, TAB-</a:t>
            </a:r>
            <a:r>
              <a:rPr lang="en-US" altLang="en-US" dirty="0" err="1"/>
              <a:t>uri</a:t>
            </a:r>
            <a:endParaRPr lang="en-US" altLang="en-US" dirty="0"/>
          </a:p>
          <a:p>
            <a:r>
              <a:rPr lang="en-US" altLang="en-US" dirty="0" err="1"/>
              <a:t>Pentru</a:t>
            </a:r>
            <a:r>
              <a:rPr lang="en-US" altLang="en-US" dirty="0"/>
              <a:t> </a:t>
            </a:r>
            <a:r>
              <a:rPr lang="en-US" altLang="en-US" dirty="0" err="1"/>
              <a:t>lizibilitate</a:t>
            </a:r>
            <a:r>
              <a:rPr lang="en-US" altLang="en-US" dirty="0"/>
              <a:t>: </a:t>
            </a:r>
            <a:r>
              <a:rPr lang="en-US" altLang="en-US" dirty="0" err="1"/>
              <a:t>separare</a:t>
            </a:r>
            <a:r>
              <a:rPr lang="en-US" altLang="en-US" dirty="0"/>
              <a:t> </a:t>
            </a:r>
            <a:r>
              <a:rPr lang="en-US" altLang="en-US" dirty="0" err="1"/>
              <a:t>coloane</a:t>
            </a:r>
            <a:r>
              <a:rPr lang="en-US" altLang="en-US" dirty="0"/>
              <a:t> cu TAB: </a:t>
            </a:r>
          </a:p>
          <a:p>
            <a:pPr lvl="1">
              <a:buNone/>
            </a:pPr>
            <a:r>
              <a:rPr lang="en-US" altLang="en-US" dirty="0" err="1"/>
              <a:t>eticheta</a:t>
            </a:r>
            <a:r>
              <a:rPr lang="en-US" altLang="en-US" dirty="0"/>
              <a:t>:       mnemonic 	</a:t>
            </a:r>
            <a:r>
              <a:rPr lang="en-US" altLang="en-US" dirty="0" err="1"/>
              <a:t>operanzi</a:t>
            </a:r>
            <a:r>
              <a:rPr lang="en-US" altLang="en-US" dirty="0"/>
              <a:t>	;</a:t>
            </a:r>
            <a:r>
              <a:rPr lang="en-US" altLang="en-US" dirty="0" err="1"/>
              <a:t>comentariu</a:t>
            </a:r>
            <a:endParaRPr lang="en-US" altLang="en-US" dirty="0"/>
          </a:p>
          <a:p>
            <a:r>
              <a:rPr lang="en-US" altLang="en-US" dirty="0" err="1"/>
              <a:t>Nume</a:t>
            </a:r>
            <a:r>
              <a:rPr lang="en-US" altLang="en-US" dirty="0"/>
              <a:t> </a:t>
            </a:r>
            <a:r>
              <a:rPr lang="en-US" altLang="en-US" dirty="0" err="1"/>
              <a:t>simbolice</a:t>
            </a:r>
            <a:r>
              <a:rPr lang="en-US" altLang="en-US" dirty="0"/>
              <a:t> </a:t>
            </a:r>
            <a:r>
              <a:rPr lang="en-US" altLang="en-US" dirty="0" err="1"/>
              <a:t>în</a:t>
            </a:r>
            <a:r>
              <a:rPr lang="en-US" altLang="en-US" dirty="0"/>
              <a:t> loc de </a:t>
            </a:r>
            <a:r>
              <a:rPr lang="en-US" altLang="en-US" dirty="0" err="1"/>
              <a:t>valori</a:t>
            </a:r>
            <a:r>
              <a:rPr lang="en-US" altLang="en-US" dirty="0"/>
              <a:t> </a:t>
            </a:r>
            <a:r>
              <a:rPr lang="en-US" altLang="en-US" dirty="0" err="1"/>
              <a:t>numerice</a:t>
            </a:r>
            <a:endParaRPr lang="en-US" altLang="en-US" dirty="0"/>
          </a:p>
          <a:p>
            <a:pPr lvl="1"/>
            <a:r>
              <a:rPr lang="en-US" altLang="en-US" dirty="0" err="1"/>
              <a:t>adrese</a:t>
            </a:r>
            <a:r>
              <a:rPr lang="en-US" altLang="en-US" dirty="0"/>
              <a:t> de </a:t>
            </a:r>
            <a:r>
              <a:rPr lang="en-US" altLang="en-US" dirty="0" err="1"/>
              <a:t>variabila</a:t>
            </a:r>
            <a:r>
              <a:rPr lang="en-US" altLang="en-US" dirty="0"/>
              <a:t> =&gt;</a:t>
            </a:r>
            <a:r>
              <a:rPr lang="en-US" altLang="en-US" dirty="0" err="1"/>
              <a:t>nume_variabila</a:t>
            </a:r>
            <a:r>
              <a:rPr lang="en-US" altLang="en-US" dirty="0"/>
              <a:t>;</a:t>
            </a:r>
          </a:p>
          <a:p>
            <a:pPr lvl="1"/>
            <a:r>
              <a:rPr lang="en-US" altLang="en-US" dirty="0" err="1"/>
              <a:t>adrese</a:t>
            </a:r>
            <a:r>
              <a:rPr lang="en-US" altLang="en-US" dirty="0"/>
              <a:t> de </a:t>
            </a:r>
            <a:r>
              <a:rPr lang="en-US" altLang="en-US" dirty="0" err="1"/>
              <a:t>instrucțiune</a:t>
            </a:r>
            <a:r>
              <a:rPr lang="en-US" altLang="en-US" dirty="0"/>
              <a:t> =&gt;</a:t>
            </a:r>
            <a:r>
              <a:rPr lang="en-US" altLang="en-US" dirty="0" err="1"/>
              <a:t>eticheta</a:t>
            </a:r>
            <a:r>
              <a:rPr lang="en-US" altLang="en-US" dirty="0"/>
              <a:t>;</a:t>
            </a:r>
          </a:p>
          <a:p>
            <a:pPr lvl="1"/>
            <a:r>
              <a:rPr lang="en-US" altLang="en-US" dirty="0" err="1"/>
              <a:t>valori</a:t>
            </a:r>
            <a:r>
              <a:rPr lang="en-US" altLang="en-US" dirty="0"/>
              <a:t> de </a:t>
            </a:r>
            <a:r>
              <a:rPr lang="en-US" altLang="en-US" dirty="0" err="1"/>
              <a:t>constante</a:t>
            </a:r>
            <a:r>
              <a:rPr lang="en-US" altLang="en-US" dirty="0"/>
              <a:t> </a:t>
            </a:r>
            <a:r>
              <a:rPr lang="en-US" altLang="en-US" dirty="0" err="1"/>
              <a:t>numerice</a:t>
            </a:r>
            <a:r>
              <a:rPr lang="en-US" altLang="en-US" dirty="0"/>
              <a:t>=&gt;</a:t>
            </a:r>
            <a:r>
              <a:rPr lang="en-US" altLang="en-US" dirty="0" err="1"/>
              <a:t>nume_constanta</a:t>
            </a: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63064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Reguli sintactice- simboluri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 err="1"/>
              <a:t>Simboluri</a:t>
            </a:r>
            <a:r>
              <a:rPr lang="en-US" altLang="en-US" dirty="0"/>
              <a:t>, </a:t>
            </a:r>
            <a:r>
              <a:rPr lang="en-US" altLang="en-US" dirty="0" err="1"/>
              <a:t>identificatori</a:t>
            </a:r>
            <a:r>
              <a:rPr lang="en-US" altLang="en-US" dirty="0"/>
              <a:t>, </a:t>
            </a:r>
            <a:r>
              <a:rPr lang="en-US" altLang="en-US" dirty="0" err="1"/>
              <a:t>etichete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 err="1"/>
              <a:t>secventa</a:t>
            </a:r>
            <a:r>
              <a:rPr lang="en-US" altLang="en-US" dirty="0"/>
              <a:t> de </a:t>
            </a:r>
            <a:r>
              <a:rPr lang="en-US" altLang="en-US" dirty="0" err="1"/>
              <a:t>litere</a:t>
            </a:r>
            <a:r>
              <a:rPr lang="en-US" altLang="en-US" dirty="0"/>
              <a:t>, </a:t>
            </a:r>
            <a:r>
              <a:rPr lang="en-US" altLang="en-US" dirty="0" err="1"/>
              <a:t>cifre</a:t>
            </a:r>
            <a:r>
              <a:rPr lang="en-US" altLang="en-US" dirty="0"/>
              <a:t> </a:t>
            </a:r>
            <a:r>
              <a:rPr lang="en-US" altLang="en-US" dirty="0" err="1"/>
              <a:t>si</a:t>
            </a:r>
            <a:r>
              <a:rPr lang="en-US" altLang="en-US" dirty="0"/>
              <a:t> </a:t>
            </a:r>
            <a:r>
              <a:rPr lang="en-US" altLang="en-US" dirty="0" err="1"/>
              <a:t>unele</a:t>
            </a:r>
            <a:r>
              <a:rPr lang="en-US" altLang="en-US" dirty="0"/>
              <a:t> </a:t>
            </a:r>
            <a:r>
              <a:rPr lang="en-US" altLang="en-US" dirty="0" err="1"/>
              <a:t>caractere</a:t>
            </a:r>
            <a:r>
              <a:rPr lang="en-US" altLang="en-US" dirty="0"/>
              <a:t> </a:t>
            </a:r>
            <a:r>
              <a:rPr lang="en-US" altLang="en-US" dirty="0" err="1"/>
              <a:t>speciale</a:t>
            </a:r>
            <a:r>
              <a:rPr lang="en-US" altLang="en-US" dirty="0"/>
              <a:t> (ex: _, $, @), ?), care nu </a:t>
            </a:r>
            <a:r>
              <a:rPr lang="en-US" altLang="en-US" dirty="0" err="1"/>
              <a:t>incepe</a:t>
            </a:r>
            <a:r>
              <a:rPr lang="en-US" altLang="en-US" dirty="0"/>
              <a:t> cu o </a:t>
            </a:r>
            <a:r>
              <a:rPr lang="en-US" altLang="en-US" dirty="0" err="1"/>
              <a:t>cifra</a:t>
            </a:r>
            <a:endParaRPr lang="en-US" altLang="en-US" dirty="0"/>
          </a:p>
          <a:p>
            <a:pPr lvl="1"/>
            <a:r>
              <a:rPr lang="en-US" altLang="en-US" dirty="0" err="1"/>
              <a:t>Lungimea</a:t>
            </a:r>
            <a:r>
              <a:rPr lang="en-US" altLang="en-US" dirty="0"/>
              <a:t> </a:t>
            </a:r>
            <a:r>
              <a:rPr lang="en-US" altLang="en-US" dirty="0" err="1"/>
              <a:t>simbolului</a:t>
            </a:r>
            <a:r>
              <a:rPr lang="en-US" altLang="en-US" dirty="0"/>
              <a:t> </a:t>
            </a:r>
            <a:r>
              <a:rPr lang="en-US" altLang="en-US" dirty="0" err="1"/>
              <a:t>este</a:t>
            </a:r>
            <a:r>
              <a:rPr lang="en-US" altLang="en-US" dirty="0"/>
              <a:t> </a:t>
            </a:r>
            <a:r>
              <a:rPr lang="en-US" altLang="en-US" dirty="0" err="1"/>
              <a:t>arbitrara</a:t>
            </a:r>
            <a:r>
              <a:rPr lang="en-US" altLang="en-US" dirty="0"/>
              <a:t>, </a:t>
            </a:r>
            <a:r>
              <a:rPr lang="en-US" altLang="en-US" dirty="0" err="1"/>
              <a:t>dar</a:t>
            </a:r>
            <a:r>
              <a:rPr lang="en-US" altLang="en-US" dirty="0"/>
              <a:t> se </a:t>
            </a:r>
            <a:r>
              <a:rPr lang="en-US" altLang="en-US" dirty="0" err="1"/>
              <a:t>considera</a:t>
            </a:r>
            <a:r>
              <a:rPr lang="en-US" altLang="en-US" dirty="0"/>
              <a:t> </a:t>
            </a:r>
            <a:r>
              <a:rPr lang="en-US" altLang="en-US" dirty="0" err="1"/>
              <a:t>primele</a:t>
            </a:r>
            <a:r>
              <a:rPr lang="en-US" altLang="en-US" dirty="0"/>
              <a:t> 31 </a:t>
            </a:r>
            <a:r>
              <a:rPr lang="en-US" altLang="en-US" dirty="0" err="1"/>
              <a:t>caractere</a:t>
            </a:r>
            <a:endParaRPr lang="en-US" altLang="en-US" dirty="0"/>
          </a:p>
          <a:p>
            <a:pPr lvl="1"/>
            <a:r>
              <a:rPr lang="en-US" altLang="en-US" dirty="0" err="1"/>
              <a:t>Exista</a:t>
            </a:r>
            <a:r>
              <a:rPr lang="en-US" altLang="en-US" dirty="0"/>
              <a:t> </a:t>
            </a:r>
            <a:r>
              <a:rPr lang="en-US" altLang="en-US" dirty="0" err="1"/>
              <a:t>simboluri</a:t>
            </a:r>
            <a:r>
              <a:rPr lang="en-US" altLang="en-US" dirty="0"/>
              <a:t> </a:t>
            </a:r>
            <a:r>
              <a:rPr lang="en-US" altLang="en-US" dirty="0" err="1"/>
              <a:t>rezervate</a:t>
            </a:r>
            <a:r>
              <a:rPr lang="en-US" altLang="en-US" dirty="0"/>
              <a:t>, </a:t>
            </a:r>
            <a:r>
              <a:rPr lang="en-US" altLang="en-US" dirty="0" err="1"/>
              <a:t>predefinite</a:t>
            </a:r>
            <a:r>
              <a:rPr lang="en-US" altLang="en-US" dirty="0"/>
              <a:t> in </a:t>
            </a:r>
            <a:r>
              <a:rPr lang="en-US" altLang="en-US" dirty="0" err="1"/>
              <a:t>limbaj</a:t>
            </a:r>
            <a:r>
              <a:rPr lang="en-US" altLang="en-US" dirty="0"/>
              <a:t> (</a:t>
            </a:r>
            <a:r>
              <a:rPr lang="en-US" altLang="en-US" dirty="0" err="1"/>
              <a:t>cuvinte</a:t>
            </a:r>
            <a:r>
              <a:rPr lang="en-US" altLang="en-US" dirty="0"/>
              <a:t> </a:t>
            </a:r>
            <a:r>
              <a:rPr lang="en-US" altLang="en-US" dirty="0" err="1"/>
              <a:t>cheie</a:t>
            </a:r>
            <a:r>
              <a:rPr lang="en-US" altLang="en-US" dirty="0"/>
              <a:t>, </a:t>
            </a:r>
            <a:r>
              <a:rPr lang="en-US" altLang="en-US" dirty="0" err="1"/>
              <a:t>mnemonice</a:t>
            </a:r>
            <a:r>
              <a:rPr lang="en-US" altLang="en-US" dirty="0"/>
              <a:t>, directive, </a:t>
            </a:r>
            <a:r>
              <a:rPr lang="en-US" altLang="en-US" dirty="0" err="1"/>
              <a:t>nume</a:t>
            </a:r>
            <a:r>
              <a:rPr lang="en-US" altLang="en-US" dirty="0"/>
              <a:t> </a:t>
            </a:r>
            <a:r>
              <a:rPr lang="en-US" altLang="en-US" dirty="0" err="1"/>
              <a:t>registre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 err="1"/>
              <a:t>exemple</a:t>
            </a:r>
            <a:r>
              <a:rPr lang="en-US" altLang="en-US" dirty="0"/>
              <a:t>: </a:t>
            </a:r>
          </a:p>
          <a:p>
            <a:pPr lvl="2"/>
            <a:r>
              <a:rPr lang="en-US" altLang="en-US" dirty="0"/>
              <a:t>L1     </a:t>
            </a:r>
            <a:r>
              <a:rPr lang="en-US" altLang="en-US" dirty="0" err="1"/>
              <a:t>BletchRightHereRight_Here</a:t>
            </a:r>
            <a:r>
              <a:rPr lang="en-US" altLang="en-US" dirty="0"/>
              <a:t>    Item1 __Special</a:t>
            </a:r>
          </a:p>
          <a:p>
            <a:pPr lvl="2"/>
            <a:r>
              <a:rPr lang="en-US" altLang="en-US" dirty="0"/>
              <a:t>$1234    @Home    $_1   Dollar$   </a:t>
            </a:r>
            <a:r>
              <a:rPr lang="en-US" altLang="en-US" dirty="0" err="1"/>
              <a:t>WhereAmI</a:t>
            </a:r>
            <a:r>
              <a:rPr lang="en-US" altLang="en-US" dirty="0"/>
              <a:t>?       @1234</a:t>
            </a:r>
          </a:p>
          <a:p>
            <a:pPr lvl="1"/>
            <a:r>
              <a:rPr lang="en-US" altLang="en-US" dirty="0" err="1">
                <a:solidFill>
                  <a:srgbClr val="FF0000"/>
                </a:solidFill>
              </a:rPr>
              <a:t>erori</a:t>
            </a:r>
            <a:r>
              <a:rPr lang="en-US" altLang="en-US" dirty="0">
                <a:solidFill>
                  <a:srgbClr val="FF0000"/>
                </a:solidFill>
              </a:rPr>
              <a:t>:</a:t>
            </a:r>
          </a:p>
          <a:p>
            <a:pPr lvl="2"/>
            <a:r>
              <a:rPr lang="en-US" altLang="en-US" dirty="0">
                <a:solidFill>
                  <a:srgbClr val="FF0000"/>
                </a:solidFill>
              </a:rPr>
              <a:t>1TooMany – </a:t>
            </a:r>
            <a:r>
              <a:rPr lang="en-US" altLang="en-US" dirty="0" err="1">
                <a:solidFill>
                  <a:srgbClr val="FF0000"/>
                </a:solidFill>
              </a:rPr>
              <a:t>incepe</a:t>
            </a:r>
            <a:r>
              <a:rPr lang="en-US" altLang="en-US" dirty="0">
                <a:solidFill>
                  <a:srgbClr val="FF0000"/>
                </a:solidFill>
              </a:rPr>
              <a:t> cu o </a:t>
            </a:r>
            <a:r>
              <a:rPr lang="en-US" altLang="en-US" dirty="0" err="1">
                <a:solidFill>
                  <a:srgbClr val="FF0000"/>
                </a:solidFill>
              </a:rPr>
              <a:t>cifra</a:t>
            </a:r>
            <a:endParaRPr lang="en-US" altLang="en-US" dirty="0">
              <a:solidFill>
                <a:srgbClr val="FF0000"/>
              </a:solidFill>
            </a:endParaRPr>
          </a:p>
          <a:p>
            <a:pPr lvl="2"/>
            <a:r>
              <a:rPr lang="en-US" altLang="en-US" dirty="0" err="1">
                <a:solidFill>
                  <a:srgbClr val="FF0000"/>
                </a:solidFill>
              </a:rPr>
              <a:t>Hello.There</a:t>
            </a:r>
            <a:r>
              <a:rPr lang="en-US" altLang="en-US" dirty="0">
                <a:solidFill>
                  <a:srgbClr val="FF0000"/>
                </a:solidFill>
              </a:rPr>
              <a:t> – </a:t>
            </a:r>
            <a:r>
              <a:rPr lang="en-US" altLang="en-US" dirty="0" err="1">
                <a:solidFill>
                  <a:srgbClr val="FF0000"/>
                </a:solidFill>
              </a:rPr>
              <a:t>contine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punct</a:t>
            </a:r>
            <a:endParaRPr lang="en-US" altLang="en-US" dirty="0">
              <a:solidFill>
                <a:srgbClr val="FF0000"/>
              </a:solidFill>
            </a:endParaRPr>
          </a:p>
          <a:p>
            <a:pPr lvl="2"/>
            <a:r>
              <a:rPr lang="en-US" altLang="en-US" dirty="0">
                <a:solidFill>
                  <a:srgbClr val="FF0000"/>
                </a:solidFill>
              </a:rPr>
              <a:t>$ - $ </a:t>
            </a:r>
            <a:r>
              <a:rPr lang="en-US" altLang="en-US" dirty="0" err="1">
                <a:solidFill>
                  <a:srgbClr val="FF0000"/>
                </a:solidFill>
              </a:rPr>
              <a:t>sau</a:t>
            </a:r>
            <a:r>
              <a:rPr lang="en-US" altLang="en-US" dirty="0">
                <a:solidFill>
                  <a:srgbClr val="FF0000"/>
                </a:solidFill>
              </a:rPr>
              <a:t> ? nu </a:t>
            </a:r>
            <a:r>
              <a:rPr lang="en-US" altLang="en-US" dirty="0" err="1">
                <a:solidFill>
                  <a:srgbClr val="FF0000"/>
                </a:solidFill>
              </a:rPr>
              <a:t>poate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sa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apara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singur</a:t>
            </a:r>
            <a:endParaRPr lang="en-US" altLang="en-US" dirty="0">
              <a:solidFill>
                <a:srgbClr val="FF0000"/>
              </a:solidFill>
            </a:endParaRPr>
          </a:p>
          <a:p>
            <a:pPr lvl="2"/>
            <a:r>
              <a:rPr lang="en-US" altLang="en-US" dirty="0">
                <a:solidFill>
                  <a:srgbClr val="FF0000"/>
                </a:solidFill>
              </a:rPr>
              <a:t>LABEL – </a:t>
            </a:r>
            <a:r>
              <a:rPr lang="en-US" altLang="en-US" dirty="0" err="1">
                <a:solidFill>
                  <a:srgbClr val="FF0000"/>
                </a:solidFill>
              </a:rPr>
              <a:t>cuvant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rezervat</a:t>
            </a:r>
            <a:r>
              <a:rPr lang="en-US" altLang="en-US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2235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Reguli sintactice - constante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 err="1"/>
              <a:t>Constante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 err="1"/>
              <a:t>intregi</a:t>
            </a:r>
            <a:r>
              <a:rPr lang="en-US" altLang="en-US" dirty="0"/>
              <a:t>: 12, 21d, 123h, 0fffh, 1011b</a:t>
            </a:r>
          </a:p>
          <a:p>
            <a:pPr lvl="1"/>
            <a:r>
              <a:rPr lang="en-US" altLang="en-US" dirty="0" err="1"/>
              <a:t>reale</a:t>
            </a:r>
            <a:r>
              <a:rPr lang="en-US" altLang="en-US" dirty="0"/>
              <a:t> (</a:t>
            </a:r>
            <a:r>
              <a:rPr lang="en-US" altLang="en-US" dirty="0" err="1"/>
              <a:t>virgulă</a:t>
            </a:r>
            <a:r>
              <a:rPr lang="en-US" altLang="en-US" dirty="0"/>
              <a:t> </a:t>
            </a:r>
            <a:r>
              <a:rPr lang="en-US" altLang="en-US" dirty="0" err="1"/>
              <a:t>mobila</a:t>
            </a:r>
            <a:r>
              <a:rPr lang="en-US" altLang="en-US" dirty="0"/>
              <a:t>): 1.5, 1.0e10, 23.1e-12</a:t>
            </a:r>
          </a:p>
          <a:p>
            <a:pPr lvl="1"/>
            <a:r>
              <a:rPr lang="en-US" altLang="en-US" dirty="0" err="1"/>
              <a:t>Șir</a:t>
            </a:r>
            <a:r>
              <a:rPr lang="en-US" altLang="en-US" dirty="0"/>
              <a:t> de </a:t>
            </a:r>
            <a:r>
              <a:rPr lang="en-US" altLang="en-US" dirty="0" err="1"/>
              <a:t>caractere</a:t>
            </a:r>
            <a:r>
              <a:rPr lang="en-US" altLang="en-US" dirty="0"/>
              <a:t>: "text", 'Text', 'TEXT''TEXT'</a:t>
            </a:r>
          </a:p>
          <a:p>
            <a:pPr lvl="1"/>
            <a:r>
              <a:rPr lang="en-US" altLang="en-US" dirty="0" err="1"/>
              <a:t>Constante</a:t>
            </a:r>
            <a:r>
              <a:rPr lang="en-US" altLang="en-US" dirty="0"/>
              <a:t> </a:t>
            </a:r>
            <a:r>
              <a:rPr lang="en-US" altLang="en-US" dirty="0" err="1"/>
              <a:t>simbolice</a:t>
            </a:r>
            <a:r>
              <a:rPr lang="en-US" altLang="en-US" dirty="0"/>
              <a:t>:</a:t>
            </a:r>
          </a:p>
          <a:p>
            <a:pPr lvl="2"/>
            <a:r>
              <a:rPr lang="en-US" altLang="en-US" dirty="0" err="1"/>
              <a:t>În</a:t>
            </a:r>
            <a:r>
              <a:rPr lang="en-US" altLang="en-US" dirty="0"/>
              <a:t> </a:t>
            </a:r>
            <a:r>
              <a:rPr lang="en-US" altLang="en-US" dirty="0" err="1"/>
              <a:t>asm</a:t>
            </a:r>
            <a:r>
              <a:rPr lang="en-US" altLang="en-US" dirty="0"/>
              <a:t>: </a:t>
            </a:r>
            <a:r>
              <a:rPr lang="en-US" altLang="en-US" dirty="0" err="1"/>
              <a:t>unu</a:t>
            </a:r>
            <a:r>
              <a:rPr lang="en-US" altLang="en-US" dirty="0"/>
              <a:t> </a:t>
            </a:r>
            <a:r>
              <a:rPr lang="en-US" altLang="en-US" dirty="0" err="1"/>
              <a:t>equ</a:t>
            </a:r>
            <a:r>
              <a:rPr lang="en-US" altLang="en-US" dirty="0"/>
              <a:t>    1</a:t>
            </a:r>
          </a:p>
          <a:p>
            <a:pPr lvl="2"/>
            <a:r>
              <a:rPr lang="en-US" altLang="en-US" dirty="0" err="1"/>
              <a:t>În</a:t>
            </a:r>
            <a:r>
              <a:rPr lang="en-US" altLang="en-US" dirty="0"/>
              <a:t> C: #define </a:t>
            </a:r>
            <a:r>
              <a:rPr lang="en-US" altLang="en-US" dirty="0" err="1"/>
              <a:t>unu</a:t>
            </a:r>
            <a:r>
              <a:rPr lang="en-US" altLang="en-US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901826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Reguli sintactice - operanzi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 err="1"/>
              <a:t>Operanzii</a:t>
            </a:r>
            <a:r>
              <a:rPr lang="en-US" altLang="en-US" dirty="0"/>
              <a:t> </a:t>
            </a:r>
            <a:r>
              <a:rPr lang="en-US" altLang="en-US" dirty="0" err="1"/>
              <a:t>trebuie</a:t>
            </a:r>
            <a:r>
              <a:rPr lang="en-US" altLang="en-US" dirty="0"/>
              <a:t> </a:t>
            </a:r>
            <a:r>
              <a:rPr lang="en-US" altLang="en-US" dirty="0" err="1"/>
              <a:t>să</a:t>
            </a:r>
            <a:r>
              <a:rPr lang="en-US" altLang="en-US" dirty="0"/>
              <a:t> </a:t>
            </a:r>
            <a:r>
              <a:rPr lang="en-US" altLang="en-US" dirty="0" err="1"/>
              <a:t>aibă</a:t>
            </a:r>
            <a:r>
              <a:rPr lang="en-US" altLang="en-US" dirty="0"/>
              <a:t> </a:t>
            </a:r>
            <a:r>
              <a:rPr lang="en-US" altLang="en-US" dirty="0" err="1"/>
              <a:t>aceeași</a:t>
            </a:r>
            <a:r>
              <a:rPr lang="en-US" altLang="en-US" dirty="0"/>
              <a:t> </a:t>
            </a:r>
            <a:r>
              <a:rPr lang="en-US" altLang="en-US" dirty="0" err="1"/>
              <a:t>lungime</a:t>
            </a:r>
            <a:endParaRPr lang="en-US" altLang="en-US" dirty="0"/>
          </a:p>
          <a:p>
            <a:pPr lvl="1"/>
            <a:r>
              <a:rPr lang="en-US" altLang="en-US" dirty="0" err="1"/>
              <a:t>exceptii</a:t>
            </a:r>
            <a:r>
              <a:rPr lang="en-US" altLang="en-US" dirty="0"/>
              <a:t>: </a:t>
            </a:r>
            <a:r>
              <a:rPr lang="en-US" altLang="en-US" dirty="0" err="1"/>
              <a:t>operatii</a:t>
            </a:r>
            <a:r>
              <a:rPr lang="en-US" altLang="en-US" dirty="0"/>
              <a:t> de </a:t>
            </a:r>
            <a:r>
              <a:rPr lang="en-US" altLang="en-US" dirty="0" err="1"/>
              <a:t>inmultire</a:t>
            </a:r>
            <a:r>
              <a:rPr lang="en-US" altLang="en-US" dirty="0"/>
              <a:t> </a:t>
            </a:r>
            <a:r>
              <a:rPr lang="en-US" altLang="en-US" dirty="0" err="1"/>
              <a:t>si</a:t>
            </a:r>
            <a:r>
              <a:rPr lang="en-US" altLang="en-US" dirty="0"/>
              <a:t> </a:t>
            </a:r>
            <a:r>
              <a:rPr lang="en-US" altLang="en-US" dirty="0" err="1"/>
              <a:t>impartire</a:t>
            </a:r>
            <a:r>
              <a:rPr lang="en-US" altLang="en-US" dirty="0"/>
              <a:t>)</a:t>
            </a:r>
          </a:p>
          <a:p>
            <a:r>
              <a:rPr lang="en-US" altLang="en-US">
                <a:latin typeface="Candara"/>
                <a:ea typeface="ヒラギノ角ゴ Pro W3"/>
              </a:rPr>
              <a:t>Cel mult</a:t>
            </a:r>
            <a:r>
              <a:rPr lang="en-US" altLang="en-US" dirty="0">
                <a:latin typeface="Candara"/>
                <a:ea typeface="ヒラギノ角ゴ Pro W3"/>
              </a:rPr>
              <a:t> un operand de tip </a:t>
            </a:r>
            <a:r>
              <a:rPr lang="en-US" altLang="en-US" err="1">
                <a:latin typeface="Candara"/>
                <a:ea typeface="ヒラギノ角ゴ Pro W3"/>
              </a:rPr>
              <a:t>locatie</a:t>
            </a:r>
            <a:r>
              <a:rPr lang="en-US" altLang="en-US" dirty="0">
                <a:latin typeface="Candara"/>
                <a:ea typeface="ヒラギノ角ゴ Pro W3"/>
              </a:rPr>
              <a:t> de </a:t>
            </a:r>
            <a:r>
              <a:rPr lang="en-US" altLang="en-US" err="1">
                <a:latin typeface="Candara"/>
                <a:ea typeface="ヒラギノ角ゴ Pro W3"/>
              </a:rPr>
              <a:t>memorie</a:t>
            </a:r>
            <a:endParaRPr lang="en-US" altLang="en-US">
              <a:latin typeface="Candara"/>
              <a:ea typeface="ヒラギノ角ゴ Pro W3"/>
            </a:endParaRPr>
          </a:p>
          <a:p>
            <a:pPr lvl="1"/>
            <a:r>
              <a:rPr lang="en-US" altLang="en-US" dirty="0"/>
              <a:t>Cum </a:t>
            </a:r>
            <a:r>
              <a:rPr lang="en-US" altLang="en-US" dirty="0" err="1"/>
              <a:t>facem</a:t>
            </a:r>
            <a:r>
              <a:rPr lang="en-US" altLang="en-US" dirty="0"/>
              <a:t> </a:t>
            </a:r>
            <a:r>
              <a:rPr lang="en-US" altLang="en-US" dirty="0" err="1"/>
              <a:t>operații</a:t>
            </a:r>
            <a:r>
              <a:rPr lang="en-US" altLang="en-US" dirty="0"/>
              <a:t> </a:t>
            </a:r>
            <a:r>
              <a:rPr lang="en-US" altLang="en-US" dirty="0" err="1"/>
              <a:t>între</a:t>
            </a:r>
            <a:r>
              <a:rPr lang="en-US" altLang="en-US" dirty="0"/>
              <a:t> </a:t>
            </a:r>
            <a:r>
              <a:rPr lang="en-US" altLang="en-US" dirty="0" err="1"/>
              <a:t>două</a:t>
            </a:r>
            <a:r>
              <a:rPr lang="en-US" altLang="en-US" dirty="0"/>
              <a:t> </a:t>
            </a:r>
            <a:r>
              <a:rPr lang="en-US" altLang="en-US" dirty="0" err="1"/>
              <a:t>locatii</a:t>
            </a:r>
            <a:r>
              <a:rPr lang="en-US" altLang="en-US" dirty="0"/>
              <a:t> de </a:t>
            </a:r>
            <a:r>
              <a:rPr lang="en-US" altLang="en-US" dirty="0" err="1"/>
              <a:t>memorie</a:t>
            </a:r>
            <a:r>
              <a:rPr lang="en-US" altLang="en-US" dirty="0"/>
              <a:t>?</a:t>
            </a:r>
          </a:p>
          <a:p>
            <a:pPr lvl="1"/>
            <a:r>
              <a:rPr lang="en-US" altLang="en-US" dirty="0" err="1"/>
              <a:t>Operatiile</a:t>
            </a:r>
            <a:r>
              <a:rPr lang="en-US" altLang="en-US" dirty="0"/>
              <a:t> </a:t>
            </a:r>
            <a:r>
              <a:rPr lang="en-US" altLang="en-US" dirty="0" err="1"/>
              <a:t>între</a:t>
            </a:r>
            <a:r>
              <a:rPr lang="en-US" altLang="en-US" dirty="0"/>
              <a:t> </a:t>
            </a:r>
            <a:r>
              <a:rPr lang="en-US" altLang="en-US" dirty="0" err="1"/>
              <a:t>registre</a:t>
            </a:r>
            <a:r>
              <a:rPr lang="en-US" altLang="en-US" dirty="0"/>
              <a:t> – </a:t>
            </a:r>
            <a:r>
              <a:rPr lang="en-US" altLang="en-US" dirty="0" err="1"/>
              <a:t>viteză</a:t>
            </a:r>
            <a:r>
              <a:rPr lang="en-US" altLang="en-US" dirty="0"/>
              <a:t> mare</a:t>
            </a:r>
          </a:p>
          <a:p>
            <a:r>
              <a:rPr lang="en-US" altLang="en-US" dirty="0" err="1">
                <a:latin typeface="Candara"/>
                <a:ea typeface="ヒラギノ角ゴ Pro W3"/>
              </a:rPr>
              <a:t>Instrucțiunile</a:t>
            </a:r>
            <a:r>
              <a:rPr lang="en-US" altLang="en-US" dirty="0">
                <a:latin typeface="Candara"/>
                <a:ea typeface="ヒラギノ角ゴ Pro W3"/>
              </a:rPr>
              <a:t> sunt structural  </a:t>
            </a:r>
            <a:r>
              <a:rPr lang="en-US" altLang="en-US" dirty="0" err="1">
                <a:latin typeface="Candara"/>
                <a:ea typeface="ヒラギノ角ゴ Pro W3"/>
              </a:rPr>
              <a:t>atomice</a:t>
            </a:r>
            <a:endParaRPr lang="en-US" altLang="en-US" dirty="0">
              <a:latin typeface="Candara"/>
              <a:ea typeface="ヒラギノ角ゴ Pro W3"/>
            </a:endParaRPr>
          </a:p>
          <a:p>
            <a:pPr lvl="1"/>
            <a:r>
              <a:rPr lang="en-US" altLang="en-US" dirty="0">
                <a:latin typeface="Candara"/>
                <a:ea typeface="ヒラギノ角ゴ Pro W3"/>
              </a:rPr>
              <a:t>Sunt </a:t>
            </a:r>
            <a:r>
              <a:rPr lang="en-US" altLang="en-US" dirty="0" err="1">
                <a:latin typeface="Candara"/>
                <a:ea typeface="ヒラギノ角ゴ Pro W3"/>
              </a:rPr>
              <a:t>independente</a:t>
            </a:r>
            <a:r>
              <a:rPr lang="en-US" altLang="en-US" dirty="0">
                <a:latin typeface="Candara"/>
                <a:ea typeface="ヒラギノ角ゴ Pro W3"/>
              </a:rPr>
              <a:t> </a:t>
            </a:r>
            <a:r>
              <a:rPr lang="en-US" altLang="en-US" dirty="0" err="1">
                <a:latin typeface="Candara"/>
                <a:ea typeface="ヒラギノ角ゴ Pro W3"/>
              </a:rPr>
              <a:t>între</a:t>
            </a:r>
            <a:r>
              <a:rPr lang="en-US" altLang="en-US" dirty="0">
                <a:latin typeface="Candara"/>
                <a:ea typeface="ヒラギノ角ゴ Pro W3"/>
              </a:rPr>
              <a:t> </a:t>
            </a:r>
            <a:r>
              <a:rPr lang="en-US" altLang="en-US" dirty="0" err="1">
                <a:latin typeface="Candara"/>
                <a:ea typeface="ヒラギノ角ゴ Pro W3"/>
              </a:rPr>
              <a:t>ele</a:t>
            </a:r>
            <a:endParaRPr lang="en-US" altLang="en-US" dirty="0">
              <a:latin typeface="Candara"/>
              <a:ea typeface="ヒラギノ角ゴ Pro W3"/>
            </a:endParaRPr>
          </a:p>
          <a:p>
            <a:pPr lvl="1"/>
            <a:r>
              <a:rPr lang="en-US" altLang="en-US" b="1" dirty="0">
                <a:solidFill>
                  <a:srgbClr val="FF0000"/>
                </a:solidFill>
              </a:rPr>
              <a:t>nu </a:t>
            </a:r>
            <a:r>
              <a:rPr lang="en-US" altLang="en-US" b="1" dirty="0" err="1">
                <a:solidFill>
                  <a:srgbClr val="FF0000"/>
                </a:solidFill>
              </a:rPr>
              <a:t>există</a:t>
            </a:r>
            <a:r>
              <a:rPr lang="en-US" altLang="en-US" b="1" dirty="0">
                <a:solidFill>
                  <a:srgbClr val="FF0000"/>
                </a:solidFill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</a:rPr>
              <a:t>forme</a:t>
            </a:r>
            <a:r>
              <a:rPr lang="en-US" altLang="en-US" b="1" dirty="0">
                <a:solidFill>
                  <a:srgbClr val="FF0000"/>
                </a:solidFill>
              </a:rPr>
              <a:t> de </a:t>
            </a:r>
            <a:r>
              <a:rPr lang="en-US" altLang="en-US" b="1" dirty="0" err="1">
                <a:solidFill>
                  <a:srgbClr val="FF0000"/>
                </a:solidFill>
              </a:rPr>
              <a:t>programare</a:t>
            </a:r>
            <a:r>
              <a:rPr lang="en-US" altLang="en-US" b="1" dirty="0">
                <a:solidFill>
                  <a:srgbClr val="FF0000"/>
                </a:solidFill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</a:rPr>
              <a:t>structurată</a:t>
            </a:r>
            <a:endParaRPr lang="en-US" altLang="en-US" b="1" dirty="0">
              <a:solidFill>
                <a:srgbClr val="FF0000"/>
              </a:solidFill>
            </a:endParaRPr>
          </a:p>
          <a:p>
            <a:pPr lvl="1"/>
            <a:r>
              <a:rPr lang="en-US" altLang="en-US" dirty="0" err="1"/>
              <a:t>Structurarea</a:t>
            </a:r>
            <a:r>
              <a:rPr lang="en-US" altLang="en-US" dirty="0"/>
              <a:t> </a:t>
            </a:r>
            <a:r>
              <a:rPr lang="en-US" altLang="en-US" dirty="0" err="1"/>
              <a:t>programului</a:t>
            </a:r>
            <a:r>
              <a:rPr lang="en-US" altLang="en-US" dirty="0"/>
              <a:t>: la </a:t>
            </a:r>
            <a:r>
              <a:rPr lang="en-US" altLang="en-US" dirty="0" err="1"/>
              <a:t>nivel</a:t>
            </a:r>
            <a:r>
              <a:rPr lang="en-US" altLang="en-US" dirty="0"/>
              <a:t> logic, </a:t>
            </a:r>
            <a:r>
              <a:rPr lang="en-US" altLang="en-US" dirty="0" err="1"/>
              <a:t>prin</a:t>
            </a:r>
            <a:r>
              <a:rPr lang="en-US" altLang="en-US" dirty="0"/>
              <a:t> directive</a:t>
            </a:r>
          </a:p>
        </p:txBody>
      </p:sp>
    </p:spTree>
    <p:extLst>
      <p:ext uri="{BB962C8B-B14F-4D97-AF65-F5344CB8AC3E}">
        <p14:creationId xmlns:p14="http://schemas.microsoft.com/office/powerpoint/2010/main" val="3645945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>
                <a:latin typeface="Constantia"/>
                <a:ea typeface="ヒラギノ角ゴ Pro W3"/>
              </a:rPr>
              <a:t>Sintaxa instrucțiunilor, macro-uri</a:t>
            </a:r>
            <a:br>
              <a:rPr lang="en-GB" dirty="0">
                <a:latin typeface="Constantia"/>
                <a:ea typeface="ヒラギノ角ゴ Pro W3"/>
              </a:rPr>
            </a:br>
            <a:r>
              <a:rPr lang="en-GB">
                <a:latin typeface="Constantia"/>
                <a:ea typeface="ヒラギノ角ゴ Pro W3"/>
              </a:rPr>
              <a:t>Adresare</a:t>
            </a:r>
            <a:endParaRPr lang="it-IT">
              <a:latin typeface="Constantia"/>
              <a:ea typeface="ヒラギノ角ゴ Pro W3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6477000" y="3806370"/>
            <a:ext cx="2286000" cy="1680030"/>
          </a:xfrm>
          <a:prstGeom prst="wedgeRoundRectCallout">
            <a:avLst>
              <a:gd name="adj1" fmla="val -62810"/>
              <a:gd name="adj2" fmla="val 24098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4" charset="0"/>
              </a:rPr>
              <a:t>De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4" charset="0"/>
              </a:rPr>
              <a:t>citit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4" charset="0"/>
              </a:rPr>
              <a:t>:</a:t>
            </a:r>
          </a:p>
          <a:p>
            <a:r>
              <a:rPr lang="en-US" dirty="0" err="1"/>
              <a:t>capitolele</a:t>
            </a:r>
            <a:r>
              <a:rPr lang="en-GB" dirty="0"/>
              <a:t>4.1-4.4, 4.6-4.8, 6.1-6.3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4800600"/>
            <a:ext cx="29177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andara" pitchFamily="34" charset="0"/>
                <a:ea typeface="ヒラギノ角ゴ Pro W3"/>
              </a:rPr>
              <a:t>Modificat</a:t>
            </a:r>
            <a:r>
              <a:rPr lang="en-US" dirty="0">
                <a:latin typeface="Candara" pitchFamily="34" charset="0"/>
                <a:ea typeface="ヒラギノ角ゴ Pro W3"/>
              </a:rPr>
              <a:t>:  </a:t>
            </a:r>
            <a:fld id="{BC13CFC1-C340-4674-8873-0139F7F0DF46}" type="datetime5">
              <a:rPr lang="en-US" smtClean="0">
                <a:latin typeface="Candara" pitchFamily="34" charset="0"/>
                <a:ea typeface="ヒラギノ角ゴ Pro W3"/>
              </a:rPr>
              <a:pPr/>
              <a:t>18-Nov-21</a:t>
            </a:fld>
            <a:endParaRPr lang="en-US" dirty="0">
              <a:latin typeface="Candara" pitchFamily="34" charset="0"/>
              <a:ea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3653537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tantia"/>
                <a:ea typeface="ヒラギノ角ゴ Pro W3"/>
              </a:rPr>
              <a:t>Cuprins</a:t>
            </a:r>
            <a:r>
              <a:rPr lang="en-US" dirty="0">
                <a:latin typeface="Constantia"/>
                <a:ea typeface="ヒラギノ角ゴ Pro W3"/>
              </a:rPr>
              <a:t>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>
                <a:latin typeface="Candara"/>
                <a:ea typeface="ヒラギノ角ゴ Pro W3"/>
              </a:rPr>
              <a:t>Moduri de adresare</a:t>
            </a:r>
          </a:p>
          <a:p>
            <a:r>
              <a:rPr lang="en-US">
                <a:latin typeface="Candara"/>
                <a:ea typeface="ヒラギノ角ゴ Pro W3"/>
              </a:rPr>
              <a:t>Declarare date</a:t>
            </a:r>
            <a:endParaRPr lang="en-US" dirty="0">
              <a:latin typeface="Candara"/>
              <a:ea typeface="ヒラギノ角ゴ Pro W3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Candara"/>
                <a:ea typeface="ヒラギノ角ゴ Pro W3"/>
              </a:rPr>
              <a:t>Pseudo-</a:t>
            </a:r>
            <a:r>
              <a:rPr lang="en-US" err="1">
                <a:latin typeface="Candara"/>
                <a:ea typeface="ヒラギノ角ゴ Pro W3"/>
              </a:rPr>
              <a:t>operatori</a:t>
            </a:r>
            <a:endParaRPr lang="en-US">
              <a:latin typeface="Candara"/>
              <a:ea typeface="ヒラギノ角ゴ Pro W3"/>
            </a:endParaRPr>
          </a:p>
          <a:p>
            <a:r>
              <a:rPr lang="en-US" dirty="0">
                <a:latin typeface="Candara"/>
                <a:ea typeface="ヒラギノ角ゴ Pro W3"/>
              </a:rPr>
              <a:t>Macro-</a:t>
            </a:r>
            <a:r>
              <a:rPr lang="en-US" err="1">
                <a:latin typeface="Candara"/>
                <a:ea typeface="ヒラギノ角ゴ Pro W3"/>
              </a:rPr>
              <a:t>uri</a:t>
            </a:r>
            <a:endParaRPr lang="en-US">
              <a:latin typeface="Candara"/>
              <a:ea typeface="ヒラギノ角ゴ Pro W3"/>
            </a:endParaRPr>
          </a:p>
        </p:txBody>
      </p:sp>
      <p:sp>
        <p:nvSpPr>
          <p:cNvPr id="18440" name="Line 5"/>
          <p:cNvSpPr>
            <a:spLocks noChangeShapeType="1"/>
          </p:cNvSpPr>
          <p:nvPr/>
        </p:nvSpPr>
        <p:spPr bwMode="auto">
          <a:xfrm>
            <a:off x="4495800" y="1066800"/>
            <a:ext cx="0" cy="4495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71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tantia"/>
                <a:ea typeface="ヒラギノ角ゴ Pro W3"/>
              </a:rPr>
              <a:t>Cuprins</a:t>
            </a:r>
            <a:r>
              <a:rPr lang="en-US" dirty="0">
                <a:latin typeface="Constantia"/>
                <a:ea typeface="ヒラギノ角ゴ Pro W3"/>
              </a:rPr>
              <a:t>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Sintaxa</a:t>
            </a:r>
            <a:r>
              <a:rPr lang="en-US" dirty="0"/>
              <a:t> </a:t>
            </a:r>
            <a:r>
              <a:rPr lang="en-US" dirty="0" err="1"/>
              <a:t>instrucțiunilor</a:t>
            </a:r>
            <a:endParaRPr lang="en-US" dirty="0"/>
          </a:p>
          <a:p>
            <a:r>
              <a:rPr lang="en-US" dirty="0" err="1"/>
              <a:t>Reguli</a:t>
            </a:r>
            <a:r>
              <a:rPr lang="en-US" dirty="0"/>
              <a:t> </a:t>
            </a:r>
            <a:r>
              <a:rPr lang="en-US" dirty="0" err="1"/>
              <a:t>sintactice</a:t>
            </a:r>
            <a:endParaRPr lang="en-US" dirty="0"/>
          </a:p>
          <a:p>
            <a:r>
              <a:rPr lang="en-US" dirty="0" err="1"/>
              <a:t>Semnificatia</a:t>
            </a:r>
            <a:r>
              <a:rPr lang="en-US" dirty="0"/>
              <a:t> </a:t>
            </a:r>
            <a:r>
              <a:rPr lang="en-US" dirty="0" err="1"/>
              <a:t>entitatilor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linii</a:t>
            </a:r>
            <a:r>
              <a:rPr lang="en-US" dirty="0"/>
              <a:t> de program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Moduri</a:t>
            </a:r>
            <a:r>
              <a:rPr lang="en-US" dirty="0"/>
              <a:t> de </a:t>
            </a:r>
            <a:r>
              <a:rPr lang="en-US" dirty="0" err="1"/>
              <a:t>adresare</a:t>
            </a:r>
            <a:endParaRPr lang="en-US" dirty="0"/>
          </a:p>
          <a:p>
            <a:r>
              <a:rPr lang="en-US" dirty="0" err="1"/>
              <a:t>Declararea</a:t>
            </a:r>
            <a:r>
              <a:rPr lang="en-US" dirty="0"/>
              <a:t> </a:t>
            </a:r>
            <a:r>
              <a:rPr lang="en-US" dirty="0" err="1"/>
              <a:t>variabilelor</a:t>
            </a:r>
            <a:endParaRPr lang="en-US" dirty="0"/>
          </a:p>
          <a:p>
            <a:r>
              <a:rPr lang="en-US" dirty="0"/>
              <a:t>Pseudo-</a:t>
            </a:r>
            <a:r>
              <a:rPr lang="en-US" dirty="0" err="1"/>
              <a:t>operatori</a:t>
            </a:r>
            <a:endParaRPr lang="en-US" dirty="0"/>
          </a:p>
          <a:p>
            <a:r>
              <a:rPr lang="en-US" dirty="0"/>
              <a:t>Macro-</a:t>
            </a:r>
            <a:r>
              <a:rPr lang="en-US" dirty="0" err="1"/>
              <a:t>uri</a:t>
            </a:r>
            <a:endParaRPr lang="en-US" dirty="0"/>
          </a:p>
        </p:txBody>
      </p:sp>
      <p:sp>
        <p:nvSpPr>
          <p:cNvPr id="18440" name="Line 5"/>
          <p:cNvSpPr>
            <a:spLocks noChangeShapeType="1"/>
          </p:cNvSpPr>
          <p:nvPr/>
        </p:nvSpPr>
        <p:spPr bwMode="auto">
          <a:xfrm>
            <a:off x="4495800" y="1066800"/>
            <a:ext cx="0" cy="4495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80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Moduri</a:t>
            </a:r>
            <a:r>
              <a:rPr lang="en-US" dirty="0"/>
              <a:t> de </a:t>
            </a:r>
            <a:r>
              <a:rPr lang="en-US" dirty="0" err="1"/>
              <a:t>adresare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257800"/>
            <a:ext cx="8382000" cy="1143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9" descr="D:\My Documents\Books\arch_book\temp_slides\addr_modes.gif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28600" y="1219200"/>
            <a:ext cx="8767060" cy="3469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71384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nstantia"/>
                <a:ea typeface="ヒラギノ角ゴ Pro W3"/>
              </a:rPr>
              <a:t>Moduri de adresare</a:t>
            </a: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 err="1">
                <a:latin typeface="Candara"/>
                <a:ea typeface="ヒラギノ角ゴ Pro W3"/>
              </a:rPr>
              <a:t>Locații</a:t>
            </a:r>
            <a:r>
              <a:rPr lang="en-US" altLang="en-US" dirty="0">
                <a:latin typeface="Candara"/>
                <a:ea typeface="ヒラギノ角ゴ Pro W3"/>
              </a:rPr>
              <a:t> de </a:t>
            </a:r>
            <a:r>
              <a:rPr lang="en-US" altLang="en-US" dirty="0" err="1">
                <a:latin typeface="Candara"/>
                <a:ea typeface="ヒラギノ角ゴ Pro W3"/>
              </a:rPr>
              <a:t>memorie</a:t>
            </a:r>
            <a:r>
              <a:rPr lang="en-US" altLang="en-US" dirty="0">
                <a:latin typeface="Candara"/>
                <a:ea typeface="ヒラギノ角ゴ Pro W3"/>
              </a:rPr>
              <a:t>: indicate cu</a:t>
            </a:r>
            <a:r>
              <a:rPr lang="en-US" altLang="en-US" dirty="0">
                <a:solidFill>
                  <a:srgbClr val="FF0000"/>
                </a:solidFill>
                <a:latin typeface="Candara"/>
                <a:ea typeface="ヒラギノ角ゴ Pro W3"/>
              </a:rPr>
              <a:t> [ </a:t>
            </a:r>
            <a:r>
              <a:rPr lang="en-US" altLang="en-US" dirty="0" err="1">
                <a:solidFill>
                  <a:srgbClr val="FF0000"/>
                </a:solidFill>
                <a:latin typeface="Candara"/>
                <a:ea typeface="ヒラギノ角ゴ Pro W3"/>
              </a:rPr>
              <a:t>adresă</a:t>
            </a:r>
            <a:r>
              <a:rPr lang="en-US" altLang="en-US" dirty="0">
                <a:solidFill>
                  <a:srgbClr val="FF0000"/>
                </a:solidFill>
                <a:latin typeface="Candara"/>
                <a:ea typeface="ヒラギノ角ゴ Pro W3"/>
              </a:rPr>
              <a:t> ] </a:t>
            </a:r>
            <a:endParaRPr lang="en-US" dirty="0"/>
          </a:p>
          <a:p>
            <a:pPr lvl="1"/>
            <a:r>
              <a:rPr lang="en-US" altLang="en-US" err="1">
                <a:latin typeface="Candara"/>
                <a:ea typeface="ヒラギノ角ゴ Pro W3"/>
              </a:rPr>
              <a:t>Operatorul</a:t>
            </a:r>
            <a:r>
              <a:rPr lang="en-US" altLang="en-US" dirty="0">
                <a:latin typeface="Candara"/>
                <a:ea typeface="ヒラギノ角ゴ Pro W3"/>
              </a:rPr>
              <a:t> [] </a:t>
            </a:r>
            <a:r>
              <a:rPr lang="en-US" altLang="en-US" dirty="0" err="1">
                <a:latin typeface="Candara"/>
                <a:ea typeface="ヒラギノ角ゴ Pro W3"/>
              </a:rPr>
              <a:t>semnifică</a:t>
            </a:r>
            <a:r>
              <a:rPr lang="en-US" altLang="en-US" dirty="0">
                <a:latin typeface="Candara"/>
                <a:ea typeface="ヒラギノ角ゴ Pro W3"/>
              </a:rPr>
              <a:t> </a:t>
            </a:r>
            <a:r>
              <a:rPr lang="en-US" altLang="en-US" dirty="0" err="1">
                <a:latin typeface="Candara"/>
                <a:ea typeface="ヒラギノ角ゴ Pro W3"/>
              </a:rPr>
              <a:t>dereferențierea</a:t>
            </a:r>
            <a:r>
              <a:rPr lang="en-US" altLang="en-US" dirty="0">
                <a:latin typeface="Candara"/>
                <a:ea typeface="ヒラギノ角ゴ Pro W3"/>
              </a:rPr>
              <a:t> </a:t>
            </a:r>
            <a:endParaRPr lang="en-US" altLang="en-US" dirty="0"/>
          </a:p>
          <a:p>
            <a:pPr lvl="1"/>
            <a:r>
              <a:rPr lang="en-US" altLang="en-US" dirty="0" err="1">
                <a:latin typeface="Candara"/>
                <a:ea typeface="ヒラギノ角ゴ Pro W3"/>
              </a:rPr>
              <a:t>Lungimea</a:t>
            </a:r>
            <a:r>
              <a:rPr lang="en-US" altLang="en-US" dirty="0">
                <a:latin typeface="Candara"/>
                <a:ea typeface="ヒラギノ角ゴ Pro W3"/>
              </a:rPr>
              <a:t> </a:t>
            </a:r>
            <a:r>
              <a:rPr lang="en-US" altLang="en-US" dirty="0" err="1">
                <a:latin typeface="Candara"/>
                <a:ea typeface="ヒラギノ角ゴ Pro W3"/>
              </a:rPr>
              <a:t>variabilei</a:t>
            </a:r>
            <a:r>
              <a:rPr lang="en-US" altLang="en-US" dirty="0">
                <a:latin typeface="Candara"/>
                <a:ea typeface="ヒラギノ角ゴ Pro W3"/>
              </a:rPr>
              <a:t>: </a:t>
            </a:r>
            <a:endParaRPr lang="en-US" altLang="en-US"/>
          </a:p>
          <a:p>
            <a:pPr lvl="2"/>
            <a:r>
              <a:rPr lang="en-US" altLang="en-US" dirty="0">
                <a:latin typeface="Candara"/>
                <a:ea typeface="ヒラギノ角ゴ Pro W3"/>
              </a:rPr>
              <a:t>in </a:t>
            </a:r>
            <a:r>
              <a:rPr lang="en-US" altLang="en-US" dirty="0" err="1">
                <a:latin typeface="Candara"/>
                <a:ea typeface="ヒラギノ角ゴ Pro W3"/>
              </a:rPr>
              <a:t>acord</a:t>
            </a:r>
            <a:r>
              <a:rPr lang="en-US" altLang="en-US" dirty="0">
                <a:latin typeface="Candara"/>
                <a:ea typeface="ヒラギノ角ゴ Pro W3"/>
              </a:rPr>
              <a:t> cu al </a:t>
            </a:r>
            <a:r>
              <a:rPr lang="en-US" altLang="en-US" dirty="0" err="1">
                <a:latin typeface="Candara"/>
                <a:ea typeface="ヒラギノ角ゴ Pro W3"/>
              </a:rPr>
              <a:t>doilea</a:t>
            </a:r>
            <a:r>
              <a:rPr lang="en-US" altLang="en-US" dirty="0">
                <a:latin typeface="Candara"/>
                <a:ea typeface="ヒラギノ角ゴ Pro W3"/>
              </a:rPr>
              <a:t> operand (</a:t>
            </a:r>
            <a:r>
              <a:rPr lang="en-US" altLang="en-US" dirty="0" err="1">
                <a:latin typeface="Candara"/>
                <a:ea typeface="ヒラギノ角ゴ Pro W3"/>
              </a:rPr>
              <a:t>dacă</a:t>
            </a:r>
            <a:r>
              <a:rPr lang="en-US" altLang="en-US" dirty="0">
                <a:latin typeface="Candara"/>
                <a:ea typeface="ヒラギノ角ゴ Pro W3"/>
              </a:rPr>
              <a:t> </a:t>
            </a:r>
            <a:r>
              <a:rPr lang="en-US" altLang="en-US" dirty="0" err="1">
                <a:latin typeface="Candara"/>
                <a:ea typeface="ヒラギノ角ゴ Pro W3"/>
              </a:rPr>
              <a:t>exista</a:t>
            </a:r>
            <a:r>
              <a:rPr lang="en-US" altLang="en-US" dirty="0">
                <a:latin typeface="Candara"/>
                <a:ea typeface="ヒラギノ角ゴ Pro W3"/>
              </a:rPr>
              <a:t>)</a:t>
            </a:r>
          </a:p>
          <a:p>
            <a:pPr lvl="2"/>
            <a:r>
              <a:rPr lang="en-US" altLang="en-US" dirty="0"/>
              <a:t>se </a:t>
            </a:r>
            <a:r>
              <a:rPr lang="en-US" altLang="en-US" dirty="0" err="1"/>
              <a:t>indica</a:t>
            </a:r>
            <a:r>
              <a:rPr lang="en-US" altLang="en-US" dirty="0"/>
              <a:t> in mod explicit ('byte', 'word', '</a:t>
            </a:r>
            <a:r>
              <a:rPr lang="en-US" altLang="en-US" dirty="0" err="1"/>
              <a:t>dword</a:t>
            </a:r>
            <a:r>
              <a:rPr lang="en-US" altLang="en-US" dirty="0"/>
              <a:t>')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andara"/>
                <a:ea typeface="ヒラギノ角ゴ Pro W3"/>
              </a:rPr>
              <a:t>Nu </a:t>
            </a:r>
            <a:r>
              <a:rPr lang="en-US" alt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există</a:t>
            </a:r>
            <a:r>
              <a:rPr lang="en-US" altLang="en-US" dirty="0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tipuri</a:t>
            </a:r>
            <a:r>
              <a:rPr lang="en-US" altLang="en-US" dirty="0">
                <a:solidFill>
                  <a:srgbClr val="000000"/>
                </a:solidFill>
                <a:latin typeface="Candara"/>
                <a:ea typeface="ヒラギノ角ゴ Pro W3"/>
              </a:rPr>
              <a:t> </a:t>
            </a:r>
          </a:p>
          <a:p>
            <a:pPr lvl="2"/>
            <a:r>
              <a:rPr lang="en-US" alt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Adresa</a:t>
            </a:r>
            <a:r>
              <a:rPr lang="en-US" altLang="en-US" dirty="0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este</a:t>
            </a:r>
            <a:r>
              <a:rPr lang="en-US" altLang="en-US" dirty="0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pentru</a:t>
            </a:r>
            <a:r>
              <a:rPr lang="en-US" altLang="en-US" dirty="0">
                <a:solidFill>
                  <a:srgbClr val="000000"/>
                </a:solidFill>
                <a:latin typeface="Candara"/>
                <a:ea typeface="ヒラギノ角ゴ Pro W3"/>
              </a:rPr>
              <a:t> un octet (0..4GB)</a:t>
            </a:r>
          </a:p>
          <a:p>
            <a:pPr lvl="1"/>
            <a:r>
              <a:rPr lang="en-US" altLang="en-US" dirty="0" err="1">
                <a:latin typeface="Candara"/>
                <a:ea typeface="ヒラギノ角ゴ Pro W3"/>
              </a:rPr>
              <a:t>Adresa</a:t>
            </a:r>
            <a:r>
              <a:rPr lang="en-US" altLang="en-US" dirty="0">
                <a:latin typeface="Candara"/>
                <a:ea typeface="ヒラギノ角ゴ Pro W3"/>
              </a:rPr>
              <a:t> </a:t>
            </a:r>
            <a:r>
              <a:rPr lang="en-US" altLang="en-US" dirty="0" err="1">
                <a:latin typeface="Candara"/>
                <a:ea typeface="ヒラギノ角ゴ Pro W3"/>
              </a:rPr>
              <a:t>variabilei</a:t>
            </a:r>
            <a:r>
              <a:rPr lang="en-US" altLang="en-US" dirty="0">
                <a:latin typeface="Candara"/>
                <a:ea typeface="ヒラギノ角ゴ Pro W3"/>
              </a:rPr>
              <a:t> </a:t>
            </a:r>
            <a:r>
              <a:rPr lang="en-US" altLang="en-US" dirty="0" err="1">
                <a:latin typeface="Candara"/>
                <a:ea typeface="ヒラギノ角ゴ Pro W3"/>
              </a:rPr>
              <a:t>seg:offset</a:t>
            </a:r>
            <a:r>
              <a:rPr lang="en-US" altLang="en-US" dirty="0">
                <a:latin typeface="Candara"/>
                <a:ea typeface="ヒラギノ角ゴ Pro W3"/>
              </a:rPr>
              <a:t> </a:t>
            </a:r>
          </a:p>
          <a:p>
            <a:pPr lvl="2"/>
            <a:r>
              <a:rPr lang="en-US" altLang="en-US" dirty="0" err="1"/>
              <a:t>adresa</a:t>
            </a:r>
            <a:r>
              <a:rPr lang="en-US" altLang="en-US" dirty="0"/>
              <a:t> de segment: </a:t>
            </a:r>
          </a:p>
          <a:p>
            <a:pPr lvl="3"/>
            <a:r>
              <a:rPr lang="en-US" altLang="en-US" dirty="0" err="1"/>
              <a:t>specificata</a:t>
            </a:r>
            <a:r>
              <a:rPr lang="en-US" altLang="en-US" dirty="0"/>
              <a:t> in mod implicit – </a:t>
            </a:r>
            <a:r>
              <a:rPr lang="en-US" altLang="en-US" dirty="0" err="1"/>
              <a:t>continutul</a:t>
            </a:r>
            <a:r>
              <a:rPr lang="en-US" altLang="en-US" dirty="0"/>
              <a:t> </a:t>
            </a:r>
            <a:r>
              <a:rPr lang="en-US" altLang="en-US" dirty="0" err="1"/>
              <a:t>registrului</a:t>
            </a:r>
            <a:r>
              <a:rPr lang="en-US" altLang="en-US" dirty="0"/>
              <a:t> DS</a:t>
            </a:r>
          </a:p>
          <a:p>
            <a:pPr lvl="3"/>
            <a:r>
              <a:rPr lang="en-US" altLang="en-US" dirty="0" err="1"/>
              <a:t>exprimata</a:t>
            </a:r>
            <a:r>
              <a:rPr lang="en-US" altLang="en-US" dirty="0"/>
              <a:t> in mod explicit: &lt;</a:t>
            </a:r>
            <a:r>
              <a:rPr lang="en-US" altLang="en-US" dirty="0" err="1"/>
              <a:t>reg_segment</a:t>
            </a:r>
            <a:r>
              <a:rPr lang="en-US" altLang="en-US" dirty="0"/>
              <a:t>&gt;:&lt;</a:t>
            </a:r>
            <a:r>
              <a:rPr lang="en-US" altLang="en-US" dirty="0" err="1"/>
              <a:t>variabila</a:t>
            </a:r>
            <a:r>
              <a:rPr lang="en-US" altLang="en-US" dirty="0"/>
              <a:t>&gt;</a:t>
            </a:r>
          </a:p>
          <a:p>
            <a:pPr lvl="3"/>
            <a:r>
              <a:rPr lang="en-US" altLang="en-US" dirty="0">
                <a:latin typeface="Candara"/>
                <a:ea typeface="ヒラギノ角ゴ Pro W3"/>
              </a:rPr>
              <a:t>ex:   CS: [Var1],  ES: [100h] </a:t>
            </a:r>
            <a:endParaRPr lang="en-US" altLang="en-US" dirty="0"/>
          </a:p>
          <a:p>
            <a:pPr lvl="2"/>
            <a:r>
              <a:rPr lang="en-US" altLang="en-US" dirty="0" err="1"/>
              <a:t>adresa</a:t>
            </a:r>
            <a:r>
              <a:rPr lang="en-US" altLang="en-US" dirty="0"/>
              <a:t> de offset – </a:t>
            </a:r>
            <a:r>
              <a:rPr lang="en-US" altLang="en-US" dirty="0" err="1"/>
              <a:t>adresa</a:t>
            </a:r>
            <a:r>
              <a:rPr lang="en-US" altLang="en-US" dirty="0"/>
              <a:t> </a:t>
            </a:r>
            <a:r>
              <a:rPr lang="en-US" altLang="en-US" dirty="0" err="1"/>
              <a:t>relativa</a:t>
            </a:r>
            <a:r>
              <a:rPr lang="en-US" altLang="en-US" dirty="0"/>
              <a:t> in </a:t>
            </a:r>
            <a:r>
              <a:rPr lang="en-US" altLang="en-US" dirty="0" err="1"/>
              <a:t>cadrul</a:t>
            </a:r>
            <a:r>
              <a:rPr lang="en-US" altLang="en-US" dirty="0"/>
              <a:t> </a:t>
            </a:r>
            <a:r>
              <a:rPr lang="en-US" altLang="en-US" dirty="0" err="1"/>
              <a:t>segmentului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39386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nstantia"/>
                <a:ea typeface="ヒラギノ角ゴ Pro W3"/>
              </a:rPr>
              <a:t>Moduri de adresare</a:t>
            </a: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 err="1"/>
              <a:t>adresa</a:t>
            </a:r>
            <a:r>
              <a:rPr lang="en-US" altLang="en-US" dirty="0"/>
              <a:t> de offset </a:t>
            </a:r>
          </a:p>
          <a:p>
            <a:pPr lvl="1"/>
            <a:r>
              <a:rPr lang="en-US" altLang="en-US" dirty="0">
                <a:latin typeface="Candara"/>
                <a:ea typeface="ヒラギノ角ゴ Pro W3"/>
              </a:rPr>
              <a:t>pe 32 </a:t>
            </a:r>
            <a:r>
              <a:rPr lang="en-US" altLang="en-US" dirty="0" err="1">
                <a:latin typeface="Candara"/>
                <a:ea typeface="ヒラギノ角ゴ Pro W3"/>
              </a:rPr>
              <a:t>biți</a:t>
            </a:r>
            <a:r>
              <a:rPr lang="en-US" altLang="en-US" dirty="0">
                <a:latin typeface="Candara"/>
                <a:ea typeface="ヒラギノ角ゴ Pro W3"/>
              </a:rPr>
              <a:t> (</a:t>
            </a:r>
            <a:r>
              <a:rPr lang="en-US" altLang="en-US" dirty="0" err="1">
                <a:latin typeface="Candara"/>
                <a:ea typeface="ヒラギノ角ゴ Pro W3"/>
              </a:rPr>
              <a:t>acest</a:t>
            </a:r>
            <a:r>
              <a:rPr lang="en-US" altLang="en-US" dirty="0">
                <a:latin typeface="Candara"/>
                <a:ea typeface="ヒラギノ角ゴ Pro W3"/>
              </a:rPr>
              <a:t> </a:t>
            </a:r>
            <a:r>
              <a:rPr lang="en-US" altLang="en-US" dirty="0" err="1">
                <a:latin typeface="Candara"/>
                <a:ea typeface="ヒラギノ角ゴ Pro W3"/>
              </a:rPr>
              <a:t>semestru</a:t>
            </a:r>
            <a:r>
              <a:rPr lang="en-US" altLang="en-US" dirty="0">
                <a:latin typeface="Candara"/>
                <a:ea typeface="ヒラギノ角ゴ Pro W3"/>
              </a:rPr>
              <a:t>)</a:t>
            </a:r>
          </a:p>
          <a:p>
            <a:pPr lvl="1"/>
            <a:r>
              <a:rPr lang="en-US" altLang="en-US" dirty="0" err="1">
                <a:latin typeface="Candara"/>
                <a:ea typeface="ヒラギノ角ゴ Pro W3"/>
              </a:rPr>
              <a:t>exprimabilă</a:t>
            </a:r>
            <a:r>
              <a:rPr lang="en-US" altLang="en-US" dirty="0">
                <a:latin typeface="Candara"/>
                <a:ea typeface="ヒラギノ角ゴ Pro W3"/>
              </a:rPr>
              <a:t> in </a:t>
            </a:r>
            <a:r>
              <a:rPr lang="en-US" altLang="en-US" dirty="0" err="1">
                <a:latin typeface="Candara"/>
                <a:ea typeface="ヒラギノ角ゴ Pro W3"/>
              </a:rPr>
              <a:t>mai</a:t>
            </a:r>
            <a:r>
              <a:rPr lang="en-US" altLang="en-US" dirty="0">
                <a:latin typeface="Candara"/>
                <a:ea typeface="ヒラギノ角ゴ Pro W3"/>
              </a:rPr>
              <a:t> </a:t>
            </a:r>
            <a:r>
              <a:rPr lang="en-US" altLang="en-US" dirty="0" err="1">
                <a:latin typeface="Candara"/>
                <a:ea typeface="ヒラギノ角ゴ Pro W3"/>
              </a:rPr>
              <a:t>multe</a:t>
            </a:r>
            <a:r>
              <a:rPr lang="en-US" altLang="en-US" dirty="0">
                <a:latin typeface="Candara"/>
                <a:ea typeface="ヒラギノ角ゴ Pro W3"/>
              </a:rPr>
              <a:t> </a:t>
            </a:r>
            <a:r>
              <a:rPr lang="en-US" altLang="en-US" dirty="0" err="1">
                <a:latin typeface="Candara"/>
                <a:ea typeface="ヒラギノ角ゴ Pro W3"/>
              </a:rPr>
              <a:t>moduri</a:t>
            </a:r>
            <a:r>
              <a:rPr lang="en-US" altLang="en-US" dirty="0">
                <a:latin typeface="Candara"/>
                <a:ea typeface="ヒラギノ角ゴ Pro W3"/>
              </a:rPr>
              <a:t>:</a:t>
            </a:r>
          </a:p>
          <a:p>
            <a:pPr lvl="2"/>
            <a:r>
              <a:rPr lang="en-US" altLang="en-US" dirty="0">
                <a:latin typeface="Candara"/>
                <a:ea typeface="ヒラギノ角ゴ Pro W3"/>
              </a:rPr>
              <a:t>Imediat </a:t>
            </a:r>
            <a:r>
              <a:rPr lang="en-US" altLang="en-US" dirty="0" err="1">
                <a:latin typeface="Candara"/>
                <a:ea typeface="ヒラギノ角ゴ Pro W3"/>
              </a:rPr>
              <a:t>sau</a:t>
            </a:r>
            <a:r>
              <a:rPr lang="en-US" altLang="en-US" dirty="0">
                <a:latin typeface="Candara"/>
                <a:ea typeface="ヒラギノ角ゴ Pro W3"/>
              </a:rPr>
              <a:t> </a:t>
            </a:r>
            <a:r>
              <a:rPr lang="en-US" altLang="en-US" dirty="0" err="1">
                <a:latin typeface="Candara"/>
                <a:ea typeface="ヒラギノ角ゴ Pro W3"/>
              </a:rPr>
              <a:t>adresă</a:t>
            </a:r>
            <a:r>
              <a:rPr lang="en-US" altLang="en-US" dirty="0">
                <a:latin typeface="Candara"/>
                <a:ea typeface="ヒラギノ角ゴ Pro W3"/>
              </a:rPr>
              <a:t> </a:t>
            </a:r>
            <a:r>
              <a:rPr lang="en-US" altLang="en-US" dirty="0" err="1">
                <a:latin typeface="Candara"/>
                <a:ea typeface="ヒラギノ角ゴ Pro W3"/>
              </a:rPr>
              <a:t>cunoscută</a:t>
            </a:r>
            <a:r>
              <a:rPr lang="en-US" altLang="en-US" dirty="0">
                <a:latin typeface="Candara"/>
                <a:ea typeface="ヒラギノ角ゴ Pro W3"/>
              </a:rPr>
              <a:t> la </a:t>
            </a:r>
            <a:r>
              <a:rPr lang="en-US" altLang="en-US" dirty="0" err="1">
                <a:latin typeface="Candara"/>
                <a:ea typeface="ヒラギノ角ゴ Pro W3"/>
              </a:rPr>
              <a:t>momentul</a:t>
            </a:r>
            <a:r>
              <a:rPr lang="en-US" altLang="en-US" dirty="0">
                <a:latin typeface="Candara"/>
                <a:ea typeface="ヒラギノ角ゴ Pro W3"/>
              </a:rPr>
              <a:t> </a:t>
            </a:r>
            <a:r>
              <a:rPr lang="en-US" altLang="en-US" dirty="0" err="1">
                <a:latin typeface="Candara"/>
                <a:ea typeface="ヒラギノ角ゴ Pro W3"/>
              </a:rPr>
              <a:t>linkeditării</a:t>
            </a:r>
            <a:endParaRPr lang="en-US" altLang="en-US" dirty="0" err="1"/>
          </a:p>
          <a:p>
            <a:pPr lvl="3"/>
            <a:r>
              <a:rPr lang="en-US" altLang="en-US" dirty="0">
                <a:latin typeface="Candara"/>
                <a:ea typeface="ヒラギノ角ゴ Pro W3"/>
              </a:rPr>
              <a:t>MOV AX, [100h]  ; se </a:t>
            </a:r>
            <a:r>
              <a:rPr lang="en-US" altLang="en-US" dirty="0" err="1">
                <a:latin typeface="Candara"/>
                <a:ea typeface="ヒラギノ角ゴ Pro W3"/>
              </a:rPr>
              <a:t>încarcă</a:t>
            </a:r>
            <a:r>
              <a:rPr lang="en-US" altLang="en-US" dirty="0">
                <a:latin typeface="Candara"/>
                <a:ea typeface="ヒラギノ角ゴ Pro W3"/>
              </a:rPr>
              <a:t> </a:t>
            </a:r>
            <a:r>
              <a:rPr lang="en-US" altLang="en-US" dirty="0" err="1">
                <a:latin typeface="Candara"/>
                <a:ea typeface="ヒラギノ角ゴ Pro W3"/>
              </a:rPr>
              <a:t>doi</a:t>
            </a:r>
            <a:r>
              <a:rPr lang="en-US" altLang="en-US" dirty="0">
                <a:latin typeface="Candara"/>
                <a:ea typeface="ヒラギノ角ゴ Pro W3"/>
              </a:rPr>
              <a:t> </a:t>
            </a:r>
            <a:r>
              <a:rPr lang="en-US" altLang="en-US" dirty="0" err="1">
                <a:latin typeface="Candara"/>
                <a:ea typeface="ヒラギノ角ゴ Pro W3"/>
              </a:rPr>
              <a:t>octeți</a:t>
            </a:r>
            <a:r>
              <a:rPr lang="en-US" altLang="en-US" dirty="0">
                <a:latin typeface="Candara"/>
                <a:ea typeface="ヒラギノ角ゴ Pro W3"/>
              </a:rPr>
              <a:t> de la </a:t>
            </a:r>
            <a:r>
              <a:rPr lang="en-US" altLang="en-US" dirty="0" err="1">
                <a:latin typeface="Candara"/>
                <a:ea typeface="ヒラギノ角ゴ Pro W3"/>
              </a:rPr>
              <a:t>adresa</a:t>
            </a:r>
            <a:r>
              <a:rPr lang="en-US" altLang="en-US" dirty="0">
                <a:latin typeface="Candara"/>
                <a:ea typeface="ヒラギノ角ゴ Pro W3"/>
              </a:rPr>
              <a:t> 0x100</a:t>
            </a:r>
          </a:p>
          <a:p>
            <a:pPr lvl="3"/>
            <a:r>
              <a:rPr lang="en-US" altLang="en-US" dirty="0">
                <a:latin typeface="Candara"/>
                <a:ea typeface="ヒラギノ角ゴ Pro W3"/>
              </a:rPr>
              <a:t>MOV AX, [v1]       ; AL:=</a:t>
            </a:r>
            <a:r>
              <a:rPr lang="en-US" altLang="en-US" dirty="0" err="1">
                <a:latin typeface="Candara"/>
                <a:ea typeface="ヒラギノ角ゴ Pro W3"/>
              </a:rPr>
              <a:t>octetul</a:t>
            </a:r>
            <a:r>
              <a:rPr lang="en-US" altLang="en-US" dirty="0">
                <a:latin typeface="Candara"/>
                <a:ea typeface="ヒラギノ角ゴ Pro W3"/>
              </a:rPr>
              <a:t> de la v1, AH:=</a:t>
            </a:r>
            <a:r>
              <a:rPr lang="en-US" altLang="en-US" dirty="0" err="1">
                <a:latin typeface="Candara"/>
                <a:ea typeface="ヒラギノ角ゴ Pro W3"/>
              </a:rPr>
              <a:t>octetul</a:t>
            </a:r>
            <a:r>
              <a:rPr lang="en-US" altLang="en-US" dirty="0">
                <a:latin typeface="Candara"/>
                <a:ea typeface="ヒラギノ角ゴ Pro W3"/>
              </a:rPr>
              <a:t> de la v1+1</a:t>
            </a:r>
          </a:p>
          <a:p>
            <a:pPr lvl="3"/>
            <a:r>
              <a:rPr lang="en-US" altLang="en-US" dirty="0">
                <a:latin typeface="Candara"/>
                <a:ea typeface="ヒラギノ角ゴ Pro W3"/>
              </a:rPr>
              <a:t>MOV AX, [v1+1]   ; AL:=</a:t>
            </a:r>
            <a:r>
              <a:rPr lang="en-US" altLang="en-US" dirty="0" err="1">
                <a:latin typeface="Candara"/>
                <a:ea typeface="ヒラギノ角ゴ Pro W3"/>
              </a:rPr>
              <a:t>octetul</a:t>
            </a:r>
            <a:r>
              <a:rPr lang="en-US" altLang="en-US" dirty="0">
                <a:latin typeface="Candara"/>
                <a:ea typeface="ヒラギノ角ゴ Pro W3"/>
              </a:rPr>
              <a:t> de la v1+1, AH:=</a:t>
            </a:r>
            <a:r>
              <a:rPr lang="en-US" dirty="0" err="1">
                <a:latin typeface="Candara"/>
                <a:ea typeface="ヒラギノ角ゴ Pro W3"/>
              </a:rPr>
              <a:t>octetul</a:t>
            </a:r>
            <a:r>
              <a:rPr lang="en-US" dirty="0">
                <a:latin typeface="Candara"/>
                <a:ea typeface="ヒラギノ角ゴ Pro W3"/>
              </a:rPr>
              <a:t> de la v1+2</a:t>
            </a:r>
          </a:p>
          <a:p>
            <a:pPr lvl="3"/>
            <a:r>
              <a:rPr lang="en-US" altLang="en-US" dirty="0" err="1">
                <a:solidFill>
                  <a:srgbClr val="FF0000"/>
                </a:solidFill>
                <a:latin typeface="Candara"/>
                <a:ea typeface="ヒラギノ角ゴ Pro W3"/>
              </a:rPr>
              <a:t>După</a:t>
            </a:r>
            <a:r>
              <a:rPr lang="en-US" altLang="en-US" dirty="0">
                <a:solidFill>
                  <a:srgbClr val="FF0000"/>
                </a:solidFill>
                <a:latin typeface="Candara"/>
                <a:ea typeface="ヒラギノ角ゴ Pro W3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Candara"/>
                <a:ea typeface="ヒラギノ角ゴ Pro W3"/>
              </a:rPr>
              <a:t>linkeditare</a:t>
            </a:r>
            <a:r>
              <a:rPr lang="en-US" altLang="en-US" dirty="0">
                <a:solidFill>
                  <a:srgbClr val="FF0000"/>
                </a:solidFill>
                <a:latin typeface="Candara"/>
                <a:ea typeface="ヒラギノ角ゴ Pro W3"/>
              </a:rPr>
              <a:t> v1 </a:t>
            </a:r>
            <a:r>
              <a:rPr lang="en-US" altLang="en-US" dirty="0" err="1">
                <a:solidFill>
                  <a:srgbClr val="FF0000"/>
                </a:solidFill>
                <a:latin typeface="Candara"/>
                <a:ea typeface="ヒラギノ角ゴ Pro W3"/>
              </a:rPr>
              <a:t>și</a:t>
            </a:r>
            <a:r>
              <a:rPr lang="en-US" altLang="en-US" dirty="0">
                <a:solidFill>
                  <a:srgbClr val="FF0000"/>
                </a:solidFill>
                <a:latin typeface="Candara"/>
                <a:ea typeface="ヒラギノ角ゴ Pro W3"/>
              </a:rPr>
              <a:t> v1+1 au </a:t>
            </a:r>
            <a:r>
              <a:rPr lang="en-US" altLang="en-US" dirty="0" err="1">
                <a:solidFill>
                  <a:srgbClr val="FF0000"/>
                </a:solidFill>
                <a:latin typeface="Candara"/>
                <a:ea typeface="ヒラギノ角ゴ Pro W3"/>
              </a:rPr>
              <a:t>valori</a:t>
            </a:r>
            <a:r>
              <a:rPr lang="en-US" altLang="en-US" dirty="0">
                <a:solidFill>
                  <a:srgbClr val="FF0000"/>
                </a:solidFill>
                <a:latin typeface="Candara"/>
                <a:ea typeface="ヒラギノ角ゴ Pro W3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Candara"/>
                <a:ea typeface="ヒラギノ角ゴ Pro W3"/>
              </a:rPr>
              <a:t>cunoscute</a:t>
            </a:r>
            <a:r>
              <a:rPr lang="en-US" altLang="en-US" dirty="0">
                <a:solidFill>
                  <a:srgbClr val="FF0000"/>
                </a:solidFill>
                <a:latin typeface="Candara"/>
                <a:ea typeface="ヒラギノ角ゴ Pro W3"/>
              </a:rPr>
              <a:t> ~ </a:t>
            </a:r>
            <a:r>
              <a:rPr lang="en-US" altLang="en-US" dirty="0" err="1">
                <a:solidFill>
                  <a:srgbClr val="FF0000"/>
                </a:solidFill>
                <a:latin typeface="Candara"/>
                <a:ea typeface="ヒラギノ角ゴ Pro W3"/>
              </a:rPr>
              <a:t>imediate</a:t>
            </a:r>
            <a:r>
              <a:rPr lang="en-US" altLang="en-US" dirty="0">
                <a:solidFill>
                  <a:srgbClr val="FF0000"/>
                </a:solidFill>
                <a:latin typeface="Candara"/>
                <a:ea typeface="ヒラギノ角ゴ Pro W3"/>
              </a:rPr>
              <a:t> </a:t>
            </a:r>
          </a:p>
          <a:p>
            <a:pPr lvl="2"/>
            <a:r>
              <a:rPr lang="en-US" altLang="en-US" dirty="0" err="1">
                <a:latin typeface="Candara"/>
                <a:ea typeface="ヒラギノ角ゴ Pro W3"/>
              </a:rPr>
              <a:t>Expresie</a:t>
            </a:r>
            <a:r>
              <a:rPr lang="en-US" altLang="en-US" dirty="0">
                <a:latin typeface="Candara"/>
                <a:ea typeface="ヒラギノ角ゴ Pro W3"/>
              </a:rPr>
              <a:t> </a:t>
            </a:r>
            <a:r>
              <a:rPr lang="en-US" altLang="en-US" dirty="0" err="1">
                <a:latin typeface="Candara"/>
                <a:ea typeface="ヒラギノ角ゴ Pro W3"/>
              </a:rPr>
              <a:t>evaluată</a:t>
            </a:r>
            <a:r>
              <a:rPr lang="en-US" altLang="en-US" dirty="0">
                <a:latin typeface="Candara"/>
                <a:ea typeface="ヒラギノ角ゴ Pro W3"/>
              </a:rPr>
              <a:t> la </a:t>
            </a:r>
            <a:r>
              <a:rPr lang="en-US" altLang="en-US" dirty="0" err="1">
                <a:latin typeface="Candara"/>
                <a:ea typeface="ヒラギノ角ゴ Pro W3"/>
              </a:rPr>
              <a:t>momentul</a:t>
            </a:r>
            <a:r>
              <a:rPr lang="en-US" altLang="en-US" dirty="0">
                <a:latin typeface="Candara"/>
                <a:ea typeface="ヒラギノ角ゴ Pro W3"/>
              </a:rPr>
              <a:t> </a:t>
            </a:r>
            <a:r>
              <a:rPr lang="en-US" altLang="en-US" dirty="0" err="1">
                <a:latin typeface="Candara"/>
                <a:ea typeface="ヒラギノ角ゴ Pro W3"/>
              </a:rPr>
              <a:t>execuției</a:t>
            </a:r>
            <a:r>
              <a:rPr lang="en-US" altLang="en-US" dirty="0">
                <a:latin typeface="Candara"/>
                <a:ea typeface="ヒラギノ角ゴ Pro W3"/>
              </a:rPr>
              <a:t> </a:t>
            </a:r>
          </a:p>
          <a:p>
            <a:pPr lvl="3"/>
            <a:r>
              <a:rPr lang="en-US" altLang="en-US" dirty="0">
                <a:latin typeface="Candara"/>
                <a:ea typeface="ヒラギノ角ゴ Pro W3"/>
              </a:rPr>
              <a:t> '[&lt;</a:t>
            </a:r>
            <a:r>
              <a:rPr lang="en-US" altLang="en-US" dirty="0" err="1">
                <a:latin typeface="Candara"/>
                <a:ea typeface="ヒラギノ角ゴ Pro W3"/>
              </a:rPr>
              <a:t>reg_baza</a:t>
            </a:r>
            <a:r>
              <a:rPr lang="en-US" altLang="en-US" dirty="0">
                <a:latin typeface="Candara"/>
                <a:ea typeface="ヒラギノ角ゴ Pro W3"/>
              </a:rPr>
              <a:t>&gt;] [+&lt;</a:t>
            </a:r>
            <a:r>
              <a:rPr lang="en-US" altLang="en-US" dirty="0" err="1">
                <a:latin typeface="Candara"/>
                <a:ea typeface="ヒラギノ角ゴ Pro W3"/>
              </a:rPr>
              <a:t>reg_index</a:t>
            </a:r>
            <a:r>
              <a:rPr lang="en-US" altLang="en-US" dirty="0">
                <a:latin typeface="Candara"/>
                <a:ea typeface="ヒラギノ角ゴ Pro W3"/>
              </a:rPr>
              <a:t>&gt;*scale] [&lt;</a:t>
            </a:r>
            <a:r>
              <a:rPr lang="en-US" altLang="en-US" dirty="0" err="1">
                <a:latin typeface="Candara"/>
                <a:ea typeface="ヒラギノ角ゴ Pro W3"/>
              </a:rPr>
              <a:t>deplasament</a:t>
            </a:r>
            <a:r>
              <a:rPr lang="en-US" altLang="en-US" dirty="0">
                <a:latin typeface="Candara"/>
                <a:ea typeface="ヒラギノ角ゴ Pro W3"/>
              </a:rPr>
              <a:t>&gt;']'</a:t>
            </a:r>
          </a:p>
          <a:p>
            <a:pPr lvl="3"/>
            <a:r>
              <a:rPr lang="en-US" altLang="en-US" dirty="0">
                <a:latin typeface="Candara"/>
                <a:ea typeface="ヒラギノ角ゴ Pro W3"/>
              </a:rPr>
              <a:t>  MOV  AX, [EBX+ECX*4+100h]</a:t>
            </a:r>
            <a:endParaRPr lang="en-US" dirty="0"/>
          </a:p>
          <a:p>
            <a:pPr lvl="1"/>
            <a:r>
              <a:rPr lang="en-US" altLang="en-US" dirty="0">
                <a:solidFill>
                  <a:srgbClr val="002060"/>
                </a:solidFill>
                <a:latin typeface="Candara"/>
                <a:ea typeface="ヒラギノ角ゴ Pro W3"/>
              </a:rPr>
              <a:t>&lt;</a:t>
            </a:r>
            <a:r>
              <a:rPr lang="en-US" altLang="en-US" dirty="0" err="1">
                <a:solidFill>
                  <a:srgbClr val="002060"/>
                </a:solidFill>
                <a:latin typeface="Candara"/>
                <a:ea typeface="ヒラギノ角ゴ Pro W3"/>
              </a:rPr>
              <a:t>reg_baza</a:t>
            </a:r>
            <a:r>
              <a:rPr lang="en-US" altLang="en-US" dirty="0">
                <a:solidFill>
                  <a:srgbClr val="002060"/>
                </a:solidFill>
                <a:latin typeface="Candara"/>
                <a:ea typeface="ヒラギノ角ゴ Pro W3"/>
              </a:rPr>
              <a:t>&gt;:= EAX|EAX|ECX|EDX|ESI|EDI|EBP|ESP</a:t>
            </a:r>
          </a:p>
          <a:p>
            <a:pPr lvl="1"/>
            <a:r>
              <a:rPr lang="en-US" altLang="en-US" dirty="0">
                <a:latin typeface="Candara"/>
                <a:ea typeface="ヒラギノ角ゴ Pro W3"/>
              </a:rPr>
              <a:t>&lt;</a:t>
            </a:r>
            <a:r>
              <a:rPr lang="en-US" altLang="en-US" dirty="0" err="1">
                <a:latin typeface="Candara"/>
                <a:ea typeface="ヒラギノ角ゴ Pro W3"/>
              </a:rPr>
              <a:t>reg_index</a:t>
            </a:r>
            <a:r>
              <a:rPr lang="en-US" altLang="en-US" dirty="0">
                <a:latin typeface="Candara"/>
                <a:ea typeface="ヒラギノ角ゴ Pro W3"/>
              </a:rPr>
              <a:t>&gt;:= </a:t>
            </a:r>
            <a:r>
              <a:rPr lang="en-US" dirty="0">
                <a:latin typeface="Candara"/>
                <a:ea typeface="ヒラギノ角ゴ Pro W3"/>
              </a:rPr>
              <a:t>EAX|EAX|ECX|EDX|ESI|EDI|EBP</a:t>
            </a:r>
          </a:p>
          <a:p>
            <a:pPr lvl="1"/>
            <a:r>
              <a:rPr lang="en-US" altLang="en-US" dirty="0">
                <a:latin typeface="Candara"/>
                <a:ea typeface="ヒラギノ角ゴ Pro W3"/>
              </a:rPr>
              <a:t>scale := 1|2|4|8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Expresia</a:t>
            </a:r>
            <a:r>
              <a:rPr lang="en-US" sz="2400" dirty="0">
                <a:solidFill>
                  <a:srgbClr val="000000"/>
                </a:solidFill>
                <a:latin typeface="Candara"/>
                <a:ea typeface="ヒラギノ角ゴ Pro W3"/>
              </a:rPr>
              <a:t> produce </a:t>
            </a:r>
            <a:r>
              <a:rPr lang="en-US" sz="2400" dirty="0" err="1">
                <a:solidFill>
                  <a:srgbClr val="000000"/>
                </a:solidFill>
                <a:latin typeface="Candara"/>
                <a:ea typeface="ヒラギノ角ゴ Pro W3"/>
              </a:rPr>
              <a:t>adresa</a:t>
            </a:r>
            <a:r>
              <a:rPr lang="en-US" sz="2400" dirty="0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ndara"/>
                <a:ea typeface="ヒラギノ角ゴ Pro W3"/>
              </a:rPr>
              <a:t>primului</a:t>
            </a:r>
            <a:r>
              <a:rPr lang="en-US" sz="2400" dirty="0">
                <a:solidFill>
                  <a:srgbClr val="000000"/>
                </a:solidFill>
                <a:latin typeface="Candara"/>
                <a:ea typeface="ヒラギノ角ゴ Pro W3"/>
              </a:rPr>
              <a:t> octet al </a:t>
            </a:r>
            <a:r>
              <a:rPr lang="en-US" sz="2400" dirty="0" err="1">
                <a:solidFill>
                  <a:srgbClr val="000000"/>
                </a:solidFill>
                <a:latin typeface="Candara"/>
                <a:ea typeface="ヒラギノ角ゴ Pro W3"/>
              </a:rPr>
              <a:t>unei</a:t>
            </a:r>
            <a:r>
              <a:rPr lang="en-US" sz="2400" dirty="0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ndara"/>
                <a:ea typeface="ヒラギノ角ゴ Pro W3"/>
              </a:rPr>
              <a:t>variabile</a:t>
            </a:r>
            <a:endParaRPr lang="en-US" sz="2400" dirty="0">
              <a:solidFill>
                <a:srgbClr val="000000"/>
              </a:solidFill>
              <a:latin typeface="Candara"/>
              <a:ea typeface="ヒラギノ角ゴ Pro W3"/>
            </a:endParaRP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93091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err="1">
                <a:latin typeface="Constantia"/>
                <a:ea typeface="ヒラギノ角ゴ Pro W3"/>
              </a:rPr>
              <a:t>Moduri</a:t>
            </a:r>
            <a:r>
              <a:rPr lang="en-US" altLang="en-US" dirty="0">
                <a:latin typeface="Constantia"/>
                <a:ea typeface="ヒラギノ角ゴ Pro W3"/>
              </a:rPr>
              <a:t> de </a:t>
            </a:r>
            <a:r>
              <a:rPr lang="en-US" altLang="en-US">
                <a:latin typeface="Constantia"/>
                <a:ea typeface="ヒラギノ角ゴ Pro W3"/>
              </a:rPr>
              <a:t>adresare </a:t>
            </a:r>
            <a:endParaRPr lang="en-US" altLang="en-US" dirty="0">
              <a:latin typeface="Constantia"/>
              <a:ea typeface="ヒラギノ角ゴ Pro W3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err="1">
                <a:latin typeface="Candara"/>
                <a:ea typeface="ヒラギノ角ゴ Pro W3"/>
              </a:rPr>
              <a:t>Adresarea</a:t>
            </a:r>
            <a:r>
              <a:rPr lang="en-US" altLang="en-US" dirty="0">
                <a:latin typeface="Candara"/>
                <a:ea typeface="ヒラギノ角ゴ Pro W3"/>
              </a:rPr>
              <a:t> </a:t>
            </a:r>
            <a:r>
              <a:rPr lang="en-US" altLang="en-US" err="1">
                <a:latin typeface="Candara"/>
                <a:ea typeface="ヒラギノ角ゴ Pro W3"/>
              </a:rPr>
              <a:t>imediata</a:t>
            </a:r>
            <a:r>
              <a:rPr lang="en-US" altLang="en-US" dirty="0">
                <a:latin typeface="Candara"/>
                <a:ea typeface="ヒラギノ角ゴ Pro W3"/>
              </a:rPr>
              <a:t>: </a:t>
            </a:r>
            <a:endParaRPr lang="en-US" altLang="en-US" dirty="0"/>
          </a:p>
          <a:p>
            <a:pPr lvl="1"/>
            <a:r>
              <a:rPr lang="en-US" altLang="en-US" err="1">
                <a:latin typeface="Candara"/>
                <a:ea typeface="ヒラギノ角ゴ Pro W3"/>
              </a:rPr>
              <a:t>Operandul</a:t>
            </a:r>
            <a:r>
              <a:rPr lang="en-US" altLang="en-US" dirty="0">
                <a:latin typeface="Candara"/>
                <a:ea typeface="ヒラギノ角ゴ Pro W3"/>
              </a:rPr>
              <a:t> </a:t>
            </a:r>
            <a:r>
              <a:rPr lang="en-US" altLang="en-US" err="1">
                <a:latin typeface="Candara"/>
                <a:ea typeface="ヒラギノ角ゴ Pro W3"/>
              </a:rPr>
              <a:t>este</a:t>
            </a:r>
            <a:r>
              <a:rPr lang="en-US" altLang="en-US" dirty="0">
                <a:latin typeface="Candara"/>
                <a:ea typeface="ヒラギノ角ゴ Pro W3"/>
              </a:rPr>
              <a:t> o </a:t>
            </a:r>
            <a:r>
              <a:rPr lang="en-US" altLang="en-US" err="1">
                <a:latin typeface="Candara"/>
                <a:ea typeface="ヒラギノ角ゴ Pro W3"/>
              </a:rPr>
              <a:t>constanta</a:t>
            </a:r>
            <a:endParaRPr lang="en-US" altLang="en-US">
              <a:latin typeface="Candara"/>
              <a:ea typeface="ヒラギノ角ゴ Pro W3"/>
            </a:endParaRPr>
          </a:p>
          <a:p>
            <a:pPr lvl="1"/>
            <a:r>
              <a:rPr lang="en-US" altLang="en-US" err="1">
                <a:latin typeface="Candara"/>
                <a:ea typeface="ヒラギノ角ゴ Pro W3"/>
              </a:rPr>
              <a:t>Operandul</a:t>
            </a:r>
            <a:r>
              <a:rPr lang="en-US" altLang="en-US" dirty="0">
                <a:latin typeface="Candara"/>
                <a:ea typeface="ヒラギノ角ゴ Pro W3"/>
              </a:rPr>
              <a:t> </a:t>
            </a:r>
            <a:r>
              <a:rPr lang="en-US" altLang="en-US" err="1">
                <a:latin typeface="Candara"/>
                <a:ea typeface="ヒラギノ角ゴ Pro W3"/>
              </a:rPr>
              <a:t>este</a:t>
            </a:r>
            <a:r>
              <a:rPr lang="en-US" altLang="en-US" dirty="0">
                <a:latin typeface="Candara"/>
                <a:ea typeface="ヒラギノ角ゴ Pro W3"/>
              </a:rPr>
              <a:t> </a:t>
            </a:r>
            <a:r>
              <a:rPr lang="en-US" altLang="en-US" err="1">
                <a:latin typeface="Candara"/>
                <a:ea typeface="ヒラギノ角ゴ Pro W3"/>
              </a:rPr>
              <a:t>continut</a:t>
            </a:r>
            <a:r>
              <a:rPr lang="en-US" altLang="en-US" dirty="0">
                <a:latin typeface="Candara"/>
                <a:ea typeface="ヒラギノ角ゴ Pro W3"/>
              </a:rPr>
              <a:t> in </a:t>
            </a:r>
            <a:r>
              <a:rPr lang="en-US" altLang="en-US" err="1">
                <a:latin typeface="Candara"/>
                <a:ea typeface="ヒラギノ角ゴ Pro W3"/>
              </a:rPr>
              <a:t>codul</a:t>
            </a:r>
            <a:r>
              <a:rPr lang="en-US" altLang="en-US" dirty="0">
                <a:latin typeface="Candara"/>
                <a:ea typeface="ヒラギノ角ゴ Pro W3"/>
              </a:rPr>
              <a:t> </a:t>
            </a:r>
            <a:r>
              <a:rPr lang="en-US" altLang="en-US" err="1">
                <a:latin typeface="Candara"/>
                <a:ea typeface="ヒラギノ角ゴ Pro W3"/>
              </a:rPr>
              <a:t>instrucțiunii</a:t>
            </a:r>
            <a:endParaRPr lang="en-US" altLang="en-US">
              <a:latin typeface="Candara"/>
              <a:ea typeface="ヒラギノ角ゴ Pro W3"/>
            </a:endParaRPr>
          </a:p>
          <a:p>
            <a:pPr lvl="1"/>
            <a:r>
              <a:rPr lang="en-US" altLang="en-US" err="1">
                <a:latin typeface="Candara"/>
                <a:ea typeface="ヒラギノ角ゴ Pro W3"/>
              </a:rPr>
              <a:t>Operandul</a:t>
            </a:r>
            <a:r>
              <a:rPr lang="en-US" altLang="en-US" dirty="0">
                <a:latin typeface="Candara"/>
                <a:ea typeface="ヒラギノ角ゴ Pro W3"/>
              </a:rPr>
              <a:t> </a:t>
            </a:r>
            <a:r>
              <a:rPr lang="en-US" altLang="en-US" err="1">
                <a:latin typeface="Candara"/>
                <a:ea typeface="ヒラギノ角ゴ Pro W3"/>
              </a:rPr>
              <a:t>este</a:t>
            </a:r>
            <a:r>
              <a:rPr lang="en-US" altLang="en-US" dirty="0">
                <a:latin typeface="Candara"/>
                <a:ea typeface="ヒラギノ角ゴ Pro W3"/>
              </a:rPr>
              <a:t> </a:t>
            </a:r>
            <a:r>
              <a:rPr lang="en-US" altLang="en-US" err="1">
                <a:latin typeface="Candara"/>
                <a:ea typeface="ヒラギノ角ゴ Pro W3"/>
              </a:rPr>
              <a:t>citit</a:t>
            </a:r>
            <a:r>
              <a:rPr lang="en-US" altLang="en-US" dirty="0">
                <a:latin typeface="Candara"/>
                <a:ea typeface="ヒラギノ角ゴ Pro W3"/>
              </a:rPr>
              <a:t> o data cu </a:t>
            </a:r>
            <a:r>
              <a:rPr lang="en-US" altLang="en-US" err="1">
                <a:latin typeface="Candara"/>
                <a:ea typeface="ヒラギノ角ゴ Pro W3"/>
              </a:rPr>
              <a:t>instrucțiunea</a:t>
            </a:r>
            <a:endParaRPr lang="en-US" altLang="en-US">
              <a:latin typeface="Candara"/>
              <a:ea typeface="ヒラギノ角ゴ Pro W3"/>
            </a:endParaRPr>
          </a:p>
          <a:p>
            <a:pPr lvl="1"/>
            <a:r>
              <a:rPr lang="en-US" altLang="en-US" err="1">
                <a:latin typeface="Candara"/>
                <a:ea typeface="ヒラギノ角ゴ Pro W3"/>
              </a:rPr>
              <a:t>Instrucțiunea</a:t>
            </a:r>
            <a:r>
              <a:rPr lang="en-US" altLang="en-US" dirty="0">
                <a:latin typeface="Candara"/>
                <a:ea typeface="ヒラギノ角ゴ Pro W3"/>
              </a:rPr>
              <a:t> </a:t>
            </a:r>
            <a:r>
              <a:rPr lang="en-US" altLang="en-US" err="1">
                <a:latin typeface="Candara"/>
                <a:ea typeface="ヒラギノ角ゴ Pro W3"/>
              </a:rPr>
              <a:t>poate</a:t>
            </a:r>
            <a:r>
              <a:rPr lang="en-US" altLang="en-US" dirty="0">
                <a:latin typeface="Candara"/>
                <a:ea typeface="ヒラギノ角ゴ Pro W3"/>
              </a:rPr>
              <a:t> </a:t>
            </a:r>
            <a:r>
              <a:rPr lang="en-US" altLang="en-US" err="1">
                <a:latin typeface="Candara"/>
                <a:ea typeface="ヒラギノ角ゴ Pro W3"/>
              </a:rPr>
              <a:t>lucra</a:t>
            </a:r>
            <a:r>
              <a:rPr lang="en-US" altLang="en-US" dirty="0">
                <a:latin typeface="Candara"/>
                <a:ea typeface="ヒラギノ角ゴ Pro W3"/>
              </a:rPr>
              <a:t> cu o </a:t>
            </a:r>
            <a:r>
              <a:rPr lang="en-US" altLang="en-US" err="1">
                <a:latin typeface="Candara"/>
                <a:ea typeface="ヒラギノ角ゴ Pro W3"/>
              </a:rPr>
              <a:t>singura</a:t>
            </a:r>
            <a:r>
              <a:rPr lang="en-US" altLang="en-US" dirty="0">
                <a:latin typeface="Candara"/>
                <a:ea typeface="ヒラギノ角ゴ Pro W3"/>
              </a:rPr>
              <a:t> </a:t>
            </a:r>
            <a:r>
              <a:rPr lang="en-US" altLang="en-US" err="1">
                <a:latin typeface="Candara"/>
                <a:ea typeface="ヒラギノ角ゴ Pro W3"/>
              </a:rPr>
              <a:t>valoare</a:t>
            </a:r>
            <a:endParaRPr lang="en-US" altLang="en-US">
              <a:latin typeface="Candara"/>
              <a:ea typeface="ヒラギノ角ゴ Pro W3"/>
            </a:endParaRPr>
          </a:p>
          <a:p>
            <a:pPr lvl="1"/>
            <a:r>
              <a:rPr lang="en-US" altLang="en-US" err="1">
                <a:latin typeface="Candara"/>
                <a:ea typeface="ヒラギノ角ゴ Pro W3"/>
              </a:rPr>
              <a:t>Lungimea</a:t>
            </a:r>
            <a:r>
              <a:rPr lang="en-US" altLang="en-US" dirty="0">
                <a:latin typeface="Candara"/>
                <a:ea typeface="ヒラギノ角ゴ Pro W3"/>
              </a:rPr>
              <a:t> </a:t>
            </a:r>
            <a:r>
              <a:rPr lang="en-US" altLang="en-US" err="1">
                <a:latin typeface="Candara"/>
                <a:ea typeface="ヒラギノ角ゴ Pro W3"/>
              </a:rPr>
              <a:t>constantei</a:t>
            </a:r>
            <a:r>
              <a:rPr lang="en-US" altLang="en-US" dirty="0">
                <a:latin typeface="Candara"/>
                <a:ea typeface="ヒラギノ角ゴ Pro W3"/>
              </a:rPr>
              <a:t> </a:t>
            </a:r>
            <a:r>
              <a:rPr lang="en-US" altLang="en-US" err="1">
                <a:latin typeface="Candara"/>
                <a:ea typeface="ヒラギノ角ゴ Pro W3"/>
              </a:rPr>
              <a:t>este</a:t>
            </a:r>
            <a:r>
              <a:rPr lang="en-US" altLang="en-US" dirty="0">
                <a:latin typeface="Candara"/>
                <a:ea typeface="ヒラギノ角ゴ Pro W3"/>
              </a:rPr>
              <a:t> in </a:t>
            </a:r>
            <a:r>
              <a:rPr lang="en-US" altLang="en-US" err="1">
                <a:latin typeface="Candara"/>
                <a:ea typeface="ヒラギノ角ゴ Pro W3"/>
              </a:rPr>
              <a:t>acord</a:t>
            </a:r>
            <a:r>
              <a:rPr lang="en-US" altLang="en-US" dirty="0">
                <a:latin typeface="Candara"/>
                <a:ea typeface="ヒラギノ角ゴ Pro W3"/>
              </a:rPr>
              <a:t> cu </a:t>
            </a:r>
            <a:r>
              <a:rPr lang="en-US" altLang="en-US" err="1">
                <a:latin typeface="Candara"/>
                <a:ea typeface="ヒラギノ角ゴ Pro W3"/>
              </a:rPr>
              <a:t>celalalt</a:t>
            </a:r>
            <a:r>
              <a:rPr lang="en-US" altLang="en-US" dirty="0">
                <a:latin typeface="Candara"/>
                <a:ea typeface="ヒラギノ角ゴ Pro W3"/>
              </a:rPr>
              <a:t> operand</a:t>
            </a:r>
          </a:p>
          <a:p>
            <a:pPr lvl="1"/>
            <a:endParaRPr lang="en-US" altLang="en-US" dirty="0">
              <a:latin typeface="Candara"/>
              <a:ea typeface="ヒラギノ角ゴ Pro W3"/>
            </a:endParaRPr>
          </a:p>
          <a:p>
            <a:pPr lvl="1"/>
            <a:r>
              <a:rPr lang="en-US" altLang="en-US" dirty="0">
                <a:latin typeface="Candara"/>
                <a:ea typeface="ヒラギノ角ゴ Pro W3"/>
              </a:rPr>
              <a:t> MOV  AL, 12h</a:t>
            </a:r>
            <a:endParaRPr lang="en-US" altLang="en-US" dirty="0">
              <a:solidFill>
                <a:srgbClr val="002060"/>
              </a:solidFill>
              <a:latin typeface="Candara"/>
              <a:ea typeface="ヒラギノ角ゴ Pro W3"/>
            </a:endParaRPr>
          </a:p>
          <a:p>
            <a:pPr marL="800100" lvl="1" indent="-342900"/>
            <a:r>
              <a:rPr lang="en-US" altLang="en-US" dirty="0">
                <a:latin typeface="Candara"/>
                <a:ea typeface="ヒラギノ角ゴ Pro W3"/>
              </a:rPr>
              <a:t>MOV AL, 120 	</a:t>
            </a:r>
            <a:endParaRPr lang="en-US" altLang="en-US" dirty="0">
              <a:solidFill>
                <a:srgbClr val="002060"/>
              </a:solidFill>
              <a:latin typeface="Candara"/>
              <a:ea typeface="ヒラギノ角ゴ Pro W3"/>
            </a:endParaRPr>
          </a:p>
          <a:p>
            <a:pPr marL="800100" lvl="1" indent="-342900"/>
            <a:r>
              <a:rPr lang="en-US" altLang="en-US" dirty="0">
                <a:latin typeface="Candara"/>
                <a:ea typeface="ヒラギノ角ゴ Pro W3"/>
              </a:rPr>
              <a:t>MOV  AX, 12ABh</a:t>
            </a:r>
            <a:endParaRPr lang="en-US" altLang="en-US" dirty="0">
              <a:solidFill>
                <a:srgbClr val="002060"/>
              </a:solidFill>
              <a:latin typeface="Candara"/>
              <a:ea typeface="ヒラギノ角ゴ Pro W3"/>
            </a:endParaRPr>
          </a:p>
          <a:p>
            <a:pPr marL="800100" lvl="1" indent="-342900"/>
            <a:r>
              <a:rPr lang="en-US" altLang="en-US" dirty="0">
                <a:solidFill>
                  <a:srgbClr val="FF0000"/>
                </a:solidFill>
                <a:latin typeface="Candara"/>
                <a:ea typeface="ヒラギノ角ゴ Pro W3"/>
              </a:rPr>
              <a:t>MOV AL, 260 – warning, </a:t>
            </a:r>
            <a:r>
              <a:rPr lang="en-US" altLang="en-US" dirty="0" err="1">
                <a:solidFill>
                  <a:srgbClr val="FF0000"/>
                </a:solidFill>
                <a:latin typeface="Candara"/>
                <a:ea typeface="ヒラギノ角ゴ Pro W3"/>
              </a:rPr>
              <a:t>ajunge</a:t>
            </a:r>
            <a:r>
              <a:rPr lang="en-US" altLang="en-US" dirty="0">
                <a:solidFill>
                  <a:srgbClr val="FF0000"/>
                </a:solidFill>
                <a:latin typeface="Candara"/>
                <a:ea typeface="ヒラギノ角ゴ Pro W3"/>
              </a:rPr>
              <a:t> 4 </a:t>
            </a:r>
            <a:r>
              <a:rPr lang="en-US" altLang="en-US" dirty="0" err="1">
                <a:solidFill>
                  <a:srgbClr val="FF0000"/>
                </a:solidFill>
                <a:latin typeface="Candara"/>
                <a:ea typeface="ヒラギノ角ゴ Pro W3"/>
              </a:rPr>
              <a:t>în</a:t>
            </a:r>
            <a:r>
              <a:rPr lang="en-US" altLang="en-US" dirty="0">
                <a:solidFill>
                  <a:srgbClr val="FF0000"/>
                </a:solidFill>
                <a:latin typeface="Candara"/>
                <a:ea typeface="ヒラギノ角ゴ Pro W3"/>
              </a:rPr>
              <a:t> AH </a:t>
            </a:r>
            <a:endParaRPr lang="en-US" altLang="en-US" dirty="0">
              <a:solidFill>
                <a:srgbClr val="002060"/>
              </a:solidFill>
              <a:latin typeface="Candara"/>
              <a:ea typeface="ヒラギノ角ゴ Pro W3"/>
            </a:endParaRPr>
          </a:p>
          <a:p>
            <a:pPr marL="800100" lvl="1" indent="-342900"/>
            <a:r>
              <a:rPr lang="en-US" altLang="en-US" dirty="0">
                <a:solidFill>
                  <a:srgbClr val="002060"/>
                </a:solidFill>
                <a:latin typeface="Candara"/>
                <a:ea typeface="ヒラギノ角ゴ Pro W3"/>
              </a:rPr>
              <a:t>MOV EAX, </a:t>
            </a:r>
            <a:r>
              <a:rPr lang="en-US" altLang="en-US" dirty="0" err="1">
                <a:solidFill>
                  <a:srgbClr val="002060"/>
                </a:solidFill>
                <a:latin typeface="Candara"/>
                <a:ea typeface="ヒラギノ角ゴ Pro W3"/>
              </a:rPr>
              <a:t>ceva</a:t>
            </a:r>
            <a:r>
              <a:rPr lang="en-US" altLang="en-US" dirty="0">
                <a:solidFill>
                  <a:srgbClr val="002060"/>
                </a:solidFill>
                <a:latin typeface="Candara"/>
                <a:ea typeface="ヒラギノ角ゴ Pro W3"/>
              </a:rPr>
              <a:t>     ; </a:t>
            </a:r>
            <a:r>
              <a:rPr lang="en-US" altLang="en-US" dirty="0" err="1">
                <a:solidFill>
                  <a:srgbClr val="002060"/>
                </a:solidFill>
                <a:latin typeface="Candara"/>
                <a:ea typeface="ヒラギノ角ゴ Pro W3"/>
              </a:rPr>
              <a:t>adresa</a:t>
            </a:r>
            <a:r>
              <a:rPr lang="en-US" altLang="en-US" dirty="0">
                <a:solidFill>
                  <a:srgbClr val="002060"/>
                </a:solidFill>
                <a:latin typeface="Candara"/>
                <a:ea typeface="ヒラギノ角ゴ Pro W3"/>
              </a:rPr>
              <a:t> </a:t>
            </a:r>
            <a:r>
              <a:rPr lang="en-US" altLang="en-US" dirty="0" err="1">
                <a:solidFill>
                  <a:srgbClr val="002060"/>
                </a:solidFill>
                <a:latin typeface="Candara"/>
                <a:ea typeface="ヒラギノ角ゴ Pro W3"/>
              </a:rPr>
              <a:t>lui</a:t>
            </a:r>
            <a:r>
              <a:rPr lang="en-US" altLang="en-US" dirty="0">
                <a:solidFill>
                  <a:srgbClr val="002060"/>
                </a:solidFill>
                <a:latin typeface="Candara"/>
                <a:ea typeface="ヒラギノ角ゴ Pro W3"/>
              </a:rPr>
              <a:t> </a:t>
            </a:r>
            <a:r>
              <a:rPr lang="en-US" altLang="en-US" dirty="0" err="1">
                <a:solidFill>
                  <a:srgbClr val="002060"/>
                </a:solidFill>
                <a:latin typeface="Candara"/>
                <a:ea typeface="ヒラギノ角ゴ Pro W3"/>
              </a:rPr>
              <a:t>ceva</a:t>
            </a:r>
            <a:r>
              <a:rPr lang="en-US" altLang="en-US" dirty="0">
                <a:solidFill>
                  <a:srgbClr val="002060"/>
                </a:solidFill>
                <a:latin typeface="Candara"/>
                <a:ea typeface="ヒラギノ角ゴ Pro W3"/>
              </a:rPr>
              <a:t> </a:t>
            </a:r>
            <a:r>
              <a:rPr lang="en-US" altLang="en-US" dirty="0" err="1">
                <a:solidFill>
                  <a:srgbClr val="002060"/>
                </a:solidFill>
                <a:latin typeface="Candara"/>
                <a:ea typeface="ヒラギノ角ゴ Pro W3"/>
              </a:rPr>
              <a:t>este</a:t>
            </a:r>
            <a:r>
              <a:rPr lang="en-US" altLang="en-US" dirty="0">
                <a:solidFill>
                  <a:srgbClr val="002060"/>
                </a:solidFill>
                <a:latin typeface="Candara"/>
                <a:ea typeface="ヒラギノ角ゴ Pro W3"/>
              </a:rPr>
              <a:t> </a:t>
            </a:r>
            <a:r>
              <a:rPr lang="en-US" altLang="en-US" dirty="0" err="1">
                <a:solidFill>
                  <a:srgbClr val="002060"/>
                </a:solidFill>
                <a:latin typeface="Candara"/>
                <a:ea typeface="ヒラギノ角ゴ Pro W3"/>
              </a:rPr>
              <a:t>cunoscută</a:t>
            </a:r>
            <a:endParaRPr lang="en-US" altLang="en-US" dirty="0">
              <a:solidFill>
                <a:srgbClr val="002060"/>
              </a:solidFill>
              <a:latin typeface="Candara"/>
              <a:ea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229519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Constantia"/>
                <a:ea typeface="ヒラギノ角ゴ Pro W3"/>
              </a:rPr>
              <a:t>Moduri</a:t>
            </a:r>
            <a:r>
              <a:rPr lang="en-US" altLang="en-US" dirty="0">
                <a:latin typeface="Constantia"/>
                <a:ea typeface="ヒラギノ角ゴ Pro W3"/>
              </a:rPr>
              <a:t> de </a:t>
            </a:r>
            <a:r>
              <a:rPr lang="en-US" altLang="en-US" dirty="0" err="1">
                <a:latin typeface="Constantia"/>
                <a:ea typeface="ヒラギノ角ゴ Pro W3"/>
              </a:rPr>
              <a:t>adresare</a:t>
            </a:r>
            <a:r>
              <a:rPr lang="en-US" altLang="en-US" dirty="0">
                <a:latin typeface="Constantia"/>
                <a:ea typeface="ヒラギノ角ゴ Pro W3"/>
              </a:rPr>
              <a:t> 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err="1">
                <a:latin typeface="Candara"/>
                <a:ea typeface="ヒラギノ角ゴ Pro W3"/>
              </a:rPr>
              <a:t>Adresarea</a:t>
            </a:r>
            <a:r>
              <a:rPr lang="en-US" altLang="en-US" dirty="0">
                <a:latin typeface="Candara"/>
                <a:ea typeface="ヒラギノ角ゴ Pro W3"/>
              </a:rPr>
              <a:t> de tip </a:t>
            </a:r>
            <a:r>
              <a:rPr lang="en-US" altLang="en-US" err="1">
                <a:latin typeface="Candara"/>
                <a:ea typeface="ヒラギノ角ゴ Pro W3"/>
              </a:rPr>
              <a:t>registru</a:t>
            </a:r>
            <a:r>
              <a:rPr lang="en-US" altLang="en-US" dirty="0">
                <a:latin typeface="Candara"/>
                <a:ea typeface="ヒラギノ角ゴ Pro W3"/>
              </a:rPr>
              <a:t>:</a:t>
            </a:r>
          </a:p>
          <a:p>
            <a:pPr lvl="1"/>
            <a:r>
              <a:rPr lang="en-US" altLang="en-US" dirty="0" err="1">
                <a:latin typeface="Candara"/>
                <a:ea typeface="ヒラギノ角ゴ Pro W3"/>
              </a:rPr>
              <a:t>Operandul</a:t>
            </a:r>
            <a:r>
              <a:rPr lang="en-US" altLang="en-US" dirty="0">
                <a:latin typeface="Candara"/>
                <a:ea typeface="ヒラギノ角ゴ Pro W3"/>
              </a:rPr>
              <a:t> </a:t>
            </a:r>
            <a:r>
              <a:rPr lang="en-US" altLang="en-US" dirty="0" err="1">
                <a:latin typeface="Candara"/>
                <a:ea typeface="ヒラギノ角ゴ Pro W3"/>
              </a:rPr>
              <a:t>este</a:t>
            </a:r>
            <a:r>
              <a:rPr lang="en-US" altLang="en-US" dirty="0">
                <a:latin typeface="Candara"/>
                <a:ea typeface="ヒラギノ角ゴ Pro W3"/>
              </a:rPr>
              <a:t> </a:t>
            </a:r>
            <a:r>
              <a:rPr lang="en-US" altLang="en-US" dirty="0" err="1">
                <a:latin typeface="Candara"/>
                <a:ea typeface="ヒラギノ角ゴ Pro W3"/>
              </a:rPr>
              <a:t>continut</a:t>
            </a:r>
            <a:r>
              <a:rPr lang="en-US" altLang="en-US" dirty="0">
                <a:latin typeface="Candara"/>
                <a:ea typeface="ヒラギノ角ゴ Pro W3"/>
              </a:rPr>
              <a:t> </a:t>
            </a:r>
            <a:r>
              <a:rPr lang="en-US" altLang="en-US" dirty="0" err="1">
                <a:latin typeface="Candara"/>
                <a:ea typeface="ヒラギノ角ゴ Pro W3"/>
              </a:rPr>
              <a:t>intr</a:t>
            </a:r>
            <a:r>
              <a:rPr lang="en-US" altLang="en-US" dirty="0">
                <a:latin typeface="Candara"/>
                <a:ea typeface="ヒラギノ角ゴ Pro W3"/>
              </a:rPr>
              <a:t>-un </a:t>
            </a:r>
            <a:r>
              <a:rPr lang="en-US" altLang="en-US" dirty="0" err="1">
                <a:latin typeface="Candara"/>
                <a:ea typeface="ヒラギノ角ゴ Pro W3"/>
              </a:rPr>
              <a:t>registru</a:t>
            </a:r>
            <a:r>
              <a:rPr lang="en-US" altLang="en-US" dirty="0">
                <a:latin typeface="Candara"/>
                <a:ea typeface="ヒラギノ角ゴ Pro W3"/>
              </a:rPr>
              <a:t> </a:t>
            </a:r>
            <a:endParaRPr lang="en-US" altLang="en-US" dirty="0"/>
          </a:p>
          <a:p>
            <a:pPr lvl="1"/>
            <a:r>
              <a:rPr lang="en-US" altLang="en-US" dirty="0" err="1">
                <a:latin typeface="Candara"/>
                <a:ea typeface="ヒラギノ角ゴ Pro W3"/>
              </a:rPr>
              <a:t>timp</a:t>
            </a:r>
            <a:r>
              <a:rPr lang="en-US" altLang="en-US" dirty="0">
                <a:latin typeface="Candara"/>
                <a:ea typeface="ヒラギノ角ゴ Pro W3"/>
              </a:rPr>
              <a:t> de </a:t>
            </a:r>
            <a:r>
              <a:rPr lang="en-US" altLang="en-US" dirty="0" err="1">
                <a:latin typeface="Candara"/>
                <a:ea typeface="ヒラギノ角ゴ Pro W3"/>
              </a:rPr>
              <a:t>acces</a:t>
            </a:r>
            <a:r>
              <a:rPr lang="en-US" altLang="en-US" dirty="0">
                <a:latin typeface="Candara"/>
                <a:ea typeface="ヒラギノ角ゴ Pro W3"/>
              </a:rPr>
              <a:t> mic; nu </a:t>
            </a:r>
            <a:r>
              <a:rPr lang="en-US" altLang="en-US" dirty="0" err="1">
                <a:latin typeface="Candara"/>
                <a:ea typeface="ヒラギノ角ゴ Pro W3"/>
              </a:rPr>
              <a:t>necesita</a:t>
            </a:r>
            <a:r>
              <a:rPr lang="en-US" altLang="en-US" dirty="0">
                <a:latin typeface="Candara"/>
                <a:ea typeface="ヒラギノ角ゴ Pro W3"/>
              </a:rPr>
              <a:t> transfer pe </a:t>
            </a:r>
            <a:r>
              <a:rPr lang="en-US" altLang="en-US" dirty="0" err="1">
                <a:latin typeface="Candara"/>
                <a:ea typeface="ヒラギノ角ゴ Pro W3"/>
              </a:rPr>
              <a:t>magistrala</a:t>
            </a:r>
            <a:endParaRPr lang="en-US" altLang="en-US" dirty="0">
              <a:latin typeface="Candara"/>
              <a:ea typeface="ヒラギノ角ゴ Pro W3"/>
            </a:endParaRPr>
          </a:p>
          <a:p>
            <a:pPr lvl="1"/>
            <a:r>
              <a:rPr lang="en-US" altLang="en-US" dirty="0" err="1">
                <a:latin typeface="Candara"/>
                <a:ea typeface="ヒラギノ角ゴ Pro W3"/>
              </a:rPr>
              <a:t>Instrucțiune</a:t>
            </a:r>
            <a:r>
              <a:rPr lang="en-US" altLang="en-US" dirty="0">
                <a:latin typeface="Candara"/>
                <a:ea typeface="ヒラギノ角ゴ Pro W3"/>
              </a:rPr>
              <a:t> </a:t>
            </a:r>
            <a:r>
              <a:rPr lang="en-US" altLang="en-US" dirty="0" err="1">
                <a:latin typeface="Candara"/>
                <a:ea typeface="ヒラギノ角ゴ Pro W3"/>
              </a:rPr>
              <a:t>scurta</a:t>
            </a:r>
            <a:r>
              <a:rPr lang="en-US" altLang="en-US" dirty="0">
                <a:latin typeface="Candara"/>
                <a:ea typeface="ヒラギノ角ゴ Pro W3"/>
              </a:rPr>
              <a:t> (nu </a:t>
            </a:r>
            <a:r>
              <a:rPr lang="en-US" altLang="en-US" dirty="0" err="1">
                <a:latin typeface="Candara"/>
                <a:ea typeface="ヒラギノ角ゴ Pro W3"/>
              </a:rPr>
              <a:t>specifică</a:t>
            </a:r>
            <a:r>
              <a:rPr lang="en-US" altLang="en-US" dirty="0">
                <a:latin typeface="Candara"/>
                <a:ea typeface="ヒラギノ角ゴ Pro W3"/>
              </a:rPr>
              <a:t> operand)</a:t>
            </a:r>
          </a:p>
          <a:p>
            <a:pPr lvl="1"/>
            <a:r>
              <a:rPr lang="en-US" altLang="en-US" dirty="0">
                <a:latin typeface="Candara"/>
                <a:ea typeface="ヒラギノ角ゴ Pro W3"/>
              </a:rPr>
              <a:t>Numar </a:t>
            </a:r>
            <a:r>
              <a:rPr lang="en-US" altLang="en-US" dirty="0" err="1">
                <a:latin typeface="Candara"/>
                <a:ea typeface="ヒラギノ角ゴ Pro W3"/>
              </a:rPr>
              <a:t>limitat</a:t>
            </a:r>
            <a:r>
              <a:rPr lang="en-US" altLang="en-US" dirty="0">
                <a:latin typeface="Candara"/>
                <a:ea typeface="ヒラギノ角ゴ Pro W3"/>
              </a:rPr>
              <a:t> de </a:t>
            </a:r>
            <a:r>
              <a:rPr lang="en-US" altLang="en-US" dirty="0" err="1">
                <a:latin typeface="Candara"/>
                <a:ea typeface="ヒラギノ角ゴ Pro W3"/>
              </a:rPr>
              <a:t>registre</a:t>
            </a:r>
            <a:r>
              <a:rPr lang="en-US" altLang="en-US" dirty="0">
                <a:latin typeface="Candara"/>
                <a:ea typeface="ヒラギノ角ゴ Pro W3"/>
              </a:rPr>
              <a:t> interne =&gt; nu </a:t>
            </a:r>
            <a:r>
              <a:rPr lang="en-US" altLang="en-US" dirty="0" err="1">
                <a:latin typeface="Candara"/>
                <a:ea typeface="ヒラギノ角ゴ Pro W3"/>
              </a:rPr>
              <a:t>toate</a:t>
            </a:r>
            <a:r>
              <a:rPr lang="en-US" altLang="en-US" dirty="0">
                <a:latin typeface="Candara"/>
                <a:ea typeface="ヒラギノ角ゴ Pro W3"/>
              </a:rPr>
              <a:t> </a:t>
            </a:r>
            <a:r>
              <a:rPr lang="en-US" altLang="en-US" dirty="0" err="1">
                <a:latin typeface="Candara"/>
                <a:ea typeface="ヒラギノ角ゴ Pro W3"/>
              </a:rPr>
              <a:t>variabilele</a:t>
            </a:r>
            <a:r>
              <a:rPr lang="en-US" altLang="en-US" dirty="0">
                <a:latin typeface="Candara"/>
                <a:ea typeface="ヒラギノ角ゴ Pro W3"/>
              </a:rPr>
              <a:t> pot fi </a:t>
            </a:r>
            <a:r>
              <a:rPr lang="en-US" altLang="en-US" dirty="0" err="1">
                <a:latin typeface="Candara"/>
                <a:ea typeface="ヒラギノ角ゴ Pro W3"/>
              </a:rPr>
              <a:t>pastrate</a:t>
            </a:r>
            <a:r>
              <a:rPr lang="en-US" altLang="en-US" dirty="0">
                <a:latin typeface="Candara"/>
                <a:ea typeface="ヒラギノ角ゴ Pro W3"/>
              </a:rPr>
              <a:t> in </a:t>
            </a:r>
            <a:r>
              <a:rPr lang="en-US" altLang="en-US" dirty="0" err="1">
                <a:latin typeface="Candara"/>
                <a:ea typeface="ヒラギノ角ゴ Pro W3"/>
              </a:rPr>
              <a:t>registre</a:t>
            </a:r>
            <a:endParaRPr lang="en-US" altLang="en-US" dirty="0">
              <a:latin typeface="Candara"/>
              <a:ea typeface="ヒラギノ角ゴ Pro W3"/>
            </a:endParaRPr>
          </a:p>
          <a:p>
            <a:pPr lvl="1"/>
            <a:r>
              <a:rPr lang="en-US" altLang="en-US" dirty="0" err="1">
                <a:latin typeface="Candara"/>
                <a:ea typeface="ヒラギノ角ゴ Pro W3"/>
              </a:rPr>
              <a:t>Exista</a:t>
            </a:r>
            <a:r>
              <a:rPr lang="en-US" altLang="en-US" dirty="0">
                <a:latin typeface="Candara"/>
                <a:ea typeface="ヒラギノ角ゴ Pro W3"/>
              </a:rPr>
              <a:t> </a:t>
            </a:r>
            <a:r>
              <a:rPr lang="en-US" altLang="en-US" dirty="0" err="1">
                <a:latin typeface="Candara"/>
                <a:ea typeface="ヒラギノ角ゴ Pro W3"/>
              </a:rPr>
              <a:t>limitari</a:t>
            </a:r>
            <a:r>
              <a:rPr lang="en-US" altLang="en-US" dirty="0">
                <a:latin typeface="Candara"/>
                <a:ea typeface="ヒラギノ角ゴ Pro W3"/>
              </a:rPr>
              <a:t> in </a:t>
            </a:r>
            <a:r>
              <a:rPr lang="en-US" altLang="en-US" dirty="0" err="1">
                <a:latin typeface="Candara"/>
                <a:ea typeface="ヒラギノ角ゴ Pro W3"/>
              </a:rPr>
              <a:t>privinta</a:t>
            </a:r>
            <a:r>
              <a:rPr lang="en-US" altLang="en-US" dirty="0">
                <a:latin typeface="Candara"/>
                <a:ea typeface="ヒラギノ角ゴ Pro W3"/>
              </a:rPr>
              <a:t> </a:t>
            </a:r>
            <a:r>
              <a:rPr lang="en-US" altLang="en-US" dirty="0" err="1">
                <a:latin typeface="Candara"/>
                <a:ea typeface="ヒラギノ角ゴ Pro W3"/>
              </a:rPr>
              <a:t>registrelor</a:t>
            </a:r>
            <a:r>
              <a:rPr lang="en-US" altLang="en-US" dirty="0">
                <a:latin typeface="Candara"/>
                <a:ea typeface="ヒラギノ角ゴ Pro W3"/>
              </a:rPr>
              <a:t> </a:t>
            </a:r>
            <a:r>
              <a:rPr lang="en-US" altLang="en-US" dirty="0" err="1">
                <a:latin typeface="Candara"/>
                <a:ea typeface="ヒラギノ角ゴ Pro W3"/>
              </a:rPr>
              <a:t>speciale</a:t>
            </a:r>
            <a:r>
              <a:rPr lang="en-US" altLang="en-US" dirty="0">
                <a:latin typeface="Candara"/>
                <a:ea typeface="ヒラギノ角ゴ Pro W3"/>
              </a:rPr>
              <a:t> (ex: segment)</a:t>
            </a:r>
          </a:p>
          <a:p>
            <a:pPr lvl="1"/>
            <a:r>
              <a:rPr lang="en-US" altLang="en-US" dirty="0">
                <a:latin typeface="Candara"/>
                <a:ea typeface="ヒラギノ角ゴ Pro W3"/>
              </a:rPr>
              <a:t>MOV EAX, EBX		</a:t>
            </a:r>
          </a:p>
          <a:p>
            <a:pPr lvl="1"/>
            <a:r>
              <a:rPr lang="en-US" altLang="en-US" dirty="0">
                <a:latin typeface="Candara"/>
                <a:ea typeface="ヒラギノ角ゴ Pro W3"/>
              </a:rPr>
              <a:t>MOV  DS,AX</a:t>
            </a:r>
            <a:endParaRPr lang="en-US" dirty="0">
              <a:latin typeface="Candara"/>
              <a:ea typeface="ヒラギノ角ゴ Pro W3"/>
            </a:endParaRPr>
          </a:p>
          <a:p>
            <a:pPr lvl="1"/>
            <a:r>
              <a:rPr lang="en-US" altLang="en-US" dirty="0">
                <a:solidFill>
                  <a:srgbClr val="FF0000"/>
                </a:solidFill>
                <a:latin typeface="Candara"/>
                <a:ea typeface="ヒラギノ角ゴ Pro W3"/>
              </a:rPr>
              <a:t>MOV BX, AL – </a:t>
            </a:r>
            <a:r>
              <a:rPr lang="en-US" altLang="en-US" dirty="0" err="1">
                <a:solidFill>
                  <a:srgbClr val="FF0000"/>
                </a:solidFill>
                <a:latin typeface="Candara"/>
                <a:ea typeface="ヒラギノ角ゴ Pro W3"/>
              </a:rPr>
              <a:t>eronat</a:t>
            </a:r>
            <a:r>
              <a:rPr lang="en-US" altLang="en-US" dirty="0">
                <a:solidFill>
                  <a:srgbClr val="FF0000"/>
                </a:solidFill>
                <a:latin typeface="Candara"/>
                <a:ea typeface="ヒラギノ角ゴ Pro W3"/>
              </a:rPr>
              <a:t>	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  <a:latin typeface="Candara"/>
                <a:ea typeface="ヒラギノ角ゴ Pro W3"/>
              </a:rPr>
              <a:t>MOV DS, 1234H - </a:t>
            </a:r>
            <a:r>
              <a:rPr lang="en-US" altLang="en-US" dirty="0" err="1">
                <a:solidFill>
                  <a:srgbClr val="FF0000"/>
                </a:solidFill>
                <a:latin typeface="Candara"/>
                <a:ea typeface="ヒラギノ角ゴ Pro W3"/>
              </a:rPr>
              <a:t>eronat</a:t>
            </a:r>
            <a:endParaRPr lang="en-US" altLang="en-US" dirty="0">
              <a:solidFill>
                <a:srgbClr val="FF0000"/>
              </a:solidFill>
              <a:latin typeface="Candara"/>
              <a:ea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21185331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err="1">
                <a:latin typeface="Constantia"/>
                <a:ea typeface="ヒラギノ角ゴ Pro W3"/>
              </a:rPr>
              <a:t>Moduri</a:t>
            </a:r>
            <a:r>
              <a:rPr lang="en-US" altLang="en-US" dirty="0">
                <a:latin typeface="Constantia"/>
                <a:ea typeface="ヒラギノ角ゴ Pro W3"/>
              </a:rPr>
              <a:t> de </a:t>
            </a:r>
            <a:r>
              <a:rPr lang="en-US" altLang="en-US">
                <a:latin typeface="Constantia"/>
                <a:ea typeface="ヒラギノ角ゴ Pro W3"/>
              </a:rPr>
              <a:t>adresare 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>
                <a:latin typeface="Candara"/>
                <a:ea typeface="ヒラギノ角ゴ Pro W3"/>
              </a:rPr>
              <a:t>Adresarea</a:t>
            </a:r>
            <a:r>
              <a:rPr lang="en-US" altLang="en-US" dirty="0">
                <a:latin typeface="Candara"/>
                <a:ea typeface="ヒラギノ角ゴ Pro W3"/>
              </a:rPr>
              <a:t> </a:t>
            </a:r>
            <a:r>
              <a:rPr lang="en-US" altLang="en-US" dirty="0" err="1">
                <a:latin typeface="Candara"/>
                <a:ea typeface="ヒラギノ角ゴ Pro W3"/>
              </a:rPr>
              <a:t>directa</a:t>
            </a:r>
            <a:r>
              <a:rPr lang="en-US" altLang="en-US" dirty="0">
                <a:latin typeface="Candara"/>
                <a:ea typeface="ヒラギノ角ゴ Pro W3"/>
              </a:rPr>
              <a:t> cu </a:t>
            </a:r>
            <a:r>
              <a:rPr lang="en-US" altLang="en-US" dirty="0" err="1">
                <a:latin typeface="Candara"/>
                <a:ea typeface="ヒラギノ角ゴ Pro W3"/>
              </a:rPr>
              <a:t>deplasament</a:t>
            </a:r>
            <a:r>
              <a:rPr lang="en-US" altLang="en-US" dirty="0">
                <a:latin typeface="Candara"/>
                <a:ea typeface="ヒラギノ角ゴ Pro W3"/>
              </a:rPr>
              <a:t>:</a:t>
            </a:r>
          </a:p>
          <a:p>
            <a:pPr lvl="1"/>
            <a:r>
              <a:rPr lang="en-US" altLang="en-US" dirty="0" err="1">
                <a:latin typeface="Candara"/>
                <a:ea typeface="ヒラギノ角ゴ Pro W3"/>
              </a:rPr>
              <a:t>Operandul</a:t>
            </a:r>
            <a:r>
              <a:rPr lang="en-US" altLang="en-US" dirty="0">
                <a:latin typeface="Candara"/>
                <a:ea typeface="ヒラギノ角ゴ Pro W3"/>
              </a:rPr>
              <a:t> </a:t>
            </a:r>
            <a:r>
              <a:rPr lang="en-US" altLang="en-US" dirty="0" err="1">
                <a:latin typeface="Candara"/>
                <a:ea typeface="ヒラギノ角ゴ Pro W3"/>
              </a:rPr>
              <a:t>este</a:t>
            </a:r>
            <a:r>
              <a:rPr lang="en-US" altLang="en-US" dirty="0">
                <a:latin typeface="Candara"/>
                <a:ea typeface="ヒラギノ角ゴ Pro W3"/>
              </a:rPr>
              <a:t> </a:t>
            </a:r>
            <a:r>
              <a:rPr lang="en-US" altLang="en-US" dirty="0" err="1">
                <a:latin typeface="Candara"/>
                <a:ea typeface="ヒラギノ角ゴ Pro W3"/>
              </a:rPr>
              <a:t>specificat</a:t>
            </a:r>
            <a:r>
              <a:rPr lang="en-US" altLang="en-US" dirty="0">
                <a:latin typeface="Candara"/>
                <a:ea typeface="ヒラギノ角ゴ Pro W3"/>
              </a:rPr>
              <a:t> </a:t>
            </a:r>
            <a:r>
              <a:rPr lang="en-US" altLang="en-US" dirty="0" err="1">
                <a:latin typeface="Candara"/>
                <a:ea typeface="ヒラギノ角ゴ Pro W3"/>
              </a:rPr>
              <a:t>printr</a:t>
            </a:r>
            <a:r>
              <a:rPr lang="en-US" altLang="en-US" dirty="0">
                <a:latin typeface="Candara"/>
                <a:ea typeface="ヒラギノ角ゴ Pro W3"/>
              </a:rPr>
              <a:t>-o </a:t>
            </a:r>
            <a:r>
              <a:rPr lang="en-US" altLang="en-US" dirty="0" err="1">
                <a:latin typeface="Candara"/>
                <a:ea typeface="ヒラギノ角ゴ Pro W3"/>
              </a:rPr>
              <a:t>adresa</a:t>
            </a:r>
            <a:r>
              <a:rPr lang="en-US" altLang="en-US" dirty="0">
                <a:latin typeface="Candara"/>
                <a:ea typeface="ヒラギノ角ゴ Pro W3"/>
              </a:rPr>
              <a:t> de </a:t>
            </a:r>
            <a:r>
              <a:rPr lang="en-US" altLang="en-US" dirty="0" err="1">
                <a:latin typeface="Candara"/>
                <a:ea typeface="ヒラギノ角ゴ Pro W3"/>
              </a:rPr>
              <a:t>memorie</a:t>
            </a:r>
            <a:r>
              <a:rPr lang="en-US" altLang="en-US" dirty="0">
                <a:latin typeface="Candara"/>
                <a:ea typeface="ヒラギノ角ゴ Pro W3"/>
              </a:rPr>
              <a:t> </a:t>
            </a:r>
            <a:r>
              <a:rPr lang="en-US" altLang="en-US" dirty="0" err="1">
                <a:latin typeface="Candara"/>
                <a:ea typeface="ヒラギノ角ゴ Pro W3"/>
              </a:rPr>
              <a:t>Adresa</a:t>
            </a:r>
            <a:r>
              <a:rPr lang="en-US" altLang="en-US" dirty="0">
                <a:latin typeface="Candara"/>
                <a:ea typeface="ヒラギノ角ゴ Pro W3"/>
              </a:rPr>
              <a:t> </a:t>
            </a:r>
            <a:r>
              <a:rPr lang="en-US" altLang="en-US" dirty="0" err="1">
                <a:latin typeface="Candara"/>
                <a:ea typeface="ヒラギノ角ゴ Pro W3"/>
              </a:rPr>
              <a:t>operandului</a:t>
            </a:r>
            <a:r>
              <a:rPr lang="en-US" altLang="en-US" dirty="0">
                <a:latin typeface="Candara"/>
                <a:ea typeface="ヒラギノ角ゴ Pro W3"/>
              </a:rPr>
              <a:t> </a:t>
            </a:r>
            <a:r>
              <a:rPr lang="en-US" altLang="en-US" dirty="0" err="1">
                <a:latin typeface="Candara"/>
                <a:ea typeface="ヒラギノ角ゴ Pro W3"/>
              </a:rPr>
              <a:t>este</a:t>
            </a:r>
            <a:r>
              <a:rPr lang="en-US" altLang="en-US" dirty="0">
                <a:latin typeface="Candara"/>
                <a:ea typeface="ヒラギノ角ゴ Pro W3"/>
              </a:rPr>
              <a:t> </a:t>
            </a:r>
            <a:r>
              <a:rPr lang="en-US" altLang="en-US" dirty="0" err="1">
                <a:latin typeface="Candara"/>
                <a:ea typeface="ヒラギノ角ゴ Pro W3"/>
              </a:rPr>
              <a:t>continuta</a:t>
            </a:r>
            <a:r>
              <a:rPr lang="en-US" altLang="en-US" dirty="0">
                <a:latin typeface="Candara"/>
                <a:ea typeface="ヒラギノ角ゴ Pro W3"/>
              </a:rPr>
              <a:t> in </a:t>
            </a:r>
            <a:r>
              <a:rPr lang="en-US" altLang="en-US" dirty="0" err="1">
                <a:latin typeface="Candara"/>
                <a:ea typeface="ヒラギノ角ゴ Pro W3"/>
              </a:rPr>
              <a:t>codul</a:t>
            </a:r>
            <a:r>
              <a:rPr lang="en-US" altLang="en-US" dirty="0">
                <a:latin typeface="Candara"/>
                <a:ea typeface="ヒラギノ角ゴ Pro W3"/>
              </a:rPr>
              <a:t> </a:t>
            </a:r>
            <a:r>
              <a:rPr lang="en-US" altLang="en-US" dirty="0" err="1">
                <a:latin typeface="Candara"/>
                <a:ea typeface="ヒラギノ角ゴ Pro W3"/>
              </a:rPr>
              <a:t>instrucțiunii</a:t>
            </a:r>
            <a:endParaRPr lang="en-US" altLang="en-US" dirty="0">
              <a:latin typeface="Candara"/>
              <a:ea typeface="ヒラギノ角ゴ Pro W3"/>
            </a:endParaRPr>
          </a:p>
          <a:p>
            <a:pPr lvl="1"/>
            <a:r>
              <a:rPr lang="en-US" altLang="en-US" dirty="0" err="1">
                <a:latin typeface="Candara"/>
                <a:ea typeface="ヒラギノ角ゴ Pro W3"/>
              </a:rPr>
              <a:t>Instrucțiunea</a:t>
            </a:r>
            <a:r>
              <a:rPr lang="en-US" altLang="en-US" dirty="0">
                <a:latin typeface="Candara"/>
                <a:ea typeface="ヒラギノ角ゴ Pro W3"/>
              </a:rPr>
              <a:t> </a:t>
            </a:r>
            <a:r>
              <a:rPr lang="en-US" altLang="en-US" dirty="0" err="1">
                <a:latin typeface="Candara"/>
                <a:ea typeface="ヒラギノ角ゴ Pro W3"/>
              </a:rPr>
              <a:t>poate</a:t>
            </a:r>
            <a:r>
              <a:rPr lang="en-US" altLang="en-US" dirty="0">
                <a:latin typeface="Candara"/>
                <a:ea typeface="ヒラギノ角ゴ Pro W3"/>
              </a:rPr>
              <a:t> </a:t>
            </a:r>
            <a:r>
              <a:rPr lang="en-US" altLang="en-US" dirty="0" err="1">
                <a:latin typeface="Candara"/>
                <a:ea typeface="ヒラギノ角ゴ Pro W3"/>
              </a:rPr>
              <a:t>lucra</a:t>
            </a:r>
            <a:r>
              <a:rPr lang="en-US" altLang="en-US" dirty="0">
                <a:latin typeface="Candara"/>
                <a:ea typeface="ヒラギノ角ゴ Pro W3"/>
              </a:rPr>
              <a:t> cu </a:t>
            </a:r>
            <a:r>
              <a:rPr lang="en-US" altLang="en-US" b="1" dirty="0">
                <a:latin typeface="Candara"/>
                <a:ea typeface="ヒラギノ角ゴ Pro W3"/>
              </a:rPr>
              <a:t>o </a:t>
            </a:r>
            <a:r>
              <a:rPr lang="en-US" altLang="en-US" b="1" dirty="0" err="1">
                <a:latin typeface="Candara"/>
                <a:ea typeface="ヒラギノ角ゴ Pro W3"/>
              </a:rPr>
              <a:t>singura</a:t>
            </a:r>
            <a:r>
              <a:rPr lang="en-US" altLang="en-US" b="1" dirty="0">
                <a:latin typeface="Candara"/>
                <a:ea typeface="ヒラギノ角ゴ Pro W3"/>
              </a:rPr>
              <a:t> </a:t>
            </a:r>
            <a:r>
              <a:rPr lang="en-US" altLang="en-US" b="1" dirty="0" err="1">
                <a:latin typeface="Candara"/>
                <a:ea typeface="ヒラギノ角ゴ Pro W3"/>
              </a:rPr>
              <a:t>locatie</a:t>
            </a:r>
            <a:r>
              <a:rPr lang="en-US" altLang="en-US" b="1" dirty="0">
                <a:latin typeface="Candara"/>
                <a:ea typeface="ヒラギノ角ゴ Pro W3"/>
              </a:rPr>
              <a:t> de </a:t>
            </a:r>
            <a:r>
              <a:rPr lang="en-US" altLang="en-US" b="1" dirty="0" err="1">
                <a:latin typeface="Candara"/>
                <a:ea typeface="ヒラギノ角ゴ Pro W3"/>
              </a:rPr>
              <a:t>memorie</a:t>
            </a:r>
            <a:r>
              <a:rPr lang="en-US" altLang="en-US" b="1" dirty="0">
                <a:latin typeface="Candara"/>
                <a:ea typeface="ヒラギノ角ゴ Pro W3"/>
              </a:rPr>
              <a:t> </a:t>
            </a:r>
            <a:r>
              <a:rPr lang="en-US" altLang="en-US" dirty="0">
                <a:latin typeface="Candara"/>
                <a:ea typeface="ヒラギノ角ゴ Pro W3"/>
              </a:rPr>
              <a:t>(octet, </a:t>
            </a:r>
            <a:r>
              <a:rPr lang="en-US" altLang="en-US" dirty="0" err="1">
                <a:latin typeface="Candara"/>
                <a:ea typeface="ヒラギノ角ゴ Pro W3"/>
              </a:rPr>
              <a:t>cuvânt</a:t>
            </a:r>
            <a:r>
              <a:rPr lang="en-US" altLang="en-US" dirty="0">
                <a:latin typeface="Candara"/>
                <a:ea typeface="ヒラギノ角ゴ Pro W3"/>
              </a:rPr>
              <a:t>, </a:t>
            </a:r>
            <a:r>
              <a:rPr lang="en-US" altLang="en-US" dirty="0" err="1">
                <a:latin typeface="Candara"/>
                <a:ea typeface="ヒラギノ角ゴ Pro W3"/>
              </a:rPr>
              <a:t>sau</a:t>
            </a:r>
            <a:r>
              <a:rPr lang="en-US" altLang="en-US" dirty="0">
                <a:latin typeface="Candara"/>
                <a:ea typeface="ヒラギノ角ゴ Pro W3"/>
              </a:rPr>
              <a:t> </a:t>
            </a:r>
            <a:r>
              <a:rPr lang="en-US" altLang="en-US" dirty="0" err="1">
                <a:latin typeface="Candara"/>
                <a:ea typeface="ヒラギノ角ゴ Pro W3"/>
              </a:rPr>
              <a:t>dublu-cuvânt</a:t>
            </a:r>
            <a:r>
              <a:rPr lang="en-US" altLang="en-US" dirty="0">
                <a:latin typeface="Candara"/>
                <a:ea typeface="ヒラギノ角ゴ Pro W3"/>
              </a:rPr>
              <a:t>)</a:t>
            </a:r>
          </a:p>
          <a:p>
            <a:pPr lvl="1"/>
            <a:r>
              <a:rPr lang="en-US" altLang="en-US" dirty="0" err="1">
                <a:latin typeface="Candara"/>
                <a:ea typeface="ヒラギノ角ゴ Pro W3"/>
              </a:rPr>
              <a:t>Necesita</a:t>
            </a:r>
            <a:r>
              <a:rPr lang="en-US" altLang="en-US" dirty="0">
                <a:latin typeface="Candara"/>
                <a:ea typeface="ヒラギノ角ゴ Pro W3"/>
              </a:rPr>
              <a:t> </a:t>
            </a:r>
            <a:r>
              <a:rPr lang="en-US" altLang="en-US" dirty="0" err="1">
                <a:latin typeface="Candara"/>
                <a:ea typeface="ヒラギノ角ゴ Pro W3"/>
              </a:rPr>
              <a:t>pasul</a:t>
            </a:r>
            <a:r>
              <a:rPr lang="en-US" altLang="en-US" dirty="0">
                <a:latin typeface="Candara"/>
                <a:ea typeface="ヒラギノ角ゴ Pro W3"/>
              </a:rPr>
              <a:t> data-fetch cu </a:t>
            </a:r>
            <a:r>
              <a:rPr lang="en-US" altLang="en-US" dirty="0" err="1">
                <a:latin typeface="Candara"/>
                <a:ea typeface="ヒラギノ角ゴ Pro W3"/>
              </a:rPr>
              <a:t>memoria</a:t>
            </a:r>
            <a:r>
              <a:rPr lang="en-US" altLang="en-US" dirty="0">
                <a:latin typeface="Candara"/>
                <a:ea typeface="ヒラギノ角ゴ Pro W3"/>
              </a:rPr>
              <a:t> =&gt;</a:t>
            </a:r>
            <a:r>
              <a:rPr lang="en-US" altLang="en-US" dirty="0" err="1">
                <a:latin typeface="Candara"/>
                <a:ea typeface="ヒラギノ角ゴ Pro W3"/>
              </a:rPr>
              <a:t>timp</a:t>
            </a:r>
            <a:r>
              <a:rPr lang="en-US" altLang="en-US" dirty="0">
                <a:latin typeface="Candara"/>
                <a:ea typeface="ヒラギノ角ゴ Pro W3"/>
              </a:rPr>
              <a:t> </a:t>
            </a:r>
            <a:r>
              <a:rPr lang="en-US" altLang="en-US" dirty="0" err="1">
                <a:latin typeface="Candara"/>
                <a:ea typeface="ヒラギノ角ゴ Pro W3"/>
              </a:rPr>
              <a:t>mai</a:t>
            </a:r>
            <a:r>
              <a:rPr lang="en-US" altLang="en-US" dirty="0">
                <a:latin typeface="Candara"/>
                <a:ea typeface="ヒラギノ角ゴ Pro W3"/>
              </a:rPr>
              <a:t> mare</a:t>
            </a:r>
          </a:p>
          <a:p>
            <a:pPr lvl="1">
              <a:buNone/>
            </a:pPr>
            <a:r>
              <a:rPr lang="en-US" altLang="en-US" err="1">
                <a:latin typeface="Candara"/>
                <a:ea typeface="ヒラギノ角ゴ Pro W3"/>
              </a:rPr>
              <a:t>exemple</a:t>
            </a:r>
            <a:r>
              <a:rPr lang="en-US" altLang="en-US" dirty="0">
                <a:latin typeface="Candara"/>
                <a:ea typeface="ヒラギノ角ゴ Pro W3"/>
              </a:rPr>
              <a:t>:</a:t>
            </a:r>
          </a:p>
          <a:p>
            <a:pPr lvl="1"/>
            <a:r>
              <a:rPr lang="en-US" altLang="en-US" dirty="0">
                <a:latin typeface="Candara"/>
                <a:ea typeface="ヒラギノ角ゴ Pro W3"/>
              </a:rPr>
              <a:t>MOV AL, [100h]	</a:t>
            </a:r>
          </a:p>
          <a:p>
            <a:pPr lvl="1"/>
            <a:r>
              <a:rPr lang="en-US" altLang="en-US" dirty="0">
                <a:latin typeface="Candara"/>
                <a:ea typeface="ヒラギノ角ゴ Pro W3"/>
              </a:rPr>
              <a:t>MOV  EBX, var1</a:t>
            </a:r>
            <a:endParaRPr lang="en-US" dirty="0">
              <a:latin typeface="Candara"/>
              <a:ea typeface="ヒラギノ角ゴ Pro W3"/>
            </a:endParaRPr>
          </a:p>
          <a:p>
            <a:pPr lvl="1"/>
            <a:r>
              <a:rPr lang="en-US" altLang="en-US" dirty="0">
                <a:latin typeface="Candara"/>
                <a:ea typeface="ヒラギノ角ゴ Pro W3"/>
              </a:rPr>
              <a:t>MOV  CX, [1234h]	</a:t>
            </a:r>
            <a:endParaRPr lang="en-US" altLang="en-US" dirty="0">
              <a:solidFill>
                <a:srgbClr val="262699"/>
              </a:solidFill>
              <a:latin typeface="Candara"/>
              <a:ea typeface="ヒラギノ角ゴ Pro W3"/>
            </a:endParaRPr>
          </a:p>
          <a:p>
            <a:pPr lvl="1"/>
            <a:r>
              <a:rPr lang="en-US" altLang="en-US" dirty="0">
                <a:solidFill>
                  <a:srgbClr val="FF0000"/>
                </a:solidFill>
                <a:latin typeface="Candara"/>
                <a:ea typeface="ヒラギノ角ゴ Pro W3"/>
              </a:rPr>
              <a:t>MOV	var2, SI   ; </a:t>
            </a:r>
            <a:r>
              <a:rPr lang="en-US" altLang="en-US" dirty="0" err="1">
                <a:solidFill>
                  <a:srgbClr val="FF0000"/>
                </a:solidFill>
                <a:latin typeface="Candara"/>
                <a:ea typeface="ヒラギノ角ゴ Pro W3"/>
              </a:rPr>
              <a:t>eroare</a:t>
            </a:r>
            <a:endParaRPr lang="en-US" dirty="0" err="1">
              <a:latin typeface="Candara"/>
              <a:ea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022293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err="1">
                <a:latin typeface="Constantia"/>
                <a:ea typeface="ヒラギノ角ゴ Pro W3"/>
              </a:rPr>
              <a:t>Moduri</a:t>
            </a:r>
            <a:r>
              <a:rPr lang="en-US" altLang="en-US" dirty="0">
                <a:latin typeface="Constantia"/>
                <a:ea typeface="ヒラギノ角ゴ Pro W3"/>
              </a:rPr>
              <a:t> de </a:t>
            </a:r>
            <a:r>
              <a:rPr lang="en-US" altLang="en-US">
                <a:latin typeface="Constantia"/>
                <a:ea typeface="ヒラギノ角ゴ Pro W3"/>
              </a:rPr>
              <a:t>adresare</a:t>
            </a:r>
            <a:endParaRPr lang="en-US" altLang="en-US" dirty="0">
              <a:latin typeface="Constantia"/>
              <a:ea typeface="ヒラギノ角ゴ Pro W3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/>
              <a:t>Moduri</a:t>
            </a:r>
            <a:r>
              <a:rPr lang="en-US" altLang="en-US" dirty="0"/>
              <a:t> </a:t>
            </a:r>
            <a:r>
              <a:rPr lang="en-US" altLang="en-US" dirty="0" err="1"/>
              <a:t>indirecte</a:t>
            </a:r>
            <a:r>
              <a:rPr lang="en-US" altLang="en-US" dirty="0"/>
              <a:t> de </a:t>
            </a:r>
            <a:r>
              <a:rPr lang="en-US" altLang="en-US" dirty="0" err="1"/>
              <a:t>adresare</a:t>
            </a:r>
            <a:r>
              <a:rPr lang="en-US" altLang="en-US" dirty="0"/>
              <a:t>: </a:t>
            </a:r>
          </a:p>
          <a:p>
            <a:r>
              <a:rPr lang="en-US" altLang="en-US" dirty="0" err="1"/>
              <a:t>Adresarea</a:t>
            </a:r>
            <a:r>
              <a:rPr lang="en-US" altLang="en-US" dirty="0"/>
              <a:t> </a:t>
            </a:r>
            <a:r>
              <a:rPr lang="en-US" altLang="en-US" dirty="0" err="1"/>
              <a:t>indirecta</a:t>
            </a:r>
            <a:r>
              <a:rPr lang="en-US" altLang="en-US" dirty="0"/>
              <a:t> </a:t>
            </a:r>
            <a:r>
              <a:rPr lang="en-US" altLang="en-US" dirty="0" err="1"/>
              <a:t>prin</a:t>
            </a:r>
            <a:r>
              <a:rPr lang="en-US" altLang="en-US" dirty="0"/>
              <a:t> </a:t>
            </a:r>
            <a:r>
              <a:rPr lang="en-US" altLang="en-US" dirty="0" err="1"/>
              <a:t>registru</a:t>
            </a:r>
            <a:r>
              <a:rPr lang="en-US" altLang="en-US" dirty="0"/>
              <a:t>:</a:t>
            </a:r>
          </a:p>
          <a:p>
            <a:pPr lvl="2"/>
            <a:r>
              <a:rPr lang="en-US" altLang="en-US" dirty="0" err="1"/>
              <a:t>Adresa</a:t>
            </a:r>
            <a:r>
              <a:rPr lang="en-US" altLang="en-US" dirty="0"/>
              <a:t> </a:t>
            </a:r>
            <a:r>
              <a:rPr lang="en-US" altLang="en-US" dirty="0" err="1"/>
              <a:t>operandului</a:t>
            </a:r>
            <a:r>
              <a:rPr lang="en-US" altLang="en-US" dirty="0"/>
              <a:t> se </a:t>
            </a:r>
            <a:r>
              <a:rPr lang="en-US" altLang="en-US" dirty="0" err="1"/>
              <a:t>specifica</a:t>
            </a:r>
            <a:r>
              <a:rPr lang="en-US" altLang="en-US" dirty="0"/>
              <a:t> </a:t>
            </a:r>
            <a:r>
              <a:rPr lang="en-US" altLang="en-US" dirty="0" err="1"/>
              <a:t>intr</a:t>
            </a:r>
            <a:r>
              <a:rPr lang="en-US" altLang="en-US" dirty="0"/>
              <a:t>-un </a:t>
            </a:r>
            <a:r>
              <a:rPr lang="en-US" altLang="en-US" dirty="0" err="1"/>
              <a:t>registru</a:t>
            </a:r>
            <a:endParaRPr lang="en-US" altLang="en-US" dirty="0"/>
          </a:p>
          <a:p>
            <a:pPr lvl="2"/>
            <a:r>
              <a:rPr lang="en-US" altLang="en-US" err="1">
                <a:latin typeface="Candara"/>
                <a:ea typeface="ヒラギノ角ゴ Pro W3"/>
              </a:rPr>
              <a:t>Registrele</a:t>
            </a:r>
            <a:r>
              <a:rPr lang="en-US" altLang="en-US" dirty="0">
                <a:latin typeface="Candara"/>
                <a:ea typeface="ヒラギノ角ゴ Pro W3"/>
              </a:rPr>
              <a:t> </a:t>
            </a:r>
            <a:r>
              <a:rPr lang="en-US" altLang="en-US" err="1">
                <a:latin typeface="Candara"/>
                <a:ea typeface="ヒラギノ角ゴ Pro W3"/>
              </a:rPr>
              <a:t>folosite</a:t>
            </a:r>
            <a:r>
              <a:rPr lang="en-US" altLang="en-US" dirty="0">
                <a:latin typeface="Candara"/>
                <a:ea typeface="ヒラギノ角ゴ Pro W3"/>
              </a:rPr>
              <a:t> pt. </a:t>
            </a:r>
            <a:r>
              <a:rPr lang="en-US" altLang="en-US" err="1">
                <a:latin typeface="Candara"/>
                <a:ea typeface="ヒラギノ角ゴ Pro W3"/>
              </a:rPr>
              <a:t>adresare</a:t>
            </a:r>
            <a:r>
              <a:rPr lang="en-US" altLang="en-US">
                <a:latin typeface="Candara"/>
                <a:ea typeface="ヒラギノ角ゴ Pro W3"/>
              </a:rPr>
              <a:t>: ESI, EDI, EBX, EBP</a:t>
            </a:r>
          </a:p>
          <a:p>
            <a:pPr lvl="2"/>
            <a:r>
              <a:rPr lang="en-US" altLang="en-US" dirty="0" err="1"/>
              <a:t>Instrucțiunea</a:t>
            </a:r>
            <a:r>
              <a:rPr lang="en-US" altLang="en-US" dirty="0"/>
              <a:t> </a:t>
            </a:r>
            <a:r>
              <a:rPr lang="en-US" altLang="en-US" dirty="0" err="1"/>
              <a:t>contine</a:t>
            </a:r>
            <a:r>
              <a:rPr lang="en-US" altLang="en-US" dirty="0"/>
              <a:t> </a:t>
            </a:r>
            <a:r>
              <a:rPr lang="en-US" altLang="en-US" dirty="0" err="1"/>
              <a:t>adresa</a:t>
            </a:r>
            <a:r>
              <a:rPr lang="en-US" altLang="en-US" dirty="0"/>
              <a:t> </a:t>
            </a:r>
            <a:r>
              <a:rPr lang="en-US" altLang="en-US" dirty="0" err="1"/>
              <a:t>registrului</a:t>
            </a:r>
            <a:endParaRPr lang="en-US" altLang="en-US" dirty="0"/>
          </a:p>
          <a:p>
            <a:pPr lvl="2"/>
            <a:r>
              <a:rPr lang="en-US" altLang="en-US" dirty="0"/>
              <a:t>mod </a:t>
            </a:r>
            <a:r>
              <a:rPr lang="en-US" altLang="en-US" dirty="0" err="1"/>
              <a:t>flexibil</a:t>
            </a:r>
            <a:r>
              <a:rPr lang="en-US" altLang="en-US" dirty="0"/>
              <a:t> de </a:t>
            </a:r>
            <a:r>
              <a:rPr lang="en-US" altLang="en-US" dirty="0" err="1"/>
              <a:t>adresare</a:t>
            </a:r>
            <a:endParaRPr lang="en-US" altLang="en-US" dirty="0"/>
          </a:p>
          <a:p>
            <a:pPr lvl="2"/>
            <a:r>
              <a:rPr lang="en-US" altLang="en-US" dirty="0" err="1"/>
              <a:t>exemple</a:t>
            </a:r>
            <a:r>
              <a:rPr lang="en-US" altLang="en-US" dirty="0"/>
              <a:t>:</a:t>
            </a:r>
          </a:p>
          <a:p>
            <a:pPr lvl="2"/>
            <a:r>
              <a:rPr lang="en-US" altLang="en-US">
                <a:latin typeface="Candara"/>
                <a:ea typeface="ヒラギノ角ゴ Pro W3"/>
              </a:rPr>
              <a:t>MOV  AL, [ESI]</a:t>
            </a:r>
          </a:p>
          <a:p>
            <a:pPr lvl="2"/>
            <a:r>
              <a:rPr lang="en-US" altLang="en-US">
                <a:latin typeface="Candara"/>
                <a:ea typeface="ヒラギノ角ゴ Pro W3"/>
              </a:rPr>
              <a:t>MOV  [EBX], CX</a:t>
            </a:r>
          </a:p>
        </p:txBody>
      </p:sp>
    </p:spTree>
    <p:extLst>
      <p:ext uri="{BB962C8B-B14F-4D97-AF65-F5344CB8AC3E}">
        <p14:creationId xmlns:p14="http://schemas.microsoft.com/office/powerpoint/2010/main" val="2956316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err="1">
                <a:latin typeface="Constantia"/>
                <a:ea typeface="ヒラギノ角ゴ Pro W3"/>
              </a:rPr>
              <a:t>Moduri</a:t>
            </a:r>
            <a:r>
              <a:rPr lang="en-US" altLang="en-US" dirty="0">
                <a:latin typeface="Constantia"/>
                <a:ea typeface="ヒラギノ角ゴ Pro W3"/>
              </a:rPr>
              <a:t> de </a:t>
            </a:r>
            <a:r>
              <a:rPr lang="en-US" altLang="en-US">
                <a:latin typeface="Constantia"/>
                <a:ea typeface="ヒラギノ角ゴ Pro W3"/>
              </a:rPr>
              <a:t>adresare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82000" cy="4389438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err="1">
                <a:latin typeface="Candara"/>
                <a:ea typeface="ヒラギノ角ゴ Pro W3"/>
              </a:rPr>
              <a:t>Adresarea</a:t>
            </a:r>
            <a:r>
              <a:rPr lang="en-US" altLang="en-US" dirty="0">
                <a:latin typeface="Candara"/>
                <a:ea typeface="ヒラギノ角ゴ Pro W3"/>
              </a:rPr>
              <a:t> (</a:t>
            </a:r>
            <a:r>
              <a:rPr lang="en-US" altLang="en-US" err="1">
                <a:latin typeface="Candara"/>
                <a:ea typeface="ヒラギノ角ゴ Pro W3"/>
              </a:rPr>
              <a:t>indirecta</a:t>
            </a:r>
            <a:r>
              <a:rPr lang="en-US" altLang="en-US" dirty="0">
                <a:latin typeface="Candara"/>
                <a:ea typeface="ヒラギノ角ゴ Pro W3"/>
              </a:rPr>
              <a:t>) </a:t>
            </a:r>
            <a:r>
              <a:rPr lang="en-US" altLang="en-US" err="1">
                <a:latin typeface="Candara"/>
                <a:ea typeface="ヒラギノ角ゴ Pro W3"/>
              </a:rPr>
              <a:t>indexata</a:t>
            </a:r>
            <a:r>
              <a:rPr lang="en-US" altLang="en-US" dirty="0">
                <a:latin typeface="Candara"/>
                <a:ea typeface="ヒラギノ角ゴ Pro W3"/>
              </a:rPr>
              <a:t>:</a:t>
            </a:r>
          </a:p>
          <a:p>
            <a:pPr lvl="1"/>
            <a:r>
              <a:rPr lang="en-US" altLang="en-US" err="1">
                <a:latin typeface="Candara"/>
                <a:ea typeface="ヒラギノ角ゴ Pro W3"/>
              </a:rPr>
              <a:t>Adresa</a:t>
            </a:r>
            <a:r>
              <a:rPr lang="en-US" altLang="en-US" dirty="0">
                <a:latin typeface="Candara"/>
                <a:ea typeface="ヒラギノ角ゴ Pro W3"/>
              </a:rPr>
              <a:t> </a:t>
            </a:r>
            <a:r>
              <a:rPr lang="en-US" altLang="en-US" err="1">
                <a:latin typeface="Candara"/>
                <a:ea typeface="ヒラギノ角ゴ Pro W3"/>
              </a:rPr>
              <a:t>operandului</a:t>
            </a:r>
            <a:r>
              <a:rPr lang="en-US" altLang="en-US" dirty="0">
                <a:latin typeface="Candara"/>
                <a:ea typeface="ヒラギノ角ゴ Pro W3"/>
              </a:rPr>
              <a:t> se </a:t>
            </a:r>
            <a:r>
              <a:rPr lang="en-US" altLang="en-US" err="1">
                <a:latin typeface="Candara"/>
                <a:ea typeface="ヒラギノ角ゴ Pro W3"/>
              </a:rPr>
              <a:t>exprima</a:t>
            </a:r>
            <a:r>
              <a:rPr lang="en-US" altLang="en-US" dirty="0">
                <a:latin typeface="Candara"/>
                <a:ea typeface="ヒラギノ角ゴ Pro W3"/>
              </a:rPr>
              <a:t> </a:t>
            </a:r>
            <a:r>
              <a:rPr lang="en-US" altLang="en-US" err="1">
                <a:latin typeface="Candara"/>
                <a:ea typeface="ヒラギノ角ゴ Pro W3"/>
              </a:rPr>
              <a:t>printr</a:t>
            </a:r>
            <a:r>
              <a:rPr lang="en-US" altLang="en-US" dirty="0">
                <a:latin typeface="Candara"/>
                <a:ea typeface="ヒラギノ角ゴ Pro W3"/>
              </a:rPr>
              <a:t>-o </a:t>
            </a:r>
            <a:r>
              <a:rPr lang="en-US" altLang="en-US" err="1">
                <a:latin typeface="Candara"/>
                <a:ea typeface="ヒラギノ角ゴ Pro W3"/>
              </a:rPr>
              <a:t>adresa</a:t>
            </a:r>
            <a:r>
              <a:rPr lang="en-US" altLang="en-US" dirty="0">
                <a:latin typeface="Candara"/>
                <a:ea typeface="ヒラギノ角ゴ Pro W3"/>
              </a:rPr>
              <a:t> de </a:t>
            </a:r>
            <a:r>
              <a:rPr lang="en-US" altLang="en-US" err="1">
                <a:latin typeface="Candara"/>
                <a:ea typeface="ヒラギノ角ゴ Pro W3"/>
              </a:rPr>
              <a:t>baza</a:t>
            </a:r>
            <a:r>
              <a:rPr lang="en-US" altLang="en-US" dirty="0">
                <a:latin typeface="Candara"/>
                <a:ea typeface="ヒラギノ角ゴ Pro W3"/>
              </a:rPr>
              <a:t>, data de &lt;</a:t>
            </a:r>
            <a:r>
              <a:rPr lang="en-US" altLang="en-US" err="1">
                <a:latin typeface="Candara"/>
                <a:ea typeface="ヒラギノ角ゴ Pro W3"/>
              </a:rPr>
              <a:t>deplasament</a:t>
            </a:r>
            <a:r>
              <a:rPr lang="en-US" altLang="en-US" dirty="0">
                <a:latin typeface="Candara"/>
                <a:ea typeface="ヒラギノ角ゴ Pro W3"/>
              </a:rPr>
              <a:t>&gt;</a:t>
            </a:r>
            <a:r>
              <a:rPr lang="en-US" altLang="en-US" err="1">
                <a:latin typeface="Candara"/>
                <a:ea typeface="ヒラギノ角ゴ Pro W3"/>
              </a:rPr>
              <a:t>si</a:t>
            </a:r>
            <a:r>
              <a:rPr lang="en-US" altLang="en-US" dirty="0">
                <a:latin typeface="Candara"/>
                <a:ea typeface="ヒラギノ角ゴ Pro W3"/>
              </a:rPr>
              <a:t> un index </a:t>
            </a:r>
            <a:r>
              <a:rPr lang="en-US" altLang="en-US" err="1">
                <a:latin typeface="Candara"/>
                <a:ea typeface="ヒラギノ角ゴ Pro W3"/>
              </a:rPr>
              <a:t>dat</a:t>
            </a:r>
            <a:r>
              <a:rPr lang="en-US" altLang="en-US" dirty="0">
                <a:latin typeface="Candara"/>
                <a:ea typeface="ヒラギノ角ゴ Pro W3"/>
              </a:rPr>
              <a:t> de </a:t>
            </a:r>
            <a:r>
              <a:rPr lang="en-US" altLang="en-US" err="1">
                <a:latin typeface="Candara"/>
                <a:ea typeface="ヒラギノ角ゴ Pro W3"/>
              </a:rPr>
              <a:t>continutul</a:t>
            </a:r>
            <a:r>
              <a:rPr lang="en-US" altLang="en-US" dirty="0">
                <a:latin typeface="Candara"/>
                <a:ea typeface="ヒラギノ角ゴ Pro W3"/>
              </a:rPr>
              <a:t> </a:t>
            </a:r>
            <a:r>
              <a:rPr lang="en-US" altLang="en-US" err="1">
                <a:latin typeface="Candara"/>
                <a:ea typeface="ヒラギノ角ゴ Pro W3"/>
              </a:rPr>
              <a:t>unui</a:t>
            </a:r>
            <a:r>
              <a:rPr lang="en-US" altLang="en-US" dirty="0">
                <a:latin typeface="Candara"/>
                <a:ea typeface="ヒラギノ角ゴ Pro W3"/>
              </a:rPr>
              <a:t> </a:t>
            </a:r>
            <a:r>
              <a:rPr lang="en-US" altLang="en-US" err="1">
                <a:latin typeface="Candara"/>
                <a:ea typeface="ヒラギノ角ゴ Pro W3"/>
              </a:rPr>
              <a:t>registru</a:t>
            </a:r>
            <a:endParaRPr lang="en-US" altLang="en-US">
              <a:latin typeface="Candara"/>
              <a:ea typeface="ヒラギノ角ゴ Pro W3"/>
            </a:endParaRPr>
          </a:p>
          <a:p>
            <a:pPr lvl="1"/>
            <a:r>
              <a:rPr lang="en-US" altLang="en-US" dirty="0">
                <a:latin typeface="Candara"/>
                <a:ea typeface="ヒラギノ角ゴ Pro W3"/>
              </a:rPr>
              <a:t>mod de </a:t>
            </a:r>
            <a:r>
              <a:rPr lang="en-US" altLang="en-US" err="1">
                <a:latin typeface="Candara"/>
                <a:ea typeface="ヒラギノ角ゴ Pro W3"/>
              </a:rPr>
              <a:t>adresare</a:t>
            </a:r>
            <a:r>
              <a:rPr lang="en-US" altLang="en-US" dirty="0">
                <a:latin typeface="Candara"/>
                <a:ea typeface="ヒラギノ角ゴ Pro W3"/>
              </a:rPr>
              <a:t> </a:t>
            </a:r>
            <a:r>
              <a:rPr lang="en-US" altLang="en-US" err="1">
                <a:latin typeface="Candara"/>
                <a:ea typeface="ヒラギノ角ゴ Pro W3"/>
              </a:rPr>
              <a:t>folosit</a:t>
            </a:r>
            <a:r>
              <a:rPr lang="en-US" altLang="en-US" dirty="0">
                <a:latin typeface="Candara"/>
                <a:ea typeface="ヒラギノ角ゴ Pro W3"/>
              </a:rPr>
              <a:t> </a:t>
            </a:r>
            <a:r>
              <a:rPr lang="en-US" altLang="en-US" err="1">
                <a:latin typeface="Candara"/>
                <a:ea typeface="ヒラギノ角ゴ Pro W3"/>
              </a:rPr>
              <a:t>pentru</a:t>
            </a:r>
            <a:r>
              <a:rPr lang="en-US" altLang="en-US" dirty="0">
                <a:latin typeface="Candara"/>
                <a:ea typeface="ヒラギノ角ゴ Pro W3"/>
              </a:rPr>
              <a:t> </a:t>
            </a:r>
            <a:r>
              <a:rPr lang="en-US" altLang="en-US" err="1">
                <a:latin typeface="Candara"/>
                <a:ea typeface="ヒラギノ角ゴ Pro W3"/>
              </a:rPr>
              <a:t>structuri</a:t>
            </a:r>
            <a:r>
              <a:rPr lang="en-US" altLang="en-US" dirty="0">
                <a:latin typeface="Candara"/>
                <a:ea typeface="ヒラギノ角ゴ Pro W3"/>
              </a:rPr>
              <a:t> de date de tip sir, vector, </a:t>
            </a:r>
            <a:r>
              <a:rPr lang="en-US" altLang="en-US" err="1">
                <a:latin typeface="Candara"/>
                <a:ea typeface="ヒラギノ角ゴ Pro W3"/>
              </a:rPr>
              <a:t>tablou</a:t>
            </a:r>
            <a:endParaRPr lang="en-US" altLang="en-US">
              <a:latin typeface="Candara"/>
              <a:ea typeface="ヒラギノ角ゴ Pro W3"/>
            </a:endParaRPr>
          </a:p>
          <a:p>
            <a:pPr lvl="1"/>
            <a:r>
              <a:rPr lang="en-US" altLang="en-US" err="1">
                <a:latin typeface="Candara"/>
                <a:ea typeface="ヒラギノ角ゴ Pro W3"/>
              </a:rPr>
              <a:t>sintaxa</a:t>
            </a:r>
            <a:r>
              <a:rPr lang="en-US" altLang="en-US" dirty="0">
                <a:latin typeface="Candara"/>
                <a:ea typeface="ヒラギノ角ゴ Pro W3"/>
              </a:rPr>
              <a:t>:   	&lt;</a:t>
            </a:r>
            <a:r>
              <a:rPr lang="en-US" altLang="en-US" err="1">
                <a:latin typeface="Candara"/>
                <a:ea typeface="ヒラギノ角ゴ Pro W3"/>
              </a:rPr>
              <a:t>nume_var</a:t>
            </a:r>
            <a:r>
              <a:rPr lang="en-US" altLang="en-US" dirty="0">
                <a:latin typeface="Candara"/>
                <a:ea typeface="ヒラギノ角ゴ Pro W3"/>
              </a:rPr>
              <a:t>&gt;'['&lt;</a:t>
            </a:r>
            <a:r>
              <a:rPr lang="en-US" altLang="en-US" err="1">
                <a:latin typeface="Candara"/>
                <a:ea typeface="ヒラギノ角ゴ Pro W3"/>
              </a:rPr>
              <a:t>reg_index</a:t>
            </a:r>
            <a:r>
              <a:rPr lang="en-US" altLang="en-US" dirty="0">
                <a:latin typeface="Candara"/>
                <a:ea typeface="ヒラギノ角ゴ Pro W3"/>
              </a:rPr>
              <a:t>&gt;']'       &lt;</a:t>
            </a:r>
            <a:r>
              <a:rPr lang="en-US" altLang="en-US" err="1">
                <a:latin typeface="Candara"/>
                <a:ea typeface="ヒラギノ角ゴ Pro W3"/>
              </a:rPr>
              <a:t>reg_index</a:t>
            </a:r>
            <a:r>
              <a:rPr lang="en-US" altLang="en-US" dirty="0">
                <a:latin typeface="Candara"/>
                <a:ea typeface="ヒラギノ角ゴ Pro W3"/>
              </a:rPr>
              <a:t>&gt;:=SI|DI</a:t>
            </a:r>
          </a:p>
          <a:p>
            <a:pPr lvl="1"/>
            <a:r>
              <a:rPr lang="en-US" altLang="en-US" dirty="0">
                <a:latin typeface="Candara"/>
                <a:ea typeface="ヒラギノ角ゴ Pro W3"/>
              </a:rPr>
              <a:t>			'['&lt;</a:t>
            </a:r>
            <a:r>
              <a:rPr lang="en-US" altLang="en-US" err="1">
                <a:latin typeface="Candara"/>
                <a:ea typeface="ヒラギノ角ゴ Pro W3"/>
              </a:rPr>
              <a:t>reg_index</a:t>
            </a:r>
            <a:r>
              <a:rPr lang="en-US" altLang="en-US" dirty="0">
                <a:latin typeface="Candara"/>
                <a:ea typeface="ヒラギノ角ゴ Pro W3"/>
              </a:rPr>
              <a:t>&gt;+&lt;</a:t>
            </a:r>
            <a:r>
              <a:rPr lang="en-US" altLang="en-US" err="1">
                <a:latin typeface="Candara"/>
                <a:ea typeface="ヒラギノ角ゴ Pro W3"/>
              </a:rPr>
              <a:t>deplasament</a:t>
            </a:r>
            <a:r>
              <a:rPr lang="en-US" altLang="en-US" dirty="0">
                <a:latin typeface="Candara"/>
                <a:ea typeface="ヒラギノ角ゴ Pro W3"/>
              </a:rPr>
              <a:t>&gt;']'</a:t>
            </a:r>
          </a:p>
          <a:p>
            <a:pPr lvl="1"/>
            <a:r>
              <a:rPr lang="en-US" altLang="en-US" err="1">
                <a:latin typeface="Candara"/>
                <a:ea typeface="ヒラギノ角ゴ Pro W3"/>
              </a:rPr>
              <a:t>exemple</a:t>
            </a:r>
            <a:r>
              <a:rPr lang="en-US" altLang="en-US" dirty="0">
                <a:latin typeface="Candara"/>
                <a:ea typeface="ヒラギノ角ゴ Pro W3"/>
              </a:rPr>
              <a:t>:</a:t>
            </a:r>
          </a:p>
          <a:p>
            <a:pPr lvl="1"/>
            <a:r>
              <a:rPr lang="en-US" altLang="en-US" dirty="0">
                <a:latin typeface="Candara"/>
                <a:ea typeface="ヒラギノ角ゴ Pro W3"/>
              </a:rPr>
              <a:t>MOV AX, [var + EBX]     </a:t>
            </a:r>
          </a:p>
          <a:p>
            <a:pPr lvl="1"/>
            <a:r>
              <a:rPr lang="en-US" altLang="en-US">
                <a:latin typeface="Candara"/>
                <a:ea typeface="ヒラギノ角ゴ Pro W3"/>
              </a:rPr>
              <a:t>MOV CX, [ESI+100H]</a:t>
            </a:r>
            <a:endParaRPr lang="en-US">
              <a:latin typeface="Candara"/>
              <a:ea typeface="ヒラギノ角ゴ Pro W3"/>
            </a:endParaRPr>
          </a:p>
          <a:p>
            <a:pPr lvl="1"/>
            <a:r>
              <a:rPr lang="en-US" altLang="en-US" dirty="0">
                <a:latin typeface="Candara"/>
                <a:ea typeface="ヒラギノ角ゴ Pro W3"/>
              </a:rPr>
              <a:t>MOV [var + EDI], AL	</a:t>
            </a:r>
          </a:p>
          <a:p>
            <a:pPr lvl="1"/>
            <a:r>
              <a:rPr lang="en-US" altLang="en-US" dirty="0">
                <a:latin typeface="Candara"/>
                <a:ea typeface="ヒラギノ角ゴ Pro W3"/>
              </a:rPr>
              <a:t>MOV word [var + 10H], 1234H</a:t>
            </a:r>
            <a:endParaRPr lang="en-US" dirty="0">
              <a:latin typeface="Candara"/>
              <a:ea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37955809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err="1">
                <a:latin typeface="Constantia"/>
                <a:ea typeface="ヒラギノ角ゴ Pro W3"/>
              </a:rPr>
              <a:t>Moduri</a:t>
            </a:r>
            <a:r>
              <a:rPr lang="en-US" altLang="en-US" dirty="0">
                <a:latin typeface="Constantia"/>
                <a:ea typeface="ヒラギノ角ゴ Pro W3"/>
              </a:rPr>
              <a:t> de </a:t>
            </a:r>
            <a:r>
              <a:rPr lang="en-US" altLang="en-US">
                <a:latin typeface="Constantia"/>
                <a:ea typeface="ヒラギノ角ゴ Pro W3"/>
              </a:rPr>
              <a:t>adresare</a:t>
            </a:r>
            <a:endParaRPr lang="en-US" altLang="en-US" dirty="0">
              <a:latin typeface="Constantia"/>
              <a:ea typeface="ヒラギノ角ゴ Pro W3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 dirty="0" err="1">
                <a:latin typeface="Candara"/>
                <a:ea typeface="ヒラギノ角ゴ Pro W3"/>
              </a:rPr>
              <a:t>Adresarea</a:t>
            </a:r>
            <a:r>
              <a:rPr lang="en-US" altLang="en-US" dirty="0">
                <a:latin typeface="Candara"/>
                <a:ea typeface="ヒラギノ角ゴ Pro W3"/>
              </a:rPr>
              <a:t> </a:t>
            </a:r>
            <a:r>
              <a:rPr lang="en-US" altLang="en-US" dirty="0" err="1">
                <a:latin typeface="Candara"/>
                <a:ea typeface="ヒラギノ角ゴ Pro W3"/>
              </a:rPr>
              <a:t>bazat</a:t>
            </a:r>
            <a:r>
              <a:rPr lang="en-US" altLang="en-US" dirty="0">
                <a:latin typeface="Candara"/>
                <a:ea typeface="ヒラギノ角ゴ Pro W3"/>
              </a:rPr>
              <a:t> </a:t>
            </a:r>
            <a:r>
              <a:rPr lang="en-US" altLang="en-US" dirty="0" err="1">
                <a:latin typeface="Candara"/>
                <a:ea typeface="ヒラギノ角ゴ Pro W3"/>
              </a:rPr>
              <a:t>indexata</a:t>
            </a:r>
            <a:r>
              <a:rPr lang="en-US" altLang="en-US" dirty="0">
                <a:latin typeface="Candara"/>
                <a:ea typeface="ヒラギノ角ゴ Pro W3"/>
              </a:rPr>
              <a:t>:</a:t>
            </a:r>
          </a:p>
          <a:p>
            <a:pPr lvl="1"/>
            <a:r>
              <a:rPr lang="en-US" altLang="en-US" err="1">
                <a:latin typeface="Candara"/>
                <a:ea typeface="ヒラギノ角ゴ Pro W3"/>
              </a:rPr>
              <a:t>Adresa</a:t>
            </a:r>
            <a:r>
              <a:rPr lang="en-US" altLang="en-US" dirty="0">
                <a:latin typeface="Candara"/>
                <a:ea typeface="ヒラギノ角ゴ Pro W3"/>
              </a:rPr>
              <a:t> </a:t>
            </a:r>
            <a:r>
              <a:rPr lang="en-US" altLang="en-US" err="1">
                <a:latin typeface="Candara"/>
                <a:ea typeface="ヒラギノ角ゴ Pro W3"/>
              </a:rPr>
              <a:t>operandului</a:t>
            </a:r>
            <a:r>
              <a:rPr lang="en-US" altLang="en-US" dirty="0">
                <a:latin typeface="Candara"/>
                <a:ea typeface="ヒラギノ角ゴ Pro W3"/>
              </a:rPr>
              <a:t> se </a:t>
            </a:r>
            <a:r>
              <a:rPr lang="en-US" altLang="en-US" err="1">
                <a:latin typeface="Candara"/>
                <a:ea typeface="ヒラギノ角ゴ Pro W3"/>
              </a:rPr>
              <a:t>exprima</a:t>
            </a:r>
            <a:r>
              <a:rPr lang="en-US" altLang="en-US" dirty="0">
                <a:latin typeface="Candara"/>
                <a:ea typeface="ヒラギノ角ゴ Pro W3"/>
              </a:rPr>
              <a:t> </a:t>
            </a:r>
            <a:r>
              <a:rPr lang="en-US" altLang="en-US" err="1">
                <a:latin typeface="Candara"/>
                <a:ea typeface="ヒラギノ角ゴ Pro W3"/>
              </a:rPr>
              <a:t>printr</a:t>
            </a:r>
            <a:r>
              <a:rPr lang="en-US" altLang="en-US" dirty="0">
                <a:latin typeface="Candara"/>
                <a:ea typeface="ヒラギノ角ゴ Pro W3"/>
              </a:rPr>
              <a:t>-o </a:t>
            </a:r>
            <a:r>
              <a:rPr lang="en-US" altLang="en-US" err="1">
                <a:latin typeface="Candara"/>
                <a:ea typeface="ヒラギノ角ゴ Pro W3"/>
              </a:rPr>
              <a:t>adresa</a:t>
            </a:r>
            <a:r>
              <a:rPr lang="en-US" altLang="en-US" dirty="0">
                <a:latin typeface="Candara"/>
                <a:ea typeface="ヒラギノ角ゴ Pro W3"/>
              </a:rPr>
              <a:t> de </a:t>
            </a:r>
            <a:r>
              <a:rPr lang="en-US" altLang="en-US" err="1">
                <a:latin typeface="Candara"/>
                <a:ea typeface="ヒラギノ角ゴ Pro W3"/>
              </a:rPr>
              <a:t>baza</a:t>
            </a:r>
            <a:r>
              <a:rPr lang="en-US" altLang="en-US" dirty="0">
                <a:latin typeface="Candara"/>
                <a:ea typeface="ヒラギノ角ゴ Pro W3"/>
              </a:rPr>
              <a:t>, data de un </a:t>
            </a:r>
            <a:r>
              <a:rPr lang="en-US" altLang="en-US" err="1">
                <a:latin typeface="Candara"/>
                <a:ea typeface="ヒラギノ角ゴ Pro W3"/>
              </a:rPr>
              <a:t>registru</a:t>
            </a:r>
            <a:r>
              <a:rPr lang="en-US" altLang="en-US" dirty="0">
                <a:latin typeface="Candara"/>
                <a:ea typeface="ヒラギノ角ゴ Pro W3"/>
              </a:rPr>
              <a:t>, un index </a:t>
            </a:r>
            <a:r>
              <a:rPr lang="en-US" altLang="en-US" err="1">
                <a:latin typeface="Candara"/>
                <a:ea typeface="ヒラギノ角ゴ Pro W3"/>
              </a:rPr>
              <a:t>dat</a:t>
            </a:r>
            <a:r>
              <a:rPr lang="en-US" altLang="en-US" dirty="0">
                <a:latin typeface="Candara"/>
                <a:ea typeface="ヒラギノ角ゴ Pro W3"/>
              </a:rPr>
              <a:t> de un </a:t>
            </a:r>
            <a:r>
              <a:rPr lang="en-US" altLang="en-US" err="1">
                <a:latin typeface="Candara"/>
                <a:ea typeface="ヒラギノ角ゴ Pro W3"/>
              </a:rPr>
              <a:t>registru</a:t>
            </a:r>
            <a:r>
              <a:rPr lang="en-US" altLang="en-US" dirty="0">
                <a:latin typeface="Candara"/>
                <a:ea typeface="ヒラギノ角ゴ Pro W3"/>
              </a:rPr>
              <a:t> </a:t>
            </a:r>
            <a:r>
              <a:rPr lang="en-US" altLang="en-US" err="1">
                <a:latin typeface="Candara"/>
                <a:ea typeface="ヒラギノ角ゴ Pro W3"/>
              </a:rPr>
              <a:t>si</a:t>
            </a:r>
            <a:r>
              <a:rPr lang="en-US" altLang="en-US" dirty="0">
                <a:latin typeface="Candara"/>
                <a:ea typeface="ヒラギノ角ゴ Pro W3"/>
              </a:rPr>
              <a:t> o </a:t>
            </a:r>
            <a:r>
              <a:rPr lang="en-US" altLang="en-US" err="1">
                <a:latin typeface="Candara"/>
                <a:ea typeface="ヒラギノ角ゴ Pro W3"/>
              </a:rPr>
              <a:t>adresa</a:t>
            </a:r>
            <a:r>
              <a:rPr lang="en-US" altLang="en-US" dirty="0">
                <a:latin typeface="Candara"/>
                <a:ea typeface="ヒラギノ角ゴ Pro W3"/>
              </a:rPr>
              <a:t> </a:t>
            </a:r>
            <a:r>
              <a:rPr lang="en-US" altLang="en-US" err="1">
                <a:latin typeface="Candara"/>
                <a:ea typeface="ヒラギノ角ゴ Pro W3"/>
              </a:rPr>
              <a:t>relativa</a:t>
            </a:r>
            <a:r>
              <a:rPr lang="en-US" altLang="en-US" dirty="0">
                <a:latin typeface="Candara"/>
                <a:ea typeface="ヒラギノ角ゴ Pro W3"/>
              </a:rPr>
              <a:t> data de &lt;</a:t>
            </a:r>
            <a:r>
              <a:rPr lang="en-US" altLang="en-US" err="1">
                <a:latin typeface="Candara"/>
                <a:ea typeface="ヒラギノ角ゴ Pro W3"/>
              </a:rPr>
              <a:t>deplasament</a:t>
            </a:r>
            <a:r>
              <a:rPr lang="en-US" altLang="en-US" dirty="0">
                <a:latin typeface="Candara"/>
                <a:ea typeface="ヒラギノ角ゴ Pro W3"/>
              </a:rPr>
              <a:t>&gt;</a:t>
            </a:r>
          </a:p>
          <a:p>
            <a:pPr lvl="1"/>
            <a:r>
              <a:rPr lang="en-US" altLang="en-US" dirty="0">
                <a:latin typeface="Candara"/>
                <a:ea typeface="ヒラギノ角ゴ Pro W3"/>
              </a:rPr>
              <a:t>Modul </a:t>
            </a:r>
            <a:r>
              <a:rPr lang="en-US" altLang="en-US" dirty="0" err="1">
                <a:latin typeface="Candara"/>
                <a:ea typeface="ヒラギノ角ゴ Pro W3"/>
              </a:rPr>
              <a:t>cel</a:t>
            </a:r>
            <a:r>
              <a:rPr lang="en-US" altLang="en-US" dirty="0">
                <a:latin typeface="Candara"/>
                <a:ea typeface="ヒラギノ角ゴ Pro W3"/>
              </a:rPr>
              <a:t> </a:t>
            </a:r>
            <a:r>
              <a:rPr lang="en-US" altLang="en-US" dirty="0" err="1">
                <a:latin typeface="Candara"/>
                <a:ea typeface="ヒラギノ角ゴ Pro W3"/>
              </a:rPr>
              <a:t>mai</a:t>
            </a:r>
            <a:r>
              <a:rPr lang="en-US" altLang="en-US" dirty="0">
                <a:latin typeface="Candara"/>
                <a:ea typeface="ヒラギノ角ゴ Pro W3"/>
              </a:rPr>
              <a:t> </a:t>
            </a:r>
            <a:r>
              <a:rPr lang="en-US" altLang="en-US" dirty="0" err="1">
                <a:latin typeface="Candara"/>
                <a:ea typeface="ヒラギノ角ゴ Pro W3"/>
              </a:rPr>
              <a:t>flexibil</a:t>
            </a:r>
            <a:r>
              <a:rPr lang="en-US" altLang="en-US" dirty="0">
                <a:latin typeface="Candara"/>
                <a:ea typeface="ヒラギノ角ゴ Pro W3"/>
              </a:rPr>
              <a:t> de </a:t>
            </a:r>
            <a:r>
              <a:rPr lang="en-US" altLang="en-US" dirty="0" err="1">
                <a:latin typeface="Candara"/>
                <a:ea typeface="ヒラギノ角ゴ Pro W3"/>
              </a:rPr>
              <a:t>adresare</a:t>
            </a:r>
            <a:r>
              <a:rPr lang="en-US" altLang="en-US" dirty="0">
                <a:latin typeface="Candara"/>
                <a:ea typeface="ヒラギノ角ゴ Pro W3"/>
              </a:rPr>
              <a:t>, </a:t>
            </a:r>
            <a:r>
              <a:rPr lang="en-US" altLang="en-US" dirty="0" err="1">
                <a:latin typeface="Candara"/>
                <a:ea typeface="ヒラギノ角ゴ Pro W3"/>
              </a:rPr>
              <a:t>dar</a:t>
            </a:r>
            <a:r>
              <a:rPr lang="en-US" altLang="en-US" dirty="0">
                <a:latin typeface="Candara"/>
                <a:ea typeface="ヒラギノ角ゴ Pro W3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Candara"/>
                <a:ea typeface="ヒラギノ角ゴ Pro W3"/>
              </a:rPr>
              <a:t>necesita</a:t>
            </a:r>
            <a:r>
              <a:rPr lang="en-US" altLang="en-US" dirty="0">
                <a:solidFill>
                  <a:srgbClr val="FF0000"/>
                </a:solidFill>
                <a:latin typeface="Candara"/>
                <a:ea typeface="ヒラギノ角ゴ Pro W3"/>
              </a:rPr>
              <a:t> 2 </a:t>
            </a:r>
            <a:r>
              <a:rPr lang="en-US" altLang="en-US" dirty="0" err="1">
                <a:solidFill>
                  <a:srgbClr val="FF0000"/>
                </a:solidFill>
                <a:latin typeface="Candara"/>
                <a:ea typeface="ヒラギノ角ゴ Pro W3"/>
              </a:rPr>
              <a:t>adunari</a:t>
            </a:r>
            <a:endParaRPr lang="en-US" altLang="en-US" dirty="0">
              <a:solidFill>
                <a:srgbClr val="FF0000"/>
              </a:solidFill>
              <a:latin typeface="Candara"/>
              <a:ea typeface="ヒラギノ角ゴ Pro W3"/>
            </a:endParaRPr>
          </a:p>
          <a:p>
            <a:pPr lvl="1"/>
            <a:r>
              <a:rPr lang="en-US" altLang="en-US" err="1">
                <a:latin typeface="Candara"/>
                <a:ea typeface="ヒラギノ角ゴ Pro W3"/>
              </a:rPr>
              <a:t>sintaxa</a:t>
            </a:r>
            <a:r>
              <a:rPr lang="en-US" altLang="en-US" dirty="0">
                <a:latin typeface="Candara"/>
                <a:ea typeface="ヒラギノ角ゴ Pro W3"/>
              </a:rPr>
              <a:t>:   	&lt;</a:t>
            </a:r>
            <a:r>
              <a:rPr lang="en-US" altLang="en-US" err="1">
                <a:latin typeface="Candara"/>
                <a:ea typeface="ヒラギノ角ゴ Pro W3"/>
              </a:rPr>
              <a:t>nume_var</a:t>
            </a:r>
            <a:r>
              <a:rPr lang="en-US" altLang="en-US" dirty="0">
                <a:latin typeface="Candara"/>
                <a:ea typeface="ヒラギノ角ゴ Pro W3"/>
              </a:rPr>
              <a:t>&gt;'['&lt;</a:t>
            </a:r>
            <a:r>
              <a:rPr lang="en-US" altLang="en-US" err="1">
                <a:latin typeface="Candara"/>
                <a:ea typeface="ヒラギノ角ゴ Pro W3"/>
              </a:rPr>
              <a:t>reg_baza</a:t>
            </a:r>
            <a:r>
              <a:rPr lang="en-US" altLang="en-US" dirty="0">
                <a:latin typeface="Candara"/>
                <a:ea typeface="ヒラギノ角ゴ Pro W3"/>
              </a:rPr>
              <a:t>&gt;+&lt;</a:t>
            </a:r>
            <a:r>
              <a:rPr lang="en-US" altLang="en-US" err="1">
                <a:latin typeface="Candara"/>
                <a:ea typeface="ヒラギノ角ゴ Pro W3"/>
              </a:rPr>
              <a:t>reg_index</a:t>
            </a:r>
            <a:r>
              <a:rPr lang="en-US" altLang="en-US" dirty="0">
                <a:latin typeface="Candara"/>
                <a:ea typeface="ヒラギノ角ゴ Pro W3"/>
              </a:rPr>
              <a:t>&gt;']'         </a:t>
            </a:r>
            <a:endParaRPr lang="en-US" altLang="en-US" dirty="0"/>
          </a:p>
          <a:p>
            <a:pPr lvl="1"/>
            <a:r>
              <a:rPr lang="en-US" altLang="en-US" dirty="0">
                <a:latin typeface="Candara"/>
                <a:ea typeface="ヒラギノ角ゴ Pro W3"/>
              </a:rPr>
              <a:t>			'['&lt;</a:t>
            </a:r>
            <a:r>
              <a:rPr lang="en-US" altLang="en-US" err="1">
                <a:latin typeface="Candara"/>
                <a:ea typeface="ヒラギノ角ゴ Pro W3"/>
              </a:rPr>
              <a:t>reg_baza</a:t>
            </a:r>
            <a:r>
              <a:rPr lang="en-US" altLang="en-US" dirty="0">
                <a:latin typeface="Candara"/>
                <a:ea typeface="ヒラギノ角ゴ Pro W3"/>
              </a:rPr>
              <a:t>&gt;+&lt;</a:t>
            </a:r>
            <a:r>
              <a:rPr lang="en-US" altLang="en-US" err="1">
                <a:latin typeface="Candara"/>
                <a:ea typeface="ヒラギノ角ゴ Pro W3"/>
              </a:rPr>
              <a:t>reg_index</a:t>
            </a:r>
            <a:r>
              <a:rPr lang="en-US" altLang="en-US" dirty="0">
                <a:latin typeface="Candara"/>
                <a:ea typeface="ヒラギノ角ゴ Pro W3"/>
              </a:rPr>
              <a:t>&gt;+&lt;</a:t>
            </a:r>
            <a:r>
              <a:rPr lang="en-US" altLang="en-US" err="1">
                <a:latin typeface="Candara"/>
                <a:ea typeface="ヒラギノ角ゴ Pro W3"/>
              </a:rPr>
              <a:t>deplasament</a:t>
            </a:r>
            <a:r>
              <a:rPr lang="en-US" altLang="en-US" dirty="0">
                <a:latin typeface="Candara"/>
                <a:ea typeface="ヒラギノ角ゴ Pro W3"/>
              </a:rPr>
              <a:t>&gt;']'</a:t>
            </a:r>
          </a:p>
          <a:p>
            <a:pPr lvl="1"/>
            <a:r>
              <a:rPr lang="en-US" altLang="en-US" dirty="0">
                <a:latin typeface="Candara"/>
                <a:ea typeface="ヒラギノ角ゴ Pro W3"/>
              </a:rPr>
              <a:t>			'['&lt;</a:t>
            </a:r>
            <a:r>
              <a:rPr lang="en-US" altLang="en-US" err="1">
                <a:latin typeface="Candara"/>
                <a:ea typeface="ヒラギノ角ゴ Pro W3"/>
              </a:rPr>
              <a:t>reg_baza</a:t>
            </a:r>
            <a:r>
              <a:rPr lang="en-US" altLang="en-US" dirty="0">
                <a:latin typeface="Candara"/>
                <a:ea typeface="ヒラギノ角ゴ Pro W3"/>
              </a:rPr>
              <a:t>&gt;']''['&lt;</a:t>
            </a:r>
            <a:r>
              <a:rPr lang="en-US" altLang="en-US" err="1">
                <a:latin typeface="Candara"/>
                <a:ea typeface="ヒラギノ角ゴ Pro W3"/>
              </a:rPr>
              <a:t>reg_index</a:t>
            </a:r>
            <a:r>
              <a:rPr lang="en-US" altLang="en-US" dirty="0">
                <a:latin typeface="Candara"/>
                <a:ea typeface="ヒラギノ角ゴ Pro W3"/>
              </a:rPr>
              <a:t>&gt;']''['&lt;</a:t>
            </a:r>
            <a:r>
              <a:rPr lang="en-US" altLang="en-US" err="1">
                <a:latin typeface="Candara"/>
                <a:ea typeface="ヒラギノ角ゴ Pro W3"/>
              </a:rPr>
              <a:t>deplasament</a:t>
            </a:r>
            <a:r>
              <a:rPr lang="en-US" altLang="en-US" dirty="0">
                <a:latin typeface="Candara"/>
                <a:ea typeface="ヒラギノ角ゴ Pro W3"/>
              </a:rPr>
              <a:t>&gt;']'</a:t>
            </a:r>
          </a:p>
          <a:p>
            <a:pPr lvl="1"/>
            <a:r>
              <a:rPr lang="en-US" altLang="en-US" err="1">
                <a:latin typeface="Candara"/>
                <a:ea typeface="ヒラギノ角ゴ Pro W3"/>
              </a:rPr>
              <a:t>exemple</a:t>
            </a:r>
            <a:r>
              <a:rPr lang="en-US" altLang="en-US" dirty="0">
                <a:latin typeface="Candara"/>
                <a:ea typeface="ヒラギノ角ゴ Pro W3"/>
              </a:rPr>
              <a:t>:</a:t>
            </a:r>
          </a:p>
          <a:p>
            <a:pPr lvl="1"/>
            <a:r>
              <a:rPr lang="en-US" altLang="en-US" dirty="0">
                <a:latin typeface="Candara"/>
                <a:ea typeface="ヒラギノ角ゴ Pro W3"/>
              </a:rPr>
              <a:t>MOV AX, [</a:t>
            </a:r>
            <a:r>
              <a:rPr lang="en-US" altLang="en-US" dirty="0" err="1">
                <a:latin typeface="Candara"/>
                <a:ea typeface="ヒラギノ角ゴ Pro W3"/>
              </a:rPr>
              <a:t>var+EBX+ESI</a:t>
            </a:r>
            <a:r>
              <a:rPr lang="en-US" altLang="en-US" dirty="0">
                <a:latin typeface="Candara"/>
                <a:ea typeface="ヒラギノ角ゴ Pro W3"/>
              </a:rPr>
              <a:t>]    </a:t>
            </a:r>
          </a:p>
          <a:p>
            <a:pPr lvl="1"/>
            <a:r>
              <a:rPr lang="en-US" altLang="en-US" dirty="0">
                <a:latin typeface="Candara"/>
                <a:ea typeface="ヒラギノ角ゴ Pro W3"/>
              </a:rPr>
              <a:t>MOV CX, [EBX+ESI+100H]</a:t>
            </a:r>
            <a:endParaRPr lang="en-US" dirty="0">
              <a:latin typeface="Candara"/>
              <a:ea typeface="ヒラギノ角ゴ Pro W3"/>
            </a:endParaRPr>
          </a:p>
          <a:p>
            <a:pPr lvl="1"/>
            <a:r>
              <a:rPr lang="en-US" altLang="en-US" dirty="0">
                <a:latin typeface="Candara"/>
                <a:ea typeface="ヒラギノ角ゴ Pro W3"/>
              </a:rPr>
              <a:t>MOV [var + EBP+EDI], AL	</a:t>
            </a:r>
          </a:p>
          <a:p>
            <a:pPr lvl="1"/>
            <a:r>
              <a:rPr lang="en-US" altLang="en-US" dirty="0">
                <a:latin typeface="Candara"/>
                <a:ea typeface="ヒラギノ角ゴ Pro W3"/>
              </a:rPr>
              <a:t>MOV  [var + EBP+ESI], 1234H</a:t>
            </a:r>
            <a:endParaRPr lang="en-US" dirty="0">
              <a:latin typeface="Candara"/>
              <a:ea typeface="ヒラギノ角ゴ Pro W3"/>
            </a:endParaRPr>
          </a:p>
          <a:p>
            <a:pPr lvl="1"/>
            <a:r>
              <a:rPr lang="en-US" altLang="en-US" dirty="0">
                <a:solidFill>
                  <a:srgbClr val="FF0000"/>
                </a:solidFill>
                <a:latin typeface="Candara"/>
                <a:ea typeface="ヒラギノ角ゴ Pro W3"/>
              </a:rPr>
              <a:t>MOV [var + BP + DI], AL</a:t>
            </a:r>
            <a:r>
              <a:rPr lang="en-US" altLang="en-US" dirty="0">
                <a:latin typeface="Candara"/>
                <a:ea typeface="ヒラギノ角ゴ Pro W3"/>
              </a:rPr>
              <a:t> 	- </a:t>
            </a:r>
            <a:r>
              <a:rPr lang="en-US" altLang="en-US" dirty="0" err="1">
                <a:latin typeface="Candara"/>
                <a:ea typeface="ヒラギノ角ゴ Pro W3"/>
              </a:rPr>
              <a:t>eroare</a:t>
            </a:r>
            <a:r>
              <a:rPr lang="en-US" altLang="en-US" dirty="0">
                <a:latin typeface="Candara"/>
                <a:ea typeface="ヒラギノ角ゴ Pro W3"/>
              </a:rPr>
              <a:t>, </a:t>
            </a:r>
            <a:r>
              <a:rPr lang="en-US" altLang="en-US" dirty="0" err="1">
                <a:latin typeface="Candara"/>
                <a:ea typeface="ヒラギノ角ゴ Pro W3"/>
              </a:rPr>
              <a:t>necesită</a:t>
            </a:r>
            <a:r>
              <a:rPr lang="en-US" altLang="en-US" dirty="0">
                <a:latin typeface="Candara"/>
                <a:ea typeface="ヒラギノ角ゴ Pro W3"/>
              </a:rPr>
              <a:t> </a:t>
            </a:r>
            <a:r>
              <a:rPr lang="en-US" altLang="en-US" dirty="0" err="1">
                <a:latin typeface="Candara"/>
                <a:ea typeface="ヒラギノ角ゴ Pro W3"/>
              </a:rPr>
              <a:t>adresa</a:t>
            </a:r>
            <a:r>
              <a:rPr lang="en-US" altLang="en-US" dirty="0">
                <a:latin typeface="Candara"/>
                <a:ea typeface="ヒラギノ角ゴ Pro W3"/>
              </a:rPr>
              <a:t> pe 32biți</a:t>
            </a:r>
          </a:p>
          <a:p>
            <a:pPr lvl="1"/>
            <a:r>
              <a:rPr lang="en-US" altLang="en-US" dirty="0">
                <a:latin typeface="Candara"/>
                <a:ea typeface="ヒラギノ角ゴ Pro W3"/>
              </a:rPr>
              <a:t>MOV  [100h + EBP + ESI], 1234H</a:t>
            </a:r>
            <a:endParaRPr lang="en-US" dirty="0">
              <a:latin typeface="Candara"/>
              <a:ea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26502205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tantia"/>
              </a:rPr>
              <a:t>Moduri de adresare (32 biți)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/>
              <a:t>Adresarea</a:t>
            </a:r>
            <a:r>
              <a:rPr lang="en-US" altLang="en-US" dirty="0"/>
              <a:t> </a:t>
            </a:r>
            <a:r>
              <a:rPr lang="en-US" altLang="en-US" dirty="0" err="1"/>
              <a:t>indexata</a:t>
            </a:r>
            <a:r>
              <a:rPr lang="en-US" altLang="en-US" dirty="0"/>
              <a:t>, </a:t>
            </a:r>
            <a:r>
              <a:rPr lang="en-US" altLang="en-US" dirty="0" err="1"/>
              <a:t>scalata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>
                <a:latin typeface="Candara"/>
                <a:ea typeface="ヒラギノ角ゴ Pro W3"/>
              </a:rPr>
              <a:t>Permite </a:t>
            </a:r>
            <a:r>
              <a:rPr lang="en-US" altLang="en-US" dirty="0" err="1">
                <a:latin typeface="Candara"/>
                <a:ea typeface="ヒラギノ角ゴ Pro W3"/>
              </a:rPr>
              <a:t>multiplicarea</a:t>
            </a:r>
            <a:r>
              <a:rPr lang="en-US" altLang="en-US" dirty="0">
                <a:latin typeface="Candara"/>
                <a:ea typeface="ヒラギノ角ゴ Pro W3"/>
              </a:rPr>
              <a:t> </a:t>
            </a:r>
            <a:r>
              <a:rPr lang="en-US" altLang="en-US" dirty="0" err="1">
                <a:latin typeface="Candara"/>
                <a:ea typeface="ヒラギノ角ゴ Pro W3"/>
              </a:rPr>
              <a:t>registrului</a:t>
            </a:r>
            <a:r>
              <a:rPr lang="en-US" altLang="en-US" dirty="0">
                <a:latin typeface="Candara"/>
                <a:ea typeface="ヒラギノ角ゴ Pro W3"/>
              </a:rPr>
              <a:t> index cu un factor </a:t>
            </a:r>
            <a:r>
              <a:rPr lang="en-US" altLang="en-US" dirty="0" err="1">
                <a:latin typeface="Candara"/>
                <a:ea typeface="ヒラギノ角ゴ Pro W3"/>
              </a:rPr>
              <a:t>egal</a:t>
            </a:r>
            <a:r>
              <a:rPr lang="en-US" altLang="en-US" dirty="0">
                <a:latin typeface="Candara"/>
                <a:ea typeface="ヒラギノ角ゴ Pro W3"/>
              </a:rPr>
              <a:t> cu </a:t>
            </a:r>
            <a:r>
              <a:rPr lang="en-US" altLang="en-US" dirty="0" err="1">
                <a:latin typeface="Candara"/>
                <a:ea typeface="ヒラギノ角ゴ Pro W3"/>
              </a:rPr>
              <a:t>lungimea</a:t>
            </a:r>
            <a:r>
              <a:rPr lang="en-US" altLang="en-US" dirty="0">
                <a:latin typeface="Candara"/>
                <a:ea typeface="ヒラギノ角ゴ Pro W3"/>
              </a:rPr>
              <a:t> </a:t>
            </a:r>
            <a:r>
              <a:rPr lang="en-US" altLang="en-US" dirty="0" err="1">
                <a:latin typeface="Candara"/>
                <a:ea typeface="ヒラギノ角ゴ Pro W3"/>
              </a:rPr>
              <a:t>unui</a:t>
            </a:r>
            <a:r>
              <a:rPr lang="en-US" altLang="en-US" dirty="0">
                <a:latin typeface="Candara"/>
                <a:ea typeface="ヒラギノ角ゴ Pro W3"/>
              </a:rPr>
              <a:t> element din sir: </a:t>
            </a:r>
            <a:endParaRPr lang="en-US" altLang="en-US" dirty="0"/>
          </a:p>
          <a:p>
            <a:pPr lvl="2"/>
            <a:r>
              <a:rPr lang="en-US" altLang="en-US" dirty="0">
                <a:latin typeface="Candara"/>
                <a:ea typeface="ヒラギノ角ゴ Pro W3"/>
              </a:rPr>
              <a:t>1 pt. octet, 2 pt. </a:t>
            </a:r>
            <a:r>
              <a:rPr lang="en-US" altLang="en-US" dirty="0" err="1">
                <a:latin typeface="Candara"/>
                <a:ea typeface="ヒラギノ角ゴ Pro W3"/>
              </a:rPr>
              <a:t>cuvant</a:t>
            </a:r>
            <a:r>
              <a:rPr lang="en-US" altLang="en-US" dirty="0">
                <a:latin typeface="Candara"/>
                <a:ea typeface="ヒラギノ角ゴ Pro W3"/>
              </a:rPr>
              <a:t>, 4 pt. </a:t>
            </a:r>
            <a:r>
              <a:rPr lang="en-US" altLang="en-US" dirty="0" err="1">
                <a:latin typeface="Candara"/>
                <a:ea typeface="ヒラギノ角ゴ Pro W3"/>
              </a:rPr>
              <a:t>Dcuvant</a:t>
            </a:r>
            <a:r>
              <a:rPr lang="en-US" altLang="en-US" dirty="0">
                <a:latin typeface="Candara"/>
                <a:ea typeface="ヒラギノ角ゴ Pro W3"/>
              </a:rPr>
              <a:t> </a:t>
            </a:r>
            <a:r>
              <a:rPr lang="en-US" altLang="en-US" dirty="0" err="1">
                <a:latin typeface="Candara"/>
                <a:ea typeface="ヒラギノ角ゴ Pro W3"/>
              </a:rPr>
              <a:t>si</a:t>
            </a:r>
            <a:r>
              <a:rPr lang="en-US" altLang="en-US" dirty="0">
                <a:latin typeface="Candara"/>
                <a:ea typeface="ヒラギノ角ゴ Pro W3"/>
              </a:rPr>
              <a:t> 8 pt. </a:t>
            </a:r>
            <a:r>
              <a:rPr lang="en-US" altLang="en-US" dirty="0" err="1">
                <a:latin typeface="Candara"/>
                <a:ea typeface="ヒラギノ角ゴ Pro W3"/>
              </a:rPr>
              <a:t>qcuvant</a:t>
            </a:r>
            <a:endParaRPr lang="en-US" altLang="en-US" dirty="0"/>
          </a:p>
          <a:p>
            <a:pPr lvl="1"/>
            <a:r>
              <a:rPr lang="en-US" altLang="en-US" dirty="0" err="1">
                <a:latin typeface="Candara"/>
                <a:ea typeface="ヒラギノ角ゴ Pro W3"/>
              </a:rPr>
              <a:t>Util</a:t>
            </a:r>
            <a:r>
              <a:rPr lang="en-US" altLang="en-US" dirty="0">
                <a:latin typeface="Candara"/>
                <a:ea typeface="ヒラギノ角ゴ Pro W3"/>
              </a:rPr>
              <a:t> </a:t>
            </a:r>
            <a:r>
              <a:rPr lang="en-US" altLang="en-US" dirty="0" err="1">
                <a:latin typeface="Candara"/>
                <a:ea typeface="ヒラギノ角ゴ Pro W3"/>
              </a:rPr>
              <a:t>pentru</a:t>
            </a:r>
            <a:r>
              <a:rPr lang="en-US" altLang="en-US" dirty="0">
                <a:latin typeface="Candara"/>
                <a:ea typeface="ヒラギノ角ゴ Pro W3"/>
              </a:rPr>
              <a:t> </a:t>
            </a:r>
            <a:r>
              <a:rPr lang="en-US" altLang="en-US" dirty="0" err="1">
                <a:latin typeface="Candara"/>
                <a:ea typeface="ヒラギノ角ゴ Pro W3"/>
              </a:rPr>
              <a:t>tablourilor</a:t>
            </a:r>
            <a:r>
              <a:rPr lang="en-US" altLang="en-US" dirty="0">
                <a:latin typeface="Candara"/>
                <a:ea typeface="ヒラギノ角ゴ Pro W3"/>
              </a:rPr>
              <a:t> cu </a:t>
            </a:r>
            <a:r>
              <a:rPr lang="en-US" altLang="en-US" dirty="0" err="1">
                <a:latin typeface="Candara"/>
                <a:ea typeface="ヒラギノ角ゴ Pro W3"/>
              </a:rPr>
              <a:t>elemente</a:t>
            </a:r>
            <a:r>
              <a:rPr lang="en-US" altLang="en-US" dirty="0">
                <a:latin typeface="Candara"/>
                <a:ea typeface="ヒラギノ角ゴ Pro W3"/>
              </a:rPr>
              <a:t> de 2/4/8 </a:t>
            </a:r>
            <a:r>
              <a:rPr lang="en-US" altLang="en-US" dirty="0" err="1">
                <a:latin typeface="Candara"/>
                <a:ea typeface="ヒラギノ角ゴ Pro W3"/>
              </a:rPr>
              <a:t>octeți</a:t>
            </a:r>
          </a:p>
          <a:p>
            <a:pPr lvl="2"/>
            <a:r>
              <a:rPr lang="en-US" altLang="en-US" dirty="0"/>
              <a:t>'['&lt;</a:t>
            </a:r>
            <a:r>
              <a:rPr lang="en-US" altLang="en-US" dirty="0" err="1"/>
              <a:t>reg_index</a:t>
            </a:r>
            <a:r>
              <a:rPr lang="en-US" altLang="en-US" dirty="0"/>
              <a:t>&gt;*n']'</a:t>
            </a:r>
          </a:p>
          <a:p>
            <a:pPr lvl="2"/>
            <a:r>
              <a:rPr lang="en-US" altLang="en-US" dirty="0"/>
              <a:t>'['&lt;</a:t>
            </a:r>
            <a:r>
              <a:rPr lang="en-US" altLang="en-US" dirty="0" err="1"/>
              <a:t>reg_index</a:t>
            </a:r>
            <a:r>
              <a:rPr lang="en-US" altLang="en-US" dirty="0"/>
              <a:t>&gt;*n + &lt;</a:t>
            </a:r>
            <a:r>
              <a:rPr lang="en-US" altLang="en-US" dirty="0" err="1"/>
              <a:t>deplasament</a:t>
            </a:r>
            <a:r>
              <a:rPr lang="en-US" altLang="en-US" dirty="0"/>
              <a:t>&gt; ']'</a:t>
            </a:r>
          </a:p>
          <a:p>
            <a:pPr lvl="2"/>
            <a:r>
              <a:rPr lang="en-US" altLang="en-US" dirty="0"/>
              <a:t>'[' &lt;</a:t>
            </a:r>
            <a:r>
              <a:rPr lang="en-US" altLang="en-US" dirty="0" err="1"/>
              <a:t>reg_baza</a:t>
            </a:r>
            <a:r>
              <a:rPr lang="en-US" altLang="en-US" dirty="0"/>
              <a:t>&gt; + &lt;</a:t>
            </a:r>
            <a:r>
              <a:rPr lang="en-US" altLang="en-US" dirty="0" err="1"/>
              <a:t>reg_index</a:t>
            </a:r>
            <a:r>
              <a:rPr lang="en-US" altLang="en-US" dirty="0"/>
              <a:t>&gt;*n']'</a:t>
            </a:r>
          </a:p>
          <a:p>
            <a:pPr lvl="2"/>
            <a:r>
              <a:rPr lang="en-US" altLang="en-US" dirty="0"/>
              <a:t>'[' &lt;</a:t>
            </a:r>
            <a:r>
              <a:rPr lang="en-US" altLang="en-US" dirty="0" err="1"/>
              <a:t>reg_baza</a:t>
            </a:r>
            <a:r>
              <a:rPr lang="en-US" altLang="en-US" dirty="0"/>
              <a:t>&gt; + &lt;</a:t>
            </a:r>
            <a:r>
              <a:rPr lang="en-US" altLang="en-US" dirty="0" err="1"/>
              <a:t>reg_index</a:t>
            </a:r>
            <a:r>
              <a:rPr lang="en-US" altLang="en-US" dirty="0"/>
              <a:t>&gt;*n + &lt;</a:t>
            </a:r>
            <a:r>
              <a:rPr lang="en-US" altLang="en-US" dirty="0" err="1"/>
              <a:t>deplasament</a:t>
            </a:r>
            <a:r>
              <a:rPr lang="en-US" altLang="en-US" dirty="0"/>
              <a:t>&gt; ']'</a:t>
            </a:r>
          </a:p>
          <a:p>
            <a:pPr lvl="2"/>
            <a:r>
              <a:rPr lang="en-US" altLang="en-US" dirty="0">
                <a:latin typeface="Candara"/>
                <a:ea typeface="ヒラギノ角ゴ Pro W3"/>
              </a:rPr>
              <a:t> MOV AX, [ESI*2]  </a:t>
            </a:r>
          </a:p>
          <a:p>
            <a:pPr lvl="2"/>
            <a:r>
              <a:rPr lang="en-US" altLang="en-US" dirty="0">
                <a:latin typeface="Candara"/>
                <a:ea typeface="ヒラギノ角ゴ Pro W3"/>
              </a:rPr>
              <a:t>		MOV DX, [EAX*4+12h]</a:t>
            </a:r>
            <a:endParaRPr lang="en-US">
              <a:latin typeface="Candara"/>
              <a:ea typeface="ヒラギノ角ゴ Pro W3"/>
            </a:endParaRPr>
          </a:p>
          <a:p>
            <a:pPr lvl="2"/>
            <a:r>
              <a:rPr lang="en-US" altLang="en-US" dirty="0">
                <a:solidFill>
                  <a:srgbClr val="FF0000"/>
                </a:solidFill>
                <a:latin typeface="Candara"/>
                <a:ea typeface="ヒラギノ角ゴ Pro W3"/>
              </a:rPr>
              <a:t> MOV CX, [100h + EBX + AX*1]; </a:t>
            </a:r>
            <a:r>
              <a:rPr lang="en-US" altLang="en-US" dirty="0" err="1">
                <a:solidFill>
                  <a:srgbClr val="FF0000"/>
                </a:solidFill>
                <a:latin typeface="Candara"/>
                <a:ea typeface="ヒラギノ角ゴ Pro W3"/>
              </a:rPr>
              <a:t>eroare</a:t>
            </a:r>
            <a:r>
              <a:rPr lang="en-US" altLang="en-US" dirty="0">
                <a:solidFill>
                  <a:srgbClr val="FF0000"/>
                </a:solidFill>
                <a:latin typeface="Candara"/>
                <a:ea typeface="ヒラギノ角ゴ Pro W3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Candara"/>
                <a:ea typeface="ヒラギノ角ゴ Pro W3"/>
              </a:rPr>
              <a:t>dimensiune</a:t>
            </a:r>
            <a:r>
              <a:rPr lang="en-US" altLang="en-US" dirty="0">
                <a:solidFill>
                  <a:srgbClr val="FF0000"/>
                </a:solidFill>
                <a:latin typeface="Candara"/>
                <a:ea typeface="ヒラギノ角ゴ Pro W3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Candara"/>
                <a:ea typeface="ヒラギノ角ゴ Pro W3"/>
              </a:rPr>
              <a:t>operanzi</a:t>
            </a:r>
            <a:r>
              <a:rPr lang="en-US" altLang="en-US" dirty="0">
                <a:solidFill>
                  <a:srgbClr val="FF0000"/>
                </a:solidFill>
                <a:latin typeface="Candara"/>
                <a:ea typeface="ヒラギノ角ゴ Pro W3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950144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Declarații</a:t>
            </a:r>
            <a:endParaRPr lang="en-US" dirty="0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Directive</a:t>
            </a:r>
          </a:p>
          <a:p>
            <a:pPr lvl="2">
              <a:lnSpc>
                <a:spcPct val="90000"/>
              </a:lnSpc>
            </a:pPr>
            <a:r>
              <a:rPr lang="en-US" dirty="0" err="1"/>
              <a:t>Îi</a:t>
            </a:r>
            <a:r>
              <a:rPr lang="en-US" dirty="0"/>
              <a:t> spun </a:t>
            </a:r>
            <a:r>
              <a:rPr lang="en-US" dirty="0" err="1"/>
              <a:t>asamblorului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facă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Ne-</a:t>
            </a:r>
            <a:r>
              <a:rPr lang="en-US" dirty="0" err="1"/>
              <a:t>executabile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Nu </a:t>
            </a:r>
            <a:r>
              <a:rPr lang="en-US" dirty="0" err="1"/>
              <a:t>generează</a:t>
            </a:r>
            <a:r>
              <a:rPr lang="en-US" dirty="0"/>
              <a:t> cod </a:t>
            </a:r>
            <a:r>
              <a:rPr lang="en-US" dirty="0" err="1"/>
              <a:t>mașină</a:t>
            </a:r>
            <a:endParaRPr lang="en-US" dirty="0"/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endParaRPr lang="en-US" dirty="0"/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 err="1"/>
              <a:t>Instrucțiuni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 err="1"/>
              <a:t>Îi</a:t>
            </a:r>
            <a:r>
              <a:rPr lang="en-US" dirty="0"/>
              <a:t>  spun CPU-</a:t>
            </a:r>
            <a:r>
              <a:rPr lang="en-US" dirty="0" err="1"/>
              <a:t>ului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facă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 err="1"/>
              <a:t>Operațiune</a:t>
            </a:r>
            <a:r>
              <a:rPr lang="en-US" dirty="0"/>
              <a:t>  + </a:t>
            </a:r>
            <a:r>
              <a:rPr lang="en-US" dirty="0" err="1"/>
              <a:t>operanzi</a:t>
            </a:r>
            <a:endParaRPr lang="en-US" dirty="0"/>
          </a:p>
          <a:p>
            <a:pPr lvl="2">
              <a:lnSpc>
                <a:spcPct val="90000"/>
              </a:lnSpc>
            </a:pPr>
            <a:endParaRPr lang="en-US" dirty="0"/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 err="1"/>
              <a:t>Macrouri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 err="1"/>
              <a:t>Notație</a:t>
            </a:r>
            <a:r>
              <a:rPr lang="en-US" dirty="0"/>
              <a:t> </a:t>
            </a:r>
            <a:r>
              <a:rPr lang="en-US" dirty="0" err="1"/>
              <a:t>scurtă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un </a:t>
            </a:r>
            <a:r>
              <a:rPr lang="en-US" dirty="0" err="1"/>
              <a:t>grup</a:t>
            </a:r>
            <a:r>
              <a:rPr lang="en-US" dirty="0"/>
              <a:t> de </a:t>
            </a:r>
            <a:r>
              <a:rPr lang="en-US" dirty="0" err="1"/>
              <a:t>declarații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 err="1"/>
              <a:t>Substituții</a:t>
            </a:r>
            <a:r>
              <a:rPr lang="en-US" dirty="0"/>
              <a:t>  cu </a:t>
            </a:r>
            <a:r>
              <a:rPr lang="en-US" dirty="0" err="1"/>
              <a:t>parametri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3406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285750" indent="-285750" algn="l">
              <a:spcBef>
                <a:spcPct val="20000"/>
              </a:spcBef>
              <a:buFont typeface="Arial"/>
              <a:buChar char="•"/>
            </a:pPr>
            <a:r>
              <a:rPr lang="en-US" altLang="en-US">
                <a:latin typeface="Constantia"/>
                <a:ea typeface="ヒラギノ角ゴ Pro W3"/>
              </a:rPr>
              <a:t>Moduri de adresare, o</a:t>
            </a:r>
            <a:r>
              <a:rPr lang="en-US">
                <a:latin typeface="Candara"/>
                <a:ea typeface="ヒラギノ角ゴ Pro W3"/>
              </a:rPr>
              <a:t>bservații</a:t>
            </a: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01629"/>
            <a:ext cx="8382000" cy="5410200"/>
          </a:xfrm>
        </p:spPr>
        <p:txBody>
          <a:bodyPr>
            <a:normAutofit/>
          </a:bodyPr>
          <a:lstStyle/>
          <a:p>
            <a:r>
              <a:rPr lang="en-US" altLang="en-US" sz="2400" b="1">
                <a:latin typeface="Candara"/>
                <a:ea typeface="ヒラギノ角ゴ Pro W3"/>
              </a:rPr>
              <a:t>nu există tipuri</a:t>
            </a:r>
          </a:p>
          <a:p>
            <a:r>
              <a:rPr lang="en-US" altLang="en-US" sz="2400" b="1">
                <a:solidFill>
                  <a:srgbClr val="FF0000"/>
                </a:solidFill>
                <a:latin typeface="Candara"/>
                <a:ea typeface="ヒラギノ角ゴ Pro W3"/>
              </a:rPr>
              <a:t>toate declarațiile</a:t>
            </a:r>
            <a:r>
              <a:rPr lang="en-US" altLang="en-US" sz="2400" b="1" dirty="0">
                <a:solidFill>
                  <a:srgbClr val="FF0000"/>
                </a:solidFill>
                <a:latin typeface="Candara"/>
                <a:ea typeface="ヒラギノ角ゴ Pro W3"/>
              </a:rPr>
              <a:t> (</a:t>
            </a:r>
            <a:r>
              <a:rPr lang="en-US" altLang="en-US" sz="2400" b="1" err="1">
                <a:solidFill>
                  <a:srgbClr val="FF0000"/>
                </a:solidFill>
                <a:latin typeface="Candara"/>
                <a:ea typeface="ヒラギノ角ゴ Pro W3"/>
              </a:rPr>
              <a:t>db</a:t>
            </a:r>
            <a:r>
              <a:rPr lang="en-US" altLang="en-US" sz="2400" b="1" dirty="0">
                <a:solidFill>
                  <a:srgbClr val="FF0000"/>
                </a:solidFill>
                <a:latin typeface="Candara"/>
                <a:ea typeface="ヒラギノ角ゴ Pro W3"/>
              </a:rPr>
              <a:t>, </a:t>
            </a:r>
            <a:r>
              <a:rPr lang="en-US" altLang="en-US" sz="2400" b="1" err="1">
                <a:solidFill>
                  <a:srgbClr val="FF0000"/>
                </a:solidFill>
                <a:latin typeface="Candara"/>
                <a:ea typeface="ヒラギノ角ゴ Pro W3"/>
              </a:rPr>
              <a:t>dw</a:t>
            </a:r>
            <a:r>
              <a:rPr lang="en-US" altLang="en-US" sz="2400" b="1" dirty="0">
                <a:solidFill>
                  <a:srgbClr val="FF0000"/>
                </a:solidFill>
                <a:latin typeface="Candara"/>
                <a:ea typeface="ヒラギノ角ゴ Pro W3"/>
              </a:rPr>
              <a:t>, dd, …) sunt </a:t>
            </a:r>
            <a:r>
              <a:rPr lang="en-US" altLang="en-US" sz="2400" b="1" err="1">
                <a:solidFill>
                  <a:srgbClr val="FF0000"/>
                </a:solidFill>
                <a:latin typeface="Candara"/>
                <a:ea typeface="ヒラギノ角ゴ Pro W3"/>
              </a:rPr>
              <a:t>pointeri</a:t>
            </a:r>
            <a:r>
              <a:rPr lang="en-US" altLang="en-US" sz="2400" b="1" dirty="0">
                <a:solidFill>
                  <a:srgbClr val="FF0000"/>
                </a:solidFill>
                <a:latin typeface="Candara"/>
                <a:ea typeface="ヒラギノ角ゴ Pro W3"/>
              </a:rPr>
              <a:t>!</a:t>
            </a:r>
            <a:endParaRPr lang="en-US"/>
          </a:p>
          <a:p>
            <a:pPr>
              <a:buFont typeface="Symbol"/>
              <a:buChar char="•"/>
            </a:pPr>
            <a:r>
              <a:rPr lang="en-US" altLang="en-US" sz="2400" b="1">
                <a:latin typeface="Candara"/>
                <a:ea typeface="ヒラギノ角ゴ Pro W3"/>
              </a:rPr>
              <a:t>numele </a:t>
            </a:r>
            <a:r>
              <a:rPr lang="en-US" altLang="en-US" sz="2400" b="1" err="1">
                <a:latin typeface="Candara"/>
                <a:ea typeface="ヒラギノ角ゴ Pro W3"/>
              </a:rPr>
              <a:t>este</a:t>
            </a:r>
            <a:r>
              <a:rPr lang="en-US" altLang="en-US" sz="2400" b="1" dirty="0">
                <a:latin typeface="Candara"/>
                <a:ea typeface="ヒラギノ角ゴ Pro W3"/>
              </a:rPr>
              <a:t> </a:t>
            </a:r>
            <a:r>
              <a:rPr lang="en-US" altLang="en-US" sz="2400" b="1" err="1">
                <a:latin typeface="Candara"/>
                <a:ea typeface="ヒラギノ角ゴ Pro W3"/>
              </a:rPr>
              <a:t>adresa</a:t>
            </a:r>
            <a:r>
              <a:rPr lang="en-US" altLang="en-US" sz="2400" b="1" dirty="0">
                <a:latin typeface="Candara"/>
                <a:ea typeface="ヒラギノ角ゴ Pro W3"/>
              </a:rPr>
              <a:t> </a:t>
            </a:r>
            <a:r>
              <a:rPr lang="en-US" altLang="en-US" sz="2400" b="1" err="1">
                <a:latin typeface="Candara"/>
                <a:ea typeface="ヒラギノ角ゴ Pro W3"/>
              </a:rPr>
              <a:t>primului</a:t>
            </a:r>
            <a:r>
              <a:rPr lang="en-US" altLang="en-US" sz="2400" b="1">
                <a:latin typeface="Candara"/>
                <a:ea typeface="ヒラギノ角ゴ Pro W3"/>
              </a:rPr>
              <a:t> octet al </a:t>
            </a:r>
            <a:r>
              <a:rPr lang="en-US" sz="2400" b="1" err="1">
                <a:latin typeface="Candara"/>
                <a:ea typeface="ヒラギノ角ゴ Pro W3"/>
              </a:rPr>
              <a:t>variabilei</a:t>
            </a:r>
            <a:r>
              <a:rPr lang="en-US" sz="2400" b="1" dirty="0">
                <a:latin typeface="Candara"/>
                <a:ea typeface="ヒラギノ角ゴ Pro W3"/>
              </a:rPr>
              <a:t> </a:t>
            </a:r>
          </a:p>
          <a:p>
            <a:pPr>
              <a:buFont typeface="Symbol" pitchFamily="4" charset="2"/>
            </a:pPr>
            <a:r>
              <a:rPr lang="en-US" sz="2400" b="1">
                <a:latin typeface="Candara"/>
                <a:ea typeface="ヒラギノ角ゴ Pro W3"/>
              </a:rPr>
              <a:t>folosim</a:t>
            </a:r>
            <a:r>
              <a:rPr lang="en-US" sz="2400" b="1" dirty="0">
                <a:latin typeface="Candara"/>
                <a:ea typeface="ヒラギノ角ゴ Pro W3"/>
              </a:rPr>
              <a:t> </a:t>
            </a:r>
            <a:r>
              <a:rPr lang="en-US" sz="2400" b="1" dirty="0" err="1">
                <a:latin typeface="Candara"/>
                <a:ea typeface="ヒラギノ角ゴ Pro W3"/>
              </a:rPr>
              <a:t>numele</a:t>
            </a:r>
            <a:r>
              <a:rPr lang="en-US" sz="2400" b="1" dirty="0">
                <a:latin typeface="Candara"/>
                <a:ea typeface="ヒラギノ角ゴ Pro W3"/>
              </a:rPr>
              <a:t> </a:t>
            </a:r>
            <a:r>
              <a:rPr lang="en-US" sz="2400" b="1" dirty="0" err="1">
                <a:latin typeface="Candara"/>
                <a:ea typeface="ヒラギノ角ゴ Pro W3"/>
              </a:rPr>
              <a:t>când</a:t>
            </a:r>
            <a:r>
              <a:rPr lang="en-US" sz="2400" b="1" dirty="0">
                <a:latin typeface="Candara"/>
                <a:ea typeface="ヒラギノ角ゴ Pro W3"/>
              </a:rPr>
              <a:t> e </a:t>
            </a:r>
            <a:r>
              <a:rPr lang="en-US" sz="2400" b="1" dirty="0" err="1">
                <a:latin typeface="Candara"/>
                <a:ea typeface="ヒラギノ角ゴ Pro W3"/>
              </a:rPr>
              <a:t>necesară</a:t>
            </a:r>
            <a:r>
              <a:rPr lang="en-US" sz="2400" b="1" dirty="0">
                <a:latin typeface="Candara"/>
                <a:ea typeface="ヒラギノ角ゴ Pro W3"/>
              </a:rPr>
              <a:t> </a:t>
            </a:r>
            <a:r>
              <a:rPr lang="en-US" sz="2400" b="1" dirty="0" err="1">
                <a:latin typeface="Candara"/>
                <a:ea typeface="ヒラギノ角ゴ Pro W3"/>
              </a:rPr>
              <a:t>adresa</a:t>
            </a:r>
            <a:endParaRPr lang="en-US" sz="2400" b="1" dirty="0">
              <a:latin typeface="Candara"/>
              <a:ea typeface="ヒラギノ角ゴ Pro W3"/>
            </a:endParaRPr>
          </a:p>
          <a:p>
            <a:pPr>
              <a:buFont typeface="Symbol" pitchFamily="4" charset="2"/>
            </a:pPr>
            <a:r>
              <a:rPr lang="en-US" sz="2400" b="1">
                <a:latin typeface="Candara"/>
                <a:ea typeface="ヒラギノ角ゴ Pro W3"/>
              </a:rPr>
              <a:t>folosim </a:t>
            </a:r>
            <a:r>
              <a:rPr lang="en-US" sz="2400" b="1" err="1">
                <a:latin typeface="Candara"/>
                <a:ea typeface="ヒラギノ角ゴ Pro W3"/>
              </a:rPr>
              <a:t>dereferențierea</a:t>
            </a:r>
            <a:r>
              <a:rPr lang="en-US" sz="2400" b="1">
                <a:latin typeface="Candara"/>
                <a:ea typeface="ヒラギノ角ゴ Pro W3"/>
              </a:rPr>
              <a:t> cu [ ] </a:t>
            </a:r>
            <a:r>
              <a:rPr lang="en-US" sz="2400" b="1" err="1">
                <a:latin typeface="Candara"/>
                <a:ea typeface="ヒラギノ角ゴ Pro W3"/>
              </a:rPr>
              <a:t>când</a:t>
            </a:r>
            <a:r>
              <a:rPr lang="en-US" sz="2400" b="1">
                <a:latin typeface="Candara"/>
                <a:ea typeface="ヒラギノ角ゴ Pro W3"/>
              </a:rPr>
              <a:t> e </a:t>
            </a:r>
            <a:r>
              <a:rPr lang="en-US" sz="2400" b="1" err="1">
                <a:latin typeface="Candara"/>
                <a:ea typeface="ヒラギノ角ゴ Pro W3"/>
              </a:rPr>
              <a:t>necesar</a:t>
            </a:r>
            <a:r>
              <a:rPr lang="en-US" sz="2400" b="1" dirty="0">
                <a:latin typeface="Candara"/>
                <a:ea typeface="ヒラギノ角ゴ Pro W3"/>
              </a:rPr>
              <a:t> </a:t>
            </a:r>
            <a:r>
              <a:rPr lang="en-US" sz="2400" b="1" err="1">
                <a:latin typeface="Candara"/>
                <a:ea typeface="ヒラギノ角ゴ Pro W3"/>
              </a:rPr>
              <a:t>conținutul</a:t>
            </a:r>
            <a:endParaRPr lang="en-US" sz="2400" b="1">
              <a:latin typeface="Candara"/>
              <a:ea typeface="ヒラギノ角ゴ Pro W3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CE095F-3750-4CF3-9F08-12AF5208D0A9}"/>
              </a:ext>
            </a:extLst>
          </p:cNvPr>
          <p:cNvSpPr txBox="1"/>
          <p:nvPr/>
        </p:nvSpPr>
        <p:spPr>
          <a:xfrm>
            <a:off x="310055" y="3229341"/>
            <a:ext cx="4162097" cy="35886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1600" b="1">
                <a:latin typeface="Courier New"/>
                <a:cs typeface="Courier New"/>
              </a:rPr>
              <a:t>z dw 0x1234</a:t>
            </a:r>
            <a:endParaRPr lang="en-US" sz="1600" dirty="0">
              <a:latin typeface="Times New Roman"/>
              <a:cs typeface="Times New Roman"/>
            </a:endParaRPr>
          </a:p>
          <a:p>
            <a:pPr>
              <a:spcBef>
                <a:spcPct val="20000"/>
              </a:spcBef>
            </a:pPr>
            <a:r>
              <a:rPr lang="en-US" sz="1600" b="1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; z = adresa octetului </a:t>
            </a: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0x34</a:t>
            </a:r>
          </a:p>
          <a:p>
            <a:pPr>
              <a:spcBef>
                <a:spcPct val="20000"/>
              </a:spcBef>
            </a:pPr>
            <a:r>
              <a:rPr lang="en-US" sz="1600" b="1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; z nu are tip</a:t>
            </a:r>
            <a:endParaRPr lang="en-US" sz="1600" b="1" dirty="0">
              <a:solidFill>
                <a:schemeClr val="bg1">
                  <a:lumMod val="65000"/>
                </a:schemeClr>
              </a:solidFill>
              <a:latin typeface="Courier New"/>
              <a:cs typeface="Courier New"/>
            </a:endParaRPr>
          </a:p>
          <a:p>
            <a:pPr>
              <a:spcBef>
                <a:spcPct val="20000"/>
              </a:spcBef>
            </a:pPr>
            <a:endParaRPr lang="en-US" sz="1600" b="1" dirty="0">
              <a:latin typeface="Courier New"/>
              <a:cs typeface="Courier New"/>
            </a:endParaRPr>
          </a:p>
          <a:p>
            <a:pPr>
              <a:spcBef>
                <a:spcPct val="20000"/>
              </a:spcBef>
            </a:pPr>
            <a:r>
              <a:rPr lang="en-US" sz="1600" b="1">
                <a:latin typeface="Courier New"/>
                <a:cs typeface="Courier New"/>
              </a:rPr>
              <a:t>mov ebx, z</a:t>
            </a:r>
            <a:endParaRPr lang="en-US" sz="1600" b="1" dirty="0">
              <a:latin typeface="Courier New"/>
              <a:cs typeface="Courier New"/>
            </a:endParaRPr>
          </a:p>
          <a:p>
            <a:pPr>
              <a:spcBef>
                <a:spcPct val="20000"/>
              </a:spcBef>
            </a:pPr>
            <a:r>
              <a:rPr lang="en-US" sz="1600" b="1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; ebx conține adresa </a:t>
            </a:r>
          </a:p>
          <a:p>
            <a:pPr>
              <a:spcBef>
                <a:spcPct val="20000"/>
              </a:spcBef>
            </a:pPr>
            <a:endParaRPr lang="en-US" sz="1600" b="1" dirty="0">
              <a:latin typeface="Courier New"/>
              <a:cs typeface="Courier New"/>
            </a:endParaRPr>
          </a:p>
          <a:p>
            <a:pPr>
              <a:spcBef>
                <a:spcPct val="20000"/>
              </a:spcBef>
            </a:pPr>
            <a:r>
              <a:rPr lang="en-US" sz="1600" b="1">
                <a:latin typeface="Courier New"/>
                <a:cs typeface="Courier New"/>
              </a:rPr>
              <a:t>mov ax, [z]</a:t>
            </a:r>
            <a:endParaRPr lang="en-US" sz="1600" b="1" dirty="0">
              <a:latin typeface="Courier New"/>
              <a:cs typeface="Courier New"/>
            </a:endParaRPr>
          </a:p>
          <a:p>
            <a:pPr>
              <a:spcBef>
                <a:spcPct val="20000"/>
              </a:spcBef>
            </a:pPr>
            <a:r>
              <a:rPr lang="en-US" sz="1600" b="1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; ax conține 0x1234</a:t>
            </a:r>
          </a:p>
          <a:p>
            <a:pPr>
              <a:spcBef>
                <a:spcPct val="20000"/>
              </a:spcBef>
            </a:pPr>
            <a:r>
              <a:rPr lang="en-US" sz="1600" b="1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; se cer </a:t>
            </a:r>
            <a:r>
              <a:rPr lang="en-US" sz="1600" b="1" u="sng">
                <a:solidFill>
                  <a:srgbClr val="FF0000"/>
                </a:solidFill>
                <a:latin typeface="Courier New"/>
                <a:cs typeface="Courier New"/>
              </a:rPr>
              <a:t>explicit</a:t>
            </a:r>
            <a:r>
              <a:rPr lang="en-US" sz="1600" b="1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 2 octeți</a:t>
            </a:r>
          </a:p>
          <a:p>
            <a:pPr>
              <a:spcBef>
                <a:spcPct val="20000"/>
              </a:spcBef>
            </a:pPr>
            <a:r>
              <a:rPr lang="en-US" sz="1600" b="1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; nu există tipuri</a:t>
            </a:r>
            <a:endParaRPr lang="en-US" sz="1600" b="1" dirty="0">
              <a:solidFill>
                <a:schemeClr val="bg1">
                  <a:lumMod val="75000"/>
                </a:schemeClr>
              </a:solidFill>
              <a:latin typeface="Courier New"/>
              <a:cs typeface="Courier New"/>
            </a:endParaRPr>
          </a:p>
          <a:p>
            <a:pPr>
              <a:spcBef>
                <a:spcPct val="20000"/>
              </a:spcBef>
            </a:pPr>
            <a:endParaRPr lang="en-US" sz="1600" dirty="0">
              <a:solidFill>
                <a:schemeClr val="bg1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1932D7-C7DA-413F-9668-4DF801F9F57B}"/>
              </a:ext>
            </a:extLst>
          </p:cNvPr>
          <p:cNvSpPr txBox="1"/>
          <p:nvPr/>
        </p:nvSpPr>
        <p:spPr>
          <a:xfrm>
            <a:off x="4619296" y="3329010"/>
            <a:ext cx="4328509" cy="28992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1600" b="1" dirty="0">
                <a:latin typeface="Courier New"/>
                <a:cs typeface="Courier New"/>
              </a:rPr>
              <a:t>short z = 0x1234; </a:t>
            </a:r>
          </a:p>
          <a:p>
            <a:pPr>
              <a:spcBef>
                <a:spcPct val="20000"/>
              </a:spcBef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// z </a:t>
            </a:r>
            <a:r>
              <a:rPr lang="en-US" sz="1600" b="1" dirty="0" err="1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este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1600" b="1" dirty="0" err="1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variabilă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1600" b="1" u="sng" dirty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cu tip 16bit</a:t>
            </a:r>
            <a:endParaRPr lang="en-US" sz="1600" b="1" dirty="0">
              <a:solidFill>
                <a:schemeClr val="bg1">
                  <a:lumMod val="75000"/>
                </a:schemeClr>
              </a:solidFill>
              <a:latin typeface="Courier New"/>
              <a:cs typeface="Courier New"/>
            </a:endParaRPr>
          </a:p>
          <a:p>
            <a:pPr>
              <a:spcBef>
                <a:spcPct val="20000"/>
              </a:spcBef>
            </a:pP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p = &amp;z; 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// p </a:t>
            </a:r>
            <a:r>
              <a:rPr lang="en-US" sz="1600" b="1" dirty="0" err="1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conține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1600" b="1" dirty="0" err="1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adresa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1600" b="1" dirty="0" err="1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lui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 z,</a:t>
            </a:r>
            <a:endParaRPr lang="en-US" dirty="0">
              <a:solidFill>
                <a:schemeClr val="bg1">
                  <a:lumMod val="75000"/>
                </a:schemeClr>
              </a:solidFill>
              <a:cs typeface="Times New Roman"/>
            </a:endParaRP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// </a:t>
            </a:r>
            <a:r>
              <a:rPr lang="en-US" sz="1600" b="1" dirty="0" err="1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necesită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 4 </a:t>
            </a:r>
            <a:r>
              <a:rPr lang="en-US" sz="1600" b="1" dirty="0" err="1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octeți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 </a:t>
            </a:r>
          </a:p>
          <a:p>
            <a:endParaRPr lang="en-US" sz="1600" b="1" dirty="0">
              <a:solidFill>
                <a:schemeClr val="bg1">
                  <a:lumMod val="75000"/>
                </a:schemeClr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short a = z; </a:t>
            </a:r>
            <a:endParaRPr lang="en-US" sz="1600" dirty="0">
              <a:latin typeface="Times New Roman"/>
              <a:cs typeface="Times New Roman"/>
            </a:endParaRP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// se </a:t>
            </a:r>
            <a:r>
              <a:rPr lang="en-US" sz="1600" b="1" dirty="0" err="1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copiaza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 2 </a:t>
            </a:r>
            <a:r>
              <a:rPr lang="en-US" sz="1600" b="1" dirty="0" err="1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octeți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 (</a:t>
            </a:r>
            <a:r>
              <a:rPr lang="en-US" sz="1600" b="1" dirty="0" err="1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tipul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)</a:t>
            </a:r>
            <a:endParaRPr lang="en-US" sz="1600" dirty="0">
              <a:solidFill>
                <a:schemeClr val="bg1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// a </a:t>
            </a:r>
            <a:r>
              <a:rPr lang="en-US" sz="1600" b="1" dirty="0" err="1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conține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 0x1234</a:t>
            </a:r>
            <a:endParaRPr lang="en-US" sz="1600" dirty="0">
              <a:solidFill>
                <a:schemeClr val="bg1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endParaRPr lang="en-US" sz="1600" b="1" dirty="0">
              <a:solidFill>
                <a:srgbClr val="BFBFBF"/>
              </a:solidFill>
              <a:latin typeface="Courier New"/>
              <a:cs typeface="Courier New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75F82F1-E43A-4C2B-A1B3-1D5B78BBA21D}"/>
              </a:ext>
            </a:extLst>
          </p:cNvPr>
          <p:cNvCxnSpPr/>
          <p:nvPr/>
        </p:nvCxnSpPr>
        <p:spPr bwMode="auto">
          <a:xfrm>
            <a:off x="4456386" y="3365937"/>
            <a:ext cx="3503" cy="288508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7030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8CC35-0C29-491B-9F6A-9728B52DA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tantia"/>
                <a:ea typeface="ヒラギノ角ゴ Pro W3"/>
              </a:rPr>
              <a:t>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69078-D8F8-4C7B-A32F-7CD4AC891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ndara"/>
                <a:ea typeface="ヒラギノ角ゴ Pro W3"/>
              </a:rPr>
              <a:t>Se </a:t>
            </a:r>
            <a:r>
              <a:rPr lang="en-US" dirty="0" err="1">
                <a:latin typeface="Candara"/>
                <a:ea typeface="ヒラギノ角ゴ Pro W3"/>
              </a:rPr>
              <a:t>folosește</a:t>
            </a:r>
            <a:r>
              <a:rPr lang="en-US" dirty="0">
                <a:latin typeface="Candara"/>
                <a:ea typeface="ヒラギノ角ゴ Pro W3"/>
              </a:rPr>
              <a:t> un </a:t>
            </a:r>
            <a:r>
              <a:rPr lang="en-US" dirty="0" err="1">
                <a:latin typeface="Candara"/>
                <a:ea typeface="ヒラギノ角ゴ Pro W3"/>
              </a:rPr>
              <a:t>schelet</a:t>
            </a:r>
            <a:r>
              <a:rPr lang="en-US" dirty="0">
                <a:latin typeface="Candara"/>
                <a:ea typeface="ヒラギノ角ゴ Pro W3"/>
              </a:rPr>
              <a:t> </a:t>
            </a:r>
            <a:r>
              <a:rPr lang="en-US" dirty="0" err="1">
                <a:latin typeface="Candara"/>
                <a:ea typeface="ヒラギノ角ゴ Pro W3"/>
              </a:rPr>
              <a:t>simplu</a:t>
            </a:r>
            <a:r>
              <a:rPr lang="en-US" dirty="0">
                <a:latin typeface="Candara"/>
                <a:ea typeface="ヒラギノ角ゴ Pro W3"/>
              </a:rPr>
              <a:t> hello.asm (curs-02) cu </a:t>
            </a:r>
            <a:r>
              <a:rPr lang="en-US" dirty="0" err="1">
                <a:latin typeface="Candara"/>
                <a:ea typeface="ヒラギノ角ゴ Pro W3"/>
              </a:rPr>
              <a:t>variabilele</a:t>
            </a:r>
            <a:r>
              <a:rPr lang="en-US" dirty="0">
                <a:latin typeface="Candara"/>
                <a:ea typeface="ヒラギノ角ゴ Pro W3"/>
              </a:rPr>
              <a:t> </a:t>
            </a:r>
            <a:endParaRPr lang="en-US" dirty="0"/>
          </a:p>
          <a:p>
            <a:pPr marL="0" indent="0">
              <a:buNone/>
            </a:pPr>
            <a:r>
              <a:rPr lang="en-US" sz="2000" b="1" dirty="0">
                <a:latin typeface="Courier New"/>
                <a:ea typeface="ヒラギノ角ゴ Pro W3"/>
              </a:rPr>
              <a:t>v1 dd 0xabcd1234 </a:t>
            </a:r>
            <a:endParaRPr lang="en-US" sz="2000" b="1" dirty="0">
              <a:latin typeface="Courier New"/>
            </a:endParaRPr>
          </a:p>
          <a:p>
            <a:pPr marL="0" indent="0">
              <a:buNone/>
            </a:pPr>
            <a:r>
              <a:rPr lang="en-US" sz="2000" b="1" dirty="0">
                <a:latin typeface="Courier New"/>
                <a:ea typeface="ヒラギノ角ゴ Pro W3"/>
              </a:rPr>
              <a:t>v2 dd 0x7890aabb </a:t>
            </a:r>
            <a:endParaRPr lang="en-US" sz="2000" b="1" dirty="0">
              <a:latin typeface="Courier New"/>
            </a:endParaRPr>
          </a:p>
          <a:p>
            <a:pPr marL="0" indent="0">
              <a:buNone/>
            </a:pPr>
            <a:endParaRPr lang="en-US" dirty="0">
              <a:latin typeface="Candara"/>
              <a:ea typeface="ヒラギノ角ゴ Pro W3"/>
            </a:endParaRPr>
          </a:p>
          <a:p>
            <a:pPr marL="0" indent="0">
              <a:buNone/>
            </a:pPr>
            <a:r>
              <a:rPr lang="en-US" dirty="0">
                <a:latin typeface="Candara"/>
                <a:ea typeface="ヒラギノ角ゴ Pro W3"/>
              </a:rPr>
              <a:t>Se </a:t>
            </a:r>
            <a:r>
              <a:rPr lang="en-US" dirty="0" err="1">
                <a:latin typeface="Candara"/>
                <a:ea typeface="ヒラギノ角ゴ Pro W3"/>
              </a:rPr>
              <a:t>adaugă</a:t>
            </a:r>
            <a:r>
              <a:rPr lang="en-US" dirty="0">
                <a:latin typeface="Candara"/>
                <a:ea typeface="ヒラギノ角ゴ Pro W3"/>
              </a:rPr>
              <a:t> </a:t>
            </a:r>
            <a:r>
              <a:rPr lang="en-US" dirty="0" err="1">
                <a:latin typeface="Candara"/>
                <a:ea typeface="ヒラギノ角ゴ Pro W3"/>
              </a:rPr>
              <a:t>instrucțiuni</a:t>
            </a:r>
            <a:r>
              <a:rPr lang="en-US" dirty="0">
                <a:latin typeface="Candara"/>
                <a:ea typeface="ヒラギノ角ゴ Pro W3"/>
              </a:rPr>
              <a:t> care </a:t>
            </a:r>
            <a:r>
              <a:rPr lang="en-US" dirty="0" err="1">
                <a:latin typeface="Candara"/>
                <a:ea typeface="ヒラギノ角ゴ Pro W3"/>
              </a:rPr>
              <a:t>exemplifică</a:t>
            </a:r>
            <a:r>
              <a:rPr lang="en-US" dirty="0">
                <a:latin typeface="Candara"/>
                <a:ea typeface="ヒラギノ角ゴ Pro W3"/>
              </a:rPr>
              <a:t> </a:t>
            </a:r>
            <a:r>
              <a:rPr lang="en-US" dirty="0" err="1">
                <a:latin typeface="Candara"/>
                <a:ea typeface="ヒラギノ角ゴ Pro W3"/>
              </a:rPr>
              <a:t>adresarea</a:t>
            </a:r>
            <a:endParaRPr lang="en-US">
              <a:latin typeface="Candara"/>
              <a:ea typeface="ヒラギノ角ゴ Pro W3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latin typeface="Courier New"/>
                <a:ea typeface="ヒラギノ角ゴ Pro W3"/>
              </a:rPr>
              <a:t>mov </a:t>
            </a:r>
            <a:r>
              <a:rPr lang="en-US" sz="2000" b="1" err="1">
                <a:latin typeface="Courier New"/>
                <a:ea typeface="ヒラギノ角ゴ Pro W3"/>
              </a:rPr>
              <a:t>ebx</a:t>
            </a:r>
            <a:r>
              <a:rPr lang="en-US" sz="2000" b="1" dirty="0">
                <a:latin typeface="Courier New"/>
                <a:ea typeface="ヒラギノ角ゴ Pro W3"/>
              </a:rPr>
              <a:t>, 0x56559026 </a:t>
            </a:r>
          </a:p>
          <a:p>
            <a:pPr marL="457200" indent="-457200">
              <a:buAutoNum type="arabicPeriod"/>
            </a:pPr>
            <a:r>
              <a:rPr lang="en-US" sz="2000" b="1" dirty="0">
                <a:latin typeface="Courier New"/>
                <a:ea typeface="ヒラギノ角ゴ Pro W3"/>
              </a:rPr>
              <a:t>mov </a:t>
            </a:r>
            <a:r>
              <a:rPr lang="en-US" sz="2000" b="1" dirty="0" err="1">
                <a:latin typeface="Courier New"/>
                <a:ea typeface="ヒラギノ角ゴ Pro W3"/>
              </a:rPr>
              <a:t>ebx</a:t>
            </a:r>
            <a:r>
              <a:rPr lang="en-US" sz="2000" b="1" dirty="0">
                <a:latin typeface="Courier New"/>
                <a:ea typeface="ヒラギノ角ゴ Pro W3"/>
              </a:rPr>
              <a:t>, v1 </a:t>
            </a:r>
            <a:endParaRPr lang="en-US" sz="2000" b="1">
              <a:latin typeface="Courier New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latin typeface="Courier New"/>
                <a:ea typeface="ヒラギノ角ゴ Pro W3"/>
              </a:rPr>
              <a:t>mov </a:t>
            </a:r>
            <a:r>
              <a:rPr lang="en-US" sz="2000" b="1" err="1">
                <a:latin typeface="Courier New"/>
                <a:ea typeface="ヒラギノ角ゴ Pro W3"/>
              </a:rPr>
              <a:t>ebx</a:t>
            </a:r>
            <a:r>
              <a:rPr lang="en-US" sz="2000" b="1" dirty="0">
                <a:latin typeface="Courier New"/>
                <a:ea typeface="ヒラギノ角ゴ Pro W3"/>
              </a:rPr>
              <a:t>, [v1]</a:t>
            </a:r>
          </a:p>
          <a:p>
            <a:pPr marL="457200" indent="-457200">
              <a:buAutoNum type="arabicPeriod"/>
            </a:pPr>
            <a:r>
              <a:rPr lang="en-US" sz="2000" b="1" dirty="0">
                <a:latin typeface="Courier New"/>
                <a:ea typeface="ヒラギノ角ゴ Pro W3"/>
              </a:rPr>
              <a:t>mov </a:t>
            </a:r>
            <a:r>
              <a:rPr lang="en-US" sz="2000" b="1" err="1">
                <a:latin typeface="Courier New"/>
                <a:ea typeface="ヒラギノ角ゴ Pro W3"/>
              </a:rPr>
              <a:t>eax</a:t>
            </a:r>
            <a:r>
              <a:rPr lang="en-US" sz="2000" b="1" dirty="0">
                <a:latin typeface="Courier New"/>
                <a:ea typeface="ヒラギノ角ゴ Pro W3"/>
              </a:rPr>
              <a:t>, v2 </a:t>
            </a:r>
          </a:p>
          <a:p>
            <a:pPr marL="457200" indent="-457200">
              <a:buAutoNum type="arabicPeriod"/>
            </a:pPr>
            <a:r>
              <a:rPr lang="en-US" sz="2000" b="1" dirty="0">
                <a:latin typeface="Courier New"/>
                <a:ea typeface="ヒラギノ角ゴ Pro W3"/>
              </a:rPr>
              <a:t>mov bx, [</a:t>
            </a:r>
            <a:r>
              <a:rPr lang="en-US" sz="2000" b="1" err="1">
                <a:latin typeface="Courier New"/>
                <a:ea typeface="ヒラギノ角ゴ Pro W3"/>
              </a:rPr>
              <a:t>eax</a:t>
            </a:r>
            <a:r>
              <a:rPr lang="en-US" sz="2000" b="1" dirty="0">
                <a:latin typeface="Courier New"/>
                <a:ea typeface="ヒラギノ角ゴ Pro W3"/>
              </a:rPr>
              <a:t>]</a:t>
            </a:r>
          </a:p>
          <a:p>
            <a:pPr marL="0" indent="0">
              <a:buNone/>
            </a:pPr>
            <a:endParaRPr lang="en-US" sz="2400" b="1" dirty="0">
              <a:latin typeface="Courier New"/>
              <a:ea typeface="ヒラギノ角ゴ Pro W3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512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8CC35-0C29-491B-9F6A-9728B52DA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tantia"/>
                <a:ea typeface="ヒラギノ角ゴ Pro W3"/>
              </a:rPr>
              <a:t>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69078-D8F8-4C7B-A32F-7CD4AC891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Courier New"/>
                <a:ea typeface="ヒラギノ角ゴ Pro W3"/>
              </a:rPr>
              <a:t>$ </a:t>
            </a:r>
            <a:r>
              <a:rPr lang="en-US" sz="2000" b="1" dirty="0" err="1">
                <a:latin typeface="Courier New"/>
                <a:ea typeface="ヒラギノ角ゴ Pro W3"/>
              </a:rPr>
              <a:t>objdump</a:t>
            </a:r>
            <a:r>
              <a:rPr lang="en-US" sz="2000" b="1" dirty="0">
                <a:latin typeface="Courier New"/>
                <a:ea typeface="ヒラギノ角ゴ Pro W3"/>
              </a:rPr>
              <a:t> –s ./</a:t>
            </a:r>
            <a:r>
              <a:rPr lang="en-US" sz="2000" b="1" dirty="0" err="1">
                <a:latin typeface="Courier New"/>
                <a:ea typeface="ヒラギノ角ゴ Pro W3"/>
              </a:rPr>
              <a:t>hello.o</a:t>
            </a:r>
            <a:r>
              <a:rPr lang="en-US" sz="2000" b="1" dirty="0">
                <a:latin typeface="Courier New"/>
                <a:ea typeface="ヒラギノ角ゴ Pro W3"/>
              </a:rPr>
              <a:t> ; </a:t>
            </a:r>
            <a:r>
              <a:rPr lang="en-US" sz="2000" b="1" dirty="0" err="1">
                <a:latin typeface="Courier New"/>
                <a:ea typeface="ヒラギノ角ゴ Pro W3"/>
              </a:rPr>
              <a:t>adresele</a:t>
            </a:r>
            <a:r>
              <a:rPr lang="en-US" sz="2000" b="1" dirty="0">
                <a:latin typeface="Courier New"/>
                <a:ea typeface="ヒラギノ角ゴ Pro W3"/>
              </a:rPr>
              <a:t> </a:t>
            </a:r>
            <a:r>
              <a:rPr lang="en-US" sz="2000" b="1" dirty="0" err="1">
                <a:latin typeface="Courier New"/>
                <a:ea typeface="ヒラギノ角ゴ Pro W3"/>
              </a:rPr>
              <a:t>alocate</a:t>
            </a:r>
            <a:r>
              <a:rPr lang="en-US" sz="2000" b="1" dirty="0">
                <a:latin typeface="Courier New"/>
                <a:ea typeface="ヒラギノ角ゴ Pro W3"/>
              </a:rPr>
              <a:t> </a:t>
            </a:r>
            <a:endParaRPr lang="en-US" sz="2000" b="1">
              <a:latin typeface="Courier New"/>
            </a:endParaRPr>
          </a:p>
          <a:p>
            <a:pPr marL="0" indent="0">
              <a:buNone/>
            </a:pPr>
            <a:r>
              <a:rPr lang="en-US" sz="2000" b="1" dirty="0">
                <a:latin typeface="Courier New"/>
                <a:ea typeface="ヒラギノ角ゴ Pro W3"/>
              </a:rPr>
              <a:t>$ </a:t>
            </a:r>
            <a:r>
              <a:rPr lang="en-US" sz="2000" b="1" dirty="0" err="1">
                <a:latin typeface="Courier New"/>
                <a:ea typeface="ヒラギノ角ゴ Pro W3"/>
              </a:rPr>
              <a:t>objdump</a:t>
            </a:r>
            <a:r>
              <a:rPr lang="en-US" sz="2000" b="1" dirty="0">
                <a:latin typeface="Courier New"/>
                <a:ea typeface="ヒラギノ角ゴ Pro W3"/>
              </a:rPr>
              <a:t> –s ./hello   ; </a:t>
            </a:r>
            <a:r>
              <a:rPr lang="en-US" sz="2000" b="1" dirty="0" err="1">
                <a:latin typeface="Courier New"/>
                <a:ea typeface="ヒラギノ角ゴ Pro W3"/>
              </a:rPr>
              <a:t>adresele</a:t>
            </a:r>
            <a:r>
              <a:rPr lang="en-US" sz="2000" b="1" dirty="0">
                <a:latin typeface="Courier New"/>
                <a:ea typeface="ヒラギノ角ゴ Pro W3"/>
              </a:rPr>
              <a:t> </a:t>
            </a:r>
            <a:r>
              <a:rPr lang="en-US" sz="2000" b="1" dirty="0" err="1">
                <a:latin typeface="Courier New"/>
                <a:ea typeface="ヒラギノ角ゴ Pro W3"/>
              </a:rPr>
              <a:t>după</a:t>
            </a:r>
            <a:r>
              <a:rPr lang="en-US" sz="2000" b="1" dirty="0">
                <a:latin typeface="Courier New"/>
                <a:ea typeface="ヒラギノ角ゴ Pro W3"/>
              </a:rPr>
              <a:t> link </a:t>
            </a:r>
            <a:endParaRPr lang="en-US" sz="2000" b="1" dirty="0">
              <a:latin typeface="Courier New"/>
            </a:endParaRPr>
          </a:p>
          <a:p>
            <a:pPr marL="0" indent="0">
              <a:buNone/>
            </a:pPr>
            <a:r>
              <a:rPr lang="en-US" sz="2000" b="1" dirty="0">
                <a:latin typeface="Courier New"/>
                <a:ea typeface="ヒラギノ角ゴ Pro W3"/>
              </a:rPr>
              <a:t>$ </a:t>
            </a:r>
            <a:r>
              <a:rPr lang="en-US" sz="2000" b="1" dirty="0" err="1">
                <a:latin typeface="Courier New"/>
                <a:ea typeface="ヒラギノ角ゴ Pro W3"/>
              </a:rPr>
              <a:t>objdump</a:t>
            </a:r>
            <a:r>
              <a:rPr lang="en-US" sz="2000" b="1" dirty="0">
                <a:latin typeface="Courier New"/>
                <a:ea typeface="ヒラギノ角ゴ Pro W3"/>
              </a:rPr>
              <a:t> –M intel –d hello </a:t>
            </a:r>
            <a:endParaRPr lang="en-US" sz="2000" b="1" dirty="0">
              <a:latin typeface="Courier New"/>
            </a:endParaRPr>
          </a:p>
          <a:p>
            <a:pPr marL="0" indent="0">
              <a:buNone/>
            </a:pPr>
            <a:r>
              <a:rPr lang="en-US" sz="2000" b="1" dirty="0">
                <a:latin typeface="Courier New"/>
                <a:ea typeface="ヒラギノ角ゴ Pro W3"/>
              </a:rPr>
              <a:t> Se </a:t>
            </a:r>
            <a:r>
              <a:rPr lang="en-US" sz="2000" b="1" err="1">
                <a:latin typeface="Courier New"/>
                <a:ea typeface="ヒラギノ角ゴ Pro W3"/>
              </a:rPr>
              <a:t>observă</a:t>
            </a:r>
            <a:r>
              <a:rPr lang="en-US" sz="2000" b="1" dirty="0">
                <a:latin typeface="Courier New"/>
                <a:ea typeface="ヒラギノ角ゴ Pro W3"/>
              </a:rPr>
              <a:t> </a:t>
            </a:r>
            <a:r>
              <a:rPr lang="en-US" sz="2000" b="1" err="1">
                <a:latin typeface="Courier New"/>
                <a:ea typeface="ヒラギノ角ゴ Pro W3"/>
              </a:rPr>
              <a:t>codul</a:t>
            </a:r>
            <a:r>
              <a:rPr lang="en-US" sz="2000" b="1" dirty="0">
                <a:latin typeface="Courier New"/>
                <a:ea typeface="ヒラギノ角ゴ Pro W3"/>
              </a:rPr>
              <a:t> </a:t>
            </a:r>
            <a:r>
              <a:rPr lang="en-US" sz="2000" b="1" err="1">
                <a:latin typeface="Courier New"/>
                <a:ea typeface="ヒラギノ角ゴ Pro W3"/>
              </a:rPr>
              <a:t>generat</a:t>
            </a:r>
            <a:r>
              <a:rPr lang="en-US" sz="2000" b="1" dirty="0">
                <a:latin typeface="Courier New"/>
                <a:ea typeface="ヒラギノ角ゴ Pro W3"/>
              </a:rPr>
              <a:t> </a:t>
            </a:r>
            <a:r>
              <a:rPr lang="en-US" sz="2000" b="1" err="1">
                <a:latin typeface="Courier New"/>
                <a:ea typeface="ヒラギノ角ゴ Pro W3"/>
              </a:rPr>
              <a:t>pentru</a:t>
            </a:r>
            <a:r>
              <a:rPr lang="en-US" sz="2000" b="1" dirty="0">
                <a:latin typeface="Courier New"/>
                <a:ea typeface="ヒラギノ角ゴ Pro W3"/>
              </a:rPr>
              <a:t> </a:t>
            </a:r>
            <a:endParaRPr lang="en-US" sz="2000" b="1" dirty="0">
              <a:latin typeface="Courier New"/>
            </a:endParaRPr>
          </a:p>
          <a:p>
            <a:pPr lvl="2">
              <a:buFont typeface="Arial"/>
              <a:buChar char="•"/>
            </a:pPr>
            <a:r>
              <a:rPr lang="en-US" sz="1600" b="1" dirty="0" err="1">
                <a:solidFill>
                  <a:srgbClr val="262699"/>
                </a:solidFill>
                <a:latin typeface="Courier New"/>
                <a:ea typeface="ヒラギノ角ゴ Pro W3"/>
              </a:rPr>
              <a:t>Instrucțiuni</a:t>
            </a:r>
            <a:r>
              <a:rPr lang="en-US" sz="1600" b="1" dirty="0">
                <a:solidFill>
                  <a:srgbClr val="262699"/>
                </a:solidFill>
                <a:latin typeface="Courier New"/>
                <a:ea typeface="ヒラギノ角ゴ Pro W3"/>
              </a:rPr>
              <a:t> 1 &amp; 2</a:t>
            </a:r>
            <a:endParaRPr lang="en-US" sz="1600" b="1" dirty="0" err="1">
              <a:solidFill>
                <a:srgbClr val="262699"/>
              </a:solidFill>
              <a:latin typeface="Courier New"/>
            </a:endParaRPr>
          </a:p>
          <a:p>
            <a:pPr lvl="2">
              <a:buFont typeface="Arial"/>
              <a:buChar char="•"/>
            </a:pPr>
            <a:r>
              <a:rPr lang="en-US" sz="1600" b="1" dirty="0" err="1">
                <a:solidFill>
                  <a:srgbClr val="262699"/>
                </a:solidFill>
                <a:latin typeface="Courier New"/>
                <a:ea typeface="ヒラギノ角ゴ Pro W3"/>
                <a:cs typeface="Courier New"/>
              </a:rPr>
              <a:t>Diferența</a:t>
            </a:r>
            <a:r>
              <a:rPr lang="en-US" sz="1600" b="1" dirty="0">
                <a:solidFill>
                  <a:srgbClr val="262699"/>
                </a:solidFill>
                <a:latin typeface="Courier New"/>
                <a:ea typeface="ヒラギノ角ゴ Pro W3"/>
                <a:cs typeface="Courier New"/>
              </a:rPr>
              <a:t> </a:t>
            </a:r>
            <a:r>
              <a:rPr lang="en-US" sz="1600" b="1" dirty="0" err="1">
                <a:solidFill>
                  <a:srgbClr val="262699"/>
                </a:solidFill>
                <a:latin typeface="Courier New"/>
                <a:ea typeface="ヒラギノ角ゴ Pro W3"/>
                <a:cs typeface="Courier New"/>
              </a:rPr>
              <a:t>între</a:t>
            </a:r>
            <a:r>
              <a:rPr lang="en-US" sz="1600" b="1" dirty="0">
                <a:solidFill>
                  <a:srgbClr val="262699"/>
                </a:solidFill>
                <a:latin typeface="Courier New"/>
                <a:ea typeface="ヒラギノ角ゴ Pro W3"/>
                <a:cs typeface="Courier New"/>
              </a:rPr>
              <a:t> 2 </a:t>
            </a:r>
            <a:r>
              <a:rPr lang="en-US" sz="1600" b="1" dirty="0" err="1">
                <a:solidFill>
                  <a:srgbClr val="262699"/>
                </a:solidFill>
                <a:latin typeface="Courier New"/>
                <a:ea typeface="ヒラギノ角ゴ Pro W3"/>
                <a:cs typeface="Courier New"/>
              </a:rPr>
              <a:t>și</a:t>
            </a:r>
            <a:r>
              <a:rPr lang="en-US" sz="1600" b="1" dirty="0">
                <a:solidFill>
                  <a:srgbClr val="262699"/>
                </a:solidFill>
                <a:latin typeface="Courier New"/>
                <a:ea typeface="ヒラギノ角ゴ Pro W3"/>
                <a:cs typeface="Courier New"/>
              </a:rPr>
              <a:t> 3</a:t>
            </a:r>
            <a:endParaRPr lang="en-US" dirty="0">
              <a:solidFill>
                <a:srgbClr val="000000"/>
              </a:solidFill>
              <a:cs typeface="Courier New"/>
            </a:endParaRPr>
          </a:p>
          <a:p>
            <a:pPr marL="914400" lvl="2" indent="0">
              <a:buNone/>
            </a:pPr>
            <a:r>
              <a:rPr lang="en-US" b="1" dirty="0" err="1">
                <a:solidFill>
                  <a:srgbClr val="000000"/>
                </a:solidFill>
                <a:latin typeface="Courier New"/>
                <a:ea typeface="ヒラギノ角ゴ Pro W3"/>
                <a:cs typeface="Courier New"/>
              </a:rPr>
              <a:t>Rulare</a:t>
            </a:r>
            <a:r>
              <a:rPr lang="en-US" b="1" dirty="0">
                <a:latin typeface="Courier New"/>
                <a:ea typeface="ヒラギノ角ゴ Pro W3"/>
                <a:cs typeface="Courier New"/>
              </a:rPr>
              <a:t> </a:t>
            </a:r>
            <a:r>
              <a:rPr lang="en-US" b="1" dirty="0" err="1">
                <a:latin typeface="Courier New"/>
                <a:ea typeface="ヒラギノ角ゴ Pro W3"/>
                <a:cs typeface="Courier New"/>
              </a:rPr>
              <a:t>în</a:t>
            </a:r>
            <a:r>
              <a:rPr lang="en-US" b="1" dirty="0">
                <a:latin typeface="Courier New"/>
                <a:ea typeface="ヒラギノ角ゴ Pro W3"/>
                <a:cs typeface="Courier New"/>
              </a:rPr>
              <a:t> </a:t>
            </a:r>
            <a:r>
              <a:rPr lang="en-US" b="1" dirty="0" err="1">
                <a:latin typeface="Courier New"/>
                <a:ea typeface="ヒラギノ角ゴ Pro W3"/>
                <a:cs typeface="Courier New"/>
              </a:rPr>
              <a:t>gdb</a:t>
            </a:r>
            <a:r>
              <a:rPr lang="en-US" b="1" dirty="0">
                <a:latin typeface="Courier New"/>
                <a:ea typeface="ヒラギノ角ゴ Pro W3"/>
                <a:cs typeface="Courier New"/>
              </a:rPr>
              <a:t>:</a:t>
            </a:r>
            <a:endParaRPr lang="en-US" b="1" dirty="0">
              <a:latin typeface="Courier New"/>
              <a:cs typeface="Courier New"/>
            </a:endParaRPr>
          </a:p>
          <a:p>
            <a:pPr lvl="2">
              <a:buFont typeface="Arial"/>
              <a:buChar char="•"/>
            </a:pPr>
            <a:r>
              <a:rPr lang="en-US" sz="1600" b="1" dirty="0" err="1">
                <a:solidFill>
                  <a:srgbClr val="262699"/>
                </a:solidFill>
                <a:latin typeface="Courier New"/>
                <a:ea typeface="ヒラギノ角ゴ Pro W3"/>
                <a:cs typeface="Courier New"/>
              </a:rPr>
              <a:t>Observare</a:t>
            </a:r>
            <a:r>
              <a:rPr lang="en-US" sz="1600" b="1" dirty="0">
                <a:solidFill>
                  <a:srgbClr val="262699"/>
                </a:solidFill>
                <a:latin typeface="Courier New"/>
                <a:ea typeface="ヒラギノ角ゴ Pro W3"/>
                <a:cs typeface="Courier New"/>
              </a:rPr>
              <a:t> </a:t>
            </a:r>
            <a:r>
              <a:rPr lang="en-US" sz="1600" b="1" dirty="0" err="1">
                <a:solidFill>
                  <a:srgbClr val="262699"/>
                </a:solidFill>
                <a:latin typeface="Courier New"/>
                <a:ea typeface="ヒラギノ角ゴ Pro W3"/>
                <a:cs typeface="Courier New"/>
              </a:rPr>
              <a:t>efect</a:t>
            </a:r>
            <a:r>
              <a:rPr lang="en-US" sz="1600" b="1" dirty="0">
                <a:solidFill>
                  <a:srgbClr val="262699"/>
                </a:solidFill>
                <a:latin typeface="Courier New"/>
                <a:ea typeface="ヒラギノ角ゴ Pro W3"/>
                <a:cs typeface="Courier New"/>
              </a:rPr>
              <a:t> </a:t>
            </a:r>
            <a:r>
              <a:rPr lang="en-US" sz="1600" b="1" dirty="0" err="1">
                <a:solidFill>
                  <a:srgbClr val="262699"/>
                </a:solidFill>
                <a:latin typeface="Courier New"/>
                <a:ea typeface="ヒラギノ角ゴ Pro W3"/>
                <a:cs typeface="Courier New"/>
              </a:rPr>
              <a:t>instrucțiuni</a:t>
            </a:r>
            <a:r>
              <a:rPr lang="en-US" sz="1600" b="1" dirty="0">
                <a:solidFill>
                  <a:srgbClr val="262699"/>
                </a:solidFill>
                <a:latin typeface="Courier New"/>
                <a:ea typeface="ヒラギノ角ゴ Pro W3"/>
                <a:cs typeface="Courier New"/>
              </a:rPr>
              <a:t> </a:t>
            </a:r>
          </a:p>
          <a:p>
            <a:pPr lvl="2">
              <a:buFont typeface="Arial"/>
              <a:buChar char="•"/>
            </a:pPr>
            <a:r>
              <a:rPr lang="en-US" sz="1600" b="1" dirty="0" err="1">
                <a:solidFill>
                  <a:srgbClr val="262699"/>
                </a:solidFill>
                <a:latin typeface="Courier New"/>
                <a:ea typeface="ヒラギノ角ゴ Pro W3"/>
                <a:cs typeface="Courier New"/>
              </a:rPr>
              <a:t>Examinarea</a:t>
            </a:r>
            <a:r>
              <a:rPr lang="en-US" sz="1600" b="1" dirty="0">
                <a:solidFill>
                  <a:srgbClr val="262699"/>
                </a:solidFill>
                <a:latin typeface="Courier New"/>
                <a:ea typeface="ヒラギノ角ゴ Pro W3"/>
                <a:cs typeface="Courier New"/>
              </a:rPr>
              <a:t> </a:t>
            </a:r>
            <a:r>
              <a:rPr lang="en-US" sz="1600" b="1" dirty="0" err="1">
                <a:solidFill>
                  <a:srgbClr val="262699"/>
                </a:solidFill>
                <a:latin typeface="Courier New"/>
                <a:ea typeface="ヒラギノ角ゴ Pro W3"/>
                <a:cs typeface="Courier New"/>
              </a:rPr>
              <a:t>memoriei</a:t>
            </a:r>
            <a:r>
              <a:rPr lang="en-US" sz="1600" b="1" dirty="0">
                <a:solidFill>
                  <a:srgbClr val="262699"/>
                </a:solidFill>
                <a:latin typeface="Courier New"/>
                <a:ea typeface="ヒラギノ角ゴ Pro W3"/>
                <a:cs typeface="Courier New"/>
              </a:rPr>
              <a:t> cu x/8xb &amp;v1 </a:t>
            </a:r>
            <a:endParaRPr lang="en-US" dirty="0"/>
          </a:p>
          <a:p>
            <a:pPr indent="0">
              <a:buNone/>
            </a:pPr>
            <a:r>
              <a:rPr lang="en-US" sz="2400" dirty="0">
                <a:latin typeface="Candara"/>
                <a:ea typeface="ヒラギノ角ゴ Pro W3"/>
                <a:cs typeface="Courier New"/>
              </a:rPr>
              <a:t>Ce </a:t>
            </a:r>
            <a:r>
              <a:rPr lang="en-US" sz="2400" dirty="0" err="1">
                <a:latin typeface="Candara"/>
                <a:ea typeface="ヒラギノ角ゴ Pro W3"/>
                <a:cs typeface="Courier New"/>
              </a:rPr>
              <a:t>este</a:t>
            </a:r>
            <a:r>
              <a:rPr lang="en-US" sz="2400" dirty="0">
                <a:latin typeface="Candara"/>
                <a:ea typeface="ヒラギノ角ゴ Pro W3"/>
                <a:cs typeface="Courier New"/>
              </a:rPr>
              <a:t> v1?</a:t>
            </a:r>
            <a:endParaRPr lang="en-US" sz="2400">
              <a:latin typeface="Candara"/>
              <a:cs typeface="Courier New"/>
            </a:endParaRPr>
          </a:p>
          <a:p>
            <a:pPr marL="685800">
              <a:buFont typeface="Arial"/>
              <a:buChar char="•"/>
            </a:pPr>
            <a:r>
              <a:rPr lang="en-US" sz="2400" dirty="0" err="1">
                <a:latin typeface="Candara"/>
                <a:ea typeface="ヒラギノ角ゴ Pro W3"/>
                <a:cs typeface="Courier New"/>
              </a:rPr>
              <a:t>este</a:t>
            </a:r>
            <a:r>
              <a:rPr lang="en-US" sz="2400" dirty="0">
                <a:latin typeface="Candara"/>
                <a:ea typeface="ヒラギノ角ゴ Pro W3"/>
                <a:cs typeface="Courier New"/>
              </a:rPr>
              <a:t> un </a:t>
            </a:r>
            <a:r>
              <a:rPr lang="en-US" sz="2400" dirty="0" err="1">
                <a:latin typeface="Candara"/>
                <a:ea typeface="ヒラギノ角ゴ Pro W3"/>
                <a:cs typeface="Courier New"/>
              </a:rPr>
              <a:t>imediat</a:t>
            </a:r>
            <a:r>
              <a:rPr lang="en-US" sz="2400" dirty="0">
                <a:latin typeface="Candara"/>
                <a:ea typeface="ヒラギノ角ゴ Pro W3"/>
                <a:cs typeface="Courier New"/>
              </a:rPr>
              <a:t> (</a:t>
            </a:r>
            <a:r>
              <a:rPr lang="en-US" sz="2400" dirty="0" err="1">
                <a:latin typeface="Candara"/>
                <a:ea typeface="ヒラギノ角ゴ Pro W3"/>
                <a:cs typeface="Courier New"/>
              </a:rPr>
              <a:t>calculat</a:t>
            </a:r>
            <a:r>
              <a:rPr lang="en-US" sz="2400" dirty="0">
                <a:latin typeface="Candara"/>
                <a:ea typeface="ヒラギノ角ゴ Pro W3"/>
                <a:cs typeface="Courier New"/>
              </a:rPr>
              <a:t> la </a:t>
            </a:r>
            <a:r>
              <a:rPr lang="en-US" sz="2400" dirty="0" err="1">
                <a:latin typeface="Candara"/>
                <a:ea typeface="ヒラギノ角ゴ Pro W3"/>
                <a:cs typeface="Courier New"/>
              </a:rPr>
              <a:t>momentul</a:t>
            </a:r>
            <a:r>
              <a:rPr lang="en-US" sz="2400" dirty="0">
                <a:latin typeface="Candara"/>
                <a:ea typeface="ヒラギノ角ゴ Pro W3"/>
                <a:cs typeface="Courier New"/>
              </a:rPr>
              <a:t> </a:t>
            </a:r>
            <a:r>
              <a:rPr lang="en-US" sz="2400" dirty="0" err="1">
                <a:latin typeface="Candara"/>
                <a:ea typeface="ヒラギノ角ゴ Pro W3"/>
                <a:cs typeface="Courier New"/>
              </a:rPr>
              <a:t>linkeditării</a:t>
            </a:r>
            <a:r>
              <a:rPr lang="en-US" sz="2400" dirty="0">
                <a:latin typeface="Candara"/>
                <a:ea typeface="ヒラギノ角ゴ Pro W3"/>
                <a:cs typeface="Courier New"/>
              </a:rPr>
              <a:t>)</a:t>
            </a:r>
          </a:p>
          <a:p>
            <a:pPr marL="685800">
              <a:buFont typeface="Arial"/>
              <a:buChar char="•"/>
            </a:pPr>
            <a:r>
              <a:rPr lang="en-US" sz="2400" dirty="0" err="1">
                <a:latin typeface="Candara"/>
                <a:ea typeface="ヒラギノ角ゴ Pro W3"/>
                <a:cs typeface="Courier New"/>
              </a:rPr>
              <a:t>este</a:t>
            </a:r>
            <a:r>
              <a:rPr lang="en-US" sz="2400" dirty="0">
                <a:latin typeface="Candara"/>
                <a:ea typeface="ヒラギノ角ゴ Pro W3"/>
                <a:cs typeface="Courier New"/>
              </a:rPr>
              <a:t> </a:t>
            </a:r>
            <a:r>
              <a:rPr lang="en-US" sz="2400" dirty="0" err="1">
                <a:latin typeface="Candara"/>
                <a:ea typeface="ヒラギノ角ゴ Pro W3"/>
                <a:cs typeface="Courier New"/>
              </a:rPr>
              <a:t>adresa</a:t>
            </a:r>
            <a:r>
              <a:rPr lang="en-US" sz="2400" dirty="0">
                <a:latin typeface="Candara"/>
                <a:ea typeface="ヒラギノ角ゴ Pro W3"/>
                <a:cs typeface="Courier New"/>
              </a:rPr>
              <a:t> </a:t>
            </a:r>
            <a:r>
              <a:rPr lang="en-US" sz="2400" dirty="0" err="1">
                <a:latin typeface="Candara"/>
                <a:ea typeface="ヒラギノ角ゴ Pro W3"/>
                <a:cs typeface="Courier New"/>
              </a:rPr>
              <a:t>primului</a:t>
            </a:r>
            <a:r>
              <a:rPr lang="en-US" sz="2400" dirty="0">
                <a:latin typeface="Candara"/>
                <a:ea typeface="ヒラギノ角ゴ Pro W3"/>
                <a:cs typeface="Courier New"/>
              </a:rPr>
              <a:t> octet al </a:t>
            </a:r>
            <a:r>
              <a:rPr lang="en-US" sz="2400" dirty="0" err="1">
                <a:latin typeface="Candara"/>
                <a:ea typeface="ヒラギノ角ゴ Pro W3"/>
                <a:cs typeface="Courier New"/>
              </a:rPr>
              <a:t>unei</a:t>
            </a:r>
            <a:r>
              <a:rPr lang="en-US" sz="2400" dirty="0">
                <a:latin typeface="Candara"/>
                <a:ea typeface="ヒラギノ角ゴ Pro W3"/>
                <a:cs typeface="Courier New"/>
              </a:rPr>
              <a:t> </a:t>
            </a:r>
            <a:r>
              <a:rPr lang="en-US" sz="2400" dirty="0" err="1">
                <a:latin typeface="Candara"/>
                <a:ea typeface="ヒラギノ角ゴ Pro W3"/>
                <a:cs typeface="Courier New"/>
              </a:rPr>
              <a:t>variabile</a:t>
            </a:r>
            <a:r>
              <a:rPr lang="en-US" sz="2400" dirty="0">
                <a:latin typeface="Candara"/>
                <a:ea typeface="ヒラギノ角ゴ Pro W3"/>
                <a:cs typeface="Courier New"/>
              </a:rPr>
              <a:t> (instr. 2)</a:t>
            </a:r>
            <a:endParaRPr lang="en-US" sz="2400" dirty="0" err="1">
              <a:cs typeface="Courier New"/>
            </a:endParaRPr>
          </a:p>
          <a:p>
            <a:pPr marL="685800">
              <a:buFont typeface="Arial"/>
              <a:buChar char="•"/>
            </a:pPr>
            <a:r>
              <a:rPr lang="en-US" sz="2400" dirty="0" err="1">
                <a:latin typeface="Candara"/>
                <a:ea typeface="ヒラギノ角ゴ Pro W3"/>
                <a:cs typeface="Courier New"/>
              </a:rPr>
              <a:t>este</a:t>
            </a:r>
            <a:r>
              <a:rPr lang="en-US" sz="2400" dirty="0">
                <a:latin typeface="Candara"/>
                <a:ea typeface="ヒラギノ角ゴ Pro W3"/>
                <a:cs typeface="Courier New"/>
              </a:rPr>
              <a:t> un pointer (instr. 3)</a:t>
            </a:r>
          </a:p>
          <a:p>
            <a:pPr marL="1085850" lvl="1">
              <a:buFont typeface="Arial"/>
              <a:buChar char="•"/>
            </a:pPr>
            <a:r>
              <a:rPr lang="en-US" sz="2000" dirty="0" err="1">
                <a:latin typeface="Candara"/>
                <a:ea typeface="ヒラギノ角ゴ Pro W3"/>
                <a:cs typeface="Courier New"/>
              </a:rPr>
              <a:t>Operatorul</a:t>
            </a:r>
            <a:r>
              <a:rPr lang="en-US" sz="2000" dirty="0">
                <a:latin typeface="Candara"/>
                <a:ea typeface="ヒラギノ角ゴ Pro W3"/>
                <a:cs typeface="Courier New"/>
              </a:rPr>
              <a:t> [] </a:t>
            </a:r>
            <a:r>
              <a:rPr lang="en-US" sz="2000" dirty="0" err="1">
                <a:latin typeface="Candara"/>
                <a:ea typeface="ヒラギノ角ゴ Pro W3"/>
                <a:cs typeface="Courier New"/>
              </a:rPr>
              <a:t>indică</a:t>
            </a:r>
            <a:r>
              <a:rPr lang="en-US" sz="2000" dirty="0">
                <a:latin typeface="Candara"/>
                <a:ea typeface="ヒラギノ角ゴ Pro W3"/>
                <a:cs typeface="Courier New"/>
              </a:rPr>
              <a:t> un </a:t>
            </a:r>
            <a:r>
              <a:rPr lang="en-US" sz="2000" dirty="0" err="1">
                <a:latin typeface="Candara"/>
                <a:ea typeface="ヒラギノ角ゴ Pro W3"/>
                <a:cs typeface="Courier New"/>
              </a:rPr>
              <a:t>acces</a:t>
            </a:r>
            <a:r>
              <a:rPr lang="en-US" sz="2000" dirty="0">
                <a:latin typeface="Candara"/>
                <a:ea typeface="ヒラギノ角ゴ Pro W3"/>
                <a:cs typeface="Courier New"/>
              </a:rPr>
              <a:t> la </a:t>
            </a:r>
            <a:r>
              <a:rPr lang="en-US" sz="2000" dirty="0" err="1">
                <a:latin typeface="Candara"/>
                <a:ea typeface="ヒラギノ角ゴ Pro W3"/>
                <a:cs typeface="Courier New"/>
              </a:rPr>
              <a:t>memorie</a:t>
            </a:r>
            <a:r>
              <a:rPr lang="en-US" sz="2000" dirty="0">
                <a:latin typeface="Candara"/>
                <a:ea typeface="ヒラギノ角ゴ Pro W3"/>
                <a:cs typeface="Courier New"/>
              </a:rPr>
              <a:t> </a:t>
            </a:r>
          </a:p>
          <a:p>
            <a:pPr marL="685800">
              <a:buFont typeface="Arial"/>
              <a:buChar char="•"/>
            </a:pPr>
            <a:endParaRPr lang="en-US" sz="2400" dirty="0">
              <a:latin typeface="Candara"/>
              <a:ea typeface="ヒラギノ角ゴ Pro W3"/>
              <a:cs typeface="Courier New"/>
            </a:endParaRPr>
          </a:p>
          <a:p>
            <a:pPr indent="0">
              <a:buNone/>
            </a:pPr>
            <a:r>
              <a:rPr lang="en-US" sz="2400" b="1" dirty="0">
                <a:latin typeface="Courier New"/>
                <a:ea typeface="ヒラギノ角ゴ Pro W3"/>
                <a:cs typeface="Courier New"/>
              </a:rPr>
              <a:t>  </a:t>
            </a:r>
            <a:endParaRPr lang="en-US"/>
          </a:p>
          <a:p>
            <a:pPr lvl="2">
              <a:buFont typeface="Arial"/>
              <a:buChar char="•"/>
            </a:pPr>
            <a:endParaRPr lang="en-US" sz="1600" b="1" dirty="0">
              <a:solidFill>
                <a:srgbClr val="262699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441012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Declararea variabilelor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 err="1"/>
              <a:t>Scopul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 err="1"/>
              <a:t>Utilizarea</a:t>
            </a:r>
            <a:r>
              <a:rPr lang="en-US" altLang="en-US" dirty="0"/>
              <a:t> </a:t>
            </a:r>
            <a:r>
              <a:rPr lang="en-US" altLang="en-US" dirty="0" err="1"/>
              <a:t>unor</a:t>
            </a:r>
            <a:r>
              <a:rPr lang="en-US" altLang="en-US" dirty="0"/>
              <a:t> </a:t>
            </a:r>
            <a:r>
              <a:rPr lang="en-US" altLang="en-US" dirty="0" err="1"/>
              <a:t>nume</a:t>
            </a:r>
            <a:r>
              <a:rPr lang="en-US" altLang="en-US" dirty="0"/>
              <a:t> </a:t>
            </a:r>
            <a:r>
              <a:rPr lang="en-US" altLang="en-US" dirty="0" err="1"/>
              <a:t>simbolice</a:t>
            </a:r>
            <a:r>
              <a:rPr lang="en-US" altLang="en-US" dirty="0"/>
              <a:t> in </a:t>
            </a:r>
            <a:r>
              <a:rPr lang="en-US" altLang="en-US" dirty="0" err="1"/>
              <a:t>locul</a:t>
            </a:r>
            <a:r>
              <a:rPr lang="en-US" altLang="en-US" dirty="0"/>
              <a:t> </a:t>
            </a:r>
            <a:r>
              <a:rPr lang="en-US" altLang="en-US" dirty="0" err="1"/>
              <a:t>unor</a:t>
            </a:r>
            <a:r>
              <a:rPr lang="en-US" altLang="en-US" dirty="0"/>
              <a:t> </a:t>
            </a:r>
            <a:r>
              <a:rPr lang="en-US" altLang="en-US" dirty="0" err="1"/>
              <a:t>adrese</a:t>
            </a:r>
            <a:r>
              <a:rPr lang="en-US" altLang="en-US" dirty="0"/>
              <a:t> </a:t>
            </a:r>
            <a:r>
              <a:rPr lang="en-US" altLang="en-US" dirty="0" err="1"/>
              <a:t>fizice</a:t>
            </a:r>
            <a:endParaRPr lang="en-US" altLang="en-US" dirty="0"/>
          </a:p>
          <a:p>
            <a:pPr lvl="1"/>
            <a:r>
              <a:rPr lang="en-US" altLang="en-US" dirty="0" err="1"/>
              <a:t>rezervarea</a:t>
            </a:r>
            <a:r>
              <a:rPr lang="en-US" altLang="en-US" dirty="0"/>
              <a:t> de </a:t>
            </a:r>
            <a:r>
              <a:rPr lang="en-US" altLang="en-US" dirty="0" err="1"/>
              <a:t>spatiu</a:t>
            </a:r>
            <a:r>
              <a:rPr lang="en-US" altLang="en-US" dirty="0"/>
              <a:t> in </a:t>
            </a:r>
            <a:r>
              <a:rPr lang="en-US" altLang="en-US" dirty="0" err="1"/>
              <a:t>memorie</a:t>
            </a:r>
            <a:r>
              <a:rPr lang="en-US" altLang="en-US" dirty="0"/>
              <a:t> </a:t>
            </a:r>
            <a:r>
              <a:rPr lang="en-US" altLang="en-US" dirty="0" err="1"/>
              <a:t>si</a:t>
            </a:r>
            <a:r>
              <a:rPr lang="en-US" altLang="en-US" dirty="0"/>
              <a:t> </a:t>
            </a:r>
            <a:r>
              <a:rPr lang="en-US" altLang="en-US" dirty="0" err="1"/>
              <a:t>initializarea</a:t>
            </a:r>
            <a:r>
              <a:rPr lang="en-US" altLang="en-US" dirty="0"/>
              <a:t> </a:t>
            </a:r>
            <a:r>
              <a:rPr lang="en-US" altLang="en-US" dirty="0" err="1"/>
              <a:t>variabilelor</a:t>
            </a:r>
            <a:endParaRPr lang="en-US" altLang="en-US" dirty="0"/>
          </a:p>
          <a:p>
            <a:pPr lvl="1"/>
            <a:r>
              <a:rPr lang="en-US" altLang="en-US" dirty="0"/>
              <a:t>pt. </a:t>
            </a:r>
            <a:r>
              <a:rPr lang="en-US" altLang="en-US" dirty="0" err="1"/>
              <a:t>verificarea</a:t>
            </a:r>
            <a:r>
              <a:rPr lang="en-US" altLang="en-US" dirty="0"/>
              <a:t> </a:t>
            </a:r>
            <a:r>
              <a:rPr lang="en-US" altLang="en-US" dirty="0" err="1"/>
              <a:t>utilizarii</a:t>
            </a:r>
            <a:r>
              <a:rPr lang="en-US" altLang="en-US" dirty="0"/>
              <a:t> </a:t>
            </a:r>
            <a:r>
              <a:rPr lang="en-US" altLang="en-US" dirty="0" err="1"/>
              <a:t>corecte</a:t>
            </a:r>
            <a:r>
              <a:rPr lang="en-US" altLang="en-US" dirty="0"/>
              <a:t> a </a:t>
            </a:r>
            <a:r>
              <a:rPr lang="en-US" altLang="en-US" dirty="0" err="1"/>
              <a:t>variabilelor</a:t>
            </a:r>
            <a:r>
              <a:rPr lang="en-US" altLang="en-US" dirty="0"/>
              <a:t> (</a:t>
            </a:r>
            <a:r>
              <a:rPr lang="en-US" altLang="en-US" dirty="0" err="1"/>
              <a:t>verificare</a:t>
            </a:r>
            <a:r>
              <a:rPr lang="en-US" altLang="en-US" dirty="0"/>
              <a:t> de tip)</a:t>
            </a:r>
          </a:p>
          <a:p>
            <a:r>
              <a:rPr lang="en-US" altLang="en-US" dirty="0" err="1"/>
              <a:t>Modul</a:t>
            </a:r>
            <a:r>
              <a:rPr lang="en-US" altLang="en-US" dirty="0"/>
              <a:t> de </a:t>
            </a:r>
            <a:r>
              <a:rPr lang="en-US" altLang="en-US" dirty="0" err="1"/>
              <a:t>declarare</a:t>
            </a:r>
            <a:r>
              <a:rPr lang="en-US" altLang="en-US" dirty="0"/>
              <a:t>: - </a:t>
            </a:r>
            <a:r>
              <a:rPr lang="en-US" altLang="en-US" dirty="0" err="1"/>
              <a:t>prin</a:t>
            </a:r>
            <a:r>
              <a:rPr lang="en-US" altLang="en-US" dirty="0"/>
              <a:t> directive</a:t>
            </a:r>
          </a:p>
          <a:p>
            <a:r>
              <a:rPr lang="en-US" altLang="en-US" dirty="0" err="1"/>
              <a:t>Directiva</a:t>
            </a:r>
            <a:r>
              <a:rPr lang="en-US" altLang="en-US" dirty="0"/>
              <a:t> (pseudo-</a:t>
            </a:r>
            <a:r>
              <a:rPr lang="en-US" altLang="en-US" dirty="0" err="1"/>
              <a:t>instrucțiune</a:t>
            </a:r>
            <a:r>
              <a:rPr lang="en-US" altLang="en-US" dirty="0"/>
              <a:t>):</a:t>
            </a:r>
          </a:p>
          <a:p>
            <a:pPr lvl="1"/>
            <a:r>
              <a:rPr lang="en-US" altLang="en-US" dirty="0" err="1"/>
              <a:t>entitate</a:t>
            </a:r>
            <a:r>
              <a:rPr lang="en-US" altLang="en-US" dirty="0"/>
              <a:t> de program </a:t>
            </a:r>
            <a:r>
              <a:rPr lang="en-US" altLang="en-US" dirty="0" err="1"/>
              <a:t>utilizata</a:t>
            </a:r>
            <a:r>
              <a:rPr lang="en-US" altLang="en-US" dirty="0"/>
              <a:t> </a:t>
            </a:r>
            <a:r>
              <a:rPr lang="en-US" altLang="en-US" dirty="0" err="1"/>
              <a:t>pentru</a:t>
            </a:r>
            <a:r>
              <a:rPr lang="en-US" altLang="en-US" dirty="0"/>
              <a:t> </a:t>
            </a:r>
            <a:r>
              <a:rPr lang="en-US" altLang="en-US" dirty="0" err="1"/>
              <a:t>controlul</a:t>
            </a:r>
            <a:r>
              <a:rPr lang="en-US" altLang="en-US" dirty="0"/>
              <a:t> </a:t>
            </a:r>
            <a:r>
              <a:rPr lang="en-US" altLang="en-US" dirty="0" err="1"/>
              <a:t>procesului</a:t>
            </a:r>
            <a:r>
              <a:rPr lang="en-US" altLang="en-US" dirty="0"/>
              <a:t> de </a:t>
            </a:r>
            <a:r>
              <a:rPr lang="en-US" altLang="en-US" dirty="0" err="1"/>
              <a:t>compilare</a:t>
            </a:r>
            <a:r>
              <a:rPr lang="en-US" altLang="en-US" dirty="0"/>
              <a:t>, </a:t>
            </a:r>
            <a:r>
              <a:rPr lang="en-US" altLang="en-US" dirty="0" err="1"/>
              <a:t>editare</a:t>
            </a:r>
            <a:r>
              <a:rPr lang="en-US" altLang="en-US" dirty="0"/>
              <a:t> de </a:t>
            </a:r>
            <a:r>
              <a:rPr lang="en-US" altLang="en-US" dirty="0" err="1"/>
              <a:t>legaturi</a:t>
            </a:r>
            <a:r>
              <a:rPr lang="en-US" altLang="en-US" dirty="0"/>
              <a:t> </a:t>
            </a:r>
            <a:r>
              <a:rPr lang="en-US" altLang="en-US" dirty="0" err="1"/>
              <a:t>si</a:t>
            </a:r>
            <a:r>
              <a:rPr lang="en-US" altLang="en-US" dirty="0"/>
              <a:t> </a:t>
            </a:r>
            <a:r>
              <a:rPr lang="en-US" altLang="en-US" dirty="0" err="1"/>
              <a:t>lansarea</a:t>
            </a:r>
            <a:r>
              <a:rPr lang="en-US" altLang="en-US" dirty="0"/>
              <a:t> </a:t>
            </a:r>
            <a:r>
              <a:rPr lang="en-US" altLang="en-US" dirty="0" err="1"/>
              <a:t>programului</a:t>
            </a:r>
            <a:endParaRPr lang="en-US" altLang="en-US" dirty="0"/>
          </a:p>
          <a:p>
            <a:pPr lvl="1"/>
            <a:r>
              <a:rPr lang="en-US" altLang="en-US" dirty="0" err="1"/>
              <a:t>directivele</a:t>
            </a:r>
            <a:r>
              <a:rPr lang="en-US" altLang="en-US" dirty="0"/>
              <a:t> NU SE EXECUTA; in </a:t>
            </a:r>
            <a:r>
              <a:rPr lang="en-US" altLang="en-US" dirty="0" err="1"/>
              <a:t>programul</a:t>
            </a:r>
            <a:r>
              <a:rPr lang="en-US" altLang="en-US" dirty="0"/>
              <a:t> </a:t>
            </a:r>
            <a:r>
              <a:rPr lang="en-US" altLang="en-US" dirty="0" err="1"/>
              <a:t>executabil</a:t>
            </a:r>
            <a:r>
              <a:rPr lang="en-US" altLang="en-US" dirty="0"/>
              <a:t> nu </a:t>
            </a:r>
            <a:r>
              <a:rPr lang="en-US" altLang="en-US" dirty="0" err="1"/>
              <a:t>exista</a:t>
            </a:r>
            <a:r>
              <a:rPr lang="en-US" altLang="en-US" dirty="0"/>
              <a:t> cod </a:t>
            </a:r>
            <a:r>
              <a:rPr lang="en-US" altLang="en-US" dirty="0" err="1"/>
              <a:t>aferent</a:t>
            </a:r>
            <a:r>
              <a:rPr lang="en-US" altLang="en-US" dirty="0"/>
              <a:t> </a:t>
            </a:r>
            <a:r>
              <a:rPr lang="en-US" altLang="en-US" dirty="0" err="1"/>
              <a:t>pentru</a:t>
            </a:r>
            <a:r>
              <a:rPr lang="en-US" altLang="en-US" dirty="0"/>
              <a:t> directive</a:t>
            </a:r>
          </a:p>
          <a:p>
            <a:pPr lvl="1"/>
            <a:r>
              <a:rPr lang="en-US" altLang="en-US" dirty="0"/>
              <a:t>se </a:t>
            </a:r>
            <a:r>
              <a:rPr lang="en-US" altLang="en-US" dirty="0" err="1"/>
              <a:t>folosesc</a:t>
            </a:r>
            <a:r>
              <a:rPr lang="en-US" altLang="en-US" dirty="0"/>
              <a:t> </a:t>
            </a:r>
            <a:r>
              <a:rPr lang="en-US" altLang="en-US" dirty="0" err="1"/>
              <a:t>pentru</a:t>
            </a:r>
            <a:r>
              <a:rPr lang="en-US" altLang="en-US" dirty="0"/>
              <a:t>:</a:t>
            </a:r>
          </a:p>
          <a:p>
            <a:pPr lvl="2"/>
            <a:r>
              <a:rPr lang="en-US" altLang="en-US" dirty="0" err="1"/>
              <a:t>Declararea</a:t>
            </a:r>
            <a:r>
              <a:rPr lang="en-US" altLang="en-US" dirty="0"/>
              <a:t> </a:t>
            </a:r>
            <a:r>
              <a:rPr lang="en-US" altLang="en-US" dirty="0" err="1"/>
              <a:t>variabilelor</a:t>
            </a:r>
            <a:r>
              <a:rPr lang="en-US" altLang="en-US" dirty="0"/>
              <a:t> </a:t>
            </a:r>
            <a:r>
              <a:rPr lang="en-US" altLang="en-US" dirty="0" err="1"/>
              <a:t>si</a:t>
            </a:r>
            <a:r>
              <a:rPr lang="en-US" altLang="en-US" dirty="0"/>
              <a:t> a </a:t>
            </a:r>
            <a:r>
              <a:rPr lang="en-US" altLang="en-US" dirty="0" err="1"/>
              <a:t>constantelor</a:t>
            </a:r>
            <a:endParaRPr lang="en-US" altLang="en-US" dirty="0"/>
          </a:p>
          <a:p>
            <a:pPr lvl="2"/>
            <a:r>
              <a:rPr lang="en-US" altLang="en-US" dirty="0" err="1"/>
              <a:t>Declararea</a:t>
            </a:r>
            <a:r>
              <a:rPr lang="en-US" altLang="en-US" dirty="0"/>
              <a:t> </a:t>
            </a:r>
            <a:r>
              <a:rPr lang="en-US" altLang="en-US" dirty="0" err="1"/>
              <a:t>segmentelor</a:t>
            </a:r>
            <a:r>
              <a:rPr lang="en-US" altLang="en-US" dirty="0"/>
              <a:t> </a:t>
            </a:r>
            <a:r>
              <a:rPr lang="en-US" altLang="en-US" dirty="0" err="1"/>
              <a:t>si</a:t>
            </a:r>
            <a:r>
              <a:rPr lang="en-US" altLang="en-US" dirty="0"/>
              <a:t> a </a:t>
            </a:r>
            <a:r>
              <a:rPr lang="en-US" altLang="en-US" dirty="0" err="1"/>
              <a:t>procedurilor</a:t>
            </a:r>
            <a:endParaRPr lang="en-US" altLang="en-US" dirty="0"/>
          </a:p>
          <a:p>
            <a:pPr lvl="2"/>
            <a:r>
              <a:rPr lang="en-US" altLang="en-US" dirty="0" err="1"/>
              <a:t>Controlul</a:t>
            </a:r>
            <a:r>
              <a:rPr lang="en-US" altLang="en-US" dirty="0"/>
              <a:t> </a:t>
            </a:r>
            <a:r>
              <a:rPr lang="en-US" altLang="en-US" dirty="0" err="1"/>
              <a:t>modului</a:t>
            </a:r>
            <a:r>
              <a:rPr lang="en-US" altLang="en-US" dirty="0"/>
              <a:t> de </a:t>
            </a:r>
            <a:r>
              <a:rPr lang="en-US" altLang="en-US" dirty="0" err="1"/>
              <a:t>compilare</a:t>
            </a:r>
            <a:r>
              <a:rPr lang="en-US" altLang="en-US" dirty="0"/>
              <a:t>, </a:t>
            </a:r>
            <a:r>
              <a:rPr lang="en-US" altLang="en-US" dirty="0" err="1"/>
              <a:t>editare</a:t>
            </a:r>
            <a:r>
              <a:rPr lang="en-US" altLang="en-US" dirty="0"/>
              <a:t> de </a:t>
            </a:r>
            <a:r>
              <a:rPr lang="en-US" altLang="en-US" dirty="0" err="1"/>
              <a:t>legaturi</a:t>
            </a:r>
            <a:r>
              <a:rPr lang="en-US" altLang="en-US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47957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err="1"/>
              <a:t>Declararea</a:t>
            </a:r>
            <a:r>
              <a:rPr lang="en-US" altLang="en-US" dirty="0"/>
              <a:t> </a:t>
            </a:r>
            <a:r>
              <a:rPr lang="en-US" altLang="en-US" dirty="0" err="1"/>
              <a:t>variabilelor</a:t>
            </a:r>
            <a:endParaRPr lang="en-US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Candara"/>
                <a:ea typeface="ヒラギノ角ゴ Pro W3"/>
              </a:rPr>
              <a:t>define byte:</a:t>
            </a:r>
          </a:p>
          <a:p>
            <a:pPr marL="1371600" lvl="3" indent="0">
              <a:buNone/>
            </a:pPr>
            <a:r>
              <a:rPr lang="en-US" altLang="en-US" dirty="0"/>
              <a:t>&lt;</a:t>
            </a:r>
            <a:r>
              <a:rPr lang="en-US" altLang="en-US" dirty="0" err="1"/>
              <a:t>nume_var</a:t>
            </a:r>
            <a:r>
              <a:rPr lang="en-US" altLang="en-US" dirty="0"/>
              <a:t>&gt;  DB         ?|&lt;</a:t>
            </a:r>
            <a:r>
              <a:rPr lang="en-US" altLang="en-US" dirty="0" err="1"/>
              <a:t>valoare</a:t>
            </a:r>
            <a:r>
              <a:rPr lang="en-US" altLang="en-US" dirty="0"/>
              <a:t>&gt;</a:t>
            </a:r>
          </a:p>
          <a:p>
            <a:pPr lvl="3"/>
            <a:endParaRPr lang="en-US" altLang="en-US" dirty="0"/>
          </a:p>
          <a:p>
            <a:pPr marL="914400" lvl="2" indent="0">
              <a:buNone/>
            </a:pPr>
            <a:endParaRPr lang="en-US" altLang="en-US" dirty="0"/>
          </a:p>
          <a:p>
            <a:pPr lvl="3"/>
            <a:r>
              <a:rPr lang="en-US" altLang="en-US" dirty="0"/>
              <a:t>se </a:t>
            </a:r>
            <a:r>
              <a:rPr lang="en-US" altLang="en-US" dirty="0" err="1"/>
              <a:t>rezerva</a:t>
            </a:r>
            <a:r>
              <a:rPr lang="en-US" altLang="en-US" dirty="0"/>
              <a:t> o </a:t>
            </a:r>
            <a:r>
              <a:rPr lang="en-US" altLang="en-US" dirty="0" err="1"/>
              <a:t>locatie</a:t>
            </a:r>
            <a:r>
              <a:rPr lang="en-US" altLang="en-US" dirty="0"/>
              <a:t> de </a:t>
            </a:r>
            <a:r>
              <a:rPr lang="en-US" altLang="en-US" dirty="0" err="1"/>
              <a:t>memorie</a:t>
            </a:r>
            <a:r>
              <a:rPr lang="en-US" altLang="en-US" dirty="0"/>
              <a:t> de 1 octet; </a:t>
            </a:r>
          </a:p>
          <a:p>
            <a:pPr lvl="3"/>
            <a:r>
              <a:rPr lang="en-US" altLang="en-US" dirty="0" err="1"/>
              <a:t>Locatia</a:t>
            </a:r>
            <a:r>
              <a:rPr lang="en-US" altLang="en-US" dirty="0"/>
              <a:t> </a:t>
            </a:r>
            <a:r>
              <a:rPr lang="en-US" altLang="en-US" dirty="0" err="1"/>
              <a:t>este</a:t>
            </a:r>
            <a:r>
              <a:rPr lang="en-US" altLang="en-US" dirty="0"/>
              <a:t> </a:t>
            </a:r>
            <a:r>
              <a:rPr lang="en-US" altLang="en-US" dirty="0" err="1"/>
              <a:t>initializata</a:t>
            </a:r>
            <a:r>
              <a:rPr lang="en-US" altLang="en-US" dirty="0"/>
              <a:t> cu &lt;</a:t>
            </a:r>
            <a:r>
              <a:rPr lang="en-US" altLang="en-US" dirty="0" err="1"/>
              <a:t>valoare</a:t>
            </a:r>
            <a:r>
              <a:rPr lang="en-US" altLang="en-US" dirty="0"/>
              <a:t>&gt;, </a:t>
            </a:r>
            <a:r>
              <a:rPr lang="en-US" altLang="en-US" dirty="0" err="1"/>
              <a:t>sau</a:t>
            </a:r>
            <a:r>
              <a:rPr lang="en-US" altLang="en-US" dirty="0"/>
              <a:t> </a:t>
            </a:r>
            <a:r>
              <a:rPr lang="en-US" altLang="en-US" dirty="0" err="1"/>
              <a:t>este</a:t>
            </a:r>
            <a:r>
              <a:rPr lang="en-US" altLang="en-US" dirty="0"/>
              <a:t> </a:t>
            </a:r>
            <a:r>
              <a:rPr lang="en-US" altLang="en-US" dirty="0" err="1"/>
              <a:t>neinitializata</a:t>
            </a:r>
            <a:r>
              <a:rPr lang="en-US" altLang="en-US" dirty="0"/>
              <a:t> </a:t>
            </a:r>
            <a:r>
              <a:rPr lang="en-US" altLang="en-US" dirty="0" err="1"/>
              <a:t>daca</a:t>
            </a:r>
            <a:r>
              <a:rPr lang="en-US" altLang="en-US" dirty="0"/>
              <a:t> </a:t>
            </a:r>
            <a:r>
              <a:rPr lang="en-US" altLang="en-US" dirty="0" err="1"/>
              <a:t>apare</a:t>
            </a:r>
            <a:r>
              <a:rPr lang="en-US" altLang="en-US" dirty="0"/>
              <a:t> '?'</a:t>
            </a:r>
          </a:p>
          <a:p>
            <a:pPr lvl="3"/>
            <a:r>
              <a:rPr lang="en-US" altLang="en-US" dirty="0"/>
              <a:t>&lt;</a:t>
            </a:r>
            <a:r>
              <a:rPr lang="en-US" altLang="en-US" dirty="0" err="1"/>
              <a:t>nume_var</a:t>
            </a:r>
            <a:r>
              <a:rPr lang="en-US" altLang="en-US" dirty="0"/>
              <a:t>&gt; - </a:t>
            </a:r>
            <a:r>
              <a:rPr lang="en-US" altLang="en-US" dirty="0" err="1"/>
              <a:t>eticheta</a:t>
            </a:r>
            <a:r>
              <a:rPr lang="en-US" altLang="en-US" dirty="0"/>
              <a:t> </a:t>
            </a:r>
            <a:r>
              <a:rPr lang="en-US" altLang="en-US" dirty="0" err="1"/>
              <a:t>ce</a:t>
            </a:r>
            <a:r>
              <a:rPr lang="en-US" altLang="en-US" dirty="0"/>
              <a:t> </a:t>
            </a:r>
            <a:r>
              <a:rPr lang="en-US" altLang="en-US" dirty="0" err="1"/>
              <a:t>simbolizeaza</a:t>
            </a:r>
            <a:r>
              <a:rPr lang="en-US" altLang="en-US" dirty="0"/>
              <a:t> </a:t>
            </a:r>
            <a:r>
              <a:rPr lang="en-US" altLang="en-US" dirty="0" err="1"/>
              <a:t>adresa</a:t>
            </a:r>
            <a:r>
              <a:rPr lang="en-US" altLang="en-US" dirty="0"/>
              <a:t> </a:t>
            </a:r>
            <a:r>
              <a:rPr lang="en-US" altLang="en-US" dirty="0" err="1"/>
              <a:t>variabilei</a:t>
            </a:r>
            <a:endParaRPr lang="en-US" altLang="en-US" dirty="0"/>
          </a:p>
          <a:p>
            <a:pPr lvl="3"/>
            <a:r>
              <a:rPr lang="en-US" altLang="en-US" dirty="0">
                <a:latin typeface="Candara"/>
                <a:ea typeface="ヒラギノ角ゴ Pro W3"/>
              </a:rPr>
              <a:t>&lt;</a:t>
            </a:r>
            <a:r>
              <a:rPr lang="en-US" altLang="en-US" dirty="0" err="1">
                <a:latin typeface="Candara"/>
                <a:ea typeface="ヒラギノ角ゴ Pro W3"/>
              </a:rPr>
              <a:t>valoare</a:t>
            </a:r>
            <a:r>
              <a:rPr lang="en-US" altLang="en-US" dirty="0">
                <a:latin typeface="Candara"/>
                <a:ea typeface="ヒラギノ角ゴ Pro W3"/>
              </a:rPr>
              <a:t>&gt; - </a:t>
            </a:r>
            <a:r>
              <a:rPr lang="en-US" altLang="en-US" dirty="0" err="1">
                <a:latin typeface="Candara"/>
                <a:ea typeface="ヒラギノ角ゴ Pro W3"/>
              </a:rPr>
              <a:t>valoare</a:t>
            </a:r>
            <a:r>
              <a:rPr lang="en-US" altLang="en-US" dirty="0">
                <a:latin typeface="Candara"/>
                <a:ea typeface="ヒラギノ角ゴ Pro W3"/>
              </a:rPr>
              <a:t> in </a:t>
            </a:r>
            <a:r>
              <a:rPr lang="en-US" altLang="en-US" dirty="0" err="1">
                <a:latin typeface="Candara"/>
                <a:ea typeface="ヒラギノ角ゴ Pro W3"/>
              </a:rPr>
              <a:t>intervalul</a:t>
            </a:r>
            <a:r>
              <a:rPr lang="en-US" altLang="en-US" dirty="0">
                <a:latin typeface="Candara"/>
                <a:ea typeface="ヒラギノ角ゴ Pro W3"/>
              </a:rPr>
              <a:t> [0..255] </a:t>
            </a:r>
            <a:r>
              <a:rPr lang="en-US" altLang="en-US" dirty="0" err="1">
                <a:latin typeface="Candara"/>
                <a:ea typeface="ヒラギノ角ゴ Pro W3"/>
              </a:rPr>
              <a:t>sau</a:t>
            </a:r>
            <a:r>
              <a:rPr lang="en-US" altLang="en-US" dirty="0">
                <a:latin typeface="Candara"/>
                <a:ea typeface="ヒラギノ角ゴ Pro W3"/>
              </a:rPr>
              <a:t>  [-128..127]</a:t>
            </a:r>
          </a:p>
          <a:p>
            <a:pPr lvl="3"/>
            <a:r>
              <a:rPr lang="en-US" altLang="en-US" dirty="0" err="1"/>
              <a:t>Poate</a:t>
            </a:r>
            <a:r>
              <a:rPr lang="en-US" altLang="en-US" dirty="0"/>
              <a:t> </a:t>
            </a:r>
            <a:r>
              <a:rPr lang="en-US" altLang="en-US" dirty="0" err="1"/>
              <a:t>pastra</a:t>
            </a:r>
            <a:r>
              <a:rPr lang="en-US" altLang="en-US" dirty="0"/>
              <a:t>: un </a:t>
            </a:r>
            <a:r>
              <a:rPr lang="en-US" altLang="en-US" dirty="0" err="1"/>
              <a:t>numar</a:t>
            </a:r>
            <a:r>
              <a:rPr lang="en-US" altLang="en-US" dirty="0"/>
              <a:t> </a:t>
            </a:r>
            <a:r>
              <a:rPr lang="en-US" altLang="en-US" dirty="0" err="1"/>
              <a:t>intreg</a:t>
            </a:r>
            <a:r>
              <a:rPr lang="en-US" altLang="en-US" dirty="0"/>
              <a:t> </a:t>
            </a:r>
            <a:r>
              <a:rPr lang="en-US" altLang="en-US" dirty="0" err="1"/>
              <a:t>fara</a:t>
            </a:r>
            <a:r>
              <a:rPr lang="en-US" altLang="en-US" dirty="0"/>
              <a:t> </a:t>
            </a:r>
            <a:r>
              <a:rPr lang="en-US" altLang="en-US" dirty="0" err="1"/>
              <a:t>semn</a:t>
            </a:r>
            <a:r>
              <a:rPr lang="en-US" altLang="en-US" dirty="0"/>
              <a:t>, un </a:t>
            </a:r>
            <a:r>
              <a:rPr lang="en-US" altLang="en-US" dirty="0" err="1"/>
              <a:t>numar</a:t>
            </a:r>
            <a:r>
              <a:rPr lang="en-US" altLang="en-US" dirty="0"/>
              <a:t> </a:t>
            </a:r>
            <a:r>
              <a:rPr lang="en-US" altLang="en-US" dirty="0" err="1"/>
              <a:t>intreg</a:t>
            </a:r>
            <a:r>
              <a:rPr lang="en-US" altLang="en-US" dirty="0"/>
              <a:t> cu </a:t>
            </a:r>
            <a:r>
              <a:rPr lang="en-US" altLang="en-US" dirty="0" err="1"/>
              <a:t>semn</a:t>
            </a:r>
            <a:r>
              <a:rPr lang="en-US" altLang="en-US" dirty="0"/>
              <a:t>, un cod ASCII, 2 </a:t>
            </a:r>
            <a:r>
              <a:rPr lang="en-US" altLang="en-US" dirty="0" err="1"/>
              <a:t>cifre</a:t>
            </a:r>
            <a:r>
              <a:rPr lang="en-US" altLang="en-US" dirty="0"/>
              <a:t> BCD </a:t>
            </a:r>
          </a:p>
        </p:txBody>
      </p:sp>
    </p:spTree>
    <p:extLst>
      <p:ext uri="{BB962C8B-B14F-4D97-AF65-F5344CB8AC3E}">
        <p14:creationId xmlns:p14="http://schemas.microsoft.com/office/powerpoint/2010/main" val="4359695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Declararea</a:t>
            </a:r>
            <a:r>
              <a:rPr lang="en-US" altLang="en-US" dirty="0"/>
              <a:t> </a:t>
            </a:r>
            <a:r>
              <a:rPr lang="en-US" altLang="en-US" dirty="0" err="1"/>
              <a:t>variabilelor</a:t>
            </a:r>
            <a:r>
              <a:rPr lang="en-US" altLang="en-US" dirty="0"/>
              <a:t>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Candara"/>
                <a:ea typeface="ヒラギノ角ゴ Pro W3"/>
              </a:rPr>
              <a:t>define word :</a:t>
            </a:r>
            <a:endParaRPr lang="en-US" altLang="en-US" dirty="0"/>
          </a:p>
          <a:p>
            <a:pPr marL="1371600" lvl="3" indent="0">
              <a:buNone/>
            </a:pPr>
            <a:endParaRPr lang="en-US" altLang="en-US" dirty="0">
              <a:latin typeface="Candara"/>
              <a:ea typeface="ヒラギノ角ゴ Pro W3"/>
            </a:endParaRPr>
          </a:p>
          <a:p>
            <a:pPr marL="1371600" lvl="3" indent="0">
              <a:buNone/>
            </a:pPr>
            <a:r>
              <a:rPr lang="en-US" altLang="en-US" dirty="0">
                <a:latin typeface="Candara"/>
                <a:ea typeface="ヒラギノ角ゴ Pro W3"/>
              </a:rPr>
              <a:t>&lt;</a:t>
            </a:r>
            <a:r>
              <a:rPr lang="en-US" altLang="en-US" dirty="0" err="1">
                <a:latin typeface="Candara"/>
                <a:ea typeface="ヒラギノ角ゴ Pro W3"/>
              </a:rPr>
              <a:t>nume_var</a:t>
            </a:r>
            <a:r>
              <a:rPr lang="en-US" altLang="en-US" dirty="0">
                <a:latin typeface="Candara"/>
                <a:ea typeface="ヒラギノ角ゴ Pro W3"/>
              </a:rPr>
              <a:t>&gt;  DW         ?|&lt;</a:t>
            </a:r>
            <a:r>
              <a:rPr lang="en-US" altLang="en-US" dirty="0" err="1">
                <a:latin typeface="Candara"/>
                <a:ea typeface="ヒラギノ角ゴ Pro W3"/>
              </a:rPr>
              <a:t>valoare</a:t>
            </a:r>
            <a:r>
              <a:rPr lang="en-US" altLang="en-US" dirty="0">
                <a:latin typeface="Candara"/>
                <a:ea typeface="ヒラギノ角ゴ Pro W3"/>
              </a:rPr>
              <a:t>&gt;</a:t>
            </a:r>
            <a:endParaRPr lang="en-US">
              <a:latin typeface="Candara"/>
              <a:ea typeface="ヒラギノ角ゴ Pro W3"/>
            </a:endParaRPr>
          </a:p>
          <a:p>
            <a:pPr lvl="3"/>
            <a:endParaRPr lang="en-US" altLang="en-US" dirty="0"/>
          </a:p>
          <a:p>
            <a:pPr lvl="3"/>
            <a:r>
              <a:rPr lang="en-US" altLang="en-US" dirty="0"/>
              <a:t>se </a:t>
            </a:r>
            <a:r>
              <a:rPr lang="en-US" altLang="en-US" dirty="0" err="1"/>
              <a:t>rezerva</a:t>
            </a:r>
            <a:r>
              <a:rPr lang="en-US" altLang="en-US" dirty="0"/>
              <a:t> o </a:t>
            </a:r>
            <a:r>
              <a:rPr lang="en-US" altLang="en-US" dirty="0" err="1"/>
              <a:t>locatie</a:t>
            </a:r>
            <a:r>
              <a:rPr lang="en-US" altLang="en-US" dirty="0"/>
              <a:t> de </a:t>
            </a:r>
            <a:r>
              <a:rPr lang="en-US" altLang="en-US" dirty="0" err="1"/>
              <a:t>memorie</a:t>
            </a:r>
            <a:r>
              <a:rPr lang="en-US" altLang="en-US" dirty="0"/>
              <a:t> de 2 </a:t>
            </a:r>
            <a:r>
              <a:rPr lang="en-US" altLang="en-US" dirty="0" err="1"/>
              <a:t>octeti</a:t>
            </a:r>
            <a:r>
              <a:rPr lang="en-US" altLang="en-US" dirty="0"/>
              <a:t>; </a:t>
            </a:r>
          </a:p>
          <a:p>
            <a:pPr lvl="3"/>
            <a:r>
              <a:rPr lang="en-US" altLang="en-US" dirty="0" err="1">
                <a:latin typeface="Candara"/>
                <a:ea typeface="ヒラギノ角ゴ Pro W3"/>
              </a:rPr>
              <a:t>Locatia</a:t>
            </a:r>
            <a:r>
              <a:rPr lang="en-US" altLang="en-US" dirty="0">
                <a:latin typeface="Candara"/>
                <a:ea typeface="ヒラギノ角ゴ Pro W3"/>
              </a:rPr>
              <a:t> </a:t>
            </a:r>
            <a:r>
              <a:rPr lang="en-US" altLang="en-US" dirty="0" err="1">
                <a:latin typeface="Candara"/>
                <a:ea typeface="ヒラギノ角ゴ Pro W3"/>
              </a:rPr>
              <a:t>este</a:t>
            </a:r>
            <a:r>
              <a:rPr lang="en-US" altLang="en-US" dirty="0">
                <a:latin typeface="Candara"/>
                <a:ea typeface="ヒラギノ角ゴ Pro W3"/>
              </a:rPr>
              <a:t> </a:t>
            </a:r>
            <a:r>
              <a:rPr lang="en-US" altLang="en-US" dirty="0" err="1">
                <a:latin typeface="Candara"/>
                <a:ea typeface="ヒラギノ角ゴ Pro W3"/>
              </a:rPr>
              <a:t>initializata</a:t>
            </a:r>
            <a:r>
              <a:rPr lang="en-US" altLang="en-US" dirty="0">
                <a:latin typeface="Candara"/>
                <a:ea typeface="ヒラギノ角ゴ Pro W3"/>
              </a:rPr>
              <a:t> cu &lt;</a:t>
            </a:r>
            <a:r>
              <a:rPr lang="en-US" altLang="en-US" dirty="0" err="1">
                <a:latin typeface="Candara"/>
                <a:ea typeface="ヒラギノ角ゴ Pro W3"/>
              </a:rPr>
              <a:t>valoare</a:t>
            </a:r>
            <a:r>
              <a:rPr lang="en-US" altLang="en-US" dirty="0">
                <a:latin typeface="Candara"/>
                <a:ea typeface="ヒラギノ角ゴ Pro W3"/>
              </a:rPr>
              <a:t>&gt;, </a:t>
            </a:r>
            <a:r>
              <a:rPr lang="en-US" altLang="en-US" dirty="0" err="1">
                <a:latin typeface="Candara"/>
                <a:ea typeface="ヒラギノ角ゴ Pro W3"/>
              </a:rPr>
              <a:t>sau</a:t>
            </a:r>
            <a:r>
              <a:rPr lang="en-US" altLang="en-US" dirty="0">
                <a:latin typeface="Candara"/>
                <a:ea typeface="ヒラギノ角ゴ Pro W3"/>
              </a:rPr>
              <a:t> </a:t>
            </a:r>
            <a:r>
              <a:rPr lang="en-US" altLang="en-US" dirty="0" err="1">
                <a:latin typeface="Candara"/>
                <a:ea typeface="ヒラギノ角ゴ Pro W3"/>
              </a:rPr>
              <a:t>neinitializata</a:t>
            </a:r>
            <a:r>
              <a:rPr lang="en-US" altLang="en-US" dirty="0">
                <a:latin typeface="Candara"/>
                <a:ea typeface="ヒラギノ角ゴ Pro W3"/>
              </a:rPr>
              <a:t> '?'</a:t>
            </a:r>
          </a:p>
          <a:p>
            <a:pPr lvl="3"/>
            <a:r>
              <a:rPr lang="en-US" altLang="en-US" dirty="0"/>
              <a:t>&lt;</a:t>
            </a:r>
            <a:r>
              <a:rPr lang="en-US" altLang="en-US" dirty="0" err="1"/>
              <a:t>nume_var</a:t>
            </a:r>
            <a:r>
              <a:rPr lang="en-US" altLang="en-US" dirty="0"/>
              <a:t>&gt; - </a:t>
            </a:r>
            <a:r>
              <a:rPr lang="en-US" altLang="en-US" dirty="0" err="1"/>
              <a:t>eticheta</a:t>
            </a:r>
            <a:r>
              <a:rPr lang="en-US" altLang="en-US" dirty="0"/>
              <a:t> </a:t>
            </a:r>
            <a:r>
              <a:rPr lang="en-US" altLang="en-US" dirty="0" err="1"/>
              <a:t>ce</a:t>
            </a:r>
            <a:r>
              <a:rPr lang="en-US" altLang="en-US" dirty="0"/>
              <a:t> </a:t>
            </a:r>
            <a:r>
              <a:rPr lang="en-US" altLang="en-US" dirty="0" err="1"/>
              <a:t>simbolizeaza</a:t>
            </a:r>
            <a:r>
              <a:rPr lang="en-US" altLang="en-US" dirty="0"/>
              <a:t> </a:t>
            </a:r>
            <a:r>
              <a:rPr lang="en-US" altLang="en-US" dirty="0" err="1"/>
              <a:t>adresa</a:t>
            </a:r>
            <a:r>
              <a:rPr lang="en-US" altLang="en-US" dirty="0"/>
              <a:t> </a:t>
            </a:r>
            <a:r>
              <a:rPr lang="en-US" altLang="en-US" dirty="0" err="1"/>
              <a:t>variabilei</a:t>
            </a:r>
            <a:endParaRPr lang="en-US" altLang="en-US" dirty="0"/>
          </a:p>
          <a:p>
            <a:pPr lvl="3"/>
            <a:r>
              <a:rPr lang="en-US" altLang="en-US" dirty="0">
                <a:latin typeface="Candara"/>
                <a:ea typeface="ヒラギノ角ゴ Pro W3"/>
              </a:rPr>
              <a:t>&lt;</a:t>
            </a:r>
            <a:r>
              <a:rPr lang="en-US" altLang="en-US" dirty="0" err="1">
                <a:latin typeface="Candara"/>
                <a:ea typeface="ヒラギノ角ゴ Pro W3"/>
              </a:rPr>
              <a:t>valoare</a:t>
            </a:r>
            <a:r>
              <a:rPr lang="en-US" altLang="en-US" dirty="0">
                <a:latin typeface="Candara"/>
                <a:ea typeface="ヒラギノ角ゴ Pro W3"/>
              </a:rPr>
              <a:t>&gt; - </a:t>
            </a:r>
            <a:r>
              <a:rPr lang="en-US" altLang="en-US" dirty="0" err="1">
                <a:latin typeface="Candara"/>
                <a:ea typeface="ヒラギノ角ゴ Pro W3"/>
              </a:rPr>
              <a:t>valoare</a:t>
            </a:r>
            <a:r>
              <a:rPr lang="en-US" altLang="en-US" dirty="0">
                <a:latin typeface="Candara"/>
                <a:ea typeface="ヒラギノ角ゴ Pro W3"/>
              </a:rPr>
              <a:t> in </a:t>
            </a:r>
            <a:r>
              <a:rPr lang="en-US" altLang="en-US" dirty="0" err="1">
                <a:latin typeface="Candara"/>
                <a:ea typeface="ヒラギノ角ゴ Pro W3"/>
              </a:rPr>
              <a:t>intervalul</a:t>
            </a:r>
            <a:r>
              <a:rPr lang="en-US" altLang="en-US" dirty="0">
                <a:latin typeface="Candara"/>
                <a:ea typeface="ヒラギノ角ゴ Pro W3"/>
              </a:rPr>
              <a:t> [0..2^16-1] </a:t>
            </a:r>
            <a:r>
              <a:rPr lang="en-US" altLang="en-US" dirty="0" err="1">
                <a:latin typeface="Candara"/>
                <a:ea typeface="ヒラギノ角ゴ Pro W3"/>
              </a:rPr>
              <a:t>sau</a:t>
            </a:r>
            <a:r>
              <a:rPr lang="en-US" altLang="en-US" dirty="0">
                <a:latin typeface="Candara"/>
                <a:ea typeface="ヒラギノ角ゴ Pro W3"/>
              </a:rPr>
              <a:t>  [- 2^15.. 2^15-1]</a:t>
            </a:r>
          </a:p>
          <a:p>
            <a:pPr lvl="3"/>
            <a:r>
              <a:rPr lang="en-US" altLang="en-US" dirty="0" err="1"/>
              <a:t>Poate</a:t>
            </a:r>
            <a:r>
              <a:rPr lang="en-US" altLang="en-US" dirty="0"/>
              <a:t> </a:t>
            </a:r>
            <a:r>
              <a:rPr lang="en-US" altLang="en-US" dirty="0" err="1"/>
              <a:t>pastra</a:t>
            </a:r>
            <a:r>
              <a:rPr lang="en-US" altLang="en-US" dirty="0"/>
              <a:t>: un </a:t>
            </a:r>
            <a:r>
              <a:rPr lang="en-US" altLang="en-US" dirty="0" err="1"/>
              <a:t>numar</a:t>
            </a:r>
            <a:r>
              <a:rPr lang="en-US" altLang="en-US" dirty="0"/>
              <a:t> </a:t>
            </a:r>
            <a:r>
              <a:rPr lang="en-US" altLang="en-US" dirty="0" err="1"/>
              <a:t>intreg</a:t>
            </a:r>
            <a:r>
              <a:rPr lang="en-US" altLang="en-US" dirty="0"/>
              <a:t> </a:t>
            </a:r>
            <a:r>
              <a:rPr lang="en-US" altLang="en-US" dirty="0" err="1"/>
              <a:t>fara</a:t>
            </a:r>
            <a:r>
              <a:rPr lang="en-US" altLang="en-US" dirty="0"/>
              <a:t> </a:t>
            </a:r>
            <a:r>
              <a:rPr lang="en-US" altLang="en-US" dirty="0" err="1"/>
              <a:t>semn</a:t>
            </a:r>
            <a:r>
              <a:rPr lang="en-US" altLang="en-US" dirty="0"/>
              <a:t>, un </a:t>
            </a:r>
            <a:r>
              <a:rPr lang="en-US" altLang="en-US" dirty="0" err="1"/>
              <a:t>numar</a:t>
            </a:r>
            <a:r>
              <a:rPr lang="en-US" altLang="en-US" dirty="0"/>
              <a:t> </a:t>
            </a:r>
            <a:r>
              <a:rPr lang="en-US" altLang="en-US" dirty="0" err="1"/>
              <a:t>intreg</a:t>
            </a:r>
            <a:r>
              <a:rPr lang="en-US" altLang="en-US" dirty="0"/>
              <a:t> cu </a:t>
            </a:r>
            <a:r>
              <a:rPr lang="en-US" altLang="en-US" dirty="0" err="1"/>
              <a:t>semn</a:t>
            </a:r>
            <a:r>
              <a:rPr lang="en-US" altLang="en-US" dirty="0"/>
              <a:t>, 2 </a:t>
            </a:r>
            <a:r>
              <a:rPr lang="en-US" altLang="en-US" dirty="0" err="1"/>
              <a:t>coduri</a:t>
            </a:r>
            <a:r>
              <a:rPr lang="en-US" altLang="en-US" dirty="0"/>
              <a:t> ASCII, 4 </a:t>
            </a:r>
            <a:r>
              <a:rPr lang="en-US" altLang="en-US" dirty="0" err="1"/>
              <a:t>cifre</a:t>
            </a:r>
            <a:r>
              <a:rPr lang="en-US" altLang="en-US" dirty="0"/>
              <a:t> BCD </a:t>
            </a:r>
          </a:p>
        </p:txBody>
      </p:sp>
    </p:spTree>
    <p:extLst>
      <p:ext uri="{BB962C8B-B14F-4D97-AF65-F5344CB8AC3E}">
        <p14:creationId xmlns:p14="http://schemas.microsoft.com/office/powerpoint/2010/main" val="38181461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Declararea</a:t>
            </a:r>
            <a:r>
              <a:rPr lang="en-US" altLang="en-US" dirty="0"/>
              <a:t> </a:t>
            </a:r>
            <a:r>
              <a:rPr lang="en-US" altLang="en-US" dirty="0" err="1"/>
              <a:t>variabilelor</a:t>
            </a:r>
            <a:r>
              <a:rPr lang="en-US" altLang="en-US" dirty="0"/>
              <a:t>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Candara"/>
                <a:ea typeface="ヒラギノ角ゴ Pro W3"/>
              </a:rPr>
              <a:t>define double word:</a:t>
            </a:r>
            <a:endParaRPr lang="en-US" dirty="0"/>
          </a:p>
          <a:p>
            <a:pPr lvl="3"/>
            <a:endParaRPr lang="en-US" altLang="en-US" dirty="0">
              <a:latin typeface="Candara"/>
              <a:ea typeface="ヒラギノ角ゴ Pro W3"/>
            </a:endParaRPr>
          </a:p>
          <a:p>
            <a:pPr marL="1371600" lvl="3" indent="0">
              <a:buNone/>
            </a:pPr>
            <a:r>
              <a:rPr lang="en-US" altLang="en-US" dirty="0">
                <a:latin typeface="Candara"/>
                <a:ea typeface="ヒラギノ角ゴ Pro W3"/>
              </a:rPr>
              <a:t>&lt;</a:t>
            </a:r>
            <a:r>
              <a:rPr lang="en-US" altLang="en-US" dirty="0" err="1">
                <a:latin typeface="Candara"/>
                <a:ea typeface="ヒラギノ角ゴ Pro W3"/>
              </a:rPr>
              <a:t>nume_var</a:t>
            </a:r>
            <a:r>
              <a:rPr lang="en-US" altLang="en-US" dirty="0">
                <a:latin typeface="Candara"/>
                <a:ea typeface="ヒラギノ角ゴ Pro W3"/>
              </a:rPr>
              <a:t>&gt;  DD             ?|&lt;</a:t>
            </a:r>
            <a:r>
              <a:rPr lang="en-US" altLang="en-US" dirty="0" err="1">
                <a:latin typeface="Candara"/>
                <a:ea typeface="ヒラギノ角ゴ Pro W3"/>
              </a:rPr>
              <a:t>valoare</a:t>
            </a:r>
            <a:r>
              <a:rPr lang="en-US" altLang="en-US" dirty="0">
                <a:latin typeface="Candara"/>
                <a:ea typeface="ヒラギノ角ゴ Pro W3"/>
              </a:rPr>
              <a:t>&gt;</a:t>
            </a:r>
            <a:endParaRPr lang="en-US">
              <a:latin typeface="Candara"/>
              <a:ea typeface="ヒラギノ角ゴ Pro W3"/>
            </a:endParaRPr>
          </a:p>
          <a:p>
            <a:pPr lvl="3"/>
            <a:endParaRPr lang="en-US" altLang="en-US" dirty="0"/>
          </a:p>
          <a:p>
            <a:pPr lvl="2"/>
            <a:endParaRPr lang="en-US" altLang="en-US" dirty="0"/>
          </a:p>
          <a:p>
            <a:pPr lvl="3"/>
            <a:r>
              <a:rPr lang="en-US" altLang="en-US" dirty="0">
                <a:latin typeface="Candara"/>
                <a:ea typeface="ヒラギノ角ゴ Pro W3"/>
              </a:rPr>
              <a:t>se </a:t>
            </a:r>
            <a:r>
              <a:rPr lang="en-US" altLang="en-US" dirty="0" err="1">
                <a:latin typeface="Candara"/>
                <a:ea typeface="ヒラギノ角ゴ Pro W3"/>
              </a:rPr>
              <a:t>rezerva</a:t>
            </a:r>
            <a:r>
              <a:rPr lang="en-US" altLang="en-US" dirty="0">
                <a:latin typeface="Candara"/>
                <a:ea typeface="ヒラギノ角ゴ Pro W3"/>
              </a:rPr>
              <a:t> o </a:t>
            </a:r>
            <a:r>
              <a:rPr lang="en-US" altLang="en-US" dirty="0" err="1">
                <a:latin typeface="Candara"/>
                <a:ea typeface="ヒラギノ角ゴ Pro W3"/>
              </a:rPr>
              <a:t>locatie</a:t>
            </a:r>
            <a:r>
              <a:rPr lang="en-US" altLang="en-US" dirty="0">
                <a:latin typeface="Candara"/>
                <a:ea typeface="ヒラギノ角ゴ Pro W3"/>
              </a:rPr>
              <a:t> de </a:t>
            </a:r>
            <a:r>
              <a:rPr lang="en-US" altLang="en-US" dirty="0" err="1">
                <a:latin typeface="Candara"/>
                <a:ea typeface="ヒラギノ角ゴ Pro W3"/>
              </a:rPr>
              <a:t>memorie</a:t>
            </a:r>
            <a:r>
              <a:rPr lang="en-US" altLang="en-US" dirty="0">
                <a:latin typeface="Candara"/>
                <a:ea typeface="ヒラギノ角ゴ Pro W3"/>
              </a:rPr>
              <a:t> de 4 </a:t>
            </a:r>
            <a:r>
              <a:rPr lang="en-US" altLang="en-US" dirty="0" err="1">
                <a:latin typeface="Candara"/>
                <a:ea typeface="ヒラギノ角ゴ Pro W3"/>
              </a:rPr>
              <a:t>octeti</a:t>
            </a:r>
            <a:r>
              <a:rPr lang="en-US" altLang="en-US" dirty="0">
                <a:latin typeface="Candara"/>
                <a:ea typeface="ヒラギノ角ゴ Pro W3"/>
              </a:rPr>
              <a:t> (int </a:t>
            </a:r>
            <a:r>
              <a:rPr lang="en-US" altLang="en-US" dirty="0" err="1">
                <a:latin typeface="Candara"/>
                <a:ea typeface="ヒラギノ角ゴ Pro W3"/>
              </a:rPr>
              <a:t>în</a:t>
            </a:r>
            <a:r>
              <a:rPr lang="en-US" altLang="en-US" dirty="0">
                <a:latin typeface="Candara"/>
                <a:ea typeface="ヒラギノ角ゴ Pro W3"/>
              </a:rPr>
              <a:t> C); </a:t>
            </a:r>
            <a:endParaRPr lang="en-US" altLang="en-US" dirty="0"/>
          </a:p>
          <a:p>
            <a:pPr lvl="3"/>
            <a:r>
              <a:rPr lang="en-US" altLang="en-US" dirty="0" err="1">
                <a:latin typeface="Candara"/>
                <a:ea typeface="ヒラギノ角ゴ Pro W3"/>
              </a:rPr>
              <a:t>Locatia</a:t>
            </a:r>
            <a:r>
              <a:rPr lang="en-US" altLang="en-US" dirty="0">
                <a:latin typeface="Candara"/>
                <a:ea typeface="ヒラギノ角ゴ Pro W3"/>
              </a:rPr>
              <a:t> </a:t>
            </a:r>
            <a:r>
              <a:rPr lang="en-US" altLang="en-US" dirty="0" err="1">
                <a:latin typeface="Candara"/>
                <a:ea typeface="ヒラギノ角ゴ Pro W3"/>
              </a:rPr>
              <a:t>este</a:t>
            </a:r>
            <a:r>
              <a:rPr lang="en-US" altLang="en-US" dirty="0">
                <a:latin typeface="Candara"/>
                <a:ea typeface="ヒラギノ角ゴ Pro W3"/>
              </a:rPr>
              <a:t> </a:t>
            </a:r>
            <a:r>
              <a:rPr lang="en-US" altLang="en-US" dirty="0" err="1">
                <a:latin typeface="Candara"/>
                <a:ea typeface="ヒラギノ角ゴ Pro W3"/>
              </a:rPr>
              <a:t>initializata</a:t>
            </a:r>
            <a:r>
              <a:rPr lang="en-US" altLang="en-US" dirty="0">
                <a:latin typeface="Candara"/>
                <a:ea typeface="ヒラギノ角ゴ Pro W3"/>
              </a:rPr>
              <a:t> cu &lt;</a:t>
            </a:r>
            <a:r>
              <a:rPr lang="en-US" altLang="en-US" dirty="0" err="1">
                <a:latin typeface="Candara"/>
                <a:ea typeface="ヒラギノ角ゴ Pro W3"/>
              </a:rPr>
              <a:t>valoare</a:t>
            </a:r>
            <a:r>
              <a:rPr lang="en-US" altLang="en-US" dirty="0">
                <a:latin typeface="Candara"/>
                <a:ea typeface="ヒラギノ角ゴ Pro W3"/>
              </a:rPr>
              <a:t>&gt;, </a:t>
            </a:r>
            <a:r>
              <a:rPr lang="en-US" altLang="en-US" dirty="0" err="1">
                <a:latin typeface="Candara"/>
                <a:ea typeface="ヒラギノ角ゴ Pro W3"/>
              </a:rPr>
              <a:t>sau</a:t>
            </a:r>
            <a:r>
              <a:rPr lang="en-US" altLang="en-US" dirty="0">
                <a:latin typeface="Candara"/>
                <a:ea typeface="ヒラギノ角ゴ Pro W3"/>
              </a:rPr>
              <a:t> </a:t>
            </a:r>
            <a:r>
              <a:rPr lang="en-US" altLang="en-US" dirty="0" err="1">
                <a:latin typeface="Candara"/>
                <a:ea typeface="ヒラギノ角ゴ Pro W3"/>
              </a:rPr>
              <a:t>neinitializata</a:t>
            </a:r>
            <a:r>
              <a:rPr lang="en-US" altLang="en-US" dirty="0">
                <a:latin typeface="Candara"/>
                <a:ea typeface="ヒラギノ角ゴ Pro W3"/>
              </a:rPr>
              <a:t> '?'</a:t>
            </a:r>
          </a:p>
          <a:p>
            <a:pPr lvl="3"/>
            <a:r>
              <a:rPr lang="en-US" altLang="en-US" dirty="0"/>
              <a:t>&lt;</a:t>
            </a:r>
            <a:r>
              <a:rPr lang="en-US" altLang="en-US" dirty="0" err="1"/>
              <a:t>nume_var</a:t>
            </a:r>
            <a:r>
              <a:rPr lang="en-US" altLang="en-US" dirty="0"/>
              <a:t>&gt; - </a:t>
            </a:r>
            <a:r>
              <a:rPr lang="en-US" altLang="en-US" dirty="0" err="1"/>
              <a:t>eticheta</a:t>
            </a:r>
            <a:r>
              <a:rPr lang="en-US" altLang="en-US" dirty="0"/>
              <a:t> </a:t>
            </a:r>
            <a:r>
              <a:rPr lang="en-US" altLang="en-US" dirty="0" err="1"/>
              <a:t>ce</a:t>
            </a:r>
            <a:r>
              <a:rPr lang="en-US" altLang="en-US" dirty="0"/>
              <a:t> </a:t>
            </a:r>
            <a:r>
              <a:rPr lang="en-US" altLang="en-US" dirty="0" err="1"/>
              <a:t>simbolizeaza</a:t>
            </a:r>
            <a:r>
              <a:rPr lang="en-US" altLang="en-US" dirty="0"/>
              <a:t> </a:t>
            </a:r>
            <a:r>
              <a:rPr lang="en-US" altLang="en-US" dirty="0" err="1"/>
              <a:t>adresa</a:t>
            </a:r>
            <a:r>
              <a:rPr lang="en-US" altLang="en-US" dirty="0"/>
              <a:t> </a:t>
            </a:r>
            <a:r>
              <a:rPr lang="en-US" altLang="en-US" dirty="0" err="1"/>
              <a:t>variabilei</a:t>
            </a:r>
            <a:endParaRPr lang="en-US" altLang="en-US" dirty="0"/>
          </a:p>
          <a:p>
            <a:pPr lvl="3"/>
            <a:r>
              <a:rPr lang="en-US" altLang="en-US" dirty="0"/>
              <a:t>&lt;</a:t>
            </a:r>
            <a:r>
              <a:rPr lang="en-US" altLang="en-US" dirty="0" err="1"/>
              <a:t>valoare</a:t>
            </a:r>
            <a:r>
              <a:rPr lang="en-US" altLang="en-US" dirty="0"/>
              <a:t>&gt; - </a:t>
            </a:r>
            <a:r>
              <a:rPr lang="en-US" altLang="en-US" dirty="0" err="1"/>
              <a:t>valoare</a:t>
            </a:r>
            <a:r>
              <a:rPr lang="en-US" altLang="en-US" dirty="0"/>
              <a:t> </a:t>
            </a:r>
            <a:r>
              <a:rPr lang="en-US" altLang="en-US" dirty="0" err="1"/>
              <a:t>numerica</a:t>
            </a:r>
            <a:r>
              <a:rPr lang="en-US" altLang="en-US" dirty="0"/>
              <a:t> in </a:t>
            </a:r>
            <a:r>
              <a:rPr lang="en-US" altLang="en-US" dirty="0" err="1"/>
              <a:t>intervalul</a:t>
            </a:r>
            <a:r>
              <a:rPr lang="en-US" altLang="en-US" dirty="0"/>
              <a:t> [0..2^32-1] </a:t>
            </a:r>
            <a:r>
              <a:rPr lang="en-US" altLang="en-US" dirty="0" err="1"/>
              <a:t>sau</a:t>
            </a:r>
            <a:r>
              <a:rPr lang="en-US" altLang="en-US" dirty="0"/>
              <a:t>  [- 2^31.. 2^31-1]</a:t>
            </a:r>
          </a:p>
          <a:p>
            <a:pPr lvl="3"/>
            <a:r>
              <a:rPr lang="en-US" altLang="en-US" dirty="0" err="1"/>
              <a:t>poatepastra</a:t>
            </a:r>
            <a:r>
              <a:rPr lang="en-US" altLang="en-US" dirty="0"/>
              <a:t>: un </a:t>
            </a:r>
            <a:r>
              <a:rPr lang="en-US" altLang="en-US" dirty="0" err="1"/>
              <a:t>numar</a:t>
            </a:r>
            <a:r>
              <a:rPr lang="en-US" altLang="en-US" dirty="0"/>
              <a:t> </a:t>
            </a:r>
            <a:r>
              <a:rPr lang="en-US" altLang="en-US" dirty="0" err="1"/>
              <a:t>intreg</a:t>
            </a:r>
            <a:r>
              <a:rPr lang="en-US" altLang="en-US" dirty="0"/>
              <a:t> </a:t>
            </a:r>
            <a:r>
              <a:rPr lang="en-US" altLang="en-US" dirty="0" err="1"/>
              <a:t>fara</a:t>
            </a:r>
            <a:r>
              <a:rPr lang="en-US" altLang="en-US" dirty="0"/>
              <a:t> </a:t>
            </a:r>
            <a:r>
              <a:rPr lang="en-US" altLang="en-US" dirty="0" err="1"/>
              <a:t>semn</a:t>
            </a:r>
            <a:r>
              <a:rPr lang="en-US" altLang="en-US" dirty="0"/>
              <a:t>, un </a:t>
            </a:r>
            <a:r>
              <a:rPr lang="en-US" altLang="en-US" dirty="0" err="1"/>
              <a:t>numar</a:t>
            </a:r>
            <a:r>
              <a:rPr lang="en-US" altLang="en-US" dirty="0"/>
              <a:t> </a:t>
            </a:r>
            <a:r>
              <a:rPr lang="en-US" altLang="en-US" dirty="0" err="1"/>
              <a:t>intreg</a:t>
            </a:r>
            <a:r>
              <a:rPr lang="en-US" altLang="en-US" dirty="0"/>
              <a:t> cu </a:t>
            </a:r>
            <a:r>
              <a:rPr lang="en-US" altLang="en-US" dirty="0" err="1"/>
              <a:t>semn</a:t>
            </a:r>
            <a:r>
              <a:rPr lang="en-US" altLang="en-US" dirty="0"/>
              <a:t>, 4 </a:t>
            </a:r>
            <a:r>
              <a:rPr lang="en-US" altLang="en-US" dirty="0" err="1"/>
              <a:t>coduri</a:t>
            </a:r>
            <a:r>
              <a:rPr lang="en-US" altLang="en-US" dirty="0"/>
              <a:t> ASCII, 8 </a:t>
            </a:r>
            <a:r>
              <a:rPr lang="en-US" altLang="en-US" dirty="0" err="1"/>
              <a:t>cifre</a:t>
            </a:r>
            <a:r>
              <a:rPr lang="en-US" altLang="en-US" dirty="0"/>
              <a:t> BCD,  </a:t>
            </a:r>
          </a:p>
        </p:txBody>
      </p:sp>
    </p:spTree>
    <p:extLst>
      <p:ext uri="{BB962C8B-B14F-4D97-AF65-F5344CB8AC3E}">
        <p14:creationId xmlns:p14="http://schemas.microsoft.com/office/powerpoint/2010/main" val="32241472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Exemple de declaratii de variabile simple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Candara"/>
                <a:ea typeface="ヒラギノ角ゴ Pro W3"/>
              </a:rPr>
              <a:t>m		</a:t>
            </a:r>
            <a:r>
              <a:rPr lang="en-US" altLang="en-US" dirty="0" err="1">
                <a:latin typeface="Candara"/>
                <a:ea typeface="ヒラギノ角ゴ Pro W3"/>
              </a:rPr>
              <a:t>db</a:t>
            </a:r>
            <a:r>
              <a:rPr lang="en-US" altLang="en-US" dirty="0">
                <a:latin typeface="Candara"/>
                <a:ea typeface="ヒラギノ角ゴ Pro W3"/>
              </a:rPr>
              <a:t>		?		</a:t>
            </a:r>
            <a:r>
              <a:rPr lang="en-US" altLang="en-US" dirty="0" err="1">
                <a:solidFill>
                  <a:srgbClr val="FF0000"/>
                </a:solidFill>
                <a:latin typeface="Candara"/>
                <a:ea typeface="ヒラギノ角ゴ Pro W3"/>
              </a:rPr>
              <a:t>erori</a:t>
            </a:r>
            <a:endParaRPr lang="en-US" altLang="en-US" dirty="0">
              <a:solidFill>
                <a:srgbClr val="FF0000"/>
              </a:solidFill>
              <a:latin typeface="Candara"/>
              <a:ea typeface="ヒラギノ角ゴ Pro W3"/>
            </a:endParaRPr>
          </a:p>
          <a:p>
            <a:r>
              <a:rPr lang="en-US" altLang="en-US" dirty="0"/>
              <a:t>I		db		6		 l	db	260</a:t>
            </a:r>
          </a:p>
          <a:p>
            <a:r>
              <a:rPr lang="en-US" altLang="en-US" dirty="0"/>
              <a:t>j		</a:t>
            </a:r>
            <a:r>
              <a:rPr lang="en-US" altLang="en-US" dirty="0" err="1"/>
              <a:t>db</a:t>
            </a:r>
            <a:r>
              <a:rPr lang="en-US" altLang="en-US" dirty="0"/>
              <a:t>		-7		al	</a:t>
            </a:r>
            <a:r>
              <a:rPr lang="en-US" altLang="en-US" dirty="0" err="1"/>
              <a:t>dw</a:t>
            </a:r>
            <a:r>
              <a:rPr lang="en-US" altLang="en-US" dirty="0"/>
              <a:t>	23</a:t>
            </a:r>
          </a:p>
          <a:p>
            <a:r>
              <a:rPr lang="en-US" altLang="en-US" dirty="0"/>
              <a:t>l		db		255		</a:t>
            </a:r>
            <a:r>
              <a:rPr lang="en-US" altLang="en-US" dirty="0" err="1"/>
              <a:t>tt</a:t>
            </a:r>
            <a:r>
              <a:rPr lang="en-US" altLang="en-US" dirty="0"/>
              <a:t>	db	-130</a:t>
            </a:r>
          </a:p>
          <a:p>
            <a:r>
              <a:rPr lang="en-US" altLang="en-US" dirty="0"/>
              <a:t>k		</a:t>
            </a:r>
            <a:r>
              <a:rPr lang="en-US" altLang="en-US" dirty="0" err="1"/>
              <a:t>db</a:t>
            </a:r>
            <a:r>
              <a:rPr lang="en-US" altLang="en-US" dirty="0"/>
              <a:t>		-23</a:t>
            </a:r>
          </a:p>
          <a:p>
            <a:r>
              <a:rPr lang="en-US" altLang="en-US" dirty="0"/>
              <a:t>bits		</a:t>
            </a:r>
            <a:r>
              <a:rPr lang="en-US" altLang="en-US" dirty="0" err="1"/>
              <a:t>db</a:t>
            </a:r>
            <a:r>
              <a:rPr lang="en-US" altLang="en-US" dirty="0"/>
              <a:t>		10101111b</a:t>
            </a:r>
          </a:p>
          <a:p>
            <a:r>
              <a:rPr lang="en-US" altLang="en-US" dirty="0"/>
              <a:t>car		</a:t>
            </a:r>
            <a:r>
              <a:rPr lang="en-US" altLang="en-US" dirty="0" err="1"/>
              <a:t>db</a:t>
            </a:r>
            <a:r>
              <a:rPr lang="en-US" altLang="en-US" dirty="0"/>
              <a:t>		'A'</a:t>
            </a:r>
          </a:p>
          <a:p>
            <a:r>
              <a:rPr lang="en-US" altLang="en-US" dirty="0" err="1"/>
              <a:t>Cuv</a:t>
            </a:r>
            <a:r>
              <a:rPr lang="en-US" altLang="en-US" dirty="0"/>
              <a:t>		</a:t>
            </a:r>
            <a:r>
              <a:rPr lang="en-US" altLang="en-US" dirty="0" err="1"/>
              <a:t>dw</a:t>
            </a:r>
            <a:r>
              <a:rPr lang="en-US" altLang="en-US" dirty="0"/>
              <a:t>		1234h</a:t>
            </a:r>
          </a:p>
          <a:p>
            <a:r>
              <a:rPr lang="en-US" altLang="en-US" dirty="0">
                <a:latin typeface="Candara"/>
                <a:ea typeface="ヒラギノ角ゴ Pro W3"/>
              </a:rPr>
              <a:t>Var		</a:t>
            </a:r>
            <a:r>
              <a:rPr lang="en-US" altLang="en-US" dirty="0" err="1">
                <a:latin typeface="Candara"/>
                <a:ea typeface="ヒラギノ角ゴ Pro W3"/>
              </a:rPr>
              <a:t>dw</a:t>
            </a:r>
            <a:r>
              <a:rPr lang="en-US" altLang="en-US" dirty="0">
                <a:latin typeface="Candara"/>
                <a:ea typeface="ヒラギノ角ゴ Pro W3"/>
              </a:rPr>
              <a:t>		0FFFFh</a:t>
            </a:r>
          </a:p>
          <a:p>
            <a:r>
              <a:rPr lang="en-US" altLang="en-US" dirty="0" err="1"/>
              <a:t>Dcuv</a:t>
            </a:r>
            <a:r>
              <a:rPr lang="en-US" altLang="en-US" dirty="0"/>
              <a:t>	</a:t>
            </a:r>
            <a:r>
              <a:rPr lang="en-US" altLang="en-US" dirty="0" err="1"/>
              <a:t>dw</a:t>
            </a:r>
            <a:r>
              <a:rPr lang="en-US" altLang="en-US" dirty="0"/>
              <a:t>		12345678h</a:t>
            </a:r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>
            <a:off x="5791200" y="1295400"/>
            <a:ext cx="0" cy="441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2957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Declararea</a:t>
            </a:r>
            <a:r>
              <a:rPr lang="en-US" altLang="en-US" dirty="0"/>
              <a:t> </a:t>
            </a:r>
            <a:r>
              <a:rPr lang="en-US" altLang="en-US" dirty="0" err="1"/>
              <a:t>variabilelor</a:t>
            </a:r>
            <a:r>
              <a:rPr lang="en-US" altLang="en-US" dirty="0"/>
              <a:t>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err="1"/>
              <a:t>Variabile</a:t>
            </a:r>
            <a:r>
              <a:rPr lang="en-US" altLang="en-US" dirty="0"/>
              <a:t> simple lungi:</a:t>
            </a:r>
            <a:endParaRPr lang="en-US"/>
          </a:p>
          <a:p>
            <a:pPr lvl="1"/>
            <a:r>
              <a:rPr lang="en-US" altLang="en-US" dirty="0" err="1"/>
              <a:t>dq</a:t>
            </a:r>
            <a:r>
              <a:rPr lang="en-US" altLang="en-US" dirty="0"/>
              <a:t> (define QWORD/quad-word)</a:t>
            </a:r>
          </a:p>
          <a:p>
            <a:pPr lvl="2"/>
            <a:r>
              <a:rPr lang="en-US" altLang="en-US" dirty="0" err="1"/>
              <a:t>variabilape</a:t>
            </a:r>
            <a:r>
              <a:rPr lang="en-US" altLang="en-US" dirty="0"/>
              <a:t> 8 </a:t>
            </a:r>
            <a:r>
              <a:rPr lang="en-US" altLang="en-US" dirty="0" err="1"/>
              <a:t>octeti</a:t>
            </a:r>
            <a:r>
              <a:rPr lang="en-US" altLang="en-US" dirty="0"/>
              <a:t>; </a:t>
            </a:r>
            <a:r>
              <a:rPr lang="en-US" altLang="en-US" dirty="0" err="1"/>
              <a:t>folosit</a:t>
            </a:r>
            <a:r>
              <a:rPr lang="en-US" altLang="en-US" dirty="0"/>
              <a:t> </a:t>
            </a:r>
            <a:r>
              <a:rPr lang="en-US" altLang="en-US" dirty="0" err="1"/>
              <a:t>pentru</a:t>
            </a:r>
            <a:r>
              <a:rPr lang="en-US" altLang="en-US" dirty="0"/>
              <a:t> </a:t>
            </a:r>
            <a:r>
              <a:rPr lang="en-US" altLang="en-US" dirty="0" err="1"/>
              <a:t>pastrarea</a:t>
            </a:r>
            <a:r>
              <a:rPr lang="en-US" altLang="en-US" dirty="0"/>
              <a:t> </a:t>
            </a:r>
            <a:r>
              <a:rPr lang="en-US" altLang="en-US" dirty="0" err="1"/>
              <a:t>intregilor</a:t>
            </a:r>
            <a:r>
              <a:rPr lang="en-US" altLang="en-US" dirty="0"/>
              <a:t> f. </a:t>
            </a:r>
            <a:r>
              <a:rPr lang="en-US" altLang="en-US" dirty="0" err="1"/>
              <a:t>mari</a:t>
            </a:r>
            <a:r>
              <a:rPr lang="en-US" altLang="en-US" dirty="0"/>
              <a:t> </a:t>
            </a:r>
            <a:r>
              <a:rPr lang="en-US" altLang="en-US" dirty="0" err="1"/>
              <a:t>sau</a:t>
            </a:r>
            <a:r>
              <a:rPr lang="en-US" altLang="en-US" dirty="0"/>
              <a:t> a </a:t>
            </a:r>
            <a:r>
              <a:rPr lang="en-US" altLang="en-US" dirty="0" err="1"/>
              <a:t>valorilor</a:t>
            </a:r>
            <a:r>
              <a:rPr lang="en-US" altLang="en-US" dirty="0"/>
              <a:t> in </a:t>
            </a:r>
            <a:r>
              <a:rPr lang="en-US" altLang="en-US" dirty="0" err="1"/>
              <a:t>flotant</a:t>
            </a:r>
            <a:r>
              <a:rPr lang="en-US" altLang="en-US" dirty="0"/>
              <a:t> (</a:t>
            </a:r>
            <a:r>
              <a:rPr lang="en-US" altLang="en-US" dirty="0" err="1"/>
              <a:t>dubla</a:t>
            </a:r>
            <a:r>
              <a:rPr lang="en-US" altLang="en-US" dirty="0"/>
              <a:t> </a:t>
            </a:r>
            <a:r>
              <a:rPr lang="en-US" altLang="en-US" dirty="0" err="1"/>
              <a:t>precizie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>
                <a:latin typeface="Candara"/>
                <a:ea typeface="ヒラギノ角ゴ Pro W3"/>
              </a:rPr>
              <a:t>dt (define TBYTE/ten-bytes)</a:t>
            </a:r>
          </a:p>
          <a:p>
            <a:pPr lvl="2"/>
            <a:r>
              <a:rPr lang="en-US" altLang="en-US" dirty="0" err="1">
                <a:latin typeface="Candara"/>
                <a:ea typeface="ヒラギノ角ゴ Pro W3"/>
              </a:rPr>
              <a:t>Variabila</a:t>
            </a:r>
            <a:r>
              <a:rPr lang="en-US" altLang="en-US" dirty="0">
                <a:latin typeface="Candara"/>
                <a:ea typeface="ヒラギノ角ゴ Pro W3"/>
              </a:rPr>
              <a:t> pe 10 </a:t>
            </a:r>
            <a:r>
              <a:rPr lang="en-US" altLang="en-US" dirty="0" err="1">
                <a:latin typeface="Candara"/>
                <a:ea typeface="ヒラギノ角ゴ Pro W3"/>
              </a:rPr>
              <a:t>octeti</a:t>
            </a:r>
            <a:r>
              <a:rPr lang="en-US" altLang="en-US" dirty="0">
                <a:latin typeface="Candara"/>
                <a:ea typeface="ヒラギノ角ゴ Pro W3"/>
              </a:rPr>
              <a:t>; format </a:t>
            </a:r>
            <a:r>
              <a:rPr lang="en-US" altLang="en-US" dirty="0" err="1">
                <a:latin typeface="Candara"/>
                <a:ea typeface="ヒラギノ角ゴ Pro W3"/>
              </a:rPr>
              <a:t>folosit</a:t>
            </a:r>
            <a:r>
              <a:rPr lang="en-US" altLang="en-US" dirty="0">
                <a:latin typeface="Candara"/>
                <a:ea typeface="ヒラギノ角ゴ Pro W3"/>
              </a:rPr>
              <a:t> pt. </a:t>
            </a:r>
            <a:r>
              <a:rPr lang="en-US" altLang="en-US" dirty="0" err="1">
                <a:latin typeface="Candara"/>
                <a:ea typeface="ヒラギノ角ゴ Pro W3"/>
              </a:rPr>
              <a:t>coprocesorul</a:t>
            </a:r>
            <a:r>
              <a:rPr lang="en-US" altLang="en-US" dirty="0">
                <a:latin typeface="Candara"/>
                <a:ea typeface="ヒラギノ角ゴ Pro W3"/>
              </a:rPr>
              <a:t> </a:t>
            </a:r>
            <a:r>
              <a:rPr lang="en-US" altLang="en-US" dirty="0" err="1">
                <a:latin typeface="Candara"/>
                <a:ea typeface="ヒラギノ角ゴ Pro W3"/>
              </a:rPr>
              <a:t>matematic</a:t>
            </a:r>
            <a:r>
              <a:rPr lang="en-US" altLang="en-US" dirty="0">
                <a:latin typeface="Candara"/>
                <a:ea typeface="ヒラギノ角ゴ Pro W3"/>
              </a:rPr>
              <a:t>; se </a:t>
            </a:r>
            <a:r>
              <a:rPr lang="en-US" altLang="en-US" dirty="0" err="1">
                <a:latin typeface="Candara"/>
                <a:ea typeface="ヒラギノ角ゴ Pro W3"/>
              </a:rPr>
              <a:t>reprezinta</a:t>
            </a:r>
            <a:r>
              <a:rPr lang="en-US" altLang="en-US" dirty="0">
                <a:latin typeface="Candara"/>
                <a:ea typeface="ヒラギノ角ゴ Pro W3"/>
              </a:rPr>
              <a:t> 10 </a:t>
            </a:r>
            <a:r>
              <a:rPr lang="en-US" altLang="en-US" dirty="0" err="1">
                <a:latin typeface="Candara"/>
                <a:ea typeface="ヒラギノ角ゴ Pro W3"/>
              </a:rPr>
              <a:t>cifre</a:t>
            </a:r>
            <a:r>
              <a:rPr lang="en-US" altLang="en-US" dirty="0">
                <a:latin typeface="Candara"/>
                <a:ea typeface="ヒラギノ角ゴ Pro W3"/>
              </a:rPr>
              <a:t> BCD (</a:t>
            </a:r>
            <a:r>
              <a:rPr lang="en-US" altLang="en-US" dirty="0" err="1">
                <a:latin typeface="Candara"/>
                <a:ea typeface="ヒラギノ角ゴ Pro W3"/>
              </a:rPr>
              <a:t>despachetat</a:t>
            </a:r>
            <a:r>
              <a:rPr lang="en-US" altLang="en-US" dirty="0">
                <a:latin typeface="Candara"/>
                <a:ea typeface="ヒラギノ角ゴ Pro W3"/>
              </a:rPr>
              <a:t>) </a:t>
            </a:r>
            <a:r>
              <a:rPr lang="en-US" altLang="en-US" dirty="0" err="1">
                <a:latin typeface="Candara"/>
                <a:ea typeface="ヒラギノ角ゴ Pro W3"/>
              </a:rPr>
              <a:t>sau</a:t>
            </a:r>
            <a:r>
              <a:rPr lang="en-US" altLang="en-US" dirty="0">
                <a:latin typeface="Candara"/>
                <a:ea typeface="ヒラギノ角ゴ Pro W3"/>
              </a:rPr>
              <a:t> nr. </a:t>
            </a:r>
            <a:r>
              <a:rPr lang="en-US" altLang="en-US" dirty="0" err="1">
                <a:latin typeface="Candara"/>
                <a:ea typeface="ヒラギノ角ゴ Pro W3"/>
              </a:rPr>
              <a:t>flotant</a:t>
            </a:r>
            <a:r>
              <a:rPr lang="en-US" altLang="en-US" dirty="0">
                <a:latin typeface="Candara"/>
                <a:ea typeface="ヒラギノ角ゴ Pro W3"/>
              </a:rPr>
              <a:t> pe 80 </a:t>
            </a:r>
            <a:r>
              <a:rPr lang="en-US" altLang="en-US" dirty="0" err="1">
                <a:latin typeface="Candara"/>
                <a:ea typeface="ヒラギノ角ゴ Pro W3"/>
              </a:rPr>
              <a:t>biti</a:t>
            </a:r>
            <a:endParaRPr lang="en-US" altLang="en-US" dirty="0">
              <a:latin typeface="Candara"/>
              <a:ea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5626502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Declararea</a:t>
            </a:r>
            <a:r>
              <a:rPr lang="en-US" altLang="en-US" dirty="0"/>
              <a:t> </a:t>
            </a:r>
            <a:r>
              <a:rPr lang="en-US" altLang="en-US" dirty="0" err="1"/>
              <a:t>variabilelor</a:t>
            </a:r>
            <a:r>
              <a:rPr lang="en-US" altLang="en-US" dirty="0"/>
              <a:t>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>
                <a:latin typeface="Candara"/>
                <a:ea typeface="ヒラギノ角ゴ Pro W3"/>
              </a:rPr>
              <a:t>Exemple</a:t>
            </a:r>
            <a:r>
              <a:rPr lang="en-GB" dirty="0">
                <a:latin typeface="Candara"/>
                <a:ea typeface="ヒラギノ角ゴ Pro W3"/>
              </a:rPr>
              <a:t> </a:t>
            </a:r>
            <a:r>
              <a:rPr lang="en-GB" dirty="0" err="1">
                <a:latin typeface="Candara"/>
                <a:ea typeface="ヒラギノ角ゴ Pro W3"/>
              </a:rPr>
              <a:t>comentate</a:t>
            </a:r>
            <a:r>
              <a:rPr lang="en-GB" dirty="0">
                <a:latin typeface="Candara"/>
                <a:ea typeface="ヒラギノ角ゴ Pro W3"/>
              </a:rPr>
              <a:t>:</a:t>
            </a:r>
            <a:endParaRPr lang="en-US"/>
          </a:p>
          <a:p>
            <a:endParaRPr lang="en-GB" dirty="0"/>
          </a:p>
          <a:p>
            <a:pPr marL="0" indent="0">
              <a:buNone/>
            </a:pPr>
            <a:r>
              <a:rPr lang="en-GB" sz="1800" b="1" dirty="0">
                <a:latin typeface="Courier New"/>
                <a:ea typeface="ヒラギノ角ゴ Pro W3"/>
                <a:cs typeface="Courier New"/>
              </a:rPr>
              <a:t>db 0x55                ; just the byte 0x55 </a:t>
            </a:r>
            <a:endParaRPr lang="en-GB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b="1" dirty="0">
                <a:latin typeface="Courier New"/>
                <a:ea typeface="ヒラギノ角ゴ Pro W3"/>
                <a:cs typeface="Courier New"/>
              </a:rPr>
              <a:t>db 0x55,0x56,0x57      ; three bytes in succession </a:t>
            </a:r>
            <a:endParaRPr lang="en-GB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b="1" dirty="0">
                <a:latin typeface="Courier New"/>
                <a:ea typeface="ヒラギノ角ゴ Pro W3"/>
                <a:cs typeface="Courier New"/>
              </a:rPr>
              <a:t>db 'a',0x55            ; character constants are OK </a:t>
            </a:r>
            <a:endParaRPr lang="en-GB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b="1" dirty="0">
                <a:latin typeface="Courier New"/>
                <a:ea typeface="ヒラギノ角ゴ Pro W3"/>
                <a:cs typeface="Courier New"/>
              </a:rPr>
              <a:t>db 'hello',13,10,'$'   ; so are string constants </a:t>
            </a:r>
            <a:endParaRPr lang="en-GB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b="1" dirty="0" err="1">
                <a:latin typeface="Courier New"/>
                <a:ea typeface="ヒラギノ角ゴ Pro W3"/>
                <a:cs typeface="Courier New"/>
              </a:rPr>
              <a:t>dw</a:t>
            </a:r>
            <a:r>
              <a:rPr lang="en-GB" sz="1800" b="1" dirty="0">
                <a:latin typeface="Courier New"/>
                <a:ea typeface="ヒラギノ角ゴ Pro W3"/>
                <a:cs typeface="Courier New"/>
              </a:rPr>
              <a:t> 0x1234              ; 0x34 0x12 </a:t>
            </a:r>
            <a:endParaRPr lang="en-GB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b="1" dirty="0" err="1">
                <a:latin typeface="Courier New"/>
                <a:ea typeface="ヒラギノ角ゴ Pro W3"/>
                <a:cs typeface="Courier New"/>
              </a:rPr>
              <a:t>dw</a:t>
            </a:r>
            <a:r>
              <a:rPr lang="en-GB" sz="1800" b="1" dirty="0">
                <a:latin typeface="Courier New"/>
                <a:ea typeface="ヒラギノ角ゴ Pro W3"/>
                <a:cs typeface="Courier New"/>
              </a:rPr>
              <a:t> 'a'                 ; 0x61 0x00 (it's just a number) </a:t>
            </a:r>
            <a:endParaRPr lang="en-GB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b="1" dirty="0" err="1">
                <a:latin typeface="Courier New"/>
                <a:ea typeface="ヒラギノ角ゴ Pro W3"/>
                <a:cs typeface="Courier New"/>
              </a:rPr>
              <a:t>dw</a:t>
            </a:r>
            <a:r>
              <a:rPr lang="en-GB" sz="1800" b="1" dirty="0">
                <a:latin typeface="Courier New"/>
                <a:ea typeface="ヒラギノ角ゴ Pro W3"/>
                <a:cs typeface="Courier New"/>
              </a:rPr>
              <a:t> 'ab'                ; 0x61 0x62 (character constant) </a:t>
            </a:r>
            <a:endParaRPr lang="en-GB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b="1" dirty="0" err="1">
                <a:latin typeface="Courier New"/>
                <a:ea typeface="ヒラギノ角ゴ Pro W3"/>
                <a:cs typeface="Courier New"/>
              </a:rPr>
              <a:t>dw</a:t>
            </a:r>
            <a:r>
              <a:rPr lang="en-GB" sz="1800" b="1" dirty="0">
                <a:latin typeface="Courier New"/>
                <a:ea typeface="ヒラギノ角ゴ Pro W3"/>
                <a:cs typeface="Courier New"/>
              </a:rPr>
              <a:t> '</a:t>
            </a:r>
            <a:r>
              <a:rPr lang="en-GB" sz="1800" b="1" dirty="0" err="1">
                <a:latin typeface="Courier New"/>
                <a:ea typeface="ヒラギノ角ゴ Pro W3"/>
                <a:cs typeface="Courier New"/>
              </a:rPr>
              <a:t>abc</a:t>
            </a:r>
            <a:r>
              <a:rPr lang="en-GB" sz="1800" b="1" dirty="0">
                <a:latin typeface="Courier New"/>
                <a:ea typeface="ヒラギノ角ゴ Pro W3"/>
                <a:cs typeface="Courier New"/>
              </a:rPr>
              <a:t>'               ; 0x61 0x62 0x63 0x00 (string) </a:t>
            </a:r>
            <a:endParaRPr lang="en-GB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b="1" dirty="0">
                <a:latin typeface="Courier New"/>
                <a:ea typeface="ヒラギノ角ゴ Pro W3"/>
                <a:cs typeface="Courier New"/>
              </a:rPr>
              <a:t>dd 0x12345678          ; 0x78 0x56 0x34 0x12 </a:t>
            </a:r>
            <a:endParaRPr lang="en-GB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b="1" dirty="0">
                <a:latin typeface="Courier New"/>
                <a:ea typeface="ヒラギノ角ゴ Pro W3"/>
                <a:cs typeface="Courier New"/>
              </a:rPr>
              <a:t>dd 1.234567e20         ; floating-point constant </a:t>
            </a:r>
            <a:endParaRPr lang="en-GB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b="1" dirty="0" err="1">
                <a:latin typeface="Courier New"/>
                <a:ea typeface="ヒラギノ角ゴ Pro W3"/>
                <a:cs typeface="Courier New"/>
              </a:rPr>
              <a:t>dq</a:t>
            </a:r>
            <a:r>
              <a:rPr lang="en-GB" sz="1800" b="1" dirty="0">
                <a:latin typeface="Courier New"/>
                <a:ea typeface="ヒラギノ角ゴ Pro W3"/>
                <a:cs typeface="Courier New"/>
              </a:rPr>
              <a:t> 0x123456789abcdef0  ; eight byte constant </a:t>
            </a:r>
            <a:endParaRPr lang="en-GB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b="1" err="1">
                <a:latin typeface="Courier New"/>
                <a:ea typeface="ヒラギノ角ゴ Pro W3"/>
                <a:cs typeface="Courier New"/>
              </a:rPr>
              <a:t>dq</a:t>
            </a:r>
            <a:r>
              <a:rPr lang="en-GB" sz="1800" b="1" dirty="0">
                <a:latin typeface="Courier New"/>
                <a:ea typeface="ヒラギノ角ゴ Pro W3"/>
                <a:cs typeface="Courier New"/>
              </a:rPr>
              <a:t> 1.234567e20         ; double-precision float </a:t>
            </a:r>
            <a:endParaRPr lang="en-GB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b="1" dirty="0">
                <a:latin typeface="Courier New"/>
                <a:ea typeface="ヒラギノ角ゴ Pro W3"/>
                <a:cs typeface="Courier New"/>
              </a:rPr>
              <a:t>dt 1.234567e20         ; extended-precision float</a:t>
            </a:r>
            <a:endParaRPr lang="en-US" altLang="en-US" sz="1800" b="1">
              <a:latin typeface="Courier New"/>
              <a:ea typeface="ヒラギノ角ゴ Pro W3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45252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Directive care </a:t>
            </a:r>
            <a:r>
              <a:rPr lang="en-US" dirty="0" err="1"/>
              <a:t>descriu</a:t>
            </a:r>
            <a:r>
              <a:rPr lang="en-US" dirty="0"/>
              <a:t> </a:t>
            </a:r>
            <a:r>
              <a:rPr lang="en-US" dirty="0" err="1"/>
              <a:t>structura</a:t>
            </a:r>
            <a:r>
              <a:rPr lang="en-US" dirty="0"/>
              <a:t> </a:t>
            </a:r>
            <a:r>
              <a:rPr lang="en-US" dirty="0" err="1"/>
              <a:t>programului</a:t>
            </a:r>
            <a:endParaRPr lang="en-US" dirty="0"/>
          </a:p>
          <a:p>
            <a:pPr lvl="1"/>
            <a:r>
              <a:rPr lang="en-US" dirty="0">
                <a:latin typeface="Candara"/>
                <a:ea typeface="ヒラギノ角ゴ Pro W3"/>
              </a:rPr>
              <a:t>text, data, </a:t>
            </a:r>
            <a:r>
              <a:rPr lang="en-US" dirty="0" err="1">
                <a:latin typeface="Candara"/>
                <a:ea typeface="ヒラギノ角ゴ Pro W3"/>
              </a:rPr>
              <a:t>rodata</a:t>
            </a:r>
            <a:r>
              <a:rPr lang="en-US" dirty="0">
                <a:latin typeface="Candara"/>
                <a:ea typeface="ヒラギノ角ゴ Pro W3"/>
              </a:rPr>
              <a:t>, </a:t>
            </a:r>
            <a:r>
              <a:rPr lang="en-US" dirty="0" err="1">
                <a:latin typeface="Candara"/>
                <a:ea typeface="ヒラギノ角ゴ Pro W3"/>
              </a:rPr>
              <a:t>bss</a:t>
            </a:r>
            <a:r>
              <a:rPr lang="en-US" dirty="0">
                <a:latin typeface="Candara"/>
                <a:ea typeface="ヒラギノ角ゴ Pro W3"/>
              </a:rPr>
              <a:t> </a:t>
            </a:r>
            <a:endParaRPr lang="en-US" dirty="0"/>
          </a:p>
          <a:p>
            <a:pPr lvl="1"/>
            <a:r>
              <a:rPr lang="en-US" dirty="0">
                <a:latin typeface="Candara"/>
                <a:ea typeface="ヒラギノ角ゴ Pro W3"/>
              </a:rPr>
              <a:t>Import/export </a:t>
            </a:r>
            <a:r>
              <a:rPr lang="en-US" dirty="0" err="1">
                <a:latin typeface="Candara"/>
                <a:ea typeface="ヒラギノ角ゴ Pro W3"/>
              </a:rPr>
              <a:t>nume</a:t>
            </a:r>
            <a:r>
              <a:rPr lang="en-US" dirty="0">
                <a:latin typeface="Candara"/>
                <a:ea typeface="ヒラギノ角ゴ Pro W3"/>
              </a:rPr>
              <a:t> </a:t>
            </a:r>
            <a:endParaRPr lang="en-US" dirty="0"/>
          </a:p>
          <a:p>
            <a:pPr lvl="1">
              <a:buNone/>
            </a:pPr>
            <a:endParaRPr lang="en-US" dirty="0"/>
          </a:p>
          <a:p>
            <a:r>
              <a:rPr lang="en-US" dirty="0">
                <a:latin typeface="Candara"/>
                <a:ea typeface="ヒラギノ角ゴ Pro W3"/>
              </a:rPr>
              <a:t>Reminder: </a:t>
            </a:r>
            <a:r>
              <a:rPr lang="en-US" dirty="0" err="1">
                <a:latin typeface="Candara"/>
                <a:ea typeface="ヒラギノ角ゴ Pro W3"/>
              </a:rPr>
              <a:t>structura</a:t>
            </a:r>
            <a:r>
              <a:rPr lang="en-US" dirty="0">
                <a:latin typeface="Candara"/>
                <a:ea typeface="ヒラギノ角ゴ Pro W3"/>
              </a:rPr>
              <a:t> </a:t>
            </a:r>
            <a:r>
              <a:rPr lang="en-US" dirty="0" err="1">
                <a:latin typeface="Candara"/>
                <a:ea typeface="ヒラギノ角ゴ Pro W3"/>
              </a:rPr>
              <a:t>procesului</a:t>
            </a:r>
            <a:r>
              <a:rPr lang="en-US" dirty="0">
                <a:latin typeface="Candara"/>
                <a:ea typeface="ヒラギノ角ゴ Pro W3"/>
              </a:rPr>
              <a:t> </a:t>
            </a:r>
            <a:endParaRPr lang="en-US" dirty="0"/>
          </a:p>
          <a:p>
            <a:endParaRPr lang="en-US" dirty="0"/>
          </a:p>
          <a:p>
            <a:r>
              <a:rPr lang="en-US" dirty="0" err="1">
                <a:latin typeface="Candara"/>
                <a:ea typeface="ヒラギノ角ゴ Pro W3"/>
              </a:rPr>
              <a:t>Va</a:t>
            </a:r>
            <a:r>
              <a:rPr lang="en-US" dirty="0">
                <a:latin typeface="Candara"/>
                <a:ea typeface="ヒラギノ角ゴ Pro W3"/>
              </a:rPr>
              <a:t> </a:t>
            </a:r>
            <a:r>
              <a:rPr lang="en-US" dirty="0" err="1">
                <a:latin typeface="Candara"/>
                <a:ea typeface="ヒラギノ角ゴ Pro W3"/>
              </a:rPr>
              <a:t>urma</a:t>
            </a:r>
            <a:r>
              <a:rPr lang="en-US" dirty="0">
                <a:latin typeface="Candara"/>
                <a:ea typeface="ヒラギノ角ゴ Pro W3"/>
              </a:rPr>
              <a:t>: </a:t>
            </a:r>
            <a:r>
              <a:rPr lang="en-US" dirty="0" err="1">
                <a:latin typeface="Candara"/>
                <a:ea typeface="ヒラギノ角ゴ Pro W3"/>
              </a:rPr>
              <a:t>structura</a:t>
            </a:r>
            <a:r>
              <a:rPr lang="en-US" dirty="0">
                <a:latin typeface="Candara"/>
                <a:ea typeface="ヒラギノ角ゴ Pro W3"/>
              </a:rPr>
              <a:t> </a:t>
            </a:r>
            <a:r>
              <a:rPr lang="en-US" dirty="0" err="1">
                <a:latin typeface="Candara"/>
                <a:ea typeface="ヒラギノ角ゴ Pro W3"/>
              </a:rPr>
              <a:t>binarului</a:t>
            </a:r>
            <a:r>
              <a:rPr lang="en-US" dirty="0">
                <a:latin typeface="Candara"/>
                <a:ea typeface="ヒラギノ角ゴ Pro W3"/>
              </a:rPr>
              <a:t> 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146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Declararea constantelor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/>
              <a:t>Scop</a:t>
            </a:r>
            <a:r>
              <a:rPr lang="en-US" altLang="en-US" dirty="0"/>
              <a:t>: - </a:t>
            </a:r>
            <a:r>
              <a:rPr lang="en-US" altLang="en-US" dirty="0" err="1"/>
              <a:t>nume</a:t>
            </a:r>
            <a:r>
              <a:rPr lang="en-US" altLang="en-US" dirty="0"/>
              <a:t> </a:t>
            </a:r>
            <a:r>
              <a:rPr lang="en-US" altLang="en-US" dirty="0" err="1"/>
              <a:t>simbolic</a:t>
            </a:r>
            <a:r>
              <a:rPr lang="en-US" altLang="en-US" dirty="0"/>
              <a:t> </a:t>
            </a:r>
            <a:r>
              <a:rPr lang="en-US" altLang="en-US" dirty="0" err="1"/>
              <a:t>dat</a:t>
            </a:r>
            <a:r>
              <a:rPr lang="en-US" altLang="en-US" dirty="0"/>
              <a:t> </a:t>
            </a:r>
            <a:r>
              <a:rPr lang="en-US" altLang="en-US" dirty="0" err="1"/>
              <a:t>unei</a:t>
            </a:r>
            <a:r>
              <a:rPr lang="en-US" altLang="en-US" dirty="0"/>
              <a:t> </a:t>
            </a:r>
            <a:r>
              <a:rPr lang="en-US" altLang="en-US" dirty="0" err="1"/>
              <a:t>valori</a:t>
            </a:r>
            <a:r>
              <a:rPr lang="en-US" altLang="en-US" dirty="0"/>
              <a:t> des </a:t>
            </a:r>
            <a:r>
              <a:rPr lang="en-US" altLang="en-US" dirty="0" err="1"/>
              <a:t>utilizate</a:t>
            </a:r>
            <a:endParaRPr lang="en-US" altLang="en-US" dirty="0"/>
          </a:p>
          <a:p>
            <a:r>
              <a:rPr lang="en-US" altLang="en-US" dirty="0" err="1"/>
              <a:t>Sintaxa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&lt;</a:t>
            </a:r>
            <a:r>
              <a:rPr lang="en-US" altLang="en-US" dirty="0" err="1"/>
              <a:t>nume_constanta</a:t>
            </a:r>
            <a:r>
              <a:rPr lang="en-US" altLang="en-US" dirty="0"/>
              <a:t>&gt;</a:t>
            </a:r>
            <a:r>
              <a:rPr lang="en-US" altLang="en-US" dirty="0" err="1"/>
              <a:t>equ</a:t>
            </a:r>
            <a:r>
              <a:rPr lang="en-US" altLang="en-US" dirty="0"/>
              <a:t>|=	&lt;</a:t>
            </a:r>
            <a:r>
              <a:rPr lang="en-US" altLang="en-US" dirty="0" err="1"/>
              <a:t>expresie</a:t>
            </a:r>
            <a:r>
              <a:rPr lang="en-US" altLang="en-US" dirty="0"/>
              <a:t>&gt;</a:t>
            </a:r>
          </a:p>
          <a:p>
            <a:r>
              <a:rPr lang="en-US" altLang="en-US" dirty="0" err="1"/>
              <a:t>Semnificatia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la </a:t>
            </a:r>
            <a:r>
              <a:rPr lang="en-US" altLang="en-US" dirty="0" err="1"/>
              <a:t>compilare</a:t>
            </a:r>
            <a:r>
              <a:rPr lang="en-US" altLang="en-US" dirty="0"/>
              <a:t>&lt;</a:t>
            </a:r>
            <a:r>
              <a:rPr lang="en-US" altLang="en-US" dirty="0" err="1"/>
              <a:t>numeconstanta</a:t>
            </a:r>
            <a:r>
              <a:rPr lang="en-US" altLang="en-US" dirty="0"/>
              <a:t>&gt; se </a:t>
            </a:r>
            <a:r>
              <a:rPr lang="en-US" altLang="en-US" dirty="0" err="1"/>
              <a:t>inlocuieste</a:t>
            </a:r>
            <a:r>
              <a:rPr lang="en-US" altLang="en-US" dirty="0"/>
              <a:t> cu &lt;</a:t>
            </a:r>
            <a:r>
              <a:rPr lang="en-US" altLang="en-US" dirty="0" err="1"/>
              <a:t>expresie</a:t>
            </a:r>
            <a:r>
              <a:rPr lang="en-US" altLang="en-US" dirty="0"/>
              <a:t>&gt; ; </a:t>
            </a:r>
            <a:r>
              <a:rPr lang="en-US" altLang="en-US" dirty="0" err="1"/>
              <a:t>este</a:t>
            </a:r>
            <a:r>
              <a:rPr lang="en-US" altLang="en-US" dirty="0"/>
              <a:t> o </a:t>
            </a:r>
            <a:r>
              <a:rPr lang="en-US" altLang="en-US" dirty="0" err="1"/>
              <a:t>constructie</a:t>
            </a:r>
            <a:r>
              <a:rPr lang="en-US" altLang="en-US" dirty="0"/>
              <a:t> de tip MACRO</a:t>
            </a:r>
          </a:p>
          <a:p>
            <a:pPr lvl="1"/>
            <a:r>
              <a:rPr lang="en-US" altLang="en-US" dirty="0" err="1"/>
              <a:t>sintaxa</a:t>
            </a:r>
            <a:r>
              <a:rPr lang="en-US" altLang="en-US" dirty="0"/>
              <a:t> se </a:t>
            </a:r>
            <a:r>
              <a:rPr lang="en-US" altLang="en-US" dirty="0" err="1"/>
              <a:t>verificadoar</a:t>
            </a:r>
            <a:r>
              <a:rPr lang="en-US" altLang="en-US" dirty="0"/>
              <a:t> la </a:t>
            </a:r>
            <a:r>
              <a:rPr lang="en-US" altLang="en-US" dirty="0" err="1"/>
              <a:t>inlocuire</a:t>
            </a:r>
            <a:endParaRPr lang="en-US" altLang="en-US" dirty="0"/>
          </a:p>
          <a:p>
            <a:pPr lvl="1"/>
            <a:r>
              <a:rPr lang="en-US" altLang="en-US" dirty="0"/>
              <a:t>&lt;</a:t>
            </a:r>
            <a:r>
              <a:rPr lang="en-US" altLang="en-US" dirty="0" err="1"/>
              <a:t>expresie</a:t>
            </a:r>
            <a:r>
              <a:rPr lang="en-US" altLang="en-US" dirty="0"/>
              <a:t>&gt;</a:t>
            </a:r>
            <a:r>
              <a:rPr lang="en-US" altLang="en-US" dirty="0" err="1"/>
              <a:t>este</a:t>
            </a:r>
            <a:r>
              <a:rPr lang="en-US" altLang="en-US" dirty="0"/>
              <a:t> o </a:t>
            </a:r>
            <a:r>
              <a:rPr lang="en-US" altLang="en-US" dirty="0" err="1"/>
              <a:t>expresiea</a:t>
            </a:r>
            <a:r>
              <a:rPr lang="en-US" altLang="en-US" dirty="0"/>
              <a:t> </a:t>
            </a:r>
            <a:r>
              <a:rPr lang="en-US" altLang="en-US" dirty="0" err="1"/>
              <a:t>ritmetico-logica</a:t>
            </a:r>
            <a:r>
              <a:rPr lang="en-US" altLang="en-US" dirty="0"/>
              <a:t> </a:t>
            </a:r>
            <a:r>
              <a:rPr lang="en-US" altLang="en-US" dirty="0" err="1"/>
              <a:t>evaluabila</a:t>
            </a:r>
            <a:r>
              <a:rPr lang="en-US" altLang="en-US" dirty="0"/>
              <a:t> in </a:t>
            </a:r>
            <a:r>
              <a:rPr lang="en-US" altLang="en-US" dirty="0" err="1"/>
              <a:t>momentul</a:t>
            </a:r>
            <a:r>
              <a:rPr lang="en-US" altLang="en-US" dirty="0"/>
              <a:t> </a:t>
            </a:r>
            <a:r>
              <a:rPr lang="en-US" altLang="en-US" dirty="0" err="1"/>
              <a:t>compilarii</a:t>
            </a:r>
            <a:r>
              <a:rPr lang="en-US" altLang="en-US" dirty="0"/>
              <a:t> =&gt;</a:t>
            </a:r>
            <a:r>
              <a:rPr lang="en-US" altLang="en-US" dirty="0" err="1"/>
              <a:t>termenii</a:t>
            </a:r>
            <a:r>
              <a:rPr lang="en-US" altLang="en-US" dirty="0"/>
              <a:t> </a:t>
            </a:r>
            <a:r>
              <a:rPr lang="en-US" altLang="en-US" dirty="0" err="1"/>
              <a:t>sunt</a:t>
            </a:r>
            <a:r>
              <a:rPr lang="en-US" altLang="en-US" dirty="0"/>
              <a:t> </a:t>
            </a:r>
            <a:r>
              <a:rPr lang="en-US" altLang="en-US" dirty="0" err="1"/>
              <a:t>constante</a:t>
            </a:r>
            <a:r>
              <a:rPr lang="en-US" altLang="en-US" dirty="0"/>
              <a:t> </a:t>
            </a:r>
            <a:r>
              <a:rPr lang="en-US" altLang="en-US" dirty="0" err="1"/>
              <a:t>sau</a:t>
            </a:r>
            <a:r>
              <a:rPr lang="en-US" altLang="en-US" dirty="0"/>
              <a:t> </a:t>
            </a:r>
            <a:r>
              <a:rPr lang="en-US" altLang="en-US" dirty="0" err="1"/>
              <a:t>operatorul</a:t>
            </a:r>
            <a:r>
              <a:rPr lang="en-US" altLang="en-US" dirty="0"/>
              <a:t>  '$'</a:t>
            </a:r>
          </a:p>
          <a:p>
            <a:pPr lvl="1"/>
            <a:r>
              <a:rPr lang="en-US" altLang="en-US" dirty="0"/>
              <a:t>'$' – </a:t>
            </a:r>
            <a:r>
              <a:rPr lang="en-US" altLang="en-US" dirty="0" err="1"/>
              <a:t>reprezinta</a:t>
            </a:r>
            <a:r>
              <a:rPr lang="en-US" altLang="en-US" dirty="0"/>
              <a:t> </a:t>
            </a:r>
            <a:r>
              <a:rPr lang="en-US" altLang="en-US" dirty="0" err="1"/>
              <a:t>valoarea</a:t>
            </a:r>
            <a:r>
              <a:rPr lang="en-US" altLang="en-US" dirty="0"/>
              <a:t> </a:t>
            </a:r>
            <a:r>
              <a:rPr lang="en-US" altLang="en-US" dirty="0" err="1"/>
              <a:t>contorului</a:t>
            </a:r>
            <a:r>
              <a:rPr lang="en-US" altLang="en-US" dirty="0"/>
              <a:t> </a:t>
            </a:r>
            <a:r>
              <a:rPr lang="en-US" altLang="en-US" dirty="0" err="1"/>
              <a:t>curent</a:t>
            </a:r>
            <a:r>
              <a:rPr lang="en-US" altLang="en-US" dirty="0"/>
              <a:t> de </a:t>
            </a:r>
            <a:r>
              <a:rPr lang="en-US" altLang="en-US" dirty="0" err="1"/>
              <a:t>adrese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079149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Declararea constantelor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/>
              <a:t>Exemple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 err="1"/>
              <a:t>trei</a:t>
            </a:r>
            <a:r>
              <a:rPr lang="en-US" altLang="en-US" dirty="0"/>
              <a:t> 		</a:t>
            </a:r>
            <a:r>
              <a:rPr lang="en-US" altLang="en-US" dirty="0" err="1"/>
              <a:t>equ</a:t>
            </a:r>
            <a:r>
              <a:rPr lang="en-US" altLang="en-US" dirty="0"/>
              <a:t>	3</a:t>
            </a:r>
          </a:p>
          <a:p>
            <a:pPr lvl="1"/>
            <a:r>
              <a:rPr lang="en-US" altLang="en-US" dirty="0"/>
              <a:t>true		</a:t>
            </a:r>
            <a:r>
              <a:rPr lang="en-US" altLang="en-US" dirty="0" err="1"/>
              <a:t>equ</a:t>
            </a:r>
            <a:r>
              <a:rPr lang="en-US" altLang="en-US" dirty="0"/>
              <a:t>	0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text		db	'</a:t>
            </a:r>
            <a:r>
              <a:rPr lang="en-US" altLang="en-US" dirty="0" err="1"/>
              <a:t>acesta</a:t>
            </a:r>
            <a:r>
              <a:rPr lang="en-US" altLang="en-US" dirty="0"/>
              <a:t> </a:t>
            </a:r>
            <a:r>
              <a:rPr lang="en-US" altLang="en-US" dirty="0" err="1"/>
              <a:t>este</a:t>
            </a:r>
            <a:r>
              <a:rPr lang="en-US" altLang="en-US" dirty="0"/>
              <a:t> un text'</a:t>
            </a:r>
          </a:p>
          <a:p>
            <a:pPr lvl="1"/>
            <a:r>
              <a:rPr lang="en-US" altLang="en-US" dirty="0" err="1"/>
              <a:t>lung_text</a:t>
            </a:r>
            <a:r>
              <a:rPr lang="en-US" altLang="en-US" dirty="0"/>
              <a:t>	</a:t>
            </a:r>
            <a:r>
              <a:rPr lang="en-US" altLang="en-US" dirty="0" err="1"/>
              <a:t>equ</a:t>
            </a:r>
            <a:r>
              <a:rPr lang="en-US" altLang="en-US" dirty="0"/>
              <a:t>	$-text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 err="1"/>
              <a:t>Adr_port</a:t>
            </a:r>
            <a:r>
              <a:rPr lang="en-US" altLang="en-US" dirty="0"/>
              <a:t>	</a:t>
            </a:r>
            <a:r>
              <a:rPr lang="en-US" altLang="en-US" dirty="0" err="1"/>
              <a:t>equ</a:t>
            </a:r>
            <a:r>
              <a:rPr lang="en-US" altLang="en-US" dirty="0"/>
              <a:t>	378h</a:t>
            </a:r>
          </a:p>
        </p:txBody>
      </p:sp>
    </p:spTree>
    <p:extLst>
      <p:ext uri="{BB962C8B-B14F-4D97-AF65-F5344CB8AC3E}">
        <p14:creationId xmlns:p14="http://schemas.microsoft.com/office/powerpoint/2010/main" val="33583677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Repetarea</a:t>
            </a:r>
            <a:r>
              <a:rPr lang="en-GB" dirty="0"/>
              <a:t> </a:t>
            </a:r>
            <a:r>
              <a:rPr lang="en-GB" dirty="0" err="1"/>
              <a:t>declaratiilor</a:t>
            </a:r>
            <a:r>
              <a:rPr lang="en-GB" dirty="0"/>
              <a:t> </a:t>
            </a:r>
            <a:r>
              <a:rPr lang="en-GB" dirty="0" err="1"/>
              <a:t>sau</a:t>
            </a:r>
            <a:r>
              <a:rPr lang="en-GB" dirty="0"/>
              <a:t> a </a:t>
            </a:r>
            <a:r>
              <a:rPr lang="en-GB" dirty="0" err="1"/>
              <a:t>instrucțiunilor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3200" dirty="0"/>
              <a:t>TIMES</a:t>
            </a:r>
          </a:p>
          <a:p>
            <a:pPr lvl="1"/>
            <a:r>
              <a:rPr lang="en-GB" sz="2800" dirty="0"/>
              <a:t>Este un prefix </a:t>
            </a:r>
            <a:r>
              <a:rPr lang="en-GB" sz="2800" dirty="0" err="1"/>
              <a:t>ce</a:t>
            </a:r>
            <a:r>
              <a:rPr lang="en-GB" sz="2800" dirty="0"/>
              <a:t> produce </a:t>
            </a:r>
            <a:r>
              <a:rPr lang="en-GB" sz="2800" dirty="0" err="1"/>
              <a:t>repetarea</a:t>
            </a:r>
            <a:r>
              <a:rPr lang="en-GB" sz="2800" dirty="0"/>
              <a:t> de un </a:t>
            </a:r>
            <a:r>
              <a:rPr lang="en-GB" sz="2800" dirty="0" err="1"/>
              <a:t>numar</a:t>
            </a:r>
            <a:r>
              <a:rPr lang="en-GB" sz="2800" dirty="0"/>
              <a:t> </a:t>
            </a:r>
            <a:r>
              <a:rPr lang="en-GB" sz="2800" dirty="0" err="1"/>
              <a:t>specificat</a:t>
            </a:r>
            <a:r>
              <a:rPr lang="en-GB" sz="2800" dirty="0"/>
              <a:t> de </a:t>
            </a:r>
            <a:r>
              <a:rPr lang="en-GB" sz="2800" dirty="0" err="1"/>
              <a:t>ori</a:t>
            </a:r>
            <a:r>
              <a:rPr lang="en-GB" sz="2800" dirty="0"/>
              <a:t> a </a:t>
            </a:r>
            <a:r>
              <a:rPr lang="en-GB" sz="2800" dirty="0" err="1"/>
              <a:t>instrucțiunii</a:t>
            </a:r>
            <a:r>
              <a:rPr lang="en-GB" sz="2800" dirty="0"/>
              <a:t> </a:t>
            </a:r>
            <a:r>
              <a:rPr lang="en-GB" sz="2800" dirty="0" err="1"/>
              <a:t>sau</a:t>
            </a:r>
            <a:r>
              <a:rPr lang="en-GB" sz="2800" dirty="0"/>
              <a:t> a </a:t>
            </a:r>
            <a:r>
              <a:rPr lang="en-GB" sz="2800" dirty="0" err="1"/>
              <a:t>declaratiei</a:t>
            </a:r>
            <a:r>
              <a:rPr lang="en-GB" sz="2800" dirty="0"/>
              <a:t> de date</a:t>
            </a:r>
          </a:p>
          <a:p>
            <a:r>
              <a:rPr lang="en-GB" sz="3200" dirty="0" err="1"/>
              <a:t>Exemple</a:t>
            </a:r>
            <a:r>
              <a:rPr lang="en-GB" sz="3200" dirty="0"/>
              <a:t>:</a:t>
            </a:r>
          </a:p>
          <a:p>
            <a:pPr lvl="1"/>
            <a:r>
              <a:rPr lang="en-GB" sz="2800" dirty="0" err="1"/>
              <a:t>Alocare</a:t>
            </a:r>
            <a:r>
              <a:rPr lang="en-GB" sz="2800" dirty="0"/>
              <a:t> 64 </a:t>
            </a:r>
            <a:r>
              <a:rPr lang="en-GB" sz="2800" dirty="0" err="1"/>
              <a:t>octeti</a:t>
            </a:r>
            <a:r>
              <a:rPr lang="en-GB" sz="2800" dirty="0"/>
              <a:t>:</a:t>
            </a:r>
          </a:p>
          <a:p>
            <a:pPr marL="800100" lvl="2" indent="0">
              <a:buNone/>
            </a:pPr>
            <a:r>
              <a:rPr lang="en-GB" sz="2400" dirty="0" err="1"/>
              <a:t>zerobuf</a:t>
            </a:r>
            <a:r>
              <a:rPr lang="en-GB" sz="2400" dirty="0"/>
              <a:t>: times 64 db 0</a:t>
            </a:r>
          </a:p>
          <a:p>
            <a:pPr lvl="1"/>
            <a:r>
              <a:rPr lang="en-GB" sz="2800" dirty="0" err="1"/>
              <a:t>Initializare</a:t>
            </a:r>
            <a:r>
              <a:rPr lang="en-GB" sz="2800" dirty="0"/>
              <a:t> </a:t>
            </a:r>
            <a:r>
              <a:rPr lang="en-GB" sz="2800" dirty="0" err="1"/>
              <a:t>si</a:t>
            </a:r>
            <a:r>
              <a:rPr lang="en-GB" sz="2800" dirty="0"/>
              <a:t> </a:t>
            </a:r>
            <a:r>
              <a:rPr lang="en-GB" sz="2800" dirty="0" err="1"/>
              <a:t>alocare</a:t>
            </a:r>
            <a:r>
              <a:rPr lang="en-GB" sz="2800" dirty="0"/>
              <a:t> </a:t>
            </a:r>
            <a:r>
              <a:rPr lang="en-GB" sz="2800" dirty="0" err="1"/>
              <a:t>pana</a:t>
            </a:r>
            <a:r>
              <a:rPr lang="en-GB" sz="2800" dirty="0"/>
              <a:t> la 64 </a:t>
            </a:r>
            <a:r>
              <a:rPr lang="en-GB" sz="2800" dirty="0" err="1"/>
              <a:t>octeti</a:t>
            </a:r>
            <a:r>
              <a:rPr lang="en-GB" sz="2800" dirty="0"/>
              <a:t>:</a:t>
            </a:r>
          </a:p>
          <a:p>
            <a:pPr marL="800100" lvl="2" indent="0">
              <a:buNone/>
            </a:pPr>
            <a:r>
              <a:rPr lang="en-GB" sz="2400" dirty="0"/>
              <a:t>buffer: </a:t>
            </a:r>
            <a:r>
              <a:rPr lang="en-GB" sz="2400" dirty="0" err="1"/>
              <a:t>db</a:t>
            </a:r>
            <a:r>
              <a:rPr lang="en-GB" sz="2400" dirty="0"/>
              <a:t> ’hello, world’</a:t>
            </a:r>
          </a:p>
          <a:p>
            <a:pPr marL="800100" lvl="2" indent="0">
              <a:buNone/>
            </a:pPr>
            <a:r>
              <a:rPr lang="en-GB" sz="2400" dirty="0"/>
              <a:t>times 64 − $ + buffer db  ’ ’</a:t>
            </a:r>
          </a:p>
          <a:p>
            <a:pPr lvl="1"/>
            <a:r>
              <a:rPr lang="en-GB" sz="2800" dirty="0" err="1"/>
              <a:t>Executie</a:t>
            </a:r>
            <a:r>
              <a:rPr lang="en-GB" sz="2800" dirty="0"/>
              <a:t> </a:t>
            </a:r>
            <a:r>
              <a:rPr lang="en-GB" sz="2800" dirty="0" err="1"/>
              <a:t>multipla</a:t>
            </a:r>
            <a:r>
              <a:rPr lang="en-GB" sz="2800" dirty="0"/>
              <a:t> a </a:t>
            </a:r>
            <a:r>
              <a:rPr lang="en-GB" sz="2800" dirty="0" err="1"/>
              <a:t>unei</a:t>
            </a:r>
            <a:r>
              <a:rPr lang="en-GB" sz="2800" dirty="0"/>
              <a:t> </a:t>
            </a:r>
            <a:r>
              <a:rPr lang="en-GB" sz="2800" dirty="0" err="1"/>
              <a:t>instrucțiuni</a:t>
            </a:r>
            <a:r>
              <a:rPr lang="en-GB" sz="2800" dirty="0"/>
              <a:t> (loop unrolling trivial)</a:t>
            </a:r>
          </a:p>
          <a:p>
            <a:pPr marL="800100" lvl="2" indent="0">
              <a:buNone/>
            </a:pPr>
            <a:r>
              <a:rPr lang="en-GB" sz="2400" dirty="0"/>
              <a:t>times 100 </a:t>
            </a:r>
            <a:r>
              <a:rPr lang="en-GB" sz="2400" dirty="0" err="1"/>
              <a:t>movsb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4908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en-US"/>
              <a:t>Pseodo-operatori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altLang="en-US" dirty="0"/>
              <a:t>Expresii </a:t>
            </a:r>
            <a:r>
              <a:rPr lang="ro-RO" altLang="en-US" dirty="0" err="1"/>
              <a:t>aritmetico</a:t>
            </a:r>
            <a:r>
              <a:rPr lang="ro-RO" altLang="en-US" dirty="0"/>
              <a:t>-logice</a:t>
            </a:r>
          </a:p>
          <a:p>
            <a:pPr lvl="1"/>
            <a:r>
              <a:rPr lang="ro-RO" altLang="en-US" dirty="0"/>
              <a:t>trebuie sa se evalueze in procesul de compilare</a:t>
            </a:r>
          </a:p>
          <a:p>
            <a:pPr lvl="1"/>
            <a:r>
              <a:rPr lang="ro-RO" altLang="en-US" dirty="0" err="1"/>
              <a:t>contin</a:t>
            </a:r>
            <a:r>
              <a:rPr lang="ro-RO" altLang="en-US" dirty="0"/>
              <a:t> constante si variabile de compilare</a:t>
            </a:r>
          </a:p>
          <a:p>
            <a:r>
              <a:rPr lang="en-GB" dirty="0">
                <a:latin typeface="Candara"/>
                <a:ea typeface="ヒラギノ角ゴ Pro W3"/>
              </a:rPr>
              <a:t>$ - </a:t>
            </a:r>
            <a:r>
              <a:rPr lang="en-GB" dirty="0" err="1">
                <a:latin typeface="Candara"/>
                <a:ea typeface="ヒラギノ角ゴ Pro W3"/>
              </a:rPr>
              <a:t>contorul</a:t>
            </a:r>
            <a:r>
              <a:rPr lang="en-GB" dirty="0">
                <a:latin typeface="Candara"/>
                <a:ea typeface="ヒラギノ角ゴ Pro W3"/>
              </a:rPr>
              <a:t> de </a:t>
            </a:r>
            <a:r>
              <a:rPr lang="en-GB" dirty="0" err="1">
                <a:latin typeface="Candara"/>
                <a:ea typeface="ヒラギノ角ゴ Pro W3"/>
              </a:rPr>
              <a:t>alocare</a:t>
            </a:r>
            <a:r>
              <a:rPr lang="en-GB" dirty="0">
                <a:latin typeface="Candara"/>
                <a:ea typeface="ヒラギノ角ゴ Pro W3"/>
              </a:rPr>
              <a:t> la </a:t>
            </a:r>
            <a:r>
              <a:rPr lang="en-GB" dirty="0" err="1">
                <a:latin typeface="Candara"/>
                <a:ea typeface="ヒラギノ角ゴ Pro W3"/>
              </a:rPr>
              <a:t>linia</a:t>
            </a:r>
            <a:r>
              <a:rPr lang="en-GB" dirty="0">
                <a:latin typeface="Candara"/>
                <a:ea typeface="ヒラギノ角ゴ Pro W3"/>
              </a:rPr>
              <a:t> </a:t>
            </a:r>
            <a:r>
              <a:rPr lang="en-GB" dirty="0" err="1">
                <a:latin typeface="Candara"/>
                <a:ea typeface="ヒラギノ角ゴ Pro W3"/>
              </a:rPr>
              <a:t>curentă</a:t>
            </a:r>
            <a:endParaRPr lang="en-US" dirty="0" err="1">
              <a:latin typeface="Candara"/>
              <a:ea typeface="ヒラギノ角ゴ Pro W3"/>
            </a:endParaRPr>
          </a:p>
          <a:p>
            <a:pPr marL="457200" lvl="1" indent="0">
              <a:buNone/>
            </a:pPr>
            <a:r>
              <a:rPr lang="en-GB" dirty="0">
                <a:solidFill>
                  <a:srgbClr val="000000"/>
                </a:solidFill>
                <a:latin typeface="Candara"/>
                <a:ea typeface="ヒラギノ角ゴ Pro W3"/>
              </a:rPr>
              <a:t>buffer: </a:t>
            </a:r>
            <a:r>
              <a:rPr lang="en-GB" dirty="0" err="1">
                <a:solidFill>
                  <a:srgbClr val="000000"/>
                </a:solidFill>
                <a:latin typeface="Candara"/>
                <a:ea typeface="ヒラギノ角ゴ Pro W3"/>
              </a:rPr>
              <a:t>db</a:t>
            </a:r>
            <a:r>
              <a:rPr lang="en-GB" dirty="0">
                <a:solidFill>
                  <a:srgbClr val="000000"/>
                </a:solidFill>
                <a:latin typeface="Candara"/>
                <a:ea typeface="ヒラギノ角ゴ Pro W3"/>
              </a:rPr>
              <a:t> ’hello, world’</a:t>
            </a:r>
            <a:endParaRPr lang="en-US">
              <a:solidFill>
                <a:srgbClr val="000000"/>
              </a:solidFill>
              <a:latin typeface="Candara"/>
              <a:ea typeface="ヒラギノ角ゴ Pro W3"/>
            </a:endParaRPr>
          </a:p>
          <a:p>
            <a:pPr marL="457200" lvl="1" indent="0">
              <a:buNone/>
            </a:pPr>
            <a:r>
              <a:rPr lang="en-GB" dirty="0" err="1">
                <a:solidFill>
                  <a:srgbClr val="000000"/>
                </a:solidFill>
                <a:latin typeface="Candara"/>
                <a:ea typeface="ヒラギノ角ゴ Pro W3"/>
              </a:rPr>
              <a:t>len</a:t>
            </a:r>
            <a:r>
              <a:rPr lang="en-GB" dirty="0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ndara"/>
                <a:ea typeface="ヒラギノ角ゴ Pro W3"/>
              </a:rPr>
              <a:t>equ</a:t>
            </a:r>
            <a:r>
              <a:rPr lang="en-GB" dirty="0">
                <a:solidFill>
                  <a:srgbClr val="000000"/>
                </a:solidFill>
                <a:latin typeface="Candara"/>
                <a:ea typeface="ヒラギノ角ゴ Pro W3"/>
              </a:rPr>
              <a:t> $ - buffer </a:t>
            </a:r>
          </a:p>
          <a:p>
            <a:pPr marL="457200" lvl="1" indent="0">
              <a:buNone/>
            </a:pPr>
            <a:endParaRPr lang="en-GB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r>
              <a:rPr lang="en-GB" dirty="0" err="1">
                <a:solidFill>
                  <a:srgbClr val="000000"/>
                </a:solidFill>
                <a:latin typeface="Candara"/>
                <a:ea typeface="ヒラギノ角ゴ Pro W3"/>
              </a:rPr>
              <a:t>Echivalent</a:t>
            </a:r>
            <a:r>
              <a:rPr lang="en-GB" dirty="0">
                <a:solidFill>
                  <a:srgbClr val="000000"/>
                </a:solidFill>
                <a:latin typeface="Candara"/>
                <a:ea typeface="ヒラギノ角ゴ Pro W3"/>
              </a:rPr>
              <a:t> cu </a:t>
            </a:r>
            <a:endParaRPr lang="en-GB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r>
              <a:rPr lang="en-GB" dirty="0">
                <a:solidFill>
                  <a:srgbClr val="000000"/>
                </a:solidFill>
                <a:latin typeface="Candara"/>
                <a:ea typeface="ヒラギノ角ゴ Pro W3"/>
              </a:rPr>
              <a:t>buffer: </a:t>
            </a:r>
            <a:r>
              <a:rPr lang="en-GB" dirty="0" err="1">
                <a:solidFill>
                  <a:srgbClr val="000000"/>
                </a:solidFill>
                <a:latin typeface="Candara"/>
                <a:ea typeface="ヒラギノ角ゴ Pro W3"/>
              </a:rPr>
              <a:t>db</a:t>
            </a:r>
            <a:r>
              <a:rPr lang="en-GB" dirty="0">
                <a:solidFill>
                  <a:srgbClr val="000000"/>
                </a:solidFill>
                <a:latin typeface="Candara"/>
                <a:ea typeface="ヒラギノ角ゴ Pro W3"/>
              </a:rPr>
              <a:t> ’hello, world’</a:t>
            </a:r>
            <a:endParaRPr lang="en-US" dirty="0">
              <a:latin typeface="Candara"/>
              <a:ea typeface="ヒラギノ角ゴ Pro W3"/>
            </a:endParaRPr>
          </a:p>
          <a:p>
            <a:pPr marL="457200" lvl="1" indent="0">
              <a:buNone/>
            </a:pPr>
            <a:r>
              <a:rPr lang="en-GB" dirty="0" err="1">
                <a:solidFill>
                  <a:srgbClr val="000000"/>
                </a:solidFill>
                <a:latin typeface="Candara"/>
                <a:ea typeface="ヒラギノ角ゴ Pro W3"/>
              </a:rPr>
              <a:t>endbuf</a:t>
            </a:r>
            <a:r>
              <a:rPr lang="en-GB" dirty="0">
                <a:solidFill>
                  <a:srgbClr val="000000"/>
                </a:solidFill>
                <a:latin typeface="Candara"/>
                <a:ea typeface="ヒラギノ角ゴ Pro W3"/>
              </a:rPr>
              <a:t>:</a:t>
            </a:r>
            <a:endParaRPr lang="en-GB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r>
              <a:rPr lang="en-GB" dirty="0" err="1">
                <a:solidFill>
                  <a:srgbClr val="000000"/>
                </a:solidFill>
                <a:latin typeface="Candara"/>
                <a:ea typeface="ヒラギノ角ゴ Pro W3"/>
              </a:rPr>
              <a:t>len</a:t>
            </a:r>
            <a:r>
              <a:rPr lang="en-GB" dirty="0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ndara"/>
                <a:ea typeface="ヒラギノ角ゴ Pro W3"/>
              </a:rPr>
              <a:t>equ</a:t>
            </a:r>
            <a:r>
              <a:rPr lang="en-GB" dirty="0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ndara"/>
                <a:ea typeface="ヒラギノ角ゴ Pro W3"/>
              </a:rPr>
              <a:t>endbuf</a:t>
            </a:r>
            <a:r>
              <a:rPr lang="en-GB" dirty="0">
                <a:solidFill>
                  <a:srgbClr val="000000"/>
                </a:solidFill>
                <a:latin typeface="Candara"/>
                <a:ea typeface="ヒラギノ角ゴ Pro W3"/>
              </a:rPr>
              <a:t> - buffer </a:t>
            </a:r>
            <a:endParaRPr lang="en-GB" dirty="0">
              <a:latin typeface="Candara"/>
              <a:ea typeface="ヒラギノ角ゴ Pro W3"/>
            </a:endParaRPr>
          </a:p>
          <a:p>
            <a:pPr marL="457200" lvl="1" indent="0">
              <a:buNone/>
            </a:pPr>
            <a:endParaRPr lang="en-GB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en-GB" dirty="0">
              <a:solidFill>
                <a:srgbClr val="000000"/>
              </a:solidFill>
            </a:endParaRPr>
          </a:p>
          <a:p>
            <a:endParaRPr lang="en-GB" dirty="0">
              <a:solidFill>
                <a:srgbClr val="000000"/>
              </a:solidFill>
            </a:endParaRPr>
          </a:p>
          <a:p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2008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en-US" dirty="0" err="1"/>
              <a:t>Pse</a:t>
            </a:r>
            <a:r>
              <a:rPr lang="en-GB" altLang="en-US" dirty="0"/>
              <a:t>u</a:t>
            </a:r>
            <a:r>
              <a:rPr lang="ro-RO" altLang="en-US" dirty="0"/>
              <a:t>do-operatori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Operatori</a:t>
            </a:r>
            <a:r>
              <a:rPr lang="en-GB" dirty="0"/>
              <a:t> </a:t>
            </a:r>
            <a:r>
              <a:rPr lang="en-GB" dirty="0" err="1"/>
              <a:t>logici</a:t>
            </a:r>
            <a:r>
              <a:rPr lang="en-GB" dirty="0"/>
              <a:t>, la </a:t>
            </a:r>
            <a:r>
              <a:rPr lang="en-GB" dirty="0" err="1"/>
              <a:t>fel</a:t>
            </a:r>
            <a:r>
              <a:rPr lang="en-GB" dirty="0"/>
              <a:t> ca in C.</a:t>
            </a:r>
          </a:p>
          <a:p>
            <a:r>
              <a:rPr lang="en-GB" dirty="0"/>
              <a:t>In </a:t>
            </a:r>
            <a:r>
              <a:rPr lang="en-GB" dirty="0" err="1"/>
              <a:t>ordinea</a:t>
            </a:r>
            <a:r>
              <a:rPr lang="en-GB" dirty="0"/>
              <a:t> </a:t>
            </a:r>
            <a:r>
              <a:rPr lang="en-GB" dirty="0" err="1"/>
              <a:t>cresterii</a:t>
            </a:r>
            <a:r>
              <a:rPr lang="en-GB" dirty="0"/>
              <a:t> </a:t>
            </a:r>
            <a:r>
              <a:rPr lang="en-GB" dirty="0" err="1"/>
              <a:t>prioritatilor</a:t>
            </a:r>
            <a:r>
              <a:rPr lang="en-GB" dirty="0"/>
              <a:t>:</a:t>
            </a:r>
          </a:p>
          <a:p>
            <a:r>
              <a:rPr lang="en-GB" dirty="0" err="1"/>
              <a:t>Operatori</a:t>
            </a:r>
            <a:r>
              <a:rPr lang="en-GB" dirty="0"/>
              <a:t>  </a:t>
            </a:r>
            <a:r>
              <a:rPr lang="en-GB" dirty="0" err="1"/>
              <a:t>pe</a:t>
            </a:r>
            <a:r>
              <a:rPr lang="en-GB" dirty="0"/>
              <a:t> </a:t>
            </a:r>
            <a:r>
              <a:rPr lang="en-GB" dirty="0" err="1"/>
              <a:t>biți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|, ^ , AND</a:t>
            </a:r>
          </a:p>
          <a:p>
            <a:r>
              <a:rPr lang="en-GB" dirty="0" err="1"/>
              <a:t>Operatori</a:t>
            </a:r>
            <a:r>
              <a:rPr lang="en-GB" dirty="0"/>
              <a:t> </a:t>
            </a:r>
            <a:r>
              <a:rPr lang="en-GB" dirty="0" err="1"/>
              <a:t>shiftare</a:t>
            </a:r>
            <a:r>
              <a:rPr lang="en-GB" dirty="0"/>
              <a:t> de </a:t>
            </a:r>
            <a:r>
              <a:rPr lang="en-GB" dirty="0" err="1"/>
              <a:t>biți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&lt;&lt;, &gt;&gt;</a:t>
            </a:r>
          </a:p>
          <a:p>
            <a:r>
              <a:rPr lang="en-GB" dirty="0" err="1"/>
              <a:t>Operatori</a:t>
            </a:r>
            <a:r>
              <a:rPr lang="en-GB" dirty="0"/>
              <a:t> </a:t>
            </a:r>
            <a:r>
              <a:rPr lang="en-GB" dirty="0" err="1"/>
              <a:t>binari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+, - 	</a:t>
            </a:r>
          </a:p>
          <a:p>
            <a:pPr lvl="1"/>
            <a:r>
              <a:rPr lang="en-GB" dirty="0"/>
              <a:t>*, /, // (signed), %, %% (signed)</a:t>
            </a:r>
          </a:p>
          <a:p>
            <a:r>
              <a:rPr lang="en-GB" dirty="0" err="1"/>
              <a:t>Operatori</a:t>
            </a:r>
            <a:r>
              <a:rPr lang="en-GB" dirty="0"/>
              <a:t> </a:t>
            </a:r>
            <a:r>
              <a:rPr lang="en-GB" dirty="0" err="1"/>
              <a:t>unari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+, −, ~, !, SEG (</a:t>
            </a:r>
            <a:r>
              <a:rPr lang="en-GB" dirty="0" err="1"/>
              <a:t>obtine</a:t>
            </a:r>
            <a:r>
              <a:rPr lang="en-GB" dirty="0"/>
              <a:t> </a:t>
            </a:r>
            <a:r>
              <a:rPr lang="en-GB" dirty="0" err="1"/>
              <a:t>segmentul</a:t>
            </a:r>
            <a:r>
              <a:rPr lang="en-GB" dirty="0"/>
              <a:t> </a:t>
            </a:r>
            <a:r>
              <a:rPr lang="en-GB" dirty="0" err="1"/>
              <a:t>unui</a:t>
            </a:r>
            <a:r>
              <a:rPr lang="en-GB" dirty="0"/>
              <a:t> </a:t>
            </a:r>
            <a:r>
              <a:rPr lang="en-GB" dirty="0" err="1"/>
              <a:t>simbol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052467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en-US" dirty="0"/>
              <a:t>For</a:t>
            </a:r>
            <a:r>
              <a:rPr lang="en-US" altLang="en-US" dirty="0"/>
              <a:t>ț</a:t>
            </a:r>
            <a:r>
              <a:rPr lang="ro-RO" altLang="en-US" dirty="0"/>
              <a:t>are de tip (coercion)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830" y="990600"/>
            <a:ext cx="3044190" cy="4038600"/>
          </a:xfrm>
        </p:spPr>
        <p:txBody>
          <a:bodyPr>
            <a:normAutofit/>
          </a:bodyPr>
          <a:lstStyle/>
          <a:p>
            <a:r>
              <a:rPr lang="en-GB" altLang="en-US" dirty="0"/>
              <a:t>&lt;tip&gt;</a:t>
            </a:r>
            <a:r>
              <a:rPr lang="en-GB" altLang="en-US" dirty="0" err="1"/>
              <a:t>poate</a:t>
            </a:r>
            <a:r>
              <a:rPr lang="en-GB" altLang="en-US" dirty="0"/>
              <a:t> fi:</a:t>
            </a:r>
            <a:endParaRPr lang="en-US"/>
          </a:p>
          <a:p>
            <a:pPr marL="457200" lvl="1" indent="0">
              <a:buNone/>
            </a:pPr>
            <a:r>
              <a:rPr lang="en-GB" dirty="0">
                <a:solidFill>
                  <a:schemeClr val="tx1"/>
                </a:solidFill>
                <a:latin typeface="Candara"/>
                <a:ea typeface="ヒラギノ角ゴ Pro W3"/>
              </a:rPr>
              <a:t>BYTE (1 octet)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tx1"/>
                </a:solidFill>
                <a:latin typeface="Candara"/>
                <a:ea typeface="ヒラギノ角ゴ Pro W3"/>
              </a:rPr>
              <a:t>WORD (2 </a:t>
            </a:r>
            <a:r>
              <a:rPr lang="en-GB" dirty="0" err="1">
                <a:solidFill>
                  <a:schemeClr val="tx1"/>
                </a:solidFill>
                <a:latin typeface="Candara"/>
                <a:ea typeface="ヒラギノ角ゴ Pro W3"/>
              </a:rPr>
              <a:t>octeți</a:t>
            </a:r>
            <a:r>
              <a:rPr lang="en-GB" dirty="0">
                <a:solidFill>
                  <a:schemeClr val="tx1"/>
                </a:solidFill>
                <a:latin typeface="Candara"/>
                <a:ea typeface="ヒラギノ角ゴ Pro W3"/>
              </a:rPr>
              <a:t>)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tx1"/>
                </a:solidFill>
                <a:latin typeface="Candara"/>
                <a:ea typeface="ヒラギノ角ゴ Pro W3"/>
              </a:rPr>
              <a:t>DWORD (4 </a:t>
            </a:r>
            <a:r>
              <a:rPr lang="en-GB" dirty="0" err="1">
                <a:solidFill>
                  <a:schemeClr val="tx1"/>
                </a:solidFill>
                <a:latin typeface="Candara"/>
                <a:ea typeface="ヒラギノ角ゴ Pro W3"/>
              </a:rPr>
              <a:t>octeți</a:t>
            </a:r>
            <a:r>
              <a:rPr lang="en-GB" dirty="0">
                <a:solidFill>
                  <a:schemeClr val="tx1"/>
                </a:solidFill>
                <a:latin typeface="Candara"/>
                <a:ea typeface="ヒラギノ角ゴ Pro W3"/>
              </a:rPr>
              <a:t>)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tx1"/>
                </a:solidFill>
                <a:latin typeface="Candara"/>
                <a:ea typeface="ヒラギノ角ゴ Pro W3"/>
              </a:rPr>
              <a:t>QWORD (8 </a:t>
            </a:r>
            <a:r>
              <a:rPr lang="en-GB" dirty="0" err="1">
                <a:solidFill>
                  <a:schemeClr val="tx1"/>
                </a:solidFill>
                <a:latin typeface="Candara"/>
                <a:ea typeface="ヒラギノ角ゴ Pro W3"/>
              </a:rPr>
              <a:t>octeți</a:t>
            </a:r>
            <a:r>
              <a:rPr lang="en-GB" dirty="0">
                <a:solidFill>
                  <a:schemeClr val="tx1"/>
                </a:solidFill>
                <a:latin typeface="Candara"/>
                <a:ea typeface="ヒラギノ角ゴ Pro W3"/>
              </a:rPr>
              <a:t>)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tx1"/>
                </a:solidFill>
                <a:latin typeface="Candara"/>
                <a:ea typeface="ヒラギノ角ゴ Pro W3"/>
              </a:rPr>
              <a:t>TBYTE (10 </a:t>
            </a:r>
            <a:r>
              <a:rPr lang="en-GB" dirty="0" err="1">
                <a:solidFill>
                  <a:schemeClr val="tx1"/>
                </a:solidFill>
                <a:latin typeface="Candara"/>
                <a:ea typeface="ヒラギノ角ゴ Pro W3"/>
              </a:rPr>
              <a:t>octeți</a:t>
            </a:r>
            <a:r>
              <a:rPr lang="en-GB" dirty="0">
                <a:solidFill>
                  <a:schemeClr val="tx1"/>
                </a:solidFill>
                <a:latin typeface="Candara"/>
                <a:ea typeface="ヒラギノ角ゴ Pro W3"/>
              </a:rPr>
              <a:t>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2BB27824-3BE0-480B-A45A-A1A3B145D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5640" y="990600"/>
            <a:ext cx="5547360" cy="4735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Candara" pitchFamily="34" charset="0"/>
                <a:ea typeface="ヒラギノ角ゴ Pro W3" pitchFamily="4" charset="-128"/>
                <a:cs typeface="Candar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4" charset="2"/>
              <a:buChar char="*"/>
              <a:defRPr sz="2400">
                <a:solidFill>
                  <a:schemeClr val="accent2">
                    <a:lumMod val="75000"/>
                  </a:schemeClr>
                </a:solidFill>
                <a:latin typeface="Candara" pitchFamily="34" charset="0"/>
                <a:ea typeface="ヒラギノ角ゴ Pro W3" pitchFamily="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 pitchFamily="34" charset="0"/>
                <a:ea typeface="ヒラギノ角ゴ Pro W3" pitchFamily="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 pitchFamily="34" charset="0"/>
                <a:ea typeface="ヒラギノ角ゴ Pro W3" pitchFamily="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4" charset="2"/>
              <a:buChar char="Q"/>
              <a:defRPr sz="2000">
                <a:solidFill>
                  <a:schemeClr val="tx1"/>
                </a:solidFill>
                <a:latin typeface="Candara" pitchFamily="34" charset="0"/>
                <a:ea typeface="ヒラギノ角ゴ Pro W3" pitchFamily="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4" charset="2"/>
              <a:buChar char="Q"/>
              <a:defRPr sz="2000">
                <a:solidFill>
                  <a:srgbClr val="CDDF25"/>
                </a:solidFill>
                <a:latin typeface="+mn-lt"/>
                <a:ea typeface="ヒラギノ角ゴ Pro W3" pitchFamily="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4" charset="2"/>
              <a:buChar char="Q"/>
              <a:defRPr sz="2000">
                <a:solidFill>
                  <a:srgbClr val="CDDF25"/>
                </a:solidFill>
                <a:latin typeface="+mn-lt"/>
                <a:ea typeface="ヒラギノ角ゴ Pro W3" pitchFamily="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4" charset="2"/>
              <a:buChar char="Q"/>
              <a:defRPr sz="2000">
                <a:solidFill>
                  <a:srgbClr val="CDDF25"/>
                </a:solidFill>
                <a:latin typeface="+mn-lt"/>
                <a:ea typeface="ヒラギノ角ゴ Pro W3" pitchFamily="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4" charset="2"/>
              <a:buChar char="Q"/>
              <a:defRPr sz="2000">
                <a:solidFill>
                  <a:srgbClr val="CDDF25"/>
                </a:solidFill>
                <a:latin typeface="+mn-lt"/>
                <a:ea typeface="ヒラギノ角ゴ Pro W3" pitchFamily="4" charset="-128"/>
              </a:defRPr>
            </a:lvl9pPr>
          </a:lstStyle>
          <a:p>
            <a:pPr marL="0" indent="0">
              <a:buNone/>
            </a:pPr>
            <a:r>
              <a:rPr lang="ro-RO" altLang="en-US" kern="0" dirty="0">
                <a:latin typeface="Candara"/>
                <a:ea typeface="ヒラギノ角ゴ Pro W3"/>
              </a:rPr>
              <a:t>Exemplu</a:t>
            </a:r>
            <a:endParaRPr lang="en-US" dirty="0">
              <a:cs typeface="Courier New"/>
            </a:endParaRPr>
          </a:p>
          <a:p>
            <a:pPr marL="0" indent="0">
              <a:buNone/>
            </a:pPr>
            <a:r>
              <a:rPr lang="en-GB" sz="2100" b="1" kern="0" dirty="0">
                <a:latin typeface="Courier New"/>
                <a:ea typeface="ヒラギノ角ゴ Pro W3"/>
                <a:cs typeface="Courier New"/>
              </a:rPr>
              <a:t>mov </a:t>
            </a:r>
            <a:r>
              <a:rPr lang="en-GB" sz="2100" b="1" kern="0" dirty="0" err="1">
                <a:latin typeface="Courier New"/>
                <a:ea typeface="ヒラギノ角ゴ Pro W3"/>
                <a:cs typeface="Courier New"/>
              </a:rPr>
              <a:t>dword</a:t>
            </a:r>
            <a:r>
              <a:rPr lang="en-GB" sz="2100" b="1" kern="0" dirty="0">
                <a:latin typeface="Courier New"/>
                <a:ea typeface="ヒラギノ角ゴ Pro W3"/>
                <a:cs typeface="Courier New"/>
              </a:rPr>
              <a:t> [z], -1</a:t>
            </a:r>
            <a:endParaRPr lang="en-GB" sz="1600" b="1" kern="0" dirty="0">
              <a:latin typeface="Courier New"/>
              <a:ea typeface="ヒラギノ角ゴ Pro W3"/>
              <a:cs typeface="Courier New"/>
            </a:endParaRPr>
          </a:p>
          <a:p>
            <a:pPr marL="0" indent="0">
              <a:buNone/>
            </a:pPr>
            <a:r>
              <a:rPr lang="en-GB" sz="14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ea typeface="ヒラギノ角ゴ Pro W3"/>
                <a:cs typeface="Courier New"/>
              </a:rPr>
              <a:t>;0x5655902a &lt;z&gt;: 0xff </a:t>
            </a:r>
            <a:r>
              <a:rPr lang="en-GB" sz="1400" b="1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ea typeface="ヒラギノ角ゴ Pro W3"/>
                <a:cs typeface="Courier New"/>
              </a:rPr>
              <a:t>0xff</a:t>
            </a:r>
            <a:r>
              <a:rPr lang="en-GB" sz="14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ea typeface="ヒラギノ角ゴ Pro W3"/>
                <a:cs typeface="Courier New"/>
              </a:rPr>
              <a:t> </a:t>
            </a:r>
            <a:r>
              <a:rPr lang="en-GB" sz="1400" b="1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ea typeface="ヒラギノ角ゴ Pro W3"/>
                <a:cs typeface="Courier New"/>
              </a:rPr>
              <a:t>0xff</a:t>
            </a:r>
            <a:r>
              <a:rPr lang="en-GB" sz="14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ea typeface="ヒラギノ角ゴ Pro W3"/>
                <a:cs typeface="Courier New"/>
              </a:rPr>
              <a:t> </a:t>
            </a:r>
            <a:r>
              <a:rPr lang="en-GB" sz="1400" b="1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ea typeface="ヒラギノ角ゴ Pro W3"/>
                <a:cs typeface="Courier New"/>
              </a:rPr>
              <a:t>0xff</a:t>
            </a:r>
            <a:endParaRPr lang="en-GB" sz="1400" b="1" kern="0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ea typeface="ヒラギノ角ゴ Pro W3"/>
              <a:cs typeface="Courier New"/>
            </a:endParaRPr>
          </a:p>
          <a:p>
            <a:pPr marL="0" indent="0">
              <a:buNone/>
            </a:pPr>
            <a:r>
              <a:rPr lang="en-GB" sz="2100" b="1" kern="0" dirty="0">
                <a:latin typeface="Courier New"/>
                <a:ea typeface="ヒラギノ角ゴ Pro W3"/>
                <a:cs typeface="Courier New"/>
              </a:rPr>
              <a:t>add byte [z], 1</a:t>
            </a:r>
            <a:endParaRPr lang="en-US" sz="2000" kern="0">
              <a:latin typeface="Candara"/>
              <a:ea typeface="ヒラギノ角ゴ Pro W3"/>
              <a:cs typeface="Courier New"/>
            </a:endParaRPr>
          </a:p>
          <a:p>
            <a:pPr marL="0" indent="0">
              <a:buNone/>
            </a:pPr>
            <a:r>
              <a:rPr lang="en-GB" sz="14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ea typeface="ヒラギノ角ゴ Pro W3"/>
                <a:cs typeface="Courier New"/>
              </a:rPr>
              <a:t>;0x5655902a &lt;z&gt;: </a:t>
            </a:r>
            <a:r>
              <a:rPr lang="en-GB" sz="1400" b="1" kern="0" dirty="0">
                <a:solidFill>
                  <a:srgbClr val="FF0000"/>
                </a:solidFill>
                <a:latin typeface="Courier New"/>
                <a:ea typeface="ヒラギノ角ゴ Pro W3"/>
                <a:cs typeface="Courier New"/>
              </a:rPr>
              <a:t>0x00</a:t>
            </a:r>
            <a:r>
              <a:rPr lang="en-GB" sz="14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ea typeface="ヒラギノ角ゴ Pro W3"/>
                <a:cs typeface="Courier New"/>
              </a:rPr>
              <a:t> 0xff </a:t>
            </a:r>
            <a:r>
              <a:rPr lang="en-GB" sz="1400" b="1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ea typeface="ヒラギノ角ゴ Pro W3"/>
                <a:cs typeface="Courier New"/>
              </a:rPr>
              <a:t>0xff</a:t>
            </a:r>
            <a:r>
              <a:rPr lang="en-GB" sz="14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ea typeface="ヒラギノ角ゴ Pro W3"/>
                <a:cs typeface="Courier New"/>
              </a:rPr>
              <a:t> </a:t>
            </a:r>
            <a:r>
              <a:rPr lang="en-GB" sz="1400" b="1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ea typeface="ヒラギノ角ゴ Pro W3"/>
                <a:cs typeface="Courier New"/>
              </a:rPr>
              <a:t>0xff</a:t>
            </a:r>
            <a:r>
              <a:rPr lang="en-GB" sz="14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ea typeface="ヒラギノ角ゴ Pro W3"/>
                <a:cs typeface="Courier New"/>
              </a:rPr>
              <a:t> + ZF CF </a:t>
            </a:r>
            <a:r>
              <a:rPr lang="en-GB" sz="1400" b="1" kern="0" dirty="0">
                <a:solidFill>
                  <a:schemeClr val="bg2">
                    <a:lumMod val="20000"/>
                    <a:lumOff val="80000"/>
                  </a:schemeClr>
                </a:solidFill>
                <a:latin typeface="Courier New"/>
                <a:ea typeface="ヒラギノ角ゴ Pro W3"/>
                <a:cs typeface="Courier New"/>
              </a:rPr>
              <a:t>PF AF</a:t>
            </a:r>
            <a:endParaRPr lang="en-US" sz="1400" kern="0" dirty="0">
              <a:solidFill>
                <a:schemeClr val="bg2">
                  <a:lumMod val="20000"/>
                  <a:lumOff val="80000"/>
                </a:schemeClr>
              </a:solidFill>
              <a:latin typeface="Candara"/>
              <a:ea typeface="ヒラギノ角ゴ Pro W3"/>
              <a:cs typeface="Courier New"/>
            </a:endParaRPr>
          </a:p>
          <a:p>
            <a:pPr marL="0" indent="0">
              <a:buNone/>
            </a:pPr>
            <a:r>
              <a:rPr lang="en-GB" sz="2100" b="1" kern="0" dirty="0">
                <a:latin typeface="Courier New"/>
                <a:ea typeface="ヒラギノ角ゴ Pro W3"/>
                <a:cs typeface="Courier New"/>
              </a:rPr>
              <a:t>mov </a:t>
            </a:r>
            <a:r>
              <a:rPr lang="en-GB" sz="2100" b="1" kern="0" dirty="0" err="1">
                <a:latin typeface="Courier New"/>
                <a:ea typeface="ヒラギノ角ゴ Pro W3"/>
                <a:cs typeface="Courier New"/>
              </a:rPr>
              <a:t>dword</a:t>
            </a:r>
            <a:r>
              <a:rPr lang="en-GB" sz="2100" b="1" kern="0" dirty="0">
                <a:latin typeface="Courier New"/>
                <a:ea typeface="ヒラギノ角ゴ Pro W3"/>
                <a:cs typeface="Courier New"/>
              </a:rPr>
              <a:t> [z], -1</a:t>
            </a:r>
            <a:endParaRPr lang="en-US" sz="2000" kern="0">
              <a:latin typeface="Candara"/>
              <a:ea typeface="ヒラギノ角ゴ Pro W3"/>
              <a:cs typeface="Courier New"/>
            </a:endParaRPr>
          </a:p>
          <a:p>
            <a:pPr marL="0" indent="0">
              <a:buNone/>
            </a:pPr>
            <a:r>
              <a:rPr lang="en-GB" sz="14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ea typeface="ヒラギノ角ゴ Pro W3"/>
                <a:cs typeface="Courier New"/>
              </a:rPr>
              <a:t>;0x5655902a &lt;z&gt;: 0xff </a:t>
            </a:r>
            <a:r>
              <a:rPr lang="en-GB" sz="1400" b="1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ea typeface="ヒラギノ角ゴ Pro W3"/>
                <a:cs typeface="Courier New"/>
              </a:rPr>
              <a:t>0xff</a:t>
            </a:r>
            <a:r>
              <a:rPr lang="en-GB" sz="14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ea typeface="ヒラギノ角ゴ Pro W3"/>
                <a:cs typeface="Courier New"/>
              </a:rPr>
              <a:t> </a:t>
            </a:r>
            <a:r>
              <a:rPr lang="en-GB" sz="1400" b="1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ea typeface="ヒラギノ角ゴ Pro W3"/>
                <a:cs typeface="Courier New"/>
              </a:rPr>
              <a:t>0xff</a:t>
            </a:r>
            <a:r>
              <a:rPr lang="en-GB" sz="14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ea typeface="ヒラギノ角ゴ Pro W3"/>
                <a:cs typeface="Courier New"/>
              </a:rPr>
              <a:t> </a:t>
            </a:r>
            <a:r>
              <a:rPr lang="en-GB" sz="1400" b="1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ea typeface="ヒラギノ角ゴ Pro W3"/>
                <a:cs typeface="Courier New"/>
              </a:rPr>
              <a:t>0xff</a:t>
            </a:r>
            <a:endParaRPr lang="en-US" sz="1400" kern="0">
              <a:solidFill>
                <a:schemeClr val="tx1">
                  <a:lumMod val="50000"/>
                  <a:lumOff val="50000"/>
                </a:schemeClr>
              </a:solidFill>
              <a:latin typeface="Candara"/>
              <a:ea typeface="ヒラギノ角ゴ Pro W3"/>
              <a:cs typeface="Courier New"/>
            </a:endParaRPr>
          </a:p>
          <a:p>
            <a:pPr marL="0" indent="0">
              <a:buFontTx/>
              <a:buNone/>
            </a:pPr>
            <a:r>
              <a:rPr lang="en-GB" sz="2100" b="1" kern="0" dirty="0">
                <a:latin typeface="Courier New"/>
                <a:ea typeface="ヒラギノ角ゴ Pro W3"/>
                <a:cs typeface="Courier New"/>
              </a:rPr>
              <a:t>add word [z], 1</a:t>
            </a:r>
            <a:endParaRPr lang="en-US" sz="2000" kern="0" dirty="0">
              <a:latin typeface="Candara"/>
              <a:ea typeface="ヒラギノ角ゴ Pro W3"/>
              <a:cs typeface="Courier New"/>
            </a:endParaRPr>
          </a:p>
          <a:p>
            <a:pPr marL="0" indent="0">
              <a:buNone/>
            </a:pPr>
            <a:r>
              <a:rPr lang="en-GB" sz="14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ea typeface="ヒラギノ角ゴ Pro W3"/>
                <a:cs typeface="Courier New"/>
              </a:rPr>
              <a:t>;0x5655902a &lt;z&gt;: </a:t>
            </a:r>
            <a:r>
              <a:rPr lang="en-GB" sz="1400" b="1" kern="0" dirty="0">
                <a:solidFill>
                  <a:srgbClr val="FF0000"/>
                </a:solidFill>
                <a:latin typeface="Courier New"/>
                <a:ea typeface="ヒラギノ角ゴ Pro W3"/>
                <a:cs typeface="Courier New"/>
              </a:rPr>
              <a:t>0x00 </a:t>
            </a:r>
            <a:r>
              <a:rPr lang="en-GB" sz="1400" b="1" kern="0" dirty="0" err="1">
                <a:solidFill>
                  <a:srgbClr val="FF0000"/>
                </a:solidFill>
                <a:latin typeface="Courier New"/>
                <a:ea typeface="ヒラギノ角ゴ Pro W3"/>
                <a:cs typeface="Courier New"/>
              </a:rPr>
              <a:t>0x00</a:t>
            </a:r>
            <a:r>
              <a:rPr lang="en-GB" sz="14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ea typeface="ヒラギノ角ゴ Pro W3"/>
                <a:cs typeface="Courier New"/>
              </a:rPr>
              <a:t> 0xff </a:t>
            </a:r>
            <a:r>
              <a:rPr lang="en-GB" sz="1400" b="1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ea typeface="ヒラギノ角ゴ Pro W3"/>
                <a:cs typeface="Courier New"/>
              </a:rPr>
              <a:t>0xff</a:t>
            </a:r>
            <a:r>
              <a:rPr lang="en-GB" sz="14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ea typeface="ヒラギノ角ゴ Pro W3"/>
                <a:cs typeface="Courier New"/>
              </a:rPr>
              <a:t> + ZF CF </a:t>
            </a:r>
            <a:r>
              <a:rPr lang="en-GB" sz="1400" b="1" kern="0" dirty="0">
                <a:solidFill>
                  <a:schemeClr val="bg2">
                    <a:lumMod val="20000"/>
                    <a:lumOff val="80000"/>
                  </a:schemeClr>
                </a:solidFill>
                <a:latin typeface="Courier New"/>
                <a:ea typeface="ヒラギノ角ゴ Pro W3"/>
                <a:cs typeface="Courier New"/>
              </a:rPr>
              <a:t>PF AF</a:t>
            </a:r>
            <a:endParaRPr lang="en-GB" sz="1400" kern="0" dirty="0">
              <a:solidFill>
                <a:schemeClr val="bg2">
                  <a:lumMod val="20000"/>
                  <a:lumOff val="80000"/>
                </a:schemeClr>
              </a:solidFill>
              <a:latin typeface="Candara"/>
              <a:ea typeface="ヒラギノ角ゴ Pro W3"/>
              <a:cs typeface="Courier New"/>
            </a:endParaRPr>
          </a:p>
          <a:p>
            <a:pPr marL="0" indent="0">
              <a:buFontTx/>
              <a:buNone/>
            </a:pPr>
            <a:r>
              <a:rPr lang="en-GB" sz="2100" b="1" kern="0" dirty="0">
                <a:latin typeface="Courier New"/>
                <a:ea typeface="ヒラギノ角ゴ Pro W3"/>
                <a:cs typeface="Courier New"/>
              </a:rPr>
              <a:t>mov </a:t>
            </a:r>
            <a:r>
              <a:rPr lang="en-GB" sz="2100" b="1" kern="0" dirty="0" err="1">
                <a:latin typeface="Courier New"/>
                <a:ea typeface="ヒラギノ角ゴ Pro W3"/>
                <a:cs typeface="Courier New"/>
              </a:rPr>
              <a:t>dword</a:t>
            </a:r>
            <a:r>
              <a:rPr lang="en-GB" sz="2100" b="1" kern="0" dirty="0">
                <a:latin typeface="Courier New"/>
                <a:ea typeface="ヒラギノ角ゴ Pro W3"/>
                <a:cs typeface="Courier New"/>
              </a:rPr>
              <a:t> [z], -1</a:t>
            </a:r>
            <a:endParaRPr lang="en-US" sz="2000" kern="0" dirty="0">
              <a:latin typeface="Candara"/>
              <a:ea typeface="ヒラギノ角ゴ Pro W3"/>
              <a:cs typeface="Courier New"/>
            </a:endParaRPr>
          </a:p>
          <a:p>
            <a:pPr marL="0" indent="0">
              <a:buNone/>
            </a:pPr>
            <a:r>
              <a:rPr lang="en-GB" sz="14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ea typeface="ヒラギノ角ゴ Pro W3"/>
                <a:cs typeface="Courier New"/>
              </a:rPr>
              <a:t>;0x5655902a &lt;z&gt;: 0xff </a:t>
            </a:r>
            <a:r>
              <a:rPr lang="en-GB" sz="1400" b="1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ea typeface="ヒラギノ角ゴ Pro W3"/>
                <a:cs typeface="Courier New"/>
              </a:rPr>
              <a:t>0xff</a:t>
            </a:r>
            <a:r>
              <a:rPr lang="en-GB" sz="14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ea typeface="ヒラギノ角ゴ Pro W3"/>
                <a:cs typeface="Courier New"/>
              </a:rPr>
              <a:t> </a:t>
            </a:r>
            <a:r>
              <a:rPr lang="en-GB" sz="1400" b="1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ea typeface="ヒラギノ角ゴ Pro W3"/>
                <a:cs typeface="Courier New"/>
              </a:rPr>
              <a:t>0xff</a:t>
            </a:r>
            <a:r>
              <a:rPr lang="en-GB" sz="14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ea typeface="ヒラギノ角ゴ Pro W3"/>
                <a:cs typeface="Courier New"/>
              </a:rPr>
              <a:t> </a:t>
            </a:r>
            <a:r>
              <a:rPr lang="en-GB" sz="1400" b="1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ea typeface="ヒラギノ角ゴ Pro W3"/>
                <a:cs typeface="Courier New"/>
              </a:rPr>
              <a:t>0xff</a:t>
            </a:r>
            <a:endParaRPr lang="en-US" sz="1400" kern="0" dirty="0">
              <a:solidFill>
                <a:schemeClr val="tx1">
                  <a:lumMod val="50000"/>
                  <a:lumOff val="50000"/>
                </a:schemeClr>
              </a:solidFill>
              <a:latin typeface="Candara"/>
              <a:ea typeface="ヒラギノ角ゴ Pro W3"/>
              <a:cs typeface="Courier New"/>
            </a:endParaRPr>
          </a:p>
          <a:p>
            <a:pPr marL="0" indent="0">
              <a:buNone/>
            </a:pPr>
            <a:r>
              <a:rPr lang="en-GB" sz="2100" b="1" kern="0" dirty="0">
                <a:latin typeface="Courier New"/>
                <a:ea typeface="ヒラギノ角ゴ Pro W3"/>
                <a:cs typeface="Courier New"/>
              </a:rPr>
              <a:t>add </a:t>
            </a:r>
            <a:r>
              <a:rPr lang="en-GB" sz="2100" b="1" kern="0" dirty="0" err="1">
                <a:latin typeface="Courier New"/>
                <a:ea typeface="ヒラギノ角ゴ Pro W3"/>
                <a:cs typeface="Courier New"/>
              </a:rPr>
              <a:t>dword</a:t>
            </a:r>
            <a:r>
              <a:rPr lang="en-GB" sz="2100" b="1" kern="0" dirty="0">
                <a:latin typeface="Courier New"/>
                <a:ea typeface="ヒラギノ角ゴ Pro W3"/>
                <a:cs typeface="Courier New"/>
              </a:rPr>
              <a:t> [z], 1</a:t>
            </a:r>
            <a:endParaRPr lang="en-US" sz="2000" kern="0" dirty="0">
              <a:latin typeface="Candara"/>
              <a:ea typeface="ヒラギノ角ゴ Pro W3"/>
              <a:cs typeface="Courier New"/>
            </a:endParaRPr>
          </a:p>
          <a:p>
            <a:pPr marL="0" indent="0">
              <a:buNone/>
            </a:pPr>
            <a:r>
              <a:rPr lang="en-GB" sz="14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ea typeface="ヒラギノ角ゴ Pro W3"/>
                <a:cs typeface="Courier New"/>
              </a:rPr>
              <a:t>;0x5655902a &lt;z&gt;: </a:t>
            </a:r>
            <a:r>
              <a:rPr lang="en-GB" sz="1400" b="1" kern="0" dirty="0">
                <a:solidFill>
                  <a:srgbClr val="FF0000"/>
                </a:solidFill>
                <a:latin typeface="Courier New"/>
                <a:ea typeface="ヒラギノ角ゴ Pro W3"/>
                <a:cs typeface="Courier New"/>
              </a:rPr>
              <a:t>0x00 </a:t>
            </a:r>
            <a:r>
              <a:rPr lang="en-GB" sz="1400" b="1" kern="0" dirty="0" err="1">
                <a:solidFill>
                  <a:srgbClr val="FF0000"/>
                </a:solidFill>
                <a:latin typeface="Courier New"/>
                <a:ea typeface="ヒラギノ角ゴ Pro W3"/>
                <a:cs typeface="Courier New"/>
              </a:rPr>
              <a:t>0x00</a:t>
            </a:r>
            <a:r>
              <a:rPr lang="en-GB" sz="1400" b="1" kern="0" dirty="0">
                <a:solidFill>
                  <a:srgbClr val="FF0000"/>
                </a:solidFill>
                <a:latin typeface="Courier New"/>
                <a:ea typeface="ヒラギノ角ゴ Pro W3"/>
                <a:cs typeface="Courier New"/>
              </a:rPr>
              <a:t> </a:t>
            </a:r>
            <a:r>
              <a:rPr lang="en-GB" sz="1400" b="1" kern="0" dirty="0" err="1">
                <a:solidFill>
                  <a:srgbClr val="FF0000"/>
                </a:solidFill>
                <a:latin typeface="Courier New"/>
                <a:ea typeface="ヒラギノ角ゴ Pro W3"/>
                <a:cs typeface="Courier New"/>
              </a:rPr>
              <a:t>0x00</a:t>
            </a:r>
            <a:r>
              <a:rPr lang="en-GB" sz="1400" b="1" kern="0" dirty="0">
                <a:solidFill>
                  <a:srgbClr val="FF0000"/>
                </a:solidFill>
                <a:latin typeface="Courier New"/>
                <a:ea typeface="ヒラギノ角ゴ Pro W3"/>
                <a:cs typeface="Courier New"/>
              </a:rPr>
              <a:t> </a:t>
            </a:r>
            <a:r>
              <a:rPr lang="en-GB" sz="1400" b="1" kern="0" dirty="0" err="1">
                <a:solidFill>
                  <a:srgbClr val="FF0000"/>
                </a:solidFill>
                <a:latin typeface="Courier New"/>
                <a:ea typeface="ヒラギノ角ゴ Pro W3"/>
                <a:cs typeface="Courier New"/>
              </a:rPr>
              <a:t>0x00</a:t>
            </a:r>
            <a:r>
              <a:rPr lang="en-GB" sz="14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ea typeface="ヒラギノ角ゴ Pro W3"/>
                <a:cs typeface="Courier New"/>
              </a:rPr>
              <a:t> + ZF CF </a:t>
            </a:r>
            <a:r>
              <a:rPr lang="en-GB" sz="1400" b="1" kern="0" dirty="0">
                <a:solidFill>
                  <a:schemeClr val="bg2">
                    <a:lumMod val="20000"/>
                    <a:lumOff val="80000"/>
                  </a:schemeClr>
                </a:solidFill>
                <a:latin typeface="Courier New"/>
                <a:ea typeface="ヒラギノ角ゴ Pro W3"/>
                <a:cs typeface="Courier New"/>
              </a:rPr>
              <a:t>PF AF</a:t>
            </a:r>
            <a:endParaRPr lang="en-GB" sz="1400" kern="0" dirty="0">
              <a:solidFill>
                <a:schemeClr val="bg2">
                  <a:lumMod val="20000"/>
                  <a:lumOff val="80000"/>
                </a:schemeClr>
              </a:solidFill>
              <a:latin typeface="Candara"/>
              <a:ea typeface="ヒラギノ角ゴ Pro W3"/>
              <a:cs typeface="Courier New"/>
            </a:endParaRPr>
          </a:p>
          <a:p>
            <a:pPr marL="457200" lvl="1" indent="0">
              <a:buFont typeface="Symbol" pitchFamily="4" charset="2"/>
              <a:buNone/>
            </a:pPr>
            <a:endParaRPr lang="en-GB" sz="2000" b="1" kern="0" dirty="0">
              <a:solidFill>
                <a:srgbClr val="262699"/>
              </a:solidFill>
              <a:latin typeface="Courier New"/>
              <a:ea typeface="ヒラギノ角ゴ Pro W3"/>
              <a:cs typeface="Courier New"/>
            </a:endParaRPr>
          </a:p>
          <a:p>
            <a:pPr marL="457200" lvl="1" indent="0">
              <a:buNone/>
            </a:pPr>
            <a:endParaRPr lang="en-GB" kern="0" dirty="0">
              <a:solidFill>
                <a:srgbClr val="262699"/>
              </a:solidFill>
              <a:latin typeface="Candara"/>
              <a:ea typeface="ヒラギノ角ゴ Pro W3"/>
              <a:cs typeface="Courier New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1944DB9-9A48-4927-867E-655572BCE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817870"/>
            <a:ext cx="791337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Candara" pitchFamily="34" charset="0"/>
                <a:ea typeface="ヒラギノ角ゴ Pro W3" pitchFamily="4" charset="-128"/>
                <a:cs typeface="Candar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4" charset="2"/>
              <a:buChar char="*"/>
              <a:defRPr sz="2400">
                <a:solidFill>
                  <a:schemeClr val="accent2">
                    <a:lumMod val="75000"/>
                  </a:schemeClr>
                </a:solidFill>
                <a:latin typeface="Candara" pitchFamily="34" charset="0"/>
                <a:ea typeface="ヒラギノ角ゴ Pro W3" pitchFamily="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 pitchFamily="34" charset="0"/>
                <a:ea typeface="ヒラギノ角ゴ Pro W3" pitchFamily="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 pitchFamily="34" charset="0"/>
                <a:ea typeface="ヒラギノ角ゴ Pro W3" pitchFamily="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4" charset="2"/>
              <a:buChar char="Q"/>
              <a:defRPr sz="2000">
                <a:solidFill>
                  <a:schemeClr val="tx1"/>
                </a:solidFill>
                <a:latin typeface="Candara" pitchFamily="34" charset="0"/>
                <a:ea typeface="ヒラギノ角ゴ Pro W3" pitchFamily="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4" charset="2"/>
              <a:buChar char="Q"/>
              <a:defRPr sz="2000">
                <a:solidFill>
                  <a:srgbClr val="CDDF25"/>
                </a:solidFill>
                <a:latin typeface="+mn-lt"/>
                <a:ea typeface="ヒラギノ角ゴ Pro W3" pitchFamily="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4" charset="2"/>
              <a:buChar char="Q"/>
              <a:defRPr sz="2000">
                <a:solidFill>
                  <a:srgbClr val="CDDF25"/>
                </a:solidFill>
                <a:latin typeface="+mn-lt"/>
                <a:ea typeface="ヒラギノ角ゴ Pro W3" pitchFamily="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4" charset="2"/>
              <a:buChar char="Q"/>
              <a:defRPr sz="2000">
                <a:solidFill>
                  <a:srgbClr val="CDDF25"/>
                </a:solidFill>
                <a:latin typeface="+mn-lt"/>
                <a:ea typeface="ヒラギノ角ゴ Pro W3" pitchFamily="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4" charset="2"/>
              <a:buChar char="Q"/>
              <a:defRPr sz="2000">
                <a:solidFill>
                  <a:srgbClr val="CDDF25"/>
                </a:solidFill>
                <a:latin typeface="+mn-lt"/>
                <a:ea typeface="ヒラギノ角ゴ Pro W3" pitchFamily="4" charset="-128"/>
              </a:defRPr>
            </a:lvl9pPr>
          </a:lstStyle>
          <a:p>
            <a:pPr>
              <a:buFont typeface="Symbol" pitchFamily="4" charset="2"/>
            </a:pPr>
            <a:r>
              <a:rPr lang="en-GB" kern="0" dirty="0">
                <a:solidFill>
                  <a:srgbClr val="262699"/>
                </a:solidFill>
                <a:latin typeface="Candara"/>
                <a:ea typeface="ヒラギノ角ゴ Pro W3"/>
              </a:rPr>
              <a:t>Care </a:t>
            </a:r>
            <a:r>
              <a:rPr lang="en-GB" kern="0" dirty="0" err="1">
                <a:solidFill>
                  <a:srgbClr val="262699"/>
                </a:solidFill>
                <a:latin typeface="Candara"/>
                <a:ea typeface="ヒラギノ角ゴ Pro W3"/>
              </a:rPr>
              <a:t>este</a:t>
            </a:r>
            <a:r>
              <a:rPr lang="en-GB" kern="0" dirty="0">
                <a:solidFill>
                  <a:srgbClr val="262699"/>
                </a:solidFill>
                <a:latin typeface="Candara"/>
                <a:ea typeface="ヒラギノ角ゴ Pro W3"/>
              </a:rPr>
              <a:t> </a:t>
            </a:r>
            <a:r>
              <a:rPr lang="en-GB" kern="0" dirty="0" err="1">
                <a:solidFill>
                  <a:srgbClr val="262699"/>
                </a:solidFill>
                <a:latin typeface="Candara"/>
                <a:ea typeface="ヒラギノ角ゴ Pro W3"/>
              </a:rPr>
              <a:t>diferența</a:t>
            </a:r>
            <a:r>
              <a:rPr lang="en-GB" kern="0" dirty="0">
                <a:solidFill>
                  <a:srgbClr val="262699"/>
                </a:solidFill>
                <a:latin typeface="Candara"/>
                <a:ea typeface="ヒラギノ角ゴ Pro W3"/>
              </a:rPr>
              <a:t> </a:t>
            </a:r>
            <a:r>
              <a:rPr lang="en-GB" kern="0" dirty="0" err="1">
                <a:solidFill>
                  <a:srgbClr val="262699"/>
                </a:solidFill>
                <a:latin typeface="Candara"/>
                <a:ea typeface="ヒラギノ角ゴ Pro W3"/>
              </a:rPr>
              <a:t>față</a:t>
            </a:r>
            <a:r>
              <a:rPr lang="en-GB" kern="0" dirty="0">
                <a:solidFill>
                  <a:srgbClr val="262699"/>
                </a:solidFill>
                <a:latin typeface="Candara"/>
                <a:ea typeface="ヒラギノ角ゴ Pro W3"/>
              </a:rPr>
              <a:t> de cast </a:t>
            </a:r>
            <a:r>
              <a:rPr lang="en-GB" kern="0" dirty="0" err="1">
                <a:solidFill>
                  <a:srgbClr val="262699"/>
                </a:solidFill>
                <a:latin typeface="Candara"/>
                <a:ea typeface="ヒラギノ角ゴ Pro W3"/>
              </a:rPr>
              <a:t>în</a:t>
            </a:r>
            <a:r>
              <a:rPr lang="en-GB" kern="0" dirty="0">
                <a:solidFill>
                  <a:srgbClr val="262699"/>
                </a:solidFill>
                <a:latin typeface="Candara"/>
                <a:ea typeface="ヒラギノ角ゴ Pro W3"/>
              </a:rPr>
              <a:t> C?</a:t>
            </a:r>
            <a:endParaRPr lang="en-GB" kern="0" dirty="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4751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en-US" dirty="0"/>
              <a:t>Macro</a:t>
            </a:r>
            <a:r>
              <a:rPr lang="en-GB" altLang="en-US" dirty="0"/>
              <a:t>-</a:t>
            </a:r>
            <a:r>
              <a:rPr lang="ro-RO" altLang="en-US" dirty="0"/>
              <a:t>uri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o-RO" altLang="en-US">
                <a:latin typeface="Candara"/>
                <a:ea typeface="ヒラギノ角ゴ Pro W3"/>
              </a:rPr>
              <a:t>forme prescurtate de scriere a unor secvențe de </a:t>
            </a:r>
            <a:r>
              <a:rPr lang="ro-RO" altLang="en-US" dirty="0">
                <a:latin typeface="Candara"/>
                <a:ea typeface="ヒラギノ角ゴ Pro W3"/>
              </a:rPr>
              <a:t>program care se repeta</a:t>
            </a:r>
          </a:p>
          <a:p>
            <a:r>
              <a:rPr lang="ro-RO" altLang="en-US" dirty="0"/>
              <a:t>sintaxa:</a:t>
            </a:r>
          </a:p>
          <a:p>
            <a:pPr marL="400050" lvl="1" indent="0">
              <a:buNone/>
            </a:pPr>
            <a:r>
              <a:rPr lang="en-GB" i="1" dirty="0">
                <a:latin typeface="Candara"/>
                <a:ea typeface="ヒラギノ角ゴ Pro W3"/>
              </a:rPr>
              <a:t>%macro </a:t>
            </a:r>
            <a:r>
              <a:rPr lang="en-GB" i="1" err="1">
                <a:latin typeface="Candara"/>
                <a:ea typeface="ヒラギノ角ゴ Pro W3"/>
              </a:rPr>
              <a:t>macro_name</a:t>
            </a:r>
            <a:r>
              <a:rPr lang="en-GB" i="1" dirty="0">
                <a:latin typeface="Candara"/>
                <a:ea typeface="ヒラギノ角ゴ Pro W3"/>
              </a:rPr>
              <a:t>[</a:t>
            </a:r>
            <a:r>
              <a:rPr lang="en-GB" i="1" err="1">
                <a:latin typeface="Candara"/>
                <a:ea typeface="ヒラギノ角ゴ Pro W3"/>
              </a:rPr>
              <a:t>para_count</a:t>
            </a:r>
            <a:r>
              <a:rPr lang="en-GB" i="1" dirty="0">
                <a:latin typeface="Candara"/>
                <a:ea typeface="ヒラギノ角ゴ Pro W3"/>
              </a:rPr>
              <a:t>]</a:t>
            </a:r>
          </a:p>
          <a:p>
            <a:pPr marL="400050" lvl="1" indent="0">
              <a:buNone/>
            </a:pPr>
            <a:r>
              <a:rPr lang="en-GB" i="1" dirty="0"/>
              <a:t>&lt;macro body&gt;</a:t>
            </a:r>
          </a:p>
          <a:p>
            <a:pPr marL="400050" lvl="1" indent="0">
              <a:buNone/>
            </a:pPr>
            <a:r>
              <a:rPr lang="en-GB" i="1" dirty="0">
                <a:latin typeface="Candara"/>
                <a:ea typeface="ヒラギノ角ゴ Pro W3"/>
              </a:rPr>
              <a:t>%</a:t>
            </a:r>
            <a:r>
              <a:rPr lang="en-GB" i="1" err="1">
                <a:latin typeface="Candara"/>
                <a:ea typeface="ヒラギノ角ゴ Pro W3"/>
              </a:rPr>
              <a:t>endmacro</a:t>
            </a:r>
            <a:endParaRPr lang="ro-RO" altLang="en-US" i="1">
              <a:latin typeface="Candara"/>
              <a:ea typeface="ヒラギノ角ゴ Pro W3"/>
            </a:endParaRPr>
          </a:p>
          <a:p>
            <a:r>
              <a:rPr lang="en-GB" altLang="en-US" dirty="0">
                <a:latin typeface="Candara"/>
                <a:ea typeface="ヒラギノ角ゴ Pro W3"/>
              </a:rPr>
              <a:t>E</a:t>
            </a:r>
            <a:r>
              <a:rPr lang="ro-RO" altLang="en-US" dirty="0">
                <a:latin typeface="Candara"/>
                <a:ea typeface="ヒラギノ角ゴ Pro W3"/>
              </a:rPr>
              <a:t>xemplu</a:t>
            </a:r>
            <a:r>
              <a:rPr lang="en-US" altLang="en-US" dirty="0">
                <a:latin typeface="Candara"/>
                <a:ea typeface="ヒラギノ角ゴ Pro W3"/>
              </a:rPr>
              <a:t> </a:t>
            </a:r>
            <a:r>
              <a:rPr lang="en-GB" altLang="en-US" err="1">
                <a:latin typeface="Candara"/>
                <a:ea typeface="ヒラギノ角ゴ Pro W3"/>
              </a:rPr>
              <a:t>definire</a:t>
            </a:r>
            <a:r>
              <a:rPr lang="ro-RO" altLang="en-US" dirty="0">
                <a:latin typeface="Candara"/>
                <a:ea typeface="ヒラギノ角ゴ Pro W3"/>
              </a:rPr>
              <a:t>:</a:t>
            </a:r>
          </a:p>
          <a:p>
            <a:pPr marL="400050" lvl="1" indent="0">
              <a:buNone/>
            </a:pPr>
            <a:r>
              <a:rPr lang="en-GB" i="1" dirty="0"/>
              <a:t>%macro multEAX_by_16</a:t>
            </a:r>
          </a:p>
          <a:p>
            <a:pPr marL="400050" lvl="1" indent="0">
              <a:buNone/>
            </a:pPr>
            <a:r>
              <a:rPr lang="en-GB" i="1">
                <a:latin typeface="Candara"/>
                <a:ea typeface="ヒラギノ角ゴ Pro W3"/>
              </a:rPr>
              <a:t>sal EAX,4</a:t>
            </a:r>
          </a:p>
          <a:p>
            <a:pPr marL="400050" lvl="1" indent="0">
              <a:buNone/>
            </a:pPr>
            <a:r>
              <a:rPr lang="en-GB" i="1" dirty="0">
                <a:latin typeface="Candara"/>
                <a:ea typeface="ヒラギノ角ゴ Pro W3"/>
              </a:rPr>
              <a:t>%</a:t>
            </a:r>
            <a:r>
              <a:rPr lang="en-GB" i="1" err="1">
                <a:latin typeface="Candara"/>
                <a:ea typeface="ヒラギノ角ゴ Pro W3"/>
              </a:rPr>
              <a:t>endmacro</a:t>
            </a:r>
            <a:endParaRPr lang="en-GB" i="1">
              <a:latin typeface="Candara"/>
              <a:ea typeface="ヒラギノ角ゴ Pro W3"/>
            </a:endParaRPr>
          </a:p>
          <a:p>
            <a:r>
              <a:rPr lang="en-GB" altLang="en-US" err="1">
                <a:latin typeface="Candara"/>
                <a:ea typeface="ヒラギノ角ゴ Pro W3"/>
              </a:rPr>
              <a:t>Exemplu</a:t>
            </a:r>
            <a:r>
              <a:rPr lang="en-GB" altLang="en-US" dirty="0">
                <a:latin typeface="Candara"/>
                <a:ea typeface="ヒラギノ角ゴ Pro W3"/>
              </a:rPr>
              <a:t> </a:t>
            </a:r>
            <a:r>
              <a:rPr lang="en-GB" altLang="en-US" err="1">
                <a:latin typeface="Candara"/>
                <a:ea typeface="ヒラギノ角ゴ Pro W3"/>
              </a:rPr>
              <a:t>utilizare</a:t>
            </a:r>
            <a:r>
              <a:rPr lang="en-GB" altLang="en-US" dirty="0">
                <a:latin typeface="Candara"/>
                <a:ea typeface="ヒラギノ角ゴ Pro W3"/>
              </a:rPr>
              <a:t>:</a:t>
            </a:r>
          </a:p>
          <a:p>
            <a:pPr marL="400050" lvl="1" indent="0">
              <a:buNone/>
            </a:pPr>
            <a:r>
              <a:rPr lang="en-GB" i="1" dirty="0"/>
              <a:t>. . .</a:t>
            </a:r>
          </a:p>
          <a:p>
            <a:pPr marL="400050" lvl="1" indent="0">
              <a:buNone/>
            </a:pPr>
            <a:r>
              <a:rPr lang="en-GB" i="1" dirty="0">
                <a:latin typeface="Candara"/>
                <a:ea typeface="ヒラギノ角ゴ Pro W3"/>
              </a:rPr>
              <a:t>mov EAX,27</a:t>
            </a:r>
          </a:p>
          <a:p>
            <a:pPr marL="400050" lvl="1" indent="0">
              <a:buNone/>
            </a:pPr>
            <a:r>
              <a:rPr lang="en-GB" i="1" dirty="0"/>
              <a:t>multEAX_by_16</a:t>
            </a:r>
          </a:p>
          <a:p>
            <a:pPr marL="400050" lvl="1" indent="0">
              <a:buNone/>
            </a:pPr>
            <a:r>
              <a:rPr lang="en-GB" i="1" dirty="0"/>
              <a:t>. . .</a:t>
            </a:r>
            <a:endParaRPr lang="ro-RO" altLang="en-US" i="1" dirty="0"/>
          </a:p>
        </p:txBody>
      </p:sp>
    </p:spTree>
    <p:extLst>
      <p:ext uri="{BB962C8B-B14F-4D97-AF65-F5344CB8AC3E}">
        <p14:creationId xmlns:p14="http://schemas.microsoft.com/office/powerpoint/2010/main" val="12429948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Macro-</a:t>
            </a:r>
            <a:r>
              <a:rPr lang="en-GB" dirty="0" err="1"/>
              <a:t>uri</a:t>
            </a:r>
            <a:r>
              <a:rPr lang="en-GB" dirty="0"/>
              <a:t> cu </a:t>
            </a:r>
            <a:r>
              <a:rPr lang="en-GB" dirty="0" err="1"/>
              <a:t>parametri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&lt;</a:t>
            </a:r>
            <a:r>
              <a:rPr lang="en-GB" i="1" dirty="0" err="1"/>
              <a:t>para_count</a:t>
            </a:r>
            <a:r>
              <a:rPr lang="en-GB" dirty="0"/>
              <a:t>&gt;</a:t>
            </a:r>
            <a:r>
              <a:rPr lang="en-GB" dirty="0" err="1"/>
              <a:t>specifica</a:t>
            </a:r>
            <a:r>
              <a:rPr lang="en-GB" dirty="0"/>
              <a:t> </a:t>
            </a:r>
            <a:r>
              <a:rPr lang="en-GB" dirty="0" err="1"/>
              <a:t>numarul</a:t>
            </a:r>
            <a:r>
              <a:rPr lang="en-GB" dirty="0"/>
              <a:t> de </a:t>
            </a:r>
            <a:r>
              <a:rPr lang="en-GB" dirty="0" err="1"/>
              <a:t>parametri</a:t>
            </a:r>
            <a:endParaRPr lang="en-GB" dirty="0"/>
          </a:p>
          <a:p>
            <a:r>
              <a:rPr lang="en-GB" dirty="0">
                <a:latin typeface="Candara"/>
                <a:ea typeface="ヒラギノ角ゴ Pro W3"/>
              </a:rPr>
              <a:t>&lt;%n&gt;</a:t>
            </a:r>
            <a:r>
              <a:rPr lang="en-GB" dirty="0" err="1">
                <a:latin typeface="Candara"/>
                <a:ea typeface="ヒラギノ角ゴ Pro W3"/>
              </a:rPr>
              <a:t>identifica</a:t>
            </a:r>
            <a:r>
              <a:rPr lang="en-GB" dirty="0">
                <a:latin typeface="Candara"/>
                <a:ea typeface="ヒラギノ角ゴ Pro W3"/>
              </a:rPr>
              <a:t> al n-lea </a:t>
            </a:r>
            <a:r>
              <a:rPr lang="en-GB" dirty="0" err="1">
                <a:latin typeface="Candara"/>
                <a:ea typeface="ヒラギノ角ゴ Pro W3"/>
              </a:rPr>
              <a:t>parametru</a:t>
            </a:r>
          </a:p>
          <a:p>
            <a:r>
              <a:rPr lang="en-GB" dirty="0" err="1"/>
              <a:t>Exemplu</a:t>
            </a:r>
            <a:r>
              <a:rPr lang="en-GB" dirty="0"/>
              <a:t> </a:t>
            </a:r>
            <a:r>
              <a:rPr lang="en-GB" dirty="0" err="1"/>
              <a:t>definire</a:t>
            </a:r>
            <a:r>
              <a:rPr lang="en-GB" dirty="0"/>
              <a:t>:</a:t>
            </a:r>
            <a:endParaRPr lang="en-GB" i="1" dirty="0"/>
          </a:p>
          <a:p>
            <a:pPr marL="400050" lvl="1" indent="0">
              <a:buNone/>
            </a:pPr>
            <a:r>
              <a:rPr lang="en-GB" i="1" dirty="0"/>
              <a:t>%macro mult_by_16 1</a:t>
            </a:r>
          </a:p>
          <a:p>
            <a:pPr marL="400050" lvl="1" indent="0">
              <a:buNone/>
            </a:pPr>
            <a:r>
              <a:rPr lang="en-GB" i="1" dirty="0" err="1"/>
              <a:t>sal</a:t>
            </a:r>
            <a:r>
              <a:rPr lang="en-GB" i="1" dirty="0"/>
              <a:t> %1,4</a:t>
            </a:r>
          </a:p>
          <a:p>
            <a:pPr marL="400050" lvl="1" indent="0">
              <a:buNone/>
            </a:pPr>
            <a:r>
              <a:rPr lang="en-GB" i="1" dirty="0"/>
              <a:t>%</a:t>
            </a:r>
            <a:r>
              <a:rPr lang="en-GB" i="1" dirty="0" err="1"/>
              <a:t>endmacro</a:t>
            </a:r>
            <a:endParaRPr lang="en-GB" i="1" dirty="0"/>
          </a:p>
          <a:p>
            <a:r>
              <a:rPr lang="en-GB" dirty="0" err="1"/>
              <a:t>Exemplu</a:t>
            </a:r>
            <a:r>
              <a:rPr lang="en-GB" dirty="0"/>
              <a:t> </a:t>
            </a:r>
            <a:r>
              <a:rPr lang="en-GB" dirty="0" err="1"/>
              <a:t>utilizare</a:t>
            </a:r>
            <a:r>
              <a:rPr lang="en-GB" dirty="0"/>
              <a:t>:</a:t>
            </a:r>
          </a:p>
          <a:p>
            <a:pPr marL="457200" lvl="1" indent="0">
              <a:buNone/>
            </a:pPr>
            <a:r>
              <a:rPr lang="en-GB" i="1" dirty="0"/>
              <a:t>mult_by_16 DL</a:t>
            </a:r>
          </a:p>
          <a:p>
            <a:r>
              <a:rPr lang="en-GB" i="1" dirty="0">
                <a:latin typeface="Candara"/>
                <a:ea typeface="ヒラギノ角ゴ Pro W3"/>
              </a:rPr>
              <a:t>macro-ul se </a:t>
            </a:r>
            <a:r>
              <a:rPr lang="en-GB" i="1" dirty="0" err="1">
                <a:latin typeface="Candara"/>
                <a:ea typeface="ヒラギノ角ゴ Pro W3"/>
              </a:rPr>
              <a:t>expandeaza</a:t>
            </a:r>
            <a:r>
              <a:rPr lang="en-GB" i="1" dirty="0">
                <a:latin typeface="Candara"/>
                <a:ea typeface="ヒラギノ角ゴ Pro W3"/>
              </a:rPr>
              <a:t> la:</a:t>
            </a:r>
          </a:p>
          <a:p>
            <a:pPr marL="457200" lvl="1" indent="0">
              <a:buNone/>
            </a:pPr>
            <a:r>
              <a:rPr lang="en-GB" dirty="0" err="1"/>
              <a:t>sal</a:t>
            </a:r>
            <a:r>
              <a:rPr lang="en-GB" dirty="0"/>
              <a:t> DL,4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0210764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en-US" dirty="0">
                <a:latin typeface="Constantia"/>
                <a:ea typeface="ヒラギノ角ゴ Pro W3"/>
              </a:rPr>
              <a:t>Macro</a:t>
            </a:r>
            <a:r>
              <a:rPr lang="en-GB" altLang="en-US" dirty="0">
                <a:latin typeface="Constantia"/>
                <a:ea typeface="ヒラギノ角ゴ Pro W3"/>
              </a:rPr>
              <a:t>-</a:t>
            </a:r>
            <a:r>
              <a:rPr lang="ro-RO" altLang="en-US" dirty="0">
                <a:latin typeface="Constantia"/>
                <a:ea typeface="ヒラギノ角ゴ Pro W3"/>
              </a:rPr>
              <a:t>uri </a:t>
            </a:r>
            <a:r>
              <a:rPr lang="ro-RO" altLang="en-US" dirty="0" err="1">
                <a:latin typeface="Constantia"/>
                <a:ea typeface="ヒラギノ角ゴ Pro W3"/>
              </a:rPr>
              <a:t>vs</a:t>
            </a:r>
            <a:r>
              <a:rPr lang="ro-RO" altLang="en-US" dirty="0">
                <a:latin typeface="Constantia"/>
                <a:ea typeface="ヒラギノ角ゴ Pro W3"/>
              </a:rPr>
              <a:t> Proceduri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ro-RO" altLang="en-US" dirty="0"/>
              <a:t>Macro</a:t>
            </a:r>
            <a:r>
              <a:rPr lang="en-GB" altLang="en-US" dirty="0"/>
              <a:t>-</a:t>
            </a:r>
            <a:r>
              <a:rPr lang="ro-RO" altLang="en-US" dirty="0"/>
              <a:t>uri:</a:t>
            </a:r>
          </a:p>
          <a:p>
            <a:pPr lvl="1"/>
            <a:r>
              <a:rPr lang="ro-RO" altLang="en-US" dirty="0"/>
              <a:t>la fiecare apel se copiaza secventa de instrucțiuni</a:t>
            </a:r>
          </a:p>
          <a:p>
            <a:pPr lvl="1"/>
            <a:r>
              <a:rPr lang="ro-RO" altLang="en-US" dirty="0"/>
              <a:t>nu sunt necesare instrucțiuni de apel (CALL) si de revenire din rutina (RET)</a:t>
            </a:r>
          </a:p>
          <a:p>
            <a:pPr lvl="1"/>
            <a:r>
              <a:rPr lang="ro-RO" altLang="en-US" dirty="0"/>
              <a:t>nu se </a:t>
            </a:r>
            <a:r>
              <a:rPr lang="ro-RO" altLang="en-US" dirty="0" err="1"/>
              <a:t>foloseste</a:t>
            </a:r>
            <a:r>
              <a:rPr lang="ro-RO" altLang="en-US" dirty="0"/>
              <a:t> stiva</a:t>
            </a:r>
          </a:p>
          <a:p>
            <a:pPr lvl="1"/>
            <a:r>
              <a:rPr lang="ro-RO" altLang="en-US" dirty="0">
                <a:latin typeface="Candara"/>
                <a:ea typeface="ヒラギノ角ゴ Pro W3"/>
              </a:rPr>
              <a:t>tr</a:t>
            </a:r>
            <a:r>
              <a:rPr lang="en-GB" altLang="en-US" dirty="0">
                <a:latin typeface="Candara"/>
                <a:ea typeface="ヒラギノ角ゴ Pro W3"/>
              </a:rPr>
              <a:t>a</a:t>
            </a:r>
            <a:r>
              <a:rPr lang="ro-RO" altLang="en-US" dirty="0" err="1">
                <a:latin typeface="Candara"/>
                <a:ea typeface="ヒラギノ角ゴ Pro W3"/>
              </a:rPr>
              <a:t>nsferul</a:t>
            </a:r>
            <a:r>
              <a:rPr lang="ro-RO" altLang="en-US" dirty="0">
                <a:latin typeface="Candara"/>
                <a:ea typeface="ヒラギノ角ゴ Pro W3"/>
              </a:rPr>
              <a:t> de parametri </a:t>
            </a:r>
            <a:r>
              <a:rPr lang="en-GB" altLang="en-US" dirty="0">
                <a:latin typeface="Candara"/>
                <a:ea typeface="ヒラギノ角ゴ Pro W3"/>
              </a:rPr>
              <a:t>se </a:t>
            </a:r>
            <a:r>
              <a:rPr lang="en-GB" altLang="en-US" dirty="0" err="1">
                <a:latin typeface="Candara"/>
                <a:ea typeface="ヒラギノ角ゴ Pro W3"/>
              </a:rPr>
              <a:t>realizeaza</a:t>
            </a:r>
            <a:r>
              <a:rPr lang="en-GB" altLang="en-US" dirty="0">
                <a:latin typeface="Candara"/>
                <a:ea typeface="ヒラギノ角ゴ Pro W3"/>
              </a:rPr>
              <a:t> </a:t>
            </a:r>
            <a:r>
              <a:rPr lang="ro-RO" altLang="en-US" dirty="0">
                <a:latin typeface="Candara"/>
                <a:ea typeface="ヒラギノ角ゴ Pro W3"/>
              </a:rPr>
              <a:t>prin copierea numelui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o-RO" altLang="en-US" dirty="0"/>
              <a:t>Proceduri:</a:t>
            </a:r>
          </a:p>
          <a:p>
            <a:pPr lvl="1"/>
            <a:r>
              <a:rPr lang="ro-RO" altLang="en-US" dirty="0"/>
              <a:t>o singura copie pt. mai multe apeluri</a:t>
            </a:r>
          </a:p>
          <a:p>
            <a:pPr lvl="1"/>
            <a:r>
              <a:rPr lang="ro-RO" altLang="en-US" dirty="0"/>
              <a:t>se folosesc instrucțiuni de apel si de revenire</a:t>
            </a:r>
          </a:p>
          <a:p>
            <a:pPr lvl="1"/>
            <a:r>
              <a:rPr lang="ro-RO" altLang="en-US" dirty="0"/>
              <a:t>se </a:t>
            </a:r>
            <a:r>
              <a:rPr lang="ro-RO" altLang="en-US" dirty="0" err="1"/>
              <a:t>utilizeaza</a:t>
            </a:r>
            <a:r>
              <a:rPr lang="ro-RO" altLang="en-US" dirty="0"/>
              <a:t> stiva la apel si la revenire</a:t>
            </a:r>
          </a:p>
          <a:p>
            <a:pPr lvl="1"/>
            <a:r>
              <a:rPr lang="ro-RO" altLang="en-US" dirty="0"/>
              <a:t>transferul de parametri se face prin </a:t>
            </a:r>
            <a:r>
              <a:rPr lang="ro-RO" altLang="en-US" dirty="0" err="1"/>
              <a:t>registri</a:t>
            </a:r>
            <a:r>
              <a:rPr lang="ro-RO" altLang="en-US" dirty="0"/>
              <a:t> sau stiva</a:t>
            </a:r>
          </a:p>
          <a:p>
            <a:endParaRPr lang="ro-RO" altLang="en-US" dirty="0"/>
          </a:p>
        </p:txBody>
      </p:sp>
    </p:spTree>
    <p:extLst>
      <p:ext uri="{BB962C8B-B14F-4D97-AF65-F5344CB8AC3E}">
        <p14:creationId xmlns:p14="http://schemas.microsoft.com/office/powerpoint/2010/main" val="6571719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en-US" dirty="0"/>
              <a:t>Avantajele si dezavantajele macro</a:t>
            </a:r>
            <a:r>
              <a:rPr lang="en-GB" altLang="en-US" dirty="0"/>
              <a:t>-</a:t>
            </a:r>
            <a:r>
              <a:rPr lang="ro-RO" altLang="en-US" dirty="0"/>
              <a:t>uri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altLang="en-US" dirty="0"/>
              <a:t>Avantaje:</a:t>
            </a:r>
          </a:p>
          <a:p>
            <a:pPr lvl="1"/>
            <a:r>
              <a:rPr lang="ro-RO" altLang="en-US" dirty="0"/>
              <a:t>pot fi create “instrucțiuni” noi</a:t>
            </a:r>
          </a:p>
          <a:p>
            <a:pPr lvl="1"/>
            <a:r>
              <a:rPr lang="ro-RO" altLang="en-US" dirty="0"/>
              <a:t>poate duce la o programare mai eficienta</a:t>
            </a:r>
          </a:p>
          <a:p>
            <a:pPr lvl="1"/>
            <a:r>
              <a:rPr lang="ro-RO" altLang="en-US" dirty="0"/>
              <a:t>executie mai eficienta in comparatie cu apelurile de proceduri</a:t>
            </a:r>
          </a:p>
          <a:p>
            <a:r>
              <a:rPr lang="ro-RO" altLang="en-US" dirty="0"/>
              <a:t>Dezavantaje:</a:t>
            </a:r>
          </a:p>
          <a:p>
            <a:pPr lvl="1"/>
            <a:r>
              <a:rPr lang="ro-RO" altLang="en-US" dirty="0"/>
              <a:t>pot ascunde operatii care afecteaza continutul registrilor</a:t>
            </a:r>
          </a:p>
          <a:p>
            <a:pPr lvl="1"/>
            <a:r>
              <a:rPr lang="ro-RO" altLang="en-US" dirty="0"/>
              <a:t>utilizarea extensiva a macrourilor ingreuneaza intelegerea si mentenanta programului</a:t>
            </a:r>
          </a:p>
        </p:txBody>
      </p:sp>
    </p:spTree>
    <p:extLst>
      <p:ext uri="{BB962C8B-B14F-4D97-AF65-F5344CB8AC3E}">
        <p14:creationId xmlns:p14="http://schemas.microsoft.com/office/powerpoint/2010/main" val="2052269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Variabile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globale</a:t>
            </a:r>
            <a:endParaRPr lang="en-US" sz="32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381000" y="990600"/>
            <a:ext cx="8382000" cy="54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Trei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zone de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memorie</a:t>
            </a:r>
            <a:endParaRPr lang="en-US" sz="2800" b="0" i="0" u="none" strike="noStrike" cap="none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</a:pPr>
            <a:r>
              <a:rPr lang="en-US" sz="2400" b="0" i="0" u="none" strike="noStrike" cap="none" dirty="0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.data:  </a:t>
            </a:r>
            <a:r>
              <a:rPr lang="en-US" sz="2400" b="0" i="0" u="none" strike="noStrike" cap="none" dirty="0" err="1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initializate</a:t>
            </a:r>
            <a:endParaRPr lang="en-US" sz="2400" b="0" i="0" u="none" strike="noStrike" cap="none" dirty="0">
              <a:solidFill>
                <a:srgbClr val="262699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</a:pPr>
            <a:r>
              <a:rPr lang="en-US" sz="2400" b="0" i="0" u="none" strike="noStrike" cap="none" dirty="0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.</a:t>
            </a:r>
            <a:r>
              <a:rPr lang="en-US" sz="2400" b="0" i="0" u="none" strike="noStrike" cap="none" dirty="0" err="1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bss</a:t>
            </a:r>
            <a:r>
              <a:rPr lang="en-US" sz="2400" b="0" i="0" u="none" strike="noStrike" cap="none" dirty="0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:  </a:t>
            </a:r>
            <a:r>
              <a:rPr lang="en-US" sz="2400" b="0" i="0" u="none" strike="noStrike" cap="none" dirty="0" err="1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neinitializate</a:t>
            </a:r>
            <a:r>
              <a:rPr lang="en-US" sz="2400" b="0" i="0" u="none" strike="noStrike" cap="none" dirty="0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 (zero @load-time)</a:t>
            </a:r>
          </a:p>
          <a:p>
            <a:pPr lvl="1" indent="-285750"/>
            <a:r>
              <a:rPr lang="en-US" sz="2400" b="0" i="0" u="none" strike="noStrike" cap="none" dirty="0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.</a:t>
            </a:r>
            <a:r>
              <a:rPr lang="en-US" sz="2400" b="0" i="0" u="none" strike="noStrike" cap="none" dirty="0" err="1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rodata</a:t>
            </a:r>
            <a:r>
              <a:rPr lang="en-US" sz="2400" b="0" i="0" u="none" strike="noStrike" cap="none" dirty="0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: </a:t>
            </a:r>
            <a:r>
              <a:rPr lang="en-US" dirty="0" err="1"/>
              <a:t>initializate</a:t>
            </a:r>
            <a:r>
              <a:rPr lang="en-US" dirty="0"/>
              <a:t>, </a:t>
            </a:r>
            <a:r>
              <a:rPr lang="en-US" sz="2400" b="0" i="0" u="none" strike="noStrike" cap="none" dirty="0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read-only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.data: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int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a = 10;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.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bss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: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int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a;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.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rodata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: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const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int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a = 10;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Variabile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locale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declarate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 ‘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’ in C</a:t>
            </a:r>
          </a:p>
        </p:txBody>
      </p:sp>
    </p:spTree>
    <p:extLst>
      <p:ext uri="{BB962C8B-B14F-4D97-AF65-F5344CB8AC3E}">
        <p14:creationId xmlns:p14="http://schemas.microsoft.com/office/powerpoint/2010/main" val="42277950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Intrebari?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122" name="Picture 2" descr="http://en.hdyo.org/assets/ask-question-2-fb180173e13f21ad6ae73ba29b08cd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935" y="2181199"/>
            <a:ext cx="4184297" cy="4184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821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Directiva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GLOBAL</a:t>
            </a:r>
          </a:p>
        </p:txBody>
      </p:sp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381000" y="990600"/>
            <a:ext cx="8382000" cy="54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Directiva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GLOBAL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marcheaza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etichetele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vizibile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global</a:t>
            </a:r>
          </a:p>
          <a:p>
            <a: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etichetele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pot fi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accesate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din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alte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module ale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programului</a:t>
            </a:r>
            <a:endParaRPr lang="en-US" sz="2000" b="0" i="0" u="none" strike="noStrike" cap="none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Formatul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este</a:t>
            </a:r>
            <a:endParaRPr lang="en-US" sz="2800" b="0" i="0" u="none" strike="noStrike" cap="none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11430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CDDF25"/>
                </a:solidFill>
                <a:latin typeface="Courier New"/>
                <a:ea typeface="Courier New"/>
                <a:cs typeface="Courier New"/>
                <a:sym typeface="Courier New"/>
              </a:rPr>
              <a:t>global    label1, label2, . . .</a:t>
            </a:r>
          </a:p>
          <a:p>
            <a:pPr marL="342900" marR="0" lvl="0" indent="-342900" algn="l" rtl="0">
              <a:lnSpc>
                <a:spcPct val="7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Aproape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orice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label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poate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fi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declarat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global</a:t>
            </a:r>
          </a:p>
          <a:p>
            <a: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Nume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de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proceduri</a:t>
            </a:r>
            <a:endParaRPr lang="en-US" sz="2000" b="0" i="0" u="none" strike="noStrike" cap="none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</a:pPr>
            <a:r>
              <a:rPr lang="en-US" dirty="0" err="1"/>
              <a:t>Nume</a:t>
            </a:r>
            <a:r>
              <a:rPr lang="en-US" dirty="0"/>
              <a:t> de </a:t>
            </a:r>
            <a:r>
              <a:rPr lang="en-US" dirty="0" err="1"/>
              <a:t>variabile</a:t>
            </a:r>
            <a:endParaRPr lang="en-US" sz="2000" b="0" i="0" u="none" strike="noStrike" cap="none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</a:pPr>
            <a:r>
              <a:rPr lang="en-US" sz="200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equated labels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</a:pPr>
            <a:r>
              <a:rPr lang="en-US" sz="2400" b="0" i="0" u="none" strike="noStrike" cap="none" dirty="0" err="1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Intr</a:t>
            </a:r>
            <a:r>
              <a:rPr lang="en-US" dirty="0"/>
              <a:t>-o </a:t>
            </a:r>
            <a:r>
              <a:rPr lang="en-US" dirty="0" err="1"/>
              <a:t>constructie</a:t>
            </a:r>
            <a:r>
              <a:rPr lang="en-US" dirty="0"/>
              <a:t> GLOBAL, nu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necesar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mentionam</a:t>
            </a:r>
            <a:r>
              <a:rPr lang="en-US" dirty="0"/>
              <a:t> </a:t>
            </a:r>
            <a:r>
              <a:rPr lang="en-US" dirty="0" err="1"/>
              <a:t>tipul</a:t>
            </a:r>
            <a:r>
              <a:rPr lang="en-US" dirty="0"/>
              <a:t> </a:t>
            </a:r>
            <a:r>
              <a:rPr lang="en-US" dirty="0" err="1"/>
              <a:t>labelului</a:t>
            </a:r>
            <a:endParaRPr lang="en-US" sz="2400" b="0" i="0" u="none" strike="noStrike" cap="none" dirty="0">
              <a:solidFill>
                <a:srgbClr val="262699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2595895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Directiva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EXTERN</a:t>
            </a:r>
          </a:p>
        </p:txBody>
      </p:sp>
      <p:sp>
        <p:nvSpPr>
          <p:cNvPr id="429" name="Shape 429"/>
          <p:cNvSpPr txBox="1">
            <a:spLocks noGrp="1"/>
          </p:cNvSpPr>
          <p:nvPr>
            <p:ph type="body" idx="1"/>
          </p:nvPr>
        </p:nvSpPr>
        <p:spPr>
          <a:xfrm>
            <a:off x="381000" y="990600"/>
            <a:ext cx="8382000" cy="54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Directiva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EXTERN ii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spune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asamblorului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ca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anumite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labeluri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nu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sunt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definite in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modulul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curent</a:t>
            </a:r>
            <a:endParaRPr lang="en-US" sz="2800" b="0" i="0" u="none" strike="noStrike" cap="none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</a:pPr>
            <a:r>
              <a:rPr lang="en-US" sz="2400" b="0" i="0" u="none" strike="noStrike" cap="none" dirty="0" err="1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Asamblorul</a:t>
            </a:r>
            <a:r>
              <a:rPr lang="en-US" sz="2400" b="0" i="0" u="none" strike="noStrike" cap="none" dirty="0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b="0" dirty="0" err="1"/>
              <a:t>rezerva</a:t>
            </a:r>
            <a:r>
              <a:rPr lang="en-US" dirty="0"/>
              <a:t> </a:t>
            </a:r>
            <a:r>
              <a:rPr lang="en-US" dirty="0" err="1"/>
              <a:t>spatiu</a:t>
            </a:r>
            <a:r>
              <a:rPr lang="en-US" dirty="0"/>
              <a:t> in </a:t>
            </a:r>
            <a:r>
              <a:rPr lang="en-US" dirty="0" err="1"/>
              <a:t>fisierul</a:t>
            </a:r>
            <a:r>
              <a:rPr lang="en-US" dirty="0"/>
              <a:t> </a:t>
            </a:r>
            <a:r>
              <a:rPr lang="en-US" dirty="0" err="1"/>
              <a:t>obiect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fi </a:t>
            </a:r>
            <a:r>
              <a:rPr lang="en-US" dirty="0" err="1"/>
              <a:t>utilizat</a:t>
            </a:r>
            <a:r>
              <a:rPr lang="en-US" dirty="0"/>
              <a:t> ulterior de linker</a:t>
            </a:r>
            <a:endParaRPr lang="en-US" sz="2400" b="0" i="0" u="none" strike="noStrike" cap="none" dirty="0">
              <a:solidFill>
                <a:srgbClr val="262699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Formatul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este</a:t>
            </a:r>
            <a:endParaRPr lang="en-US" sz="2800" b="0" i="0" u="none" strike="noStrike" cap="none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1143000" marR="0" lvl="2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extern    label1, label2, . . .</a:t>
            </a:r>
          </a:p>
          <a:p>
            <a:pPr marL="342900" marR="0" lvl="0" indent="-5207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	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unde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800" b="1" i="0" u="none" strike="noStrike" cap="none" dirty="0">
                <a:solidFill>
                  <a:srgbClr val="CDDF25"/>
                </a:solidFill>
                <a:latin typeface="Courier New"/>
                <a:ea typeface="Courier New"/>
                <a:cs typeface="Courier New"/>
                <a:sym typeface="Courier New"/>
              </a:rPr>
              <a:t>label1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dirty="0" err="1"/>
              <a:t>si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800" b="1" i="0" u="none" strike="noStrike" cap="none" dirty="0">
                <a:solidFill>
                  <a:srgbClr val="CDDF25"/>
                </a:solidFill>
                <a:latin typeface="Courier New"/>
                <a:ea typeface="Courier New"/>
                <a:cs typeface="Courier New"/>
                <a:sym typeface="Courier New"/>
              </a:rPr>
              <a:t>label2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declarate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global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folosind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directiva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800" b="0" i="0" u="none" strike="noStrike" cap="none" dirty="0">
                <a:solidFill>
                  <a:srgbClr val="CDDF25"/>
                </a:solidFill>
                <a:latin typeface="Candara"/>
                <a:ea typeface="Candara"/>
                <a:cs typeface="Candara"/>
                <a:sym typeface="Candara"/>
              </a:rPr>
              <a:t>GLOBAL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dirty="0"/>
              <a:t>in </a:t>
            </a:r>
            <a:r>
              <a:rPr lang="en-US" dirty="0" err="1"/>
              <a:t>alte</a:t>
            </a:r>
            <a:r>
              <a:rPr lang="en-US" dirty="0"/>
              <a:t> module</a:t>
            </a:r>
            <a:endParaRPr lang="en-US" sz="2800" b="0" i="0" u="none" strike="noStrike" cap="none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3152226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Istrucțiuni</a:t>
            </a:r>
            <a:endParaRPr lang="en-US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en-US" sz="3200" dirty="0"/>
              <a:t>[</a:t>
            </a:r>
            <a:r>
              <a:rPr lang="en-US" altLang="en-US" sz="3200" dirty="0" err="1"/>
              <a:t>eticheta</a:t>
            </a:r>
            <a:r>
              <a:rPr lang="en-US" altLang="en-US" sz="3200" dirty="0"/>
              <a:t>:]  mnemonic [</a:t>
            </a:r>
            <a:r>
              <a:rPr lang="en-US" altLang="en-US" sz="3200" dirty="0" err="1"/>
              <a:t>operanzi</a:t>
            </a:r>
            <a:r>
              <a:rPr lang="en-US" altLang="en-US" sz="3200" dirty="0"/>
              <a:t>] [;</a:t>
            </a:r>
            <a:r>
              <a:rPr lang="en-US" altLang="en-US" sz="3200" dirty="0" err="1"/>
              <a:t>comentariu</a:t>
            </a:r>
            <a:r>
              <a:rPr lang="en-US" altLang="en-US" sz="3200" dirty="0"/>
              <a:t>]</a:t>
            </a:r>
          </a:p>
          <a:p>
            <a:endParaRPr lang="en-US" altLang="en-US" dirty="0"/>
          </a:p>
          <a:p>
            <a:r>
              <a:rPr lang="en-US" altLang="en-US" dirty="0" err="1"/>
              <a:t>eticheta</a:t>
            </a:r>
            <a:r>
              <a:rPr lang="en-US" altLang="en-US" dirty="0"/>
              <a:t> – </a:t>
            </a:r>
            <a:r>
              <a:rPr lang="en-US" altLang="en-US" dirty="0" err="1"/>
              <a:t>șir</a:t>
            </a:r>
            <a:r>
              <a:rPr lang="en-US" altLang="en-US" dirty="0"/>
              <a:t> de </a:t>
            </a:r>
            <a:r>
              <a:rPr lang="en-US" altLang="en-US" dirty="0" err="1"/>
              <a:t>litere</a:t>
            </a:r>
            <a:r>
              <a:rPr lang="en-US" altLang="en-US" dirty="0"/>
              <a:t> </a:t>
            </a:r>
            <a:r>
              <a:rPr lang="en-US" altLang="en-US" dirty="0" err="1"/>
              <a:t>si</a:t>
            </a:r>
            <a:r>
              <a:rPr lang="en-US" altLang="en-US" dirty="0"/>
              <a:t> </a:t>
            </a:r>
            <a:r>
              <a:rPr lang="en-US" altLang="en-US" dirty="0" err="1"/>
              <a:t>cifre</a:t>
            </a:r>
            <a:r>
              <a:rPr lang="en-US" altLang="en-US" dirty="0"/>
              <a:t>, care </a:t>
            </a:r>
            <a:r>
              <a:rPr lang="en-US" altLang="en-US" dirty="0" err="1"/>
              <a:t>începe</a:t>
            </a:r>
            <a:r>
              <a:rPr lang="en-US" altLang="en-US" dirty="0"/>
              <a:t> cu o </a:t>
            </a:r>
            <a:r>
              <a:rPr lang="en-US" altLang="en-US" dirty="0" err="1"/>
              <a:t>literă</a:t>
            </a:r>
            <a:endParaRPr lang="en-US" altLang="en-US" dirty="0"/>
          </a:p>
          <a:p>
            <a:r>
              <a:rPr lang="en-US" altLang="en-US" dirty="0"/>
              <a:t>mnemonic – </a:t>
            </a:r>
            <a:r>
              <a:rPr lang="en-US" altLang="en-US" dirty="0" err="1"/>
              <a:t>nume</a:t>
            </a:r>
            <a:r>
              <a:rPr lang="en-US" altLang="en-US" dirty="0"/>
              <a:t> care </a:t>
            </a:r>
            <a:r>
              <a:rPr lang="en-US" altLang="en-US" dirty="0" err="1"/>
              <a:t>simbolizează</a:t>
            </a:r>
            <a:r>
              <a:rPr lang="en-US" altLang="en-US" dirty="0"/>
              <a:t> o </a:t>
            </a:r>
            <a:r>
              <a:rPr lang="en-US" altLang="en-US" dirty="0" err="1"/>
              <a:t>instrucțiune</a:t>
            </a:r>
            <a:endParaRPr lang="en-US" altLang="en-US" dirty="0"/>
          </a:p>
          <a:p>
            <a:pPr lvl="1"/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nop</a:t>
            </a:r>
            <a:endParaRPr lang="en-US" altLang="en-US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jz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 begin</a:t>
            </a:r>
          </a:p>
          <a:p>
            <a:pPr lvl="1"/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add </a:t>
            </a: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, 1 </a:t>
            </a:r>
          </a:p>
          <a:p>
            <a:pPr lvl="1">
              <a:buNone/>
            </a:pP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begin: </a:t>
            </a:r>
          </a:p>
          <a:p>
            <a:pPr lvl="1"/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 [buffer + </a:t>
            </a: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], ax</a:t>
            </a:r>
            <a:endParaRPr lang="en-US" altLang="en-US" dirty="0"/>
          </a:p>
          <a:p>
            <a:r>
              <a:rPr lang="en-US" altLang="en-US" dirty="0" err="1"/>
              <a:t>operanzi</a:t>
            </a:r>
            <a:r>
              <a:rPr lang="en-US" altLang="en-US" dirty="0"/>
              <a:t> – </a:t>
            </a:r>
            <a:r>
              <a:rPr lang="en-US" altLang="en-US" dirty="0" err="1"/>
              <a:t>registru</a:t>
            </a:r>
            <a:r>
              <a:rPr lang="en-US" altLang="en-US" dirty="0"/>
              <a:t> | </a:t>
            </a:r>
            <a:r>
              <a:rPr lang="en-US" altLang="en-US" dirty="0" err="1"/>
              <a:t>locație</a:t>
            </a:r>
            <a:r>
              <a:rPr lang="en-US" altLang="en-US" dirty="0"/>
              <a:t> </a:t>
            </a:r>
            <a:r>
              <a:rPr lang="en-US" altLang="en-US" dirty="0" err="1"/>
              <a:t>memorie</a:t>
            </a:r>
            <a:r>
              <a:rPr lang="en-US" altLang="en-US" dirty="0"/>
              <a:t>| </a:t>
            </a:r>
            <a:r>
              <a:rPr lang="en-US" altLang="en-US" dirty="0" err="1"/>
              <a:t>imediat</a:t>
            </a:r>
            <a:endParaRPr lang="en-US" altLang="en-US" dirty="0"/>
          </a:p>
          <a:p>
            <a:pPr lvl="1"/>
            <a:r>
              <a:rPr lang="en-US" altLang="en-US" dirty="0"/>
              <a:t>0 – 2 </a:t>
            </a:r>
            <a:r>
              <a:rPr lang="en-US" altLang="en-US" dirty="0" err="1"/>
              <a:t>operanzi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1387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Sintaxa</a:t>
            </a:r>
            <a:r>
              <a:rPr lang="en-US" altLang="en-US" dirty="0"/>
              <a:t> </a:t>
            </a:r>
            <a:r>
              <a:rPr lang="en-US" altLang="en-US" dirty="0" err="1"/>
              <a:t>instrucțiunilor</a:t>
            </a:r>
            <a:endParaRPr lang="en-US" alt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err="1">
                <a:latin typeface="Candara"/>
                <a:ea typeface="ヒラギノ角ゴ Pro W3"/>
              </a:rPr>
              <a:t>registru</a:t>
            </a:r>
            <a:r>
              <a:rPr lang="en-US" altLang="en-US">
                <a:latin typeface="Candara"/>
                <a:ea typeface="ヒラギノ角ゴ Pro W3"/>
              </a:rPr>
              <a:t> := EAX|EBX|AX|BX|AL|BL|..|ESI|..|EBP|ESP</a:t>
            </a:r>
          </a:p>
          <a:p>
            <a:r>
              <a:rPr lang="en-US" altLang="en-US" dirty="0" err="1"/>
              <a:t>imediat</a:t>
            </a:r>
            <a:r>
              <a:rPr lang="en-US" altLang="en-US" dirty="0"/>
              <a:t>:= </a:t>
            </a:r>
            <a:r>
              <a:rPr lang="en-US" altLang="en-US" dirty="0" err="1"/>
              <a:t>număr</a:t>
            </a:r>
            <a:r>
              <a:rPr lang="en-US" altLang="en-US" dirty="0"/>
              <a:t> </a:t>
            </a:r>
            <a:r>
              <a:rPr lang="en-US" altLang="en-US" dirty="0" err="1"/>
              <a:t>sau</a:t>
            </a:r>
            <a:r>
              <a:rPr lang="en-US" altLang="en-US" dirty="0"/>
              <a:t> </a:t>
            </a:r>
            <a:r>
              <a:rPr lang="en-US" altLang="en-US" dirty="0" err="1"/>
              <a:t>expresie</a:t>
            </a:r>
            <a:r>
              <a:rPr lang="en-US" altLang="en-US" dirty="0"/>
              <a:t> </a:t>
            </a:r>
            <a:r>
              <a:rPr lang="en-US" altLang="en-US" dirty="0" err="1"/>
              <a:t>evaluată</a:t>
            </a:r>
            <a:r>
              <a:rPr lang="en-US" altLang="en-US" dirty="0"/>
              <a:t> de </a:t>
            </a:r>
            <a:r>
              <a:rPr lang="en-US" altLang="en-US" dirty="0" err="1"/>
              <a:t>asamblor</a:t>
            </a:r>
            <a:endParaRPr lang="en-US" altLang="en-US" dirty="0"/>
          </a:p>
          <a:p>
            <a:pPr lvl="1"/>
            <a:r>
              <a:rPr lang="en-US" altLang="en-US" dirty="0" err="1"/>
              <a:t>Adresa</a:t>
            </a:r>
            <a:r>
              <a:rPr lang="en-US" altLang="en-US" dirty="0"/>
              <a:t> </a:t>
            </a:r>
            <a:r>
              <a:rPr lang="en-US" altLang="en-US" dirty="0" err="1"/>
              <a:t>unei</a:t>
            </a:r>
            <a:r>
              <a:rPr lang="en-US" altLang="en-US" dirty="0"/>
              <a:t> </a:t>
            </a:r>
            <a:r>
              <a:rPr lang="en-US" altLang="en-US" dirty="0" err="1"/>
              <a:t>variabile</a:t>
            </a:r>
            <a:r>
              <a:rPr lang="en-US" altLang="en-US" dirty="0"/>
              <a:t> </a:t>
            </a:r>
            <a:r>
              <a:rPr lang="en-US" altLang="en-US" dirty="0" err="1"/>
              <a:t>este</a:t>
            </a:r>
            <a:r>
              <a:rPr lang="en-US" altLang="en-US" dirty="0"/>
              <a:t> un </a:t>
            </a:r>
            <a:r>
              <a:rPr lang="en-US" altLang="en-US" dirty="0" err="1"/>
              <a:t>imediat</a:t>
            </a:r>
            <a:endParaRPr lang="en-US" altLang="en-US" dirty="0"/>
          </a:p>
          <a:p>
            <a:r>
              <a:rPr lang="en-US" altLang="en-US" dirty="0" err="1">
                <a:latin typeface="Candara"/>
                <a:ea typeface="ヒラギノ角ゴ Pro W3"/>
              </a:rPr>
              <a:t>locație</a:t>
            </a:r>
            <a:r>
              <a:rPr lang="en-US" altLang="en-US" dirty="0">
                <a:latin typeface="Candara"/>
                <a:ea typeface="ヒラギノ角ゴ Pro W3"/>
              </a:rPr>
              <a:t>:= [</a:t>
            </a:r>
            <a:r>
              <a:rPr lang="en-US" altLang="en-US" dirty="0" err="1">
                <a:latin typeface="Candara"/>
                <a:ea typeface="ヒラギノ角ゴ Pro W3"/>
              </a:rPr>
              <a:t>expresie</a:t>
            </a:r>
            <a:r>
              <a:rPr lang="en-US" altLang="en-US" dirty="0">
                <a:latin typeface="Candara"/>
                <a:ea typeface="ヒラギノ角ゴ Pro W3"/>
              </a:rPr>
              <a:t> care produce o </a:t>
            </a:r>
            <a:r>
              <a:rPr lang="en-US" altLang="en-US" dirty="0" err="1">
                <a:latin typeface="Candara"/>
                <a:ea typeface="ヒラギノ角ゴ Pro W3"/>
              </a:rPr>
              <a:t>adresă</a:t>
            </a:r>
            <a:r>
              <a:rPr lang="en-US" altLang="en-US" dirty="0">
                <a:latin typeface="Candara"/>
                <a:ea typeface="ヒラギノ角ゴ Pro W3"/>
              </a:rPr>
              <a:t> </a:t>
            </a:r>
            <a:r>
              <a:rPr lang="en-US" altLang="en-US" dirty="0" err="1">
                <a:latin typeface="Candara"/>
                <a:ea typeface="ヒラギノ角ゴ Pro W3"/>
              </a:rPr>
              <a:t>logică</a:t>
            </a:r>
            <a:r>
              <a:rPr lang="en-US" altLang="en-US" dirty="0">
                <a:latin typeface="Candara"/>
                <a:ea typeface="ヒラギノ角ゴ Pro W3"/>
              </a:rPr>
              <a:t>]</a:t>
            </a:r>
          </a:p>
          <a:p>
            <a:pPr lvl="1"/>
            <a:r>
              <a:rPr lang="en-US" altLang="en-US" dirty="0" err="1"/>
              <a:t>Între</a:t>
            </a:r>
            <a:r>
              <a:rPr lang="en-US" altLang="en-US" dirty="0"/>
              <a:t> </a:t>
            </a:r>
            <a:r>
              <a:rPr lang="en-US" altLang="en-US" dirty="0" err="1"/>
              <a:t>paranteze</a:t>
            </a:r>
            <a:r>
              <a:rPr lang="en-US" altLang="en-US" dirty="0"/>
              <a:t> </a:t>
            </a:r>
            <a:r>
              <a:rPr lang="en-US" altLang="en-US" dirty="0" err="1"/>
              <a:t>drepte</a:t>
            </a:r>
            <a:r>
              <a:rPr lang="en-US" altLang="en-US" dirty="0"/>
              <a:t> [</a:t>
            </a:r>
            <a:r>
              <a:rPr lang="en-US" altLang="en-US" dirty="0" err="1"/>
              <a:t>expresie</a:t>
            </a:r>
            <a:r>
              <a:rPr lang="en-US" altLang="en-US" dirty="0"/>
              <a:t>]</a:t>
            </a:r>
          </a:p>
          <a:p>
            <a:pPr lvl="1"/>
            <a:r>
              <a:rPr lang="en-US" altLang="en-US" dirty="0"/>
              <a:t>[</a:t>
            </a:r>
            <a:r>
              <a:rPr lang="en-US" altLang="en-US" dirty="0" err="1"/>
              <a:t>variabilă</a:t>
            </a:r>
            <a:r>
              <a:rPr lang="en-US" altLang="en-US" dirty="0"/>
              <a:t> + </a:t>
            </a:r>
            <a:r>
              <a:rPr lang="en-US" altLang="en-US" dirty="0" err="1"/>
              <a:t>reg_index</a:t>
            </a:r>
            <a:r>
              <a:rPr lang="en-US" altLang="en-US" dirty="0"/>
              <a:t> + </a:t>
            </a:r>
            <a:r>
              <a:rPr lang="en-US" altLang="en-US" dirty="0" err="1"/>
              <a:t>reg_bază</a:t>
            </a:r>
            <a:r>
              <a:rPr lang="en-US" altLang="en-US" dirty="0"/>
              <a:t> + </a:t>
            </a:r>
            <a:r>
              <a:rPr lang="en-US" altLang="en-US" dirty="0" err="1"/>
              <a:t>deplasament</a:t>
            </a:r>
            <a:r>
              <a:rPr lang="en-US" altLang="en-US" dirty="0"/>
              <a:t>]</a:t>
            </a:r>
          </a:p>
          <a:p>
            <a:pPr lvl="1"/>
            <a:r>
              <a:rPr lang="en-US" altLang="en-US" dirty="0" err="1"/>
              <a:t>deplasament</a:t>
            </a:r>
            <a:r>
              <a:rPr lang="en-US" altLang="en-US" dirty="0"/>
              <a:t> = </a:t>
            </a:r>
            <a:r>
              <a:rPr lang="en-US" altLang="en-US" dirty="0" err="1"/>
              <a:t>imediat</a:t>
            </a:r>
            <a:endParaRPr lang="en-US" altLang="en-US" dirty="0"/>
          </a:p>
          <a:p>
            <a:pPr marL="342900" lvl="1" indent="-342900">
              <a:buFontTx/>
              <a:buChar char="•"/>
            </a:pPr>
            <a:r>
              <a:rPr lang="it-IT" altLang="en-US" b="1" dirty="0" err="1">
                <a:latin typeface="Courier New"/>
                <a:ea typeface="ヒラギノ角ゴ Pro W3"/>
                <a:cs typeface="Courier New"/>
              </a:rPr>
              <a:t>mov</a:t>
            </a:r>
            <a:r>
              <a:rPr lang="it-IT" altLang="en-US" b="1" dirty="0">
                <a:latin typeface="Courier New"/>
                <a:ea typeface="ヒラギノ角ゴ Pro W3"/>
                <a:cs typeface="Courier New"/>
              </a:rPr>
              <a:t> [</a:t>
            </a:r>
            <a:r>
              <a:rPr lang="it-IT" altLang="en-US" b="1" dirty="0" err="1">
                <a:latin typeface="Courier New"/>
                <a:ea typeface="ヒラギノ角ゴ Pro W3"/>
                <a:cs typeface="Courier New"/>
              </a:rPr>
              <a:t>ceva</a:t>
            </a:r>
            <a:r>
              <a:rPr lang="it-IT" altLang="en-US" b="1" dirty="0">
                <a:latin typeface="Courier New"/>
                <a:ea typeface="ヒラギノ角ゴ Pro W3"/>
                <a:cs typeface="Courier New"/>
              </a:rPr>
              <a:t> + </a:t>
            </a:r>
            <a:r>
              <a:rPr lang="it-IT" altLang="en-US" b="1" dirty="0" err="1">
                <a:latin typeface="Courier New"/>
                <a:ea typeface="ヒラギノ角ゴ Pro W3"/>
                <a:cs typeface="Courier New"/>
              </a:rPr>
              <a:t>esi</a:t>
            </a:r>
            <a:r>
              <a:rPr lang="it-IT" altLang="en-US" b="1" dirty="0">
                <a:latin typeface="Courier New"/>
                <a:ea typeface="ヒラギノ角ゴ Pro W3"/>
                <a:cs typeface="Courier New"/>
              </a:rPr>
              <a:t> + </a:t>
            </a:r>
            <a:r>
              <a:rPr lang="it-IT" altLang="en-US" b="1" dirty="0" err="1">
                <a:latin typeface="Courier New"/>
                <a:ea typeface="ヒラギノ角ゴ Pro W3"/>
                <a:cs typeface="Courier New"/>
              </a:rPr>
              <a:t>ebx</a:t>
            </a:r>
            <a:r>
              <a:rPr lang="it-IT" altLang="en-US" b="1" dirty="0">
                <a:latin typeface="Courier New"/>
                <a:ea typeface="ヒラギノ角ゴ Pro W3"/>
                <a:cs typeface="Courier New"/>
              </a:rPr>
              <a:t>*4 + 9], </a:t>
            </a:r>
            <a:r>
              <a:rPr lang="it-IT" altLang="en-US" b="1" dirty="0" err="1">
                <a:latin typeface="Courier New"/>
                <a:ea typeface="ヒラギノ角ゴ Pro W3"/>
                <a:cs typeface="Courier New"/>
              </a:rPr>
              <a:t>ax</a:t>
            </a:r>
            <a:endParaRPr lang="it-IT" altLang="en-US" b="1">
              <a:latin typeface="Courier New"/>
              <a:ea typeface="ヒラギノ角ゴ Pro W3"/>
              <a:cs typeface="Courier New"/>
            </a:endParaRPr>
          </a:p>
          <a:p>
            <a:pPr marL="742950" lvl="2" indent="-342900">
              <a:buFontTx/>
              <a:buChar char="•"/>
            </a:pPr>
            <a:r>
              <a:rPr lang="it-IT" altLang="en-US" dirty="0">
                <a:latin typeface="Candara"/>
                <a:ea typeface="ヒラギノ角ゴ Pro W3"/>
                <a:cs typeface="Courier New"/>
              </a:rPr>
              <a:t>Locație =  adresa variabilei ceva</a:t>
            </a:r>
          </a:p>
          <a:p>
            <a:pPr marL="742950" lvl="2" indent="-342900">
              <a:buFontTx/>
              <a:buChar char="•"/>
            </a:pPr>
            <a:r>
              <a:rPr lang="it-IT" altLang="en-US" err="1">
                <a:latin typeface="Candara"/>
                <a:ea typeface="ヒラギノ角ゴ Pro W3"/>
                <a:cs typeface="Courier New"/>
              </a:rPr>
              <a:t>Locație</a:t>
            </a:r>
            <a:r>
              <a:rPr lang="it-IT" altLang="en-US" dirty="0">
                <a:latin typeface="Candara"/>
                <a:ea typeface="ヒラギノ角ゴ Pro W3"/>
                <a:cs typeface="Courier New"/>
              </a:rPr>
              <a:t> += 9; </a:t>
            </a:r>
            <a:r>
              <a:rPr lang="it-IT" altLang="en-US" err="1">
                <a:latin typeface="Candara"/>
                <a:ea typeface="ヒラギノ角ゴ Pro W3"/>
                <a:cs typeface="Courier New"/>
              </a:rPr>
              <a:t>ceva</a:t>
            </a:r>
            <a:r>
              <a:rPr lang="it-IT" altLang="en-US" dirty="0">
                <a:latin typeface="Candara"/>
                <a:ea typeface="ヒラギノ角ゴ Pro W3"/>
                <a:cs typeface="Courier New"/>
              </a:rPr>
              <a:t> + 9 este </a:t>
            </a:r>
            <a:r>
              <a:rPr lang="it-IT" altLang="en-US" err="1">
                <a:latin typeface="Candara"/>
                <a:ea typeface="ヒラギノ角ゴ Pro W3"/>
                <a:cs typeface="Courier New"/>
              </a:rPr>
              <a:t>cunoscut</a:t>
            </a:r>
            <a:r>
              <a:rPr lang="it-IT" altLang="en-US" dirty="0">
                <a:latin typeface="Candara"/>
                <a:ea typeface="ヒラギノ角ゴ Pro W3"/>
                <a:cs typeface="Courier New"/>
              </a:rPr>
              <a:t> la </a:t>
            </a:r>
            <a:r>
              <a:rPr lang="it-IT" altLang="en-US" err="1">
                <a:latin typeface="Candara"/>
                <a:ea typeface="ヒラギノ角ゴ Pro W3"/>
                <a:cs typeface="Courier New"/>
              </a:rPr>
              <a:t>momentul</a:t>
            </a:r>
            <a:r>
              <a:rPr lang="it-IT" altLang="en-US" dirty="0">
                <a:latin typeface="Candara"/>
                <a:ea typeface="ヒラギノ角ゴ Pro W3"/>
                <a:cs typeface="Courier New"/>
              </a:rPr>
              <a:t> </a:t>
            </a:r>
            <a:r>
              <a:rPr lang="it-IT" altLang="en-US" err="1">
                <a:latin typeface="Candara"/>
                <a:ea typeface="ヒラギノ角ゴ Pro W3"/>
                <a:cs typeface="Courier New"/>
              </a:rPr>
              <a:t>asamblării</a:t>
            </a:r>
            <a:endParaRPr lang="it-IT" altLang="en-US">
              <a:latin typeface="Candara"/>
              <a:ea typeface="ヒラギノ角ゴ Pro W3"/>
              <a:cs typeface="Courier New"/>
            </a:endParaRPr>
          </a:p>
          <a:p>
            <a:pPr marL="742950" lvl="2" indent="-342900">
              <a:buFontTx/>
              <a:buChar char="•"/>
            </a:pPr>
            <a:r>
              <a:rPr lang="it-IT" altLang="en-US" dirty="0">
                <a:latin typeface="Candara"/>
                <a:ea typeface="ヒラギノ角ゴ Pro W3"/>
                <a:cs typeface="Courier New"/>
              </a:rPr>
              <a:t>Locație +=  (ESI + EBX &lt;&lt; 2)</a:t>
            </a:r>
          </a:p>
          <a:p>
            <a:pPr marL="742950" lvl="2" indent="-342900">
              <a:buFontTx/>
              <a:buChar char="•"/>
            </a:pPr>
            <a:r>
              <a:rPr lang="it-IT" altLang="en-US" dirty="0">
                <a:latin typeface="Candara"/>
                <a:ea typeface="ヒラギノ角ゴ Pro W3"/>
                <a:cs typeface="Courier New"/>
              </a:rPr>
              <a:t>La adresa indicată de Locație se stochează 16 biți din AX</a:t>
            </a:r>
          </a:p>
          <a:p>
            <a:pPr marL="742950" lvl="2" indent="-342900">
              <a:buFontTx/>
              <a:buChar char="•"/>
            </a:pPr>
            <a:endParaRPr lang="en-US" altLang="en-US" dirty="0">
              <a:latin typeface="+mn-lt"/>
              <a:cs typeface="Courier New" pitchFamily="49" charset="0"/>
            </a:endParaRP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95722304"/>
      </p:ext>
    </p:extLst>
  </p:cSld>
  <p:clrMapOvr>
    <a:masterClrMapping/>
  </p:clrMapOvr>
</p:sld>
</file>

<file path=ppt/theme/theme1.xml><?xml version="1.0" encoding="utf-8"?>
<a:theme xmlns:a="http://schemas.openxmlformats.org/drawingml/2006/main" name="2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ursuri">
      <a:majorFont>
        <a:latin typeface="Constanti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7033</TotalTime>
  <Words>842</Words>
  <Application>Microsoft Office PowerPoint</Application>
  <PresentationFormat>Proiecție</PresentationFormat>
  <Paragraphs>167</Paragraphs>
  <Slides>50</Slides>
  <Notes>9</Notes>
  <HiddenSlides>0</HiddenSlides>
  <MMClips>0</MMClips>
  <ScaleCrop>false</ScaleCrop>
  <HeadingPairs>
    <vt:vector size="4" baseType="variant">
      <vt:variant>
        <vt:lpstr>Temă</vt:lpstr>
      </vt:variant>
      <vt:variant>
        <vt:i4>2</vt:i4>
      </vt:variant>
      <vt:variant>
        <vt:lpstr>Titluri diapozitive</vt:lpstr>
      </vt:variant>
      <vt:variant>
        <vt:i4>50</vt:i4>
      </vt:variant>
    </vt:vector>
  </HeadingPairs>
  <TitlesOfParts>
    <vt:vector size="52" baseType="lpstr">
      <vt:lpstr>2_Blank Presentation</vt:lpstr>
      <vt:lpstr>2_Blank Presentation</vt:lpstr>
      <vt:lpstr>Directive, Instrucțiuni,  Adresare, Declarare </vt:lpstr>
      <vt:lpstr>Cuprins </vt:lpstr>
      <vt:lpstr>Declarații</vt:lpstr>
      <vt:lpstr>Directive </vt:lpstr>
      <vt:lpstr>Variabile globale</vt:lpstr>
      <vt:lpstr>Directiva GLOBAL</vt:lpstr>
      <vt:lpstr>Directiva EXTERN</vt:lpstr>
      <vt:lpstr>Istrucțiuni</vt:lpstr>
      <vt:lpstr>Sintaxa instrucțiunilor</vt:lpstr>
      <vt:lpstr>Sintaxa instrucțiunilor</vt:lpstr>
      <vt:lpstr>Sintaxa instrucțiunilor x86</vt:lpstr>
      <vt:lpstr>Reguli sintactice</vt:lpstr>
      <vt:lpstr>Reguli sintactice - Exemple</vt:lpstr>
      <vt:lpstr>Reguli sintactice</vt:lpstr>
      <vt:lpstr>Reguli sintactice- simboluri</vt:lpstr>
      <vt:lpstr>Reguli sintactice - constante</vt:lpstr>
      <vt:lpstr>Reguli sintactice - operanzi</vt:lpstr>
      <vt:lpstr>Sintaxa instrucțiunilor, macro-uri Adresare</vt:lpstr>
      <vt:lpstr>Cuprins </vt:lpstr>
      <vt:lpstr>Moduri de adresare</vt:lpstr>
      <vt:lpstr>Moduri de adresare</vt:lpstr>
      <vt:lpstr>Moduri de adresare</vt:lpstr>
      <vt:lpstr>Moduri de adresare </vt:lpstr>
      <vt:lpstr>Moduri de adresare </vt:lpstr>
      <vt:lpstr>Moduri de adresare </vt:lpstr>
      <vt:lpstr>Moduri de adresare</vt:lpstr>
      <vt:lpstr>Moduri de adresare</vt:lpstr>
      <vt:lpstr>Moduri de adresare</vt:lpstr>
      <vt:lpstr>Moduri de adresare (32 biți)</vt:lpstr>
      <vt:lpstr>Moduri de adresare, observații</vt:lpstr>
      <vt:lpstr>demo</vt:lpstr>
      <vt:lpstr>demo</vt:lpstr>
      <vt:lpstr>Declararea variabilelor</vt:lpstr>
      <vt:lpstr>Declararea variabilelor</vt:lpstr>
      <vt:lpstr>Declararea variabilelor </vt:lpstr>
      <vt:lpstr>Declararea variabilelor </vt:lpstr>
      <vt:lpstr>Exemple de declaratii de variabile simple</vt:lpstr>
      <vt:lpstr>Declararea variabilelor </vt:lpstr>
      <vt:lpstr>Declararea variabilelor </vt:lpstr>
      <vt:lpstr>Declararea constantelor</vt:lpstr>
      <vt:lpstr>Declararea constantelor</vt:lpstr>
      <vt:lpstr>Repetarea declaratiilor sau a instrucțiunilor</vt:lpstr>
      <vt:lpstr>Pseodo-operatori</vt:lpstr>
      <vt:lpstr>Pseudo-operatori</vt:lpstr>
      <vt:lpstr>Forțare de tip (coercion)</vt:lpstr>
      <vt:lpstr>Macro-uri</vt:lpstr>
      <vt:lpstr>Macro-uri cu parametri</vt:lpstr>
      <vt:lpstr>Macro-uri vs Proceduri</vt:lpstr>
      <vt:lpstr>Avantajele si dezavantajele macro-uri</vt:lpstr>
      <vt:lpstr>Intrebari?</vt:lpstr>
    </vt:vector>
  </TitlesOfParts>
  <Company>Carleton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Interrupts &amp; Input/output</dc:title>
  <dc:creator>S. Dandamudi</dc:creator>
  <cp:lastModifiedBy>Dragoș Nniculescu</cp:lastModifiedBy>
  <cp:revision>570</cp:revision>
  <cp:lastPrinted>2018-11-19T17:31:34Z</cp:lastPrinted>
  <dcterms:created xsi:type="dcterms:W3CDTF">2017-10-28T16:29:22Z</dcterms:created>
  <dcterms:modified xsi:type="dcterms:W3CDTF">2021-11-18T16:06:28Z</dcterms:modified>
</cp:coreProperties>
</file>