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3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7099300" cy="10234613"/>
  <p:embeddedFontLst>
    <p:embeddedFont>
      <p:font typeface="Candara" panose="020E0502030303020204" pitchFamily="34" charset="0"/>
      <p:regular r:id="rId21"/>
      <p:bold r:id="rId22"/>
      <p:italic r:id="rId23"/>
      <p:boldItalic r:id="rId24"/>
    </p:embeddedFont>
    <p:embeddedFont>
      <p:font typeface="Constantia" panose="02030602050306030303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69C16-A05E-8023-E2A8-42E99AA380A2}" v="108" dt="2019-11-03T12:58:33.686"/>
    <p1510:client id="{43AF4C42-DBD1-90DD-8577-84B8A265AE61}" v="69" dt="2019-09-16T14:59:34.090"/>
    <p1510:client id="{7277A773-4E57-F9BA-4E02-48E68A648ECA}" v="42" dt="2019-09-16T15:55:59.162"/>
    <p1510:client id="{D7EFD662-00D9-A973-39EF-0830AB88ACAF}" v="644" dt="2019-10-30T16:13:4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FDDD3B-3062-4181-AB30-D24FBF33FE50}" type="datetimeFigureOut">
              <a:rPr lang="en-US" smtClean="0"/>
              <a:pPr/>
              <a:t>11/18/2021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9EFCD-9989-4855-A165-C0401DF15C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2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73842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7684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21526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95368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36921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843052" marR="0" lvl="6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16895" marR="0" lvl="7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90737" marR="0" lvl="8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2783" y="2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73842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7684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21526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95368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36921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843052" marR="0" lvl="6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16895" marR="0" lvl="7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90737" marR="0" lvl="8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2799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4753" tIns="94753" rIns="94753" bIns="94753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73842" marR="0" lvl="1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47684" marR="0" lvl="2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421526" marR="0" lvl="3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95368" marR="0" lvl="4" indent="0" algn="l" rtl="0">
              <a:spcBef>
                <a:spcPts val="0"/>
              </a:spcBef>
              <a:spcAft>
                <a:spcPts val="0"/>
              </a:spcAft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369210" marR="0" lvl="5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843052" marR="0" lvl="6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316895" marR="0" lvl="7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790737" marR="0" lvl="8" indent="0" algn="l" rtl="0">
              <a:spcBef>
                <a:spcPts val="0"/>
              </a:spcBef>
              <a:buNone/>
              <a:defRPr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2783" y="9722799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6463" tIns="48219" rIns="96463" bIns="48219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buNone/>
            </a:pPr>
            <a:r>
              <a:rPr lang="en-US"/>
              <a:t>06.05.2021 Durata</a:t>
            </a:r>
            <a:r>
              <a:rPr lang="en-US" dirty="0"/>
              <a:t> = 1h </a:t>
            </a:r>
          </a:p>
        </p:txBody>
      </p:sp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4022783" y="9722799"/>
            <a:ext cx="3076518" cy="511814"/>
          </a:xfrm>
          <a:prstGeom prst="rect">
            <a:avLst/>
          </a:prstGeom>
          <a:noFill/>
          <a:ln>
            <a:noFill/>
          </a:ln>
        </p:spPr>
        <p:txBody>
          <a:bodyPr wrap="square" lIns="96463" tIns="48219" rIns="96463" bIns="48219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SzPct val="25000"/>
              </a:pPr>
              <a:t>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6463" tIns="48219" rIns="96463" bIns="48219" anchor="t" anchorCtr="0">
            <a:noAutofit/>
          </a:bodyPr>
          <a:lstStyle/>
          <a:p>
            <a:pPr>
              <a:spcBef>
                <a:spcPts val="0"/>
              </a:spcBef>
              <a:buSzPct val="250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46265" y="4862248"/>
            <a:ext cx="5206770" cy="4604643"/>
          </a:xfrm>
          <a:prstGeom prst="rect">
            <a:avLst/>
          </a:prstGeom>
        </p:spPr>
        <p:txBody>
          <a:bodyPr wrap="square" lIns="94753" tIns="94753" rIns="94753" bIns="94753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9688" cy="38385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ctr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5" name="Shape 6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24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12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1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9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1866900" y="-495300"/>
            <a:ext cx="5410200" cy="838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41148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572000" y="990600"/>
            <a:ext cx="4191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14300" algn="l" rtl="0">
              <a:spcBef>
                <a:spcPts val="36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8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over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8382000" cy="2819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81000" y="3848100"/>
            <a:ext cx="8382000" cy="25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har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chart" idx="2"/>
          </p:nvPr>
        </p:nvSpPr>
        <p:spPr>
          <a:xfrm>
            <a:off x="381000" y="914400"/>
            <a:ext cx="8382000" cy="548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clipArt" idx="2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5: Page </a:t>
            </a: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chart" idx="2"/>
          </p:nvPr>
        </p:nvSpPr>
        <p:spPr>
          <a:xfrm>
            <a:off x="46482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6019800" y="62484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5: Page </a:t>
            </a: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18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2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4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81000" y="914400"/>
            <a:ext cx="4116388" cy="1260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2"/>
          </p:nvPr>
        </p:nvSpPr>
        <p:spPr>
          <a:xfrm>
            <a:off x="381000" y="2174874"/>
            <a:ext cx="4116388" cy="4225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3"/>
          </p:nvPr>
        </p:nvSpPr>
        <p:spPr>
          <a:xfrm>
            <a:off x="4645025" y="914400"/>
            <a:ext cx="4117975" cy="12604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24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  <a:defRPr sz="2000" b="1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8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371600" marR="0" lvl="3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1828800" marR="0" lvl="4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286000" marR="0" lvl="5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None/>
              <a:defRPr sz="1600" b="1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4"/>
          </p:nvPr>
        </p:nvSpPr>
        <p:spPr>
          <a:xfrm>
            <a:off x="4645025" y="2174874"/>
            <a:ext cx="4117975" cy="4225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58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0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143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270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27000" algn="l" rtl="0">
              <a:spcBef>
                <a:spcPts val="32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16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742950" marR="0" lvl="1" indent="-1333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  <a:defRPr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143000" marR="0" lvl="2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600200" marR="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057400" marR="0" lvl="4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514600" marR="0" lvl="5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lvl="6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lvl="7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lvl="8" indent="-101600" algn="l" rtl="0">
              <a:spcBef>
                <a:spcPts val="40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Noto Sans Symbols"/>
              <a:buChar char="✈"/>
              <a:defRPr sz="2000" b="0" i="0" u="none" strike="noStrike" cap="none">
                <a:solidFill>
                  <a:srgbClr val="CDDF2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/>
          <p:nvPr/>
        </p:nvSpPr>
        <p:spPr>
          <a:xfrm>
            <a:off x="304799" y="6412468"/>
            <a:ext cx="3893127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Curs 09</a:t>
            </a:r>
          </a:p>
        </p:txBody>
      </p:sp>
      <p:cxnSp>
        <p:nvCxnSpPr>
          <p:cNvPr id="13" name="Shape 13"/>
          <p:cNvCxnSpPr/>
          <p:nvPr/>
        </p:nvCxnSpPr>
        <p:spPr>
          <a:xfrm>
            <a:off x="381000" y="838200"/>
            <a:ext cx="8382000" cy="1588"/>
          </a:xfrm>
          <a:prstGeom prst="straightConnector1">
            <a:avLst/>
          </a:prstGeom>
          <a:solidFill>
            <a:schemeClr val="accent1"/>
          </a:solidFill>
          <a:ln w="635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/>
          <p:nvPr/>
        </p:nvSpPr>
        <p:spPr>
          <a:xfrm>
            <a:off x="8247707" y="6443246"/>
            <a:ext cx="525747" cy="33855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6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t>‹#›</a:t>
            </a:fld>
            <a:endParaRPr lang="en-US" sz="16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5" name="Shape 15"/>
          <p:cNvCxnSpPr/>
          <p:nvPr/>
        </p:nvCxnSpPr>
        <p:spPr>
          <a:xfrm>
            <a:off x="381000" y="6475412"/>
            <a:ext cx="8382000" cy="1588"/>
          </a:xfrm>
          <a:prstGeom prst="straightConnector1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3200" b="0" i="0" u="none" strike="noStrike" cap="none" err="1">
                <a:latin typeface="Constantia"/>
                <a:ea typeface="Constantia"/>
                <a:cs typeface="Constantia"/>
                <a:sym typeface="Constantia"/>
              </a:rPr>
              <a:t>Stiva</a:t>
            </a:r>
            <a:endParaRPr lang="en-US" sz="3200" b="0" i="0" u="none" strike="noStrike" cap="none" err="1">
              <a:latin typeface="Constantia"/>
              <a:ea typeface="Constantia"/>
              <a:cs typeface="Constantia"/>
            </a:endParaRPr>
          </a:p>
        </p:txBody>
      </p:sp>
      <p:sp>
        <p:nvSpPr>
          <p:cNvPr id="78" name="Shape 7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778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-1778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0" marR="0" lvl="0" indent="-1778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79" name="Shape 79"/>
          <p:cNvSpPr/>
          <p:nvPr/>
        </p:nvSpPr>
        <p:spPr>
          <a:xfrm>
            <a:off x="5257800" y="3505200"/>
            <a:ext cx="3505200" cy="990600"/>
          </a:xfrm>
          <a:prstGeom prst="wedgeRoundRectCallout">
            <a:avLst>
              <a:gd name="adj1" fmla="val -44652"/>
              <a:gd name="adj2" fmla="val -80902"/>
              <a:gd name="adj3" fmla="val 16667"/>
            </a:avLst>
          </a:prstGeom>
          <a:solidFill>
            <a:srgbClr val="D8D8D8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citit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Danadamudi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]:</a:t>
            </a:r>
          </a:p>
          <a:p>
            <a:pPr indent="-152400">
              <a:buClr>
                <a:schemeClr val="dk1"/>
              </a:buClr>
              <a:buSzPct val="100000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Capitole  5.1-5.4</a:t>
            </a: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02080" y="4781144"/>
            <a:ext cx="2728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err="1">
                <a:latin typeface="Candara" pitchFamily="34" charset="0"/>
                <a:ea typeface="ヒラギノ角ゴ Pro W3"/>
              </a:rPr>
              <a:t>Modificat</a:t>
            </a:r>
            <a:r>
              <a:rPr lang="en-US" sz="2400">
                <a:latin typeface="Candara" pitchFamily="34" charset="0"/>
                <a:ea typeface="ヒラギノ角ゴ Pro W3"/>
              </a:rPr>
              <a:t>:  </a:t>
            </a:r>
            <a:fld id="{BC13CFC1-C340-4674-8873-0139F7F0DF46}" type="datetime5">
              <a:rPr lang="en-US" sz="2400" smtClean="0">
                <a:latin typeface="Candara" pitchFamily="34" charset="0"/>
                <a:ea typeface="ヒラギノ角ゴ Pro W3"/>
              </a:rPr>
              <a:pPr/>
              <a:t>18-Nov-21</a:t>
            </a:fld>
            <a:endParaRPr lang="en-US" sz="2400">
              <a:latin typeface="Candara" pitchFamily="34" charset="0"/>
              <a:ea typeface="ヒラギノ角ゴ Pro W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Instructiuni de lucru cu stiva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</a:t>
            </a:r>
            <a:r>
              <a:rPr lang="en-US"/>
              <a:t>Exemple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114285"/>
            </a:pPr>
            <a:r>
              <a:rPr lang="en-US" err="1"/>
              <a:t>Pentru</a:t>
            </a:r>
            <a:r>
              <a:rPr lang="en-US"/>
              <a:t> o </a:t>
            </a:r>
            <a:r>
              <a:rPr lang="en-US" err="1"/>
              <a:t>stivă</a:t>
            </a:r>
            <a:r>
              <a:rPr lang="en-US"/>
              <a:t> </a:t>
            </a:r>
            <a:r>
              <a:rPr lang="en-US" err="1"/>
              <a:t>goală</a:t>
            </a:r>
            <a:r>
              <a:rPr lang="en-US"/>
              <a:t> </a:t>
            </a:r>
            <a:r>
              <a:rPr lang="en-US" err="1"/>
              <a:t>următoarea</a:t>
            </a:r>
            <a:r>
              <a:rPr lang="en-US"/>
              <a:t> </a:t>
            </a:r>
            <a:r>
              <a:rPr lang="en-US" err="1"/>
              <a:t>secvență</a:t>
            </a:r>
            <a:r>
              <a:rPr lang="en-US"/>
              <a:t> de </a:t>
            </a:r>
            <a:r>
              <a:rPr lang="en-US" err="1"/>
              <a:t>instrucțiuni</a:t>
            </a:r>
            <a:r>
              <a:rPr lang="en-US" sz="2800" b="0" i="0" u="none" strike="noStrike" cap="none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>
                <a:ea typeface="Courier New"/>
                <a:cs typeface="Courier New"/>
              </a:rPr>
              <a:t> </a:t>
            </a:r>
            <a:endParaRPr lang="en-US"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16002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push    word 21ABH</a:t>
            </a:r>
          </a:p>
          <a:p>
            <a:pPr marL="16002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push    7FBD329AH</a:t>
            </a:r>
          </a:p>
          <a:p>
            <a:pPr marL="457200" marR="0" lvl="1" indent="-15240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err="1"/>
              <a:t>rezultă</a:t>
            </a:r>
            <a:r>
              <a:rPr lang="en-US"/>
              <a:t>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en-US" err="1"/>
              <a:t>starea</a:t>
            </a:r>
            <a:r>
              <a:rPr lang="en-US"/>
              <a:t> </a:t>
            </a:r>
            <a:r>
              <a:rPr lang="en-US" err="1"/>
              <a:t>prezentata</a:t>
            </a:r>
            <a:r>
              <a:rPr lang="en-US"/>
              <a:t> la (c)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en-US" err="1"/>
              <a:t>figura</a:t>
            </a:r>
            <a:r>
              <a:rPr lang="en-US"/>
              <a:t> </a:t>
            </a:r>
            <a:r>
              <a:rPr lang="en-US" err="1"/>
              <a:t>anterioara</a:t>
            </a:r>
            <a:endParaRPr lang="en-US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Dupa </a:t>
            </a:r>
            <a:r>
              <a:rPr lang="en-US" err="1"/>
              <a:t>execuția</a:t>
            </a:r>
            <a:r>
              <a:rPr lang="en-US"/>
              <a:t> </a:t>
            </a:r>
            <a:r>
              <a:rPr lang="en-US" err="1"/>
              <a:t>instrucțiunii</a:t>
            </a:r>
            <a:r>
              <a:rPr lang="en-US"/>
              <a:t>:</a:t>
            </a:r>
          </a:p>
          <a:p>
            <a:pPr marL="16002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pop     EBX</a:t>
            </a:r>
          </a:p>
          <a:p>
            <a:pPr marL="742950" marR="0" lvl="1" indent="-4381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err="1"/>
              <a:t>Rezultă</a:t>
            </a:r>
            <a:r>
              <a:rPr lang="en-US"/>
              <a:t> </a:t>
            </a:r>
            <a:r>
              <a:rPr lang="en-US" err="1"/>
              <a:t>în</a:t>
            </a:r>
            <a:r>
              <a:rPr lang="en-US"/>
              <a:t> </a:t>
            </a:r>
            <a:r>
              <a:rPr lang="en-US" err="1"/>
              <a:t>starea</a:t>
            </a:r>
            <a:r>
              <a:rPr lang="en-US"/>
              <a:t> </a:t>
            </a:r>
            <a:r>
              <a:rPr lang="en-US" err="1"/>
              <a:t>stivei</a:t>
            </a:r>
            <a:r>
              <a:rPr lang="en-US"/>
              <a:t> de la (b) din </a:t>
            </a:r>
            <a:r>
              <a:rPr lang="en-US" err="1"/>
              <a:t>figura</a:t>
            </a:r>
            <a:r>
              <a:rPr lang="en-US"/>
              <a:t> </a:t>
            </a:r>
            <a:r>
              <a:rPr lang="en-US" err="1"/>
              <a:t>următoare</a:t>
            </a:r>
            <a:r>
              <a:rPr lang="en-US"/>
              <a:t>, </a:t>
            </a:r>
            <a:r>
              <a:rPr lang="en-US" err="1"/>
              <a:t>iar</a:t>
            </a:r>
            <a:r>
              <a:rPr lang="en-US"/>
              <a:t> EBX </a:t>
            </a:r>
            <a:r>
              <a:rPr lang="en-US" err="1"/>
              <a:t>va</a:t>
            </a:r>
            <a:r>
              <a:rPr lang="en-US"/>
              <a:t> </a:t>
            </a:r>
            <a:r>
              <a:rPr lang="en-US" err="1"/>
              <a:t>conține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valoarea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7FBD329AH</a:t>
            </a:r>
          </a:p>
          <a:p>
            <a:pPr marR="0" lvl="1" indent="-438150" algn="l" rtl="0"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0" i="0" u="none" strike="noStrike" cap="none">
              <a:solidFill>
                <a:srgbClr val="26269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>
              <a:buSzPct val="25000"/>
            </a:pPr>
            <a:r>
              <a:rPr lang="en-US" err="1"/>
              <a:t>Exemplu</a:t>
            </a:r>
            <a:r>
              <a:rPr lang="en-US"/>
              <a:t> de </a:t>
            </a:r>
            <a:r>
              <a:rPr lang="en-US" err="1"/>
              <a:t>lucru</a:t>
            </a:r>
            <a:r>
              <a:rPr lang="en-US"/>
              <a:t> cu </a:t>
            </a:r>
            <a:r>
              <a:rPr lang="en-US" err="1"/>
              <a:t>stiva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x86 </a:t>
            </a:r>
          </a:p>
        </p:txBody>
      </p:sp>
      <p:pic>
        <p:nvPicPr>
          <p:cNvPr id="158" name="Shape 158" descr="C:\Documents and Settings\Owner\My Documents\My_docs2\Books_2002\asm_2ed_book\asm2ed_slides\stack_pop_ex.bmp"/>
          <p:cNvPicPr preferRelativeResize="0">
            <a:picLocks noGrp="1"/>
          </p:cNvPicPr>
          <p:nvPr>
            <p:ph type="ch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1524000"/>
            <a:ext cx="5918200" cy="45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1115143" y="3364468"/>
            <a:ext cx="713657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D686</a:t>
            </a:r>
          </a:p>
        </p:txBody>
      </p:sp>
      <p:sp>
        <p:nvSpPr>
          <p:cNvPr id="160" name="Shape 160"/>
          <p:cNvSpPr txBox="1"/>
          <p:nvPr/>
        </p:nvSpPr>
        <p:spPr>
          <a:xfrm>
            <a:off x="3200400" y="2297668"/>
            <a:ext cx="729687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D68A</a:t>
            </a:r>
          </a:p>
        </p:txBody>
      </p:sp>
      <p:sp>
        <p:nvSpPr>
          <p:cNvPr id="161" name="Shape 161"/>
          <p:cNvSpPr txBox="1"/>
          <p:nvPr/>
        </p:nvSpPr>
        <p:spPr>
          <a:xfrm>
            <a:off x="5229943" y="2831068"/>
            <a:ext cx="713657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D688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38F0A9-5048-4D52-92FB-D02B5FFB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B2A13-7055-4324-8391-419A641C94BA}"/>
              </a:ext>
            </a:extLst>
          </p:cNvPr>
          <p:cNvSpPr txBox="1"/>
          <p:nvPr/>
        </p:nvSpPr>
        <p:spPr>
          <a:xfrm>
            <a:off x="423918" y="1010745"/>
            <a:ext cx="8287404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Courier New"/>
              </a:rPr>
              <a:t>    z dd 0x1020304</a:t>
            </a:r>
          </a:p>
          <a:p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                     ;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starea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stivei</a:t>
            </a:r>
          </a:p>
          <a:p>
            <a:r>
              <a:rPr lang="en-US" b="1">
                <a:latin typeface="Courier New"/>
              </a:rPr>
              <a:t>0xffffd2ec f7de4b41 EBP+4</a:t>
            </a:r>
          </a:p>
          <a:p>
            <a:r>
              <a:rPr lang="en-US" b="1">
                <a:latin typeface="Courier New"/>
              </a:rPr>
              <a:t>0xffffd2e8 ffffd2ec EBP+0  &lt;-- ESP</a:t>
            </a:r>
          </a:p>
          <a:p>
            <a:r>
              <a:rPr lang="en-US" b="1">
                <a:latin typeface="Courier New"/>
              </a:rPr>
              <a:t>0xffffd2e4 f7fa4000 EBP-4</a:t>
            </a:r>
          </a:p>
          <a:p>
            <a:endParaRPr lang="en-US" b="1">
              <a:latin typeface="Courier New"/>
            </a:endParaRPr>
          </a:p>
          <a:p>
            <a:r>
              <a:rPr lang="en-US" b="1">
                <a:latin typeface="Courier New"/>
              </a:rPr>
              <a:t>    push </a:t>
            </a:r>
            <a:r>
              <a:rPr lang="en-US" b="1" err="1">
                <a:latin typeface="Courier New"/>
              </a:rPr>
              <a:t>dword</a:t>
            </a:r>
            <a:r>
              <a:rPr lang="en-US" b="1">
                <a:latin typeface="Courier New"/>
              </a:rPr>
              <a:t> [z]</a:t>
            </a:r>
          </a:p>
          <a:p>
            <a:r>
              <a:rPr lang="en-US" b="1">
                <a:latin typeface="Courier New"/>
              </a:rPr>
              <a:t>                     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;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în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gdb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 x/4ub $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esp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 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răspunde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 0xffffd2e4:  4  3  2  1</a:t>
            </a:r>
          </a:p>
          <a:p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                     ;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esp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pointează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 la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octetul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 LSB al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ultimului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 element</a:t>
            </a:r>
            <a:endParaRPr lang="en-US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                     ;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inserat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  <a:cs typeface="Courier New"/>
              </a:rPr>
              <a:t> </a:t>
            </a:r>
            <a:endParaRPr lang="en-US">
              <a:solidFill>
                <a:schemeClr val="accent3">
                  <a:lumMod val="65000"/>
                </a:schemeClr>
              </a:solidFill>
            </a:endParaRPr>
          </a:p>
          <a:p>
            <a:r>
              <a:rPr lang="en-US" b="1">
                <a:latin typeface="Courier New"/>
              </a:rPr>
              <a:t>    mov </a:t>
            </a:r>
            <a:r>
              <a:rPr lang="en-US" b="1" err="1">
                <a:latin typeface="Courier New"/>
              </a:rPr>
              <a:t>ebx</a:t>
            </a:r>
            <a:r>
              <a:rPr lang="en-US" b="1">
                <a:latin typeface="Courier New"/>
              </a:rPr>
              <a:t>, [</a:t>
            </a:r>
            <a:r>
              <a:rPr lang="en-US" b="1" err="1">
                <a:latin typeface="Courier New"/>
              </a:rPr>
              <a:t>esp</a:t>
            </a:r>
            <a:r>
              <a:rPr lang="en-US" b="1">
                <a:latin typeface="Courier New"/>
              </a:rPr>
              <a:t>]   </a:t>
            </a:r>
          </a:p>
          <a:p>
            <a:r>
              <a:rPr lang="en-US" b="1">
                <a:latin typeface="Courier New"/>
              </a:rPr>
              <a:t>    pop </a:t>
            </a:r>
            <a:r>
              <a:rPr lang="en-US" b="1" err="1">
                <a:latin typeface="Courier New"/>
              </a:rPr>
              <a:t>eax</a:t>
            </a:r>
            <a:r>
              <a:rPr lang="en-US" b="1">
                <a:latin typeface="Courier New"/>
              </a:rPr>
              <a:t>           </a:t>
            </a:r>
            <a:endParaRPr lang="en-US"/>
          </a:p>
          <a:p>
            <a:r>
              <a:rPr lang="en-US" b="1">
                <a:latin typeface="Courier New"/>
              </a:rPr>
              <a:t>                     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;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ebx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și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eax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conțin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0x1020304</a:t>
            </a:r>
          </a:p>
          <a:p>
            <a:r>
              <a:rPr lang="en-US" b="1">
                <a:latin typeface="Courier New"/>
              </a:rPr>
              <a:t>    mov </a:t>
            </a:r>
            <a:r>
              <a:rPr lang="en-US" b="1" err="1">
                <a:latin typeface="Courier New"/>
              </a:rPr>
              <a:t>esi</a:t>
            </a:r>
            <a:r>
              <a:rPr lang="en-US" b="1">
                <a:latin typeface="Courier New"/>
              </a:rPr>
              <a:t>, 0x0a0b0c0d</a:t>
            </a:r>
          </a:p>
          <a:p>
            <a:r>
              <a:rPr lang="en-US" b="1">
                <a:latin typeface="Courier New"/>
              </a:rPr>
              <a:t>    mov [esp-4], </a:t>
            </a:r>
            <a:r>
              <a:rPr lang="en-US" b="1" err="1">
                <a:latin typeface="Courier New"/>
              </a:rPr>
              <a:t>esi</a:t>
            </a:r>
            <a:r>
              <a:rPr lang="en-US" b="1">
                <a:latin typeface="Courier New"/>
              </a:rPr>
              <a:t> 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; esp-4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pointează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la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primul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spațiu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liber </a:t>
            </a:r>
          </a:p>
          <a:p>
            <a:r>
              <a:rPr lang="en-US" b="1">
                <a:latin typeface="Courier New"/>
              </a:rPr>
              <a:t>    sub </a:t>
            </a:r>
            <a:r>
              <a:rPr lang="en-US" b="1" err="1">
                <a:latin typeface="Courier New"/>
              </a:rPr>
              <a:t>esp</a:t>
            </a:r>
            <a:r>
              <a:rPr lang="en-US" b="1">
                <a:latin typeface="Courier New"/>
              </a:rPr>
              <a:t>, 4       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;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echivalent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cu push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esi</a:t>
            </a:r>
            <a:endParaRPr lang="en-US" b="1">
              <a:solidFill>
                <a:schemeClr val="accent3">
                  <a:lumMod val="65000"/>
                </a:schemeClr>
              </a:solidFill>
              <a:latin typeface="Courier New"/>
            </a:endParaRPr>
          </a:p>
          <a:p>
            <a:r>
              <a:rPr lang="en-US" b="1">
                <a:latin typeface="Courier New"/>
              </a:rPr>
              <a:t>    pop </a:t>
            </a:r>
            <a:r>
              <a:rPr lang="en-US" b="1" err="1">
                <a:latin typeface="Courier New"/>
              </a:rPr>
              <a:t>edi</a:t>
            </a:r>
            <a:r>
              <a:rPr lang="en-US" b="1">
                <a:latin typeface="Courier New"/>
              </a:rPr>
              <a:t>          </a:t>
            </a:r>
          </a:p>
          <a:p>
            <a:r>
              <a:rPr lang="en-US" b="1">
                <a:latin typeface="Courier New"/>
              </a:rPr>
              <a:t>                    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;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edi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=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esi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  </a:t>
            </a:r>
          </a:p>
          <a:p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                     ;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stiva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are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aceeași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stare ca la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început</a:t>
            </a:r>
            <a:endParaRPr lang="en-US" b="1">
              <a:solidFill>
                <a:schemeClr val="accent3">
                  <a:lumMod val="65000"/>
                </a:schemeClr>
              </a:solidFill>
              <a:latin typeface="Courier New"/>
            </a:endParaRPr>
          </a:p>
          <a:p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                     ; sub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esp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e </a:t>
            </a:r>
            <a:r>
              <a:rPr lang="en-US" b="1" err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spațiu</a:t>
            </a:r>
            <a:r>
              <a:rPr lang="en-US" b="1">
                <a:solidFill>
                  <a:schemeClr val="accent3">
                    <a:lumMod val="65000"/>
                  </a:schemeClr>
                </a:solidFill>
                <a:latin typeface="Courier New"/>
              </a:rPr>
              <a:t> liber</a:t>
            </a:r>
          </a:p>
          <a:p>
            <a:endParaRPr lang="en-US" b="1">
              <a:latin typeface="Courier New"/>
            </a:endParaRPr>
          </a:p>
          <a:p>
            <a:r>
              <a:rPr lang="en-US" b="1">
                <a:latin typeface="Courier New"/>
              </a:rPr>
              <a:t>0xffffd2ec f7de4b41 EBP+4</a:t>
            </a:r>
          </a:p>
          <a:p>
            <a:r>
              <a:rPr lang="en-US" b="1">
                <a:latin typeface="Courier New"/>
              </a:rPr>
              <a:t>0xffffd2e8 ffffd2ec EBP+0  &lt;-- ESP</a:t>
            </a:r>
          </a:p>
          <a:p>
            <a:r>
              <a:rPr lang="en-US" b="1">
                <a:latin typeface="Courier New"/>
              </a:rPr>
              <a:t>0xffffd2e4 0a0b0c0d EBP-4</a:t>
            </a:r>
          </a:p>
          <a:p>
            <a:endParaRPr lang="en-US" b="1">
              <a:latin typeface="Courier New"/>
            </a:endParaRPr>
          </a:p>
          <a:p>
            <a:endParaRPr lang="en-US" b="1">
              <a:latin typeface="Courier New"/>
            </a:endParaRPr>
          </a:p>
          <a:p>
            <a:endParaRPr lang="en-US" b="1">
              <a:latin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0808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Instrucțiuni adiționale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ctr" rtl="0">
              <a:spcBef>
                <a:spcPts val="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andara"/>
              <a:buNone/>
            </a:pPr>
            <a:r>
              <a:rPr lang="en-US" b="1" err="1">
                <a:solidFill>
                  <a:srgbClr val="F9AD61"/>
                </a:solidFill>
              </a:rPr>
              <a:t>Operații</a:t>
            </a:r>
            <a:r>
              <a:rPr lang="en-US" b="1">
                <a:solidFill>
                  <a:srgbClr val="F9AD61"/>
                </a:solidFill>
              </a:rPr>
              <a:t> de </a:t>
            </a:r>
            <a:r>
              <a:rPr lang="en-US" b="1" err="1">
                <a:solidFill>
                  <a:srgbClr val="F9AD61"/>
                </a:solidFill>
              </a:rPr>
              <a:t>stiva</a:t>
            </a:r>
            <a:r>
              <a:rPr lang="en-US" b="1">
                <a:solidFill>
                  <a:srgbClr val="F9AD61"/>
                </a:solidFill>
              </a:rPr>
              <a:t> </a:t>
            </a:r>
            <a:r>
              <a:rPr lang="en-US" b="1" err="1">
                <a:solidFill>
                  <a:srgbClr val="F9AD61"/>
                </a:solidFill>
              </a:rPr>
              <a:t>asupra</a:t>
            </a:r>
            <a:r>
              <a:rPr lang="en-US" b="1">
                <a:solidFill>
                  <a:srgbClr val="F9AD61"/>
                </a:solidFill>
              </a:rPr>
              <a:t> </a:t>
            </a:r>
            <a:r>
              <a:rPr lang="en-US" b="1" err="1">
                <a:solidFill>
                  <a:srgbClr val="F9AD61"/>
                </a:solidFill>
              </a:rPr>
              <a:t>fanioanelor</a:t>
            </a:r>
            <a:endParaRPr lang="en-US" b="1">
              <a:solidFill>
                <a:srgbClr val="F9AD61"/>
              </a:solidFill>
            </a:endParaRPr>
          </a:p>
          <a:p>
            <a:pPr marL="457200" marR="0" lvl="0" indent="-406400" algn="l" rtl="0">
              <a:spcBef>
                <a:spcPts val="560"/>
              </a:spcBef>
              <a:spcAft>
                <a:spcPts val="0"/>
              </a:spcAft>
            </a:pPr>
            <a:r>
              <a:rPr lang="en-US" err="1"/>
              <a:t>Instrucțiunile</a:t>
            </a:r>
            <a:r>
              <a:rPr lang="en-US"/>
              <a:t> </a:t>
            </a:r>
            <a:r>
              <a:rPr lang="en-US" sz="28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err="1"/>
              <a:t>si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nu pot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fi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utilizate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cu </a:t>
            </a:r>
            <a:r>
              <a:rPr lang="en-US" err="1"/>
              <a:t>registrul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de </a:t>
            </a:r>
            <a:r>
              <a:rPr lang="en-US"/>
              <a:t>stare (EFLAGS)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err="1"/>
              <a:t>Doua</a:t>
            </a:r>
            <a:r>
              <a:rPr lang="en-US"/>
              <a:t> </a:t>
            </a:r>
            <a:r>
              <a:rPr lang="en-US" err="1"/>
              <a:t>instructiuni</a:t>
            </a:r>
            <a:r>
              <a:rPr lang="en-US"/>
              <a:t> </a:t>
            </a:r>
            <a:r>
              <a:rPr lang="en-US" err="1"/>
              <a:t>speciale</a:t>
            </a:r>
            <a:r>
              <a:rPr lang="en-US"/>
              <a:t> in </a:t>
            </a:r>
            <a:r>
              <a:rPr lang="en-US" err="1"/>
              <a:t>acest</a:t>
            </a:r>
            <a:r>
              <a:rPr lang="en-US"/>
              <a:t> </a:t>
            </a:r>
            <a:r>
              <a:rPr lang="en-US" err="1"/>
              <a:t>sens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:</a:t>
            </a:r>
          </a:p>
          <a:p>
            <a:pPr marL="11430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pushfd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(push 32-bit flags)</a:t>
            </a:r>
          </a:p>
          <a:p>
            <a:pPr marL="11430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popfd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(pop 32-bit flags)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err="1"/>
              <a:t>Operanzii</a:t>
            </a:r>
            <a:r>
              <a:rPr lang="en-US"/>
              <a:t> nu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necesari</a:t>
            </a:r>
            <a:endParaRPr lang="en-US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Se </a:t>
            </a:r>
            <a:r>
              <a:rPr lang="en-US" err="1"/>
              <a:t>folosesc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 err="1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pushfw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800" b="1" i="0" u="none" strike="noStrike" cap="none" err="1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popfw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err="1"/>
              <a:t>pentru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16-bit</a:t>
            </a:r>
            <a:r>
              <a:rPr lang="en-US"/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(FLAGS)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9248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Instructiuni aditionale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495300" algn="ctr" rtl="0">
              <a:spcBef>
                <a:spcPts val="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andara"/>
              <a:buNone/>
            </a:pPr>
            <a:r>
              <a:rPr lang="en-US" sz="2400" b="1">
                <a:solidFill>
                  <a:srgbClr val="F9AD61"/>
                </a:solidFill>
              </a:rPr>
              <a:t>Operatii de stiva asupra la toti registrii de uz general</a:t>
            </a:r>
          </a:p>
          <a:p>
            <a:pPr marL="457200" marR="0" lvl="0" indent="-381000" algn="l" rtl="0">
              <a:spcBef>
                <a:spcPts val="480"/>
              </a:spcBef>
              <a:spcAft>
                <a:spcPts val="0"/>
              </a:spcAft>
              <a:buSzPct val="100000"/>
            </a:pPr>
            <a:r>
              <a:rPr lang="en-US" sz="2400"/>
              <a:t>Instrucțiunile </a:t>
            </a:r>
            <a:r>
              <a:rPr lang="en-US" sz="24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pushad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/>
              <a:t>si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popad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/>
              <a:t>sunt folosite pentru a salva si a restaura 8 registre de uz general</a:t>
            </a:r>
          </a:p>
          <a:p>
            <a:pPr marL="11430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EAX, ECX, EDX, EBX, ESP, EBP, ESI, and EDI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Courier New"/>
              <a:buChar char="•"/>
            </a:pPr>
            <a:r>
              <a:rPr lang="en-US" sz="24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pushad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/>
              <a:t>executa o operație de push pentru fiecare din registrii anteriori în ordinea data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(EAX </a:t>
            </a:r>
            <a:r>
              <a:rPr lang="en-US" sz="2400"/>
              <a:t>primul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/>
              <a:t>și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EDI </a:t>
            </a:r>
            <a:r>
              <a:rPr lang="en-US" sz="2400"/>
              <a:t>ultimul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rgbClr val="CDDF25"/>
              </a:buClr>
              <a:buSzPct val="100000"/>
              <a:buFont typeface="Courier New"/>
              <a:buChar char="•"/>
            </a:pPr>
            <a:r>
              <a:rPr lang="en-US" sz="24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popad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/>
              <a:t>restaureaza toti registrii exceptand registrul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ESP 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/>
              <a:t>Se folosesc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pushaw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/>
              <a:t>si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1" i="0" u="none" strike="noStrike" cap="none">
                <a:solidFill>
                  <a:srgbClr val="CDDF25"/>
                </a:solidFill>
                <a:latin typeface="Courier New"/>
                <a:ea typeface="Courier New"/>
                <a:cs typeface="Courier New"/>
                <a:sym typeface="Courier New"/>
              </a:rPr>
              <a:t>popaw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/>
              <a:t>pentru a executa aceeași operație pentru registre la nivel de 16-bit (AX primul și DI ultimul)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Utilizările stivei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/>
              <a:t>Trei utilizari de baza:</a:t>
            </a:r>
          </a:p>
          <a:p>
            <a:pPr marL="1371600" marR="0" lvl="2" indent="-3810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/>
              <a:t>Stocarea datelor temporare</a:t>
            </a:r>
          </a:p>
          <a:p>
            <a:pPr marL="1371600" marR="0" lvl="2" indent="-3810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/>
              <a:t>Transferarea controlului</a:t>
            </a:r>
          </a:p>
          <a:p>
            <a:pPr marL="1371600" marR="0" lvl="2" indent="-3810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-US"/>
              <a:t>Transmiterea parametrilor</a:t>
            </a:r>
          </a:p>
          <a:p>
            <a:pPr marL="914400" marR="0" lvl="0" indent="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342900" marR="0" lvl="0" indent="-520700" algn="ctr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rgbClr val="F9AD61"/>
              </a:buClr>
              <a:buSzPct val="116666"/>
              <a:buFont typeface="Candara"/>
              <a:buNone/>
            </a:pPr>
            <a:r>
              <a:rPr lang="en-US" sz="2400" b="1" i="0" u="none" strike="noStrike" cap="none">
                <a:solidFill>
                  <a:srgbClr val="F9AD61"/>
                </a:solidFill>
                <a:latin typeface="Candara"/>
                <a:ea typeface="Candara"/>
                <a:cs typeface="Candara"/>
                <a:sym typeface="Candara"/>
              </a:rPr>
              <a:t>1. </a:t>
            </a:r>
            <a:r>
              <a:rPr lang="en-US" sz="2400" b="1">
                <a:solidFill>
                  <a:srgbClr val="F9AD61"/>
                </a:solidFill>
              </a:rPr>
              <a:t>Stocarea datelor temporare</a:t>
            </a:r>
          </a:p>
          <a:p>
            <a:pPr marL="342900" marR="0" lvl="0" indent="-5207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16666"/>
              <a:buFont typeface="Candara"/>
              <a:buNone/>
            </a:pPr>
            <a:r>
              <a:rPr lang="en-US" sz="2400" b="1" i="1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</a:t>
            </a:r>
            <a:r>
              <a:rPr lang="en-US" sz="2400" b="1" i="1"/>
              <a:t>emplu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 Inter-schimbarea </a:t>
            </a:r>
            <a:r>
              <a:rPr lang="en-US" sz="2400"/>
              <a:t> variabilelor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/>
              <a:t>si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 poate fi realizata </a:t>
            </a:r>
            <a:r>
              <a:rPr lang="en-US" sz="2400"/>
              <a:t>utilizând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stiva pentru a salv</a:t>
            </a:r>
            <a:r>
              <a:rPr lang="en-US" sz="2400"/>
              <a:t>a datele temporare</a:t>
            </a:r>
          </a:p>
          <a:p>
            <a:pPr marL="11430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   value1</a:t>
            </a:r>
          </a:p>
          <a:p>
            <a:pPr marL="11430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   value2</a:t>
            </a:r>
          </a:p>
          <a:p>
            <a:pPr marL="11430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     value1</a:t>
            </a:r>
          </a:p>
          <a:p>
            <a:pPr marL="11430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     value2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Utilizarea stivei 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(cont’d)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/>
              <a:t>Des utilizata pentru eliberarea unor registre</a:t>
            </a:r>
          </a:p>
          <a:p>
            <a:pPr marL="342900" marR="0" lvl="0" indent="-469900" algn="l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;sa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lveaza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EAX &amp; EBX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pe stiva</a:t>
            </a:r>
          </a:p>
          <a:p>
            <a:pPr marL="11430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   EAX</a:t>
            </a:r>
          </a:p>
          <a:p>
            <a:pPr marL="11430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    EBX</a:t>
            </a:r>
          </a:p>
          <a:p>
            <a:pPr marL="11430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8FD3F9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rgbClr val="8FD3F9"/>
                </a:solidFill>
                <a:latin typeface="Courier New"/>
                <a:ea typeface="Courier New"/>
                <a:cs typeface="Courier New"/>
                <a:sym typeface="Courier New"/>
              </a:rPr>
              <a:t>;EAX </a:t>
            </a:r>
            <a:r>
              <a:rPr lang="en-US" b="1">
                <a:solidFill>
                  <a:srgbClr val="8FD3F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sz="2000" b="1" i="0" u="none" strike="noStrike" cap="none">
                <a:solidFill>
                  <a:srgbClr val="8FD3F9"/>
                </a:solidFill>
                <a:latin typeface="Courier New"/>
                <a:ea typeface="Courier New"/>
                <a:cs typeface="Courier New"/>
                <a:sym typeface="Courier New"/>
              </a:rPr>
              <a:t> EBX </a:t>
            </a:r>
            <a:r>
              <a:rPr lang="en-US" b="1">
                <a:solidFill>
                  <a:srgbClr val="8FD3F9"/>
                </a:solidFill>
                <a:latin typeface="Courier New"/>
                <a:ea typeface="Courier New"/>
                <a:cs typeface="Courier New"/>
                <a:sym typeface="Courier New"/>
              </a:rPr>
              <a:t>pot fi acum folositi</a:t>
            </a:r>
          </a:p>
          <a:p>
            <a:pPr marL="1143000" marR="0" lvl="2" indent="-355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     EAX,value1</a:t>
            </a:r>
          </a:p>
          <a:p>
            <a:pPr marL="1143000" marR="0" lvl="2" indent="-355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     EBX,value2</a:t>
            </a:r>
          </a:p>
          <a:p>
            <a:pPr marL="1143000" marR="0" lvl="2" indent="-355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     value1,EBX</a:t>
            </a:r>
          </a:p>
          <a:p>
            <a:pPr marL="1143000" marR="0" lvl="2" indent="-3556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     value2,EAX</a:t>
            </a:r>
          </a:p>
          <a:p>
            <a:pPr marL="342900" marR="0" lvl="0" indent="-469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;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restaureaza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EAX &amp; EBX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din</a:t>
            </a: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stiva</a:t>
            </a:r>
          </a:p>
          <a:p>
            <a:pPr marL="11430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     EBX</a:t>
            </a:r>
          </a:p>
          <a:p>
            <a:pPr marL="11430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     EAX</a:t>
            </a:r>
          </a:p>
          <a:p>
            <a:pPr marL="11430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.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Utilizarile stivei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(cont’d)</a:t>
            </a: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5207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andara"/>
              <a:buNone/>
            </a:pPr>
            <a:r>
              <a:rPr lang="en-US" sz="2800" b="1" i="0" u="none" strike="noStrike" cap="none">
                <a:solidFill>
                  <a:srgbClr val="F9AD61"/>
                </a:solidFill>
                <a:latin typeface="Candara"/>
                <a:ea typeface="Candara"/>
                <a:cs typeface="Candara"/>
                <a:sym typeface="Candara"/>
              </a:rPr>
              <a:t>2. </a:t>
            </a:r>
            <a:r>
              <a:rPr lang="en-US" b="1">
                <a:solidFill>
                  <a:srgbClr val="F9AD61"/>
                </a:solidFill>
              </a:rPr>
              <a:t>Transferarea Controlului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Pentru proceduri și întreruperi adresa de retur este salvata pe stiva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Discuția pentru apelul procedurilor va clarifica în detaliu acesta utilizare</a:t>
            </a:r>
          </a:p>
          <a:p>
            <a:pPr marL="342900" marR="0" lvl="0" indent="-52070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520700" algn="ctr" rtl="0">
              <a:lnSpc>
                <a:spcPct val="40000"/>
              </a:lnSpc>
              <a:spcBef>
                <a:spcPts val="560"/>
              </a:spcBef>
              <a:spcAft>
                <a:spcPts val="0"/>
              </a:spcAft>
              <a:buClr>
                <a:srgbClr val="F9AD61"/>
              </a:buClr>
              <a:buSzPct val="100000"/>
              <a:buFont typeface="Candara"/>
              <a:buNone/>
            </a:pPr>
            <a:r>
              <a:rPr lang="en-US" sz="2800" b="1" i="0" u="none" strike="noStrike" cap="none">
                <a:solidFill>
                  <a:srgbClr val="F9AD61"/>
                </a:solidFill>
                <a:latin typeface="Candara"/>
                <a:ea typeface="Candara"/>
                <a:cs typeface="Candara"/>
                <a:sym typeface="Candara"/>
              </a:rPr>
              <a:t>3. </a:t>
            </a:r>
            <a:r>
              <a:rPr lang="en-US" b="1">
                <a:solidFill>
                  <a:srgbClr val="F9AD61"/>
                </a:solidFill>
              </a:rPr>
              <a:t>Transmiterea Parametrilor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Stiva este extensiv utilizata pentru transmiterea parametrilor către proceduri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87500"/>
              <a:buFont typeface="Candara"/>
              <a:buChar char="•"/>
            </a:pPr>
            <a:r>
              <a:rPr lang="en-US"/>
              <a:t>Discuția de mai târziu va arata cum se realizează acest proces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7772400" cy="40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Cuprins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10000" cy="457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/>
              <a:t>Ce </a:t>
            </a:r>
            <a:r>
              <a:rPr lang="en-US" sz="2400" err="1"/>
              <a:t>este</a:t>
            </a:r>
            <a:r>
              <a:rPr lang="en-US" sz="2400"/>
              <a:t> </a:t>
            </a:r>
            <a:r>
              <a:rPr lang="en-US" sz="2400" err="1"/>
              <a:t>stiva</a:t>
            </a:r>
            <a:r>
              <a:rPr lang="en-US" sz="2400" b="0" i="0" u="none" strike="noStrike" cap="none">
                <a:latin typeface="Candara"/>
                <a:ea typeface="Candara"/>
                <a:cs typeface="Candara"/>
                <a:sym typeface="Candara"/>
              </a:rPr>
              <a:t>?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 err="1"/>
              <a:t>Im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plementa</a:t>
            </a:r>
            <a:r>
              <a:rPr lang="en-US" sz="2400" err="1"/>
              <a:t>rea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err="1"/>
              <a:t>stivei</a:t>
            </a:r>
            <a:r>
              <a:rPr lang="en-US" sz="2400"/>
              <a:t> </a:t>
            </a:r>
            <a:r>
              <a:rPr lang="en-US" sz="2400" err="1"/>
              <a:t>pentru</a:t>
            </a:r>
            <a:r>
              <a:rPr lang="en-US" sz="2400"/>
              <a:t> x86(Pentium)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 err="1"/>
              <a:t>Instrucțiuni</a:t>
            </a:r>
            <a:r>
              <a:rPr lang="en-US" sz="2400"/>
              <a:t> de </a:t>
            </a:r>
            <a:r>
              <a:rPr lang="en-US" sz="2400" err="1"/>
              <a:t>lucru</a:t>
            </a:r>
            <a:endParaRPr lang="en-US" sz="2400"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 err="1"/>
              <a:t>Utilizările</a:t>
            </a:r>
            <a:r>
              <a:rPr lang="en-US" sz="2400"/>
              <a:t> </a:t>
            </a:r>
            <a:r>
              <a:rPr lang="en-US" sz="2400" err="1"/>
              <a:t>stivei</a:t>
            </a:r>
            <a:endParaRPr lang="en-US" sz="20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D42BA-47D1-4B67-891E-A7DCA7E146F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Ce este stiva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err="1"/>
              <a:t>Stiva</a:t>
            </a:r>
            <a:r>
              <a:rPr lang="en-US"/>
              <a:t>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o</a:t>
            </a:r>
            <a:r>
              <a:rPr lang="en-US"/>
              <a:t> </a:t>
            </a:r>
            <a:r>
              <a:rPr lang="en-US" err="1"/>
              <a:t>coadă</a:t>
            </a:r>
            <a:r>
              <a:rPr lang="en-US"/>
              <a:t> 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last-in-first-out (LIFO)  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err="1"/>
              <a:t>Daca</a:t>
            </a:r>
            <a:r>
              <a:rPr lang="en-US"/>
              <a:t> </a:t>
            </a:r>
            <a:r>
              <a:rPr lang="en-US" err="1"/>
              <a:t>vizualizăm</a:t>
            </a:r>
            <a:r>
              <a:rPr lang="en-US"/>
              <a:t> </a:t>
            </a:r>
            <a:r>
              <a:rPr lang="en-US" err="1"/>
              <a:t>stiva</a:t>
            </a:r>
            <a:r>
              <a:rPr lang="en-US"/>
              <a:t> ca un vector de </a:t>
            </a:r>
            <a:r>
              <a:rPr lang="en-US" err="1"/>
              <a:t>elemente</a:t>
            </a:r>
            <a:r>
              <a:rPr lang="en-US"/>
              <a:t>, </a:t>
            </a:r>
            <a:r>
              <a:rPr lang="en-US" err="1"/>
              <a:t>atunci</a:t>
            </a:r>
            <a:r>
              <a:rPr lang="en-US"/>
              <a:t> </a:t>
            </a:r>
            <a:r>
              <a:rPr lang="en-US" err="1"/>
              <a:t>inserția</a:t>
            </a:r>
            <a:r>
              <a:rPr lang="en-US"/>
              <a:t> </a:t>
            </a:r>
            <a:r>
              <a:rPr lang="en-US" err="1"/>
              <a:t>și</a:t>
            </a:r>
            <a:r>
              <a:rPr lang="en-US"/>
              <a:t> </a:t>
            </a:r>
            <a:r>
              <a:rPr lang="en-US" err="1"/>
              <a:t>ștergerea</a:t>
            </a:r>
            <a:r>
              <a:rPr lang="en-US"/>
              <a:t>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restricționate</a:t>
            </a:r>
            <a:r>
              <a:rPr lang="en-US"/>
              <a:t> la </a:t>
            </a:r>
            <a:r>
              <a:rPr lang="en-US" err="1"/>
              <a:t>unul</a:t>
            </a:r>
            <a:r>
              <a:rPr lang="en-US"/>
              <a:t> din </a:t>
            </a:r>
            <a:r>
              <a:rPr lang="en-US" err="1"/>
              <a:t>capetele</a:t>
            </a:r>
            <a:r>
              <a:rPr lang="en-US"/>
              <a:t> </a:t>
            </a:r>
            <a:r>
              <a:rPr lang="en-US" err="1"/>
              <a:t>vectorului</a:t>
            </a:r>
            <a:endParaRPr lang="en-US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err="1"/>
              <a:t>Numai</a:t>
            </a:r>
            <a:r>
              <a:rPr lang="en-US"/>
              <a:t> </a:t>
            </a:r>
            <a:r>
              <a:rPr lang="en-US" err="1"/>
              <a:t>elementul</a:t>
            </a:r>
            <a:r>
              <a:rPr lang="en-US"/>
              <a:t> din </a:t>
            </a:r>
            <a:r>
              <a:rPr lang="en-US" err="1"/>
              <a:t>vârful</a:t>
            </a:r>
            <a:r>
              <a:rPr lang="en-US"/>
              <a:t> </a:t>
            </a:r>
            <a:r>
              <a:rPr lang="en-US" err="1"/>
              <a:t>stivei</a:t>
            </a:r>
            <a:r>
              <a:rPr lang="en-US"/>
              <a:t> (en. top-of-stack </a:t>
            </a:r>
            <a:r>
              <a:rPr lang="en-US" err="1"/>
              <a:t>a.k.a</a:t>
            </a:r>
            <a:r>
              <a:rPr lang="en-US"/>
              <a:t> TOS ) </a:t>
            </a:r>
            <a:r>
              <a:rPr lang="en-US" err="1"/>
              <a:t>este</a:t>
            </a:r>
            <a:r>
              <a:rPr lang="en-US"/>
              <a:t> direct </a:t>
            </a:r>
            <a:r>
              <a:rPr lang="en-US" err="1"/>
              <a:t>accesibil</a:t>
            </a:r>
            <a:endParaRPr lang="en-US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err="1"/>
              <a:t>Structura</a:t>
            </a:r>
            <a:r>
              <a:rPr lang="en-US"/>
              <a:t> </a:t>
            </a:r>
            <a:r>
              <a:rPr lang="en-US" err="1"/>
              <a:t>implementează</a:t>
            </a:r>
            <a:r>
              <a:rPr lang="en-US"/>
              <a:t> </a:t>
            </a:r>
            <a:r>
              <a:rPr lang="en-US" err="1"/>
              <a:t>două</a:t>
            </a:r>
            <a:r>
              <a:rPr lang="en-US"/>
              <a:t> </a:t>
            </a:r>
            <a:r>
              <a:rPr lang="en-US" err="1"/>
              <a:t>operații</a:t>
            </a:r>
            <a:r>
              <a:rPr lang="en-US"/>
              <a:t> de </a:t>
            </a:r>
            <a:r>
              <a:rPr lang="en-US" err="1"/>
              <a:t>baza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push (</a:t>
            </a:r>
            <a:r>
              <a:rPr lang="en-US" err="1"/>
              <a:t>inserție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pop (</a:t>
            </a:r>
            <a:r>
              <a:rPr lang="en-US" err="1"/>
              <a:t>stergere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8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Ce este stiva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? (cont’d)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Ex</a:t>
            </a:r>
            <a:r>
              <a:rPr lang="en-US" sz="2400" err="1"/>
              <a:t>emplu</a:t>
            </a:r>
            <a:endParaRPr lang="en-US" sz="240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000" err="1"/>
              <a:t>Inserarea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in </a:t>
            </a:r>
            <a:r>
              <a:rPr lang="en-US" sz="2000" err="1"/>
              <a:t>stivă</a:t>
            </a:r>
            <a:endParaRPr lang="en-US" sz="2000"/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1800" err="1"/>
              <a:t>Săgeata</a:t>
            </a:r>
            <a:r>
              <a:rPr lang="en-US" sz="1800"/>
              <a:t> </a:t>
            </a:r>
            <a:r>
              <a:rPr lang="en-US" sz="1800" err="1"/>
              <a:t>pointează</a:t>
            </a:r>
            <a:r>
              <a:rPr lang="en-US" sz="1800"/>
              <a:t> </a:t>
            </a:r>
            <a:r>
              <a:rPr lang="en-US" sz="1800" err="1"/>
              <a:t>către</a:t>
            </a:r>
            <a:r>
              <a:rPr lang="en-US" sz="1800"/>
              <a:t> </a:t>
            </a:r>
            <a:r>
              <a:rPr lang="en-US" sz="1800" err="1"/>
              <a:t>vârful</a:t>
            </a:r>
            <a:r>
              <a:rPr lang="en-US" sz="1800"/>
              <a:t> </a:t>
            </a:r>
            <a:r>
              <a:rPr lang="en-US" sz="1800" err="1"/>
              <a:t>stivei</a:t>
            </a:r>
            <a:endParaRPr lang="en-US" sz="1800"/>
          </a:p>
        </p:txBody>
      </p:sp>
      <p:sp>
        <p:nvSpPr>
          <p:cNvPr id="107" name="Shape 107"/>
          <p:cNvSpPr txBox="1">
            <a:spLocks noGrp="1"/>
          </p:cNvSpPr>
          <p:nvPr>
            <p:ph type="body" idx="2"/>
          </p:nvPr>
        </p:nvSpPr>
        <p:spPr>
          <a:xfrm>
            <a:off x="381000" y="3848100"/>
            <a:ext cx="8382000" cy="25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4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457200" y="2819400"/>
            <a:ext cx="8153400" cy="312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Shape 109" descr="D:\My Documents\Books\arch_book\temp_slides\stack_insert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987675"/>
            <a:ext cx="7761130" cy="278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Ce este stiva</a:t>
            </a:r>
            <a:r>
              <a:rPr lang="en-US" sz="32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? (cont’d)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14478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sz="2400" err="1"/>
              <a:t>Exemplu</a:t>
            </a:r>
            <a:endParaRPr lang="en-US" sz="240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sz="2000" err="1"/>
              <a:t>Ștergerea</a:t>
            </a:r>
            <a:r>
              <a:rPr lang="en-US" sz="2000"/>
              <a:t> </a:t>
            </a:r>
            <a:r>
              <a:rPr lang="en-US" sz="2000" err="1"/>
              <a:t>elementelor</a:t>
            </a:r>
            <a:r>
              <a:rPr lang="en-US" sz="2000"/>
              <a:t> din </a:t>
            </a:r>
            <a:r>
              <a:rPr lang="en-US" sz="2000" err="1"/>
              <a:t>stivă</a:t>
            </a:r>
            <a:endParaRPr lang="en-US" sz="2000"/>
          </a:p>
          <a:p>
            <a:pPr marL="11430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»"/>
            </a:pPr>
            <a:r>
              <a:rPr lang="en-US" sz="1800" err="1"/>
              <a:t>Săgeata</a:t>
            </a:r>
            <a:r>
              <a:rPr lang="en-US" sz="1800"/>
              <a:t> </a:t>
            </a:r>
            <a:r>
              <a:rPr lang="en-US" sz="1800" err="1"/>
              <a:t>pointează</a:t>
            </a:r>
            <a:r>
              <a:rPr lang="en-US" sz="1800"/>
              <a:t> </a:t>
            </a:r>
            <a:r>
              <a:rPr lang="en-US" sz="1800" err="1"/>
              <a:t>către</a:t>
            </a:r>
            <a:r>
              <a:rPr lang="en-US" sz="1800"/>
              <a:t> </a:t>
            </a:r>
            <a:r>
              <a:rPr lang="en-US" sz="1800" err="1"/>
              <a:t>vârful</a:t>
            </a:r>
            <a:r>
              <a:rPr lang="en-US" sz="1800"/>
              <a:t> </a:t>
            </a:r>
            <a:r>
              <a:rPr lang="en-US" sz="1800" err="1"/>
              <a:t>stivei</a:t>
            </a:r>
            <a:endParaRPr lang="en-US" sz="1800"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81000" y="3848100"/>
            <a:ext cx="8382000" cy="255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endParaRPr sz="2400" b="0" i="0" u="none" strike="noStrike" cap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533400" y="2819400"/>
            <a:ext cx="8077200" cy="312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Shape 118" descr="D:\My Documents\Books\arch_book\temp_slides\stack_delete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025775"/>
            <a:ext cx="7761130" cy="278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Implementarea stivei pentru x86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La x86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utilizat</a:t>
            </a:r>
            <a:r>
              <a:rPr lang="en-US"/>
              <a:t> un </a:t>
            </a:r>
            <a:r>
              <a:rPr lang="en-US" err="1"/>
              <a:t>registru</a:t>
            </a:r>
            <a:r>
              <a:rPr lang="en-US"/>
              <a:t> segment </a:t>
            </a:r>
            <a:r>
              <a:rPr lang="en-US" err="1"/>
              <a:t>rezervat</a:t>
            </a:r>
            <a:r>
              <a:rPr lang="en-US"/>
              <a:t>: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err="1"/>
              <a:t>Registrul</a:t>
            </a:r>
            <a:r>
              <a:rPr lang="en-US"/>
              <a:t> SS (Stack Segment) </a:t>
            </a:r>
            <a:r>
              <a:rPr lang="en-US" err="1"/>
              <a:t>indică</a:t>
            </a:r>
            <a:r>
              <a:rPr lang="en-US"/>
              <a:t> </a:t>
            </a:r>
            <a:r>
              <a:rPr lang="en-US" err="1"/>
              <a:t>adresa</a:t>
            </a:r>
            <a:r>
              <a:rPr lang="en-US"/>
              <a:t> de start a </a:t>
            </a:r>
            <a:r>
              <a:rPr lang="en-US" err="1"/>
              <a:t>segmentului</a:t>
            </a:r>
            <a:r>
              <a:rPr lang="en-US"/>
              <a:t>, </a:t>
            </a:r>
            <a:r>
              <a:rPr lang="en-US" err="1"/>
              <a:t>iar</a:t>
            </a:r>
            <a:r>
              <a:rPr lang="en-US"/>
              <a:t> </a:t>
            </a:r>
            <a:r>
              <a:rPr lang="en-US" err="1"/>
              <a:t>registrul</a:t>
            </a:r>
            <a:r>
              <a:rPr lang="en-US"/>
              <a:t> ESP (Extended Stack Segment) </a:t>
            </a:r>
            <a:r>
              <a:rPr lang="en-US" err="1"/>
              <a:t>indica</a:t>
            </a:r>
            <a:r>
              <a:rPr lang="en-US"/>
              <a:t> </a:t>
            </a:r>
            <a:r>
              <a:rPr lang="en-US" err="1"/>
              <a:t>deplasamentul</a:t>
            </a:r>
            <a:r>
              <a:rPr lang="en-US"/>
              <a:t> </a:t>
            </a:r>
            <a:r>
              <a:rPr lang="en-US" err="1"/>
              <a:t>față</a:t>
            </a:r>
            <a:r>
              <a:rPr lang="en-US"/>
              <a:t> de </a:t>
            </a:r>
            <a:r>
              <a:rPr lang="en-US" err="1"/>
              <a:t>adresa</a:t>
            </a:r>
            <a:r>
              <a:rPr lang="en-US"/>
              <a:t> start a </a:t>
            </a:r>
            <a:r>
              <a:rPr lang="en-US" err="1"/>
              <a:t>vârfului</a:t>
            </a:r>
            <a:r>
              <a:rPr lang="en-US"/>
              <a:t> </a:t>
            </a:r>
            <a:r>
              <a:rPr lang="en-US" err="1"/>
              <a:t>stivei</a:t>
            </a:r>
            <a:endParaRPr lang="en-US"/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err="1"/>
              <a:t>Impreuna</a:t>
            </a:r>
            <a:r>
              <a:rPr lang="en-US"/>
              <a:t> 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SS:ESP </a:t>
            </a:r>
            <a:r>
              <a:rPr lang="en-US" err="1"/>
              <a:t>indică</a:t>
            </a:r>
            <a:r>
              <a:rPr lang="en-US"/>
              <a:t> </a:t>
            </a:r>
            <a:r>
              <a:rPr lang="en-US" err="1"/>
              <a:t>vârful</a:t>
            </a:r>
            <a:r>
              <a:rPr lang="en-US"/>
              <a:t> </a:t>
            </a:r>
            <a:r>
              <a:rPr lang="en-US" err="1"/>
              <a:t>stivei</a:t>
            </a:r>
            <a:endParaRPr lang="en-US"/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 err="1"/>
              <a:t>Caracteristicile</a:t>
            </a:r>
            <a:r>
              <a:rPr lang="en-US"/>
              <a:t> </a:t>
            </a:r>
            <a:r>
              <a:rPr lang="en-US" err="1"/>
              <a:t>implementării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x86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914400" marR="0" lvl="1" indent="-45720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+mj-lt"/>
              <a:buAutoNum type="arabicPeriod"/>
            </a:pPr>
            <a:r>
              <a:rPr lang="en-US"/>
              <a:t>Date de tip 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word/16-bit </a:t>
            </a:r>
            <a:r>
              <a:rPr lang="en-US" err="1"/>
              <a:t>sau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doubleword/32-bit</a:t>
            </a:r>
          </a:p>
          <a:p>
            <a:pPr marL="914400" marR="0" lvl="1" indent="-45720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+mj-lt"/>
              <a:buAutoNum type="arabicPeriod"/>
            </a:pPr>
            <a:r>
              <a:rPr lang="en-US" err="1"/>
              <a:t>Stiva</a:t>
            </a:r>
            <a:r>
              <a:rPr lang="en-US"/>
              <a:t> </a:t>
            </a:r>
            <a:r>
              <a:rPr lang="en-US" err="1"/>
              <a:t>crește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spre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adrese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mai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b="1" err="1">
                <a:solidFill>
                  <a:srgbClr val="FF0000"/>
                </a:solidFill>
              </a:rPr>
              <a:t>mici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“</a:t>
            </a:r>
            <a:r>
              <a:rPr lang="en-US" b="1">
                <a:solidFill>
                  <a:srgbClr val="FF0000"/>
                </a:solidFill>
              </a:rPr>
              <a:t>in </a:t>
            </a:r>
            <a:r>
              <a:rPr lang="en-US" b="1" err="1">
                <a:solidFill>
                  <a:srgbClr val="FF0000"/>
                </a:solidFill>
              </a:rPr>
              <a:t>jos</a:t>
            </a:r>
            <a:r>
              <a:rPr lang="en-US" sz="2400" b="1" i="0" u="none" strike="noStrike" cap="non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”</a:t>
            </a:r>
          </a:p>
          <a:p>
            <a:pPr marL="914400" marR="0" lvl="1" indent="-45720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+mj-lt"/>
              <a:buAutoNum type="arabicPeriod"/>
            </a:pP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TOS </a:t>
            </a:r>
            <a:r>
              <a:rPr lang="en-US" err="1"/>
              <a:t>pointează</a:t>
            </a:r>
            <a:r>
              <a:rPr lang="en-US"/>
              <a:t> </a:t>
            </a:r>
            <a:r>
              <a:rPr lang="en-US" err="1"/>
              <a:t>către</a:t>
            </a:r>
            <a:r>
              <a:rPr lang="en-US"/>
              <a:t> </a:t>
            </a:r>
            <a:r>
              <a:rPr lang="en-US" err="1"/>
              <a:t>ultimul</a:t>
            </a:r>
            <a:r>
              <a:rPr lang="en-US"/>
              <a:t> element </a:t>
            </a:r>
            <a:r>
              <a:rPr lang="en-US" err="1"/>
              <a:t>introdus</a:t>
            </a:r>
            <a:r>
              <a:rPr lang="en-US"/>
              <a:t> in </a:t>
            </a:r>
            <a:r>
              <a:rPr lang="en-US" err="1"/>
              <a:t>stivă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Harta memoriei pentru un proces in Linux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None/>
            </a:pPr>
            <a:r>
              <a:rPr lang="en-US"/>
              <a:t> </a:t>
            </a:r>
          </a:p>
        </p:txBody>
      </p:sp>
      <p:pic>
        <p:nvPicPr>
          <p:cNvPr id="131" name="Shape 131" descr="C:\Documents and Settings\Owner\My Documents\My_docs2\Books_2002\asm_2ed_book\asm2ed_slides\linux_layout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046456"/>
            <a:ext cx="5896051" cy="5264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err="1"/>
              <a:t>Instrucțiuni</a:t>
            </a:r>
            <a:r>
              <a:rPr lang="en-US"/>
              <a:t> de </a:t>
            </a:r>
            <a:r>
              <a:rPr lang="en-US" err="1"/>
              <a:t>lucru</a:t>
            </a:r>
            <a:r>
              <a:rPr lang="en-US"/>
              <a:t> cu </a:t>
            </a:r>
            <a:r>
              <a:rPr lang="en-US" err="1"/>
              <a:t>stiva</a:t>
            </a:r>
            <a:endParaRPr lang="en-US"/>
          </a:p>
        </p:txBody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ndara"/>
              <a:buChar char="•"/>
            </a:pPr>
            <a:r>
              <a:rPr lang="en-US"/>
              <a:t>x86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err="1"/>
              <a:t>perimite</a:t>
            </a:r>
            <a:r>
              <a:rPr lang="en-US"/>
              <a:t> </a:t>
            </a:r>
            <a:r>
              <a:rPr lang="en-US" err="1"/>
              <a:t>doua</a:t>
            </a:r>
            <a:r>
              <a:rPr lang="en-US"/>
              <a:t> </a:t>
            </a:r>
            <a:r>
              <a:rPr lang="en-US" err="1"/>
              <a:t>instrucțiuni</a:t>
            </a:r>
            <a:r>
              <a:rPr lang="en-US"/>
              <a:t> de </a:t>
            </a:r>
            <a:r>
              <a:rPr lang="en-US" b="1" i="1" err="1"/>
              <a:t>bază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</a:t>
            </a:r>
          </a:p>
          <a:p>
            <a:pPr marL="742950" marR="0" lvl="1" indent="-4381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push    </a:t>
            </a:r>
            <a:r>
              <a:rPr lang="en-US" sz="2400" b="1" i="0" u="none" strike="noStrike" cap="none" err="1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b="1" err="1">
                <a:latin typeface="Courier New"/>
                <a:ea typeface="Courier New"/>
                <a:cs typeface="Courier New"/>
                <a:sym typeface="Courier New"/>
              </a:rPr>
              <a:t>ursa</a:t>
            </a:r>
            <a:endParaRPr lang="en-US" b="1">
              <a:latin typeface="Courier New"/>
              <a:ea typeface="Courier New"/>
              <a:cs typeface="Courier New"/>
              <a:sym typeface="Courier New"/>
            </a:endParaRPr>
          </a:p>
          <a:p>
            <a:pPr marL="742950" marR="0" lvl="1" indent="-4381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262699"/>
                </a:solidFill>
                <a:latin typeface="Courier New"/>
                <a:ea typeface="Courier New"/>
                <a:cs typeface="Courier New"/>
                <a:sym typeface="Courier New"/>
              </a:rPr>
              <a:t>	pop     </a:t>
            </a:r>
            <a:r>
              <a:rPr lang="en-US" b="1" err="1">
                <a:latin typeface="Courier New"/>
                <a:ea typeface="Courier New"/>
                <a:cs typeface="Courier New"/>
                <a:sym typeface="Courier New"/>
              </a:rPr>
              <a:t>destinatie</a:t>
            </a:r>
            <a:endParaRPr lang="en-US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b="1" err="1">
                <a:latin typeface="Courier New"/>
                <a:ea typeface="Courier New"/>
                <a:cs typeface="Courier New"/>
                <a:sym typeface="Courier New"/>
              </a:rPr>
              <a:t>Sursa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err="1"/>
              <a:t>și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err="1">
                <a:latin typeface="Courier New"/>
                <a:ea typeface="Courier New"/>
                <a:cs typeface="Courier New"/>
                <a:sym typeface="Courier New"/>
              </a:rPr>
              <a:t>destinatia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ea typeface="Courier New"/>
                <a:sym typeface="Courier New"/>
              </a:rPr>
              <a:t>pot </a:t>
            </a:r>
            <a:r>
              <a:rPr lang="en-US" err="1">
                <a:ea typeface="Courier New"/>
                <a:sym typeface="Courier New"/>
              </a:rPr>
              <a:t>fi</a:t>
            </a:r>
            <a:endParaRPr lang="en-US">
              <a:ea typeface="Courier New"/>
              <a:sym typeface="Courier New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err="1"/>
              <a:t>registre</a:t>
            </a:r>
            <a:r>
              <a:rPr lang="en-US"/>
              <a:t> de </a:t>
            </a:r>
            <a:r>
              <a:rPr lang="en-US" err="1"/>
              <a:t>uz</a:t>
            </a:r>
            <a:r>
              <a:rPr lang="en-US"/>
              <a:t> general 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16- </a:t>
            </a:r>
            <a:r>
              <a:rPr lang="en-US" err="1"/>
              <a:t>sau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32-bit (ex: ax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sau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b="0" i="0" u="none" strike="noStrike" cap="none" err="1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eax</a:t>
            </a:r>
            <a:r>
              <a:rPr lang="en-US" sz="2400" b="0" i="0" u="none" strike="noStrike" cap="none">
                <a:solidFill>
                  <a:srgbClr val="262699"/>
                </a:solidFill>
                <a:latin typeface="Candara"/>
                <a:ea typeface="Candara"/>
                <a:cs typeface="Candara"/>
                <a:sym typeface="Candara"/>
              </a:rPr>
              <a:t>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 err="1"/>
              <a:t>resistru</a:t>
            </a:r>
            <a:r>
              <a:rPr lang="en-US"/>
              <a:t> de segment (ex: DS, SS, CS, etc...)</a:t>
            </a: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un word </a:t>
            </a:r>
            <a:r>
              <a:rPr lang="en-US" err="1"/>
              <a:t>sau</a:t>
            </a:r>
            <a:r>
              <a:rPr lang="en-US"/>
              <a:t> double word din </a:t>
            </a:r>
            <a:r>
              <a:rPr lang="en-US" err="1"/>
              <a:t>memorie</a:t>
            </a:r>
            <a:r>
              <a:rPr lang="en-US"/>
              <a:t> (ex: word [var+2])</a:t>
            </a:r>
          </a:p>
          <a:p>
            <a:pPr marL="342900" marR="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err="1"/>
              <a:t>în</a:t>
            </a:r>
            <a:r>
              <a:rPr lang="en-US"/>
              <a:t> plus </a:t>
            </a:r>
            <a:r>
              <a:rPr lang="en-US" err="1"/>
              <a:t>poate</a:t>
            </a:r>
            <a:r>
              <a:rPr lang="en-US"/>
              <a:t> </a:t>
            </a:r>
            <a:r>
              <a:rPr lang="en-US" err="1"/>
              <a:t>fi</a:t>
            </a:r>
            <a:r>
              <a:rPr lang="en-US"/>
              <a:t> </a:t>
            </a:r>
            <a:r>
              <a:rPr lang="en-US" err="1"/>
              <a:t>și</a:t>
            </a:r>
            <a:r>
              <a:rPr lang="en-US"/>
              <a:t> </a:t>
            </a:r>
            <a:r>
              <a:rPr lang="en-US" err="1"/>
              <a:t>o</a:t>
            </a:r>
            <a:r>
              <a:rPr lang="en-US"/>
              <a:t> data </a:t>
            </a:r>
            <a:r>
              <a:rPr lang="en-US" err="1"/>
              <a:t>imediata</a:t>
            </a:r>
            <a:r>
              <a:rPr lang="en-US"/>
              <a:t> </a:t>
            </a:r>
            <a:r>
              <a:rPr lang="en-US" err="1"/>
              <a:t>pentru</a:t>
            </a:r>
            <a:r>
              <a:rPr lang="en-US"/>
              <a:t> </a:t>
            </a:r>
            <a:r>
              <a:rPr lang="en-US" err="1"/>
              <a:t>instrucțiunea</a:t>
            </a:r>
            <a:r>
              <a:rPr lang="en-US"/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/>
              <a:t> de </a:t>
            </a:r>
            <a:r>
              <a:rPr lang="en-US" err="1"/>
              <a:t>lungime</a:t>
            </a:r>
            <a:r>
              <a:rPr lang="en-US"/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8, 16, </a:t>
            </a:r>
            <a:r>
              <a:rPr lang="en-US" err="1"/>
              <a:t>sau</a:t>
            </a:r>
            <a:r>
              <a:rPr lang="en-US"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32 </a:t>
            </a:r>
            <a:r>
              <a:rPr lang="en-US"/>
              <a:t>bit</a:t>
            </a:r>
          </a:p>
          <a:p>
            <a:pPr marR="0" lvl="1" algn="l" rtl="0">
              <a:spcBef>
                <a:spcPts val="560"/>
              </a:spcBef>
              <a:spcAft>
                <a:spcPts val="0"/>
              </a:spcAft>
              <a:buClr>
                <a:srgbClr val="262699"/>
              </a:buClr>
              <a:buSzPct val="100000"/>
              <a:buFont typeface="Noto Sans Symbols"/>
              <a:buChar char="∗"/>
            </a:pPr>
            <a:r>
              <a:rPr lang="en-US"/>
              <a:t>push 0xAB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Exemplu de lucru cu stiva pentru x86 - 1 </a:t>
            </a:r>
          </a:p>
        </p:txBody>
      </p:sp>
      <p:pic>
        <p:nvPicPr>
          <p:cNvPr id="143" name="Shape 143" descr="C:\Documents and Settings\Owner\My Documents\My_docs2\Books_2002\asm_2ed_book\asm2ed_slides\stack_push_ex.bmp"/>
          <p:cNvPicPr preferRelativeResize="0">
            <a:picLocks noGrp="1"/>
          </p:cNvPicPr>
          <p:nvPr>
            <p:ph type="chart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0825" y="1447800"/>
            <a:ext cx="6100763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 txBox="1"/>
          <p:nvPr/>
        </p:nvSpPr>
        <p:spPr>
          <a:xfrm>
            <a:off x="1115143" y="1752600"/>
            <a:ext cx="713657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D68C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3200400" y="2286000"/>
            <a:ext cx="729687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D68A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5382343" y="3364468"/>
            <a:ext cx="713657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D686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Expunere pe ecran (4:3)</PresentationFormat>
  <Slides>17</Slides>
  <Notes>16</Notes>
  <HiddenSlides>0</HiddenSlide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17</vt:i4>
      </vt:variant>
    </vt:vector>
  </HeadingPairs>
  <TitlesOfParts>
    <vt:vector size="18" baseType="lpstr">
      <vt:lpstr>2_Blank Presentation</vt:lpstr>
      <vt:lpstr>Stiva</vt:lpstr>
      <vt:lpstr>Cuprins</vt:lpstr>
      <vt:lpstr>Ce este stiva?</vt:lpstr>
      <vt:lpstr>Ce este stiva? (cont’d)</vt:lpstr>
      <vt:lpstr>Ce este stiva? (cont’d)</vt:lpstr>
      <vt:lpstr>Implementarea stivei pentru x86</vt:lpstr>
      <vt:lpstr>Harta memoriei pentru un proces in Linux</vt:lpstr>
      <vt:lpstr>Instrucțiuni de lucru cu stiva</vt:lpstr>
      <vt:lpstr>Exemplu de lucru cu stiva pentru x86 - 1 </vt:lpstr>
      <vt:lpstr>Instructiuni de lucru cu stiva: Exemple</vt:lpstr>
      <vt:lpstr>Exemplu de lucru cu stiva pentru x86 </vt:lpstr>
      <vt:lpstr>Demo</vt:lpstr>
      <vt:lpstr>Instrucțiuni adiționale</vt:lpstr>
      <vt:lpstr>Instructiuni aditionale</vt:lpstr>
      <vt:lpstr>Utilizările stivei</vt:lpstr>
      <vt:lpstr>Utilizarea stivei (cont’d)</vt:lpstr>
      <vt:lpstr>Utilizarile stivei (cont’d)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de programe în asamblare</dc:title>
  <cp:revision>8</cp:revision>
  <dcterms:created xsi:type="dcterms:W3CDTF">2017-10-28T15:48:12Z</dcterms:created>
  <dcterms:modified xsi:type="dcterms:W3CDTF">2021-11-18T16:07:26Z</dcterms:modified>
</cp:coreProperties>
</file>