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7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337" r:id="rId29"/>
    <p:sldId id="338" r:id="rId30"/>
    <p:sldId id="308" r:id="rId31"/>
    <p:sldId id="309" r:id="rId32"/>
    <p:sldId id="310" r:id="rId33"/>
    <p:sldId id="311" r:id="rId34"/>
    <p:sldId id="313" r:id="rId35"/>
    <p:sldId id="314" r:id="rId36"/>
    <p:sldId id="315" r:id="rId37"/>
    <p:sldId id="316" r:id="rId38"/>
    <p:sldId id="317" r:id="rId39"/>
    <p:sldId id="344" r:id="rId40"/>
  </p:sldIdLst>
  <p:sldSz cx="9144000" cy="6858000" type="screen4x3"/>
  <p:notesSz cx="7099300" cy="10234613"/>
  <p:embeddedFontLst>
    <p:embeddedFont>
      <p:font typeface="Candara" panose="020E0502030303020204" pitchFamily="34" charset="0"/>
      <p:regular r:id="rId43"/>
      <p:bold r:id="rId44"/>
      <p:italic r:id="rId45"/>
      <p:boldItalic r:id="rId46"/>
    </p:embeddedFont>
    <p:embeddedFont>
      <p:font typeface="Constantia" panose="02030602050306030303" pitchFamily="18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7B02F-EA68-48C5-ACE5-EA129FBAAC7D}" v="408" dt="2019-11-12T16:37:09.341"/>
    <p1510:client id="{3C9549C1-3DC1-31D9-669A-2A0E17E58E6A}" v="1" dt="2019-10-30T13:04:11.582"/>
    <p1510:client id="{4F7227F7-E0D3-56E3-713C-858906259810}" v="6" dt="2019-11-03T12:45:45.639"/>
    <p1510:client id="{60CAE419-20A3-9B4F-75E6-FEADD1F220A0}" v="5" dt="2019-11-12T08:27:00.420"/>
    <p1510:client id="{89807ABE-03AE-397B-1758-26BBD44D2AEC}" v="2" dt="2020-11-25T12:27:58.155"/>
    <p1510:client id="{8B580423-5DBB-4253-888D-323C5C004C65}" v="5" dt="2020-11-20T09:10:34.076"/>
    <p1510:client id="{8D69EF8C-F7BA-FB21-F6CB-B32241EACF6C}" v="42" dt="2019-09-16T15:57:32.114"/>
    <p1510:client id="{ACB244D0-0D8A-A5D1-F5FC-6D8594E589EB}" v="2" dt="2020-11-17T07:56:35.288"/>
    <p1510:client id="{BD1FD860-041C-604D-97B9-7EA9ECF85FB6}" v="43" dt="2019-09-16T15:01:3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7011" autoAdjust="0"/>
    <p:restoredTop sz="81672" autoAdjust="0"/>
  </p:normalViewPr>
  <p:slideViewPr>
    <p:cSldViewPr snapToGrid="0" snapToObjects="1">
      <p:cViewPr varScale="1">
        <p:scale>
          <a:sx n="69" d="100"/>
          <a:sy n="69" d="100"/>
        </p:scale>
        <p:origin x="-28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DD3B-3062-4181-AB30-D24FBF33FE50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9EFCD-9989-4855-A165-C0401DF15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83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Curs 12 – 2h 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Curs 13 – 2h 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06.05.2021: ok 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t" anchorCtr="0">
            <a:noAutofit/>
          </a:bodyPr>
          <a:lstStyle/>
          <a:p>
            <a:pPr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11</a:t>
            </a:fld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t" anchorCtr="0">
            <a:noAutofit/>
          </a:bodyPr>
          <a:lstStyle/>
          <a:p>
            <a:pPr>
              <a:spcBef>
                <a:spcPts val="0"/>
              </a:spcBef>
              <a:buSzPct val="25000"/>
              <a:buNone/>
            </a:pPr>
            <a:r>
              <a:rPr lang="en-US" dirty="0"/>
              <a:t>*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important slide din tot </a:t>
            </a:r>
            <a:r>
              <a:rPr lang="en-US" dirty="0" err="1"/>
              <a:t>cursul</a:t>
            </a:r>
            <a:endParaRPr lang="en-US" dirty="0"/>
          </a:p>
          <a:p>
            <a:pPr>
              <a:spcBef>
                <a:spcPts val="0"/>
              </a:spcBef>
              <a:buSzPct val="25000"/>
              <a:buNone/>
            </a:pPr>
            <a:r>
              <a:rPr lang="en-US" dirty="0"/>
              <a:t>* </a:t>
            </a:r>
            <a:r>
              <a:rPr lang="en-US" dirty="0" err="1"/>
              <a:t>Asta</a:t>
            </a:r>
            <a:r>
              <a:rPr lang="en-US" dirty="0"/>
              <a:t> e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27</a:t>
            </a:fld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882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06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866900" y="-495300"/>
            <a:ext cx="5410200" cy="83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572000" y="9906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81000" y="38481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har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hart" idx="2"/>
          </p:nvPr>
        </p:nvSpPr>
        <p:spPr>
          <a:xfrm>
            <a:off x="381000" y="914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clip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ch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1000" y="2174874"/>
            <a:ext cx="4116388" cy="4225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5025" y="914400"/>
            <a:ext cx="4117975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117975" cy="422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04799" y="6412468"/>
            <a:ext cx="38931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Curs 10 - 11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381000" y="838200"/>
            <a:ext cx="8382000" cy="1588"/>
          </a:xfrm>
          <a:prstGeom prst="straightConnector1">
            <a:avLst/>
          </a:prstGeom>
          <a:solidFill>
            <a:schemeClr val="accent1"/>
          </a:solidFill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/>
          <p:nvPr/>
        </p:nvSpPr>
        <p:spPr>
          <a:xfrm>
            <a:off x="8247707" y="6443246"/>
            <a:ext cx="525747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6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381000" y="6475412"/>
            <a:ext cx="8382000" cy="1588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latin typeface="Constantia"/>
                <a:ea typeface="Constantia"/>
                <a:cs typeface="Constantia"/>
                <a:sym typeface="Constantia"/>
              </a:rPr>
              <a:t>Funcții</a:t>
            </a:r>
            <a:endParaRPr lang="en-US" sz="3200" b="0" i="0" u="none" strike="noStrike" cap="none" dirty="0" err="1">
              <a:latin typeface="Constantia"/>
              <a:ea typeface="Constantia"/>
              <a:cs typeface="Constantia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257800" y="3505200"/>
            <a:ext cx="3505200" cy="990600"/>
          </a:xfrm>
          <a:prstGeom prst="wedgeRoundRectCallout">
            <a:avLst>
              <a:gd name="adj1" fmla="val -44652"/>
              <a:gd name="adj2" fmla="val -80902"/>
              <a:gd name="adj3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Dandamudi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]:</a:t>
            </a:r>
          </a:p>
          <a:p>
            <a:pPr indent="-1524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Capitole  5.5, 16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080" y="4781144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sz="2400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z="2400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sz="2400" dirty="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stivă</a:t>
            </a:r>
            <a:endParaRPr lang="en-US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sunt </a:t>
            </a:r>
            <a:r>
              <a:rPr lang="en-US" dirty="0" err="1"/>
              <a:t>puse</a:t>
            </a:r>
            <a:r>
              <a:rPr lang="en-US" dirty="0"/>
              <a:t> pe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apel</a:t>
            </a:r>
            <a:endParaRPr lang="en-US" dirty="0"/>
          </a:p>
          <a:p>
            <a:pPr indent="-342900">
              <a:spcBef>
                <a:spcPts val="0"/>
              </a:spcBef>
            </a:pP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Example:</a:t>
            </a: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 word number1</a:t>
            </a:r>
            <a:endParaRPr lang="en-US" sz="2400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 word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number2</a:t>
            </a:r>
            <a:endParaRPr lang="en-US" sz="2400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Candara"/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endParaRPr lang="en-US" sz="2400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1143000" marR="0" lvl="2" indent="-355600" algn="l" rtl="0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58" name="Shape 258" descr="C:\Documents and Settings\Owner\My Documents\My_docs2\Books_2002\asm_2ed_book\asm2ed_slides\stack_state_1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618508"/>
            <a:ext cx="3572447" cy="30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wn Arrow 8"/>
          <p:cNvSpPr/>
          <p:nvPr/>
        </p:nvSpPr>
        <p:spPr>
          <a:xfrm>
            <a:off x="3980874" y="2096654"/>
            <a:ext cx="2355272" cy="236451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Stiva</a:t>
            </a:r>
            <a:r>
              <a:rPr lang="en-US" sz="1600" b="1" dirty="0">
                <a:solidFill>
                  <a:schemeClr val="tx1"/>
                </a:solidFill>
              </a:rPr>
              <a:t> “</a:t>
            </a:r>
            <a:r>
              <a:rPr lang="en-US" sz="1600" b="1" dirty="0" err="1">
                <a:solidFill>
                  <a:schemeClr val="tx1"/>
                </a:solidFill>
              </a:rPr>
              <a:t>crește</a:t>
            </a:r>
            <a:r>
              <a:rPr lang="en-US" sz="1600" b="1" dirty="0">
                <a:solidFill>
                  <a:schemeClr val="tx1"/>
                </a:solidFill>
              </a:rPr>
              <a:t>”, 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adresele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scad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stivă</a:t>
            </a:r>
            <a:endParaRPr lang="en-US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pe </a:t>
            </a:r>
            <a:r>
              <a:rPr lang="en-US" dirty="0" err="1"/>
              <a:t>stiva</a:t>
            </a:r>
            <a:endParaRPr lang="en-US"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instrucțiune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parametrului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number2</a:t>
            </a:r>
            <a:endParaRPr lang="en-US" sz="28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lvl="2" indent="-381000">
              <a:lnSpc>
                <a:spcPct val="90000"/>
              </a:lnSpc>
              <a:spcBef>
                <a:spcPts val="480"/>
              </a:spcBef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BX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[ESP+4]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lang="en-US" sz="24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indent="-52070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indent="-520700">
              <a:lnSpc>
                <a:spcPct val="90000"/>
              </a:lnSpc>
              <a:buNone/>
            </a:pPr>
            <a:r>
              <a:rPr lang="en-US" b="1" i="1" dirty="0" err="1">
                <a:solidFill>
                  <a:srgbClr val="FF0000"/>
                </a:solidFill>
              </a:rPr>
              <a:t>Atenție</a:t>
            </a:r>
            <a:r>
              <a:rPr lang="en-US" sz="2800" b="1" i="1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ESP </a:t>
            </a:r>
            <a:r>
              <a:rPr lang="en-US" dirty="0">
                <a:solidFill>
                  <a:srgbClr val="FF0000"/>
                </a:solidFill>
              </a:rPr>
              <a:t>se </a:t>
            </a:r>
            <a:r>
              <a:rPr lang="en-US" dirty="0" err="1">
                <a:solidFill>
                  <a:srgbClr val="FF0000"/>
                </a:solidFill>
              </a:rPr>
              <a:t>schimbă</a:t>
            </a:r>
            <a:r>
              <a:rPr lang="en-US" dirty="0">
                <a:solidFill>
                  <a:srgbClr val="FF0000"/>
                </a:solidFill>
              </a:rPr>
              <a:t> cu </a:t>
            </a:r>
            <a:r>
              <a:rPr lang="en-US" dirty="0" err="1">
                <a:solidFill>
                  <a:srgbClr val="FF0000"/>
                </a:solidFill>
              </a:rPr>
              <a:t>operațiile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A se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evita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indexarea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dupa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ESP</a:t>
            </a:r>
          </a:p>
          <a:p>
            <a:pPr indent="-342900">
              <a:lnSpc>
                <a:spcPct val="90000"/>
              </a:lnSpc>
            </a:pPr>
            <a:endParaRPr lang="en-US" dirty="0"/>
          </a:p>
          <a:p>
            <a:pPr marR="0" indent="-342900" algn="l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?</a:t>
            </a:r>
            <a:endParaRPr lang="en-US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EBP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de pe </a:t>
            </a:r>
            <a:r>
              <a:rPr lang="en-US" dirty="0" err="1"/>
              <a:t>stivă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EBP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preferată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:</a:t>
            </a:r>
          </a:p>
          <a:p>
            <a:pPr lvl="2" indent="-381000">
              <a:spcBef>
                <a:spcPts val="480"/>
              </a:spcBef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EBP, ESP</a:t>
            </a:r>
            <a:endParaRPr lang="en-US" sz="24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lvl="2" indent="-381000">
              <a:spcBef>
                <a:spcPts val="480"/>
              </a:spcBef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, [EBP+4]</a:t>
            </a:r>
            <a:endParaRPr lang="en-US" sz="24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number2</a:t>
            </a:r>
            <a:r>
              <a:rPr lang="en-US" sz="2400" b="1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/>
              <a:t>din </a:t>
            </a:r>
            <a:r>
              <a:rPr lang="en-US" dirty="0" err="1"/>
              <a:t>exemplul</a:t>
            </a:r>
            <a:r>
              <a:rPr lang="en-US" dirty="0"/>
              <a:t> anterior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Problema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Continutul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lui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EBP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pierdut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!</a:t>
            </a:r>
          </a:p>
          <a:p>
            <a:pPr lvl="1" indent="-285750"/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EBP... pe </a:t>
            </a:r>
            <a:r>
              <a:rPr lang="en-US" dirty="0" err="1"/>
              <a:t>stivă</a:t>
            </a:r>
            <a:endParaRPr lang="en-US"/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None/>
            </a:pP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marL="11430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EBP</a:t>
            </a:r>
          </a:p>
          <a:p>
            <a:pPr lvl="2" indent="-381000">
              <a:spcBef>
                <a:spcPts val="480"/>
              </a:spcBef>
              <a:buNone/>
            </a:pP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2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EBP, ESP</a:t>
            </a:r>
            <a:endParaRPr lang="en-US" sz="2400" b="1" i="0" u="none" strike="noStrike" cap="none" dirty="0"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stivei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914400" y="4114800"/>
            <a:ext cx="2319867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după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salvarea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lui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EBP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962400" y="4038600"/>
            <a:ext cx="23871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după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pop  EBP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553200" y="4038600"/>
            <a:ext cx="2319867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după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executia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lui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46125" y="48418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04800" y="1524000"/>
            <a:ext cx="8610600" cy="251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3" name="Shape 283"/>
          <p:cNvCxnSpPr/>
          <p:nvPr/>
        </p:nvCxnSpPr>
        <p:spPr>
          <a:xfrm>
            <a:off x="3429000" y="1524000"/>
            <a:ext cx="0" cy="3657600"/>
          </a:xfrm>
          <a:prstGeom prst="straightConnector1">
            <a:avLst/>
          </a:prstGeom>
          <a:noFill/>
          <a:ln w="19050" cap="flat" cmpd="sng">
            <a:solidFill>
              <a:srgbClr val="3EE0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6248400" y="1524000"/>
            <a:ext cx="0" cy="3581400"/>
          </a:xfrm>
          <a:prstGeom prst="straightConnector1">
            <a:avLst/>
          </a:prstGeom>
          <a:noFill/>
          <a:ln w="19050" cap="flat" cmpd="sng">
            <a:solidFill>
              <a:srgbClr val="3EE0A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5" name="Shape 285" descr="C:\Documents and Settings\Owner\My Documents\My_docs2\Books_2002\asm_2ed_book\asm2ed_slides\stack_state_2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400"/>
            <a:ext cx="2664600" cy="2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 descr="C:\Documents and Settings\Owner\My Documents\My_docs2\Books_2002\asm_2ed_book\asm2ed_slides\stack_state_3.bm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828800"/>
            <a:ext cx="2429012" cy="209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 descr="C:\Documents and Settings\Owner\My Documents\My_docs2\Books_2002\asm_2ed_book\asm2ed_slides\stack_state_4.bm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0800" y="2133600"/>
            <a:ext cx="242901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stivei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(cont’d)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stivei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AutoNum type="arabicPeriod"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intregului</a:t>
            </a:r>
            <a:r>
              <a:rPr lang="en-US" dirty="0"/>
              <a:t> optional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lang="en-US" sz="2400" b="1" i="0" u="none" strike="noStrike" cap="none" dirty="0">
              <a:solidFill>
                <a:srgbClr val="262699"/>
              </a:solidFill>
              <a:latin typeface="Courier New"/>
              <a:ea typeface="Courier New"/>
              <a:cs typeface="Courier New"/>
            </a:endParaRPr>
          </a:p>
          <a:p>
            <a:pPr lvl="2" indent="-355600">
              <a:lnSpc>
                <a:spcPct val="70000"/>
              </a:lnSpc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lvl="2" indent="-355600">
              <a:lnSpc>
                <a:spcPct val="90000"/>
              </a:lnSpc>
              <a:buNone/>
            </a:pP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	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anterior (2 </a:t>
            </a:r>
            <a:r>
              <a:rPr lang="en-US" dirty="0" err="1"/>
              <a:t>parametri</a:t>
            </a:r>
            <a:r>
              <a:rPr lang="en-US" dirty="0"/>
              <a:t> de 16biți)</a:t>
            </a:r>
          </a:p>
          <a:p>
            <a:pPr lvl="2" indent="-355600"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dirty="0" err="1"/>
              <a:t>Adunarea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la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ESP </a:t>
            </a:r>
            <a:r>
              <a:rPr lang="en-US" dirty="0" err="1"/>
              <a:t>în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apelantă</a:t>
            </a:r>
            <a:r>
              <a:rPr lang="en-US" dirty="0"/>
              <a:t>   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(C </a:t>
            </a:r>
            <a:r>
              <a:rPr lang="en-US" dirty="0" err="1"/>
              <a:t>folosește</a:t>
            </a:r>
            <a:r>
              <a:rPr lang="en-US" sz="2400" dirty="0">
                <a:solidFill>
                  <a:srgbClr val="262699"/>
                </a:solidFill>
              </a:rPr>
              <a:t> </a:t>
            </a:r>
            <a:r>
              <a:rPr lang="en-US" sz="2400" dirty="0" err="1">
                <a:solidFill>
                  <a:srgbClr val="262699"/>
                </a:solidFill>
              </a:rPr>
              <a:t>aceasta</a:t>
            </a:r>
            <a:r>
              <a:rPr lang="en-US" sz="2400" dirty="0">
                <a:solidFill>
                  <a:srgbClr val="262699"/>
                </a:solidFill>
              </a:rPr>
              <a:t> </a:t>
            </a:r>
            <a:r>
              <a:rPr lang="en-US" dirty="0" err="1"/>
              <a:t>metodă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lvl="3" indent="-355600">
              <a:lnSpc>
                <a:spcPct val="90000"/>
              </a:lnSpc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	push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word number1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lvl="3" indent="-355600">
              <a:lnSpc>
                <a:spcPct val="90000"/>
              </a:lnSpc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	push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word</a:t>
            </a: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number2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16002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call    sum</a:t>
            </a:r>
          </a:p>
          <a:p>
            <a:pPr marL="16002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add     ESP,4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întreținere</a:t>
            </a:r>
            <a:r>
              <a:rPr lang="en-US" dirty="0"/>
              <a:t> a </a:t>
            </a:r>
            <a:r>
              <a:rPr lang="en-US" dirty="0" err="1"/>
              <a:t>stivei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/>
              <a:t>Cine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sa </a:t>
            </a:r>
            <a:r>
              <a:rPr lang="en-US" dirty="0" err="1"/>
              <a:t>curețe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1" indent="-285750">
              <a:buFont typeface="Noto Sans Symbols,Sans-Serif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2" indent="-228600">
              <a:buFont typeface="Noto Sans Symbols,Sans-Serif"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modular (</a:t>
            </a:r>
            <a:r>
              <a:rPr lang="en-US" dirty="0" err="1"/>
              <a:t>exemplul</a:t>
            </a:r>
            <a:r>
              <a:rPr lang="en-US" dirty="0"/>
              <a:t> precedent cu ret 4)</a:t>
            </a:r>
          </a:p>
          <a:p>
            <a:pPr lvl="2" indent="-228600">
              <a:buFont typeface="Candara,Sans-Serif"/>
              <a:buChar char="»"/>
            </a:pPr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utilizata</a:t>
            </a:r>
            <a:r>
              <a:rPr lang="en-US" dirty="0"/>
              <a:t> cu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endParaRPr lang="en-US"/>
          </a:p>
          <a:p>
            <a:pPr lvl="1" indent="-285750"/>
            <a:endParaRPr lang="en-US" dirty="0"/>
          </a:p>
          <a:p>
            <a:pPr marL="742950" marR="0" lvl="1" indent="-285750" algn="l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b="1" dirty="0" err="1">
                <a:solidFill>
                  <a:srgbClr val="C00000"/>
                </a:solidFill>
              </a:rPr>
              <a:t>n</a:t>
            </a:r>
            <a:r>
              <a:rPr lang="en-US" dirty="0" err="1"/>
              <a:t>tă</a:t>
            </a:r>
            <a:r>
              <a:rPr lang="en-US" dirty="0"/>
              <a:t> (caller)</a:t>
            </a:r>
            <a:endParaRPr lang="en-US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Trebuie</a:t>
            </a:r>
            <a:r>
              <a:rPr lang="en-US" dirty="0"/>
              <a:t> sa </a:t>
            </a:r>
            <a:r>
              <a:rPr lang="en-US" dirty="0" err="1"/>
              <a:t>actualizeze</a:t>
            </a:r>
            <a:r>
              <a:rPr lang="en-US" dirty="0"/>
              <a:t> ESP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de </a:t>
            </a:r>
            <a:r>
              <a:rPr lang="en-US" dirty="0" err="1"/>
              <a:t>procedura</a:t>
            </a:r>
            <a:endParaRPr lang="en-US" dirty="0"/>
          </a:p>
          <a:p>
            <a:pPr lvl="2" indent="-228600"/>
            <a:r>
              <a:rPr lang="en-US" dirty="0" err="1"/>
              <a:t>permite</a:t>
            </a:r>
            <a:r>
              <a:rPr lang="en-US" dirty="0"/>
              <a:t> 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( C )</a:t>
            </a:r>
          </a:p>
          <a:p>
            <a:pPr marR="0" lvl="2" indent="-228600" algn="l" rtl="0">
              <a:spcAft>
                <a:spcPts val="0"/>
              </a:spcAft>
              <a:buClr>
                <a:srgbClr val="262699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întreținere</a:t>
            </a:r>
            <a:r>
              <a:rPr lang="en-US" dirty="0"/>
              <a:t> a </a:t>
            </a:r>
            <a:r>
              <a:rPr lang="en-US" dirty="0" err="1"/>
              <a:t>stivei</a:t>
            </a:r>
            <a:endParaRPr lang="en-US"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04625" y="1146775"/>
            <a:ext cx="7924800" cy="51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apelantă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scop</a:t>
            </a:r>
            <a:endParaRPr lang="en-US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/>
              <a:t>Care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Se </a:t>
            </a:r>
            <a:r>
              <a:rPr lang="en-US" dirty="0" err="1"/>
              <a:t>salvează</a:t>
            </a:r>
            <a:r>
              <a:rPr lang="en-US" dirty="0"/>
              <a:t>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 care sunt </a:t>
            </a:r>
            <a:r>
              <a:rPr lang="en-US" dirty="0" err="1"/>
              <a:t>utilizate</a:t>
            </a:r>
            <a:r>
              <a:rPr lang="en-US" dirty="0"/>
              <a:t> de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apelantă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sunt </a:t>
            </a:r>
            <a:r>
              <a:rPr lang="en-US" dirty="0" err="1"/>
              <a:t>modificați</a:t>
            </a:r>
            <a:r>
              <a:rPr lang="en-US" dirty="0"/>
              <a:t> de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apelată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Atenție</a:t>
            </a:r>
            <a:r>
              <a:rPr lang="en-US" dirty="0"/>
              <a:t>: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Se </a:t>
            </a:r>
            <a:r>
              <a:rPr lang="en-US" dirty="0" err="1"/>
              <a:t>salvează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registrii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 dirty="0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endParaRPr lang="en-US" sz="2400" b="1" i="0" u="none" strike="noStrike" cap="none" dirty="0">
              <a:solidFill>
                <a:srgbClr val="26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Latența</a:t>
            </a:r>
            <a:r>
              <a:rPr lang="en-US" dirty="0"/>
              <a:t> </a:t>
            </a:r>
            <a:r>
              <a:rPr lang="en-US" dirty="0" err="1"/>
              <a:t>crescuta</a:t>
            </a:r>
            <a:r>
              <a:rPr lang="en-US" dirty="0"/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/>
              <a:t>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 </a:t>
            </a:r>
            <a:r>
              <a:rPr lang="en-US" dirty="0" err="1"/>
              <a:t>cicluri</a:t>
            </a:r>
            <a:r>
              <a:rPr lang="en-US" dirty="0"/>
              <a:t> de </a:t>
            </a:r>
            <a:r>
              <a:rPr lang="en-US" dirty="0" err="1"/>
              <a:t>ceas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registru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într-unul</a:t>
            </a:r>
            <a:r>
              <a:rPr lang="en-US" dirty="0"/>
              <a:t>)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întreținere</a:t>
            </a:r>
            <a:r>
              <a:rPr lang="en-US" dirty="0"/>
              <a:t> a </a:t>
            </a:r>
            <a:r>
              <a:rPr lang="en-US" dirty="0" err="1"/>
              <a:t>stivei</a:t>
            </a:r>
            <a:endParaRPr lang="en-US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menține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 </a:t>
            </a:r>
            <a:r>
              <a:rPr lang="en-US" dirty="0" err="1"/>
              <a:t>apelante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apelantă</a:t>
            </a:r>
            <a:r>
              <a:rPr lang="en-US" dirty="0"/>
              <a:t> (caller)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de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apelata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de </a:t>
            </a:r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restaurare</a:t>
            </a:r>
            <a:r>
              <a:rPr lang="en-US" dirty="0"/>
              <a:t> a </a:t>
            </a:r>
            <a:r>
              <a:rPr lang="en-US" dirty="0" err="1"/>
              <a:t>registrelor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de </a:t>
            </a:r>
            <a:r>
              <a:rPr lang="en-US" dirty="0" err="1"/>
              <a:t>procedura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ndara"/>
              <a:buChar char="»"/>
            </a:pPr>
            <a:r>
              <a:rPr lang="en-US" b="1" dirty="0" err="1">
                <a:solidFill>
                  <a:srgbClr val="FF0000"/>
                </a:solidFill>
              </a:rPr>
              <a:t>Cauzeaza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probleme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mentenanta</a:t>
            </a:r>
            <a:r>
              <a:rPr lang="en-US" b="1" dirty="0">
                <a:solidFill>
                  <a:srgbClr val="FF0000"/>
                </a:solidFill>
              </a:rPr>
              <a:t> a </a:t>
            </a:r>
            <a:r>
              <a:rPr lang="en-US" b="1" dirty="0" err="1">
                <a:solidFill>
                  <a:srgbClr val="FF0000"/>
                </a:solidFill>
              </a:rPr>
              <a:t>programului</a:t>
            </a:r>
            <a:endParaRPr lang="en-US" b="1" dirty="0">
              <a:solidFill>
                <a:srgbClr val="FF0000"/>
              </a:solidFill>
            </a:endParaRPr>
          </a:p>
          <a:p>
            <a:pPr lvl="1" rtl="0">
              <a:spcBef>
                <a:spcPts val="0"/>
              </a:spcBef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preferata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modular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dirty="0" err="1"/>
              <a:t>prezervarea</a:t>
            </a:r>
            <a:r>
              <a:rPr lang="en-US" dirty="0"/>
              <a:t> </a:t>
            </a:r>
            <a:r>
              <a:rPr lang="en-US" dirty="0" err="1"/>
              <a:t>stării</a:t>
            </a:r>
            <a:r>
              <a:rPr lang="en-US" dirty="0"/>
              <a:t> se </a:t>
            </a:r>
            <a:r>
              <a:rPr lang="en-US" dirty="0" err="1"/>
              <a:t>relizează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de </a:t>
            </a:r>
            <a:r>
              <a:rPr lang="en-US" dirty="0" err="1"/>
              <a:t>mentenanță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întreținere</a:t>
            </a:r>
            <a:r>
              <a:rPr lang="en-US" dirty="0"/>
              <a:t> a </a:t>
            </a:r>
            <a:r>
              <a:rPr lang="en-US" dirty="0" err="1"/>
              <a:t>stivei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1200727"/>
            <a:ext cx="7924800" cy="51538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Conservarea</a:t>
            </a:r>
            <a:r>
              <a:rPr lang="en-US" dirty="0"/>
              <a:t> </a:t>
            </a:r>
            <a:r>
              <a:rPr lang="en-US" dirty="0" err="1"/>
              <a:t>stării</a:t>
            </a:r>
            <a:r>
              <a:rPr lang="en-US" dirty="0"/>
              <a:t> </a:t>
            </a:r>
            <a:r>
              <a:rPr lang="en-US" dirty="0" err="1"/>
              <a:t>apelantului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apelului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</a:t>
            </a:r>
            <a:r>
              <a:rPr lang="en-US" dirty="0" err="1"/>
              <a:t>ivă</a:t>
            </a:r>
            <a:endParaRPr lang="en-US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Se </a:t>
            </a:r>
            <a:r>
              <a:rPr lang="en-US" dirty="0" err="1"/>
              <a:t>salvează</a:t>
            </a:r>
            <a:r>
              <a:rPr lang="en-US" dirty="0"/>
              <a:t>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de </a:t>
            </a:r>
            <a:r>
              <a:rPr lang="en-US" dirty="0" err="1"/>
              <a:t>apelant</a:t>
            </a:r>
            <a:r>
              <a:rPr lang="en-US" dirty="0"/>
              <a:t> (caller)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de </a:t>
            </a:r>
            <a:r>
              <a:rPr lang="en-US" dirty="0" err="1"/>
              <a:t>apelat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registrele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metoda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brute force) </a:t>
            </a:r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Latență</a:t>
            </a:r>
            <a:r>
              <a:rPr lang="en-US" dirty="0"/>
              <a:t> </a:t>
            </a:r>
            <a:r>
              <a:rPr lang="en-US" dirty="0" err="1"/>
              <a:t>crescută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6002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execută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în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5 </a:t>
            </a:r>
            <a:r>
              <a:rPr lang="en-US" dirty="0" err="1"/>
              <a:t>cicluri</a:t>
            </a:r>
            <a:r>
              <a:rPr lang="en-US" dirty="0"/>
              <a:t> de </a:t>
            </a:r>
            <a:r>
              <a:rPr lang="en-US" dirty="0" err="1"/>
              <a:t>ceas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registru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într-unul</a:t>
            </a:r>
            <a:r>
              <a:rPr lang="en-US" dirty="0"/>
              <a:t> </a:t>
            </a:r>
            <a:r>
              <a:rPr lang="en-US" dirty="0" err="1"/>
              <a:t>sigur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întretinere</a:t>
            </a:r>
            <a:r>
              <a:rPr lang="en-US" dirty="0"/>
              <a:t> a </a:t>
            </a:r>
            <a:r>
              <a:rPr lang="en-US" dirty="0" err="1"/>
              <a:t>stivei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 </a:t>
            </a:r>
          </a:p>
        </p:txBody>
      </p:sp>
      <p:pic>
        <p:nvPicPr>
          <p:cNvPr id="324" name="Shape 324" descr="C:\Documents and Settings\Owner\My Documents\My_docs2\Books_2002\asm_2ed_book\asm2ed_slides\stack_state_pusha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952" y="1713622"/>
            <a:ext cx="4783558" cy="44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1143000" y="2819400"/>
            <a:ext cx="3116263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err="1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Starea</a:t>
            </a:r>
            <a:r>
              <a:rPr lang="en-US" sz="2400" dirty="0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stivei</a:t>
            </a:r>
            <a:r>
              <a:rPr lang="en-US" sz="2400" dirty="0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după</a:t>
            </a:r>
            <a:r>
              <a:rPr lang="en-US" sz="2400" dirty="0">
                <a:solidFill>
                  <a:srgbClr val="3EE0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endParaRPr lang="en-US" sz="2400" b="1" dirty="0">
              <a:solidFill>
                <a:srgbClr val="3EE0A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Proceduri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Doua tipuri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Apelul-prin-valoare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/>
              <a:t>Primește numai valori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/>
              <a:t>Similar functiilor matematice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Apelul-prin-referință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/>
              <a:t>Primește pointeri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/>
              <a:t>Manipulează direct zona de memorie a parametrilor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Variabile locale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81000" y="1011669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/>
              <a:t>au </a:t>
            </a:r>
            <a:r>
              <a:rPr lang="en-US" dirty="0" err="1"/>
              <a:t>natură</a:t>
            </a:r>
            <a:r>
              <a:rPr lang="en-US" dirty="0"/>
              <a:t> </a:t>
            </a:r>
            <a:r>
              <a:rPr lang="en-US" dirty="0" err="1"/>
              <a:t>dinamică</a:t>
            </a:r>
            <a:endParaRPr lang="en-US"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intra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la </a:t>
            </a:r>
            <a:r>
              <a:rPr lang="en-US" dirty="0" err="1"/>
              <a:t>invocarea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distrug</a:t>
            </a:r>
            <a:r>
              <a:rPr lang="en-US" dirty="0"/>
              <a:t> </a:t>
            </a:r>
            <a:r>
              <a:rPr lang="en-US" dirty="0" err="1"/>
              <a:t>odată</a:t>
            </a:r>
            <a:r>
              <a:rPr lang="en-US" dirty="0"/>
              <a:t> cu </a:t>
            </a:r>
            <a:r>
              <a:rPr lang="en-US" dirty="0" err="1"/>
              <a:t>terminarea</a:t>
            </a:r>
            <a:r>
              <a:rPr lang="en-US" dirty="0"/>
              <a:t> </a:t>
            </a:r>
            <a:r>
              <a:rPr lang="en-US" dirty="0" err="1"/>
              <a:t>execuției</a:t>
            </a:r>
            <a:r>
              <a:rPr lang="en-US" dirty="0"/>
              <a:t> </a:t>
            </a:r>
            <a:r>
              <a:rPr lang="en-US" dirty="0" err="1"/>
              <a:t>acesteia</a:t>
            </a:r>
            <a:endParaRPr lang="en-US" dirty="0"/>
          </a:p>
          <a:p>
            <a:pPr indent="-342900"/>
            <a:r>
              <a:rPr lang="en-US" dirty="0"/>
              <a:t>nu pot fi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segmentul</a:t>
            </a:r>
            <a:r>
              <a:rPr lang="en-US" dirty="0"/>
              <a:t> de date (.data) :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Alocarea</a:t>
            </a:r>
            <a:r>
              <a:rPr lang="en-US" dirty="0"/>
              <a:t> </a:t>
            </a:r>
            <a:r>
              <a:rPr lang="en-US" dirty="0" err="1"/>
              <a:t>spațiului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dirty="0" err="1"/>
              <a:t>rămâne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/>
              <a:t>persistent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intre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apelurile</a:t>
            </a:r>
            <a:r>
              <a:rPr lang="en-US" sz="20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/>
              <a:t>Nu </a:t>
            </a:r>
            <a:r>
              <a:rPr lang="en-US" dirty="0" err="1"/>
              <a:t>funcționează</a:t>
            </a:r>
            <a:r>
              <a:rPr lang="en-US" dirty="0"/>
              <a:t> cu </a:t>
            </a:r>
            <a:r>
              <a:rPr lang="en-US" dirty="0" err="1"/>
              <a:t>proceduri</a:t>
            </a:r>
            <a:r>
              <a:rPr lang="en-US" dirty="0"/>
              <a:t> recursive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variabilele</a:t>
            </a:r>
            <a:r>
              <a:rPr lang="en-US" dirty="0">
                <a:solidFill>
                  <a:srgbClr val="FF0000"/>
                </a:solidFill>
              </a:rPr>
              <a:t> locale sunt pe </a:t>
            </a:r>
            <a:r>
              <a:rPr lang="en-US" dirty="0" err="1">
                <a:solidFill>
                  <a:srgbClr val="FF0000"/>
                </a:solidFill>
              </a:rPr>
              <a:t>stivă</a:t>
            </a:r>
            <a:endParaRPr lang="en-US" dirty="0">
              <a:solidFill>
                <a:srgbClr val="FF0000"/>
              </a:solidFill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Instrucțiuni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de </a:t>
            </a:r>
            <a:r>
              <a:rPr lang="en-US" dirty="0" err="1"/>
              <a:t>stivă</a:t>
            </a:r>
            <a:endParaRPr lang="en-US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Instrucțiunea</a:t>
            </a:r>
            <a:r>
              <a:rPr lang="en-US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ENTER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alocarea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de </a:t>
            </a:r>
            <a:r>
              <a:rPr lang="en-US" dirty="0" err="1"/>
              <a:t>stivă</a:t>
            </a:r>
            <a:r>
              <a:rPr lang="en-US" dirty="0"/>
              <a:t> </a:t>
            </a:r>
          </a:p>
          <a:p>
            <a:pPr marL="16002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bytes,level</a:t>
            </a:r>
            <a:endParaRPr lang="en-US" sz="2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</a:t>
            </a:r>
            <a:r>
              <a:rPr lang="en-US" dirty="0" err="1"/>
              <a:t>spatiu</a:t>
            </a:r>
            <a:r>
              <a:rPr lang="en-US" dirty="0"/>
              <a:t> local de </a:t>
            </a:r>
            <a:r>
              <a:rPr lang="en-US" dirty="0" err="1"/>
              <a:t>stocare</a:t>
            </a:r>
            <a:endParaRPr lang="en-US" dirty="0"/>
          </a:p>
          <a:p>
            <a:pPr marL="11430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intercalare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Ex</a:t>
            </a:r>
            <a:r>
              <a:rPr lang="en-US" dirty="0" err="1"/>
              <a:t>e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mpl</a:t>
            </a:r>
            <a:r>
              <a:rPr lang="en-US" dirty="0" err="1"/>
              <a:t>u</a:t>
            </a:r>
            <a:endParaRPr lang="en-US" dirty="0"/>
          </a:p>
          <a:p>
            <a:pPr marL="16002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   XX,0</a:t>
            </a:r>
          </a:p>
          <a:p>
            <a:pPr marL="11430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16002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 EBP</a:t>
            </a:r>
          </a:p>
          <a:p>
            <a:pPr marL="16002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EBP,ESP</a:t>
            </a:r>
          </a:p>
          <a:p>
            <a:pPr marL="16002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     ESP,XX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Instrucțiuni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de </a:t>
            </a:r>
            <a:r>
              <a:rPr lang="en-US" dirty="0" err="1"/>
              <a:t>stivă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Instructiunea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LEAVE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Dealoca un cadru de stiva</a:t>
            </a: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leave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/>
              <a:t>Nu are operanzi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andara"/>
              <a:buChar char="»"/>
            </a:pPr>
            <a:r>
              <a:rPr lang="en-US"/>
              <a:t>Echivalenta cu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  ESP,EBP</a:t>
            </a: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    EBP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Schita unei proceduri tipice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143000" marR="0" lvl="2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proc-name: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enter   </a:t>
            </a:r>
            <a:r>
              <a:rPr lang="en-US" sz="32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,0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lang="en-US" sz="32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. . . . . .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		&lt;procedure body&gt;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		. . . . . .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leave</a:t>
            </a:r>
          </a:p>
          <a:p>
            <a:pPr marL="11430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     </a:t>
            </a:r>
            <a:r>
              <a:rPr lang="en-US" sz="32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</a:p>
        </p:txBody>
      </p:sp>
      <p:sp>
        <p:nvSpPr>
          <p:cNvPr id="344" name="Shape 344"/>
          <p:cNvSpPr/>
          <p:nvPr/>
        </p:nvSpPr>
        <p:spPr>
          <a:xfrm>
            <a:off x="1919125" y="2762000"/>
            <a:ext cx="4648200" cy="1676400"/>
          </a:xfrm>
          <a:prstGeom prst="rect">
            <a:avLst/>
          </a:prstGeom>
          <a:noFill/>
          <a:ln w="19050" cap="flat" cmpd="sng">
            <a:solidFill>
              <a:srgbClr val="E674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- demo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PROCEX3.ASM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apelul prin valoare folosind stiva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o procedura pentru calculul sumei</a:t>
            </a:r>
          </a:p>
          <a:p>
            <a:pPr marL="342900" marR="0" lvl="0" indent="-342900" algn="l" rtl="0">
              <a:lnSpc>
                <a:spcPct val="2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PROCSWAP.ASM</a:t>
            </a:r>
          </a:p>
          <a:p>
            <a:pPr marL="742950" marR="0" lvl="1" indent="-285750" algn="l" rtl="0">
              <a:lnSpc>
                <a:spcPct val="4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apelul prin referința folosind stiva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primele doua caractere ale string-ului de input sunt inter-schimate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BBLSORT.ASM</a:t>
            </a:r>
          </a:p>
          <a:p>
            <a:pPr marL="742950" marR="0" lvl="1" indent="-285750" algn="l" rtl="0">
              <a:lnSpc>
                <a:spcPct val="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Implementează algoritmul de sortare prin metoda bulelor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utilizeaza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pusha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/>
              <a:t>si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popa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au </a:t>
            </a:r>
            <a:r>
              <a:rPr lang="en-US" dirty="0" err="1"/>
              <a:t>număr</a:t>
            </a:r>
            <a:r>
              <a:rPr lang="en-US" dirty="0"/>
              <a:t> fix de </a:t>
            </a:r>
            <a:r>
              <a:rPr lang="en-US" dirty="0" err="1"/>
              <a:t>parametri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transmis</a:t>
            </a: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Proceduri</a:t>
            </a:r>
            <a:r>
              <a:rPr lang="en-US" dirty="0"/>
              <a:t> cu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diferit</a:t>
            </a:r>
            <a:endParaRPr lang="en-US"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u="sng" dirty="0"/>
              <a:t>C </a:t>
            </a:r>
            <a:r>
              <a:rPr lang="en-US" u="sng" dirty="0" err="1"/>
              <a:t>folosește</a:t>
            </a:r>
            <a:r>
              <a:rPr lang="en-US" u="sng" dirty="0"/>
              <a:t> </a:t>
            </a:r>
            <a:r>
              <a:rPr lang="en-US" u="sng" dirty="0" err="1"/>
              <a:t>acest</a:t>
            </a:r>
            <a:r>
              <a:rPr lang="en-US" u="sng" dirty="0"/>
              <a:t> tip de </a:t>
            </a:r>
            <a:r>
              <a:rPr lang="en-US" u="sng" dirty="0" err="1"/>
              <a:t>proceduri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stivă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429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 dirty="0" err="1"/>
              <a:t>Numărul</a:t>
            </a:r>
            <a:r>
              <a:rPr lang="en-US" sz="2000" dirty="0"/>
              <a:t> de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sa fie </a:t>
            </a:r>
            <a:r>
              <a:rPr lang="en-US" sz="2000" dirty="0" err="1"/>
              <a:t>unul</a:t>
            </a:r>
            <a:r>
              <a:rPr lang="en-US" sz="2000" dirty="0"/>
              <a:t> din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transmiși</a:t>
            </a:r>
            <a:endParaRPr lang="en-US" sz="2000" dirty="0"/>
          </a:p>
          <a:p>
            <a:pPr lvl="1" indent="-285750">
              <a:spcBef>
                <a:spcPts val="400"/>
              </a:spcBef>
            </a:pPr>
            <a:endParaRPr lang="en-US" sz="2000" dirty="0"/>
          </a:p>
          <a:p>
            <a:pPr marL="742950" marR="0" lvl="1" indent="-285750" algn="l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număr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sa fie </a:t>
            </a:r>
            <a:r>
              <a:rPr lang="en-US" sz="2000" dirty="0" err="1"/>
              <a:t>ultimul</a:t>
            </a:r>
            <a:r>
              <a:rPr lang="en-US" sz="2000" dirty="0"/>
              <a:t> </a:t>
            </a:r>
            <a:r>
              <a:rPr lang="en-US" sz="2000" dirty="0" err="1"/>
              <a:t>parametru</a:t>
            </a:r>
            <a:r>
              <a:rPr lang="en-US" sz="2000" dirty="0"/>
              <a:t> pus pe </a:t>
            </a:r>
            <a:r>
              <a:rPr lang="en-US" sz="2000" dirty="0" err="1"/>
              <a:t>stiva</a:t>
            </a:r>
            <a:endParaRPr lang="en-US" sz="2000" dirty="0"/>
          </a:p>
        </p:txBody>
      </p:sp>
      <p:sp>
        <p:nvSpPr>
          <p:cNvPr id="363" name="Shape 363"/>
          <p:cNvSpPr/>
          <p:nvPr/>
        </p:nvSpPr>
        <p:spPr>
          <a:xfrm>
            <a:off x="4267200" y="1447800"/>
            <a:ext cx="4495800" cy="46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Shape 364" descr="C:\Documents and Settings\Owner\My Documents\My_docs2\Books_2002\asm_2ed_book\asm2ed_slides\var_para.bmp"/>
          <p:cNvPicPr preferRelativeResize="0">
            <a:picLocks noGrp="1"/>
          </p:cNvPicPr>
          <p:nvPr>
            <p:ph type="clip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524000"/>
            <a:ext cx="4343400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85386AA4-507E-4085-BE62-4692A5060585}"/>
              </a:ext>
            </a:extLst>
          </p:cNvPr>
          <p:cNvCxnSpPr/>
          <p:nvPr/>
        </p:nvCxnSpPr>
        <p:spPr>
          <a:xfrm>
            <a:off x="2874072" y="3532677"/>
            <a:ext cx="2800986" cy="93989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Stack frame = activation record =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cadru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stivă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3429000" cy="51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void f(int b, int a){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int temp=1, N;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return;  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</a:rPr>
              <a:t>...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		f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	ESP, 8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000" b="1">
                <a:latin typeface="Courier New"/>
                <a:ea typeface="Courier New"/>
                <a:cs typeface="Courier New"/>
              </a:rPr>
              <a:t>...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f: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	8, 0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mov		[EBP-4],1</a:t>
            </a:r>
            <a:endParaRPr lang="en-US" sz="2000" b="1" i="0" u="none" strike="noStrike" cap="none" dirty="0">
              <a:latin typeface="Courier New"/>
              <a:ea typeface="Courier New"/>
              <a:cs typeface="Courier New"/>
            </a:endParaRP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leave 	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</p:txBody>
      </p:sp>
      <p:pic>
        <p:nvPicPr>
          <p:cNvPr id="378" name="Shape 378" descr="C:\Documents and Settings\Owner\My Documents\My_docs2\Books_2002\asm_2ed_book\asm2ed_slides\loc_var.bmp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67043" y="1595454"/>
            <a:ext cx="4648200" cy="4084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Shape 379"/>
          <p:cNvCxnSpPr/>
          <p:nvPr/>
        </p:nvCxnSpPr>
        <p:spPr>
          <a:xfrm flipH="1">
            <a:off x="3886200" y="1295400"/>
            <a:ext cx="76200" cy="4953000"/>
          </a:xfrm>
          <a:prstGeom prst="straightConnector1">
            <a:avLst/>
          </a:prstGeom>
          <a:noFill/>
          <a:ln w="19050" cap="flat" cmpd="sng">
            <a:solidFill>
              <a:srgbClr val="3EE0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Shape 380"/>
          <p:cNvSpPr txBox="1"/>
          <p:nvPr/>
        </p:nvSpPr>
        <p:spPr>
          <a:xfrm rot="1421981">
            <a:off x="6448270" y="1178637"/>
            <a:ext cx="251682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Activation record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Datele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de pe </a:t>
            </a:r>
            <a:r>
              <a:rPr lang="en-US" sz="28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stivă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despre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procedura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latin typeface="Candara"/>
                <a:ea typeface="Candara"/>
                <a:cs typeface="Candara"/>
                <a:sym typeface="Candara"/>
              </a:rPr>
              <a:t>curentă</a:t>
            </a:r>
            <a:endParaRPr lang="en-US" sz="2800" b="0" i="0" u="none" strike="noStrike" cap="none" dirty="0"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parametri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2" indent="-228600">
              <a:lnSpc>
                <a:spcPct val="80000"/>
              </a:lnSpc>
            </a:pPr>
            <a:r>
              <a:rPr lang="en-US" dirty="0" err="1"/>
              <a:t>a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dresa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retur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cadru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stivă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sz="2000" b="0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2" indent="-228600">
              <a:lnSpc>
                <a:spcPct val="80000"/>
              </a:lnSpc>
            </a:pPr>
            <a:r>
              <a:rPr lang="en-US" dirty="0" err="1"/>
              <a:t>vechiul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EBP </a:t>
            </a:r>
          </a:p>
          <a:p>
            <a:pPr lvl="2" indent="-228600">
              <a:lnSpc>
                <a:spcPct val="80000"/>
              </a:lnSpc>
            </a:pP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frame stack</a:t>
            </a:r>
            <a:endParaRPr lang="en-US" sz="2000" b="0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2" indent="-228600">
              <a:lnSpc>
                <a:spcPct val="80000"/>
              </a:lnSpc>
            </a:pPr>
            <a:r>
              <a:rPr lang="en-US" dirty="0" err="1"/>
              <a:t>v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ariabile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locale	       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activation record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Fiecare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apel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funcție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necesită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aceste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informații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EBP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denumit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base</a:t>
            </a:r>
            <a:r>
              <a:rPr lang="en-US" sz="2800" b="1" i="1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pointer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EBP </a:t>
            </a:r>
            <a:r>
              <a:rPr lang="en-US" dirty="0" err="1"/>
              <a:t>cunoscut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=&gt;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acces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la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toate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datele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din stack frame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Lista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înlănțuită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de stack frame-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uri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lvl="1" indent="-285750">
              <a:lnSpc>
                <a:spcPct val="80000"/>
              </a:lnSpc>
            </a:pPr>
            <a:r>
              <a:rPr lang="en-US" dirty="0"/>
              <a:t>[EBP] = EBP din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apelantă</a:t>
            </a:r>
          </a:p>
        </p:txBody>
      </p:sp>
      <p:sp>
        <p:nvSpPr>
          <p:cNvPr id="387" name="Shape 387"/>
          <p:cNvSpPr/>
          <p:nvPr/>
        </p:nvSpPr>
        <p:spPr>
          <a:xfrm>
            <a:off x="3276600" y="1447800"/>
            <a:ext cx="457200" cy="1397000"/>
          </a:xfrm>
          <a:prstGeom prst="rightBrace">
            <a:avLst>
              <a:gd name="adj1" fmla="val 8333"/>
              <a:gd name="adj2" fmla="val 50988"/>
            </a:avLst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347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locale –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exemple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curs11</a:t>
            </a:r>
            <a:r>
              <a:rPr lang="en-US" sz="28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/procfib1.asm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cazul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procedurilor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simple,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registrele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pot fi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folosite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stocarea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variabilelor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locale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Utilizarea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registrelor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stocarea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variabilelor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locale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Afisarea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celui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mare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numar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Fibonacci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mic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decat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un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numar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dat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ca input</a:t>
            </a:r>
          </a:p>
          <a:p>
            <a:pPr lvl="0" indent="-342900">
              <a:spcBef>
                <a:spcPts val="0"/>
              </a:spcBef>
              <a:buFont typeface="Courier New"/>
              <a:buChar char="•"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42900">
              <a:spcBef>
                <a:spcPts val="0"/>
              </a:spcBef>
              <a:buFont typeface="Courier New"/>
              <a:buChar char="•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curs11/procfib2.asm</a:t>
            </a:r>
            <a:endParaRPr lang="en-US" b="1" dirty="0">
              <a:latin typeface="Courier New"/>
              <a:ea typeface="Courier New"/>
              <a:cs typeface="Courier New"/>
            </a:endParaRPr>
          </a:p>
          <a:p>
            <a:pPr lvl="1" indent="-285750">
              <a:lnSpc>
                <a:spcPct val="40000"/>
              </a:lnSpc>
            </a:pPr>
            <a:endParaRPr lang="en-US" dirty="0"/>
          </a:p>
          <a:p>
            <a:pPr lvl="1" indent="-285750">
              <a:lnSpc>
                <a:spcPct val="40000"/>
              </a:lnSpc>
            </a:pP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EDX,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EAX</a:t>
            </a:r>
          </a:p>
          <a:p>
            <a:pPr marL="742950" marR="0" lvl="1" indent="-285750" algn="l">
              <a:lnSpc>
                <a:spcPct val="4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stiva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stocarea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variabilelor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locale</a:t>
            </a:r>
            <a:endParaRPr lang="en-US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Aspecte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legate de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performanta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utilizarii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registrelor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vs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vor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fi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discutate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ulterior</a:t>
            </a:r>
          </a:p>
        </p:txBody>
      </p:sp>
    </p:spTree>
    <p:extLst>
      <p:ext uri="{BB962C8B-B14F-4D97-AF65-F5344CB8AC3E}">
        <p14:creationId xmlns:p14="http://schemas.microsoft.com/office/powerpoint/2010/main" val="5272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Instrucțiuni de lucru cu Procedurile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x86 dispune de doua instructiuni: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si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Instrucțiunea </a:t>
            </a:r>
            <a:r>
              <a:rPr lang="en-US" sz="28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/>
              <a:t>este utilizata pentru a apela o procedura, iar formatul acesteia este:</a:t>
            </a:r>
          </a:p>
          <a:p>
            <a:pPr marL="914400" marR="0" lvl="2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   proc-name</a:t>
            </a:r>
          </a:p>
          <a:p>
            <a:pPr marL="11430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nexti: … </a:t>
            </a:r>
          </a:p>
          <a:p>
            <a:pPr marL="742950" marR="0" lvl="1" indent="-46355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proc-name</a:t>
            </a:r>
            <a:r>
              <a:rPr lang="en-US"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/>
              <a:t>- numele procedurii (adresa acesteia)</a:t>
            </a:r>
            <a:r>
              <a:rPr lang="en-US"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46355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nexti</a:t>
            </a:r>
            <a:r>
              <a:rPr lang="en-US"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/>
              <a:t>- adresa instructiunii urmatoare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Acțiunile realizate la apelul unei proceduri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3810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	nexti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push return address 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  proc-name ; EIP </a:t>
            </a:r>
            <a:r>
              <a:rPr lang="en-US" sz="2400" b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the procedure</a:t>
            </a:r>
          </a:p>
        </p:txBody>
      </p:sp>
      <p:sp>
        <p:nvSpPr>
          <p:cNvPr id="204" name="Shape 204"/>
          <p:cNvSpPr/>
          <p:nvPr/>
        </p:nvSpPr>
        <p:spPr>
          <a:xfrm>
            <a:off x="696125" y="4249300"/>
            <a:ext cx="7543800" cy="1676400"/>
          </a:xfrm>
          <a:prstGeom prst="rect">
            <a:avLst/>
          </a:prstGeom>
          <a:noFill/>
          <a:ln w="19050" cap="flat" cmpd="sng">
            <a:solidFill>
              <a:srgbClr val="CDDF2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funcții</a:t>
            </a:r>
            <a:endParaRPr lang="en-US" sz="3200" b="1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520700" algn="ctr">
              <a:lnSpc>
                <a:spcPct val="70000"/>
              </a:lnSpc>
              <a:spcBef>
                <a:spcPts val="0"/>
              </a:spcBef>
              <a:buClr>
                <a:srgbClr val="3EE0AE"/>
              </a:buClr>
              <a:buNone/>
            </a:pPr>
            <a:r>
              <a:rPr lang="en-US" sz="2800" i="0" u="none" strike="noStrike" cap="none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Stiva</a:t>
            </a:r>
            <a:r>
              <a:rPr lang="en-US" sz="2800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versus </a:t>
            </a:r>
            <a:r>
              <a:rPr lang="en-US" sz="2800" i="0" u="none" strike="noStrike" cap="none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Registre</a:t>
            </a:r>
            <a:r>
              <a:rPr lang="en-US" dirty="0">
                <a:solidFill>
                  <a:schemeClr val="tx1"/>
                </a:solidFill>
              </a:rPr>
              <a:t> curs11/bblsort.asm</a:t>
            </a:r>
            <a:endParaRPr lang="en-US" sz="2800" i="0" u="none" strike="noStrike" cap="none" dirty="0">
              <a:solidFill>
                <a:schemeClr val="tx1"/>
              </a:solidFill>
              <a:latin typeface="Candara"/>
              <a:ea typeface="Candara"/>
              <a:cs typeface="Candara"/>
            </a:endParaRPr>
          </a:p>
          <a:p>
            <a:pPr indent="-520700" algn="ctr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1" u="none" strike="noStrike" cap="none" dirty="0">
                <a:latin typeface="Candara"/>
                <a:ea typeface="Candara"/>
                <a:cs typeface="Candara"/>
                <a:sym typeface="Candara"/>
              </a:rPr>
              <a:t>Fara </a:t>
            </a:r>
            <a:r>
              <a:rPr lang="en-US" sz="2800" b="0" i="1" u="none" strike="noStrike" cap="none" dirty="0" err="1">
                <a:latin typeface="Candara"/>
                <a:ea typeface="Candara"/>
                <a:cs typeface="Candara"/>
                <a:sym typeface="Candara"/>
              </a:rPr>
              <a:t>procedura</a:t>
            </a:r>
            <a:r>
              <a:rPr lang="en-US" sz="2800" b="0" i="1" u="none" strike="noStrike" cap="none" dirty="0">
                <a:latin typeface="Candara"/>
                <a:ea typeface="Candara"/>
                <a:cs typeface="Candara"/>
                <a:sym typeface="Candara"/>
              </a:rPr>
              <a:t> swap (Program 5.5, lines 95-99)</a:t>
            </a:r>
            <a:endParaRPr lang="en-US" sz="2800" b="0" i="1" u="none" strike="noStrike" cap="none" dirty="0">
              <a:latin typeface="Candara"/>
              <a:ea typeface="Candara"/>
              <a:cs typeface="Candara"/>
            </a:endParaRPr>
          </a:p>
          <a:p>
            <a:pPr marL="742950" marR="0" lvl="1" indent="-412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[ESI+4],EAX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[ESI],EBX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EDX,UNSORTED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lang="en-US" sz="2000" b="1" i="0" u="none" strike="noStrike" cap="none" dirty="0">
              <a:solidFill>
                <a:srgbClr val="26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42900"/>
            <a:r>
              <a:rPr lang="en-US" i="1" dirty="0" err="1"/>
              <a:t>Procedura</a:t>
            </a:r>
            <a:r>
              <a:rPr lang="en-US" i="1" dirty="0"/>
              <a:t> SWAP (</a:t>
            </a:r>
            <a:r>
              <a:rPr lang="en-US" sz="2800" b="0" i="1" u="none" strike="noStrike" cap="none" dirty="0" err="1">
                <a:latin typeface="Candara"/>
                <a:ea typeface="Candara"/>
                <a:cs typeface="Candara"/>
                <a:sym typeface="Candara"/>
              </a:rPr>
              <a:t>inlocuieste</a:t>
            </a:r>
            <a:r>
              <a:rPr lang="en-US" sz="2800" b="0" i="1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1" u="none" strike="noStrike" cap="none" dirty="0" err="1">
                <a:latin typeface="Candara"/>
                <a:ea typeface="Candara"/>
                <a:cs typeface="Candara"/>
                <a:sym typeface="Candara"/>
              </a:rPr>
              <a:t>codul</a:t>
            </a:r>
            <a:r>
              <a:rPr lang="en-US" sz="2800" b="0" i="1" u="none" strike="noStrike" cap="none" dirty="0"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1" u="none" strike="noStrike" cap="none" dirty="0" err="1"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800" b="0" i="1" u="none" strike="noStrike" cap="none" dirty="0">
                <a:latin typeface="Candara"/>
                <a:ea typeface="Candara"/>
                <a:cs typeface="Candara"/>
                <a:sym typeface="Candara"/>
              </a:rPr>
              <a:t> sus)</a:t>
            </a:r>
            <a:endParaRPr lang="en-US" sz="2800" b="0" i="1" u="none" strike="noStrike" cap="none" dirty="0">
              <a:latin typeface="Candara"/>
              <a:ea typeface="Candara"/>
              <a:cs typeface="Candara"/>
            </a:endParaRPr>
          </a:p>
          <a:p>
            <a:pPr marL="742950" marR="0" lvl="1" indent="-412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000" b="1" i="0" u="none" strike="noStrike" cap="none" dirty="0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swap_proc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[ESI+4],EAX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[ESI],EBX</a:t>
            </a:r>
          </a:p>
          <a:p>
            <a:pPr lvl="1" indent="-412750">
              <a:spcBef>
                <a:spcPts val="400"/>
              </a:spcBef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mov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EDX,UNSORTED</a:t>
            </a:r>
          </a:p>
          <a:p>
            <a:pPr marL="742950" marR="0" lvl="1" indent="-412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funcții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4953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4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24000"/>
            <a:ext cx="7844545" cy="450755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4433455" y="2362200"/>
            <a:ext cx="297454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swap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181600" y="4343400"/>
            <a:ext cx="24451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Fără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swap</a:t>
            </a:r>
            <a:endParaRPr lang="en-US" sz="1800" dirty="0">
              <a:solidFill>
                <a:srgbClr val="3EE0A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Performanta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Overhead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locale</a:t>
            </a: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31938"/>
            <a:ext cx="7762490" cy="447542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4414982" y="2819400"/>
            <a:ext cx="2963718" cy="366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Variabile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locale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stivă</a:t>
            </a: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886036" y="3962400"/>
            <a:ext cx="2873664" cy="6003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Variabile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locale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registre</a:t>
            </a: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Recursivitate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Chapter 16</a:t>
            </a: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S. Dandamudi</a:t>
            </a: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Introducere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/>
              <a:t>funcție recursivă = care se </a:t>
            </a:r>
            <a:r>
              <a:rPr lang="en-US" err="1"/>
              <a:t>apelează</a:t>
            </a:r>
            <a:r>
              <a:rPr lang="en-US" dirty="0"/>
              <a:t> </a:t>
            </a:r>
            <a:r>
              <a:rPr lang="en-US" err="1"/>
              <a:t>pe</a:t>
            </a:r>
            <a:r>
              <a:rPr lang="en-US"/>
              <a:t> sine </a:t>
            </a:r>
            <a:r>
              <a:rPr lang="en-US" err="1"/>
              <a:t>însăși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Direct,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sau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indirect</a:t>
            </a:r>
          </a:p>
          <a:p>
            <a:pPr indent="-342900"/>
            <a:r>
              <a:rPr lang="en-US"/>
              <a:t>aplicații exprimate natural </a:t>
            </a:r>
            <a:r>
              <a:rPr lang="en-US" err="1"/>
              <a:t>prin</a:t>
            </a:r>
            <a:r>
              <a:rPr lang="en-US" dirty="0"/>
              <a:t> </a:t>
            </a:r>
            <a:r>
              <a:rPr lang="en-US" err="1"/>
              <a:t>recursivitate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factorial(0) = 1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factorial (n) = n * factorial(n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1) for n &gt; 0</a:t>
            </a:r>
          </a:p>
          <a:p>
            <a:pPr lvl="2" indent="-355600">
              <a:buNone/>
            </a:pPr>
            <a:r>
              <a:rPr lang="en-US"/>
              <a:t>Fibonacci, Ackerman, etc</a:t>
            </a:r>
            <a:endParaRPr lang="en-US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Din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punct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vedere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al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implementarii</a:t>
            </a:r>
            <a:endParaRPr lang="en-US" sz="2800" b="0" i="0" u="none" strike="noStrike" cap="none">
              <a:latin typeface="Candara"/>
              <a:ea typeface="Candara"/>
              <a:cs typeface="Candara"/>
              <a:sym typeface="Candara"/>
            </a:endParaRPr>
          </a:p>
          <a:p>
            <a:pPr lvl="1" indent="-285750">
              <a:buNone/>
            </a:pPr>
            <a:r>
              <a:rPr lang="en-US" dirty="0"/>
              <a:t> 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Similar cu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orice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alt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apel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functie</a:t>
            </a:r>
            <a:endParaRPr lang="en-US" sz="24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1" indent="-228600">
              <a:spcBef>
                <a:spcPts val="400"/>
              </a:spcBef>
              <a:buNone/>
            </a:pPr>
            <a:r>
              <a:rPr lang="en-US" sz="240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La </a:t>
            </a:r>
            <a:r>
              <a:rPr lang="en-US" sz="2400" i="0" u="none" strike="noStrike" cap="none" err="1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fiecare</a:t>
            </a:r>
            <a:r>
              <a:rPr lang="en-US" sz="240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0" u="none" strike="noStrike" cap="none" err="1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apel</a:t>
            </a:r>
            <a:r>
              <a:rPr lang="en-US" sz="240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se </a:t>
            </a:r>
            <a:r>
              <a:rPr lang="en-US">
                <a:solidFill>
                  <a:schemeClr val="accent2"/>
                </a:solidFill>
              </a:rPr>
              <a:t>creează</a:t>
            </a:r>
            <a:r>
              <a:rPr lang="en-US" sz="240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0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un stack frame</a:t>
            </a:r>
            <a:endParaRPr lang="en-US" sz="2400" i="0" strike="noStrike" cap="none" dirty="0">
              <a:solidFill>
                <a:schemeClr val="accent2"/>
              </a:solidFill>
              <a:latin typeface="Candara"/>
              <a:ea typeface="Candara"/>
              <a:cs typeface="Canda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533400" y="1371600"/>
            <a:ext cx="80772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(cont’d)</a:t>
            </a:r>
          </a:p>
        </p:txBody>
      </p:sp>
      <p:pic>
        <p:nvPicPr>
          <p:cNvPr id="484" name="Shape 484" descr="D:\My Documents\Books\arch_book\temp_slides\FACT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447800"/>
            <a:ext cx="7620000" cy="460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Recursivitate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Doua</a:t>
            </a:r>
            <a:r>
              <a:rPr lang="en-US" sz="2800" b="0" i="0" u="none" strike="noStrike" cap="none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latin typeface="Candara"/>
                <a:ea typeface="Candara"/>
                <a:cs typeface="Candara"/>
                <a:sym typeface="Candara"/>
              </a:rPr>
              <a:t>exemple</a:t>
            </a:r>
            <a:endParaRPr lang="en-US" sz="2800" b="0" i="0" u="none" strike="noStrike" cap="none">
              <a:latin typeface="Candara"/>
              <a:ea typeface="Candara"/>
              <a:cs typeface="Candara"/>
              <a:sym typeface="Candara"/>
            </a:endParaRPr>
          </a:p>
          <a:p>
            <a:pPr lvl="1" indent="-285750">
              <a:lnSpc>
                <a:spcPct val="90000"/>
              </a:lnSpc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Factorial </a:t>
            </a:r>
            <a:r>
              <a:rPr lang="en-US"/>
              <a:t>curs-11/fact_pentium.asm</a:t>
            </a:r>
            <a:endParaRPr lang="en-US" sz="24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lvl="1" indent="-285750">
              <a:lnSpc>
                <a:spcPct val="90000"/>
              </a:lnSpc>
            </a:pP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Quicksort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/>
              <a:t>curs-11/qsort_pentium.asm</a:t>
            </a:r>
            <a:endParaRPr lang="en-US" sz="24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</a:endParaRPr>
          </a:p>
          <a:p>
            <a:pPr marL="342900" marR="0" lvl="0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andara"/>
              <a:buNone/>
            </a:pPr>
            <a:r>
              <a:rPr lang="en-US" sz="2800" b="1" i="0" u="none" strike="noStrike" cap="none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Exemplu</a:t>
            </a:r>
            <a:r>
              <a:rPr lang="en-US" sz="2800" b="1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1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Factorial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factorial(0) = 1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factorial (n) = n * factorial(n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1) for n &gt; 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Activation record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Consta</a:t>
            </a:r>
            <a:r>
              <a:rPr lang="en-US" dirty="0"/>
              <a:t> </a:t>
            </a:r>
            <a:r>
              <a:rPr lang="en-US" err="1"/>
              <a:t>doar</a:t>
            </a:r>
            <a:r>
              <a:rPr lang="en-US" dirty="0"/>
              <a:t> 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stocarea</a:t>
            </a:r>
            <a:r>
              <a:rPr lang="en-US" dirty="0"/>
              <a:t> </a:t>
            </a:r>
            <a:r>
              <a:rPr lang="en-US" err="1"/>
              <a:t>adresei</a:t>
            </a:r>
            <a:r>
              <a:rPr lang="en-US" dirty="0"/>
              <a:t> de </a:t>
            </a:r>
            <a:r>
              <a:rPr lang="en-US" err="1"/>
              <a:t>retur</a:t>
            </a:r>
            <a:r>
              <a:rPr lang="en-US" dirty="0"/>
              <a:t> </a:t>
            </a:r>
            <a:r>
              <a:rPr lang="en-US" err="1"/>
              <a:t>pe</a:t>
            </a:r>
            <a:r>
              <a:rPr lang="en-US" dirty="0"/>
              <a:t> </a:t>
            </a:r>
            <a:r>
              <a:rPr lang="en-US" err="1"/>
              <a:t>stivă</a:t>
            </a:r>
            <a:r>
              <a:rPr lang="en-US" dirty="0"/>
              <a:t> cu </a:t>
            </a:r>
            <a:r>
              <a:rPr lang="en-US" err="1"/>
              <a:t>ajutorul</a:t>
            </a:r>
            <a:r>
              <a:rPr lang="en-US" dirty="0"/>
              <a:t> </a:t>
            </a:r>
            <a:r>
              <a:rPr lang="en-US" err="1"/>
              <a:t>instructiunii</a:t>
            </a:r>
            <a:r>
              <a:rPr lang="en-US" dirty="0"/>
              <a:t> call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Parametru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în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BL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Recursivitate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spcBef>
                <a:spcPts val="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andara"/>
              <a:buNone/>
            </a:pPr>
            <a:r>
              <a:rPr lang="en-US" sz="2800" b="1" i="0" u="none" strike="noStrike" cap="none" dirty="0" err="1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Exemplu</a:t>
            </a:r>
            <a:r>
              <a:rPr lang="en-US" sz="2800" b="1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 2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Quicksort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Sortarea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unui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vector de N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elemente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Algoritm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Selectam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 </a:t>
            </a:r>
            <a:r>
              <a:rPr lang="en-US" dirty="0"/>
              <a:t>element pivot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Presupunem</a:t>
            </a:r>
            <a:r>
              <a:rPr lang="en-US" dirty="0"/>
              <a:t> ca ultima </a:t>
            </a:r>
            <a:r>
              <a:rPr lang="en-US" dirty="0" err="1"/>
              <a:t>aparitie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este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array[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]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Mutam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elementele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mici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pozitiile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array[0]…array[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1]</a:t>
            </a:r>
          </a:p>
          <a:p>
            <a:pPr lvl="2" indent="-228600"/>
            <a:r>
              <a:rPr lang="en-US" dirty="0" err="1"/>
              <a:t>Mutam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pozitiile</a:t>
            </a:r>
            <a:r>
              <a:rPr lang="en-US" dirty="0"/>
              <a:t> array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+1]…array[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1]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Aplicam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quicksort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recursiv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sorta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cele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doua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subliste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Recursiv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Recursiv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Concis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Mentenant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endParaRPr lang="en-US" sz="240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Alegerea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naturala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pentru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unele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probleme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Posibile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probleme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Ineficient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Apelurile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recursive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produc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overhead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Calcule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duplicate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Necesita</a:t>
            </a:r>
            <a:r>
              <a:rPr lang="en-US" sz="240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40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multa</a:t>
            </a:r>
            <a:r>
              <a:rPr lang="en-US" sz="240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memorie</a:t>
            </a:r>
            <a:endParaRPr lang="en-US" sz="240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2" indent="-285750">
              <a:spcBef>
                <a:spcPts val="480"/>
              </a:spcBef>
              <a:buClr>
                <a:srgbClr val="262699"/>
              </a:buClr>
              <a:buFont typeface="Noto Sans Symbols"/>
              <a:buChar char="∗"/>
            </a:pPr>
            <a:r>
              <a:rPr lang="en-US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Cadre de </a:t>
            </a:r>
            <a:r>
              <a:rPr lang="en-US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stivă</a:t>
            </a:r>
            <a:endParaRPr lang="en-US" sz="200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Recursivitatea</a:t>
            </a:r>
            <a:r>
              <a:rPr lang="en-US" dirty="0"/>
              <a:t> la </a:t>
            </a:r>
            <a:r>
              <a:rPr lang="en-US" dirty="0" err="1"/>
              <a:t>coadă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 recursion </a:t>
            </a:r>
          </a:p>
          <a:p>
            <a:r>
              <a:rPr lang="en-US" b="1" err="1">
                <a:solidFill>
                  <a:srgbClr val="FF0000"/>
                </a:solidFill>
              </a:rPr>
              <a:t>Numai</a:t>
            </a:r>
            <a:r>
              <a:rPr lang="en-US" dirty="0"/>
              <a:t> </a:t>
            </a:r>
            <a:r>
              <a:rPr lang="en-US" err="1"/>
              <a:t>când</a:t>
            </a:r>
            <a:r>
              <a:rPr lang="en-US" dirty="0"/>
              <a:t> </a:t>
            </a:r>
            <a:r>
              <a:rPr lang="en-US" err="1"/>
              <a:t>ultima</a:t>
            </a:r>
            <a:r>
              <a:rPr lang="en-US" dirty="0"/>
              <a:t> </a:t>
            </a:r>
            <a:r>
              <a:rPr lang="en-US" err="1"/>
              <a:t>instrucțiune</a:t>
            </a:r>
            <a:r>
              <a:rPr lang="en-US" dirty="0"/>
              <a:t> </a:t>
            </a:r>
            <a:r>
              <a:rPr lang="en-US" err="1"/>
              <a:t>este</a:t>
            </a:r>
            <a:r>
              <a:rPr lang="en-US" dirty="0"/>
              <a:t> </a:t>
            </a:r>
            <a:r>
              <a:rPr lang="en-US" err="1"/>
              <a:t>apelul</a:t>
            </a:r>
            <a:r>
              <a:rPr lang="en-US" dirty="0"/>
              <a:t> </a:t>
            </a:r>
            <a:r>
              <a:rPr lang="en-US" err="1"/>
              <a:t>recursiv</a:t>
            </a:r>
            <a:r>
              <a:rPr lang="en-US" dirty="0"/>
              <a:t> </a:t>
            </a:r>
          </a:p>
          <a:p>
            <a:r>
              <a:rPr lang="en-US" dirty="0"/>
              <a:t>se </a:t>
            </a:r>
            <a:r>
              <a:rPr lang="en-US" err="1"/>
              <a:t>poate</a:t>
            </a:r>
            <a:r>
              <a:rPr lang="en-US" dirty="0"/>
              <a:t> </a:t>
            </a:r>
            <a:r>
              <a:rPr lang="en-US" err="1"/>
              <a:t>optimiza</a:t>
            </a:r>
            <a:r>
              <a:rPr lang="en-US" dirty="0"/>
              <a:t> </a:t>
            </a:r>
            <a:r>
              <a:rPr lang="en-US" err="1"/>
              <a:t>apelul</a:t>
            </a:r>
            <a:r>
              <a:rPr lang="en-US" dirty="0"/>
              <a:t> </a:t>
            </a:r>
            <a:r>
              <a:rPr lang="en-US" err="1"/>
              <a:t>recursiv</a:t>
            </a:r>
            <a:r>
              <a:rPr lang="en-US" dirty="0"/>
              <a:t> ca un </a:t>
            </a:r>
            <a:r>
              <a:rPr lang="en-US" err="1"/>
              <a:t>jmp</a:t>
            </a:r>
            <a:endParaRPr lang="en-US"/>
          </a:p>
          <a:p>
            <a:r>
              <a:rPr lang="en-US" dirty="0"/>
              <a:t>nu se </a:t>
            </a:r>
            <a:r>
              <a:rPr lang="en-US" err="1"/>
              <a:t>mai</a:t>
            </a:r>
            <a:r>
              <a:rPr lang="en-US" dirty="0"/>
              <a:t> </a:t>
            </a:r>
            <a:r>
              <a:rPr lang="en-US" err="1"/>
              <a:t>creează</a:t>
            </a:r>
            <a:r>
              <a:rPr lang="en-US" dirty="0"/>
              <a:t> o </a:t>
            </a:r>
            <a:r>
              <a:rPr lang="en-US" err="1"/>
              <a:t>activare</a:t>
            </a:r>
            <a:r>
              <a:rPr lang="en-US" dirty="0"/>
              <a:t> </a:t>
            </a:r>
            <a:r>
              <a:rPr lang="en-US" err="1"/>
              <a:t>pe</a:t>
            </a:r>
            <a:r>
              <a:rPr lang="en-US" dirty="0"/>
              <a:t> </a:t>
            </a:r>
            <a:r>
              <a:rPr lang="en-US" err="1"/>
              <a:t>stivă</a:t>
            </a:r>
            <a:endParaRPr lang="en-US"/>
          </a:p>
          <a:p>
            <a:r>
              <a:rPr lang="en-US" err="1"/>
              <a:t>Exemplu</a:t>
            </a:r>
            <a:r>
              <a:rPr lang="en-US"/>
              <a:t> curs-10/tail_rec</a:t>
            </a:r>
          </a:p>
          <a:p>
            <a:r>
              <a:rPr lang="en-US" dirty="0"/>
              <a:t>make &amp;&amp; make </a:t>
            </a:r>
            <a:r>
              <a:rPr lang="en-US" err="1"/>
              <a:t>asm</a:t>
            </a:r>
            <a:r>
              <a:rPr lang="en-US" dirty="0"/>
              <a:t> </a:t>
            </a:r>
          </a:p>
          <a:p>
            <a:r>
              <a:rPr lang="en-US" err="1"/>
              <a:t>Examinare</a:t>
            </a:r>
            <a:r>
              <a:rPr lang="en-US" dirty="0"/>
              <a:t> </a:t>
            </a:r>
            <a:r>
              <a:rPr lang="en-US" err="1"/>
              <a:t>fact.s</a:t>
            </a:r>
            <a:r>
              <a:rPr lang="en-US" dirty="0"/>
              <a:t> </a:t>
            </a:r>
            <a:r>
              <a:rPr lang="en-US" err="1"/>
              <a:t>și</a:t>
            </a:r>
            <a:r>
              <a:rPr lang="en-US" dirty="0"/>
              <a:t> </a:t>
            </a:r>
            <a:r>
              <a:rPr lang="en-US" err="1"/>
              <a:t>fib.s</a:t>
            </a:r>
            <a:r>
              <a:rPr lang="en-US" dirty="0"/>
              <a:t> </a:t>
            </a:r>
          </a:p>
          <a:p>
            <a:r>
              <a:rPr lang="en-US" dirty="0">
                <a:hlinkClick r:id="rId2"/>
              </a:rPr>
              <a:t>https://gcc.godbolt.org/</a:t>
            </a:r>
          </a:p>
          <a:p>
            <a:pPr marL="609600" lvl="1" indent="0">
              <a:buNone/>
            </a:pPr>
            <a:r>
              <a:rPr lang="en-US" dirty="0"/>
              <a:t>Cu opțiunile -O1 -O2 -m32 -march=native se examinează </a:t>
            </a:r>
            <a:r>
              <a:rPr lang="en-US"/>
              <a:t>codul generat pentru recursivitate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Instrucțiuni de lucru cu Procedurile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(cont’d)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81000" y="1058501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Instrucțiunea</a:t>
            </a:r>
            <a:r>
              <a:rPr lang="en-US" dirty="0"/>
              <a:t> </a:t>
            </a:r>
            <a:r>
              <a:rPr lang="en-US" sz="2800" b="1" i="0" u="none" strike="noStrike" cap="none" dirty="0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transfera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apelanta</a:t>
            </a:r>
            <a:endParaRPr lang="en-US"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/>
              <a:t>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procesorul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intoarca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retur</a:t>
            </a:r>
            <a:r>
              <a:rPr lang="en-US" dirty="0"/>
              <a:t> </a:t>
            </a:r>
            <a:r>
              <a:rPr lang="en-US" dirty="0" err="1"/>
              <a:t>salvata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la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Este important ca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TOS 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arate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către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acesta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adresa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în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mom</a:t>
            </a:r>
            <a:r>
              <a:rPr lang="en-US" dirty="0" err="1"/>
              <a:t>entul</a:t>
            </a:r>
            <a:r>
              <a:rPr lang="en-US" dirty="0"/>
              <a:t> </a:t>
            </a:r>
            <a:r>
              <a:rPr lang="en-US" dirty="0" err="1"/>
              <a:t>execuției</a:t>
            </a:r>
            <a:r>
              <a:rPr lang="en-US" dirty="0"/>
              <a:t> </a:t>
            </a:r>
            <a:r>
              <a:rPr lang="en-US" dirty="0" err="1"/>
              <a:t>instrucțiunii</a:t>
            </a:r>
            <a:r>
              <a:rPr lang="en-US" dirty="0"/>
              <a:t> 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la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sunt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3810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		ESP, 4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	; pop return address</a:t>
            </a:r>
          </a:p>
          <a:p>
            <a:pPr marL="1143000" marR="0" lvl="2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[ESP-4]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; from the stack</a:t>
            </a:r>
          </a:p>
          <a:p>
            <a:pPr marL="11430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57300" y="4407357"/>
            <a:ext cx="7315200" cy="1042134"/>
          </a:xfrm>
          <a:prstGeom prst="rect">
            <a:avLst/>
          </a:prstGeom>
          <a:noFill/>
          <a:ln w="19050" cap="flat" cmpd="sng">
            <a:solidFill>
              <a:srgbClr val="CDDF2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/>
              <a:t>Instrucțiuni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cu </a:t>
            </a:r>
            <a:r>
              <a:rPr lang="en-US" dirty="0" err="1"/>
              <a:t>proceduri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Putem specifica un intreg optional instructiunii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Formatul acesteia este</a:t>
            </a:r>
          </a:p>
          <a:p>
            <a:pPr marL="1143000" marR="0" lvl="2" indent="-406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   optional_uint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Ex</a:t>
            </a:r>
            <a:r>
              <a:rPr lang="en-US"/>
              <a:t>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mpl</a:t>
            </a:r>
            <a:r>
              <a:rPr lang="en-US"/>
              <a:t>u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</a:p>
          <a:p>
            <a:pPr marL="342900" marR="0" lvl="0" indent="-520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	</a:t>
            </a:r>
            <a:r>
              <a:rPr lang="en-US" sz="28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ret 8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Acțiunile realizate in acest caz sunt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3810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		ESP, 4 + optional_uint</a:t>
            </a:r>
          </a:p>
          <a:p>
            <a:pPr marL="1143000" marR="0" lvl="2" indent="-4064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		[ESP – 4 - optional_uint ]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218" name="Shape 218"/>
          <p:cNvSpPr/>
          <p:nvPr/>
        </p:nvSpPr>
        <p:spPr>
          <a:xfrm>
            <a:off x="762000" y="3377275"/>
            <a:ext cx="7620000" cy="1467600"/>
          </a:xfrm>
          <a:prstGeom prst="rect">
            <a:avLst/>
          </a:prstGeom>
          <a:noFill/>
          <a:ln w="19050" cap="flat" cmpd="sng">
            <a:solidFill>
              <a:srgbClr val="CDDF2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Cum este transferat controlul in program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469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     machine code main:</a:t>
            </a:r>
          </a:p>
          <a:p>
            <a:pPr marL="342900" marR="0" lvl="0" indent="-469900" algn="l" rtl="0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00000002	E816000000	call    sum</a:t>
            </a:r>
          </a:p>
          <a:p>
            <a:pPr marL="342900" marR="0" lvl="0" indent="-469900" algn="l" rtl="0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00000007	9C3		mov     EBX,EAX</a:t>
            </a:r>
          </a:p>
          <a:p>
            <a:pPr marL="342900" marR="0" lvl="0" indent="-469900" algn="l" rtl="0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					  . . . .  </a:t>
            </a:r>
          </a:p>
          <a:p>
            <a:pPr marL="342900" marR="0" lvl="0" indent="-469900" algn="l" rtl="0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1D-07 = 16</a:t>
            </a:r>
            <a:r>
              <a:rPr lang="en-US" sz="20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			; end of main procedure</a:t>
            </a:r>
          </a:p>
          <a:p>
            <a:pPr marL="342900" marR="0" lvl="0" indent="-469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0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</a:p>
          <a:p>
            <a:pPr marL="342900" marR="0" lvl="0" indent="-469900" algn="l" rtl="0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3EE0AE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0000001D	55  		push    EBP</a:t>
            </a:r>
          </a:p>
          <a:p>
            <a:pPr marL="342900" marR="0" lvl="0" indent="-469900" algn="l" rtl="0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rgbClr val="3EE0AE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					  . . . </a:t>
            </a:r>
          </a:p>
          <a:p>
            <a:pPr marL="342900" marR="0" lvl="0" indent="-469900" algn="l" rtl="0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rgbClr val="3EE0AE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					ret  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EE0AE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3EE0AE"/>
                </a:solidFill>
                <a:latin typeface="Courier New"/>
                <a:ea typeface="Courier New"/>
                <a:cs typeface="Courier New"/>
                <a:sym typeface="Courier New"/>
              </a:rPr>
              <a:t>					; end of sum procedure</a:t>
            </a:r>
          </a:p>
          <a:p>
            <a:pPr marL="342900" marR="0" lvl="0" indent="-469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2D-1D=10</a:t>
            </a: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avg:</a:t>
            </a:r>
          </a:p>
          <a:p>
            <a:pPr marL="342900" marR="0" lvl="0" indent="-469900" algn="l" rtl="0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				  . . . .  </a:t>
            </a:r>
          </a:p>
          <a:p>
            <a:pPr marL="342900" marR="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00000028	E8F0FFFFFF	call    sum</a:t>
            </a:r>
          </a:p>
          <a:p>
            <a:pPr marL="342900" marR="0" lvl="0" indent="-469900" algn="l" rtl="0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0000002D	89D8		mov     EAX,EBX</a:t>
            </a:r>
          </a:p>
          <a:p>
            <a:pPr marL="342900" marR="0" lvl="0" indent="-469900" algn="l" rtl="0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				  . . . .  </a:t>
            </a:r>
          </a:p>
          <a:p>
            <a:pPr marL="342900" marR="0" lvl="0" indent="-469900" algn="l" rtl="0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F9AD61"/>
                </a:solidFill>
                <a:latin typeface="Courier New"/>
                <a:ea typeface="Courier New"/>
                <a:cs typeface="Courier New"/>
                <a:sym typeface="Courier New"/>
              </a:rPr>
              <a:t>					; end of avg procedure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457200" y="1371600"/>
            <a:ext cx="1600200" cy="0"/>
          </a:xfrm>
          <a:prstGeom prst="straightConnector1">
            <a:avLst/>
          </a:prstGeom>
          <a:noFill/>
          <a:ln w="19050" cap="flat" cmpd="sng">
            <a:solidFill>
              <a:srgbClr val="E674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2362200" y="1371600"/>
            <a:ext cx="4343400" cy="0"/>
          </a:xfrm>
          <a:prstGeom prst="straightConnector1">
            <a:avLst/>
          </a:prstGeom>
          <a:noFill/>
          <a:ln w="19050" cap="flat" cmpd="sng">
            <a:solidFill>
              <a:srgbClr val="E674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533400" y="2773220"/>
            <a:ext cx="6172200" cy="0"/>
          </a:xfrm>
          <a:prstGeom prst="straightConnector1">
            <a:avLst/>
          </a:prstGeom>
          <a:noFill/>
          <a:ln w="19050" cap="flat" cmpd="sng">
            <a:solidFill>
              <a:srgbClr val="E674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533400" y="3756896"/>
            <a:ext cx="6172200" cy="0"/>
          </a:xfrm>
          <a:prstGeom prst="straightConnector1">
            <a:avLst/>
          </a:prstGeom>
          <a:noFill/>
          <a:ln w="19050" cap="flat" cmpd="sng">
            <a:solidFill>
              <a:srgbClr val="E674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Shape 229"/>
          <p:cNvSpPr/>
          <p:nvPr/>
        </p:nvSpPr>
        <p:spPr>
          <a:xfrm>
            <a:off x="1362364" y="2773220"/>
            <a:ext cx="381000" cy="30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466" y="58057"/>
                </a:moveTo>
                <a:lnTo>
                  <a:pt x="-167228" y="-21135"/>
                </a:lnTo>
                <a:lnTo>
                  <a:pt x="-209870" y="-13403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590800" y="1447800"/>
            <a:ext cx="381000" cy="30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3756" y="62500"/>
                </a:moveTo>
                <a:lnTo>
                  <a:pt x="-170784" y="214419"/>
                </a:lnTo>
                <a:lnTo>
                  <a:pt x="-284538" y="34152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343892" y="1706420"/>
            <a:ext cx="381000" cy="30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200" y="58056"/>
                </a:moveTo>
                <a:lnTo>
                  <a:pt x="-74784" y="129975"/>
                </a:lnTo>
                <a:lnTo>
                  <a:pt x="-99648" y="1859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618508" y="4230464"/>
            <a:ext cx="1219200" cy="30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466" y="58057"/>
                </a:moveTo>
                <a:lnTo>
                  <a:pt x="-59686" y="2472"/>
                </a:lnTo>
                <a:lnTo>
                  <a:pt x="-116035" y="-6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Transmiterea parametrilor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dirty="0" err="1"/>
              <a:t>diferita</a:t>
            </a:r>
            <a:r>
              <a:rPr lang="en-US" b="1" dirty="0"/>
              <a:t> </a:t>
            </a:r>
            <a:r>
              <a:rPr lang="en-US" dirty="0" err="1"/>
              <a:t>fata</a:t>
            </a:r>
            <a:r>
              <a:rPr lang="en-US" dirty="0"/>
              <a:t> de </a:t>
            </a:r>
            <a:r>
              <a:rPr lang="en-US" dirty="0" err="1"/>
              <a:t>limbajele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înalt</a:t>
            </a:r>
            <a:r>
              <a:rPr lang="en-US" dirty="0"/>
              <a:t> (C / C++ / Java)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/>
              <a:t>In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asamblare</a:t>
            </a:r>
            <a:endParaRPr lang="en-US"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Toți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dispuși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zona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accesata</a:t>
            </a:r>
            <a:r>
              <a:rPr lang="en-US" dirty="0"/>
              <a:t> mutual de </a:t>
            </a:r>
            <a:r>
              <a:rPr lang="en-US" b="1" dirty="0" err="1"/>
              <a:t>apela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/>
              <a:t>t</a:t>
            </a:r>
            <a:r>
              <a:rPr lang="en-US" b="1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apelat</a:t>
            </a:r>
            <a:r>
              <a:rPr lang="en-US" dirty="0"/>
              <a:t> (caller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procedura</a:t>
            </a:r>
            <a:r>
              <a:rPr lang="en-US" dirty="0"/>
              <a:t>  (a.k.a.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proc_name</a:t>
            </a:r>
            <a:r>
              <a:rPr lang="en-US" dirty="0"/>
              <a:t>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Tipuri</a:t>
            </a:r>
            <a:r>
              <a:rPr lang="en-US" dirty="0"/>
              <a:t> zone de </a:t>
            </a:r>
            <a:r>
              <a:rPr lang="en-US" dirty="0" err="1"/>
              <a:t>stocare</a:t>
            </a:r>
            <a:endParaRPr lang="en-US"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dirty="0"/>
              <a:t>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registrii</a:t>
            </a:r>
            <a:r>
              <a:rPr lang="en-US" dirty="0"/>
              <a:t> de </a:t>
            </a:r>
            <a:r>
              <a:rPr lang="en-US" dirty="0" err="1"/>
              <a:t>uz</a:t>
            </a:r>
            <a:r>
              <a:rPr lang="en-US" dirty="0"/>
              <a:t> general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Memorie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registre</a:t>
            </a:r>
            <a:endParaRPr lang="en-US"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Metoda</a:t>
            </a:r>
            <a:r>
              <a:rPr lang="en-US" dirty="0"/>
              <a:t> care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stiva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Transmiterea parametrilor prin registre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err="1"/>
              <a:t>Procedura</a:t>
            </a:r>
            <a:r>
              <a:rPr lang="en-US" dirty="0"/>
              <a:t> </a:t>
            </a:r>
            <a:r>
              <a:rPr lang="en-US" b="1" err="1"/>
              <a:t>apela</a:t>
            </a:r>
            <a:r>
              <a:rPr lang="en-US" b="1" err="1">
                <a:solidFill>
                  <a:srgbClr val="FF0000"/>
                </a:solidFill>
              </a:rPr>
              <a:t>n</a:t>
            </a:r>
            <a:r>
              <a:rPr lang="en-US" b="1" err="1"/>
              <a:t>tă</a:t>
            </a:r>
            <a:r>
              <a:rPr lang="en-US" dirty="0"/>
              <a:t> </a:t>
            </a:r>
            <a:r>
              <a:rPr lang="en-US" err="1"/>
              <a:t>plasează</a:t>
            </a:r>
            <a:r>
              <a:rPr lang="en-US" dirty="0"/>
              <a:t> </a:t>
            </a:r>
            <a:r>
              <a:rPr lang="en-US" err="1"/>
              <a:t>toți</a:t>
            </a:r>
            <a:r>
              <a:rPr lang="en-US" dirty="0"/>
              <a:t> </a:t>
            </a:r>
            <a:r>
              <a:rPr lang="en-US" err="1"/>
              <a:t>parametrii</a:t>
            </a:r>
            <a:r>
              <a:rPr lang="en-US" dirty="0"/>
              <a:t> </a:t>
            </a:r>
            <a:r>
              <a:rPr lang="en-US" err="1"/>
              <a:t>necesari</a:t>
            </a:r>
            <a:r>
              <a:rPr lang="en-US" dirty="0"/>
              <a:t> 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registre</a:t>
            </a:r>
            <a:r>
              <a:rPr lang="en-US" dirty="0"/>
              <a:t> de </a:t>
            </a:r>
            <a:r>
              <a:rPr lang="en-US" err="1"/>
              <a:t>uz</a:t>
            </a:r>
            <a:r>
              <a:rPr lang="en-US" dirty="0"/>
              <a:t> general </a:t>
            </a:r>
            <a:r>
              <a:rPr lang="en-US" err="1"/>
              <a:t>înainte</a:t>
            </a:r>
            <a:r>
              <a:rPr lang="en-US" dirty="0"/>
              <a:t> de a </a:t>
            </a:r>
            <a:r>
              <a:rPr lang="en-US" err="1"/>
              <a:t>realiza</a:t>
            </a:r>
            <a:r>
              <a:rPr lang="en-US" dirty="0"/>
              <a:t> </a:t>
            </a:r>
            <a:r>
              <a:rPr lang="en-US" err="1"/>
              <a:t>apelul</a:t>
            </a:r>
            <a:r>
              <a:rPr lang="en-US" dirty="0"/>
              <a:t> </a:t>
            </a:r>
            <a:r>
              <a:rPr lang="en-US" err="1"/>
              <a:t>propriu-zis</a:t>
            </a:r>
            <a:r>
              <a:rPr lang="en-US" dirty="0"/>
              <a:t> </a:t>
            </a:r>
            <a:r>
              <a:rPr lang="en-US" err="1"/>
              <a:t>prin</a:t>
            </a:r>
            <a:r>
              <a:rPr lang="en-US" dirty="0"/>
              <a:t> </a:t>
            </a:r>
            <a:r>
              <a:rPr lang="en-US" err="1"/>
              <a:t>instrucțiunea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</a:t>
            </a:r>
            <a:r>
              <a:rPr lang="en-US" dirty="0" err="1"/>
              <a:t>emple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742950" marR="0" lvl="1" indent="-28575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Demo: PROCEX1.ASM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apelul-prin-valoare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registrelor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/>
              <a:t>o </a:t>
            </a:r>
            <a:r>
              <a:rPr lang="en-US" dirty="0" err="1"/>
              <a:t>procedura</a:t>
            </a:r>
            <a:r>
              <a:rPr lang="en-US" dirty="0"/>
              <a:t> care </a:t>
            </a:r>
            <a:r>
              <a:rPr lang="en-US" dirty="0" err="1"/>
              <a:t>realizeaza</a:t>
            </a:r>
            <a:r>
              <a:rPr lang="en-US" dirty="0"/>
              <a:t> o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simpla</a:t>
            </a:r>
            <a:endParaRPr lang="en-US" dirty="0"/>
          </a:p>
          <a:p>
            <a:pPr marL="742950" marR="0" lvl="1" indent="-285750" algn="l" rtl="0">
              <a:lnSpc>
                <a:spcPct val="22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Demo: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PROCEX2</a:t>
            </a:r>
            <a:r>
              <a:rPr lang="en-US" sz="2400" b="1" i="0" u="none" strike="noStrike" cap="none" dirty="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.ASM</a:t>
            </a:r>
            <a:endParaRPr lang="en-US" sz="2400" b="1" i="0" u="none" strike="noStrike" cap="none">
              <a:solidFill>
                <a:srgbClr val="262699"/>
              </a:solidFill>
              <a:latin typeface="Courier New"/>
              <a:ea typeface="Courier New"/>
              <a:cs typeface="Courier New"/>
            </a:endParaRPr>
          </a:p>
          <a:p>
            <a:pPr marL="1143000" marR="0" lvl="2" indent="-228600" algn="l" rtl="0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apelul-prin-referenta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registrelor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lungimii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ș</a:t>
            </a:r>
            <a:r>
              <a:rPr lang="en-US" dirty="0" err="1"/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con</a:t>
            </a:r>
            <a:r>
              <a:rPr lang="en-US" dirty="0"/>
              <a:t>tra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registrelor</a:t>
            </a:r>
            <a:endParaRPr lang="en-US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/>
              <a:t>convenabil</a:t>
            </a:r>
            <a:endParaRPr lang="en-US"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/>
              <a:t>Mai rapid</a:t>
            </a:r>
          </a:p>
          <a:p>
            <a:pPr marL="342900" marR="0" lvl="0" indent="-342900" algn="l" rtl="0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dirty="0" err="1"/>
              <a:t>Numai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transferat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registre</a:t>
            </a:r>
            <a:endParaRPr lang="en-US" dirty="0"/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</a:pPr>
            <a:r>
              <a:rPr lang="en-US" dirty="0"/>
              <a:t>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de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accesibil</a:t>
            </a:r>
            <a:endParaRPr lang="en-US" dirty="0"/>
          </a:p>
          <a:p>
            <a:pPr lvl="1" indent="-285750"/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registrele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/>
              <a:t>libere</a:t>
            </a:r>
            <a:r>
              <a:rPr lang="en-US" dirty="0"/>
              <a:t> 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</a:pP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neaga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 al </a:t>
            </a:r>
            <a:r>
              <a:rPr lang="en-US" dirty="0" err="1"/>
              <a:t>metodei</a:t>
            </a:r>
            <a:endParaRPr lang="en-US"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1529</Words>
  <Application>Microsoft Office PowerPoint</Application>
  <PresentationFormat>Expunere pe ecran (4:3)</PresentationFormat>
  <Paragraphs>351</Paragraphs>
  <Slides>39</Slides>
  <Notes>38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39</vt:i4>
      </vt:variant>
    </vt:vector>
  </HeadingPairs>
  <TitlesOfParts>
    <vt:vector size="40" baseType="lpstr">
      <vt:lpstr>2_Blank Presentation</vt:lpstr>
      <vt:lpstr>Funcții</vt:lpstr>
      <vt:lpstr>Proceduri</vt:lpstr>
      <vt:lpstr>Instrucțiuni de lucru cu Procedurile</vt:lpstr>
      <vt:lpstr>Instrucțiuni de lucru cu Procedurile (cont’d)</vt:lpstr>
      <vt:lpstr>Instrucțiuni de lucru cu proceduri</vt:lpstr>
      <vt:lpstr>Cum este transferat controlul in program?</vt:lpstr>
      <vt:lpstr>Transmiterea parametrilor</vt:lpstr>
      <vt:lpstr>Transmiterea parametrilor prin registre</vt:lpstr>
      <vt:lpstr>pro și contra pentru metoda registrelor</vt:lpstr>
      <vt:lpstr>Transmiterea parametrilor prin stivă</vt:lpstr>
      <vt:lpstr>Accesarea parametrilor de pe stivă</vt:lpstr>
      <vt:lpstr>Folosirea lui EBP pentru acces la parametri</vt:lpstr>
      <vt:lpstr>Eliberarea stivei de parametri</vt:lpstr>
      <vt:lpstr>Eliberarea stivei de parametri (cont’d)</vt:lpstr>
      <vt:lpstr>Probleme de întreținere a stivei</vt:lpstr>
      <vt:lpstr>Probleme de întreținere a stivei</vt:lpstr>
      <vt:lpstr>Probleme de întreținere a stivei</vt:lpstr>
      <vt:lpstr>Probleme de întreținere a stivei</vt:lpstr>
      <vt:lpstr>Probleme de întretinere a stivei</vt:lpstr>
      <vt:lpstr>Variabile locale</vt:lpstr>
      <vt:lpstr>Instrucțiuni pentru cadrul de stivă</vt:lpstr>
      <vt:lpstr>Instrucțiuni pentru cadrul de stivă</vt:lpstr>
      <vt:lpstr>Schita unei proceduri tipice</vt:lpstr>
      <vt:lpstr>Transmiterea parametrilor prin stiva - demo</vt:lpstr>
      <vt:lpstr>Număr variabil de parametri</vt:lpstr>
      <vt:lpstr>Număr variabil de parametri</vt:lpstr>
      <vt:lpstr>Stack frame = activation record = cadru de stivă</vt:lpstr>
      <vt:lpstr>Activation record</vt:lpstr>
      <vt:lpstr>Variabile locale – exemple</vt:lpstr>
      <vt:lpstr>Performanță în apeluri de funcții</vt:lpstr>
      <vt:lpstr>Performanță în apeluri de funcții</vt:lpstr>
      <vt:lpstr>Performanta: Overhead variabile locale</vt:lpstr>
      <vt:lpstr>Recursivitate</vt:lpstr>
      <vt:lpstr>Introducere</vt:lpstr>
      <vt:lpstr>Introducere (cont’d)</vt:lpstr>
      <vt:lpstr>Recursivitate</vt:lpstr>
      <vt:lpstr>Recursivitate</vt:lpstr>
      <vt:lpstr>Recursiv vs Iterativ</vt:lpstr>
      <vt:lpstr>Recursivitatea la coadă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de programe în asamblare</dc:title>
  <cp:lastModifiedBy>Dragoș Nniculescu</cp:lastModifiedBy>
  <cp:revision>250</cp:revision>
  <dcterms:created xsi:type="dcterms:W3CDTF">2017-10-28T15:48:12Z</dcterms:created>
  <dcterms:modified xsi:type="dcterms:W3CDTF">2021-11-18T16:07:35Z</dcterms:modified>
</cp:coreProperties>
</file>