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Candara" panose="020E0502030303020204" pitchFamily="34" charset="0"/>
      <p:regular r:id="rId27"/>
      <p:bold r:id="rId28"/>
      <p:italic r:id="rId29"/>
      <p:boldItalic r:id="rId30"/>
    </p:embeddedFont>
    <p:embeddedFont>
      <p:font typeface="Constantia" panose="02030602050306030303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77D86-DF05-248F-5E8D-ECB4501EFF07}" v="1" dt="2019-11-12T14:55:53.740"/>
    <p1510:client id="{1CA357D5-69B3-027D-D12F-D23B1CB702CC}" v="18" dt="2019-09-18T10:04:25.719"/>
    <p1510:client id="{280038BA-B87B-B5C3-077B-0BA67A51F3C8}" v="880" dt="2019-11-12T17:06:29.813"/>
    <p1510:client id="{60B52E26-41F8-9048-CC2C-A33391EEB85B}" v="68" dt="2019-09-16T15:08:09.233"/>
    <p1510:client id="{68C62C0E-C5CE-26F4-8991-2DA54074071D}" v="36" dt="2020-11-20T09:16:38.598"/>
    <p1510:client id="{7E258652-C4C8-42A0-A438-CEB001BBF0E3}" v="15" dt="2020-11-25T21:13:27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11" autoAdjust="0"/>
    <p:restoredTop sz="81672" autoAdjust="0"/>
  </p:normalViewPr>
  <p:slideViewPr>
    <p:cSldViewPr snapToGrid="0" snapToObjects="1">
      <p:cViewPr varScale="1">
        <p:scale>
          <a:sx n="52" d="100"/>
          <a:sy n="52" d="100"/>
        </p:scale>
        <p:origin x="-3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5/10/relationships/revisionInfo" Target="revisionInfo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DDD3B-3062-4181-AB30-D24FBF33FE50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9EFCD-9989-4855-A165-C0401DF15C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4753" tIns="94753" rIns="94753" bIns="94753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73842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7684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21526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95368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369210" marR="0" lvl="5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843052" marR="0" lvl="6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16895" marR="0" lvl="7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790737" marR="0" lvl="8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2783" y="2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4753" tIns="94753" rIns="94753" bIns="94753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73842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7684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21526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95368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369210" marR="0" lvl="5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843052" marR="0" lvl="6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16895" marR="0" lvl="7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790737" marR="0" lvl="8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  <a:noFill/>
          <a:ln>
            <a:noFill/>
          </a:ln>
        </p:spPr>
        <p:txBody>
          <a:bodyPr wrap="square" lIns="94753" tIns="94753" rIns="94753" bIns="94753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2799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4753" tIns="94753" rIns="94753" bIns="94753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73842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7684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21526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95368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369210" marR="0" lvl="5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843052" marR="0" lvl="6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16895" marR="0" lvl="7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790737" marR="0" lvl="8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2783" y="9722799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6463" tIns="48219" rIns="96463" bIns="48219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2h C + Assembler 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/>
              <a:t>Cdecl</a:t>
            </a:r>
            <a:r>
              <a:rPr lang="en-US" dirty="0"/>
              <a:t> – x86 ;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consultați</a:t>
            </a:r>
            <a:r>
              <a:rPr lang="en-US" dirty="0"/>
              <a:t> </a:t>
            </a:r>
            <a:r>
              <a:rPr lang="en-US" dirty="0" err="1"/>
              <a:t>convenția</a:t>
            </a:r>
            <a:r>
              <a:rPr lang="en-US" dirty="0"/>
              <a:t> pe </a:t>
            </a:r>
            <a:r>
              <a:rPr lang="en-US" dirty="0" err="1"/>
              <a:t>compilatorul+procesorul</a:t>
            </a:r>
            <a:r>
              <a:rPr lang="en-US" dirty="0"/>
              <a:t>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folosiți</a:t>
            </a:r>
            <a:endParaRPr dirty="0" err="1"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sldNum" idx="12"/>
          </p:nvPr>
        </p:nvSpPr>
        <p:spPr>
          <a:xfrm>
            <a:off x="4022783" y="9722799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6463" tIns="48219" rIns="96463" bIns="48219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2</a:t>
            </a:fld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6463" tIns="48219" rIns="96463" bIns="48219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06.05.2021: 2h 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8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28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1866900" y="-495300"/>
            <a:ext cx="5410200" cy="83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41148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572000" y="990600"/>
            <a:ext cx="4191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over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8382000" cy="281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381000" y="3848100"/>
            <a:ext cx="8382000" cy="25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har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chart" idx="2"/>
          </p:nvPr>
        </p:nvSpPr>
        <p:spPr>
          <a:xfrm>
            <a:off x="381000" y="9144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clipArt" idx="2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019800" y="62484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5: Page </a:t>
            </a: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chart" idx="2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019800" y="62484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5: Page </a:t>
            </a: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81000" y="2174874"/>
            <a:ext cx="4116388" cy="42259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45025" y="914400"/>
            <a:ext cx="4117975" cy="1260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117975" cy="4225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04799" y="6412468"/>
            <a:ext cx="38931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Curs 12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381000" y="838200"/>
            <a:ext cx="8382000" cy="1588"/>
          </a:xfrm>
          <a:prstGeom prst="straightConnector1">
            <a:avLst/>
          </a:prstGeom>
          <a:solidFill>
            <a:schemeClr val="accent1"/>
          </a:solidFill>
          <a:ln w="635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/>
          <p:nvPr/>
        </p:nvSpPr>
        <p:spPr>
          <a:xfrm>
            <a:off x="8247707" y="6443246"/>
            <a:ext cx="525747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6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381000" y="6475412"/>
            <a:ext cx="8382000" cy="1588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>
                <a:latin typeface="Constantia"/>
                <a:ea typeface="Constantia"/>
                <a:cs typeface="Constantia"/>
                <a:sym typeface="Constantia"/>
              </a:rPr>
              <a:t>C + assembler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-1778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-1778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5257800" y="3505200"/>
            <a:ext cx="3505200" cy="990600"/>
          </a:xfrm>
          <a:prstGeom prst="wedgeRoundRectCallout">
            <a:avLst>
              <a:gd name="adj1" fmla="val -44652"/>
              <a:gd name="adj2" fmla="val -80902"/>
              <a:gd name="adj3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Dandamudi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]:</a:t>
            </a:r>
          </a:p>
          <a:p>
            <a:pPr indent="-152400"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Capitole  17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2080" y="4781144"/>
            <a:ext cx="2728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ndara" pitchFamily="34" charset="0"/>
                <a:ea typeface="ヒラギノ角ゴ Pro W3"/>
              </a:rPr>
              <a:t>Modificat</a:t>
            </a:r>
            <a:r>
              <a:rPr lang="en-US" sz="2400" dirty="0">
                <a:latin typeface="Candara" pitchFamily="34" charset="0"/>
                <a:ea typeface="ヒラギノ角ゴ Pro W3"/>
              </a:rPr>
              <a:t>:  </a:t>
            </a:r>
            <a:fld id="{BC13CFC1-C340-4674-8873-0139F7F0DF46}" type="datetime5">
              <a:rPr lang="en-US" sz="2400" smtClean="0">
                <a:latin typeface="Candara" pitchFamily="34" charset="0"/>
                <a:ea typeface="ヒラギノ角ゴ Pro W3"/>
              </a:rPr>
              <a:pPr/>
              <a:t>18-Nov-21</a:t>
            </a:fld>
            <a:endParaRPr lang="en-US" sz="2400" dirty="0">
              <a:latin typeface="Candara" pitchFamily="34" charset="0"/>
              <a:ea typeface="ヒラギノ角ゴ Pro W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asamblare</a:t>
            </a:r>
            <a:r>
              <a:rPr lang="en-US" dirty="0"/>
              <a:t> din C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Global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si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External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Programarea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mixta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implica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cel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putin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2 module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modul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in C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modul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in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limbaj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asamblare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Trebuie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declaram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functiile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procedurile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care nu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definite in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acelasi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modul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ca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fiind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external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Section 5.10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Procedurile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folosite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alte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module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globale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Git:demo/curs-12</a:t>
            </a:r>
            <a:endParaRPr lang="en-US" sz="3200" b="0" i="0" u="none" strike="noStrike" cap="none">
              <a:latin typeface="Constantia"/>
              <a:ea typeface="Constantia"/>
              <a:cs typeface="Constantia"/>
            </a:endParaRPr>
          </a:p>
        </p:txBody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Exemplu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1 </a:t>
            </a:r>
            <a:r>
              <a:rPr lang="en-US" sz="2800" b="0" i="0" u="none" strike="noStrike" cap="none">
                <a:latin typeface="Candara"/>
                <a:ea typeface="Candara"/>
                <a:cs typeface="Candara"/>
                <a:sym typeface="Candara"/>
              </a:rPr>
              <a:t>în</a:t>
            </a:r>
            <a:r>
              <a:rPr lang="en-US"/>
              <a:t> </a:t>
            </a:r>
            <a:endParaRPr lang="en-US">
              <a:cs typeface="Courier New"/>
            </a:endParaRPr>
          </a:p>
          <a:p>
            <a:pPr lvl="1">
              <a:spcBef>
                <a:spcPts val="0"/>
              </a:spcBef>
            </a:pPr>
            <a:r>
              <a:rPr lang="en-US" b="1" i="0" u="none" strike="noStrike" cap="none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hll_ex1c.c</a:t>
            </a:r>
            <a:endParaRPr lang="en-US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hll_test.asm</a:t>
            </a:r>
          </a:p>
          <a:p>
            <a:pPr lvl="0" indent="-342900"/>
            <a:r>
              <a:rPr lang="en-US" err="1"/>
              <a:t>Exemplu</a:t>
            </a:r>
            <a:r>
              <a:rPr lang="en-US" dirty="0"/>
              <a:t> 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2</a:t>
            </a:r>
            <a:endParaRPr lang="en-US" sz="2800" b="0" i="0" u="none" strike="noStrike" cap="none" dirty="0">
              <a:latin typeface="Candara"/>
              <a:ea typeface="Candara"/>
              <a:cs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1" i="0" u="none" strike="noStrike" cap="none" err="1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hll_minmaxc.c</a:t>
            </a:r>
            <a:endParaRPr lang="en-US" sz="2400" b="1" i="0" u="none" strike="noStrike" cap="none" dirty="0">
              <a:solidFill>
                <a:srgbClr val="262699"/>
              </a:solidFill>
              <a:latin typeface="Courier New"/>
              <a:ea typeface="Courier New"/>
              <a:cs typeface="Courier New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hll_minmaxa.asm</a:t>
            </a:r>
          </a:p>
          <a:p>
            <a:pPr lvl="0" indent="-342900"/>
            <a:r>
              <a:rPr lang="en-US" err="1"/>
              <a:t>Exemplu</a:t>
            </a:r>
            <a:r>
              <a:rPr lang="en-US" dirty="0"/>
              <a:t> 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3</a:t>
            </a:r>
            <a:endParaRPr lang="en-US" sz="2800" b="0" i="0" u="none" strike="noStrike" cap="none" dirty="0">
              <a:latin typeface="Candara"/>
              <a:ea typeface="Candara"/>
              <a:cs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1" i="0" u="none" strike="noStrike" cap="none" err="1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hll_arraysumc.c</a:t>
            </a:r>
            <a:endParaRPr lang="en-US" sz="2400" b="1" i="0" u="none" strike="noStrike" cap="none" dirty="0">
              <a:solidFill>
                <a:srgbClr val="262699"/>
              </a:solidFill>
              <a:latin typeface="Courier New"/>
              <a:ea typeface="Courier New"/>
              <a:cs typeface="Courier New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hll_arraysuma.asm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latin typeface="Constantia"/>
                <a:ea typeface="Constantia"/>
                <a:cs typeface="Constantia"/>
                <a:sym typeface="Constantia"/>
              </a:rPr>
              <a:t>x86 cdecl calling convention 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016AF8-BAA8-41EC-8524-DF148656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60" y="1143872"/>
            <a:ext cx="4061254" cy="31841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36F1B9-71D6-40B2-A672-30FCDB41BA6F}"/>
              </a:ext>
            </a:extLst>
          </p:cNvPr>
          <p:cNvCxnSpPr/>
          <p:nvPr/>
        </p:nvCxnSpPr>
        <p:spPr>
          <a:xfrm flipH="1" flipV="1">
            <a:off x="673442" y="1363361"/>
            <a:ext cx="2059" cy="1381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C1C932-11C2-4757-AC98-DDEBD47E5788}"/>
              </a:ext>
            </a:extLst>
          </p:cNvPr>
          <p:cNvCxnSpPr>
            <a:cxnSpLocks/>
          </p:cNvCxnSpPr>
          <p:nvPr/>
        </p:nvCxnSpPr>
        <p:spPr>
          <a:xfrm flipH="1">
            <a:off x="663143" y="3177744"/>
            <a:ext cx="2060" cy="1336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C6E4A9-2FCC-4AF9-93F5-FBC3C629C2E2}"/>
              </a:ext>
            </a:extLst>
          </p:cNvPr>
          <p:cNvSpPr txBox="1"/>
          <p:nvPr/>
        </p:nvSpPr>
        <p:spPr>
          <a:xfrm>
            <a:off x="2235427" y="4152360"/>
            <a:ext cx="16422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      </a:t>
            </a:r>
            <a:r>
              <a:rPr lang="en-US" sz="1600">
                <a:latin typeface="Arial Narrow"/>
              </a:rPr>
              <a:t>Saved ESI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FA069-EE59-483A-A1E1-C7ADAA5E0AF1}"/>
              </a:ext>
            </a:extLst>
          </p:cNvPr>
          <p:cNvSpPr txBox="1"/>
          <p:nvPr/>
        </p:nvSpPr>
        <p:spPr>
          <a:xfrm>
            <a:off x="2235427" y="4489108"/>
            <a:ext cx="16422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      </a:t>
            </a:r>
            <a:r>
              <a:rPr lang="en-US" sz="1600">
                <a:latin typeface="Arial Narrow"/>
              </a:rPr>
              <a:t>Saved EDI</a:t>
            </a:r>
            <a:endParaRPr lang="en-US" sz="1600" dirty="0">
              <a:latin typeface="Arial Narrow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FEE30-BC0D-4409-9F4E-341C26EF6BC8}"/>
              </a:ext>
            </a:extLst>
          </p:cNvPr>
          <p:cNvSpPr txBox="1"/>
          <p:nvPr/>
        </p:nvSpPr>
        <p:spPr>
          <a:xfrm>
            <a:off x="102686" y="4605721"/>
            <a:ext cx="113069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Narrow"/>
              </a:rPr>
              <a:t>Stiva </a:t>
            </a:r>
            <a:r>
              <a:rPr lang="en-US" sz="1600" dirty="0">
                <a:latin typeface="Arial Narrow"/>
              </a:rPr>
              <a:t>crește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775E1-0EFD-4354-BD4C-85C091763942}"/>
              </a:ext>
            </a:extLst>
          </p:cNvPr>
          <p:cNvSpPr txBox="1"/>
          <p:nvPr/>
        </p:nvSpPr>
        <p:spPr>
          <a:xfrm>
            <a:off x="869001" y="4132932"/>
            <a:ext cx="164229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      </a:t>
            </a:r>
            <a:r>
              <a:rPr lang="en-US" sz="1800">
                <a:latin typeface="Arial Narrow"/>
              </a:rPr>
              <a:t>EBP - 12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0B0DD-5E90-465A-B5EC-99D5414A63CF}"/>
              </a:ext>
            </a:extLst>
          </p:cNvPr>
          <p:cNvSpPr txBox="1"/>
          <p:nvPr/>
        </p:nvSpPr>
        <p:spPr>
          <a:xfrm>
            <a:off x="862525" y="4469680"/>
            <a:ext cx="164229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      </a:t>
            </a:r>
            <a:r>
              <a:rPr lang="en-US" sz="1800">
                <a:latin typeface="Arial Narrow"/>
              </a:rPr>
              <a:t>EBP - 14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A73998-D49C-4448-BBFC-5CDD55540250}"/>
              </a:ext>
            </a:extLst>
          </p:cNvPr>
          <p:cNvCxnSpPr>
            <a:cxnSpLocks/>
          </p:cNvCxnSpPr>
          <p:nvPr/>
        </p:nvCxnSpPr>
        <p:spPr>
          <a:xfrm flipH="1">
            <a:off x="3907518" y="4693108"/>
            <a:ext cx="513658" cy="2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121588-61F1-4D95-AAF1-01545F8B2A0A}"/>
              </a:ext>
            </a:extLst>
          </p:cNvPr>
          <p:cNvSpPr txBox="1"/>
          <p:nvPr/>
        </p:nvSpPr>
        <p:spPr>
          <a:xfrm>
            <a:off x="5370238" y="2022186"/>
            <a:ext cx="345554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ndara"/>
              </a:rPr>
              <a:t>Convenția de apel folosită de C</a:t>
            </a:r>
            <a:endParaRPr lang="en-US">
              <a:solidFill>
                <a:schemeClr val="dk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ndara"/>
              </a:rPr>
              <a:t>Default for gcc, Linux, MSVC</a:t>
            </a:r>
            <a:endParaRPr lang="en-US" dirty="0">
              <a:solidFill>
                <a:schemeClr val="dk1"/>
              </a:solidFill>
              <a:latin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ndara"/>
              </a:rPr>
              <a:t>Parametri pe stivă începând cu ultimul</a:t>
            </a:r>
            <a:endParaRPr lang="en-US" dirty="0">
              <a:solidFill>
                <a:schemeClr val="dk1"/>
              </a:solidFill>
              <a:latin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ndara"/>
              </a:rPr>
              <a:t>Return, old EBP, locale</a:t>
            </a:r>
            <a:endParaRPr lang="en-US" dirty="0">
              <a:solidFill>
                <a:schemeClr val="dk1"/>
              </a:solidFill>
              <a:latin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ndara"/>
              </a:rPr>
              <a:t>Salvare registre dacă e cazul</a:t>
            </a:r>
            <a:endParaRPr lang="en-US" dirty="0">
              <a:solidFill>
                <a:schemeClr val="dk1"/>
              </a:solidFill>
              <a:latin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ndara"/>
              </a:rPr>
              <a:t>Valoare retur în EAX</a:t>
            </a:r>
            <a:endParaRPr lang="en-US" dirty="0">
              <a:solidFill>
                <a:schemeClr val="dk1"/>
              </a:solidFill>
              <a:latin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ndara"/>
              </a:rPr>
              <a:t>Stiva eliberată de parametri în apelant</a:t>
            </a:r>
            <a:endParaRPr lang="en-US" dirty="0">
              <a:solidFill>
                <a:schemeClr val="dk1"/>
              </a:solidFill>
              <a:latin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ndara"/>
              </a:rPr>
              <a:t>ABI = application </a:t>
            </a:r>
            <a:r>
              <a:rPr lang="en-US" b="1">
                <a:solidFill>
                  <a:schemeClr val="dk1"/>
                </a:solidFill>
                <a:latin typeface="Candara"/>
              </a:rPr>
              <a:t>binary </a:t>
            </a:r>
            <a:r>
              <a:rPr lang="en-US">
                <a:solidFill>
                  <a:schemeClr val="dk1"/>
                </a:solidFill>
                <a:latin typeface="Candara"/>
              </a:rPr>
              <a:t>interface</a:t>
            </a:r>
            <a:endParaRPr lang="en-US" dirty="0">
              <a:solidFill>
                <a:schemeClr val="dk1"/>
              </a:solidFill>
              <a:latin typeface="Candara"/>
            </a:endParaRPr>
          </a:p>
          <a:p>
            <a:pPr lvl="7"/>
            <a:r>
              <a:rPr lang="en-US">
                <a:solidFill>
                  <a:schemeClr val="dk1"/>
                </a:solidFill>
                <a:latin typeface="Candara"/>
              </a:rPr>
              <a:t>                   Biblioteci</a:t>
            </a:r>
            <a:endParaRPr lang="en-US" dirty="0">
              <a:solidFill>
                <a:schemeClr val="dk1"/>
              </a:solidFill>
              <a:latin typeface="Candara"/>
            </a:endParaRPr>
          </a:p>
          <a:p>
            <a:pPr lvl="7"/>
            <a:r>
              <a:rPr lang="en-US">
                <a:solidFill>
                  <a:schemeClr val="dk1"/>
                </a:solidFill>
                <a:latin typeface="Candara"/>
              </a:rPr>
              <a:t>                   Plugin-uri</a:t>
            </a:r>
            <a:endParaRPr lang="en-US" dirty="0">
              <a:solidFill>
                <a:schemeClr val="dk1"/>
              </a:solidFill>
              <a:latin typeface="Candara"/>
            </a:endParaRPr>
          </a:p>
          <a:p>
            <a:pPr marL="285750" lvl="6" indent="-285750"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Candara"/>
            </a:endParaRPr>
          </a:p>
          <a:p>
            <a:pPr marL="285750" lvl="1" indent="-285750">
              <a:buFont typeface="Arial"/>
              <a:buChar char="•"/>
            </a:pPr>
            <a:endParaRPr lang="en-US" dirty="0">
              <a:latin typeface="Candara"/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74B2C8-3C6B-4E3C-9E55-7F6225272AA1}"/>
              </a:ext>
            </a:extLst>
          </p:cNvPr>
          <p:cNvSpPr txBox="1"/>
          <p:nvPr/>
        </p:nvSpPr>
        <p:spPr>
          <a:xfrm>
            <a:off x="128558" y="1003271"/>
            <a:ext cx="1312018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Narrow"/>
              </a:rPr>
              <a:t>Adresele cresc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CC5F3-1237-4AFC-8326-2F86C7B5E8F7}"/>
              </a:ext>
            </a:extLst>
          </p:cNvPr>
          <p:cNvSpPr txBox="1"/>
          <p:nvPr/>
        </p:nvSpPr>
        <p:spPr>
          <a:xfrm>
            <a:off x="4140877" y="4515122"/>
            <a:ext cx="1020603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      </a:t>
            </a:r>
            <a:r>
              <a:rPr lang="en-US" sz="1800">
                <a:latin typeface="Arial Narrow"/>
              </a:rPr>
              <a:t>ESP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Apelarea unei funcții cu parametri</a:t>
            </a:r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push paramN</a:t>
            </a: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push paramN-1</a:t>
            </a: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....</a:t>
            </a: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push param2</a:t>
            </a: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push param1</a:t>
            </a: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call func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Restaurarea stivei după apelul unei funcții</a:t>
            </a:r>
          </a:p>
        </p:txBody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push paramN</a:t>
            </a: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push paramN-1</a:t>
            </a: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....</a:t>
            </a: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push param2</a:t>
            </a: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push param1</a:t>
            </a: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call func</a:t>
            </a: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add esp, N*4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Salvarea registrelor</a:t>
            </a:r>
          </a:p>
        </p:txBody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Unele registre pot modificate în cadrul unei funcții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Dacă avem nevoie de valori înainte sau după trebuie salvate în prealabil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Pe stivă (push eax), cel mai comun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Într-o zonă de memorie (date)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După apelul funcției registrele în cauză sunt restaurate (pop de pe stivă, de exemplu)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Referirea parametrilor unei funcții</a:t>
            </a:r>
          </a:p>
        </p:txBody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[EBP]: saved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ebp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[EBP+4]: return address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[EBP+8]: first parameter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[EBP+12]: second parameter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[EBP+16]: third parameter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Convenția de apel CDECL</a:t>
            </a:r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rgbClr val="FF0000"/>
              </a:buClr>
            </a:pPr>
            <a:endParaRPr lang="en-US"/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dirty="0" err="1"/>
              <a:t>Apela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/>
              <a:t>tul</a:t>
            </a:r>
            <a:endParaRPr lang="en-US"/>
          </a:p>
          <a:p>
            <a:pPr lvl="1" indent="-285750"/>
            <a:r>
              <a:rPr lang="it-IT" dirty="0" err="1"/>
              <a:t>plasează</a:t>
            </a:r>
            <a:r>
              <a:rPr lang="it-IT" dirty="0"/>
              <a:t> </a:t>
            </a:r>
            <a:r>
              <a:rPr lang="it-IT" dirty="0" err="1"/>
              <a:t>parametrii</a:t>
            </a:r>
            <a:r>
              <a:rPr lang="it-IT" dirty="0"/>
              <a:t> pe </a:t>
            </a:r>
            <a:r>
              <a:rPr lang="it-IT" dirty="0" err="1"/>
              <a:t>stivă</a:t>
            </a:r>
            <a:r>
              <a:rPr lang="it-IT" dirty="0"/>
              <a:t> (</a:t>
            </a:r>
            <a:r>
              <a:rPr lang="it-IT" dirty="0" err="1"/>
              <a:t>în</a:t>
            </a:r>
            <a:r>
              <a:rPr lang="it-IT" dirty="0"/>
              <a:t> ordine </a:t>
            </a:r>
            <a:r>
              <a:rPr lang="it-IT" dirty="0" err="1"/>
              <a:t>inversă</a:t>
            </a:r>
            <a:r>
              <a:rPr lang="it-IT" dirty="0"/>
              <a:t>) </a:t>
            </a:r>
            <a:r>
              <a:rPr lang="en-US" dirty="0"/>
              <a:t> </a:t>
            </a: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err="1"/>
              <a:t>conservă</a:t>
            </a:r>
            <a:r>
              <a:rPr lang="en-US" dirty="0"/>
              <a:t> EAX, ECX, EDX </a:t>
            </a:r>
            <a:r>
              <a:rPr lang="en-US" err="1"/>
              <a:t>dacă</a:t>
            </a:r>
            <a:r>
              <a:rPr lang="en-US" dirty="0"/>
              <a:t> </a:t>
            </a:r>
            <a:r>
              <a:rPr lang="en-US" err="1"/>
              <a:t>este</a:t>
            </a:r>
            <a:r>
              <a:rPr lang="en-US" dirty="0"/>
              <a:t> </a:t>
            </a:r>
            <a:r>
              <a:rPr lang="en-US" err="1"/>
              <a:t>cazul</a:t>
            </a:r>
            <a:endParaRPr lang="en-US"/>
          </a:p>
          <a:p>
            <a:pPr lvl="1"/>
            <a:r>
              <a:rPr lang="en-US" dirty="0" err="1"/>
              <a:t>curăță</a:t>
            </a:r>
            <a:r>
              <a:rPr lang="en-US" dirty="0"/>
              <a:t> </a:t>
            </a:r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după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retur</a:t>
            </a:r>
            <a:endParaRPr lang="en-US" dirty="0" err="1"/>
          </a:p>
          <a:p>
            <a:pPr lvl="2">
              <a:lnSpc>
                <a:spcPct val="70000"/>
              </a:lnSpc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add    ESP,4</a:t>
            </a:r>
            <a:endParaRPr lang="en-US">
              <a:solidFill>
                <a:schemeClr val="tx1"/>
              </a:solidFill>
            </a:endParaRPr>
          </a:p>
          <a:p>
            <a:pPr lvl="1" indent="-285750"/>
            <a:endParaRPr lang="en-US" dirty="0"/>
          </a:p>
          <a:p>
            <a:pPr indent="-285750"/>
            <a:r>
              <a:rPr lang="en-US" err="1"/>
              <a:t>Apelatul</a:t>
            </a:r>
            <a:endParaRPr lang="en-US"/>
          </a:p>
          <a:p>
            <a:pPr lvl="1" indent="-285750"/>
            <a:r>
              <a:rPr lang="en-US" dirty="0" err="1"/>
              <a:t>alocă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eliberează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locale</a:t>
            </a:r>
          </a:p>
          <a:p>
            <a:pPr lvl="1" indent="-285750"/>
            <a:r>
              <a:rPr lang="en-US" dirty="0" err="1"/>
              <a:t>pastrează</a:t>
            </a:r>
            <a:r>
              <a:rPr lang="en-US" dirty="0"/>
              <a:t>:  </a:t>
            </a:r>
            <a:r>
              <a:rPr lang="en-US" dirty="0">
                <a:solidFill>
                  <a:schemeClr val="accent4"/>
                </a:solidFill>
              </a:rPr>
              <a:t>EBP, EBX, ESI, </a:t>
            </a:r>
            <a:r>
              <a:rPr lang="en-US" dirty="0" err="1">
                <a:solidFill>
                  <a:schemeClr val="accent4"/>
                </a:solidFill>
              </a:rPr>
              <a:t>si</a:t>
            </a:r>
            <a:r>
              <a:rPr lang="en-US" dirty="0">
                <a:solidFill>
                  <a:schemeClr val="accent4"/>
                </a:solidFill>
              </a:rPr>
              <a:t> EDI </a:t>
            </a:r>
            <a:r>
              <a:rPr lang="en-US" dirty="0"/>
              <a:t>(callee preserved) 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 err="1"/>
              <a:t>valoarea</a:t>
            </a:r>
            <a:r>
              <a:rPr lang="en-US" dirty="0"/>
              <a:t> de </a:t>
            </a:r>
            <a:r>
              <a:rPr lang="en-US" dirty="0" err="1"/>
              <a:t>retur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EAX,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sau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EDX:EAX</a:t>
            </a:r>
          </a:p>
          <a:p>
            <a:pPr indent="-285750"/>
            <a:endParaRPr lang="en-US" b="1" dirty="0">
              <a:solidFill>
                <a:srgbClr val="FF0000"/>
              </a:solidFill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D821DE99-C609-4F1E-93A3-BA4AC318AAFC}"/>
              </a:ext>
            </a:extLst>
          </p:cNvPr>
          <p:cNvCxnSpPr/>
          <p:nvPr/>
        </p:nvCxnSpPr>
        <p:spPr>
          <a:xfrm flipH="1" flipV="1">
            <a:off x="3482071" y="3353409"/>
            <a:ext cx="841529" cy="2812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91D823-D475-449E-B819-A895791FCE1D}"/>
              </a:ext>
            </a:extLst>
          </p:cNvPr>
          <p:cNvSpPr txBox="1"/>
          <p:nvPr/>
        </p:nvSpPr>
        <p:spPr>
          <a:xfrm>
            <a:off x="4388120" y="3323984"/>
            <a:ext cx="1375000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Numărul total de octeți </a:t>
            </a:r>
            <a:r>
              <a:rPr lang="en-US"/>
              <a:t>trimiși pe stivă</a:t>
            </a:r>
          </a:p>
        </p:txBody>
      </p:sp>
      <p:sp>
        <p:nvSpPr>
          <p:cNvPr id="6" name="Shape 380">
            <a:extLst>
              <a:ext uri="{FF2B5EF4-FFF2-40B4-BE49-F238E27FC236}">
                <a16:creationId xmlns:a16="http://schemas.microsoft.com/office/drawing/2014/main" id="{FD1C4739-A927-461C-B492-7793EF3A65D6}"/>
              </a:ext>
            </a:extLst>
          </p:cNvPr>
          <p:cNvSpPr txBox="1"/>
          <p:nvPr/>
        </p:nvSpPr>
        <p:spPr>
          <a:xfrm rot="1421981">
            <a:off x="6448270" y="1178637"/>
            <a:ext cx="2516823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Inline Assembly</a:t>
            </a:r>
          </a:p>
        </p:txBody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Cod </a:t>
            </a:r>
            <a:r>
              <a:rPr lang="en-US" err="1"/>
              <a:t>în</a:t>
            </a:r>
            <a:r>
              <a:rPr lang="en-US" dirty="0"/>
              <a:t> </a:t>
            </a:r>
            <a:r>
              <a:rPr lang="en-US" err="1"/>
              <a:t>limbaj</a:t>
            </a:r>
            <a:r>
              <a:rPr lang="en-US" dirty="0"/>
              <a:t> de </a:t>
            </a:r>
            <a:r>
              <a:rPr lang="en-US" err="1"/>
              <a:t>asamblare</a:t>
            </a:r>
            <a:r>
              <a:rPr lang="en-US" dirty="0"/>
              <a:t> </a:t>
            </a:r>
            <a:r>
              <a:rPr lang="en-US" err="1"/>
              <a:t>integrat</a:t>
            </a:r>
            <a:r>
              <a:rPr lang="en-US" dirty="0"/>
              <a:t> </a:t>
            </a:r>
            <a:r>
              <a:rPr lang="en-US" err="1"/>
              <a:t>în</a:t>
            </a:r>
            <a:r>
              <a:rPr lang="en-US" dirty="0"/>
              <a:t> </a:t>
            </a:r>
            <a:r>
              <a:rPr lang="en-US" err="1"/>
              <a:t>codul</a:t>
            </a:r>
            <a:r>
              <a:rPr lang="en-US" dirty="0"/>
              <a:t> C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Nu </a:t>
            </a:r>
            <a:r>
              <a:rPr lang="en-US" sz="20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este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necesar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un </a:t>
            </a:r>
            <a:r>
              <a:rPr lang="en-US" sz="20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modul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separat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scris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in </a:t>
            </a:r>
            <a:r>
              <a:rPr lang="en-US" sz="20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limbaj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0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asamblare</a:t>
            </a:r>
            <a:endParaRPr lang="en-US" sz="2000" b="0" i="0" u="none" strike="noStrike" cap="none">
              <a:latin typeface="Candara"/>
              <a:ea typeface="Candara"/>
              <a:cs typeface="Candara"/>
              <a:sym typeface="Candara"/>
            </a:endParaRPr>
          </a:p>
          <a:p>
            <a:pPr lvl="2" indent="-228600"/>
            <a:r>
              <a:rPr lang="en-US"/>
              <a:t>Depinde de compilator, platformă</a:t>
            </a:r>
            <a:endParaRPr lang="en-US" dirty="0"/>
          </a:p>
          <a:p>
            <a:pPr lvl="2" indent="-228600"/>
            <a:r>
              <a:rPr lang="en-US"/>
              <a:t>gcc/x86:  simplu, sau cu intrinsics </a:t>
            </a:r>
          </a:p>
          <a:p>
            <a:pPr indent="-342900"/>
            <a:r>
              <a:rPr lang="en-US" err="1"/>
              <a:t>Constructiile</a:t>
            </a:r>
            <a:r>
              <a:rPr lang="en-US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in </a:t>
            </a:r>
            <a:r>
              <a:rPr lang="en-US" b="0" i="0" u="none" strike="noStrike" cap="none" err="1">
                <a:latin typeface="Candara"/>
                <a:ea typeface="Candara"/>
                <a:cs typeface="Candara"/>
                <a:sym typeface="Candara"/>
              </a:rPr>
              <a:t>limbaj</a:t>
            </a:r>
            <a:r>
              <a:rPr lang="en-US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b="0" i="0" u="none" strike="noStrike" cap="none" err="1">
                <a:latin typeface="Candara"/>
                <a:ea typeface="Candara"/>
                <a:cs typeface="Candara"/>
                <a:sym typeface="Candara"/>
              </a:rPr>
              <a:t>asamblare</a:t>
            </a:r>
            <a:r>
              <a:rPr lang="en-US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0" i="0" u="none" strike="noStrike" cap="none" err="1">
                <a:latin typeface="Candara"/>
                <a:ea typeface="Candara"/>
                <a:cs typeface="Candara"/>
                <a:sym typeface="Candara"/>
              </a:rPr>
              <a:t>sunt</a:t>
            </a:r>
            <a:r>
              <a:rPr lang="en-US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0" i="0" u="none" strike="noStrike" cap="none" err="1">
                <a:latin typeface="Candara"/>
                <a:ea typeface="Candara"/>
                <a:cs typeface="Candara"/>
                <a:sym typeface="Candara"/>
              </a:rPr>
              <a:t>identificate</a:t>
            </a:r>
            <a:r>
              <a:rPr lang="en-US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cu </a:t>
            </a:r>
            <a:r>
              <a:rPr lang="en-US" b="0" i="0" u="none" strike="noStrike" cap="none" err="1">
                <a:latin typeface="Candara"/>
                <a:ea typeface="Candara"/>
                <a:cs typeface="Candara"/>
                <a:sym typeface="Candara"/>
              </a:rPr>
              <a:t>ajutorul</a:t>
            </a:r>
            <a:r>
              <a:rPr lang="en-US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0" i="0" u="none" strike="noStrike" cap="none" err="1">
                <a:latin typeface="Candara"/>
                <a:ea typeface="Candara"/>
                <a:cs typeface="Candara"/>
                <a:sym typeface="Candara"/>
              </a:rPr>
              <a:t>cuvantului</a:t>
            </a:r>
            <a:r>
              <a:rPr lang="en-US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0" i="0" u="none" strike="noStrike" cap="none" err="1">
                <a:latin typeface="Candara"/>
                <a:ea typeface="Candara"/>
                <a:cs typeface="Candara"/>
                <a:sym typeface="Candara"/>
              </a:rPr>
              <a:t>cheie</a:t>
            </a:r>
            <a:r>
              <a:rPr lang="en-US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1" i="0" u="none" strike="noStrike" cap="none" err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asm</a:t>
            </a:r>
            <a:r>
              <a:rPr lang="en-US" dirty="0">
                <a:solidFill>
                  <a:schemeClr val="accent4"/>
                </a:solidFill>
                <a:ea typeface="Courier New"/>
                <a:cs typeface="Courier New"/>
              </a:rPr>
              <a:t> </a:t>
            </a:r>
            <a:endParaRPr lang="en-US" b="0" i="0" u="none" strike="noStrike" cap="none">
              <a:solidFill>
                <a:schemeClr val="accent4"/>
              </a:solidFill>
              <a:latin typeface="Candara"/>
              <a:ea typeface="Candara"/>
              <a:cs typeface="Candara"/>
            </a:endParaRPr>
          </a:p>
          <a:p>
            <a:pPr indent="-342900"/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Putem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folosi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( )</a:t>
            </a:r>
            <a:r>
              <a:rPr lang="en-US" dirty="0"/>
              <a:t> 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pentru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a </a:t>
            </a: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grupa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mai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multe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constructii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in </a:t>
            </a: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limbaj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asamblare</a:t>
            </a:r>
            <a:endParaRPr lang="en-US" sz="2800" b="0" i="0" u="none" strike="noStrike" cap="none"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49530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 i="0" u="none" strike="noStrike" cap="none" err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asm</a:t>
            </a:r>
            <a:r>
              <a:rPr lang="en-US" sz="2400" b="1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400" b="1" i="0" u="none" strike="noStrike" cap="none" dirty="0">
              <a:solidFill>
                <a:schemeClr val="accent4"/>
              </a:solidFill>
              <a:latin typeface="Courier New"/>
              <a:ea typeface="Courier New"/>
              <a:cs typeface="Courier New"/>
            </a:endParaRPr>
          </a:p>
          <a:p>
            <a:pPr indent="-495300">
              <a:lnSpc>
                <a:spcPct val="70000"/>
              </a:lnSpc>
              <a:spcBef>
                <a:spcPts val="480"/>
              </a:spcBef>
              <a:buClr>
                <a:srgbClr val="F9AD61"/>
              </a:buClr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   	</a:t>
            </a:r>
            <a:r>
              <a:rPr lang="en-US" sz="2400" b="1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assembly statement		</a:t>
            </a:r>
            <a:r>
              <a:rPr lang="en-US" sz="24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    	</a:t>
            </a:r>
            <a:r>
              <a:rPr lang="en-US" sz="2400" b="1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lang="en-US" sz="2400" b="1" dirty="0">
              <a:solidFill>
                <a:schemeClr val="accent4"/>
              </a:solidFill>
              <a:latin typeface="Courier New"/>
              <a:ea typeface="Courier New"/>
              <a:cs typeface="Courier New"/>
            </a:endParaRPr>
          </a:p>
          <a:p>
            <a:pPr indent="-495300">
              <a:lnSpc>
                <a:spcPct val="70000"/>
              </a:lnSpc>
              <a:spcBef>
                <a:spcPts val="480"/>
              </a:spcBef>
              <a:buClr>
                <a:srgbClr val="F9AD61"/>
              </a:buClr>
              <a:buNone/>
            </a:pPr>
            <a:r>
              <a:rPr lang="en-US" sz="24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 </a:t>
            </a:r>
            <a:r>
              <a:rPr lang="en-US" sz="2400" b="1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assembly statement</a:t>
            </a:r>
            <a:r>
              <a:rPr lang="en-US" sz="24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>
              <a:solidFill>
                <a:schemeClr val="accent4"/>
              </a:solidFill>
            </a:endParaRPr>
          </a:p>
          <a:p>
            <a:pPr indent="-495300">
              <a:lnSpc>
                <a:spcPct val="70000"/>
              </a:lnSpc>
              <a:spcBef>
                <a:spcPts val="480"/>
              </a:spcBef>
              <a:buClr>
                <a:srgbClr val="F9AD61"/>
              </a:buClr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	);</a:t>
            </a:r>
            <a:endParaRPr lang="en-US" sz="2400" b="1" i="0" u="none" strike="noStrike" cap="none">
              <a:solidFill>
                <a:schemeClr val="accent4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Inline Assembly (cont’d)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/>
              <a:t>Inline – curs-01/inline.c</a:t>
            </a:r>
            <a:endParaRPr lang="en-US" dirty="0"/>
          </a:p>
          <a:p>
            <a:pPr indent="-342900">
              <a:spcBef>
                <a:spcPts val="0"/>
              </a:spcBef>
            </a:pPr>
            <a:r>
              <a:rPr lang="en-US" sz="2800" b="0" i="0" u="none" strike="noStrike" cap="none">
                <a:latin typeface="Candara"/>
                <a:ea typeface="Candara"/>
                <a:cs typeface="Candara"/>
                <a:sym typeface="Candara"/>
              </a:rPr>
              <a:t>Exemple Inline</a:t>
            </a:r>
            <a:r>
              <a:rPr lang="en-US"/>
              <a:t> (cu intrinsics)</a:t>
            </a:r>
            <a:endParaRPr lang="en-US" sz="2800" b="0" i="0" u="none" strike="noStrike" cap="none">
              <a:latin typeface="Candara"/>
              <a:ea typeface="Candara"/>
              <a:cs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Exemplu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1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»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hll_ex1_inline.c</a:t>
            </a:r>
          </a:p>
          <a:p>
            <a:pPr lvl="1" indent="-285750"/>
            <a:r>
              <a:rPr lang="en-US" err="1"/>
              <a:t>Exemplu</a:t>
            </a:r>
            <a:r>
              <a:rPr lang="en-US" dirty="0"/>
              <a:t> 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Suma </a:t>
            </a:r>
            <a:r>
              <a:rPr lang="en-US" sz="20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elementelor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unui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vector</a:t>
            </a:r>
            <a:endParaRPr lang="en-US" sz="2000" b="0" i="0" u="none" strike="noStrike" cap="none" dirty="0">
              <a:latin typeface="Candara"/>
              <a:ea typeface="Candara"/>
              <a:cs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»"/>
            </a:pPr>
            <a:r>
              <a:rPr lang="en-US" sz="2000" b="1" i="0" u="none" strike="noStrike" cap="none" err="1">
                <a:latin typeface="Courier New"/>
                <a:ea typeface="Courier New"/>
                <a:cs typeface="Courier New"/>
                <a:sym typeface="Courier New"/>
              </a:rPr>
              <a:t>hll_arraysum_inline.c</a:t>
            </a:r>
            <a:endParaRPr lang="en-US" sz="2000" b="1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lvl="1" indent="-285750"/>
            <a:r>
              <a:rPr lang="en-US" err="1"/>
              <a:t>Exemplu</a:t>
            </a:r>
            <a:r>
              <a:rPr lang="en-US" dirty="0"/>
              <a:t> 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A </a:t>
            </a:r>
            <a:r>
              <a:rPr lang="en-US" sz="20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doua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versiune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a </a:t>
            </a:r>
            <a:r>
              <a:rPr lang="en-US" sz="20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ultimului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exemplu</a:t>
            </a:r>
            <a:endParaRPr lang="en-US" sz="2000" b="0" i="0" u="none" strike="noStrike" cap="none"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»"/>
            </a:pPr>
            <a:r>
              <a:rPr lang="en-US" sz="20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hll_arraysum_inline2.c</a:t>
            </a:r>
            <a:endParaRPr lang="en-US" sz="2000" b="1" i="0" u="none" strike="noStrike" cap="none" dirty="0">
              <a:latin typeface="Courier New"/>
              <a:ea typeface="Courier New"/>
              <a:cs typeface="Courier New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7772400" y="5943600"/>
            <a:ext cx="774700" cy="2746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Cuprins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programe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mixte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∗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Focus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pe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C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si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limbaj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asamblare</a:t>
            </a:r>
            <a:endParaRPr lang="en-US" sz="20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400" dirty="0" err="1"/>
              <a:t>Compilarea</a:t>
            </a:r>
            <a:r>
              <a:rPr lang="en-US" sz="2400" dirty="0"/>
              <a:t> </a:t>
            </a:r>
            <a:r>
              <a:rPr lang="en-US" sz="2400" dirty="0" err="1"/>
              <a:t>programelor</a:t>
            </a:r>
            <a:r>
              <a:rPr lang="en-US" sz="2400" dirty="0"/>
              <a:t> </a:t>
            </a:r>
            <a:r>
              <a:rPr lang="en-US" sz="2400" dirty="0" err="1"/>
              <a:t>mixte</a:t>
            </a:r>
            <a:endParaRPr lang="en-US" sz="240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lvl="0" indent="-342900">
              <a:lnSpc>
                <a:spcPct val="80000"/>
              </a:lnSpc>
              <a:spcBef>
                <a:spcPts val="480"/>
              </a:spcBef>
            </a:pPr>
            <a:r>
              <a:rPr lang="en-US" sz="2400" dirty="0" err="1"/>
              <a:t>Apel</a:t>
            </a:r>
            <a:r>
              <a:rPr lang="en-US" sz="2400" dirty="0"/>
              <a:t> </a:t>
            </a:r>
            <a:r>
              <a:rPr lang="en-US" sz="2400" dirty="0" err="1"/>
              <a:t>limbaj</a:t>
            </a:r>
            <a:r>
              <a:rPr lang="en-US" sz="2400" dirty="0"/>
              <a:t> de </a:t>
            </a:r>
            <a:r>
              <a:rPr lang="en-US" sz="2400" dirty="0" err="1"/>
              <a:t>asamblare</a:t>
            </a:r>
            <a:r>
              <a:rPr lang="en-US" sz="2400" dirty="0"/>
              <a:t> din C</a:t>
            </a:r>
          </a:p>
          <a:p>
            <a:pPr lvl="1" indent="-285750">
              <a:lnSpc>
                <a:spcPct val="80000"/>
              </a:lnSpc>
              <a:spcBef>
                <a:spcPts val="400"/>
              </a:spcBef>
            </a:pPr>
            <a:r>
              <a:rPr lang="en-US" sz="2000" dirty="0" err="1"/>
              <a:t>Transmiterea</a:t>
            </a:r>
            <a:r>
              <a:rPr lang="en-US" sz="2000" dirty="0"/>
              <a:t> </a:t>
            </a:r>
            <a:r>
              <a:rPr lang="en-US" sz="2000" dirty="0" err="1"/>
              <a:t>parametrilor</a:t>
            </a:r>
            <a:endParaRPr lang="en-US" sz="2000" dirty="0"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0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Valori</a:t>
            </a:r>
            <a:r>
              <a:rPr lang="en-US" sz="20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0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retur</a:t>
            </a:r>
            <a:endParaRPr lang="en-US" sz="20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000" dirty="0" err="1"/>
              <a:t>Pastrarea</a:t>
            </a:r>
            <a:r>
              <a:rPr lang="en-US" sz="2000" dirty="0"/>
              <a:t> </a:t>
            </a:r>
            <a:r>
              <a:rPr lang="en-US" sz="2000" dirty="0" err="1"/>
              <a:t>valorilor</a:t>
            </a:r>
            <a:r>
              <a:rPr lang="en-US" sz="2000" dirty="0"/>
              <a:t> din </a:t>
            </a:r>
            <a:r>
              <a:rPr lang="en-US" sz="2000" dirty="0" err="1"/>
              <a:t>registre</a:t>
            </a:r>
            <a:endParaRPr lang="en-US" sz="20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0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Global </a:t>
            </a:r>
            <a:r>
              <a:rPr lang="en-US" sz="20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si</a:t>
            </a:r>
            <a:r>
              <a:rPr lang="en-US" sz="20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external</a:t>
            </a:r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endParaRPr sz="20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40386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Exemple</a:t>
            </a:r>
            <a:endParaRPr lang="en-US" sz="24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41275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endParaRPr sz="20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lvl="0" indent="-342900">
              <a:spcBef>
                <a:spcPts val="480"/>
              </a:spcBef>
            </a:pPr>
            <a:r>
              <a:rPr lang="en-US" sz="2400" dirty="0" err="1"/>
              <a:t>Apeluri</a:t>
            </a:r>
            <a:r>
              <a:rPr lang="en-US" sz="2400" dirty="0"/>
              <a:t> C din </a:t>
            </a:r>
            <a:r>
              <a:rPr lang="en-US" sz="2400" dirty="0" err="1"/>
              <a:t>limbaj</a:t>
            </a:r>
            <a:r>
              <a:rPr lang="en-US" sz="2400" dirty="0"/>
              <a:t> de </a:t>
            </a:r>
            <a:r>
              <a:rPr lang="en-US" sz="2400" dirty="0" err="1"/>
              <a:t>asamblare</a:t>
            </a:r>
            <a:endParaRPr sz="20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programe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mixte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?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Avantaje</a:t>
            </a:r>
            <a:r>
              <a:rPr lang="en-US" sz="2800" b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si</a:t>
            </a:r>
            <a:r>
              <a:rPr lang="en-US" sz="2800" b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dezavantaje</a:t>
            </a:r>
            <a:r>
              <a:rPr lang="en-US" sz="2800" b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ale </a:t>
            </a:r>
            <a:r>
              <a:rPr lang="en-US" sz="2800" b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limbajului</a:t>
            </a:r>
            <a:r>
              <a:rPr lang="en-US" sz="2800" b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800" b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asamblare</a:t>
            </a:r>
            <a:endParaRPr lang="en-US" sz="2800" b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Avantaje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Acces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operatii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low-level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Performanta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Control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asupra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programului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Dezavantaje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Productivitate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scazuta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Greu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asigurat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mentenanta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Lipsa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portabilitate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Prin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urmare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unele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programe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sunt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mixte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(system software)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Compilarea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programelor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mixte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Putem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folosi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programare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mixta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in C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si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limbaj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asamblare</a:t>
            </a:r>
            <a:endParaRPr lang="en-US" sz="280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Vom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pune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accentul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principii</a:t>
            </a:r>
            <a:endParaRPr lang="en-US" sz="280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Acestea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pot fi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generalizate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la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orice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tip de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programare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mixta</a:t>
            </a:r>
            <a:endParaRPr lang="en-US" sz="280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Pentru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compilare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742950" marR="0" lvl="1" indent="-4381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nasm</a:t>
            </a:r>
            <a:r>
              <a:rPr lang="en-US" sz="24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 –f elf sample2.asm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creeaza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sample2.o</a:t>
            </a:r>
          </a:p>
          <a:p>
            <a:pPr marL="742950" marR="0" lvl="1" indent="-4381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-US" sz="24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 –o sample1.out sample1.c sample2.o</a:t>
            </a:r>
          </a:p>
          <a:p>
            <a:pPr lvl="2" indent="-228600"/>
            <a:r>
              <a:rPr lang="en-US" dirty="0" err="1"/>
              <a:t>creeaza</a:t>
            </a:r>
            <a:r>
              <a:rPr lang="en-US" dirty="0"/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sample1.out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fisier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executabil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85800" y="1371600"/>
            <a:ext cx="7772400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/>
              <a:t>Obținerea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executabil</a:t>
            </a:r>
            <a:r>
              <a:rPr lang="en-US" dirty="0"/>
              <a:t> mixt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535" name="Shape 535" descr="C:\Documents and Settings\Owner\My Documents\My_docs2\Books_2002\asm_2ed_book\asm2ed_slides\compile1.bm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447800"/>
            <a:ext cx="5715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asamblare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Transmiterea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parametrilor</a:t>
            </a:r>
            <a:endParaRPr lang="en-US" sz="28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Stiva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folosita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pentru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transmiterea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parametrilor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Doua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modalitati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 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pune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parametrii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stiva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Left-to-right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Majoritatea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limbajelor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inclusiv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Basic, Fortran, Pascal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Aceste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limbaje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se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numesc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limbaje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left-pusher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Right-to-left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ndara"/>
              <a:buChar char="»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C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foloseste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aceasta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metoda</a:t>
            </a:r>
            <a:endParaRPr lang="en-US" sz="20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lvl="2" indent="-228600"/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limbaje</a:t>
            </a:r>
            <a:r>
              <a:rPr lang="en-US" dirty="0"/>
              <a:t> se </a:t>
            </a:r>
            <a:r>
              <a:rPr lang="en-US" dirty="0" err="1"/>
              <a:t>numesc</a:t>
            </a:r>
            <a:r>
              <a:rPr lang="en-US" dirty="0"/>
              <a:t> </a:t>
            </a:r>
            <a:r>
              <a:rPr lang="en-US" dirty="0" err="1"/>
              <a:t>limbaje</a:t>
            </a:r>
            <a:r>
              <a:rPr lang="en-US" dirty="0"/>
              <a:t>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right-pusher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asamblare</a:t>
            </a:r>
            <a:r>
              <a:rPr lang="en-US" dirty="0"/>
              <a:t> din C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Exemplu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</a:p>
          <a:p>
            <a:pPr marL="342900" marR="0" lvl="0" indent="-5207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	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a,b,c,d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5207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685800" y="2743200"/>
            <a:ext cx="7772400" cy="335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9" name="Shape 549" descr="C:\Documents and Settings\Owner\My Documents\My_docs2\Books_2002\asm_2ed_book\asm2ed_slides\left_right_pushers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048000"/>
            <a:ext cx="7454158" cy="262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asamblare</a:t>
            </a:r>
            <a:r>
              <a:rPr lang="en-US" dirty="0"/>
              <a:t> din C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Valoare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retur</a:t>
            </a:r>
            <a:endParaRPr lang="en-US" sz="28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Registrele</a:t>
            </a:r>
            <a:r>
              <a:rPr lang="en-US" sz="2800" b="0" i="0" u="none" strike="noStrike" cap="none" dirty="0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folosite</a:t>
            </a:r>
            <a:r>
              <a:rPr lang="en-US" sz="2800" b="0" i="0" u="none" strike="noStrike" cap="none" dirty="0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pentru</a:t>
            </a:r>
            <a:r>
              <a:rPr lang="en-US" sz="2800" b="0" i="0" u="none" strike="noStrike" cap="none" dirty="0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valori</a:t>
            </a:r>
            <a:r>
              <a:rPr lang="en-US" sz="2800" b="0" i="0" u="none" strike="noStrike" cap="none" dirty="0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800" b="0" i="0" u="none" strike="noStrike" cap="none" dirty="0" err="1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retur</a:t>
            </a:r>
            <a:endParaRPr lang="en-US" sz="2800" b="0" i="0" u="none" strike="noStrike" cap="none" dirty="0">
              <a:solidFill>
                <a:srgbClr val="CDDF25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5207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dirty="0"/>
              <a:t>Tip </a:t>
            </a:r>
            <a:r>
              <a:rPr lang="en-US" dirty="0" err="1"/>
              <a:t>valoare</a:t>
            </a:r>
            <a:r>
              <a:rPr lang="en-US" dirty="0"/>
              <a:t> return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Registru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folosit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5207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</a:p>
          <a:p>
            <a:pPr marL="342900" marR="0" lvl="0" indent="-5207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8-, 16-, 32-bit value		EAX</a:t>
            </a:r>
          </a:p>
          <a:p>
            <a:pPr marL="342900" marR="0" lvl="0" indent="-520700" algn="l" rtl="0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</a:p>
          <a:p>
            <a:pPr marL="342900" marR="0" lvl="0" indent="-520700" algn="l" rtl="0">
              <a:lnSpc>
                <a:spcPct val="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64-bit value		   EDX:EAX</a:t>
            </a:r>
          </a:p>
          <a:p>
            <a:pPr marL="342900" marR="0" lvl="0" indent="-520700" algn="l" rtl="0">
              <a:lnSpc>
                <a:spcPct val="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556" name="Shape 556"/>
          <p:cNvCxnSpPr/>
          <p:nvPr/>
        </p:nvCxnSpPr>
        <p:spPr>
          <a:xfrm>
            <a:off x="609600" y="2590800"/>
            <a:ext cx="5867400" cy="0"/>
          </a:xfrm>
          <a:prstGeom prst="straightConnector1">
            <a:avLst/>
          </a:prstGeom>
          <a:noFill/>
          <a:ln w="19050" cap="flat" cmpd="sng">
            <a:solidFill>
              <a:srgbClr val="F9AD6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Shape 557"/>
          <p:cNvCxnSpPr/>
          <p:nvPr/>
        </p:nvCxnSpPr>
        <p:spPr>
          <a:xfrm>
            <a:off x="609600" y="3581400"/>
            <a:ext cx="5867400" cy="0"/>
          </a:xfrm>
          <a:prstGeom prst="straightConnector1">
            <a:avLst/>
          </a:prstGeom>
          <a:noFill/>
          <a:ln w="19050" cap="flat" cmpd="sng">
            <a:solidFill>
              <a:srgbClr val="F9AD6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Shape 558"/>
          <p:cNvCxnSpPr/>
          <p:nvPr/>
        </p:nvCxnSpPr>
        <p:spPr>
          <a:xfrm>
            <a:off x="533400" y="4495800"/>
            <a:ext cx="5943600" cy="0"/>
          </a:xfrm>
          <a:prstGeom prst="straightConnector1">
            <a:avLst/>
          </a:prstGeom>
          <a:noFill/>
          <a:ln w="12700" cap="flat" cmpd="sng">
            <a:solidFill>
              <a:srgbClr val="F9AD6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Shape 559"/>
          <p:cNvCxnSpPr/>
          <p:nvPr/>
        </p:nvCxnSpPr>
        <p:spPr>
          <a:xfrm>
            <a:off x="609600" y="1905000"/>
            <a:ext cx="5943600" cy="0"/>
          </a:xfrm>
          <a:prstGeom prst="straightConnector1">
            <a:avLst/>
          </a:prstGeom>
          <a:noFill/>
          <a:ln w="9525" cap="flat" cmpd="sng">
            <a:solidFill>
              <a:srgbClr val="F9AD6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>
            <a:off x="3962400" y="1905000"/>
            <a:ext cx="0" cy="2590800"/>
          </a:xfrm>
          <a:prstGeom prst="straightConnector1">
            <a:avLst/>
          </a:prstGeom>
          <a:noFill/>
          <a:ln w="19050" cap="flat" cmpd="sng">
            <a:solidFill>
              <a:srgbClr val="F9AD6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asamblare</a:t>
            </a:r>
            <a:r>
              <a:rPr lang="en-US" dirty="0"/>
              <a:t> din C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Pastrarea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valorilor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registrelor</a:t>
            </a:r>
            <a:endParaRPr lang="en-US" sz="28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Valorile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urmatoarelor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registre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trebuie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pastrate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			</a:t>
            </a:r>
            <a:r>
              <a:rPr lang="en-US" sz="2800" b="0" i="0" u="none" strike="noStrike" cap="none" dirty="0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EBP, EBX, ESI, </a:t>
            </a:r>
            <a:r>
              <a:rPr lang="en-US" sz="2800" b="0" i="0" u="none" strike="noStrike" cap="none" dirty="0" err="1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si</a:t>
            </a:r>
            <a:r>
              <a:rPr lang="en-US" sz="2800" b="0" i="0" u="none" strike="noStrike" cap="none" dirty="0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 EDI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Alte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registre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, </a:t>
            </a:r>
            <a:r>
              <a:rPr lang="en-US" dirty="0" err="1"/>
              <a:t>valorile</a:t>
            </a:r>
            <a:r>
              <a:rPr lang="en-US" dirty="0"/>
              <a:t> pot fi </a:t>
            </a:r>
            <a:r>
              <a:rPr lang="en-US" dirty="0" err="1"/>
              <a:t>pastrate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apelanta</a:t>
            </a: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578</Words>
  <Application>Microsoft Office PowerPoint</Application>
  <PresentationFormat>Expunere pe ecran (4:3)</PresentationFormat>
  <Paragraphs>151</Paragraphs>
  <Slides>19</Slides>
  <Notes>19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19</vt:i4>
      </vt:variant>
    </vt:vector>
  </HeadingPairs>
  <TitlesOfParts>
    <vt:vector size="20" baseType="lpstr">
      <vt:lpstr>2_Blank Presentation</vt:lpstr>
      <vt:lpstr>C + assembler</vt:lpstr>
      <vt:lpstr>Cuprins </vt:lpstr>
      <vt:lpstr>De ce programe mixte?</vt:lpstr>
      <vt:lpstr>Compilarea programelor mixte</vt:lpstr>
      <vt:lpstr>Obținerea unui executabil mixt</vt:lpstr>
      <vt:lpstr>Apel limbaj de asamblare</vt:lpstr>
      <vt:lpstr>Apel limbaj de asamblare din C</vt:lpstr>
      <vt:lpstr>Apel limbaj de asamblare din C</vt:lpstr>
      <vt:lpstr>Apel limbaj de asamblare din C</vt:lpstr>
      <vt:lpstr>Apel limbaj de asamblare din C</vt:lpstr>
      <vt:lpstr>Git:demo/curs-12</vt:lpstr>
      <vt:lpstr>x86 cdecl calling convention </vt:lpstr>
      <vt:lpstr>Apelarea unei funcții cu parametri</vt:lpstr>
      <vt:lpstr>Restaurarea stivei după apelul unei funcții</vt:lpstr>
      <vt:lpstr>Salvarea registrelor</vt:lpstr>
      <vt:lpstr>Referirea parametrilor unei funcții</vt:lpstr>
      <vt:lpstr>Convenția de apel CDECL</vt:lpstr>
      <vt:lpstr>Inline Assembly</vt:lpstr>
      <vt:lpstr>Inline Assembly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de programe în asamblare</dc:title>
  <cp:lastModifiedBy>Dragoș Nniculescu</cp:lastModifiedBy>
  <cp:revision>363</cp:revision>
  <dcterms:created xsi:type="dcterms:W3CDTF">2017-10-28T15:48:12Z</dcterms:created>
  <dcterms:modified xsi:type="dcterms:W3CDTF">2021-11-18T16:07:44Z</dcterms:modified>
</cp:coreProperties>
</file>