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77" r:id="rId1"/>
  </p:sldMasterIdLst>
  <p:notesMasterIdLst>
    <p:notesMasterId r:id="rId59"/>
  </p:notesMasterIdLst>
  <p:handoutMasterIdLst>
    <p:handoutMasterId r:id="rId60"/>
  </p:handoutMasterIdLst>
  <p:sldIdLst>
    <p:sldId id="409" r:id="rId2"/>
    <p:sldId id="445" r:id="rId3"/>
    <p:sldId id="447" r:id="rId4"/>
    <p:sldId id="517" r:id="rId5"/>
    <p:sldId id="522" r:id="rId6"/>
    <p:sldId id="541" r:id="rId7"/>
    <p:sldId id="542" r:id="rId8"/>
    <p:sldId id="543" r:id="rId9"/>
    <p:sldId id="546" r:id="rId10"/>
    <p:sldId id="544" r:id="rId11"/>
    <p:sldId id="578" r:id="rId12"/>
    <p:sldId id="579" r:id="rId13"/>
    <p:sldId id="547" r:id="rId14"/>
    <p:sldId id="581" r:id="rId15"/>
    <p:sldId id="580" r:id="rId16"/>
    <p:sldId id="582" r:id="rId17"/>
    <p:sldId id="583" r:id="rId18"/>
    <p:sldId id="584" r:id="rId19"/>
    <p:sldId id="585" r:id="rId20"/>
    <p:sldId id="586" r:id="rId21"/>
    <p:sldId id="568" r:id="rId22"/>
    <p:sldId id="569" r:id="rId23"/>
    <p:sldId id="570" r:id="rId24"/>
    <p:sldId id="571" r:id="rId25"/>
    <p:sldId id="572" r:id="rId26"/>
    <p:sldId id="573" r:id="rId27"/>
    <p:sldId id="574" r:id="rId28"/>
    <p:sldId id="577" r:id="rId29"/>
    <p:sldId id="588" r:id="rId30"/>
    <p:sldId id="587" r:id="rId31"/>
    <p:sldId id="591" r:id="rId32"/>
    <p:sldId id="592" r:id="rId33"/>
    <p:sldId id="593" r:id="rId34"/>
    <p:sldId id="589" r:id="rId35"/>
    <p:sldId id="613" r:id="rId36"/>
    <p:sldId id="614" r:id="rId37"/>
    <p:sldId id="615" r:id="rId38"/>
    <p:sldId id="596" r:id="rId39"/>
    <p:sldId id="616" r:id="rId40"/>
    <p:sldId id="617" r:id="rId41"/>
    <p:sldId id="599" r:id="rId42"/>
    <p:sldId id="618" r:id="rId43"/>
    <p:sldId id="619" r:id="rId44"/>
    <p:sldId id="620" r:id="rId45"/>
    <p:sldId id="621" r:id="rId46"/>
    <p:sldId id="622" r:id="rId47"/>
    <p:sldId id="623" r:id="rId48"/>
    <p:sldId id="624" r:id="rId49"/>
    <p:sldId id="625" r:id="rId50"/>
    <p:sldId id="626" r:id="rId51"/>
    <p:sldId id="605" r:id="rId52"/>
    <p:sldId id="608" r:id="rId53"/>
    <p:sldId id="627" r:id="rId54"/>
    <p:sldId id="628" r:id="rId55"/>
    <p:sldId id="631" r:id="rId56"/>
    <p:sldId id="630" r:id="rId57"/>
    <p:sldId id="629" r:id="rId58"/>
  </p:sldIdLst>
  <p:sldSz cx="9144000" cy="6858000" type="overhead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EE0AE"/>
    <a:srgbClr val="F9AD61"/>
    <a:srgbClr val="B67FDB"/>
    <a:srgbClr val="E674D8"/>
    <a:srgbClr val="8FD3F9"/>
    <a:srgbClr val="CDDF25"/>
    <a:srgbClr val="F779F7"/>
    <a:srgbClr val="5154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0A1C1E3-9A55-8A8A-BD51-9DC668DE3E84}" v="1207" dt="2019-11-25T13:39:45.914"/>
    <p1510:client id="{CFBFB54D-5DA0-2EE2-6886-DA59CAABA684}" v="334" dt="2019-11-20T11:45:33.905"/>
    <p1510:client id="{D9D20180-3D66-54F5-C3A9-7A36C92C23F1}" v="13" dt="2021-10-05T16:54:22.212"/>
    <p1510:client id="{E60B6DBB-E5AA-869D-4752-AF2C03D6D89E}" v="217" dt="2019-11-20T09:32:14.851"/>
    <p1510:client id="{E6D81A87-8124-F7ED-D265-66D02597C0E9}" v="40" dt="2019-09-16T15:20:57.4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32787"/>
    <p:restoredTop sz="75056" autoAdjust="0"/>
  </p:normalViewPr>
  <p:slideViewPr>
    <p:cSldViewPr>
      <p:cViewPr>
        <p:scale>
          <a:sx n="66" d="100"/>
          <a:sy n="66" d="100"/>
        </p:scale>
        <p:origin x="-2904" y="-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781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handoutMaster" Target="handoutMasters/handoutMaster1.xml"/><Relationship Id="rId65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6663" cy="457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63" tIns="45781" rIns="91563" bIns="45781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21263" y="0"/>
            <a:ext cx="3208253" cy="457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63" tIns="45781" rIns="91563" bIns="45781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225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56038"/>
            <a:ext cx="3206663" cy="457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63" tIns="45781" rIns="91563" bIns="45781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25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21263" y="9156038"/>
            <a:ext cx="3208253" cy="457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63" tIns="45781" rIns="91563" bIns="45781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DF306B5-766A-4FC3-8CCE-07F451A9095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1533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170079" cy="4801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5" tIns="48317" rIns="96635" bIns="48317" numCol="1" anchor="t" anchorCtr="0" compatLnSpc="1">
            <a:prstTxWarp prst="textNoShape">
              <a:avLst/>
            </a:prstTxWarp>
          </a:bodyPr>
          <a:lstStyle>
            <a:lvl1pPr defTabSz="966744">
              <a:defRPr sz="1200"/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5121" y="1"/>
            <a:ext cx="3170079" cy="4801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5" tIns="48317" rIns="96635" bIns="48317" numCol="1" anchor="t" anchorCtr="0" compatLnSpc="1">
            <a:prstTxWarp prst="textNoShape">
              <a:avLst/>
            </a:prstTxWarp>
          </a:bodyPr>
          <a:lstStyle>
            <a:lvl1pPr algn="r" defTabSz="966744">
              <a:defRPr sz="1200"/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2188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5043" y="4561326"/>
            <a:ext cx="5365115" cy="4319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5" tIns="48317" rIns="96635" bIns="4831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061"/>
            <a:ext cx="3170079" cy="4801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5" tIns="48317" rIns="96635" bIns="48317" numCol="1" anchor="b" anchorCtr="0" compatLnSpc="1">
            <a:prstTxWarp prst="textNoShape">
              <a:avLst/>
            </a:prstTxWarp>
          </a:bodyPr>
          <a:lstStyle>
            <a:lvl1pPr defTabSz="966744">
              <a:defRPr sz="1200"/>
            </a:lvl1pPr>
          </a:lstStyle>
          <a:p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5121" y="9121061"/>
            <a:ext cx="3170079" cy="4801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5" tIns="48317" rIns="96635" bIns="48317" numCol="1" anchor="b" anchorCtr="0" compatLnSpc="1">
            <a:prstTxWarp prst="textNoShape">
              <a:avLst/>
            </a:prstTxWarp>
          </a:bodyPr>
          <a:lstStyle>
            <a:lvl1pPr algn="r" defTabSz="966744">
              <a:defRPr sz="1200"/>
            </a:lvl1pPr>
          </a:lstStyle>
          <a:p>
            <a:fld id="{034F9883-8A86-4D7B-92A3-D1E10F30710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6304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nebelwelt.net/publications/12TRpie/gccPIE-TR120614.pdf" TargetMode="External"/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5 ore, </a:t>
            </a:r>
            <a:r>
              <a:rPr lang="en-US" dirty="0" err="1">
                <a:latin typeface="Times New Roman"/>
                <a:cs typeface="Times New Roman"/>
              </a:rPr>
              <a:t>precedat</a:t>
            </a:r>
            <a:r>
              <a:rPr lang="en-US">
                <a:latin typeface="Times New Roman"/>
                <a:cs typeface="Times New Roman"/>
              </a:rPr>
              <a:t> de curs 13 (1h </a:t>
            </a:r>
            <a:r>
              <a:rPr lang="en-US" dirty="0">
                <a:latin typeface="Times New Roman"/>
                <a:cs typeface="Times New Roman"/>
              </a:rPr>
              <a:t>utilitare/linking) </a:t>
            </a:r>
            <a:endParaRPr lang="en-US">
              <a:cs typeface="Times New Roman" pitchFamily="18" charset="0"/>
            </a:endParaRPr>
          </a:p>
          <a:p>
            <a:r>
              <a:rPr lang="en-US" err="1">
                <a:latin typeface="Times New Roman"/>
                <a:cs typeface="Times New Roman"/>
              </a:rPr>
              <a:t>Trebuie</a:t>
            </a:r>
            <a:r>
              <a:rPr lang="en-US">
                <a:latin typeface="Times New Roman"/>
                <a:cs typeface="Times New Roman"/>
              </a:rPr>
              <a:t> terminat pentru L3</a:t>
            </a:r>
          </a:p>
          <a:p>
            <a:r>
              <a:rPr lang="en-US" dirty="0">
                <a:latin typeface="Times New Roman"/>
                <a:cs typeface="Times New Roman"/>
              </a:rPr>
              <a:t>06.05.2021: </a:t>
            </a:r>
            <a:r>
              <a:rPr lang="en-US" dirty="0" err="1">
                <a:latin typeface="Times New Roman"/>
                <a:cs typeface="Times New Roman"/>
              </a:rPr>
              <a:t>Va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avea</a:t>
            </a:r>
            <a:r>
              <a:rPr lang="en-US" dirty="0">
                <a:latin typeface="Times New Roman"/>
                <a:cs typeface="Times New Roman"/>
              </a:rPr>
              <a:t> L3 la </a:t>
            </a:r>
            <a:r>
              <a:rPr lang="en-US" dirty="0" err="1">
                <a:latin typeface="Times New Roman"/>
                <a:cs typeface="Times New Roman"/>
              </a:rPr>
              <a:t>început</a:t>
            </a:r>
            <a:r>
              <a:rPr lang="en-US" dirty="0">
                <a:latin typeface="Times New Roman"/>
                <a:cs typeface="Times New Roman"/>
              </a:rPr>
              <a:t>, </a:t>
            </a:r>
            <a:r>
              <a:rPr lang="en-US" dirty="0" err="1">
                <a:latin typeface="Times New Roman"/>
                <a:cs typeface="Times New Roman"/>
              </a:rPr>
              <a:t>deci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vechiul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calcul</a:t>
            </a:r>
            <a:r>
              <a:rPr lang="en-US">
                <a:latin typeface="Times New Roman"/>
                <a:cs typeface="Times New Roman"/>
              </a:rPr>
              <a:t> cu 5h e OK </a:t>
            </a:r>
            <a:endParaRPr lang="en-US" dirty="0"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4F9883-8A86-4D7B-92A3-D1E10F30710F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Calibri"/>
                <a:cs typeface="Calibri"/>
              </a:rPr>
              <a:t>PIE overhead on x86 = 10%</a:t>
            </a:r>
          </a:p>
          <a:p>
            <a:r>
              <a:rPr lang="en-US" dirty="0">
                <a:latin typeface="Times New Roman"/>
                <a:cs typeface="Times New Roman"/>
                <a:hlinkClick r:id="rId3"/>
              </a:rPr>
              <a:t>http://nebelwelt.net/publications/12TRpie/gccPIE-TR120614.pdf</a:t>
            </a:r>
          </a:p>
          <a:p>
            <a:r>
              <a:rPr lang="en-US">
                <a:latin typeface="Times New Roman"/>
                <a:cs typeface="Times New Roman"/>
              </a:rPr>
              <a:t>Better on x86_64 </a:t>
            </a:r>
          </a:p>
          <a:p>
            <a:endParaRPr lang="en-US" dirty="0"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4F9883-8A86-4D7B-92A3-D1E10F30710F}" type="slidenum">
              <a:rPr lang="en-US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9204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x-none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1000" y="914400"/>
            <a:ext cx="8382000" cy="2819400"/>
          </a:xfrm>
        </p:spPr>
        <p:txBody>
          <a:bodyPr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000" y="3848100"/>
            <a:ext cx="8382000" cy="2552700"/>
          </a:xfrm>
        </p:spPr>
        <p:txBody>
          <a:bodyPr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382000" cy="609600"/>
          </a:xfrm>
        </p:spPr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381000" y="914400"/>
            <a:ext cx="8382000" cy="5486400"/>
          </a:xfrm>
        </p:spPr>
        <p:txBody>
          <a:bodyPr/>
          <a:lstStyle/>
          <a:p>
            <a:pPr lvl="0"/>
            <a:endParaRPr lang="en-US" noProof="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382000" cy="609600"/>
          </a:xfrm>
        </p:spPr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 anchorCtr="0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990600"/>
            <a:ext cx="41148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990600"/>
            <a:ext cx="41910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914400"/>
            <a:ext cx="4116388" cy="12604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000" y="2174874"/>
            <a:ext cx="4116388" cy="422592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914400"/>
            <a:ext cx="4117975" cy="12604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4"/>
            <a:ext cx="4117975" cy="42259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382000" cy="609600"/>
          </a:xfrm>
        </p:spPr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152400"/>
            <a:ext cx="8382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990600"/>
            <a:ext cx="83820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304800" y="6412468"/>
            <a:ext cx="1205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ndara" pitchFamily="34" charset="0"/>
              </a:rPr>
              <a:t>Curs 13 - 15</a:t>
            </a:r>
          </a:p>
        </p:txBody>
      </p:sp>
      <p:cxnSp>
        <p:nvCxnSpPr>
          <p:cNvPr id="9" name="Straight Connector 8"/>
          <p:cNvCxnSpPr/>
          <p:nvPr userDrawn="1"/>
        </p:nvCxnSpPr>
        <p:spPr bwMode="auto">
          <a:xfrm>
            <a:off x="381000" y="838200"/>
            <a:ext cx="8382000" cy="1588"/>
          </a:xfrm>
          <a:prstGeom prst="line">
            <a:avLst/>
          </a:prstGeom>
          <a:solidFill>
            <a:schemeClr val="accent1"/>
          </a:solidFill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" name="TextBox 11"/>
          <p:cNvSpPr txBox="1"/>
          <p:nvPr userDrawn="1"/>
        </p:nvSpPr>
        <p:spPr>
          <a:xfrm>
            <a:off x="8382000" y="6443246"/>
            <a:ext cx="3914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DBABE2B4-FE47-415C-8EDA-C6D825717137}" type="slidenum">
              <a:rPr lang="en-US" sz="1600" smtClean="0">
                <a:latin typeface="Candara" pitchFamily="34" charset="0"/>
              </a:rPr>
              <a:pPr/>
              <a:t>‹#›</a:t>
            </a:fld>
            <a:endParaRPr lang="en-US" sz="1600" dirty="0">
              <a:latin typeface="Candara" pitchFamily="34" charset="0"/>
            </a:endParaRPr>
          </a:p>
        </p:txBody>
      </p:sp>
      <p:cxnSp>
        <p:nvCxnSpPr>
          <p:cNvPr id="13" name="Straight Connector 12"/>
          <p:cNvCxnSpPr/>
          <p:nvPr userDrawn="1"/>
        </p:nvCxnSpPr>
        <p:spPr bwMode="auto">
          <a:xfrm>
            <a:off x="381000" y="6475412"/>
            <a:ext cx="8382000" cy="15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onstantia" pitchFamily="18" charset="0"/>
          <a:ea typeface="ヒラギノ角ゴ Pro W3" pitchFamily="4" charset="-128"/>
          <a:cs typeface="Constantia" pitchFamily="18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CDDF25"/>
          </a:solidFill>
          <a:latin typeface="Times New Roman" pitchFamily="4" charset="0"/>
          <a:ea typeface="ヒラギノ角ゴ Pro W3" pitchFamily="4" charset="-128"/>
          <a:cs typeface="ヒラギノ角ゴ Pro W3" pitchFamily="4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CDDF25"/>
          </a:solidFill>
          <a:latin typeface="Times New Roman" pitchFamily="4" charset="0"/>
          <a:ea typeface="ヒラギノ角ゴ Pro W3" pitchFamily="4" charset="-128"/>
          <a:cs typeface="ヒラギノ角ゴ Pro W3" pitchFamily="4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CDDF25"/>
          </a:solidFill>
          <a:latin typeface="Times New Roman" pitchFamily="4" charset="0"/>
          <a:ea typeface="ヒラギノ角ゴ Pro W3" pitchFamily="4" charset="-128"/>
          <a:cs typeface="ヒラギノ角ゴ Pro W3" pitchFamily="4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CDDF25"/>
          </a:solidFill>
          <a:latin typeface="Times New Roman" pitchFamily="4" charset="0"/>
          <a:ea typeface="ヒラギノ角ゴ Pro W3" pitchFamily="4" charset="-128"/>
          <a:cs typeface="ヒラギノ角ゴ Pro W3" pitchFamily="4" charset="-128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CDDF25"/>
          </a:solidFill>
          <a:latin typeface="Times New Roman" pitchFamily="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CDDF25"/>
          </a:solidFill>
          <a:latin typeface="Times New Roman" pitchFamily="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CDDF25"/>
          </a:solidFill>
          <a:latin typeface="Times New Roman" pitchFamily="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CDDF25"/>
          </a:solidFill>
          <a:latin typeface="Times New Roman" pitchFamily="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Candara" pitchFamily="34" charset="0"/>
          <a:ea typeface="ヒラギノ角ゴ Pro W3" pitchFamily="4" charset="-128"/>
          <a:cs typeface="Candara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Symbol" pitchFamily="4" charset="2"/>
        <a:buChar char="*"/>
        <a:defRPr sz="2400">
          <a:solidFill>
            <a:schemeClr val="accent2">
              <a:lumMod val="75000"/>
            </a:schemeClr>
          </a:solidFill>
          <a:latin typeface="Candara" pitchFamily="34" charset="0"/>
          <a:ea typeface="ヒラギノ角ゴ Pro W3" pitchFamily="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ndara" pitchFamily="34" charset="0"/>
          <a:ea typeface="ヒラギノ角ゴ Pro W3" pitchFamily="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ndara" pitchFamily="34" charset="0"/>
          <a:ea typeface="ヒラギノ角ゴ Pro W3" pitchFamily="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4" charset="2"/>
        <a:buChar char="Q"/>
        <a:defRPr sz="2000">
          <a:solidFill>
            <a:schemeClr val="tx1"/>
          </a:solidFill>
          <a:latin typeface="Candara" pitchFamily="34" charset="0"/>
          <a:ea typeface="ヒラギノ角ゴ Pro W3" pitchFamily="4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Wingdings" pitchFamily="4" charset="2"/>
        <a:buChar char="Q"/>
        <a:defRPr sz="2000">
          <a:solidFill>
            <a:srgbClr val="CDDF25"/>
          </a:solidFill>
          <a:latin typeface="+mn-lt"/>
          <a:ea typeface="ヒラギノ角ゴ Pro W3" pitchFamily="4" charset="-128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Wingdings" pitchFamily="4" charset="2"/>
        <a:buChar char="Q"/>
        <a:defRPr sz="2000">
          <a:solidFill>
            <a:srgbClr val="CDDF25"/>
          </a:solidFill>
          <a:latin typeface="+mn-lt"/>
          <a:ea typeface="ヒラギノ角ゴ Pro W3" pitchFamily="4" charset="-128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Wingdings" pitchFamily="4" charset="2"/>
        <a:buChar char="Q"/>
        <a:defRPr sz="2000">
          <a:solidFill>
            <a:srgbClr val="CDDF25"/>
          </a:solidFill>
          <a:latin typeface="+mn-lt"/>
          <a:ea typeface="ヒラギノ角ゴ Pro W3" pitchFamily="4" charset="-128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Wingdings" pitchFamily="4" charset="2"/>
        <a:buChar char="Q"/>
        <a:defRPr sz="2000">
          <a:solidFill>
            <a:srgbClr val="CDDF25"/>
          </a:solidFill>
          <a:latin typeface="+mn-lt"/>
          <a:ea typeface="ヒラギノ角ゴ Pro W3" pitchFamily="4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r>
              <a:rPr lang="en-US" dirty="0"/>
              <a:t>Buffer overflows, </a:t>
            </a:r>
            <a:r>
              <a:rPr lang="en-US" dirty="0" err="1"/>
              <a:t>securitate</a:t>
            </a:r>
            <a:endParaRPr lang="en-US" dirty="0"/>
          </a:p>
        </p:txBody>
      </p:sp>
      <p:sp>
        <p:nvSpPr>
          <p:cNvPr id="17408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902080" y="4110335"/>
            <a:ext cx="27286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latin typeface="Candara" pitchFamily="34" charset="0"/>
                <a:ea typeface="ヒラギノ角ゴ Pro W3"/>
              </a:rPr>
              <a:t>Modificat</a:t>
            </a:r>
            <a:r>
              <a:rPr lang="en-US" sz="2400" dirty="0">
                <a:latin typeface="Candara" pitchFamily="34" charset="0"/>
                <a:ea typeface="ヒラギノ角ゴ Pro W3"/>
              </a:rPr>
              <a:t>:  </a:t>
            </a:r>
            <a:fld id="{BC13CFC1-C340-4674-8873-0139F7F0DF46}" type="datetime5">
              <a:rPr lang="en-US" sz="2400" smtClean="0">
                <a:latin typeface="Candara" pitchFamily="34" charset="0"/>
                <a:ea typeface="ヒラギノ角ゴ Pro W3"/>
              </a:rPr>
              <a:pPr/>
              <a:t>18-Nov-21</a:t>
            </a:fld>
            <a:endParaRPr lang="en-US" sz="2400" dirty="0">
              <a:latin typeface="Candara" pitchFamily="34" charset="0"/>
              <a:ea typeface="ヒラギノ角ゴ Pro W3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Utilizare/referire buffere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Citire/scriere la o adresă din intervalul [start, start+len]</a:t>
            </a:r>
          </a:p>
          <a:p>
            <a:r>
              <a:rPr lang="ro-RO" dirty="0"/>
              <a:t>În C, se referă de obicei ca vector, sau aritmetică pe pointeri</a:t>
            </a:r>
          </a:p>
          <a:p>
            <a:r>
              <a:rPr lang="ro-RO" dirty="0"/>
              <a:t>În assembly, pentru tipul de date referit, se folosesc offseți în octeți și construcțiile byte, word, dword, qword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Vectori (Arrays)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Înșiruiri de elemente de același tip</a:t>
            </a:r>
          </a:p>
          <a:p>
            <a:r>
              <a:rPr lang="ro-RO" dirty="0"/>
              <a:t>Modul de alocare de buffere</a:t>
            </a:r>
          </a:p>
          <a:p>
            <a:r>
              <a:rPr lang="ro-RO" dirty="0"/>
              <a:t>Cuprind</a:t>
            </a:r>
          </a:p>
          <a:p>
            <a:pPr lvl="1"/>
            <a:r>
              <a:rPr lang="ro-RO" dirty="0"/>
              <a:t>Adresă (de start)</a:t>
            </a:r>
          </a:p>
          <a:p>
            <a:pPr lvl="1"/>
            <a:r>
              <a:rPr lang="ro-RO" dirty="0"/>
              <a:t>Tipul unui element  (de unde dimensiunea elementului)</a:t>
            </a:r>
          </a:p>
          <a:p>
            <a:pPr lvl="1"/>
            <a:r>
              <a:rPr lang="ro-RO" dirty="0"/>
              <a:t>Număr de elemente (de unde spațiul ocupat)</a:t>
            </a:r>
          </a:p>
          <a:p>
            <a:pPr lvl="2"/>
            <a:r>
              <a:rPr lang="ro-RO" dirty="0"/>
              <a:t>size = num_items * sizeof(type)</a:t>
            </a:r>
          </a:p>
          <a:p>
            <a:r>
              <a:rPr lang="ro-RO" dirty="0"/>
              <a:t>Referite prin indecși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Indecși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Modul de adresare a unei poziții în vector</a:t>
            </a:r>
          </a:p>
          <a:p>
            <a:r>
              <a:rPr lang="ro-RO" dirty="0"/>
              <a:t>0 &lt;= index &lt;= num_items</a:t>
            </a:r>
          </a:p>
          <a:p>
            <a:pPr lvl="1"/>
            <a:r>
              <a:rPr lang="ro-RO" dirty="0"/>
              <a:t>dacă indexul nu este valid: array index out of bounds</a:t>
            </a:r>
          </a:p>
          <a:p>
            <a:r>
              <a:rPr lang="ro-RO" dirty="0"/>
              <a:t>Putem avea și indecși negativi</a:t>
            </a:r>
          </a:p>
          <a:p>
            <a:pPr lvl="1"/>
            <a:r>
              <a:rPr lang="ro-RO" dirty="0"/>
              <a:t>comportament nedorit</a:t>
            </a:r>
          </a:p>
          <a:p>
            <a:r>
              <a:rPr lang="ro-RO" dirty="0"/>
              <a:t>Câtă vreme zona de memorie referită este validă, folosirea unui index nevalid nu va genera excepție de memorie (segmentation fault)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Referire începând cu octetul 100 în buffer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p = &amp;buffer[100];  p = buffer+100</a:t>
            </a:r>
          </a:p>
          <a:p>
            <a:r>
              <a:rPr lang="ro-RO" dirty="0"/>
              <a:t>v = buffer[100]; v = *(buffer + 100)</a:t>
            </a:r>
          </a:p>
          <a:p>
            <a:r>
              <a:rPr lang="ro-RO" dirty="0"/>
              <a:t>buffer[100] = v; *(buffer+100) = v</a:t>
            </a:r>
          </a:p>
          <a:p>
            <a:endParaRPr lang="ro-RO" dirty="0"/>
          </a:p>
          <a:p>
            <a:r>
              <a:rPr lang="ro-RO">
                <a:latin typeface="Candara"/>
                <a:ea typeface="ヒラギノ角ゴ Pro W3"/>
              </a:rPr>
              <a:t>lea ebx, [buffer+100] ; ebx:=buffer + 100</a:t>
            </a:r>
            <a:endParaRPr lang="ro-RO"/>
          </a:p>
          <a:p>
            <a:r>
              <a:rPr lang="ro-RO" dirty="0"/>
              <a:t>mov edx, dword [buffer+100]</a:t>
            </a:r>
          </a:p>
          <a:p>
            <a:r>
              <a:rPr lang="ro-RO" dirty="0"/>
              <a:t>mov dl, byte [buffer+100]</a:t>
            </a:r>
          </a:p>
          <a:p>
            <a:r>
              <a:rPr lang="ro-RO" dirty="0"/>
              <a:t>mov dword [buffer+100], edx</a:t>
            </a:r>
          </a:p>
          <a:p>
            <a:r>
              <a:rPr lang="ro-RO" dirty="0"/>
              <a:t>mov byte [buffer+100], dl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Abuzarea bufferelor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Abuzarea bufferelor/array-urilor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Referirea dincolo de limitele bufferelor</a:t>
            </a:r>
          </a:p>
          <a:p>
            <a:pPr lvl="1"/>
            <a:r>
              <a:rPr lang="ro-RO" dirty="0"/>
              <a:t>out of bounds (OOB) errors</a:t>
            </a:r>
          </a:p>
          <a:p>
            <a:r>
              <a:rPr lang="ro-RO" dirty="0"/>
              <a:t>Cauzate de erori de programare</a:t>
            </a:r>
          </a:p>
          <a:p>
            <a:r>
              <a:rPr lang="ro-RO" dirty="0"/>
              <a:t>Două tipuri de abuz</a:t>
            </a:r>
          </a:p>
          <a:p>
            <a:pPr lvl="1"/>
            <a:r>
              <a:rPr lang="ro-RO" dirty="0"/>
              <a:t>citire: memory disclosure, information leak</a:t>
            </a:r>
          </a:p>
          <a:p>
            <a:pPr lvl="1"/>
            <a:r>
              <a:rPr lang="ro-RO" dirty="0"/>
              <a:t>scriere: overwrite, alteration, hijack execution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Out of bounds (OOB) errors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Nu se face “bounds checking”</a:t>
            </a:r>
          </a:p>
          <a:p>
            <a:r>
              <a:rPr lang="ro-RO" dirty="0"/>
              <a:t>Simplist: buf[-20] sau buf[200] (buf având 100 de elemente)</a:t>
            </a:r>
          </a:p>
          <a:p>
            <a:r>
              <a:rPr lang="ro-RO" dirty="0"/>
              <a:t>Ce se pot dezvălui sau suprascrie?</a:t>
            </a:r>
          </a:p>
          <a:p>
            <a:pPr lvl="1"/>
            <a:r>
              <a:rPr lang="ro-RO" dirty="0"/>
              <a:t>Alte variabile/date</a:t>
            </a:r>
          </a:p>
          <a:p>
            <a:pPr lvl="1"/>
            <a:r>
              <a:rPr lang="ro-RO" dirty="0"/>
              <a:t>Valori salvate (registre)</a:t>
            </a:r>
          </a:p>
          <a:p>
            <a:pPr lvl="1"/>
            <a:r>
              <a:rPr lang="ro-RO" dirty="0"/>
              <a:t>Pointeri de cod (pointeri de funcție, adrese de cod)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Cum are loc out of bounds?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buf[i] în program</a:t>
            </a:r>
          </a:p>
          <a:p>
            <a:pPr lvl="1"/>
            <a:r>
              <a:rPr lang="ro-RO" dirty="0"/>
              <a:t>nu se validează (bounds check) valoarea indexului i</a:t>
            </a:r>
          </a:p>
          <a:p>
            <a:r>
              <a:rPr lang="ro-RO" dirty="0"/>
              <a:t>Un atacator detectează vulnerabiliatea și folosește un index necorespunzător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Out of bounds în zona de date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Array/buffer definit ca variabilă globală</a:t>
            </a:r>
          </a:p>
          <a:p>
            <a:r>
              <a:rPr lang="ro-RO" dirty="0"/>
              <a:t>Disclose sau overwrite de alte variable</a:t>
            </a:r>
          </a:p>
          <a:p>
            <a:r>
              <a:rPr lang="ro-RO" dirty="0"/>
              <a:t>De aflat “distanța” între array și variabile</a:t>
            </a:r>
          </a:p>
          <a:p>
            <a:pPr lvl="1"/>
            <a:r>
              <a:rPr lang="ro-RO" dirty="0"/>
              <a:t>se poate folosi nm pentru aflarea adresei simbolurilor</a:t>
            </a:r>
          </a:p>
          <a:p>
            <a:pPr lvl="1"/>
            <a:r>
              <a:rPr lang="ro-RO" dirty="0"/>
              <a:t>se determină indexul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Out of bounds pe stivă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Array/buffer definit ca variabilă locală</a:t>
            </a:r>
          </a:p>
          <a:p>
            <a:r>
              <a:rPr lang="ro-RO" dirty="0"/>
              <a:t>Disclose sau overwrite la alte variabile, la valori salvate pe stivă, la adresa de retur</a:t>
            </a:r>
          </a:p>
          <a:p>
            <a:r>
              <a:rPr lang="ro-RO" dirty="0"/>
              <a:t>Pot fi afectate informații din alt stack frame</a:t>
            </a:r>
          </a:p>
          <a:p>
            <a:r>
              <a:rPr lang="ro-RO" dirty="0"/>
              <a:t>Compilatorul poate plasa discontinuu array-ul de alte variabile</a:t>
            </a:r>
          </a:p>
          <a:p>
            <a:pPr lvl="1"/>
            <a:r>
              <a:rPr lang="ro-RO" dirty="0"/>
              <a:t>se dezasamblează codul pentru a se urmări plasarea datelor pe stivă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Suport de curs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 anchor="ctr" anchorCtr="0"/>
          <a:lstStyle/>
          <a:p>
            <a:r>
              <a:rPr lang="ro-RO" dirty="0"/>
              <a:t>Jon Erikson: Art of Exploitation, 2nd Edition</a:t>
            </a:r>
          </a:p>
          <a:p>
            <a:pPr lvl="1"/>
            <a:r>
              <a:rPr lang="ro-RO" dirty="0"/>
              <a:t>310: Generalized Exploit Techniques</a:t>
            </a:r>
          </a:p>
          <a:p>
            <a:pPr lvl="1"/>
            <a:r>
              <a:rPr lang="ro-RO" dirty="0"/>
              <a:t>320: Buffer Overflows</a:t>
            </a:r>
          </a:p>
          <a:p>
            <a:pPr lvl="1"/>
            <a:r>
              <a:rPr lang="ro-RO" dirty="0"/>
              <a:t>330: Experimenting with BASH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Suprascrierea adresei de retur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Adresa de retur este un “code pointer”</a:t>
            </a:r>
          </a:p>
          <a:p>
            <a:r>
              <a:rPr lang="ro-RO" dirty="0"/>
              <a:t>Suprascriere = control flow hijack</a:t>
            </a:r>
          </a:p>
          <a:p>
            <a:pPr lvl="1"/>
            <a:r>
              <a:rPr lang="ro-RO" dirty="0"/>
              <a:t>salt în altă parte din program</a:t>
            </a:r>
          </a:p>
          <a:p>
            <a:pPr lvl="1"/>
            <a:r>
              <a:rPr lang="ro-RO" dirty="0"/>
              <a:t>alterarea fluxului normal de execuție al programului</a:t>
            </a:r>
          </a:p>
          <a:p>
            <a:r>
              <a:rPr lang="ro-RO" dirty="0"/>
              <a:t>Se stochează pe stivă</a:t>
            </a:r>
          </a:p>
          <a:p>
            <a:r>
              <a:rPr lang="ro-RO" dirty="0"/>
              <a:t>Un out of bounds poate suprascrie adresa de retur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Inginerie Inversă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Inginerie inversă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Înțelegerea funcționării unui program, protocol, algoritm, sistem fără acces la specificații</a:t>
            </a:r>
          </a:p>
          <a:p>
            <a:r>
              <a:rPr lang="ro-RO" dirty="0"/>
              <a:t>În cazul unui program: acces la executabil, nu la codul sursă</a:t>
            </a:r>
          </a:p>
          <a:p>
            <a:r>
              <a:rPr lang="ro-RO" dirty="0"/>
              <a:t>În cazul unui fișier non-executabil: acces la fișier de format cvasi-necunoscut, fără specificații</a:t>
            </a:r>
          </a:p>
          <a:p>
            <a:r>
              <a:rPr lang="ro-RO" dirty="0"/>
              <a:t>În cazul unui protocol: acces la pachete (interceptare), nu la specificații (RFC etc.)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Analiză statică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Analiză fără rulare</a:t>
            </a:r>
          </a:p>
          <a:p>
            <a:r>
              <a:rPr lang="ro-RO" dirty="0"/>
              <a:t>Poate fi și pe cod sursă (CoverityScan, lint, pylint)</a:t>
            </a:r>
          </a:p>
          <a:p>
            <a:r>
              <a:rPr lang="ro-RO" dirty="0"/>
              <a:t>Uzual pe fișiere binare</a:t>
            </a:r>
          </a:p>
          <a:p>
            <a:r>
              <a:rPr lang="ro-RO" dirty="0"/>
              <a:t>Pe executabile: nume de funcții, variabile, dimensiune buffere, dezasamblare</a:t>
            </a:r>
          </a:p>
          <a:p>
            <a:r>
              <a:rPr lang="ro-RO" dirty="0"/>
              <a:t>Obiective: înțelegere, descoperire vulnerabilități, descoperire aspecte ne-conforme</a:t>
            </a:r>
          </a:p>
          <a:p>
            <a:r>
              <a:rPr lang="ro-RO" dirty="0"/>
              <a:t>Avantaj: acoperire (coverage)</a:t>
            </a:r>
          </a:p>
          <a:p>
            <a:r>
              <a:rPr lang="ro-RO" dirty="0"/>
              <a:t>Dezavantaj: greu de realizat acoperirea completă</a:t>
            </a: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Analiză dinamică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Analiză la rulare</a:t>
            </a:r>
          </a:p>
          <a:p>
            <a:r>
              <a:rPr lang="ro-RO" dirty="0"/>
              <a:t>Investigarea fluxului de control</a:t>
            </a:r>
          </a:p>
          <a:p>
            <a:r>
              <a:rPr lang="ro-RO" dirty="0"/>
              <a:t>Observarea pas cu pas a procesului</a:t>
            </a:r>
          </a:p>
          <a:p>
            <a:r>
              <a:rPr lang="ro-RO" dirty="0"/>
              <a:t>Investigarea memoriei și registrelor</a:t>
            </a:r>
          </a:p>
          <a:p>
            <a:r>
              <a:rPr lang="ro-RO" dirty="0"/>
              <a:t>Obiective: înțelegerea programului, efectul input-ului</a:t>
            </a:r>
          </a:p>
          <a:p>
            <a:r>
              <a:rPr lang="ro-RO" dirty="0"/>
              <a:t>Avantaj: flexibilitate</a:t>
            </a:r>
          </a:p>
          <a:p>
            <a:r>
              <a:rPr lang="ro-RO" dirty="0"/>
              <a:t>Dezavantaj: nu are acoperire (coverage)</a:t>
            </a: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Dezasamblare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Obținerea codului în limbaj de asamblare dintr-un executabil</a:t>
            </a:r>
          </a:p>
          <a:p>
            <a:r>
              <a:rPr lang="ro-RO" dirty="0"/>
              <a:t>Se poate face și la runtime, într-un debugger</a:t>
            </a:r>
          </a:p>
          <a:p>
            <a:pPr lvl="1"/>
            <a:r>
              <a:rPr lang="ro-RO" dirty="0"/>
              <a:t>utilă pentru a observa pas cu pas</a:t>
            </a:r>
          </a:p>
          <a:p>
            <a:r>
              <a:rPr lang="ro-RO" dirty="0"/>
              <a:t>Înțelegerea executabilului</a:t>
            </a:r>
          </a:p>
          <a:p>
            <a:pPr lvl="1"/>
            <a:r>
              <a:rPr lang="ro-RO" dirty="0"/>
              <a:t>se citește mult cod în limbaj de asamblare</a:t>
            </a:r>
          </a:p>
          <a:p>
            <a:r>
              <a:rPr lang="ro-RO" dirty="0"/>
              <a:t>Obținerea fluxului de control</a:t>
            </a:r>
          </a:p>
          <a:p>
            <a:r>
              <a:rPr lang="ro-RO" dirty="0"/>
              <a:t>Identificarea potențialelor riscuri de securitate</a:t>
            </a:r>
          </a:p>
          <a:p>
            <a:r>
              <a:rPr lang="ro-RO" dirty="0"/>
              <a:t>Identificarea șirurilor sau funcțiilor apelate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nm, objdump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nm: listarea simbolurilor (nume, zonă, adresă)</a:t>
            </a:r>
          </a:p>
          <a:p>
            <a:r>
              <a:rPr lang="ro-RO" dirty="0"/>
              <a:t>objdump: investigare de executabil</a:t>
            </a:r>
          </a:p>
          <a:p>
            <a:pPr lvl="1"/>
            <a:r>
              <a:rPr lang="ro-RO" dirty="0"/>
              <a:t>util pentru dezasamblare</a:t>
            </a:r>
          </a:p>
          <a:p>
            <a:pPr lvl="1"/>
            <a:r>
              <a:rPr lang="ro-RO" dirty="0"/>
              <a:t>objdump -d -M intel &lt;path-to-executable&gt;</a:t>
            </a: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radare2, IDA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Dezasambloare interactive</a:t>
            </a:r>
          </a:p>
          <a:p>
            <a:r>
              <a:rPr lang="ro-RO" dirty="0"/>
              <a:t>IDA este “standard”-ul în materie</a:t>
            </a:r>
          </a:p>
          <a:p>
            <a:pPr lvl="1"/>
            <a:r>
              <a:rPr lang="ro-RO" dirty="0"/>
              <a:t>interfață grafică</a:t>
            </a:r>
          </a:p>
          <a:p>
            <a:pPr lvl="1"/>
            <a:r>
              <a:rPr lang="ro-RO" dirty="0"/>
              <a:t>multe componente și module</a:t>
            </a:r>
          </a:p>
          <a:p>
            <a:pPr lvl="1"/>
            <a:r>
              <a:rPr lang="ro-RO" dirty="0"/>
              <a:t>scump</a:t>
            </a:r>
          </a:p>
          <a:p>
            <a:r>
              <a:rPr lang="ro-RO" dirty="0"/>
              <a:t>radare2: variantă open source</a:t>
            </a:r>
          </a:p>
          <a:p>
            <a:pPr lvl="1"/>
            <a:r>
              <a:rPr lang="ro-RO" dirty="0"/>
              <a:t>folosit preponderent în linia de comandă</a:t>
            </a:r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Folosirea unui debugger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Permite analiza dinamică detaliată a unui proces</a:t>
            </a:r>
          </a:p>
          <a:p>
            <a:r>
              <a:rPr lang="ro-RO" dirty="0"/>
              <a:t>Memorie, registre</a:t>
            </a:r>
          </a:p>
          <a:p>
            <a:r>
              <a:rPr lang="ro-RO" dirty="0"/>
              <a:t>Execuție pas cu pas</a:t>
            </a:r>
          </a:p>
          <a:p>
            <a:r>
              <a:rPr lang="ro-RO" dirty="0"/>
              <a:t>Dezasamblare</a:t>
            </a:r>
          </a:p>
          <a:p>
            <a:r>
              <a:rPr lang="ro-RO" dirty="0"/>
              <a:t>Interpretarea datelor</a:t>
            </a:r>
          </a:p>
          <a:p>
            <a:r>
              <a:rPr lang="ro-RO" dirty="0"/>
              <a:t>Modificarea datelor în timp real pentru observarea efectului</a:t>
            </a:r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Gestiunea Șirurilor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Cuprins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Gestiunea bufferelor în C</a:t>
            </a:r>
          </a:p>
          <a:p>
            <a:r>
              <a:rPr lang="ro-RO" dirty="0"/>
              <a:t>Abuzarea bufferelor</a:t>
            </a:r>
            <a:endParaRPr lang="en-US" dirty="0"/>
          </a:p>
          <a:p>
            <a:r>
              <a:rPr lang="en-US" dirty="0" err="1"/>
              <a:t>Inginerie</a:t>
            </a:r>
            <a:r>
              <a:rPr lang="en-US" dirty="0"/>
              <a:t> </a:t>
            </a:r>
            <a:r>
              <a:rPr lang="en-US" dirty="0" err="1"/>
              <a:t>inversă</a:t>
            </a:r>
            <a:endParaRPr lang="ro-RO" dirty="0"/>
          </a:p>
          <a:p>
            <a:r>
              <a:rPr lang="ro-RO" dirty="0"/>
              <a:t>Gestiunea bufferelor în assembly</a:t>
            </a:r>
          </a:p>
          <a:p>
            <a:r>
              <a:rPr lang="ro-RO" dirty="0"/>
              <a:t>Gestiunea stringurilor</a:t>
            </a:r>
            <a:endParaRPr lang="en-US" dirty="0"/>
          </a:p>
          <a:p>
            <a:r>
              <a:rPr lang="ro-RO" dirty="0"/>
              <a:t>Exploatarea memoriei, buffer overflows</a:t>
            </a:r>
          </a:p>
          <a:p>
            <a:r>
              <a:rPr lang="ro-RO" dirty="0"/>
              <a:t>Măsuri defensive</a:t>
            </a:r>
          </a:p>
          <a:p>
            <a:r>
              <a:rPr lang="ro-RO" dirty="0"/>
              <a:t>Bune practici</a:t>
            </a:r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Ce este un șir?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Un array de char-uri</a:t>
            </a:r>
          </a:p>
          <a:p>
            <a:r>
              <a:rPr lang="ro-RO" dirty="0"/>
              <a:t>Are la bază un buffer</a:t>
            </a:r>
          </a:p>
          <a:p>
            <a:r>
              <a:rPr lang="ro-RO" dirty="0"/>
              <a:t>Lungimea unui șir e dată de prezența null-byte (NUL terminator)</a:t>
            </a:r>
          </a:p>
          <a:p>
            <a:pPr lvl="1"/>
            <a:r>
              <a:rPr lang="ro-RO" dirty="0"/>
              <a:t>Mai mică decât dimensiunea buffer-ului</a:t>
            </a:r>
          </a:p>
          <a:p>
            <a:r>
              <a:rPr lang="ro-RO" dirty="0"/>
              <a:t>De regulă conține caractere afișabile (ASCII)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Șiruri valide/nevalide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Un șir trebuie să conțină terminatorul de șir (null-byte, NUL, 0, 0x0, ‘\x00’, ‘\0’)</a:t>
            </a:r>
          </a:p>
          <a:p>
            <a:r>
              <a:rPr lang="ro-RO" dirty="0"/>
              <a:t>Dacă nu conține folosirea sa poate genera erori</a:t>
            </a:r>
          </a:p>
          <a:p>
            <a:r>
              <a:rPr lang="ro-RO" dirty="0"/>
              <a:t>Șirul trebuie să se încadeze în bufferul care-l susține</a:t>
            </a:r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Lucrul cu șiruri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Se citesc informații: variabile de mediu, argumente în linia de comandă, fgets, read, fread</a:t>
            </a:r>
          </a:p>
          <a:p>
            <a:r>
              <a:rPr lang="ro-RO" dirty="0"/>
              <a:t>Șirurile transferă între ele informații: strcpy, strcat, strdup, strsep</a:t>
            </a:r>
          </a:p>
          <a:p>
            <a:r>
              <a:rPr lang="ro-RO" dirty="0"/>
              <a:t>Lungimea unui șir e dată de poziționarea ‘\0’: strlen()</a:t>
            </a:r>
          </a:p>
          <a:p>
            <a:r>
              <a:rPr lang="ro-RO" dirty="0"/>
              <a:t>Se pot referi elemente individuale ale unui șir (în format vector: s[i] sau *s)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Probleme cu șiruri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Dacă nu este NUL-terminat, poate genera overflow</a:t>
            </a:r>
          </a:p>
          <a:p>
            <a:r>
              <a:rPr lang="ro-RO" dirty="0"/>
              <a:t>Pot fi trunchiate (pierdute) informațiile ca să încapă într-un șir</a:t>
            </a:r>
          </a:p>
          <a:p>
            <a:r>
              <a:rPr lang="ro-RO" dirty="0"/>
              <a:t>Buffer overflow-urile sunt cele mai prezente</a:t>
            </a:r>
          </a:p>
          <a:p>
            <a:r>
              <a:rPr lang="ro-RO" dirty="0"/>
              <a:t>Off-by-one errors</a:t>
            </a:r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Buffer overflows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Buffer overflow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Operație dincolo de limita buffer-ului</a:t>
            </a:r>
          </a:p>
          <a:p>
            <a:r>
              <a:rPr lang="ro-RO" dirty="0"/>
              <a:t>Copiere de informații dincolo de limita buffer-ului (overwrite)</a:t>
            </a:r>
          </a:p>
          <a:p>
            <a:r>
              <a:rPr lang="ro-RO" dirty="0"/>
              <a:t>Citire de informații dincolo de limita buffer-ului (information leak)</a:t>
            </a:r>
            <a:endParaRPr 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Exemple de buffer overflow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char buf[32];</a:t>
            </a:r>
          </a:p>
          <a:p>
            <a:r>
              <a:rPr lang="ro-RO" dirty="0"/>
              <a:t>fgets(buf, 64, stdin);</a:t>
            </a:r>
          </a:p>
          <a:p>
            <a:r>
              <a:rPr lang="ro-RO" dirty="0"/>
              <a:t>read(STDIN_FILENO, buf, 64);</a:t>
            </a:r>
          </a:p>
          <a:p>
            <a:r>
              <a:rPr lang="ro-RO" dirty="0"/>
              <a:t>write(STDOUT_FILENO, buf, 72);</a:t>
            </a:r>
          </a:p>
          <a:p>
            <a:r>
              <a:rPr lang="ro-RO" dirty="0"/>
              <a:t>memcpy(buf, old_info, 128);</a:t>
            </a:r>
          </a:p>
          <a:p>
            <a:r>
              <a:rPr lang="ro-RO" dirty="0"/>
              <a:t>strcpy(buf, my_very_long_string);</a:t>
            </a:r>
            <a:endParaRPr 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Eroare după buffer overflow?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În limbaje interpretate se poate detecta (Java)</a:t>
            </a:r>
          </a:p>
          <a:p>
            <a:r>
              <a:rPr lang="ro-RO" dirty="0"/>
              <a:t>În limbaje compilate, ține de sistemul de operare</a:t>
            </a:r>
          </a:p>
          <a:p>
            <a:pPr lvl="1"/>
            <a:r>
              <a:rPr lang="ro-RO" dirty="0"/>
              <a:t>Dacă se accesează adrese valide în spațiul de adresă al procesului, operația este permisă</a:t>
            </a:r>
          </a:p>
          <a:p>
            <a:pPr lvl="1"/>
            <a:r>
              <a:rPr lang="ro-RO" dirty="0"/>
              <a:t>Se primește excepție de acces (segmentation fault) doar în caz de accesare a unei zone nevalide</a:t>
            </a:r>
            <a:endParaRPr 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Locuri pentru buffer overflow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Heap</a:t>
            </a:r>
          </a:p>
          <a:p>
            <a:r>
              <a:rPr lang="ro-RO" dirty="0"/>
              <a:t>Data/Bss</a:t>
            </a:r>
          </a:p>
          <a:p>
            <a:r>
              <a:rPr lang="ro-RO" dirty="0"/>
              <a:t>Stivă</a:t>
            </a:r>
            <a:endParaRPr 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Stack buffer overflow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Overflow la un buffer aflat pe stivă</a:t>
            </a:r>
          </a:p>
          <a:p>
            <a:r>
              <a:rPr lang="ro-RO" dirty="0"/>
              <a:t>Buffer-ul e variabilă locală</a:t>
            </a:r>
          </a:p>
          <a:p>
            <a:r>
              <a:rPr lang="ro-RO" dirty="0"/>
              <a:t>Se trece de dimensiunea buffer-ului și ajunge la alte informații din stack frame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Gestiunea bufferelor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Daune provocate de buffer overflow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Alterarea fluxului de control al programului (control flow) sau al fluxului de date (data flow)</a:t>
            </a:r>
          </a:p>
          <a:p>
            <a:r>
              <a:rPr lang="ro-RO" dirty="0"/>
              <a:t>Aplicația crash-uiește sau face altceva</a:t>
            </a:r>
          </a:p>
          <a:p>
            <a:pPr lvl="1"/>
            <a:r>
              <a:rPr lang="ro-RO" dirty="0"/>
              <a:t>Information leak</a:t>
            </a:r>
          </a:p>
          <a:p>
            <a:pPr lvl="1"/>
            <a:r>
              <a:rPr lang="ro-RO" dirty="0"/>
              <a:t>Obținerea controlului aplicației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Suprascriere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Alterează fluxul de control al programului</a:t>
            </a:r>
          </a:p>
          <a:p>
            <a:r>
              <a:rPr lang="ro-RO" dirty="0"/>
              <a:t>Variabile locale</a:t>
            </a:r>
          </a:p>
          <a:p>
            <a:pPr lvl="1"/>
            <a:r>
              <a:rPr lang="ro-RO" dirty="0"/>
              <a:t>Alterează execuția funcției curente</a:t>
            </a:r>
          </a:p>
          <a:p>
            <a:r>
              <a:rPr lang="ro-RO" dirty="0"/>
              <a:t>Adresă de retur</a:t>
            </a:r>
          </a:p>
          <a:p>
            <a:pPr lvl="1"/>
            <a:r>
              <a:rPr lang="ro-RO" dirty="0"/>
              <a:t>Poate apela altă funcție sau altă secțiune dintr-o funcție</a:t>
            </a:r>
          </a:p>
          <a:p>
            <a:r>
              <a:rPr lang="ro-RO" dirty="0"/>
              <a:t>Parametrii funcției</a:t>
            </a:r>
            <a:endParaRPr lang="en-US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Vector de atac buffer overflow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Se determină vulnerabilitatea</a:t>
            </a:r>
          </a:p>
          <a:p>
            <a:r>
              <a:rPr lang="ro-RO" dirty="0"/>
              <a:t>Se determină offset-ul dintre buffer și zona care va fi suprascrisă</a:t>
            </a:r>
          </a:p>
          <a:p>
            <a:r>
              <a:rPr lang="ro-RO" dirty="0"/>
              <a:t>Se determină cu ce suprascriem</a:t>
            </a:r>
          </a:p>
          <a:p>
            <a:r>
              <a:rPr lang="ro-RO" dirty="0"/>
              <a:t>Se creează payload-ul de exploatare</a:t>
            </a:r>
          </a:p>
          <a:p>
            <a:r>
              <a:rPr lang="ro-RO" dirty="0"/>
              <a:t>Se trimite payload-ul de exploatare aplicației</a:t>
            </a:r>
          </a:p>
          <a:p>
            <a:r>
              <a:rPr lang="ro-RO" dirty="0"/>
              <a:t>Profit!</a:t>
            </a:r>
            <a:endParaRPr lang="en-US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Determinarea vulnerabilității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Analiză pe codul sursă (dacă există)</a:t>
            </a:r>
          </a:p>
          <a:p>
            <a:r>
              <a:rPr lang="ro-RO" dirty="0"/>
              <a:t>Analiză statică pe executabil: dezasamblare</a:t>
            </a:r>
          </a:p>
          <a:p>
            <a:pPr lvl="1"/>
            <a:r>
              <a:rPr lang="ro-RO" dirty="0"/>
              <a:t>Analiză dinamică pentru validarea existenței vulnerabilității</a:t>
            </a:r>
          </a:p>
          <a:p>
            <a:r>
              <a:rPr lang="ro-RO" dirty="0"/>
              <a:t>E nevoie de mult efort</a:t>
            </a:r>
          </a:p>
          <a:p>
            <a:pPr lvl="1"/>
            <a:r>
              <a:rPr lang="ro-RO" dirty="0"/>
              <a:t>Multe vulnerabilități sunt detectate automat de analizoare statice în faza de dezvoltare (CoverityScan)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Offset-ul buffer – zonă de suprascriere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Analiză statică: dezasamblare + adresă buffer</a:t>
            </a:r>
          </a:p>
          <a:p>
            <a:r>
              <a:rPr lang="ro-RO" dirty="0"/>
              <a:t>Exemplu:</a:t>
            </a:r>
          </a:p>
          <a:p>
            <a:pPr lvl="1"/>
            <a:r>
              <a:rPr lang="ro-RO" dirty="0"/>
              <a:t>buffer la ebp-48</a:t>
            </a:r>
          </a:p>
          <a:p>
            <a:pPr lvl="1"/>
            <a:r>
              <a:rPr lang="ro-RO" dirty="0"/>
              <a:t>variabilă de suprascris la ebp-12</a:t>
            </a:r>
          </a:p>
          <a:p>
            <a:pPr lvl="1"/>
            <a:r>
              <a:rPr lang="ro-RO" dirty="0"/>
              <a:t>offset-ul este (ebp-12)-(ebp-38) = 36</a:t>
            </a:r>
          </a:p>
          <a:p>
            <a:r>
              <a:rPr lang="ro-RO" dirty="0"/>
              <a:t>Alt exemplu</a:t>
            </a:r>
          </a:p>
          <a:p>
            <a:pPr lvl="1"/>
            <a:r>
              <a:rPr lang="ro-RO" dirty="0"/>
              <a:t>buffer la ebp-72</a:t>
            </a:r>
          </a:p>
          <a:p>
            <a:pPr lvl="1"/>
            <a:r>
              <a:rPr lang="ro-RO" dirty="0"/>
              <a:t>adresă de retur la ebp+4</a:t>
            </a:r>
          </a:p>
          <a:p>
            <a:pPr lvl="1"/>
            <a:r>
              <a:rPr lang="ro-RO" dirty="0"/>
              <a:t>offset-ul este (ebp+4)-(ebp-72) = 76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Ce suprascriem?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Variabile locale (pe stivă)</a:t>
            </a:r>
          </a:p>
          <a:p>
            <a:pPr lvl="1"/>
            <a:r>
              <a:rPr lang="ro-RO" dirty="0"/>
              <a:t>Schimbăm fluxul normal de execuție: un if, o buclă if funcționează altfel</a:t>
            </a:r>
          </a:p>
          <a:p>
            <a:pPr lvl="1"/>
            <a:r>
              <a:rPr lang="ro-RO" dirty="0"/>
              <a:t>“Ajustăm” un index de vector</a:t>
            </a:r>
          </a:p>
          <a:p>
            <a:pPr lvl="1"/>
            <a:r>
              <a:rPr lang="ro-RO" dirty="0"/>
              <a:t>Schimbăm un parametru pentru altă funcție</a:t>
            </a:r>
          </a:p>
          <a:p>
            <a:r>
              <a:rPr lang="ro-RO" dirty="0"/>
              <a:t>Code pointeri</a:t>
            </a:r>
          </a:p>
          <a:p>
            <a:pPr lvl="1"/>
            <a:r>
              <a:rPr lang="ro-RO" dirty="0"/>
              <a:t>pointeri de funcție (ca variabile pe stivă)</a:t>
            </a:r>
          </a:p>
          <a:p>
            <a:pPr lvl="1"/>
            <a:r>
              <a:rPr lang="ro-RO" dirty="0"/>
              <a:t>adresa de return</a:t>
            </a:r>
          </a:p>
          <a:p>
            <a:pPr lvl="1"/>
            <a:r>
              <a:rPr lang="ro-RO" dirty="0"/>
              <a:t>Determină apelul unei alte funcții</a:t>
            </a:r>
            <a:endParaRPr lang="en-US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Cu ce suprascriem?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Date generate de noi</a:t>
            </a:r>
          </a:p>
          <a:p>
            <a:r>
              <a:rPr lang="ro-RO" dirty="0"/>
              <a:t>Adrese ale altor funcții sau variabile</a:t>
            </a:r>
          </a:p>
          <a:p>
            <a:r>
              <a:rPr lang="ro-RO" dirty="0"/>
              <a:t>Determinarea adreselor altor funcții sau variabile</a:t>
            </a:r>
          </a:p>
          <a:p>
            <a:pPr lvl="1"/>
            <a:r>
              <a:rPr lang="ro-RO" dirty="0"/>
              <a:t>Analiză statică: nm, objdump, IDA</a:t>
            </a:r>
          </a:p>
          <a:p>
            <a:pPr lvl="1"/>
            <a:r>
              <a:rPr lang="ro-RO" dirty="0"/>
              <a:t>Analiză dinamică: GDB</a:t>
            </a:r>
          </a:p>
          <a:p>
            <a:pPr lvl="1"/>
            <a:r>
              <a:rPr lang="ro-RO" dirty="0"/>
              <a:t>Information leak din alte atacuri</a:t>
            </a:r>
          </a:p>
          <a:p>
            <a:pPr lvl="1"/>
            <a:r>
              <a:rPr lang="ro-RO" dirty="0"/>
              <a:t>Dificil de realizat dacă sistemul are suport de ASLR (Address Space Layout Randomization)</a:t>
            </a:r>
            <a:endParaRPr lang="en-US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Payload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Șirul/Datele de transferat pentru a genera exploit-ul</a:t>
            </a:r>
          </a:p>
          <a:p>
            <a:r>
              <a:rPr lang="ro-RO" dirty="0"/>
              <a:t>De obicei conține atât caractere ASCII cât și octeți</a:t>
            </a:r>
          </a:p>
          <a:p>
            <a:r>
              <a:rPr lang="ro-RO" dirty="0"/>
              <a:t>Transmis programului vulnerabil</a:t>
            </a:r>
          </a:p>
          <a:p>
            <a:pPr lvl="1"/>
            <a:r>
              <a:rPr lang="ro-RO" dirty="0"/>
              <a:t>La intrarea standard</a:t>
            </a:r>
          </a:p>
          <a:p>
            <a:pPr lvl="1"/>
            <a:r>
              <a:rPr lang="ro-RO" dirty="0"/>
              <a:t>Ca un parametru</a:t>
            </a:r>
          </a:p>
          <a:p>
            <a:pPr lvl="1"/>
            <a:r>
              <a:rPr lang="ro-RO" dirty="0"/>
              <a:t>Pe un socket</a:t>
            </a:r>
            <a:endParaRPr lang="en-US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Suprascriere variabilă locală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De determinat offsetul și valoarea cu care suprascriem</a:t>
            </a:r>
          </a:p>
          <a:p>
            <a:r>
              <a:rPr lang="ro-RO" dirty="0"/>
              <a:t>Suprascriere cu valoarea 0x12345678</a:t>
            </a:r>
          </a:p>
          <a:p>
            <a:r>
              <a:rPr lang="ro-RO" dirty="0"/>
              <a:t>payload = offset * “A” + “\x78\x56\x34\x12”</a:t>
            </a:r>
          </a:p>
          <a:p>
            <a:r>
              <a:rPr lang="ro-RO" dirty="0"/>
              <a:t>offset * “A” este padding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Suprascriere adresă de retur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De determinat offsetul și adresa funcției cu care suprascriem</a:t>
            </a:r>
          </a:p>
          <a:p>
            <a:r>
              <a:rPr lang="ro-RO" dirty="0"/>
              <a:t>Suprascriem cu adresa unei funcții locale f cu adresa 0x08043892</a:t>
            </a:r>
          </a:p>
          <a:p>
            <a:pPr lvl="1"/>
            <a:r>
              <a:rPr lang="ro-RO" dirty="0"/>
              <a:t>Aflată cu analiză statică sau analiză dinamică</a:t>
            </a:r>
          </a:p>
          <a:p>
            <a:r>
              <a:rPr lang="ro-RO" dirty="0"/>
              <a:t>payload = offset * “A” + “\x92\x38\x04\x08”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Ce este un buffer?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O zonă de memorie</a:t>
            </a:r>
          </a:p>
          <a:p>
            <a:r>
              <a:rPr lang="ro-RO" dirty="0"/>
              <a:t>Stocare temporară</a:t>
            </a:r>
          </a:p>
          <a:p>
            <a:r>
              <a:rPr lang="ro-RO" dirty="0"/>
              <a:t>Definit prin</a:t>
            </a:r>
          </a:p>
          <a:p>
            <a:pPr lvl="1"/>
            <a:r>
              <a:rPr lang="ro-RO" dirty="0"/>
              <a:t>Adresă de start</a:t>
            </a:r>
          </a:p>
          <a:p>
            <a:pPr lvl="1"/>
            <a:r>
              <a:rPr lang="ro-RO" dirty="0"/>
              <a:t>Dimensiune (număr de octeți)</a:t>
            </a:r>
            <a:endParaRPr lang="en-US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z="2800" dirty="0"/>
              <a:t>Suprascriere adresă de retur cu funcție cu parametri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După apelul ret, se sare la începutul funcției f</a:t>
            </a:r>
          </a:p>
          <a:p>
            <a:r>
              <a:rPr lang="ro-RO" dirty="0"/>
              <a:t>Funcția f are așteptarea că pe stivă este o adresă de retur; punem 4 octeți random</a:t>
            </a:r>
          </a:p>
          <a:p>
            <a:r>
              <a:rPr lang="ro-RO" dirty="0"/>
              <a:t>payload = offset * “A” + “\x92\x38\x04\x08” + 4 * “B” + “\x78\x56\x34\x12” + “\xab\xcd\xef\x01”</a:t>
            </a:r>
          </a:p>
          <a:p>
            <a:pPr lvl="1"/>
            <a:r>
              <a:rPr lang="ro-RO" dirty="0"/>
              <a:t>Ultimele două valori sunt cei doi parametri ai funcției f (cu adresa 0x08043892)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Apeluri de funcții din biblioteca standard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Putem apela funcții din libc (biblioteca standard C)</a:t>
            </a:r>
          </a:p>
          <a:p>
            <a:pPr lvl="1"/>
            <a:r>
              <a:rPr lang="ro-RO" dirty="0"/>
              <a:t>Dacă este dezactivat ASLR (Address Space Layout Randomization)</a:t>
            </a:r>
          </a:p>
          <a:p>
            <a:r>
              <a:rPr lang="ro-RO" dirty="0"/>
              <a:t>Se pot afla dintr-un debugger și apoi folosi în program</a:t>
            </a:r>
          </a:p>
          <a:p>
            <a:r>
              <a:rPr lang="ro-RO" dirty="0"/>
              <a:t>Exemplul canonic este apelul system(“/bin/sh”)</a:t>
            </a:r>
          </a:p>
          <a:p>
            <a:pPr lvl="1"/>
            <a:r>
              <a:rPr lang="ro-RO" dirty="0"/>
              <a:t>Se caută adresa funcției system() în libc</a:t>
            </a:r>
          </a:p>
          <a:p>
            <a:pPr lvl="1"/>
            <a:r>
              <a:rPr lang="ro-RO" dirty="0"/>
              <a:t>Se caută șirul “/bin/sh” în libc</a:t>
            </a:r>
            <a:endParaRPr lang="en-US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Construcții Python utile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generăm payload-uri</a:t>
            </a:r>
          </a:p>
          <a:p>
            <a:r>
              <a:rPr lang="ro-RO" dirty="0"/>
              <a:t>Payload = offset * “A” + “\x9d\x84\x04\x08”</a:t>
            </a:r>
          </a:p>
          <a:p>
            <a:r>
              <a:rPr lang="ro-RO" dirty="0"/>
              <a:t>p32: struct.pack(“&lt;I”, system_address)</a:t>
            </a:r>
          </a:p>
          <a:p>
            <a:pPr lvl="1"/>
            <a:r>
              <a:rPr lang="ro-RO" dirty="0"/>
              <a:t>‘&lt;‘: little endian</a:t>
            </a:r>
          </a:p>
          <a:p>
            <a:pPr lvl="1"/>
            <a:r>
              <a:rPr lang="ro-RO" dirty="0"/>
              <a:t>‘I’: integer</a:t>
            </a:r>
          </a:p>
          <a:p>
            <a:r>
              <a:rPr lang="ro-RO" dirty="0" err="1">
                <a:latin typeface="Candara"/>
                <a:ea typeface="ヒラギノ角ゴ Pro W3"/>
              </a:rPr>
              <a:t>payload</a:t>
            </a:r>
            <a:r>
              <a:rPr lang="ro-RO" dirty="0">
                <a:latin typeface="Candara"/>
                <a:ea typeface="ヒラギノ角ゴ Pro W3"/>
              </a:rPr>
              <a:t> = </a:t>
            </a:r>
            <a:r>
              <a:rPr lang="ro-RO" dirty="0" err="1">
                <a:latin typeface="Candara"/>
                <a:ea typeface="ヒラギノ角ゴ Pro W3"/>
              </a:rPr>
              <a:t>offset</a:t>
            </a:r>
            <a:r>
              <a:rPr lang="ro-RO" dirty="0">
                <a:latin typeface="Candara"/>
                <a:ea typeface="ヒラギノ角ゴ Pro W3"/>
              </a:rPr>
              <a:t> * A + p32(</a:t>
            </a:r>
            <a:r>
              <a:rPr lang="ro-RO" dirty="0" err="1">
                <a:latin typeface="Candara"/>
                <a:ea typeface="ヒラギノ角ゴ Pro W3"/>
              </a:rPr>
              <a:t>system_address</a:t>
            </a:r>
            <a:r>
              <a:rPr lang="ro-RO" dirty="0">
                <a:latin typeface="Candara"/>
                <a:ea typeface="ヒラギノ角ゴ Pro W3"/>
              </a:rPr>
              <a:t>)</a:t>
            </a:r>
          </a:p>
          <a:p>
            <a:endParaRPr lang="ro-RO" dirty="0">
              <a:latin typeface="Candara"/>
              <a:ea typeface="ヒラギノ角ゴ Pro W3"/>
            </a:endParaRPr>
          </a:p>
          <a:p>
            <a:r>
              <a:rPr lang="ro-RO" dirty="0" err="1">
                <a:latin typeface="Candara"/>
                <a:ea typeface="ヒラギノ角ゴ Pro W3"/>
              </a:rPr>
              <a:t>Demo</a:t>
            </a:r>
            <a:r>
              <a:rPr lang="ro-RO" dirty="0">
                <a:latin typeface="Candara"/>
                <a:ea typeface="ヒラギノ角ゴ Pro W3"/>
              </a:rPr>
              <a:t> chap-09/07-buffer-overflow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BD31D-8064-4444-8AE0-A38FA86C4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nstantia"/>
                <a:ea typeface="ヒラギノ角ゴ Pro W3"/>
              </a:rPr>
              <a:t>Metode</a:t>
            </a:r>
            <a:r>
              <a:rPr lang="en-US" dirty="0">
                <a:latin typeface="Constantia"/>
                <a:ea typeface="ヒラギノ角ゴ Pro W3"/>
              </a:rPr>
              <a:t> de </a:t>
            </a:r>
            <a:r>
              <a:rPr lang="en-US" dirty="0" err="1">
                <a:latin typeface="Constantia"/>
                <a:ea typeface="ヒラギノ角ゴ Pro W3"/>
              </a:rPr>
              <a:t>protecție</a:t>
            </a:r>
            <a:r>
              <a:rPr lang="en-US" dirty="0">
                <a:latin typeface="Constantia"/>
                <a:ea typeface="ヒラギノ角ゴ Pro W3"/>
              </a:rPr>
              <a:t> overflow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AF4C10-6945-4AC5-B61C-88115AE986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ndara"/>
                <a:ea typeface="ヒラギノ角ゴ Pro W3"/>
              </a:rPr>
              <a:t>Bounds checking (1960) </a:t>
            </a:r>
          </a:p>
          <a:p>
            <a:pPr lvl="1">
              <a:buFont typeface="Courier New" pitchFamily="4" charset="2"/>
              <a:buChar char="o"/>
            </a:pPr>
            <a:r>
              <a:rPr lang="en-US" dirty="0">
                <a:solidFill>
                  <a:srgbClr val="262699"/>
                </a:solidFill>
                <a:latin typeface="Candara"/>
                <a:ea typeface="ヒラギノ角ゴ Pro W3"/>
              </a:rPr>
              <a:t>Compilator: </a:t>
            </a:r>
            <a:r>
              <a:rPr lang="en-US" dirty="0" err="1">
                <a:solidFill>
                  <a:srgbClr val="262699"/>
                </a:solidFill>
                <a:latin typeface="Candara"/>
                <a:ea typeface="ヒラギノ角ゴ Pro W3"/>
              </a:rPr>
              <a:t>verificări</a:t>
            </a:r>
            <a:r>
              <a:rPr lang="en-US" dirty="0">
                <a:solidFill>
                  <a:srgbClr val="262699"/>
                </a:solidFill>
                <a:latin typeface="Candara"/>
                <a:ea typeface="ヒラギノ角ゴ Pro W3"/>
              </a:rPr>
              <a:t> la runtime  </a:t>
            </a:r>
          </a:p>
          <a:p>
            <a:r>
              <a:rPr lang="en-US" dirty="0" err="1">
                <a:latin typeface="Candara"/>
                <a:ea typeface="ヒラギノ角ゴ Pro W3"/>
              </a:rPr>
              <a:t>Canari</a:t>
            </a:r>
            <a:r>
              <a:rPr lang="en-US" dirty="0">
                <a:latin typeface="Candara"/>
                <a:ea typeface="ヒラギノ角ゴ Pro W3"/>
              </a:rPr>
              <a:t> (</a:t>
            </a:r>
            <a:r>
              <a:rPr lang="en-US" dirty="0" err="1">
                <a:latin typeface="Candara"/>
                <a:ea typeface="ヒラギノ角ゴ Pro W3"/>
              </a:rPr>
              <a:t>gcc</a:t>
            </a:r>
            <a:r>
              <a:rPr lang="en-US" dirty="0">
                <a:latin typeface="Candara"/>
                <a:ea typeface="ヒラギノ角ゴ Pro W3"/>
              </a:rPr>
              <a:t> 1998)</a:t>
            </a:r>
          </a:p>
          <a:p>
            <a:r>
              <a:rPr lang="ro-RO" dirty="0" err="1">
                <a:latin typeface="Candara"/>
                <a:ea typeface="ヒラギノ角ゴ Pro W3"/>
              </a:rPr>
              <a:t>Position</a:t>
            </a:r>
            <a:r>
              <a:rPr lang="ro-RO" dirty="0">
                <a:latin typeface="Candara"/>
                <a:ea typeface="ヒラギノ角ゴ Pro W3"/>
              </a:rPr>
              <a:t> Independent </a:t>
            </a:r>
            <a:r>
              <a:rPr lang="ro-RO" dirty="0" err="1">
                <a:latin typeface="Candara"/>
                <a:ea typeface="ヒラギノ角ゴ Pro W3"/>
              </a:rPr>
              <a:t>Executable</a:t>
            </a:r>
            <a:r>
              <a:rPr lang="ro-RO" dirty="0">
                <a:latin typeface="Candara"/>
                <a:ea typeface="ヒラギノ角ゴ Pro W3"/>
              </a:rPr>
              <a:t> </a:t>
            </a:r>
            <a:endParaRPr lang="ro-RO" dirty="0"/>
          </a:p>
          <a:p>
            <a:pPr lvl="2"/>
            <a:r>
              <a:rPr lang="ro-RO" dirty="0">
                <a:latin typeface="Candara"/>
                <a:ea typeface="ヒラギノ角ゴ Pro W3"/>
              </a:rPr>
              <a:t>Linux 2003</a:t>
            </a:r>
            <a:endParaRPr lang="ro-RO" dirty="0"/>
          </a:p>
          <a:p>
            <a:r>
              <a:rPr lang="ro-RO" dirty="0" err="1">
                <a:latin typeface="Candara"/>
                <a:ea typeface="ヒラギノ角ゴ Pro W3"/>
              </a:rPr>
              <a:t>Address</a:t>
            </a:r>
            <a:r>
              <a:rPr lang="ro-RO" dirty="0">
                <a:latin typeface="Candara"/>
                <a:ea typeface="ヒラギノ角ゴ Pro W3"/>
              </a:rPr>
              <a:t> </a:t>
            </a:r>
            <a:r>
              <a:rPr lang="ro-RO" dirty="0" err="1">
                <a:latin typeface="Candara"/>
                <a:ea typeface="ヒラギノ角ゴ Pro W3"/>
              </a:rPr>
              <a:t>Space</a:t>
            </a:r>
            <a:r>
              <a:rPr lang="ro-RO" dirty="0">
                <a:latin typeface="Candara"/>
                <a:ea typeface="ヒラギノ角ゴ Pro W3"/>
              </a:rPr>
              <a:t> Layout </a:t>
            </a:r>
            <a:r>
              <a:rPr lang="ro-RO" dirty="0" err="1">
                <a:latin typeface="Candara"/>
                <a:ea typeface="ヒラギノ角ゴ Pro W3"/>
              </a:rPr>
              <a:t>Randomization</a:t>
            </a:r>
            <a:r>
              <a:rPr lang="ro-RO" dirty="0">
                <a:latin typeface="Candara"/>
                <a:ea typeface="ヒラギノ角ゴ Pro W3"/>
              </a:rPr>
              <a:t> </a:t>
            </a:r>
            <a:endParaRPr lang="en-US" dirty="0"/>
          </a:p>
          <a:p>
            <a:pPr lvl="2"/>
            <a:r>
              <a:rPr lang="ro-RO" sz="2800" dirty="0">
                <a:latin typeface="Candara"/>
                <a:ea typeface="ヒラギノ角ゴ Pro W3"/>
              </a:rPr>
              <a:t>Linux </a:t>
            </a:r>
            <a:r>
              <a:rPr lang="ro-RO" sz="2800" dirty="0" err="1">
                <a:latin typeface="Candara"/>
                <a:ea typeface="ヒラギノ角ゴ Pro W3"/>
              </a:rPr>
              <a:t>process</a:t>
            </a:r>
            <a:r>
              <a:rPr lang="ro-RO" sz="2800" dirty="0">
                <a:latin typeface="Candara"/>
                <a:ea typeface="ヒラギノ角ゴ Pro W3"/>
              </a:rPr>
              <a:t> 2002</a:t>
            </a:r>
            <a:endParaRPr lang="en-US" sz="2800" dirty="0"/>
          </a:p>
          <a:p>
            <a:pPr lvl="2"/>
            <a:r>
              <a:rPr lang="ro-RO" sz="2800" dirty="0">
                <a:latin typeface="Candara"/>
                <a:ea typeface="ヒラギノ角ゴ Pro W3"/>
              </a:rPr>
              <a:t>Linux </a:t>
            </a:r>
            <a:r>
              <a:rPr lang="ro-RO" sz="2800" dirty="0" err="1">
                <a:latin typeface="Candara"/>
                <a:ea typeface="ヒラギノ角ゴ Pro W3"/>
              </a:rPr>
              <a:t>kernel</a:t>
            </a:r>
            <a:r>
              <a:rPr lang="ro-RO" sz="2800" dirty="0">
                <a:latin typeface="Candara"/>
                <a:ea typeface="ヒラギノ角ゴ Pro W3"/>
              </a:rPr>
              <a:t> 2014</a:t>
            </a:r>
            <a:endParaRPr lang="ro-RO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36442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1145ED-294A-473A-BDB3-D983AAB04C8B}"/>
              </a:ext>
            </a:extLst>
          </p:cNvPr>
          <p:cNvSpPr>
            <a:spLocks noGrp="1"/>
          </p:cNvSpPr>
          <p:nvPr>
            <p:ph type="body" sz="half" idx="1"/>
          </p:nvPr>
        </p:nvSpPr>
        <p:spPr bwMode="auto">
          <a:xfrm>
            <a:off x="381000" y="914400"/>
            <a:ext cx="8382000" cy="55346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normAutofit fontScale="92500" lnSpcReduction="20000"/>
          </a:bodyPr>
          <a:lstStyle/>
          <a:p>
            <a:r>
              <a:rPr lang="en-US" sz="2400" dirty="0" err="1">
                <a:latin typeface="Candara"/>
                <a:ea typeface="ヒラギノ角ゴ Pro W3"/>
              </a:rPr>
              <a:t>Valoare</a:t>
            </a:r>
            <a:r>
              <a:rPr lang="en-US" sz="2400" dirty="0">
                <a:latin typeface="Candara"/>
                <a:ea typeface="ヒラギノ角ゴ Pro W3"/>
              </a:rPr>
              <a:t> de control </a:t>
            </a:r>
            <a:r>
              <a:rPr lang="en-US" sz="2400" dirty="0" err="1">
                <a:latin typeface="Candara"/>
                <a:ea typeface="ヒラギノ角ゴ Pro W3"/>
              </a:rPr>
              <a:t>plasată</a:t>
            </a:r>
            <a:r>
              <a:rPr lang="en-US" sz="2400" dirty="0">
                <a:latin typeface="Candara"/>
                <a:ea typeface="ヒラギノ角ゴ Pro W3"/>
              </a:rPr>
              <a:t> pe </a:t>
            </a:r>
            <a:r>
              <a:rPr lang="en-US" sz="2400" dirty="0" err="1">
                <a:latin typeface="Candara"/>
                <a:ea typeface="ヒラギノ角ゴ Pro W3"/>
              </a:rPr>
              <a:t>stivă</a:t>
            </a:r>
            <a:endParaRPr lang="en-US" sz="2400" dirty="0">
              <a:latin typeface="Candara"/>
              <a:ea typeface="ヒラギノ角ゴ Pro W3"/>
            </a:endParaRPr>
          </a:p>
          <a:p>
            <a:r>
              <a:rPr lang="en-US" sz="2400" dirty="0">
                <a:latin typeface="Candara"/>
                <a:ea typeface="ヒラギノ角ゴ Pro W3"/>
              </a:rPr>
              <a:t>Se </a:t>
            </a:r>
            <a:r>
              <a:rPr lang="en-US" sz="2400" dirty="0" err="1">
                <a:latin typeface="Candara"/>
                <a:ea typeface="ヒラギノ角ゴ Pro W3"/>
              </a:rPr>
              <a:t>scrie</a:t>
            </a:r>
            <a:r>
              <a:rPr lang="en-US" sz="2400" dirty="0">
                <a:latin typeface="Candara"/>
                <a:ea typeface="ヒラギノ角ゴ Pro W3"/>
              </a:rPr>
              <a:t> la </a:t>
            </a:r>
            <a:r>
              <a:rPr lang="en-US" sz="2400" dirty="0" err="1">
                <a:latin typeface="Candara"/>
                <a:ea typeface="ヒラギノ角ゴ Pro W3"/>
              </a:rPr>
              <a:t>intrarea</a:t>
            </a:r>
            <a:r>
              <a:rPr lang="en-US" sz="2400" dirty="0">
                <a:latin typeface="Candara"/>
                <a:ea typeface="ヒラギノ角ゴ Pro W3"/>
              </a:rPr>
              <a:t> </a:t>
            </a:r>
            <a:r>
              <a:rPr lang="en-US" sz="2400" dirty="0" err="1">
                <a:latin typeface="Candara"/>
                <a:ea typeface="ヒラギノ角ゴ Pro W3"/>
              </a:rPr>
              <a:t>în</a:t>
            </a:r>
            <a:r>
              <a:rPr lang="en-US" sz="2400" dirty="0">
                <a:latin typeface="Candara"/>
                <a:ea typeface="ヒラギノ角ゴ Pro W3"/>
              </a:rPr>
              <a:t> </a:t>
            </a:r>
            <a:r>
              <a:rPr lang="en-US" sz="2400" dirty="0" err="1">
                <a:latin typeface="Candara"/>
                <a:ea typeface="ヒラギノ角ゴ Pro W3"/>
              </a:rPr>
              <a:t>funcție</a:t>
            </a:r>
            <a:endParaRPr lang="en-US" sz="2400" dirty="0">
              <a:latin typeface="Candara"/>
              <a:ea typeface="ヒラギノ角ゴ Pro W3"/>
            </a:endParaRPr>
          </a:p>
          <a:p>
            <a:r>
              <a:rPr lang="en-US" sz="2400" dirty="0">
                <a:latin typeface="Candara"/>
                <a:ea typeface="ヒラギノ角ゴ Pro W3"/>
              </a:rPr>
              <a:t>Se </a:t>
            </a:r>
            <a:r>
              <a:rPr lang="en-US" sz="2400" dirty="0" err="1">
                <a:latin typeface="Candara"/>
                <a:ea typeface="ヒラギノ角ゴ Pro W3"/>
              </a:rPr>
              <a:t>verifică</a:t>
            </a:r>
            <a:r>
              <a:rPr lang="en-US" sz="2400" dirty="0">
                <a:latin typeface="Candara"/>
                <a:ea typeface="ヒラギノ角ゴ Pro W3"/>
              </a:rPr>
              <a:t> la </a:t>
            </a:r>
            <a:r>
              <a:rPr lang="en-US" sz="2400" dirty="0" err="1">
                <a:latin typeface="Candara"/>
                <a:ea typeface="ヒラギノ角ゴ Pro W3"/>
              </a:rPr>
              <a:t>ieșire</a:t>
            </a:r>
            <a:r>
              <a:rPr lang="en-US" sz="2400" dirty="0">
                <a:latin typeface="Candara"/>
                <a:ea typeface="ヒラギノ角ゴ Pro W3"/>
              </a:rPr>
              <a:t> </a:t>
            </a:r>
          </a:p>
          <a:p>
            <a:endParaRPr lang="en-US" sz="2400" dirty="0">
              <a:latin typeface="Candara"/>
              <a:ea typeface="ヒラギノ角ゴ Pro W3"/>
            </a:endParaRPr>
          </a:p>
          <a:p>
            <a:endParaRPr lang="en-US" sz="2400" dirty="0">
              <a:latin typeface="Candara"/>
              <a:ea typeface="ヒラギノ角ゴ Pro W3"/>
            </a:endParaRPr>
          </a:p>
          <a:p>
            <a:endParaRPr lang="en-US" sz="2400" dirty="0">
              <a:latin typeface="Candara"/>
              <a:ea typeface="ヒラギノ角ゴ Pro W3"/>
            </a:endParaRPr>
          </a:p>
          <a:p>
            <a:endParaRPr lang="en-US" sz="2400" dirty="0">
              <a:latin typeface="Candara"/>
              <a:ea typeface="ヒラギノ角ゴ Pro W3"/>
            </a:endParaRPr>
          </a:p>
          <a:p>
            <a:endParaRPr lang="en-US" sz="2400" dirty="0">
              <a:latin typeface="Candara"/>
              <a:ea typeface="ヒラギノ角ゴ Pro W3"/>
            </a:endParaRPr>
          </a:p>
          <a:p>
            <a:endParaRPr lang="en-US" sz="2400" dirty="0">
              <a:latin typeface="Candara"/>
              <a:ea typeface="ヒラギノ角ゴ Pro W3"/>
            </a:endParaRPr>
          </a:p>
          <a:p>
            <a:endParaRPr lang="en-US" sz="2400" dirty="0">
              <a:latin typeface="Candara"/>
              <a:ea typeface="ヒラギノ角ゴ Pro W3"/>
            </a:endParaRPr>
          </a:p>
          <a:p>
            <a:endParaRPr lang="en-US" sz="2400" dirty="0">
              <a:latin typeface="Candara"/>
              <a:ea typeface="ヒラギノ角ゴ Pro W3"/>
            </a:endParaRPr>
          </a:p>
          <a:p>
            <a:endParaRPr lang="en-US" sz="2400" dirty="0">
              <a:latin typeface="Candara"/>
              <a:ea typeface="ヒラギノ角ゴ Pro W3"/>
            </a:endParaRPr>
          </a:p>
          <a:p>
            <a:endParaRPr lang="en-US" sz="2400" dirty="0">
              <a:latin typeface="Candara"/>
              <a:ea typeface="ヒラギノ角ゴ Pro W3"/>
            </a:endParaRPr>
          </a:p>
          <a:p>
            <a:pPr marL="0" indent="0">
              <a:buNone/>
            </a:pPr>
            <a:r>
              <a:rPr lang="en-US" sz="2400" dirty="0">
                <a:latin typeface="Candara"/>
                <a:ea typeface="ヒラギノ角ゴ Pro W3"/>
              </a:rPr>
              <a:t>                                        </a:t>
            </a:r>
            <a:r>
              <a:rPr lang="en-US" sz="1800" dirty="0">
                <a:latin typeface="Candara"/>
                <a:ea typeface="ヒラギノ角ゴ Pro W3"/>
              </a:rPr>
              <a:t>                </a:t>
            </a:r>
            <a:r>
              <a:rPr lang="en-US" sz="1800" dirty="0" err="1">
                <a:latin typeface="Candara"/>
                <a:ea typeface="ヒラギノ角ゴ Pro W3"/>
              </a:rPr>
              <a:t>Figura</a:t>
            </a:r>
            <a:r>
              <a:rPr lang="en-US" sz="1800" dirty="0">
                <a:latin typeface="Candara"/>
                <a:ea typeface="ヒラギノ角ゴ Pro W3"/>
              </a:rPr>
              <a:t> din </a:t>
            </a:r>
            <a:r>
              <a:rPr lang="en-US" sz="1800" dirty="0" err="1">
                <a:latin typeface="Candara"/>
                <a:ea typeface="ヒラギノ角ゴ Pro W3"/>
              </a:rPr>
              <a:t>articolul</a:t>
            </a:r>
            <a:r>
              <a:rPr lang="en-US" sz="1800" dirty="0">
                <a:latin typeface="Candara"/>
                <a:ea typeface="ヒラギノ角ゴ Pro W3"/>
              </a:rPr>
              <a:t> Cowan et al, "</a:t>
            </a:r>
            <a:r>
              <a:rPr lang="en-US" sz="1800" dirty="0" err="1">
                <a:latin typeface="Candara"/>
                <a:ea typeface="ヒラギノ角ゴ Pro W3"/>
              </a:rPr>
              <a:t>StackGuard</a:t>
            </a:r>
            <a:r>
              <a:rPr lang="en-US" sz="1800" dirty="0">
                <a:latin typeface="Candara"/>
                <a:ea typeface="ヒラギノ角ゴ Pro W3"/>
              </a:rPr>
              <a:t>..." </a:t>
            </a:r>
          </a:p>
          <a:p>
            <a:pPr marL="0" indent="0">
              <a:buNone/>
            </a:pPr>
            <a:r>
              <a:rPr lang="en-US" sz="1800" dirty="0">
                <a:latin typeface="Candara"/>
                <a:ea typeface="ヒラギノ角ゴ Pro W3"/>
              </a:rPr>
              <a:t>                                                                           USENIX Security Symposium 1998</a:t>
            </a:r>
          </a:p>
          <a:p>
            <a:pPr marL="0" indent="0">
              <a:buNone/>
            </a:pPr>
            <a:endParaRPr lang="en-US" sz="1800" dirty="0">
              <a:latin typeface="Candara"/>
              <a:ea typeface="ヒラギノ角ゴ Pro W3"/>
            </a:endParaRPr>
          </a:p>
          <a:p>
            <a:pPr marL="57150" indent="0">
              <a:buNone/>
            </a:pPr>
            <a:r>
              <a:rPr lang="en-US" sz="1800" dirty="0">
                <a:latin typeface="Candara"/>
                <a:ea typeface="ヒラギノ角ゴ Pro W3"/>
              </a:rPr>
              <a:t>se </a:t>
            </a:r>
            <a:r>
              <a:rPr lang="en-US" sz="1800" dirty="0" err="1">
                <a:latin typeface="Candara"/>
                <a:ea typeface="ヒラギノ角ゴ Pro W3"/>
              </a:rPr>
              <a:t>activează</a:t>
            </a:r>
            <a:r>
              <a:rPr lang="en-US" sz="1800" dirty="0">
                <a:latin typeface="Candara"/>
                <a:ea typeface="ヒラギノ角ゴ Pro W3"/>
              </a:rPr>
              <a:t> cu </a:t>
            </a:r>
            <a:r>
              <a:rPr lang="en-US" sz="1800" b="1" dirty="0" err="1">
                <a:latin typeface="Courier New"/>
                <a:ea typeface="ヒラギノ角ゴ Pro W3"/>
                <a:cs typeface="Courier New"/>
              </a:rPr>
              <a:t>gcc</a:t>
            </a:r>
            <a:r>
              <a:rPr lang="en-US" sz="1800" b="1" dirty="0">
                <a:latin typeface="Courier New"/>
                <a:ea typeface="ヒラギノ角ゴ Pro W3"/>
                <a:cs typeface="Courier New"/>
              </a:rPr>
              <a:t> -</a:t>
            </a:r>
            <a:r>
              <a:rPr lang="en-US" sz="1800" b="1" dirty="0" err="1">
                <a:latin typeface="Courier New"/>
                <a:ea typeface="ヒラギノ角ゴ Pro W3"/>
                <a:cs typeface="Courier New"/>
              </a:rPr>
              <a:t>fstack</a:t>
            </a:r>
            <a:r>
              <a:rPr lang="en-US" sz="1800" b="1" dirty="0">
                <a:latin typeface="Courier New"/>
                <a:ea typeface="ヒラギノ角ゴ Pro W3"/>
                <a:cs typeface="Courier New"/>
              </a:rPr>
              <a:t>-protector</a:t>
            </a:r>
            <a:endParaRPr lang="en-US" sz="1800" dirty="0">
              <a:ea typeface="ヒラギノ角ゴ Pro W3"/>
            </a:endParaRPr>
          </a:p>
        </p:txBody>
      </p:sp>
      <p:pic>
        <p:nvPicPr>
          <p:cNvPr id="4" name="Picture 4" descr="Canary on the stack">
            <a:extLst>
              <a:ext uri="{FF2B5EF4-FFF2-40B4-BE49-F238E27FC236}">
                <a16:creationId xmlns:a16="http://schemas.microsoft.com/office/drawing/2014/main" id="{00BE1D51-8B1D-4482-80A6-1DA9A8E654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5648" y="2551145"/>
            <a:ext cx="3620851" cy="2552700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5AECCCF-15CB-483D-A0FA-6C9AB9CA78F7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381000" y="152400"/>
            <a:ext cx="8382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normAutofit/>
          </a:bodyPr>
          <a:lstStyle/>
          <a:p>
            <a:r>
              <a:rPr lang="en-US" err="1"/>
              <a:t>Canari</a:t>
            </a:r>
            <a:endParaRPr lang="en-US" dirty="0" err="1"/>
          </a:p>
        </p:txBody>
      </p:sp>
    </p:spTree>
    <p:extLst>
      <p:ext uri="{BB962C8B-B14F-4D97-AF65-F5344CB8AC3E}">
        <p14:creationId xmlns:p14="http://schemas.microsoft.com/office/powerpoint/2010/main" val="378589790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ECCCF-15CB-483D-A0FA-6C9AB9CA7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tantia"/>
                <a:ea typeface="ヒラギノ角ゴ Pro W3"/>
              </a:rPr>
              <a:t>Program </a:t>
            </a:r>
            <a:r>
              <a:rPr lang="en-US" dirty="0" err="1">
                <a:latin typeface="Constantia"/>
                <a:ea typeface="ヒラギノ角ゴ Pro W3"/>
              </a:rPr>
              <a:t>relocabil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1145ED-294A-473A-BDB3-D983AAB04C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ndara"/>
                <a:ea typeface="ヒラギノ角ゴ Pro W3"/>
              </a:rPr>
              <a:t>Se </a:t>
            </a:r>
            <a:r>
              <a:rPr lang="en-US" dirty="0" err="1">
                <a:latin typeface="Candara"/>
                <a:ea typeface="ヒラギノ角ゴ Pro W3"/>
              </a:rPr>
              <a:t>dorește</a:t>
            </a:r>
            <a:r>
              <a:rPr lang="en-US" dirty="0">
                <a:latin typeface="Candara"/>
                <a:ea typeface="ヒラギノ角ゴ Pro W3"/>
              </a:rPr>
              <a:t> </a:t>
            </a:r>
            <a:r>
              <a:rPr lang="en-US" dirty="0" err="1">
                <a:latin typeface="Candara"/>
                <a:ea typeface="ヒラギノ角ゴ Pro W3"/>
              </a:rPr>
              <a:t>încărcare</a:t>
            </a:r>
            <a:r>
              <a:rPr lang="en-US" dirty="0">
                <a:latin typeface="Candara"/>
                <a:ea typeface="ヒラギノ角ゴ Pro W3"/>
              </a:rPr>
              <a:t> date </a:t>
            </a:r>
            <a:r>
              <a:rPr lang="en-US" dirty="0" err="1">
                <a:latin typeface="Candara"/>
                <a:ea typeface="ヒラギノ角ゴ Pro W3"/>
              </a:rPr>
              <a:t>și</a:t>
            </a:r>
            <a:r>
              <a:rPr lang="en-US" dirty="0">
                <a:latin typeface="Candara"/>
                <a:ea typeface="ヒラギノ角ゴ Pro W3"/>
              </a:rPr>
              <a:t> cod la </a:t>
            </a:r>
            <a:r>
              <a:rPr lang="en-US" dirty="0" err="1">
                <a:latin typeface="Candara"/>
                <a:ea typeface="ヒラギノ角ゴ Pro W3"/>
              </a:rPr>
              <a:t>locații</a:t>
            </a:r>
            <a:r>
              <a:rPr lang="en-US" dirty="0">
                <a:latin typeface="Candara"/>
                <a:ea typeface="ヒラギノ角ゴ Pro W3"/>
              </a:rPr>
              <a:t> </a:t>
            </a:r>
            <a:r>
              <a:rPr lang="en-US" dirty="0" err="1">
                <a:latin typeface="Candara"/>
                <a:ea typeface="ヒラギノ角ゴ Pro W3"/>
              </a:rPr>
              <a:t>arbitrare</a:t>
            </a:r>
            <a:endParaRPr lang="en-US">
              <a:latin typeface="Candara"/>
              <a:ea typeface="ヒラギノ角ゴ Pro W3"/>
            </a:endParaRPr>
          </a:p>
          <a:p>
            <a:pPr lvl="1"/>
            <a:r>
              <a:rPr lang="en-US" dirty="0" err="1">
                <a:latin typeface="Candara"/>
                <a:ea typeface="ヒラギノ角ゴ Pro W3"/>
              </a:rPr>
              <a:t>biblioteci</a:t>
            </a:r>
            <a:r>
              <a:rPr lang="en-US" dirty="0">
                <a:latin typeface="Candara"/>
                <a:ea typeface="ヒラギノ角ゴ Pro W3"/>
              </a:rPr>
              <a:t> (</a:t>
            </a:r>
            <a:r>
              <a:rPr lang="en-US" dirty="0" err="1">
                <a:latin typeface="Candara"/>
                <a:ea typeface="ヒラギノ角ゴ Pro W3"/>
              </a:rPr>
              <a:t>pentru</a:t>
            </a:r>
            <a:r>
              <a:rPr lang="en-US" dirty="0">
                <a:latin typeface="Candara"/>
                <a:ea typeface="ヒラギノ角ゴ Pro W3"/>
              </a:rPr>
              <a:t> </a:t>
            </a:r>
            <a:r>
              <a:rPr lang="en-US" dirty="0" err="1">
                <a:latin typeface="Candara"/>
                <a:ea typeface="ヒラギノ角ゴ Pro W3"/>
              </a:rPr>
              <a:t>partajere</a:t>
            </a:r>
            <a:r>
              <a:rPr lang="en-US" dirty="0">
                <a:latin typeface="Candara"/>
                <a:ea typeface="ヒラギノ角ゴ Pro W3"/>
              </a:rPr>
              <a:t> </a:t>
            </a:r>
            <a:r>
              <a:rPr lang="en-US" dirty="0" err="1">
                <a:latin typeface="Candara"/>
                <a:ea typeface="ヒラギノ角ゴ Pro W3"/>
              </a:rPr>
              <a:t>între</a:t>
            </a:r>
            <a:r>
              <a:rPr lang="en-US" dirty="0">
                <a:latin typeface="Candara"/>
                <a:ea typeface="ヒラギノ角ゴ Pro W3"/>
              </a:rPr>
              <a:t> </a:t>
            </a:r>
            <a:r>
              <a:rPr lang="en-US" dirty="0" err="1">
                <a:latin typeface="Candara"/>
                <a:ea typeface="ヒラギノ角ゴ Pro W3"/>
              </a:rPr>
              <a:t>procese</a:t>
            </a:r>
            <a:r>
              <a:rPr lang="en-US" dirty="0">
                <a:latin typeface="Candara"/>
                <a:ea typeface="ヒラギノ角ゴ Pro W3"/>
              </a:rPr>
              <a:t>)</a:t>
            </a:r>
          </a:p>
          <a:p>
            <a:pPr lvl="1"/>
            <a:r>
              <a:rPr lang="en-US" dirty="0">
                <a:latin typeface="Candara"/>
                <a:ea typeface="ヒラギノ角ゴ Pro W3"/>
              </a:rPr>
              <a:t>program </a:t>
            </a:r>
            <a:r>
              <a:rPr lang="en-US" dirty="0" err="1">
                <a:latin typeface="Candara"/>
                <a:ea typeface="ヒラギノ角ゴ Pro W3"/>
              </a:rPr>
              <a:t>obișnuit</a:t>
            </a:r>
            <a:r>
              <a:rPr lang="en-US" dirty="0">
                <a:latin typeface="Candara"/>
                <a:ea typeface="ヒラギノ角ゴ Pro W3"/>
              </a:rPr>
              <a:t> (</a:t>
            </a:r>
            <a:r>
              <a:rPr lang="en-US" dirty="0" err="1">
                <a:latin typeface="Candara"/>
                <a:ea typeface="ヒラギノ角ゴ Pro W3"/>
              </a:rPr>
              <a:t>pentru</a:t>
            </a:r>
            <a:r>
              <a:rPr lang="en-US" dirty="0">
                <a:latin typeface="Candara"/>
                <a:ea typeface="ヒラギノ角ゴ Pro W3"/>
              </a:rPr>
              <a:t> </a:t>
            </a:r>
            <a:r>
              <a:rPr lang="en-US" dirty="0" err="1">
                <a:latin typeface="Candara"/>
                <a:ea typeface="ヒラギノ角ゴ Pro W3"/>
              </a:rPr>
              <a:t>securitate</a:t>
            </a:r>
            <a:r>
              <a:rPr lang="en-US" dirty="0">
                <a:latin typeface="Candara"/>
                <a:ea typeface="ヒラギノ角ゴ Pro W3"/>
              </a:rPr>
              <a:t>)</a:t>
            </a:r>
          </a:p>
          <a:p>
            <a:pPr lvl="1"/>
            <a:endParaRPr lang="en-US" dirty="0">
              <a:solidFill>
                <a:srgbClr val="262699"/>
              </a:solidFill>
              <a:latin typeface="Candara"/>
              <a:ea typeface="ヒラギノ角ゴ Pro W3"/>
            </a:endParaRPr>
          </a:p>
          <a:p>
            <a:r>
              <a:rPr lang="en-US" dirty="0">
                <a:latin typeface="Candara"/>
                <a:ea typeface="ヒラギノ角ゴ Pro W3"/>
              </a:rPr>
              <a:t>Program </a:t>
            </a:r>
            <a:r>
              <a:rPr lang="en-US" dirty="0" err="1">
                <a:latin typeface="Candara"/>
                <a:ea typeface="ヒラギノ角ゴ Pro W3"/>
              </a:rPr>
              <a:t>relocabil</a:t>
            </a:r>
            <a:r>
              <a:rPr lang="en-US" dirty="0">
                <a:latin typeface="Candara"/>
                <a:ea typeface="ヒラギノ角ゴ Pro W3"/>
              </a:rPr>
              <a:t> </a:t>
            </a:r>
            <a:endParaRPr lang="en-US"/>
          </a:p>
          <a:p>
            <a:pPr marL="971550" lvl="1" indent="-457200">
              <a:buFont typeface="Symbol"/>
              <a:buChar char="*"/>
            </a:pPr>
            <a:r>
              <a:rPr lang="en-US" err="1">
                <a:solidFill>
                  <a:srgbClr val="000000"/>
                </a:solidFill>
                <a:latin typeface="Candara"/>
                <a:ea typeface="ヒラギノ角ゴ Pro W3"/>
              </a:rPr>
              <a:t>Modificarea</a:t>
            </a:r>
            <a:r>
              <a:rPr lang="en-US" dirty="0">
                <a:solidFill>
                  <a:srgbClr val="000000"/>
                </a:solidFill>
                <a:latin typeface="Candara"/>
                <a:ea typeface="ヒラギノ角ゴ Pro W3"/>
              </a:rPr>
              <a:t> </a:t>
            </a:r>
            <a:r>
              <a:rPr lang="en-US" err="1">
                <a:solidFill>
                  <a:srgbClr val="000000"/>
                </a:solidFill>
                <a:latin typeface="Candara"/>
                <a:ea typeface="ヒラギノ角ゴ Pro W3"/>
              </a:rPr>
              <a:t>adreselor</a:t>
            </a:r>
            <a:r>
              <a:rPr lang="en-US" dirty="0">
                <a:solidFill>
                  <a:srgbClr val="000000"/>
                </a:solidFill>
                <a:latin typeface="Candara"/>
                <a:ea typeface="ヒラギノ角ゴ Pro W3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andara"/>
                <a:ea typeface="ヒラギノ角ゴ Pro W3"/>
              </a:rPr>
              <a:t>la load–time</a:t>
            </a:r>
            <a:r>
              <a:rPr lang="en-US" dirty="0">
                <a:solidFill>
                  <a:srgbClr val="000000"/>
                </a:solidFill>
                <a:latin typeface="Candara"/>
                <a:ea typeface="ヒラギノ角ゴ Pro W3"/>
              </a:rPr>
              <a:t> </a:t>
            </a:r>
          </a:p>
          <a:p>
            <a:pPr marL="971550" lvl="1" indent="-457200">
              <a:buFont typeface="Symbol"/>
              <a:buChar char="*"/>
            </a:pPr>
            <a:r>
              <a:rPr lang="en-US" dirty="0">
                <a:solidFill>
                  <a:srgbClr val="000000"/>
                </a:solidFill>
                <a:latin typeface="Candara"/>
                <a:ea typeface="ヒラギノ角ゴ Pro W3"/>
              </a:rPr>
              <a:t>Se </a:t>
            </a:r>
            <a:r>
              <a:rPr lang="en-US" dirty="0" err="1">
                <a:solidFill>
                  <a:srgbClr val="000000"/>
                </a:solidFill>
                <a:latin typeface="Candara"/>
                <a:ea typeface="ヒラギノ角ゴ Pro W3"/>
              </a:rPr>
              <a:t>instrumentează</a:t>
            </a:r>
            <a:r>
              <a:rPr lang="en-US" dirty="0">
                <a:solidFill>
                  <a:srgbClr val="000000"/>
                </a:solidFill>
                <a:latin typeface="Candara"/>
                <a:ea typeface="ヒラギノ角ゴ Pro W3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ndara"/>
                <a:ea typeface="ヒラギノ角ゴ Pro W3"/>
              </a:rPr>
              <a:t>codul</a:t>
            </a:r>
            <a:r>
              <a:rPr lang="en-US" dirty="0">
                <a:solidFill>
                  <a:srgbClr val="000000"/>
                </a:solidFill>
                <a:latin typeface="Candara"/>
                <a:ea typeface="ヒラギノ角ゴ Pro W3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ndara"/>
                <a:ea typeface="ヒラギノ角ゴ Pro W3"/>
              </a:rPr>
              <a:t>executabil</a:t>
            </a:r>
            <a:r>
              <a:rPr lang="en-US" dirty="0">
                <a:solidFill>
                  <a:srgbClr val="000000"/>
                </a:solidFill>
                <a:latin typeface="Candara"/>
                <a:ea typeface="ヒラギノ角ゴ Pro W3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ndara"/>
                <a:ea typeface="ヒラギノ角ゴ Pro W3"/>
              </a:rPr>
              <a:t>prin</a:t>
            </a:r>
            <a:r>
              <a:rPr lang="en-US" dirty="0">
                <a:solidFill>
                  <a:srgbClr val="000000"/>
                </a:solidFill>
                <a:latin typeface="Candara"/>
                <a:ea typeface="ヒラギノ角ゴ Pro W3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ndara"/>
                <a:ea typeface="ヒラギノ角ゴ Pro W3"/>
              </a:rPr>
              <a:t>adăugare</a:t>
            </a:r>
            <a:r>
              <a:rPr lang="en-US" dirty="0">
                <a:solidFill>
                  <a:srgbClr val="000000"/>
                </a:solidFill>
                <a:latin typeface="Candara"/>
                <a:ea typeface="ヒラギノ角ゴ Pro W3"/>
              </a:rPr>
              <a:t> de offset la </a:t>
            </a:r>
            <a:r>
              <a:rPr lang="en-US" dirty="0" err="1">
                <a:solidFill>
                  <a:srgbClr val="000000"/>
                </a:solidFill>
                <a:latin typeface="Candara"/>
                <a:ea typeface="ヒラギノ角ゴ Pro W3"/>
              </a:rPr>
              <a:t>acces</a:t>
            </a:r>
            <a:r>
              <a:rPr lang="en-US" dirty="0">
                <a:solidFill>
                  <a:srgbClr val="000000"/>
                </a:solidFill>
                <a:latin typeface="Candara"/>
                <a:ea typeface="ヒラギノ角ゴ Pro W3"/>
              </a:rPr>
              <a:t> de date </a:t>
            </a:r>
            <a:r>
              <a:rPr lang="en-US" dirty="0" err="1">
                <a:solidFill>
                  <a:srgbClr val="000000"/>
                </a:solidFill>
                <a:latin typeface="Candara"/>
                <a:ea typeface="ヒラギノ角ゴ Pro W3"/>
              </a:rPr>
              <a:t>și</a:t>
            </a:r>
            <a:r>
              <a:rPr lang="en-US" dirty="0">
                <a:solidFill>
                  <a:srgbClr val="000000"/>
                </a:solidFill>
                <a:latin typeface="Candara"/>
                <a:ea typeface="ヒラギノ角ゴ Pro W3"/>
              </a:rPr>
              <a:t> la </a:t>
            </a:r>
            <a:r>
              <a:rPr lang="en-US" dirty="0" err="1">
                <a:solidFill>
                  <a:srgbClr val="000000"/>
                </a:solidFill>
                <a:latin typeface="Candara"/>
                <a:ea typeface="ヒラギノ角ゴ Pro W3"/>
              </a:rPr>
              <a:t>destinații</a:t>
            </a:r>
            <a:r>
              <a:rPr lang="en-US" dirty="0">
                <a:solidFill>
                  <a:srgbClr val="000000"/>
                </a:solidFill>
                <a:latin typeface="Candara"/>
                <a:ea typeface="ヒラギノ角ゴ Pro W3"/>
              </a:rPr>
              <a:t> de </a:t>
            </a:r>
            <a:r>
              <a:rPr lang="en-US" dirty="0" err="1">
                <a:solidFill>
                  <a:srgbClr val="000000"/>
                </a:solidFill>
                <a:latin typeface="Candara"/>
                <a:ea typeface="ヒラギノ角ゴ Pro W3"/>
              </a:rPr>
              <a:t>jmp</a:t>
            </a:r>
            <a:r>
              <a:rPr lang="en-US" dirty="0">
                <a:solidFill>
                  <a:srgbClr val="000000"/>
                </a:solidFill>
                <a:latin typeface="Candara"/>
                <a:ea typeface="ヒラギノ角ゴ Pro W3"/>
              </a:rPr>
              <a:t> </a:t>
            </a:r>
          </a:p>
          <a:p>
            <a:pPr marL="971550" lvl="1" indent="-457200">
              <a:buFont typeface="Symbol"/>
              <a:buChar char="*"/>
            </a:pPr>
            <a:r>
              <a:rPr lang="en-US" dirty="0" err="1">
                <a:solidFill>
                  <a:srgbClr val="FF0000"/>
                </a:solidFill>
                <a:latin typeface="Candara"/>
                <a:ea typeface="ヒラギノ角ゴ Pro W3"/>
              </a:rPr>
              <a:t>Dezavantaj</a:t>
            </a:r>
            <a:r>
              <a:rPr lang="en-US" dirty="0">
                <a:solidFill>
                  <a:srgbClr val="FF0000"/>
                </a:solidFill>
                <a:latin typeface="Candara"/>
                <a:ea typeface="ヒラギノ角ゴ Pro W3"/>
              </a:rPr>
              <a:t>:</a:t>
            </a:r>
            <a:r>
              <a:rPr lang="en-US" dirty="0">
                <a:solidFill>
                  <a:srgbClr val="000000"/>
                </a:solidFill>
                <a:latin typeface="Candara"/>
                <a:ea typeface="ヒラギノ角ゴ Pro W3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ndara"/>
                <a:ea typeface="ヒラギノ角ゴ Pro W3"/>
              </a:rPr>
              <a:t>ia</a:t>
            </a:r>
            <a:r>
              <a:rPr lang="en-US" dirty="0">
                <a:solidFill>
                  <a:srgbClr val="000000"/>
                </a:solidFill>
                <a:latin typeface="Candara"/>
                <a:ea typeface="ヒラギノ角ゴ Pro W3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ndara"/>
                <a:ea typeface="ヒラギノ角ゴ Pro W3"/>
              </a:rPr>
              <a:t>timp</a:t>
            </a:r>
            <a:endParaRPr lang="en-US">
              <a:solidFill>
                <a:srgbClr val="000000"/>
              </a:solidFill>
              <a:latin typeface="Candara"/>
              <a:ea typeface="ヒラギノ角ゴ Pro W3"/>
            </a:endParaRPr>
          </a:p>
          <a:p>
            <a:pPr marL="971550" lvl="1" indent="-457200">
              <a:buFont typeface="Symbol"/>
              <a:buChar char="*"/>
            </a:pPr>
            <a:r>
              <a:rPr lang="en-US" dirty="0" err="1">
                <a:solidFill>
                  <a:srgbClr val="FF0000"/>
                </a:solidFill>
                <a:latin typeface="Candara"/>
                <a:ea typeface="ヒラギノ角ゴ Pro W3"/>
              </a:rPr>
              <a:t>Dezavantaj</a:t>
            </a:r>
            <a:r>
              <a:rPr lang="en-US" dirty="0">
                <a:solidFill>
                  <a:srgbClr val="FF0000"/>
                </a:solidFill>
                <a:latin typeface="Candara"/>
                <a:ea typeface="ヒラギノ角ゴ Pro W3"/>
              </a:rPr>
              <a:t>:</a:t>
            </a:r>
            <a:r>
              <a:rPr lang="en-US" dirty="0">
                <a:solidFill>
                  <a:srgbClr val="000000"/>
                </a:solidFill>
                <a:latin typeface="Candara"/>
                <a:ea typeface="ヒラギノ角ゴ Pro W3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ndara"/>
                <a:ea typeface="ヒラギノ角ゴ Pro W3"/>
              </a:rPr>
              <a:t>greu</a:t>
            </a:r>
            <a:r>
              <a:rPr lang="en-US" dirty="0">
                <a:solidFill>
                  <a:srgbClr val="000000"/>
                </a:solidFill>
                <a:latin typeface="Candara"/>
                <a:ea typeface="ヒラギノ角ゴ Pro W3"/>
              </a:rPr>
              <a:t> de </a:t>
            </a:r>
            <a:r>
              <a:rPr lang="en-US" dirty="0" err="1">
                <a:solidFill>
                  <a:srgbClr val="000000"/>
                </a:solidFill>
                <a:latin typeface="Candara"/>
                <a:ea typeface="ヒラギノ角ゴ Pro W3"/>
              </a:rPr>
              <a:t>partajat</a:t>
            </a:r>
            <a:r>
              <a:rPr lang="en-US" dirty="0">
                <a:solidFill>
                  <a:srgbClr val="000000"/>
                </a:solidFill>
                <a:latin typeface="Candara"/>
                <a:ea typeface="ヒラギノ角ゴ Pro W3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ndara"/>
                <a:ea typeface="ヒラギノ角ゴ Pro W3"/>
              </a:rPr>
              <a:t>între</a:t>
            </a:r>
            <a:r>
              <a:rPr lang="en-US" dirty="0">
                <a:solidFill>
                  <a:srgbClr val="000000"/>
                </a:solidFill>
                <a:latin typeface="Candara"/>
                <a:ea typeface="ヒラギノ角ゴ Pro W3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ndara"/>
                <a:ea typeface="ヒラギノ角ゴ Pro W3"/>
              </a:rPr>
              <a:t>procese</a:t>
            </a:r>
            <a:r>
              <a:rPr lang="en-US" dirty="0">
                <a:solidFill>
                  <a:srgbClr val="000000"/>
                </a:solidFill>
                <a:latin typeface="Candara"/>
                <a:ea typeface="ヒラギノ角ゴ Pro W3"/>
              </a:rPr>
              <a:t> </a:t>
            </a:r>
          </a:p>
          <a:p>
            <a:pPr marL="1371600" lvl="2" indent="-457200">
              <a:buAutoNum type="arabicPeriod"/>
            </a:pPr>
            <a:endParaRPr lang="en-US" dirty="0">
              <a:latin typeface="Candara"/>
              <a:ea typeface="ヒラギノ角ゴ Pro W3"/>
            </a:endParaRPr>
          </a:p>
          <a:p>
            <a:pPr lvl="1">
              <a:buFont typeface="Symbol"/>
              <a:buChar char="*"/>
            </a:pPr>
            <a:endParaRPr lang="en-US" dirty="0">
              <a:solidFill>
                <a:srgbClr val="000000"/>
              </a:solidFill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99793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ECCCF-15CB-483D-A0FA-6C9AB9CA78F7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381000" y="152400"/>
            <a:ext cx="8382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normAutofit/>
          </a:bodyPr>
          <a:lstStyle/>
          <a:p>
            <a:r>
              <a:rPr lang="en-US"/>
              <a:t>Position Independent Code (PIC)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1145ED-294A-473A-BDB3-D983AAB04C8B}"/>
              </a:ext>
            </a:extLst>
          </p:cNvPr>
          <p:cNvSpPr>
            <a:spLocks noGrp="1"/>
          </p:cNvSpPr>
          <p:nvPr>
            <p:ph sz="half" idx="1"/>
          </p:nvPr>
        </p:nvSpPr>
        <p:spPr bwMode="auto">
          <a:xfrm>
            <a:off x="381000" y="990600"/>
            <a:ext cx="4786604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Candara"/>
                <a:ea typeface="ヒラギノ角ゴ Pro W3"/>
              </a:rPr>
              <a:t>PIC =  cod care se </a:t>
            </a:r>
            <a:r>
              <a:rPr lang="en-US" dirty="0" err="1">
                <a:latin typeface="Candara"/>
                <a:ea typeface="ヒラギノ角ゴ Pro W3"/>
              </a:rPr>
              <a:t>execută</a:t>
            </a:r>
            <a:r>
              <a:rPr lang="en-US" dirty="0">
                <a:latin typeface="Candara"/>
                <a:ea typeface="ヒラギノ角ゴ Pro W3"/>
              </a:rPr>
              <a:t> </a:t>
            </a:r>
            <a:r>
              <a:rPr lang="en-US" dirty="0" err="1">
                <a:latin typeface="Candara"/>
                <a:ea typeface="ヒラギノ角ゴ Pro W3"/>
              </a:rPr>
              <a:t>corect</a:t>
            </a:r>
            <a:r>
              <a:rPr lang="en-US" dirty="0">
                <a:latin typeface="Candara"/>
                <a:ea typeface="ヒラギノ角ゴ Pro W3"/>
              </a:rPr>
              <a:t> </a:t>
            </a:r>
            <a:r>
              <a:rPr lang="en-US" dirty="0" err="1">
                <a:latin typeface="Candara"/>
                <a:ea typeface="ヒラギノ角ゴ Pro W3"/>
              </a:rPr>
              <a:t>încărcat</a:t>
            </a:r>
            <a:r>
              <a:rPr lang="en-US" dirty="0">
                <a:latin typeface="Candara"/>
                <a:ea typeface="ヒラギノ角ゴ Pro W3"/>
              </a:rPr>
              <a:t> </a:t>
            </a:r>
            <a:r>
              <a:rPr lang="en-US" dirty="0" err="1">
                <a:latin typeface="Candara"/>
                <a:ea typeface="ヒラギノ角ゴ Pro W3"/>
              </a:rPr>
              <a:t>oriunde</a:t>
            </a:r>
            <a:endParaRPr lang="en-US">
              <a:latin typeface="Candara"/>
              <a:ea typeface="ヒラギノ角ゴ Pro W3"/>
            </a:endParaRPr>
          </a:p>
          <a:p>
            <a:pPr marL="0" indent="0">
              <a:buNone/>
            </a:pPr>
            <a:endParaRPr lang="en-US" sz="2400" dirty="0">
              <a:latin typeface="Candara"/>
              <a:ea typeface="ヒラギノ角ゴ Pro W3"/>
            </a:endParaRPr>
          </a:p>
          <a:p>
            <a:pPr marL="514350" indent="-457200">
              <a:buFont typeface="Arial"/>
              <a:buChar char="•"/>
            </a:pPr>
            <a:r>
              <a:rPr lang="en-US" sz="2000" dirty="0">
                <a:latin typeface="Candara"/>
                <a:ea typeface="ヒラギノ角ゴ Pro W3"/>
              </a:rPr>
              <a:t>GOT = global offset table</a:t>
            </a:r>
            <a:endParaRPr lang="en-US" sz="2000"/>
          </a:p>
          <a:p>
            <a:pPr marL="514350" indent="-457200">
              <a:buFont typeface="Arial"/>
              <a:buChar char="•"/>
            </a:pPr>
            <a:r>
              <a:rPr lang="en-US" sz="2000" dirty="0" err="1">
                <a:latin typeface="Candara"/>
                <a:ea typeface="ヒラギノ角ゴ Pro W3"/>
              </a:rPr>
              <a:t>Indirectare</a:t>
            </a:r>
            <a:r>
              <a:rPr lang="en-US" sz="2000" dirty="0">
                <a:latin typeface="Candara"/>
                <a:ea typeface="ヒラギノ角ゴ Pro W3"/>
              </a:rPr>
              <a:t> la run-time </a:t>
            </a:r>
            <a:endParaRPr lang="en-US" sz="2000"/>
          </a:p>
          <a:p>
            <a:pPr marL="514350" indent="-457200">
              <a:buFont typeface="Arial"/>
              <a:buChar char="•"/>
            </a:pPr>
            <a:r>
              <a:rPr lang="en-US" sz="2000" dirty="0">
                <a:solidFill>
                  <a:srgbClr val="000000"/>
                </a:solidFill>
                <a:latin typeface="Candara"/>
                <a:ea typeface="ヒラギノ角ゴ Pro W3"/>
              </a:rPr>
              <a:t>GOT </a:t>
            </a:r>
            <a:r>
              <a:rPr lang="en-US" sz="2000" dirty="0" err="1">
                <a:solidFill>
                  <a:srgbClr val="000000"/>
                </a:solidFill>
                <a:latin typeface="Candara"/>
                <a:ea typeface="ヒラギノ角ゴ Pro W3"/>
              </a:rPr>
              <a:t>conține</a:t>
            </a:r>
            <a:r>
              <a:rPr lang="en-US" sz="2000" dirty="0">
                <a:solidFill>
                  <a:srgbClr val="000000"/>
                </a:solidFill>
                <a:latin typeface="Candara"/>
                <a:ea typeface="ヒラギノ角ゴ Pro W3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andara"/>
                <a:ea typeface="ヒラギノ角ゴ Pro W3"/>
              </a:rPr>
              <a:t>adrese</a:t>
            </a:r>
            <a:r>
              <a:rPr lang="en-US" sz="2000" dirty="0">
                <a:solidFill>
                  <a:srgbClr val="000000"/>
                </a:solidFill>
                <a:latin typeface="Candara"/>
                <a:ea typeface="ヒラギノ角ゴ Pro W3"/>
              </a:rPr>
              <a:t> absolute relocate la load time</a:t>
            </a:r>
            <a:endParaRPr lang="en-US" sz="2000">
              <a:solidFill>
                <a:srgbClr val="000000"/>
              </a:solidFill>
            </a:endParaRPr>
          </a:p>
          <a:p>
            <a:pPr marL="57150" indent="0">
              <a:buNone/>
            </a:pPr>
            <a:endParaRPr lang="en-US" sz="2000" dirty="0">
              <a:solidFill>
                <a:srgbClr val="000000"/>
              </a:solidFill>
              <a:latin typeface="Candara"/>
              <a:ea typeface="ヒラギノ角ゴ Pro W3"/>
            </a:endParaRPr>
          </a:p>
          <a:p>
            <a:pPr marL="514350" indent="-457200">
              <a:buFont typeface="Arial"/>
              <a:buChar char="•"/>
            </a:pPr>
            <a:r>
              <a:rPr lang="en-US" sz="2000" err="1">
                <a:solidFill>
                  <a:srgbClr val="000000"/>
                </a:solidFill>
                <a:latin typeface="Candara"/>
                <a:ea typeface="ヒラギノ角ゴ Pro W3"/>
              </a:rPr>
              <a:t>Schemă</a:t>
            </a:r>
            <a:r>
              <a:rPr lang="en-US" sz="2000" dirty="0">
                <a:solidFill>
                  <a:srgbClr val="000000"/>
                </a:solidFill>
                <a:latin typeface="Candara"/>
                <a:ea typeface="ヒラギノ角ゴ Pro W3"/>
              </a:rPr>
              <a:t> </a:t>
            </a:r>
            <a:r>
              <a:rPr lang="en-US" sz="2000" err="1">
                <a:solidFill>
                  <a:srgbClr val="000000"/>
                </a:solidFill>
                <a:latin typeface="Candara"/>
                <a:ea typeface="ヒラギノ角ゴ Pro W3"/>
              </a:rPr>
              <a:t>similară</a:t>
            </a:r>
            <a:r>
              <a:rPr lang="en-US" sz="2000" dirty="0">
                <a:solidFill>
                  <a:srgbClr val="000000"/>
                </a:solidFill>
                <a:latin typeface="Candara"/>
                <a:ea typeface="ヒラギノ角ゴ Pro W3"/>
              </a:rPr>
              <a:t> </a:t>
            </a:r>
            <a:r>
              <a:rPr lang="en-US" sz="2000" err="1">
                <a:solidFill>
                  <a:srgbClr val="000000"/>
                </a:solidFill>
                <a:latin typeface="Candara"/>
                <a:ea typeface="ヒラギノ角ゴ Pro W3"/>
              </a:rPr>
              <a:t>pentru</a:t>
            </a:r>
            <a:r>
              <a:rPr lang="en-US" sz="2000" dirty="0">
                <a:solidFill>
                  <a:srgbClr val="000000"/>
                </a:solidFill>
                <a:latin typeface="Candara"/>
                <a:ea typeface="ヒラギノ角ゴ Pro W3"/>
              </a:rPr>
              <a:t> cod (PLT = procedure linkage table)</a:t>
            </a:r>
            <a:endParaRPr lang="en-US" sz="2000" dirty="0">
              <a:solidFill>
                <a:srgbClr val="000000"/>
              </a:solidFill>
            </a:endParaRPr>
          </a:p>
          <a:p>
            <a:pPr marL="514350" indent="-457200">
              <a:buFont typeface="Arial"/>
              <a:buChar char="•"/>
            </a:pPr>
            <a:endParaRPr lang="en-US" sz="2000" dirty="0">
              <a:solidFill>
                <a:srgbClr val="000000"/>
              </a:solidFill>
            </a:endParaRPr>
          </a:p>
          <a:p>
            <a:pPr marL="514350" indent="-457200">
              <a:buFont typeface="Arial"/>
              <a:buChar char="•"/>
            </a:pPr>
            <a:r>
              <a:rPr lang="en-US" sz="1800" dirty="0" err="1">
                <a:solidFill>
                  <a:srgbClr val="FF0000"/>
                </a:solidFill>
                <a:latin typeface="Candara"/>
                <a:ea typeface="ヒラギノ角ゴ Pro W3"/>
              </a:rPr>
              <a:t>Dezavantaj</a:t>
            </a:r>
            <a:r>
              <a:rPr lang="en-US" sz="1800" dirty="0">
                <a:solidFill>
                  <a:srgbClr val="000000"/>
                </a:solidFill>
                <a:latin typeface="Candara"/>
                <a:ea typeface="ヒラギノ角ゴ Pro W3"/>
              </a:rPr>
              <a:t>: </a:t>
            </a:r>
            <a:r>
              <a:rPr lang="en-US" sz="1800" dirty="0" err="1">
                <a:solidFill>
                  <a:srgbClr val="000000"/>
                </a:solidFill>
                <a:latin typeface="Candara"/>
                <a:ea typeface="ヒラギノ角ゴ Pro W3"/>
              </a:rPr>
              <a:t>indirectări</a:t>
            </a:r>
            <a:r>
              <a:rPr lang="en-US" sz="1800" dirty="0">
                <a:solidFill>
                  <a:srgbClr val="000000"/>
                </a:solidFill>
                <a:latin typeface="Candara"/>
                <a:ea typeface="ヒラギノ角ゴ Pro W3"/>
              </a:rPr>
              <a:t> extra </a:t>
            </a:r>
            <a:endParaRPr lang="en-US" sz="1800" dirty="0">
              <a:solidFill>
                <a:srgbClr val="000000"/>
              </a:solidFill>
            </a:endParaRPr>
          </a:p>
          <a:p>
            <a:pPr marL="514350" indent="-457200">
              <a:buFont typeface="Arial"/>
              <a:buChar char="•"/>
            </a:pPr>
            <a:r>
              <a:rPr lang="en-US" sz="1800" dirty="0" err="1">
                <a:solidFill>
                  <a:srgbClr val="FF0000"/>
                </a:solidFill>
                <a:latin typeface="Candara"/>
                <a:ea typeface="ヒラギノ角ゴ Pro W3"/>
              </a:rPr>
              <a:t>Dezavantaj</a:t>
            </a:r>
            <a:r>
              <a:rPr lang="en-US" sz="1800" dirty="0">
                <a:solidFill>
                  <a:srgbClr val="000000"/>
                </a:solidFill>
                <a:latin typeface="Candara"/>
                <a:ea typeface="ヒラギノ角ゴ Pro W3"/>
              </a:rPr>
              <a:t>: </a:t>
            </a:r>
            <a:r>
              <a:rPr lang="en-US" sz="1800" dirty="0" err="1">
                <a:solidFill>
                  <a:srgbClr val="000000"/>
                </a:solidFill>
                <a:latin typeface="Candara"/>
                <a:ea typeface="ヒラギノ角ゴ Pro W3"/>
              </a:rPr>
              <a:t>registru</a:t>
            </a:r>
            <a:r>
              <a:rPr lang="en-US" sz="1800" dirty="0">
                <a:solidFill>
                  <a:srgbClr val="000000"/>
                </a:solidFill>
                <a:latin typeface="Candara"/>
                <a:ea typeface="ヒラギノ角ゴ Pro W3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ndara"/>
                <a:ea typeface="ヒラギノ角ゴ Pro W3"/>
              </a:rPr>
              <a:t>pentru</a:t>
            </a:r>
            <a:r>
              <a:rPr lang="en-US" sz="1800" dirty="0">
                <a:solidFill>
                  <a:srgbClr val="000000"/>
                </a:solidFill>
                <a:latin typeface="Candara"/>
                <a:ea typeface="ヒラギノ角ゴ Pro W3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ndara"/>
                <a:ea typeface="ヒラギノ角ゴ Pro W3"/>
              </a:rPr>
              <a:t>indirectare</a:t>
            </a:r>
            <a:r>
              <a:rPr lang="en-US" sz="1800" dirty="0">
                <a:solidFill>
                  <a:srgbClr val="000000"/>
                </a:solidFill>
                <a:latin typeface="Candara"/>
                <a:ea typeface="ヒラギノ角ゴ Pro W3"/>
              </a:rPr>
              <a:t> </a:t>
            </a:r>
          </a:p>
          <a:p>
            <a:pPr marL="514350" indent="-457200">
              <a:buFont typeface="Arial"/>
              <a:buChar char="•"/>
            </a:pPr>
            <a:endParaRPr lang="en-US" sz="1800" dirty="0">
              <a:solidFill>
                <a:srgbClr val="000000"/>
              </a:solidFill>
            </a:endParaRPr>
          </a:p>
          <a:p>
            <a:pPr marL="57150" indent="0">
              <a:buNone/>
            </a:pPr>
            <a:r>
              <a:rPr lang="en-US" sz="1600" dirty="0">
                <a:solidFill>
                  <a:srgbClr val="000000"/>
                </a:solidFill>
                <a:latin typeface="Candara"/>
                <a:ea typeface="ヒラギノ角ゴ Pro W3"/>
              </a:rPr>
              <a:t>Default </a:t>
            </a:r>
            <a:r>
              <a:rPr lang="en-US" sz="1600" dirty="0" err="1">
                <a:solidFill>
                  <a:srgbClr val="000000"/>
                </a:solidFill>
                <a:latin typeface="Candara"/>
                <a:ea typeface="ヒラギノ角ゴ Pro W3"/>
              </a:rPr>
              <a:t>în</a:t>
            </a:r>
            <a:r>
              <a:rPr lang="en-US" sz="1600" dirty="0">
                <a:solidFill>
                  <a:srgbClr val="000000"/>
                </a:solidFill>
                <a:latin typeface="Candara"/>
                <a:ea typeface="ヒラギノ角ゴ Pro W3"/>
              </a:rPr>
              <a:t> Linux, se </a:t>
            </a:r>
            <a:r>
              <a:rPr lang="en-US" sz="1600" dirty="0" err="1">
                <a:solidFill>
                  <a:srgbClr val="000000"/>
                </a:solidFill>
                <a:latin typeface="Candara"/>
                <a:ea typeface="ヒラギノ角ゴ Pro W3"/>
              </a:rPr>
              <a:t>dezactivează</a:t>
            </a:r>
            <a:r>
              <a:rPr lang="en-US" sz="1600" dirty="0">
                <a:solidFill>
                  <a:srgbClr val="000000"/>
                </a:solidFill>
                <a:latin typeface="Candara"/>
                <a:ea typeface="ヒラギノ角ゴ Pro W3"/>
              </a:rPr>
              <a:t> cu </a:t>
            </a:r>
            <a:r>
              <a:rPr lang="en-US" sz="1400" b="1" dirty="0" err="1">
                <a:solidFill>
                  <a:srgbClr val="000000"/>
                </a:solidFill>
                <a:latin typeface="Courier New"/>
                <a:ea typeface="ヒラギノ角ゴ Pro W3"/>
              </a:rPr>
              <a:t>gcc</a:t>
            </a:r>
            <a:r>
              <a:rPr lang="en-US" sz="1400" b="1" dirty="0">
                <a:solidFill>
                  <a:srgbClr val="000000"/>
                </a:solidFill>
                <a:latin typeface="Courier New"/>
                <a:ea typeface="ヒラギノ角ゴ Pro W3"/>
              </a:rPr>
              <a:t> </a:t>
            </a:r>
            <a:r>
              <a:rPr lang="en-US" sz="1400" b="1" dirty="0">
                <a:latin typeface="Courier New"/>
                <a:ea typeface="ヒラギノ角ゴ Pro W3"/>
              </a:rPr>
              <a:t>-</a:t>
            </a:r>
            <a:r>
              <a:rPr lang="en-US" sz="1400" b="1" dirty="0" err="1">
                <a:latin typeface="Courier New"/>
                <a:ea typeface="ヒラギノ角ゴ Pro W3"/>
              </a:rPr>
              <a:t>fno</a:t>
            </a:r>
            <a:r>
              <a:rPr lang="en-US" sz="1400" b="1" dirty="0">
                <a:latin typeface="Courier New"/>
                <a:ea typeface="ヒラギノ角ゴ Pro W3"/>
              </a:rPr>
              <a:t>-pie</a:t>
            </a:r>
            <a:endParaRPr lang="en-US" sz="1400" b="1">
              <a:solidFill>
                <a:srgbClr val="000000"/>
              </a:solidFill>
              <a:latin typeface="Courier New"/>
            </a:endParaRPr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978C519D-A421-4200-B90D-483E1BD402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0237" y="990600"/>
            <a:ext cx="3731521" cy="5410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3549259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ECCCF-15CB-483D-A0FA-6C9AB9CA7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85750" indent="-285750" algn="l">
              <a:spcBef>
                <a:spcPct val="20000"/>
              </a:spcBef>
              <a:buFont typeface="Arial"/>
              <a:buChar char="•"/>
            </a:pPr>
            <a:r>
              <a:rPr lang="ro-RO" err="1">
                <a:latin typeface="Candara"/>
                <a:ea typeface="ヒラギノ角ゴ Pro W3"/>
              </a:rPr>
              <a:t>Address</a:t>
            </a:r>
            <a:r>
              <a:rPr lang="ro-RO" dirty="0">
                <a:latin typeface="Candara"/>
                <a:ea typeface="ヒラギノ角ゴ Pro W3"/>
              </a:rPr>
              <a:t> </a:t>
            </a:r>
            <a:r>
              <a:rPr lang="ro-RO" err="1">
                <a:latin typeface="Candara"/>
                <a:ea typeface="ヒラギノ角ゴ Pro W3"/>
              </a:rPr>
              <a:t>Space</a:t>
            </a:r>
            <a:r>
              <a:rPr lang="ro-RO" dirty="0">
                <a:latin typeface="Candara"/>
                <a:ea typeface="ヒラギノ角ゴ Pro W3"/>
              </a:rPr>
              <a:t> Layout </a:t>
            </a:r>
            <a:r>
              <a:rPr lang="ro-RO">
                <a:latin typeface="Candara"/>
                <a:ea typeface="ヒラギノ角ゴ Pro W3"/>
              </a:rPr>
              <a:t>Randomization (ASLR) </a:t>
            </a:r>
            <a:endParaRPr lang="ro-RO" dirty="0">
              <a:latin typeface="Candara"/>
              <a:ea typeface="ヒラギノ角ゴ Pro W3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1145ED-294A-473A-BDB3-D983AAB04C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Candara"/>
                <a:ea typeface="ヒラギノ角ゴ Pro W3"/>
              </a:rPr>
              <a:t>Așezarea randomizată în spațiul de adrese a zonelor</a:t>
            </a:r>
          </a:p>
          <a:p>
            <a:pPr lvl="2"/>
            <a:r>
              <a:rPr lang="en-US">
                <a:solidFill>
                  <a:srgbClr val="262699"/>
                </a:solidFill>
                <a:latin typeface="Candara"/>
                <a:ea typeface="ヒラギノ角ゴ Pro W3"/>
              </a:rPr>
              <a:t>text, stack, heap, biblioteci</a:t>
            </a:r>
            <a:endParaRPr lang="en-US">
              <a:latin typeface="Candara"/>
              <a:ea typeface="ヒラギノ角ゴ Pro W3"/>
            </a:endParaRPr>
          </a:p>
          <a:p>
            <a:pPr lvl="2"/>
            <a:r>
              <a:rPr lang="en-US">
                <a:solidFill>
                  <a:srgbClr val="262699"/>
                </a:solidFill>
                <a:latin typeface="Candara"/>
                <a:ea typeface="ヒラギノ角ゴ Pro W3"/>
              </a:rPr>
              <a:t>Folosește PIE</a:t>
            </a:r>
            <a:endParaRPr lang="en-US">
              <a:latin typeface="Candara"/>
              <a:ea typeface="ヒラギノ角ゴ Pro W3"/>
            </a:endParaRPr>
          </a:p>
          <a:p>
            <a:endParaRPr lang="en-US" dirty="0">
              <a:latin typeface="Candara"/>
              <a:ea typeface="ヒラギノ角ゴ Pro W3"/>
            </a:endParaRPr>
          </a:p>
          <a:p>
            <a:r>
              <a:rPr lang="en-US">
                <a:latin typeface="Candara"/>
                <a:ea typeface="ヒラギノ角ゴ Pro W3"/>
              </a:rPr>
              <a:t>Default în: Android, Linux, IoS, Windows, Mac OS X</a:t>
            </a:r>
          </a:p>
          <a:p>
            <a:pPr marL="0" indent="0">
              <a:buNone/>
            </a:pPr>
            <a:endParaRPr lang="en-US" dirty="0">
              <a:latin typeface="Candara"/>
              <a:ea typeface="ヒラギノ角ゴ Pro W3"/>
            </a:endParaRPr>
          </a:p>
          <a:p>
            <a:pPr marL="0" indent="0">
              <a:buNone/>
            </a:pPr>
            <a:r>
              <a:rPr lang="en-US">
                <a:latin typeface="Candara"/>
                <a:ea typeface="ヒラギノ角ゴ Pro W3"/>
              </a:rPr>
              <a:t>Demo chap-09/11-overflow-canary</a:t>
            </a:r>
            <a:endParaRPr lang="en-US" dirty="0">
              <a:latin typeface="Candara"/>
              <a:ea typeface="ヒラギノ角ゴ Pro W3"/>
            </a:endParaRPr>
          </a:p>
          <a:p>
            <a:pPr marL="0" indent="0">
              <a:buNone/>
            </a:pPr>
            <a:r>
              <a:rPr lang="en-US" sz="1800" b="1">
                <a:latin typeface="Courier New"/>
                <a:ea typeface="ヒラギノ角ゴ Pro W3"/>
              </a:rPr>
              <a:t># echo 0 &gt;  /proc/sys/kernel/randomize_va_space</a:t>
            </a:r>
            <a:endParaRPr lang="en-US" sz="1800" b="1">
              <a:latin typeface="Courier New"/>
            </a:endParaRPr>
          </a:p>
          <a:p>
            <a:pPr marL="0" indent="0">
              <a:buNone/>
            </a:pPr>
            <a:endParaRPr lang="en-US" sz="1800" b="1" dirty="0">
              <a:latin typeface="Courier New"/>
            </a:endParaRPr>
          </a:p>
          <a:p>
            <a:endParaRPr lang="en-US" dirty="0">
              <a:latin typeface="Candara"/>
            </a:endParaRPr>
          </a:p>
        </p:txBody>
      </p:sp>
    </p:spTree>
    <p:extLst>
      <p:ext uri="{BB962C8B-B14F-4D97-AF65-F5344CB8AC3E}">
        <p14:creationId xmlns:p14="http://schemas.microsoft.com/office/powerpoint/2010/main" val="4161939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Buffere vs. vectori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Bufferele conțin informații temporare</a:t>
            </a:r>
          </a:p>
          <a:p>
            <a:pPr lvl="1"/>
            <a:r>
              <a:rPr lang="ro-RO" dirty="0"/>
              <a:t>Read/write frecvent cu informații diverse</a:t>
            </a:r>
          </a:p>
          <a:p>
            <a:r>
              <a:rPr lang="ro-RO" dirty="0"/>
              <a:t>Vectorii au informații “mai persistente”</a:t>
            </a:r>
          </a:p>
          <a:p>
            <a:r>
              <a:rPr lang="ro-RO" dirty="0"/>
              <a:t>În general bufferele sunt referite ca vectori (indecși)</a:t>
            </a:r>
          </a:p>
          <a:p>
            <a:r>
              <a:rPr lang="ro-RO" dirty="0"/>
              <a:t>Vectorii sunt o înșiruire de elemente de un anumit tip</a:t>
            </a:r>
          </a:p>
          <a:p>
            <a:r>
              <a:rPr lang="ro-RO" dirty="0"/>
              <a:t>Bufferele sunt o zonă de memorie; tipul elementelor nu e relevant</a:t>
            </a:r>
          </a:p>
          <a:p>
            <a:r>
              <a:rPr lang="ro-RO" dirty="0"/>
              <a:t>Programatic, definim bufferele ca vectori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Alocare de buffere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Zona de date/bss (variabile globale)</a:t>
            </a:r>
          </a:p>
          <a:p>
            <a:r>
              <a:rPr lang="ro-RO" dirty="0"/>
              <a:t>Pe heap (alocare dinamică)</a:t>
            </a:r>
          </a:p>
          <a:p>
            <a:r>
              <a:rPr lang="ro-RO" dirty="0"/>
              <a:t>Pe stivă (variabile locale)</a:t>
            </a:r>
          </a:p>
          <a:p>
            <a:r>
              <a:rPr lang="ro-RO" dirty="0"/>
              <a:t>Se alocă o dimensiune</a:t>
            </a:r>
          </a:p>
          <a:p>
            <a:r>
              <a:rPr lang="ro-RO" dirty="0"/>
              <a:t>Adresa de start este stabilită de compilator, linker sau de sistemul de operare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381000" y="914401"/>
            <a:ext cx="4116388" cy="685800"/>
          </a:xfrm>
        </p:spPr>
        <p:txBody>
          <a:bodyPr/>
          <a:lstStyle/>
          <a:p>
            <a:r>
              <a:rPr lang="ro-RO" dirty="0"/>
              <a:t>C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381000" y="1676400"/>
            <a:ext cx="4116388" cy="4724400"/>
          </a:xfrm>
        </p:spPr>
        <p:txBody>
          <a:bodyPr/>
          <a:lstStyle/>
          <a:p>
            <a:r>
              <a:rPr lang="ro-RO" dirty="0"/>
              <a:t>int global_v[100] = { 0, };</a:t>
            </a:r>
          </a:p>
          <a:p>
            <a:pPr>
              <a:buNone/>
            </a:pPr>
            <a:endParaRPr lang="ro-RO" dirty="0"/>
          </a:p>
          <a:p>
            <a:r>
              <a:rPr lang="ro-RO" dirty="0"/>
              <a:t>int global_v_uninit[200];</a:t>
            </a:r>
          </a:p>
          <a:p>
            <a:endParaRPr lang="ro-RO" dirty="0"/>
          </a:p>
          <a:p>
            <a:r>
              <a:rPr lang="ro-RO" dirty="0"/>
              <a:t>int local_v[300];</a:t>
            </a:r>
          </a:p>
          <a:p>
            <a:endParaRPr lang="ro-RO" dirty="0"/>
          </a:p>
          <a:p>
            <a:r>
              <a:rPr lang="ro-RO" dirty="0"/>
              <a:t>heap_v = malloc(1500);</a:t>
            </a:r>
          </a:p>
          <a:p>
            <a:endParaRPr lang="ro-RO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4645025" y="914401"/>
            <a:ext cx="4117975" cy="685800"/>
          </a:xfrm>
        </p:spPr>
        <p:txBody>
          <a:bodyPr/>
          <a:lstStyle/>
          <a:p>
            <a:r>
              <a:rPr lang="ro-RO" dirty="0"/>
              <a:t>Assembly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4645025" y="1676400"/>
            <a:ext cx="4117975" cy="4724399"/>
          </a:xfrm>
        </p:spPr>
        <p:txBody>
          <a:bodyPr/>
          <a:lstStyle/>
          <a:p>
            <a:r>
              <a:rPr lang="ro-RO" dirty="0"/>
              <a:t>global_v: times 100 dd 0</a:t>
            </a:r>
          </a:p>
          <a:p>
            <a:endParaRPr lang="ro-RO" dirty="0"/>
          </a:p>
          <a:p>
            <a:r>
              <a:rPr lang="ro-RO" dirty="0"/>
              <a:t>global_v_uninit: resd 200</a:t>
            </a:r>
          </a:p>
          <a:p>
            <a:endParaRPr lang="ro-RO" dirty="0"/>
          </a:p>
          <a:p>
            <a:r>
              <a:rPr lang="ro-RO" dirty="0"/>
              <a:t>sub esp, 1200</a:t>
            </a:r>
          </a:p>
          <a:p>
            <a:endParaRPr lang="ro-RO" dirty="0"/>
          </a:p>
          <a:p>
            <a:r>
              <a:rPr lang="ro-RO" dirty="0"/>
              <a:t>push 1500</a:t>
            </a:r>
          </a:p>
          <a:p>
            <a:r>
              <a:rPr lang="ro-RO" dirty="0"/>
              <a:t>call malloc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Alocare de buffere: C vs. assembly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381000" y="914401"/>
            <a:ext cx="4116388" cy="685800"/>
          </a:xfrm>
        </p:spPr>
        <p:txBody>
          <a:bodyPr/>
          <a:lstStyle/>
          <a:p>
            <a:r>
              <a:rPr lang="ro-RO" dirty="0"/>
              <a:t>C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381000" y="1676400"/>
            <a:ext cx="4116388" cy="4724400"/>
          </a:xfrm>
        </p:spPr>
        <p:txBody>
          <a:bodyPr/>
          <a:lstStyle/>
          <a:p>
            <a:r>
              <a:rPr lang="ro-RO" dirty="0"/>
              <a:t>char v[128];</a:t>
            </a:r>
          </a:p>
          <a:p>
            <a:r>
              <a:rPr lang="ro-RO" dirty="0"/>
              <a:t>unsigned char v[128];</a:t>
            </a:r>
          </a:p>
          <a:p>
            <a:r>
              <a:rPr lang="ro-RO" dirty="0"/>
              <a:t>short v[64];</a:t>
            </a:r>
          </a:p>
          <a:p>
            <a:r>
              <a:rPr lang="ro-RO" dirty="0"/>
              <a:t>unsigned short v[64];</a:t>
            </a:r>
          </a:p>
          <a:p>
            <a:r>
              <a:rPr lang="ro-RO" dirty="0"/>
              <a:t>int v[32];</a:t>
            </a:r>
          </a:p>
          <a:p>
            <a:r>
              <a:rPr lang="ro-RO" dirty="0"/>
              <a:t>unsigned int v[32];</a:t>
            </a:r>
          </a:p>
          <a:p>
            <a:r>
              <a:rPr lang="ro-RO" dirty="0"/>
              <a:t>long long v[16];</a:t>
            </a:r>
          </a:p>
          <a:p>
            <a:r>
              <a:rPr lang="ro-RO" dirty="0"/>
              <a:t>unsigned long long v[16];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4645025" y="914401"/>
            <a:ext cx="4117975" cy="685800"/>
          </a:xfrm>
        </p:spPr>
        <p:txBody>
          <a:bodyPr/>
          <a:lstStyle/>
          <a:p>
            <a:r>
              <a:rPr lang="ro-RO" dirty="0"/>
              <a:t>Assembly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4645025" y="1676400"/>
            <a:ext cx="4117975" cy="4724399"/>
          </a:xfrm>
        </p:spPr>
        <p:txBody>
          <a:bodyPr/>
          <a:lstStyle/>
          <a:p>
            <a:r>
              <a:rPr lang="ro-RO" dirty="0"/>
              <a:t>sub esp, 128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Alocare buffer de 128 de octeți pe stivă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2_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pitchFamily="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pitchFamily="4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7228</TotalTime>
  <Words>1972</Words>
  <Application>Microsoft Office PowerPoint</Application>
  <PresentationFormat>Proiecție</PresentationFormat>
  <Paragraphs>324</Paragraphs>
  <Slides>57</Slides>
  <Notes>2</Notes>
  <HiddenSlides>0</HiddenSlides>
  <MMClips>0</MMClips>
  <ScaleCrop>false</ScaleCrop>
  <HeadingPairs>
    <vt:vector size="4" baseType="variant">
      <vt:variant>
        <vt:lpstr>Temă</vt:lpstr>
      </vt:variant>
      <vt:variant>
        <vt:i4>1</vt:i4>
      </vt:variant>
      <vt:variant>
        <vt:lpstr>Titluri diapozitive</vt:lpstr>
      </vt:variant>
      <vt:variant>
        <vt:i4>57</vt:i4>
      </vt:variant>
    </vt:vector>
  </HeadingPairs>
  <TitlesOfParts>
    <vt:vector size="58" baseType="lpstr">
      <vt:lpstr>2_Blank Presentation</vt:lpstr>
      <vt:lpstr>Buffer overflows, securitate</vt:lpstr>
      <vt:lpstr>Suport de curs</vt:lpstr>
      <vt:lpstr>Cuprins</vt:lpstr>
      <vt:lpstr>Gestiunea bufferelor</vt:lpstr>
      <vt:lpstr>Ce este un buffer?</vt:lpstr>
      <vt:lpstr>Buffere vs. vectori</vt:lpstr>
      <vt:lpstr>Alocare de buffere</vt:lpstr>
      <vt:lpstr>Alocare de buffere: C vs. assembly</vt:lpstr>
      <vt:lpstr>Alocare buffer de 128 de octeți pe stivă</vt:lpstr>
      <vt:lpstr>Utilizare/referire buffere</vt:lpstr>
      <vt:lpstr>Vectori (Arrays)</vt:lpstr>
      <vt:lpstr>Indecși</vt:lpstr>
      <vt:lpstr>Referire începând cu octetul 100 în buffer</vt:lpstr>
      <vt:lpstr>Abuzarea bufferelor</vt:lpstr>
      <vt:lpstr>Abuzarea bufferelor/array-urilor</vt:lpstr>
      <vt:lpstr>Out of bounds (OOB) errors</vt:lpstr>
      <vt:lpstr>Cum are loc out of bounds?</vt:lpstr>
      <vt:lpstr>Out of bounds în zona de date</vt:lpstr>
      <vt:lpstr>Out of bounds pe stivă</vt:lpstr>
      <vt:lpstr>Suprascrierea adresei de retur</vt:lpstr>
      <vt:lpstr>Inginerie Inversă</vt:lpstr>
      <vt:lpstr>Inginerie inversă</vt:lpstr>
      <vt:lpstr>Analiză statică</vt:lpstr>
      <vt:lpstr>Analiză dinamică</vt:lpstr>
      <vt:lpstr>Dezasamblare</vt:lpstr>
      <vt:lpstr>nm, objdump</vt:lpstr>
      <vt:lpstr>radare2, IDA</vt:lpstr>
      <vt:lpstr>Folosirea unui debugger</vt:lpstr>
      <vt:lpstr>Gestiunea Șirurilor</vt:lpstr>
      <vt:lpstr>Ce este un șir?</vt:lpstr>
      <vt:lpstr>Șiruri valide/nevalide</vt:lpstr>
      <vt:lpstr>Lucrul cu șiruri</vt:lpstr>
      <vt:lpstr>Probleme cu șiruri</vt:lpstr>
      <vt:lpstr>Buffer overflows</vt:lpstr>
      <vt:lpstr>Buffer overflow</vt:lpstr>
      <vt:lpstr>Exemple de buffer overflow</vt:lpstr>
      <vt:lpstr>Eroare după buffer overflow?</vt:lpstr>
      <vt:lpstr>Locuri pentru buffer overflow</vt:lpstr>
      <vt:lpstr>Stack buffer overflow</vt:lpstr>
      <vt:lpstr>Daune provocate de buffer overflow</vt:lpstr>
      <vt:lpstr>Suprascriere</vt:lpstr>
      <vt:lpstr>Vector de atac buffer overflow</vt:lpstr>
      <vt:lpstr>Determinarea vulnerabilității</vt:lpstr>
      <vt:lpstr>Offset-ul buffer – zonă de suprascriere</vt:lpstr>
      <vt:lpstr>Ce suprascriem?</vt:lpstr>
      <vt:lpstr>Cu ce suprascriem?</vt:lpstr>
      <vt:lpstr>Payload</vt:lpstr>
      <vt:lpstr>Suprascriere variabilă locală</vt:lpstr>
      <vt:lpstr>Suprascriere adresă de retur</vt:lpstr>
      <vt:lpstr>Suprascriere adresă de retur cu funcție cu parametri</vt:lpstr>
      <vt:lpstr>Apeluri de funcții din biblioteca standard</vt:lpstr>
      <vt:lpstr>Construcții Python utile</vt:lpstr>
      <vt:lpstr>Metode de protecție overflow</vt:lpstr>
      <vt:lpstr>Canari</vt:lpstr>
      <vt:lpstr>Program relocabil</vt:lpstr>
      <vt:lpstr>Position Independent Code (PIC)</vt:lpstr>
      <vt:lpstr>Address Space Layout Randomization (ASLR) </vt:lpstr>
    </vt:vector>
  </TitlesOfParts>
  <Company>Carleton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Interrupts &amp; Input/output</dc:title>
  <dc:creator>S. Dandamudi</dc:creator>
  <cp:lastModifiedBy>Dragoș Nniculescu</cp:lastModifiedBy>
  <cp:revision>1305</cp:revision>
  <cp:lastPrinted>1999-05-15T17:52:18Z</cp:lastPrinted>
  <dcterms:created xsi:type="dcterms:W3CDTF">1998-11-24T00:49:00Z</dcterms:created>
  <dcterms:modified xsi:type="dcterms:W3CDTF">2021-11-18T16:07:51Z</dcterms:modified>
</cp:coreProperties>
</file>