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2.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DengXian-Regular"/>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DengXian-Regular"/>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DengXian-Regular"/>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DengXian-Regular"/>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DengXian-Regular"/>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DengXian-Regular"/>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DengXian-Regular"/>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DengXian-Regular"/>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DengXian-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53177"/>
          <c:y val="0.0728721"/>
          <c:w val="0.936636"/>
          <c:h val="0.801953"/>
        </c:manualLayout>
      </c:layout>
      <c:lineChart>
        <c:grouping val="standard"/>
        <c:varyColors val="0"/>
        <c:ser>
          <c:idx val="0"/>
          <c:order val="0"/>
          <c:tx>
            <c:strRef>
              <c:f>Sheet1!$A$2</c:f>
              <c:strCache/>
            </c:strRef>
          </c:tx>
          <c:spPr>
            <a:solidFill>
              <a:schemeClr val="accent1"/>
            </a:solidFill>
            <a:ln w="31750" cap="flat">
              <a:solidFill>
                <a:schemeClr val="accent1"/>
              </a:solidFill>
              <a:prstDash val="solid"/>
              <a:miter lim="800000"/>
            </a:ln>
            <a:effectLst/>
          </c:spPr>
          <c:marker>
            <c:symbol val="circle"/>
            <c:size val="6"/>
            <c:spPr>
              <a:solidFill>
                <a:schemeClr val="accent1"/>
              </a:solidFill>
              <a:ln w="6350" cap="flat">
                <a:solidFill>
                  <a:schemeClr val="accent1"/>
                </a:solidFill>
                <a:prstDash val="solid"/>
                <a:miter lim="800000"/>
              </a:ln>
              <a:effectLst/>
            </c:spPr>
          </c:marker>
          <c:dLbls>
            <c:numFmt formatCode="#,##0" sourceLinked="0"/>
            <c:txPr>
              <a:bodyPr/>
              <a:lstStyle/>
              <a:p>
                <a:pPr>
                  <a:defRPr b="0" i="0" strike="noStrike" sz="1800" u="none">
                    <a:solidFill>
                      <a:srgbClr val="000000"/>
                    </a:solidFill>
                    <a:latin typeface="DengXian-Regular"/>
                  </a:defRPr>
                </a:pPr>
              </a:p>
            </c:txPr>
            <c:dLblPos val="t"/>
            <c:showLegendKey val="0"/>
            <c:showVal val="0"/>
            <c:showCatName val="0"/>
            <c:showSerName val="0"/>
            <c:showPercent val="0"/>
            <c:showBubbleSize val="0"/>
            <c:showLeaderLines val="0"/>
          </c:dLbls>
          <c:cat>
            <c:strRef>
              <c:f>Sheet1!$B$1:$G$1</c:f>
              <c:strCache>
                <c:ptCount val="6"/>
                <c:pt idx="0">
                  <c:v>0</c:v>
                </c:pt>
                <c:pt idx="1">
                  <c:v>1</c:v>
                </c:pt>
                <c:pt idx="2">
                  <c:v>2</c:v>
                </c:pt>
                <c:pt idx="3">
                  <c:v>3</c:v>
                </c:pt>
                <c:pt idx="4">
                  <c:v>4</c:v>
                </c:pt>
                <c:pt idx="5">
                  <c:v>5</c:v>
                </c:pt>
              </c:strCache>
            </c:strRef>
          </c:cat>
          <c:val>
            <c:numRef>
              <c:f>Sheet1!$B$2:$G$2</c:f>
              <c:numCache>
                <c:ptCount val="0"/>
              </c:numCache>
            </c:numRef>
          </c:val>
          <c:smooth val="0"/>
        </c:ser>
        <c:marker val="1"/>
        <c:axId val="2094734552"/>
        <c:axId val="2094734553"/>
      </c:lineChart>
      <c:catAx>
        <c:axId val="2094734552"/>
        <c:scaling>
          <c:orientation val="minMax"/>
        </c:scaling>
        <c:delete val="0"/>
        <c:axPos val="b"/>
        <c:majorGridlines>
          <c:spPr>
            <a:ln w="12700" cap="flat">
              <a:solidFill>
                <a:srgbClr val="000000"/>
              </a:solidFill>
              <a:custDash>
                <a:ds d="100000" sp="200000"/>
              </a:custDash>
              <a:miter lim="400000"/>
            </a:ln>
          </c:spPr>
        </c:majorGridlines>
        <c:numFmt formatCode="General" sourceLinked="0"/>
        <c:majorTickMark val="out"/>
        <c:minorTickMark val="none"/>
        <c:tickLblPos val="low"/>
        <c:spPr>
          <a:ln w="12700" cap="flat">
            <a:solidFill>
              <a:srgbClr val="888888"/>
            </a:solidFill>
            <a:prstDash val="solid"/>
            <a:miter lim="800000"/>
          </a:ln>
        </c:spPr>
        <c:txPr>
          <a:bodyPr rot="0"/>
          <a:lstStyle/>
          <a:p>
            <a:pPr>
              <a:defRPr b="0" i="0" strike="noStrike" sz="1800" u="none">
                <a:solidFill>
                  <a:srgbClr val="000000"/>
                </a:solidFill>
                <a:latin typeface="DengXian-Regular"/>
              </a:defRPr>
            </a:pPr>
          </a:p>
        </c:txPr>
        <c:crossAx val="2094734553"/>
        <c:crosses val="autoZero"/>
        <c:auto val="1"/>
        <c:lblAlgn val="ctr"/>
        <c:noMultiLvlLbl val="1"/>
      </c:catAx>
      <c:valAx>
        <c:axId val="2094734553"/>
        <c:scaling>
          <c:orientation val="minMax"/>
          <c:max val="8"/>
        </c:scaling>
        <c:delete val="0"/>
        <c:axPos val="l"/>
        <c:numFmt formatCode="0" sourceLinked="0"/>
        <c:majorTickMark val="out"/>
        <c:minorTickMark val="none"/>
        <c:tickLblPos val="nextTo"/>
        <c:spPr>
          <a:ln w="12700" cap="flat">
            <a:noFill/>
            <a:prstDash val="solid"/>
            <a:miter lim="800000"/>
          </a:ln>
        </c:spPr>
        <c:txPr>
          <a:bodyPr rot="0"/>
          <a:lstStyle/>
          <a:p>
            <a:pPr>
              <a:defRPr b="0" i="0" strike="noStrike" sz="1800" u="none">
                <a:solidFill>
                  <a:srgbClr val="000000"/>
                </a:solidFill>
                <a:latin typeface="DengXian-Regular"/>
              </a:defRPr>
            </a:pPr>
          </a:p>
        </c:txPr>
        <c:crossAx val="2094734552"/>
        <c:crosses val="autoZero"/>
        <c:crossBetween val="midCat"/>
        <c:majorUnit val="2"/>
        <c:minorUnit val="1"/>
      </c:valAx>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5" name="Shape 105"/>
          <p:cNvSpPr/>
          <p:nvPr>
            <p:ph type="sldImg"/>
          </p:nvPr>
        </p:nvSpPr>
        <p:spPr>
          <a:xfrm>
            <a:off x="1143000" y="685800"/>
            <a:ext cx="4572000" cy="3429000"/>
          </a:xfrm>
          <a:prstGeom prst="rect">
            <a:avLst/>
          </a:prstGeom>
        </p:spPr>
        <p:txBody>
          <a:bodyPr/>
          <a:lstStyle/>
          <a:p>
            <a:pPr/>
          </a:p>
        </p:txBody>
      </p:sp>
      <p:sp>
        <p:nvSpPr>
          <p:cNvPr id="106" name="Shape 10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DengXian-Regular"/>
      </a:defRPr>
    </a:lvl1pPr>
    <a:lvl2pPr indent="228600" latinLnBrk="0">
      <a:defRPr sz="1200">
        <a:latin typeface="+mj-lt"/>
        <a:ea typeface="+mj-ea"/>
        <a:cs typeface="+mj-cs"/>
        <a:sym typeface="DengXian-Regular"/>
      </a:defRPr>
    </a:lvl2pPr>
    <a:lvl3pPr indent="457200" latinLnBrk="0">
      <a:defRPr sz="1200">
        <a:latin typeface="+mj-lt"/>
        <a:ea typeface="+mj-ea"/>
        <a:cs typeface="+mj-cs"/>
        <a:sym typeface="DengXian-Regular"/>
      </a:defRPr>
    </a:lvl3pPr>
    <a:lvl4pPr indent="685800" latinLnBrk="0">
      <a:defRPr sz="1200">
        <a:latin typeface="+mj-lt"/>
        <a:ea typeface="+mj-ea"/>
        <a:cs typeface="+mj-cs"/>
        <a:sym typeface="DengXian-Regular"/>
      </a:defRPr>
    </a:lvl4pPr>
    <a:lvl5pPr indent="914400" latinLnBrk="0">
      <a:defRPr sz="1200">
        <a:latin typeface="+mj-lt"/>
        <a:ea typeface="+mj-ea"/>
        <a:cs typeface="+mj-cs"/>
        <a:sym typeface="DengXian-Regular"/>
      </a:defRPr>
    </a:lvl5pPr>
    <a:lvl6pPr indent="1143000" latinLnBrk="0">
      <a:defRPr sz="1200">
        <a:latin typeface="+mj-lt"/>
        <a:ea typeface="+mj-ea"/>
        <a:cs typeface="+mj-cs"/>
        <a:sym typeface="DengXian-Regular"/>
      </a:defRPr>
    </a:lvl6pPr>
    <a:lvl7pPr indent="1371600" latinLnBrk="0">
      <a:defRPr sz="1200">
        <a:latin typeface="+mj-lt"/>
        <a:ea typeface="+mj-ea"/>
        <a:cs typeface="+mj-cs"/>
        <a:sym typeface="DengXian-Regular"/>
      </a:defRPr>
    </a:lvl7pPr>
    <a:lvl8pPr indent="1600200" latinLnBrk="0">
      <a:defRPr sz="1200">
        <a:latin typeface="+mj-lt"/>
        <a:ea typeface="+mj-ea"/>
        <a:cs typeface="+mj-cs"/>
        <a:sym typeface="DengXian-Regular"/>
      </a:defRPr>
    </a:lvl8pPr>
    <a:lvl9pPr indent="1828800" latinLnBrk="0">
      <a:defRPr sz="1200">
        <a:latin typeface="+mj-lt"/>
        <a:ea typeface="+mj-ea"/>
        <a:cs typeface="+mj-cs"/>
        <a:sym typeface="DengXian-Regular"/>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5.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Shape 113"/>
          <p:cNvSpPr/>
          <p:nvPr>
            <p:ph type="sldImg"/>
          </p:nvPr>
        </p:nvSpPr>
        <p:spPr>
          <a:prstGeom prst="rect">
            <a:avLst/>
          </a:prstGeom>
        </p:spPr>
        <p:txBody>
          <a:bodyPr/>
          <a:lstStyle/>
          <a:p>
            <a:pPr/>
          </a:p>
        </p:txBody>
      </p:sp>
      <p:sp>
        <p:nvSpPr>
          <p:cNvPr id="114" name="Shape 114"/>
          <p:cNvSpPr/>
          <p:nvPr>
            <p:ph type="body" sz="quarter" idx="1"/>
          </p:nvPr>
        </p:nvSpPr>
        <p:spPr>
          <a:prstGeom prst="rect">
            <a:avLst/>
          </a:prstGeom>
        </p:spPr>
        <p:txBody>
          <a:bodyPr/>
          <a:lstStyle/>
          <a:p>
            <a:pPr/>
            <a:r>
              <a:t>大家好，我是来自5A景区班的杜乐，今天我们来看一下项目进度管理。</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2" name="Shape 362"/>
          <p:cNvSpPr/>
          <p:nvPr>
            <p:ph type="sldImg"/>
          </p:nvPr>
        </p:nvSpPr>
        <p:spPr>
          <a:prstGeom prst="rect">
            <a:avLst/>
          </a:prstGeom>
        </p:spPr>
        <p:txBody>
          <a:bodyPr/>
          <a:lstStyle/>
          <a:p>
            <a:pPr/>
          </a:p>
        </p:txBody>
      </p:sp>
      <p:sp>
        <p:nvSpPr>
          <p:cNvPr id="363" name="Shape 363"/>
          <p:cNvSpPr/>
          <p:nvPr>
            <p:ph type="body" sz="quarter" idx="1"/>
          </p:nvPr>
        </p:nvSpPr>
        <p:spPr>
          <a:prstGeom prst="rect">
            <a:avLst/>
          </a:prstGeom>
        </p:spPr>
        <p:txBody>
          <a:bodyPr/>
          <a:lstStyle/>
          <a:p>
            <a:pPr/>
            <a:r>
              <a:t>依赖关系可以是强制性、选择性、内部或外部的四种依赖关系</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1" name="Shape 391"/>
          <p:cNvSpPr/>
          <p:nvPr>
            <p:ph type="sldImg"/>
          </p:nvPr>
        </p:nvSpPr>
        <p:spPr>
          <a:prstGeom prst="rect">
            <a:avLst/>
          </a:prstGeom>
        </p:spPr>
        <p:txBody>
          <a:bodyPr/>
          <a:lstStyle/>
          <a:p>
            <a:pPr/>
          </a:p>
        </p:txBody>
      </p:sp>
      <p:sp>
        <p:nvSpPr>
          <p:cNvPr id="392" name="Shape 392"/>
          <p:cNvSpPr/>
          <p:nvPr>
            <p:ph type="body" sz="quarter" idx="1"/>
          </p:nvPr>
        </p:nvSpPr>
        <p:spPr>
          <a:prstGeom prst="rect">
            <a:avLst/>
          </a:prstGeom>
        </p:spPr>
        <p:txBody>
          <a:bodyPr/>
          <a:lstStyle/>
          <a:p>
            <a:pPr/>
            <a:r>
              <a:t>相对于紧前活动紧后活动可以提前/推迟的时间量</a:t>
            </a:r>
          </a:p>
          <a:p>
            <a:pPr/>
          </a:p>
          <a:p>
            <a:pPr/>
            <a:r>
              <a:t>基于前面所提到的紧前关系的四种依赖关系SS、FF、SF、FS，都可以有提前或滞后量存在。</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9" name="Shape 429"/>
          <p:cNvSpPr/>
          <p:nvPr>
            <p:ph type="sldImg"/>
          </p:nvPr>
        </p:nvSpPr>
        <p:spPr>
          <a:prstGeom prst="rect">
            <a:avLst/>
          </a:prstGeom>
        </p:spPr>
        <p:txBody>
          <a:bodyPr/>
          <a:lstStyle/>
          <a:p>
            <a:pPr/>
          </a:p>
        </p:txBody>
      </p:sp>
      <p:sp>
        <p:nvSpPr>
          <p:cNvPr id="430" name="Shape 430"/>
          <p:cNvSpPr/>
          <p:nvPr>
            <p:ph type="body" sz="quarter" idx="1"/>
          </p:nvPr>
        </p:nvSpPr>
        <p:spPr>
          <a:prstGeom prst="rect">
            <a:avLst/>
          </a:prstGeom>
        </p:spPr>
        <p:txBody>
          <a:bodyPr/>
          <a:lstStyle/>
          <a:p>
            <a:pPr/>
            <a:r>
              <a:t>项目进度网络图就是我们要的表示项目进度活动之间逻辑关系的图形。</a:t>
            </a:r>
          </a:p>
          <a:p>
            <a:pPr/>
          </a:p>
          <a:p>
            <a:pPr/>
            <a:r>
              <a:t>项目进度网络图中只体现了活动之间的逻辑关系、提前量或滞后量，其中还尚不包含活动的持续时间、资源使用量等信息</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9" name="Shape 459"/>
          <p:cNvSpPr/>
          <p:nvPr>
            <p:ph type="sldImg"/>
          </p:nvPr>
        </p:nvSpPr>
        <p:spPr>
          <a:prstGeom prst="rect">
            <a:avLst/>
          </a:prstGeom>
        </p:spPr>
        <p:txBody>
          <a:bodyPr/>
          <a:lstStyle/>
          <a:p>
            <a:pPr/>
          </a:p>
        </p:txBody>
      </p:sp>
      <p:sp>
        <p:nvSpPr>
          <p:cNvPr id="460" name="Shape 460"/>
          <p:cNvSpPr/>
          <p:nvPr>
            <p:ph type="body" sz="quarter" idx="1"/>
          </p:nvPr>
        </p:nvSpPr>
        <p:spPr>
          <a:prstGeom prst="rect">
            <a:avLst/>
          </a:prstGeom>
        </p:spPr>
        <p:txBody>
          <a:bodyPr/>
          <a:lstStyle/>
          <a:p>
            <a:pPr/>
            <a:r>
              <a:t>经过</a:t>
            </a:r>
            <a:r>
              <a:rPr u="sng"/>
              <a:t>排列活动顺序过程</a:t>
            </a:r>
            <a:r>
              <a:t>后的</a:t>
            </a:r>
            <a:r>
              <a:rPr u="sng"/>
              <a:t>活动属性、活动清单</a:t>
            </a:r>
            <a:r>
              <a:t>和</a:t>
            </a:r>
            <a:r>
              <a:rPr u="sng"/>
              <a:t>里程碑清单</a:t>
            </a:r>
            <a:r>
              <a:t>得到了进一步的细化，在本过程中再结合资源情况、假设条件、制约因素、经验教训以及风险登记册对每项进度活动的持续时间进行估算。</a:t>
            </a:r>
          </a:p>
          <a:p>
            <a:pPr/>
            <a:r>
              <a:t>其中表示资源情况的输入项有：</a:t>
            </a:r>
          </a:p>
          <a:p>
            <a:pPr/>
            <a:r>
              <a:t>项目团队派工单：它记录了团队中可用的项目人员信息</a:t>
            </a:r>
          </a:p>
          <a:p>
            <a:pPr/>
            <a:r>
              <a:t>资源日历：记录了资源的类型以及可用时间段</a:t>
            </a:r>
          </a:p>
          <a:p>
            <a:pPr/>
            <a:r>
              <a:t>资源需求：记录了进度活动所需的资源要求，资源要求的满足度和质量将影响进度活动的持续时间，如新增资源或者投入低技能资源将导致沟通和培训的成本增加。</a:t>
            </a:r>
          </a:p>
          <a:p>
            <a:pPr/>
          </a:p>
          <a:p>
            <a:pPr/>
            <a:r>
              <a:t>为了估算活动的时需时间我们可以使用专家判断、类比估算、参数估算、三点估算、自下而上估算等五种估算方法以及备选方案分析和储备分析两种数据分析方法，</a:t>
            </a:r>
          </a:p>
          <a:p>
            <a:pPr/>
          </a:p>
          <a:p>
            <a:pPr/>
            <a:r>
              <a:t>备选方案分析是指根据不同的资源水平衡量实施方案的多种选择，可以是自制或外购的决策等</a:t>
            </a:r>
          </a:p>
          <a:p>
            <a:pPr/>
            <a:r>
              <a:t>储备分析主要是为了应对项目可能会遇到的风险，预留应急储备/进度储备来应对风险可能会带来的影响，当然，这里所讲的风险不仅可以是负面损失的也可以是正面的机会</a:t>
            </a:r>
          </a:p>
          <a:p>
            <a:pPr/>
            <a:r>
              <a:rPr u="sng"/>
              <a:t>风险储备</a:t>
            </a:r>
            <a:r>
              <a:t>分为应急储备和管理储备，这里所讲的进度储备是属于应急储备，应急储备是用来应对“已知-未知”风险的，包含在项目经理可支配的空间里的。（成功通过PMP里的表述与PMBOK中的不一致，这里以PMBOK为准，PMBOK（P202）成功通过PMP（P140））</a:t>
            </a:r>
          </a:p>
          <a:p>
            <a:pPr/>
          </a:p>
          <a:p>
            <a:pPr/>
            <a:r>
              <a:t>具体的估算方法在后面一个一个讲。</a:t>
            </a:r>
          </a:p>
          <a:p>
            <a:pPr/>
          </a:p>
          <a:p>
            <a:pPr/>
            <a:r>
              <a:t>除了估算和数据分析技术我们还可以使用决策技术，在估算活动持续时间时最常用的决策方法是举手表决，通过不断的举手表决将整个团队达成共识，（拳头表示不支持，武陟表示完全支持）每当有成员伸出三个以下手指时讨论并重新举手表决。</a:t>
            </a:r>
          </a:p>
          <a:p>
            <a:pPr/>
          </a:p>
          <a:p>
            <a:pPr/>
            <a:r>
              <a:t>最终通过使用以上方法得出的持续时间估算数据记录到活动属性中，在估算过程中使用的支持性文件都应该清晰、完整地说明持续时间估算是如何得出的，并生成估算依据。</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3" name="Shape 493"/>
          <p:cNvSpPr/>
          <p:nvPr>
            <p:ph type="sldImg"/>
          </p:nvPr>
        </p:nvSpPr>
        <p:spPr>
          <a:prstGeom prst="rect">
            <a:avLst/>
          </a:prstGeom>
        </p:spPr>
        <p:txBody>
          <a:bodyPr/>
          <a:lstStyle/>
          <a:p>
            <a:pPr/>
          </a:p>
        </p:txBody>
      </p:sp>
      <p:sp>
        <p:nvSpPr>
          <p:cNvPr id="494" name="Shape 494"/>
          <p:cNvSpPr/>
          <p:nvPr>
            <p:ph type="body" sz="quarter" idx="1"/>
          </p:nvPr>
        </p:nvSpPr>
        <p:spPr>
          <a:prstGeom prst="rect">
            <a:avLst/>
          </a:prstGeom>
        </p:spPr>
        <p:txBody>
          <a:bodyPr/>
          <a:lstStyle/>
          <a:p>
            <a:pPr/>
            <a:r>
              <a:t>PMBOK和成功通过PMP中表述不一致，成功通过PMP的P138页，期望时间公式给的是三角分布的公式，但计算用的是β分布</a:t>
            </a:r>
          </a:p>
          <a:p>
            <a:pPr/>
            <a:r>
              <a:t>这里也需要提一下，如果题目中没有明确给出要使用三角分布计算的话，PMI默认的计算公式应该使用β分布</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3" name="Shape 523"/>
          <p:cNvSpPr/>
          <p:nvPr>
            <p:ph type="sldImg"/>
          </p:nvPr>
        </p:nvSpPr>
        <p:spPr>
          <a:prstGeom prst="rect">
            <a:avLst/>
          </a:prstGeom>
        </p:spPr>
        <p:txBody>
          <a:bodyPr/>
          <a:lstStyle/>
          <a:p>
            <a:pPr/>
          </a:p>
        </p:txBody>
      </p:sp>
      <p:sp>
        <p:nvSpPr>
          <p:cNvPr id="524" name="Shape 524"/>
          <p:cNvSpPr/>
          <p:nvPr>
            <p:ph type="body" sz="quarter" idx="1"/>
          </p:nvPr>
        </p:nvSpPr>
        <p:spPr>
          <a:prstGeom prst="rect">
            <a:avLst/>
          </a:prstGeom>
        </p:spPr>
        <p:txBody>
          <a:bodyPr/>
          <a:lstStyle/>
          <a:p>
            <a:pPr/>
            <a:r>
              <a:t>根据</a:t>
            </a:r>
            <a:r>
              <a:rPr u="sng"/>
              <a:t>估算持续时间过程</a:t>
            </a:r>
            <a:r>
              <a:t>的输出：活动属性、活动清单、持续时间估算、里程碑清单</a:t>
            </a:r>
          </a:p>
          <a:p>
            <a:pPr/>
            <a:r>
              <a:t>、</a:t>
            </a:r>
            <a:r>
              <a:rPr u="sng"/>
              <a:t>排列活动顺序过程</a:t>
            </a:r>
            <a:r>
              <a:t>的输出：项目进度网络图</a:t>
            </a:r>
          </a:p>
          <a:p>
            <a:pPr/>
            <a:r>
              <a:t>综合考虑：假设条件、制约因素、经验教训以及资源情况来创建进度模型，生成进度基准、完整的项目进度计划、生成进度数据，创建项目日历，从而落实项目执行的监控。</a:t>
            </a:r>
          </a:p>
          <a:p>
            <a:pPr/>
          </a:p>
          <a:p>
            <a:pPr/>
            <a:r>
              <a:t>本过程也需要在整个项目期间开展</a:t>
            </a:r>
          </a:p>
          <a:p>
            <a:pPr/>
          </a:p>
          <a:p>
            <a:pPr/>
            <a:r>
              <a:t>其中协议作为实施采购过程的输出，为制定进度计划提供了供应商的进度相关信息，其信息包括履行合同承诺的详细信息。</a:t>
            </a:r>
          </a:p>
          <a:p>
            <a:pPr/>
          </a:p>
          <a:p>
            <a:pPr/>
            <a:r>
              <a:t>综合使用进度网络分析法、关键路径法、资源优化、数据分析、进度压缩等技术来制定进度计划，</a:t>
            </a:r>
          </a:p>
          <a:p>
            <a:pPr/>
            <a:r>
              <a:t>与此同时还可以适当的使用提前量和滞后量对进度计划进行调整、使用项目管理信息系统协助我们绘制进度计划，</a:t>
            </a:r>
          </a:p>
          <a:p>
            <a:pPr/>
            <a:r>
              <a:t>敏捷发布规则提供了高度概括的发布进度时间轴，同时还规定了发布和迭代或冲刺次数。</a:t>
            </a:r>
          </a:p>
          <a:p>
            <a:pPr/>
          </a:p>
          <a:p>
            <a:pPr/>
          </a:p>
          <a:p>
            <a:pPr/>
            <a:r>
              <a:t>其中，关键路径法、资源优化、数据分析和进度压缩为重点，稍后详细解释</a:t>
            </a:r>
          </a:p>
          <a:p>
            <a:pPr/>
          </a:p>
          <a:p>
            <a:pPr/>
            <a:r>
              <a:t>经过一些列的计划制定过程后终于产出了进度基准和项目进度计划，他们既是执行项目的标准，也是控制项目的工具。</a:t>
            </a:r>
          </a:p>
          <a:p>
            <a:pPr/>
          </a:p>
          <a:p>
            <a:pPr/>
            <a:r>
              <a:t>项目进度计划前面讲过了P6，进度基准之后再细讲</a:t>
            </a:r>
          </a:p>
          <a:p>
            <a:pPr/>
          </a:p>
          <a:p>
            <a:pPr/>
            <a:r>
              <a:t>进度数据用以描述和控制进度计划的信息集合，它包括了：</a:t>
            </a:r>
            <a:r>
              <a:rPr u="sng"/>
              <a:t>进度里程碑</a:t>
            </a:r>
            <a:r>
              <a:t>、</a:t>
            </a:r>
            <a:r>
              <a:rPr u="sng"/>
              <a:t>进度活动</a:t>
            </a:r>
            <a:r>
              <a:t>、</a:t>
            </a:r>
            <a:r>
              <a:rPr u="sng"/>
              <a:t>活动属性</a:t>
            </a:r>
            <a:r>
              <a:t>以及已知的全部</a:t>
            </a:r>
            <a:r>
              <a:rPr u="sng"/>
              <a:t>假设条件</a:t>
            </a:r>
            <a:r>
              <a:t>和</a:t>
            </a:r>
            <a:r>
              <a:rPr u="sng"/>
              <a:t>制约因素</a:t>
            </a:r>
            <a:r>
              <a:t>，还可以包括</a:t>
            </a:r>
            <a:r>
              <a:rPr u="sng"/>
              <a:t>资源需求</a:t>
            </a:r>
            <a:r>
              <a:t>、</a:t>
            </a:r>
            <a:r>
              <a:rPr u="sng"/>
              <a:t>现金流预测</a:t>
            </a:r>
            <a:r>
              <a:t>、</a:t>
            </a:r>
            <a:r>
              <a:rPr u="sng"/>
              <a:t>订购</a:t>
            </a:r>
            <a:r>
              <a:t>与</a:t>
            </a:r>
            <a:r>
              <a:rPr u="sng"/>
              <a:t>交付进度安排</a:t>
            </a:r>
            <a:r>
              <a:t>、</a:t>
            </a:r>
            <a:r>
              <a:rPr u="sng"/>
              <a:t>备用进度计划</a:t>
            </a:r>
            <a:r>
              <a:t>、使用的</a:t>
            </a:r>
            <a:r>
              <a:rPr u="sng"/>
              <a:t>进度储备</a:t>
            </a:r>
            <a:r>
              <a:t>等。</a:t>
            </a:r>
          </a:p>
          <a:p>
            <a:pPr/>
          </a:p>
          <a:p>
            <a:pPr/>
            <a:r>
              <a:t>项目日历划分显示了可以开展进度活动的工作日和不可用的工作日。</a:t>
            </a:r>
          </a:p>
          <a:p>
            <a:pPr/>
          </a:p>
          <a:p>
            <a:pPr/>
            <a:r>
              <a:t>在此过程中也可能会发现不属于项目的活动或工作包或之前没有考虑到的工作等，因此就需要对基准进行变更，提出变更请求以对这些信息进行修改。这些变更也会影响到项目管理计划和项目文件</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7" name="Shape 547"/>
          <p:cNvSpPr/>
          <p:nvPr>
            <p:ph type="sldImg"/>
          </p:nvPr>
        </p:nvSpPr>
        <p:spPr>
          <a:prstGeom prst="rect">
            <a:avLst/>
          </a:prstGeom>
        </p:spPr>
        <p:txBody>
          <a:bodyPr/>
          <a:lstStyle/>
          <a:p>
            <a:pPr/>
          </a:p>
        </p:txBody>
      </p:sp>
      <p:sp>
        <p:nvSpPr>
          <p:cNvPr id="548" name="Shape 548"/>
          <p:cNvSpPr/>
          <p:nvPr>
            <p:ph type="body" sz="quarter" idx="1"/>
          </p:nvPr>
        </p:nvSpPr>
        <p:spPr>
          <a:prstGeom prst="rect">
            <a:avLst/>
          </a:prstGeom>
        </p:spPr>
        <p:txBody>
          <a:bodyPr/>
          <a:lstStyle/>
          <a:p>
            <a:pPr/>
            <a:r>
              <a:t>进度网络分析法是一种综合技术，采用了其他几种技术，主要对网络图进行审查：</a:t>
            </a:r>
          </a:p>
          <a:p>
            <a:pPr marL="160421" indent="-160421">
              <a:buSzPct val="100000"/>
              <a:buAutoNum type="arabicPeriod" startAt="1"/>
            </a:pPr>
            <a:r>
              <a:t>多个路径在同一时间点汇聚或分叉时，考虑添加进度储备，以免进度延误</a:t>
            </a:r>
          </a:p>
          <a:p>
            <a:pPr marL="160421" indent="-160421">
              <a:buSzPct val="100000"/>
              <a:buAutoNum type="arabicPeriod" startAt="1"/>
            </a:pPr>
            <a:r>
              <a:t>查看关键路径是否存在高风险活动或较多提前量的活动，是否需要进度储备或执行风险应对来降低关键路径上的风险</a:t>
            </a:r>
          </a:p>
          <a:p>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8" name="Shape 628"/>
          <p:cNvSpPr/>
          <p:nvPr>
            <p:ph type="sldImg"/>
          </p:nvPr>
        </p:nvSpPr>
        <p:spPr>
          <a:prstGeom prst="rect">
            <a:avLst/>
          </a:prstGeom>
        </p:spPr>
        <p:txBody>
          <a:bodyPr/>
          <a:lstStyle/>
          <a:p>
            <a:pPr/>
          </a:p>
        </p:txBody>
      </p:sp>
      <p:sp>
        <p:nvSpPr>
          <p:cNvPr id="629" name="Shape 629"/>
          <p:cNvSpPr/>
          <p:nvPr>
            <p:ph type="body" sz="quarter" idx="1"/>
          </p:nvPr>
        </p:nvSpPr>
        <p:spPr>
          <a:prstGeom prst="rect">
            <a:avLst/>
          </a:prstGeom>
        </p:spPr>
        <p:txBody>
          <a:bodyPr/>
          <a:lstStyle/>
          <a:p>
            <a:pPr/>
            <a:r>
              <a:t>顺推法</a:t>
            </a:r>
          </a:p>
          <a:p>
            <a:pPr/>
            <a:r>
              <a:t>逆推法</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7" name="Shape 667"/>
          <p:cNvSpPr/>
          <p:nvPr>
            <p:ph type="sldImg"/>
          </p:nvPr>
        </p:nvSpPr>
        <p:spPr>
          <a:prstGeom prst="rect">
            <a:avLst/>
          </a:prstGeom>
        </p:spPr>
        <p:txBody>
          <a:bodyPr/>
          <a:lstStyle/>
          <a:p>
            <a:pPr/>
          </a:p>
        </p:txBody>
      </p:sp>
      <p:sp>
        <p:nvSpPr>
          <p:cNvPr id="668" name="Shape 668"/>
          <p:cNvSpPr/>
          <p:nvPr>
            <p:ph type="body" sz="quarter" idx="1"/>
          </p:nvPr>
        </p:nvSpPr>
        <p:spPr>
          <a:prstGeom prst="rect">
            <a:avLst/>
          </a:prstGeom>
        </p:spPr>
        <p:txBody>
          <a:bodyPr/>
          <a:lstStyle/>
          <a:p>
            <a:pPr/>
            <a:r>
              <a:t>刻度值、天数值</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5" name="Shape 745"/>
          <p:cNvSpPr/>
          <p:nvPr>
            <p:ph type="sldImg"/>
          </p:nvPr>
        </p:nvSpPr>
        <p:spPr>
          <a:prstGeom prst="rect">
            <a:avLst/>
          </a:prstGeom>
        </p:spPr>
        <p:txBody>
          <a:bodyPr/>
          <a:lstStyle/>
          <a:p>
            <a:pPr/>
          </a:p>
        </p:txBody>
      </p:sp>
      <p:sp>
        <p:nvSpPr>
          <p:cNvPr id="746" name="Shape 746"/>
          <p:cNvSpPr/>
          <p:nvPr>
            <p:ph type="body" sz="quarter" idx="1"/>
          </p:nvPr>
        </p:nvSpPr>
        <p:spPr>
          <a:prstGeom prst="rect">
            <a:avLst/>
          </a:prstGeom>
        </p:spPr>
        <p:txBody>
          <a:bodyPr/>
          <a:lstStyle/>
          <a:p>
            <a:pPr/>
            <a:r>
              <a:t>关键路径是项目中时间最长的活动顺序，决定着项目的最短工期</a:t>
            </a:r>
          </a:p>
          <a:p>
            <a:pPr/>
            <a:r>
              <a:t>关键路径上的总浮动时间最少，通常为零</a:t>
            </a:r>
            <a:br/>
            <a:r>
              <a:t>总浮动时间：该活动可以从</a:t>
            </a:r>
            <a:r>
              <a:rPr u="sng"/>
              <a:t>最早开始日期</a:t>
            </a:r>
            <a:r>
              <a:t>推迟到</a:t>
            </a:r>
            <a:r>
              <a:rPr u="sng"/>
              <a:t>最晚结束时间</a:t>
            </a:r>
            <a:r>
              <a:t>，而</a:t>
            </a:r>
            <a:r>
              <a:rPr u="sng"/>
              <a:t>不影响整体的项目完成日期</a:t>
            </a:r>
            <a:r>
              <a:t>或</a:t>
            </a:r>
            <a:r>
              <a:rPr u="sng"/>
              <a:t>违反制约因素</a:t>
            </a:r>
            <a:r>
              <a:t>。</a:t>
            </a:r>
          </a:p>
          <a:p>
            <a:pPr/>
            <a:r>
              <a:t>总浮动时间：在</a:t>
            </a:r>
            <a:r>
              <a:rPr u="sng"/>
              <a:t>不延误任何紧后活动最早开始时间</a:t>
            </a:r>
            <a:r>
              <a:t>或</a:t>
            </a:r>
            <a:r>
              <a:rPr u="sng"/>
              <a:t>不违反进度制约因素</a:t>
            </a:r>
            <a:r>
              <a:t>的前提下，该进</a:t>
            </a:r>
            <a:r>
              <a:rPr u="sng"/>
              <a:t>度活动可以推迟的时间量</a:t>
            </a:r>
            <a:r>
              <a:t>。</a:t>
            </a:r>
          </a:p>
          <a:p>
            <a:pPr/>
          </a:p>
          <a:p>
            <a:pPr/>
            <a:r>
              <a:t>正值：是由于逆推计算所使用的</a:t>
            </a:r>
            <a:r>
              <a:rPr u="sng"/>
              <a:t>进度制约因素</a:t>
            </a:r>
            <a:r>
              <a:t>要</a:t>
            </a:r>
            <a:r>
              <a:rPr u="sng"/>
              <a:t>晚于</a:t>
            </a:r>
            <a:r>
              <a:t>顺推计算所得出的</a:t>
            </a:r>
            <a:r>
              <a:rPr u="sng"/>
              <a:t>最早完成日期</a:t>
            </a:r>
          </a:p>
          <a:p>
            <a:pPr/>
            <a:r>
              <a:t>0：是由于逆推计算所使用的</a:t>
            </a:r>
            <a:r>
              <a:rPr u="sng"/>
              <a:t>进度制约因素等于</a:t>
            </a:r>
            <a:r>
              <a:t>顺推计算所得出的</a:t>
            </a:r>
            <a:r>
              <a:rPr u="sng"/>
              <a:t>最早完成日期</a:t>
            </a:r>
          </a:p>
          <a:p>
            <a:pPr/>
            <a:r>
              <a:t>负值：是由于</a:t>
            </a:r>
            <a:r>
              <a:rPr u="sng"/>
              <a:t>持续时间</a:t>
            </a:r>
            <a:r>
              <a:t>和</a:t>
            </a:r>
            <a:r>
              <a:rPr u="sng"/>
              <a:t>逻辑关系</a:t>
            </a:r>
            <a:r>
              <a:t>违反了对</a:t>
            </a:r>
            <a:r>
              <a:rPr u="sng"/>
              <a:t>最晚日期的制约因素</a:t>
            </a:r>
            <a:r>
              <a:t>。</a:t>
            </a:r>
          </a:p>
          <a:p>
            <a:pPr/>
          </a:p>
          <a:p>
            <a:pPr/>
            <a:r>
              <a:t>为了使网络路径的</a:t>
            </a:r>
            <a:r>
              <a:rPr u="sng"/>
              <a:t>总浮动时间</a:t>
            </a:r>
            <a:r>
              <a:t>为</a:t>
            </a:r>
            <a:r>
              <a:rPr u="sng"/>
              <a:t>零</a:t>
            </a:r>
            <a:r>
              <a:t>或</a:t>
            </a:r>
            <a:r>
              <a:rPr u="sng"/>
              <a:t>正值</a:t>
            </a:r>
            <a:r>
              <a:t>，可能需要调整：</a:t>
            </a:r>
          </a:p>
          <a:p>
            <a:pPr/>
            <a:r>
              <a:t>	</a:t>
            </a:r>
            <a:r>
              <a:rPr u="sng"/>
              <a:t>活动持续时间</a:t>
            </a:r>
            <a:r>
              <a:t>（可增加资源或缩减范围时）、</a:t>
            </a:r>
          </a:p>
          <a:p>
            <a:pPr/>
            <a:r>
              <a:t>	</a:t>
            </a:r>
            <a:r>
              <a:rPr u="sng"/>
              <a:t>逻辑关系</a:t>
            </a:r>
            <a:r>
              <a:t>（针对选择性依赖关系时）、</a:t>
            </a:r>
          </a:p>
          <a:p>
            <a:pPr/>
            <a:r>
              <a:t>	</a:t>
            </a:r>
            <a:r>
              <a:rPr u="sng"/>
              <a:t>提前量和滞后量</a:t>
            </a:r>
            <a:r>
              <a:t>，</a:t>
            </a:r>
          </a:p>
          <a:p>
            <a:pPr/>
            <a:r>
              <a:t>	或其他</a:t>
            </a:r>
            <a:r>
              <a:rPr u="sng"/>
              <a:t>进度制约因素</a:t>
            </a:r>
            <a: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a:r>
              <a:t>首先我们来看一下进度管理知识领域中的所有子过程，从十五至尊图里可以看到项目进度管理一共6个子过程，其中有5个子过程在规划过程组中，因此进度管理知识领域里所做的工作主要是通过进度规划制定一份详细的计划，然后把它作为用于沟通和管理相关方期望的工具，然后在控制过程组中通过对绩效数据的分析、对项目的进一步了解和对风险理解的加深对前面所制定的进度计划不断的进行调整和完善。</a:t>
            </a:r>
          </a:p>
          <a:p>
            <a:pPr/>
          </a:p>
          <a:p>
            <a:pPr/>
            <a:r>
              <a:t>那么，项目进度管理所关心的问题是什么，它主要关心在使用有限的时间和资源如何</a:t>
            </a:r>
            <a:r>
              <a:rPr u="sng"/>
              <a:t>安排</a:t>
            </a:r>
            <a:r>
              <a:t>活动之间的逻辑关系并完成项目</a:t>
            </a:r>
            <a:r>
              <a:rPr u="sng"/>
              <a:t>必须</a:t>
            </a:r>
            <a:r>
              <a:t>的全部活动，保证项目不会延期，按时完成。</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6" name="Shape 786"/>
          <p:cNvSpPr/>
          <p:nvPr>
            <p:ph type="sldImg"/>
          </p:nvPr>
        </p:nvSpPr>
        <p:spPr>
          <a:prstGeom prst="rect">
            <a:avLst/>
          </a:prstGeom>
        </p:spPr>
        <p:txBody>
          <a:bodyPr/>
          <a:lstStyle/>
          <a:p>
            <a:pPr/>
          </a:p>
        </p:txBody>
      </p:sp>
      <p:sp>
        <p:nvSpPr>
          <p:cNvPr id="787" name="Shape 787"/>
          <p:cNvSpPr/>
          <p:nvPr>
            <p:ph type="body" sz="quarter" idx="1"/>
          </p:nvPr>
        </p:nvSpPr>
        <p:spPr>
          <a:prstGeom prst="rect">
            <a:avLst/>
          </a:prstGeom>
        </p:spPr>
        <p:txBody>
          <a:bodyPr/>
          <a:lstStyle/>
          <a:p>
            <a:pPr/>
            <a:r>
              <a:t>关键路径由活动C决定，需要5天时间，A，B活动分别需要2天和3天，A有3天的总浮动时间，B有2天自由浮动时间</a:t>
            </a:r>
          </a:p>
          <a:p>
            <a:pPr/>
            <a:r>
              <a:t>项目在1-2天使用8个人，第3天使用5个人，4-5天使用2个人</a:t>
            </a:r>
          </a:p>
          <a:p>
            <a:pPr/>
            <a:r>
              <a:t>我们可以通过将B推迟2天来解决资源分配不均匀的问题</a:t>
            </a:r>
          </a:p>
          <a:p>
            <a:pPr/>
            <a:r>
              <a:t>也可以将A推迟3天来解决同样的问题。</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1" name="Shape 801"/>
          <p:cNvSpPr/>
          <p:nvPr>
            <p:ph type="sldImg"/>
          </p:nvPr>
        </p:nvSpPr>
        <p:spPr>
          <a:prstGeom prst="rect">
            <a:avLst/>
          </a:prstGeom>
        </p:spPr>
        <p:txBody>
          <a:bodyPr/>
          <a:lstStyle/>
          <a:p>
            <a:pPr/>
          </a:p>
        </p:txBody>
      </p:sp>
      <p:sp>
        <p:nvSpPr>
          <p:cNvPr id="802" name="Shape 802"/>
          <p:cNvSpPr/>
          <p:nvPr>
            <p:ph type="body" sz="quarter" idx="1"/>
          </p:nvPr>
        </p:nvSpPr>
        <p:spPr>
          <a:prstGeom prst="rect">
            <a:avLst/>
          </a:prstGeom>
        </p:spPr>
        <p:txBody>
          <a:bodyPr/>
          <a:lstStyle/>
          <a:p>
            <a:pPr/>
            <a:r>
              <a:t>假设情景是在不同的情景之下会对项目发生怎样的影响，也就是发生了这种情况会怎么样，注重的是情景，它的</a:t>
            </a:r>
            <a:r>
              <a:rPr u="sng"/>
              <a:t>作用</a:t>
            </a:r>
            <a:r>
              <a:t>是分析出不同的情境下为</a:t>
            </a:r>
            <a:r>
              <a:rPr u="sng"/>
              <a:t>减少负面影响</a:t>
            </a:r>
            <a:r>
              <a:t>或</a:t>
            </a:r>
            <a:r>
              <a:rPr u="sng"/>
              <a:t>扩大正面机会</a:t>
            </a:r>
            <a:r>
              <a:t>，而制定应对不同情景的</a:t>
            </a:r>
            <a:r>
              <a:rPr u="sng"/>
              <a:t>应对措施</a:t>
            </a:r>
            <a:r>
              <a:t>或者为其</a:t>
            </a:r>
            <a:r>
              <a:rPr u="sng"/>
              <a:t>预留进度储备</a:t>
            </a:r>
            <a:r>
              <a:t>。</a:t>
            </a:r>
          </a:p>
          <a:p>
            <a:pPr/>
          </a:p>
          <a:p>
            <a:pPr/>
            <a:r>
              <a:t>而模拟是在不同的条件下项目能在什么时间内完成的概率，注重的是概率。它可以得出在不同的日期完成项目的概率值</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6" name="Shape 816"/>
          <p:cNvSpPr/>
          <p:nvPr>
            <p:ph type="sldImg"/>
          </p:nvPr>
        </p:nvSpPr>
        <p:spPr>
          <a:prstGeom prst="rect">
            <a:avLst/>
          </a:prstGeom>
        </p:spPr>
        <p:txBody>
          <a:bodyPr/>
          <a:lstStyle/>
          <a:p>
            <a:pPr/>
          </a:p>
        </p:txBody>
      </p:sp>
      <p:sp>
        <p:nvSpPr>
          <p:cNvPr id="817" name="Shape 817"/>
          <p:cNvSpPr/>
          <p:nvPr>
            <p:ph type="body" sz="quarter" idx="1"/>
          </p:nvPr>
        </p:nvSpPr>
        <p:spPr>
          <a:prstGeom prst="rect">
            <a:avLst/>
          </a:prstGeom>
        </p:spPr>
        <p:txBody>
          <a:bodyPr/>
          <a:lstStyle/>
          <a:p>
            <a:pPr/>
            <a:r>
              <a:t>赶工的应用场景：</a:t>
            </a:r>
          </a:p>
          <a:p>
            <a:pPr/>
            <a:r>
              <a:t>使用关键路径法绘制网络图的时候发现有负值的总浮动时间，是因为由于某种原因紧前活动和紧后活动给当前活动预留的时间少于当前活动所需是持续时间，</a:t>
            </a:r>
          </a:p>
          <a:p>
            <a:pPr/>
            <a:r>
              <a:t>这个时候我们可以使用赶工来缩短当前进度的持续时间，</a:t>
            </a:r>
          </a:p>
          <a:p>
            <a:pPr/>
          </a:p>
          <a:p>
            <a:pPr/>
            <a:r>
              <a:t>通常的做法有加班啊，增加额外的人手等…</a:t>
            </a:r>
          </a:p>
          <a:p>
            <a:pPr/>
          </a:p>
          <a:p>
            <a:pPr/>
            <a:r>
              <a:t>其实生活中赶工的例子也很多，比如，因为某些原因我这周的学习计划没有足够的时间来完成，那我就可以选择给自己加个班，比如，以前我看书看到11点，那我每天多看两小时，看到1点，也就是说投入更多的时间成本，可能就会把5天的学习任务压缩到4天。</a:t>
            </a:r>
          </a:p>
          <a:p>
            <a:pPr/>
          </a:p>
          <a:p>
            <a:pPr/>
            <a:r>
              <a:t>那么赶工就是用更多的成本来换取了时间，缩短了活动的持续时间。</a:t>
            </a:r>
          </a:p>
          <a:p>
            <a:pPr/>
          </a:p>
          <a:p>
            <a:pPr/>
          </a:p>
          <a:p>
            <a:pPr/>
            <a:r>
              <a:t>快速跟进就是，原本顺序执行的活动，改成并行执行，</a:t>
            </a:r>
          </a:p>
          <a:p>
            <a:pPr/>
            <a:r>
              <a:t>在生活中的例子，比如原本的计划是开发完成一个模块的功能后再对整个模块进行测试，采用了快速跟进来压缩进度后可能就要开发和测试同时进行，虽然缩短了时间，但是可能会导致风险的发生，</a:t>
            </a:r>
          </a:p>
          <a:p>
            <a:pPr/>
          </a:p>
          <a:p>
            <a:pPr/>
            <a:r>
              <a:t>风险可以是因为并行执行而导致不断的返工，这是对项目负面的影响</a:t>
            </a:r>
          </a:p>
          <a:p>
            <a:pPr/>
            <a:r>
              <a:t>但是这里的风险并不一定就全负面的，也有可能是正面的机会</a:t>
            </a:r>
          </a:p>
          <a:p>
            <a:pPr/>
            <a:r>
              <a:t>比如说，因为并行执行，开发和测试人员变得更默契了，有效避免了多走弯路，同时提高了开发和测试的工作效率。</a:t>
            </a:r>
          </a:p>
          <a:p>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6" name="Shape 856"/>
          <p:cNvSpPr/>
          <p:nvPr>
            <p:ph type="sldImg"/>
          </p:nvPr>
        </p:nvSpPr>
        <p:spPr>
          <a:prstGeom prst="rect">
            <a:avLst/>
          </a:prstGeom>
        </p:spPr>
        <p:txBody>
          <a:bodyPr/>
          <a:lstStyle/>
          <a:p>
            <a:pPr/>
          </a:p>
        </p:txBody>
      </p:sp>
      <p:sp>
        <p:nvSpPr>
          <p:cNvPr id="857" name="Shape 857"/>
          <p:cNvSpPr/>
          <p:nvPr>
            <p:ph type="body" sz="quarter" idx="1"/>
          </p:nvPr>
        </p:nvSpPr>
        <p:spPr>
          <a:prstGeom prst="rect">
            <a:avLst/>
          </a:prstGeom>
        </p:spPr>
        <p:txBody>
          <a:bodyPr/>
          <a:lstStyle/>
          <a:p>
            <a:pPr/>
            <a:r>
              <a:t>绩效测量基准：项目整合管理-</a:t>
            </a:r>
            <a:r>
              <a:rPr u="sng"/>
              <a:t>制定项目管理计划</a:t>
            </a:r>
            <a:r>
              <a:t>过程的输出</a:t>
            </a:r>
          </a:p>
          <a:p>
            <a:pPr/>
            <a:r>
              <a:t>工作绩效数据：项目整合管理-</a:t>
            </a:r>
            <a:r>
              <a:rPr u="sng"/>
              <a:t>指导与管理项目执行</a:t>
            </a:r>
            <a:r>
              <a:t>过程的输出</a:t>
            </a:r>
          </a:p>
          <a:p>
            <a:pPr/>
          </a:p>
          <a:p>
            <a:pPr/>
            <a:r>
              <a:t>在这一过程我们将结合前面制定进度计划过程的输出，也就是我们的</a:t>
            </a:r>
            <a:r>
              <a:rPr u="sng"/>
              <a:t>进度管理计划</a:t>
            </a:r>
            <a:r>
              <a:t>、</a:t>
            </a:r>
            <a:r>
              <a:rPr u="sng"/>
              <a:t>进度基准</a:t>
            </a:r>
            <a:r>
              <a:t>、</a:t>
            </a:r>
            <a:r>
              <a:rPr u="sng"/>
              <a:t>项目日历</a:t>
            </a:r>
            <a:r>
              <a:t>以及</a:t>
            </a:r>
            <a:r>
              <a:rPr u="sng"/>
              <a:t>进度数据</a:t>
            </a:r>
            <a:r>
              <a:t>和资源情况来对工作绩效数据进行审查，以发现实际工作中的进度与计划的进度之间的偏差，</a:t>
            </a:r>
          </a:p>
          <a:p>
            <a:pPr/>
          </a:p>
          <a:p>
            <a:pPr/>
            <a:r>
              <a:t>发现偏差的方法可以有多种数据分析法以及前面所提到的关键路径法、资源优化、提前量和滞后量以及进度压缩等进度计划编制技术。</a:t>
            </a:r>
          </a:p>
          <a:p>
            <a:pPr/>
          </a:p>
          <a:p>
            <a:pPr/>
            <a:r>
              <a:t>在多种数据分析法中</a:t>
            </a:r>
            <a:r>
              <a:rPr u="sng"/>
              <a:t>迭代燃尽图</a:t>
            </a:r>
            <a:r>
              <a:t>用于追踪迭代未完项中的尚待完成的工作</a:t>
            </a:r>
          </a:p>
          <a:p>
            <a:pPr/>
            <a:r>
              <a:t>绩效审查将对比进度基准以及测量得到的进度绩效数据</a:t>
            </a:r>
          </a:p>
          <a:p>
            <a:pPr/>
            <a:r>
              <a:t>趋势分析将分析随时间变化的进度绩效数据的发展趋势</a:t>
            </a:r>
          </a:p>
          <a:p>
            <a:pPr/>
            <a:r>
              <a:t>偏差分析注重实际的开始和完成日期与计划的开始与结束日期之间的偏差，有必要时采取预防措施。</a:t>
            </a:r>
          </a:p>
          <a:p>
            <a:pPr/>
            <a:r>
              <a:t>假设情景分析同前面制定进度计划过程的假设情景分析法。</a:t>
            </a:r>
          </a:p>
          <a:p>
            <a:pPr/>
          </a:p>
          <a:p>
            <a:pPr/>
            <a:r>
              <a:t>本过程的输出主要是测量的工作绩效数据、通过前面的数据分析方法得到的进度预测等项目文件</a:t>
            </a:r>
          </a:p>
          <a:p>
            <a:pPr/>
          </a:p>
          <a:p>
            <a:pPr/>
            <a:r>
              <a:t>如果在审查和分析过程中发现偏差或发现进度管理计划或进度计划存在不合理的地方，在必要的时候可以采取预防措施或重新规划进度管理计划以及计划。</a:t>
            </a:r>
          </a:p>
          <a:p>
            <a:pPr/>
          </a:p>
          <a:p>
            <a:pPr/>
            <a:r>
              <a:t>这就需要对前面编制过程中输出的进度管理计划、进度基准、成本基准、绩效测量基准等项目管理计划的组成部分和假设日志、估算依据、项目进度计划、资源日历、风险登记册、进度数据等项目文件提出变更并修改。</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7" name="Shape 867"/>
          <p:cNvSpPr/>
          <p:nvPr>
            <p:ph type="sldImg"/>
          </p:nvPr>
        </p:nvSpPr>
        <p:spPr>
          <a:prstGeom prst="rect">
            <a:avLst/>
          </a:prstGeom>
        </p:spPr>
        <p:txBody>
          <a:bodyPr/>
          <a:lstStyle/>
          <a:p>
            <a:pPr/>
          </a:p>
        </p:txBody>
      </p:sp>
      <p:sp>
        <p:nvSpPr>
          <p:cNvPr id="868" name="Shape 868"/>
          <p:cNvSpPr/>
          <p:nvPr>
            <p:ph type="body" sz="quarter" idx="1"/>
          </p:nvPr>
        </p:nvSpPr>
        <p:spPr>
          <a:prstGeom prst="rect">
            <a:avLst/>
          </a:prstGeom>
        </p:spPr>
        <p:txBody>
          <a:bodyPr/>
          <a:lstStyle/>
          <a:p>
            <a:pPr/>
            <a:r>
              <a:t>挣值分析，其实会在后面的项目成本管理知识领域中有详细的介绍，毕竟挣值分析时站在成本的角度去考虑项目的整体情况的，</a:t>
            </a:r>
          </a:p>
          <a:p>
            <a:pPr/>
            <a:r>
              <a:t>但是其中也包含了使用成本来换算的项目进度相关的指标，在这里我们也可以使用挣值分析的方法来对项目的进度进行分析和预测</a:t>
            </a:r>
          </a:p>
          <a:p>
            <a:pPr/>
          </a:p>
          <a:p>
            <a:pPr/>
            <a:r>
              <a:t>主要相关的两个参数有：进度偏差SV和进度绩效指数SPI。</a:t>
            </a:r>
          </a:p>
          <a:p>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8" name="Shape 878"/>
          <p:cNvSpPr/>
          <p:nvPr>
            <p:ph type="sldImg"/>
          </p:nvPr>
        </p:nvSpPr>
        <p:spPr>
          <a:prstGeom prst="rect">
            <a:avLst/>
          </a:prstGeom>
        </p:spPr>
        <p:txBody>
          <a:bodyPr/>
          <a:lstStyle/>
          <a:p>
            <a:pPr/>
          </a:p>
        </p:txBody>
      </p:sp>
      <p:sp>
        <p:nvSpPr>
          <p:cNvPr id="879" name="Shape 879"/>
          <p:cNvSpPr/>
          <p:nvPr>
            <p:ph type="body" sz="quarter" idx="1"/>
          </p:nvPr>
        </p:nvSpPr>
        <p:spPr>
          <a:prstGeom prst="rect">
            <a:avLst/>
          </a:prstGeom>
        </p:spPr>
        <p:txBody>
          <a:bodyPr/>
          <a:lstStyle/>
          <a:p>
            <a:pPr/>
            <a:r>
              <a:t>挣值分析，其实会在后面的项目成本管理知识领域中有详细的介绍，毕竟挣值分析时站在成本的角度去考虑项目的整体情况的，</a:t>
            </a:r>
          </a:p>
          <a:p>
            <a:pPr/>
            <a:r>
              <a:t>但是其中也包含了使用成本来换算的项目进度相关的指标，在这里我们也可以使用挣值分析的方法来对项目的进度进行分析和预测</a:t>
            </a:r>
          </a:p>
          <a:p>
            <a:pPr/>
          </a:p>
          <a:p>
            <a:pPr/>
            <a:r>
              <a:t>主要相关的两个参数有：进度偏差SV和进度绩效指数SPI。</a:t>
            </a: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p>
            <a:pPr/>
            <a:r>
              <a:t>下面我将从以上6点内容，也就是前面提到的6个子过程来讲</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p>
            <a:pPr/>
            <a:r>
              <a:rPr u="sng"/>
              <a:t>项目章程</a:t>
            </a:r>
            <a:r>
              <a:t>中规定的</a:t>
            </a:r>
            <a:r>
              <a:rPr u="sng"/>
              <a:t>总体里程碑进度计划</a:t>
            </a:r>
            <a:r>
              <a:t>会影响项目的进度管理</a:t>
            </a:r>
          </a:p>
          <a:p>
            <a:pPr/>
            <a:r>
              <a:rPr u="sng"/>
              <a:t>项目管理计划</a:t>
            </a:r>
            <a:r>
              <a:t>中</a:t>
            </a:r>
            <a:r>
              <a:rPr u="sng"/>
              <a:t>范围管理计划</a:t>
            </a:r>
            <a:r>
              <a:t>和</a:t>
            </a:r>
            <a:r>
              <a:rPr u="sng"/>
              <a:t>开发方法</a:t>
            </a:r>
            <a:r>
              <a:t>会提供关于如何制定进度计划方法、估算技术等信息</a:t>
            </a:r>
          </a:p>
          <a:p>
            <a:pPr/>
            <a:r>
              <a:rPr u="sng"/>
              <a:t>事业环境因素</a:t>
            </a:r>
            <a:r>
              <a:t>主要有</a:t>
            </a:r>
            <a:r>
              <a:rPr u="sng"/>
              <a:t>现有的指南</a:t>
            </a:r>
            <a:r>
              <a:t>和</a:t>
            </a:r>
            <a:r>
              <a:rPr u="sng"/>
              <a:t>标准</a:t>
            </a:r>
          </a:p>
          <a:p>
            <a:pPr/>
            <a:r>
              <a:rPr u="sng"/>
              <a:t>组织过程资产</a:t>
            </a:r>
            <a:r>
              <a:t>主要有</a:t>
            </a:r>
            <a:r>
              <a:rPr u="sng"/>
              <a:t>以往的经验教训</a:t>
            </a:r>
            <a:r>
              <a:t>和</a:t>
            </a:r>
            <a:r>
              <a:rPr u="sng"/>
              <a:t>模板等</a:t>
            </a:r>
            <a:endParaRPr u="sng"/>
          </a:p>
          <a:p>
            <a:pPr/>
            <a:endParaRPr u="sng"/>
          </a:p>
          <a:p>
            <a:pPr>
              <a:defRPr u="sng"/>
            </a:pPr>
            <a:r>
              <a:t>专家判断</a:t>
            </a:r>
            <a:r>
              <a:rPr u="none"/>
              <a:t>主要是征求具备专业知识或在以往类似项目中接受过相关培训的个人或小组相关的建议和意见</a:t>
            </a:r>
            <a:endParaRPr u="none"/>
          </a:p>
          <a:p>
            <a:pPr/>
            <a:r>
              <a:t>适用于本过程的数据分析有备</a:t>
            </a:r>
            <a:r>
              <a:rPr u="sng"/>
              <a:t>选方案分析</a:t>
            </a:r>
            <a:r>
              <a:t>，也就是在多种进度编制方案中选择哪一种更适合我们当前的项目</a:t>
            </a:r>
          </a:p>
          <a:p>
            <a:pPr/>
            <a:r>
              <a:t>会议可以是</a:t>
            </a:r>
            <a:r>
              <a:rPr u="sng"/>
              <a:t>规划会议</a:t>
            </a:r>
            <a:endParaRPr u="sng"/>
          </a:p>
          <a:p>
            <a:pPr/>
            <a:endParaRPr u="sng"/>
          </a:p>
          <a:p>
            <a:pPr/>
            <a:r>
              <a:t>- 进度管理计划是这一过程的重点，它作为为之后的定义活动、排列活动顺序、估算活动持续时间、制定进度计划和控制进度过程的输入，为它们提供了标准和方法</a:t>
            </a:r>
          </a:p>
          <a:p>
            <a:pPr marL="120315" indent="-120315">
              <a:buSzPct val="100000"/>
              <a:buChar char="-"/>
            </a:pPr>
            <a:r>
              <a:t>进度管理计划的</a:t>
            </a:r>
            <a:r>
              <a:rPr u="sng"/>
              <a:t>详尽程度</a:t>
            </a:r>
            <a:r>
              <a:t>可以根据项目的规模可以是详细的也可以是高度概括的。</a:t>
            </a:r>
          </a:p>
          <a:p>
            <a:pPr marL="120315" indent="-120315">
              <a:buSzPct val="100000"/>
              <a:buChar char="-"/>
            </a:pPr>
            <a:r>
              <a:rPr u="sng"/>
              <a:t>项目管理计划</a:t>
            </a:r>
            <a:r>
              <a:t>的组成部分，为</a:t>
            </a:r>
            <a:r>
              <a:rPr u="sng"/>
              <a:t>编制</a:t>
            </a:r>
            <a:r>
              <a:t>、</a:t>
            </a:r>
            <a:r>
              <a:rPr u="sng"/>
              <a:t>监督</a:t>
            </a:r>
            <a:r>
              <a:t>和</a:t>
            </a:r>
            <a:r>
              <a:rPr u="sng"/>
              <a:t>控制</a:t>
            </a:r>
            <a:r>
              <a:t>项目进度建立</a:t>
            </a:r>
            <a:r>
              <a:rPr u="sng"/>
              <a:t>准则</a:t>
            </a:r>
            <a:r>
              <a:t>和</a:t>
            </a:r>
            <a:r>
              <a:rPr u="sng"/>
              <a:t>明确活动</a:t>
            </a:r>
            <a:endParaRPr u="sng"/>
          </a:p>
          <a:p>
            <a:pPr/>
            <a:endParaRPr u="sn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Shape 210"/>
          <p:cNvSpPr/>
          <p:nvPr>
            <p:ph type="sldImg"/>
          </p:nvPr>
        </p:nvSpPr>
        <p:spPr>
          <a:prstGeom prst="rect">
            <a:avLst/>
          </a:prstGeom>
        </p:spPr>
        <p:txBody>
          <a:bodyPr/>
          <a:lstStyle/>
          <a:p>
            <a:pPr/>
          </a:p>
        </p:txBody>
      </p:sp>
      <p:sp>
        <p:nvSpPr>
          <p:cNvPr id="211" name="Shape 211"/>
          <p:cNvSpPr/>
          <p:nvPr>
            <p:ph type="body" sz="quarter" idx="1"/>
          </p:nvPr>
        </p:nvSpPr>
        <p:spPr>
          <a:prstGeom prst="rect">
            <a:avLst/>
          </a:prstGeom>
        </p:spPr>
        <p:txBody>
          <a:bodyPr/>
          <a:lstStyle/>
          <a:p>
            <a:pPr/>
            <a:r>
              <a:t>来对比一下进度管理计划和项目进度控制，类似的对比我们曾经在第四章也做过，他们之间的区别首先是，进度管理计划的项目管理计划的组成部分，项目进度计划是属于项目文件的。</a:t>
            </a:r>
          </a:p>
          <a:p>
            <a:pPr/>
          </a:p>
          <a:p>
            <a:pPr/>
            <a:r>
              <a:t>可以形象的理解为，管理计划就是模具，而计划是使用模具产出的适用于本项目的具体进度计划</a:t>
            </a:r>
          </a:p>
          <a:p>
            <a:pPr/>
          </a:p>
          <a:p>
            <a:pPr/>
            <a:r>
              <a:t>因此，进度管理计划所包含的内容更多的是准则和标准，比如进度模型、计量单位、控制临界值、测量规则、报告格式等</a:t>
            </a:r>
          </a:p>
          <a:p>
            <a:pPr/>
            <a:r>
              <a:t>而进度计划则是具体各项活动的计划开始和结束时间以及所需的资源等，</a:t>
            </a:r>
          </a:p>
          <a:p>
            <a:pPr/>
          </a:p>
          <a:p>
            <a:pPr/>
            <a:r>
              <a:t>在具体的应用中管理计划可以是一份编制好规则的文件，而进度计划可以用横道图、里程碑图、项目进度网络图等方式来展现</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Shape 239"/>
          <p:cNvSpPr/>
          <p:nvPr>
            <p:ph type="sldImg"/>
          </p:nvPr>
        </p:nvSpPr>
        <p:spPr>
          <a:prstGeom prst="rect">
            <a:avLst/>
          </a:prstGeom>
        </p:spPr>
        <p:txBody>
          <a:bodyPr/>
          <a:lstStyle/>
          <a:p>
            <a:pPr/>
          </a:p>
        </p:txBody>
      </p:sp>
      <p:sp>
        <p:nvSpPr>
          <p:cNvPr id="240" name="Shape 240"/>
          <p:cNvSpPr/>
          <p:nvPr>
            <p:ph type="body" sz="quarter" idx="1"/>
          </p:nvPr>
        </p:nvSpPr>
        <p:spPr>
          <a:prstGeom prst="rect">
            <a:avLst/>
          </a:prstGeom>
        </p:spPr>
        <p:txBody>
          <a:bodyPr/>
          <a:lstStyle/>
          <a:p>
            <a:pPr/>
            <a:r>
              <a:t>这里的输入项，</a:t>
            </a:r>
            <a:r>
              <a:rPr u="sng"/>
              <a:t>项目管理计划</a:t>
            </a:r>
            <a:r>
              <a:t>中的</a:t>
            </a:r>
            <a:r>
              <a:rPr u="sng"/>
              <a:t>进度管理计划</a:t>
            </a:r>
            <a:r>
              <a:t>正是前面</a:t>
            </a:r>
            <a:r>
              <a:rPr u="sng"/>
              <a:t>规划进度管理</a:t>
            </a:r>
            <a:r>
              <a:t>过程的输出，它为本过程提供了定义活动的标准和方法</a:t>
            </a:r>
          </a:p>
          <a:p>
            <a:pPr/>
            <a:r>
              <a:t>该过程要基于第五章</a:t>
            </a:r>
            <a:r>
              <a:rPr u="sng"/>
              <a:t>项目范围管理</a:t>
            </a:r>
            <a:r>
              <a:t>知识领域的产物</a:t>
            </a:r>
            <a:r>
              <a:rPr u="sng"/>
              <a:t>范围基准</a:t>
            </a:r>
            <a:r>
              <a:t>，进一步细化</a:t>
            </a:r>
            <a:r>
              <a:rPr u="sng"/>
              <a:t>WBS</a:t>
            </a:r>
            <a:r>
              <a:t>中的</a:t>
            </a:r>
            <a:r>
              <a:rPr u="sng"/>
              <a:t>工作包</a:t>
            </a:r>
            <a:r>
              <a:t>，将其拆解为</a:t>
            </a:r>
            <a:r>
              <a:rPr u="sng"/>
              <a:t>进度活动</a:t>
            </a:r>
            <a:r>
              <a:t>，细化到某一天或某一阶段，以便于对项目工作的进度进行</a:t>
            </a:r>
            <a:r>
              <a:rPr u="sng"/>
              <a:t>估算、规划、执行和监督</a:t>
            </a:r>
            <a:r>
              <a:t>。这里所用到的技术就使分解。</a:t>
            </a:r>
          </a:p>
          <a:p>
            <a:pPr/>
          </a:p>
          <a:p>
            <a:pPr/>
            <a:r>
              <a:t>滚动式规划技术是说，对近期要完成的工作进行详细的规划，对远期的工作进行粗略的规划，随着对工作的进一步了解再逐步细化，这也是为什么本过程需要在整个项目期间开展的原因，因为在项目的早期不是对项目中所有的工作有完整了解的。</a:t>
            </a:r>
          </a:p>
          <a:p>
            <a:pPr/>
          </a:p>
          <a:p>
            <a:pPr/>
            <a:r>
              <a:t>活动清单就是对工作包拆解后所得到的所有的进度活动的列表。</a:t>
            </a:r>
          </a:p>
          <a:p>
            <a:pPr/>
            <a:r>
              <a:t>活动属性是对活动清单中的每项活动的扩充描述。</a:t>
            </a:r>
          </a:p>
          <a:p>
            <a:pPr/>
            <a:r>
              <a:t>活动清单和活动属性的关系就好像WBS和WBS词典的关系</a:t>
            </a:r>
          </a:p>
          <a:p>
            <a:pPr/>
          </a:p>
          <a:p>
            <a:pPr/>
            <a:r>
              <a:t>里程碑清单记录了项目的重要时点或事件，需要注意的是里程碑的持续时间为零，不消耗时间和资源</a:t>
            </a:r>
          </a:p>
          <a:p>
            <a:pPr/>
          </a:p>
          <a:p>
            <a:pPr/>
            <a:r>
              <a:t>在可交付成果渐进明细的过程中可能会发现本不属于项目基准的工作，就需要提出变更请求，所有的变更请求都要通过实施整体变更控制过程进行审查和处理。</a:t>
            </a:r>
          </a:p>
          <a:p>
            <a:pPr/>
            <a:r>
              <a:t>变更就可能会引起对进度基准和成本基准的修改。</a:t>
            </a: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Shape 259"/>
          <p:cNvSpPr/>
          <p:nvPr>
            <p:ph type="sldImg"/>
          </p:nvPr>
        </p:nvSpPr>
        <p:spPr>
          <a:prstGeom prst="rect">
            <a:avLst/>
          </a:prstGeom>
        </p:spPr>
        <p:txBody>
          <a:bodyPr/>
          <a:lstStyle/>
          <a:p>
            <a:pPr/>
          </a:p>
        </p:txBody>
      </p:sp>
      <p:sp>
        <p:nvSpPr>
          <p:cNvPr id="260" name="Shape 260"/>
          <p:cNvSpPr/>
          <p:nvPr>
            <p:ph type="body" sz="quarter" idx="1"/>
          </p:nvPr>
        </p:nvSpPr>
        <p:spPr>
          <a:prstGeom prst="rect">
            <a:avLst/>
          </a:prstGeom>
        </p:spPr>
        <p:txBody>
          <a:bodyPr/>
          <a:lstStyle/>
          <a:p>
            <a:pPr/>
            <a:r>
              <a:t>活动清单包含了对进度活动的标识和简单工作范围描述</a:t>
            </a:r>
          </a:p>
          <a:p>
            <a:pPr/>
            <a:r>
              <a:t>活动属性对活动清单里列出的每项活动在各个方面进行了详细的描述，而这些属性是在项目的渐进明细过程中逐步完善的</a:t>
            </a:r>
          </a:p>
          <a:p>
            <a:pPr/>
          </a:p>
          <a:p>
            <a:pPr/>
            <a:r>
              <a:t>里程碑清单中所记录的所有时间点或事件可能是合同要求的强制性要求也可能是根据历史信息确定的选择性时间点或事件</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Shape 288"/>
          <p:cNvSpPr/>
          <p:nvPr>
            <p:ph type="sldImg"/>
          </p:nvPr>
        </p:nvSpPr>
        <p:spPr>
          <a:prstGeom prst="rect">
            <a:avLst/>
          </a:prstGeom>
        </p:spPr>
        <p:txBody>
          <a:bodyPr/>
          <a:lstStyle/>
          <a:p>
            <a:pPr/>
          </a:p>
        </p:txBody>
      </p:sp>
      <p:sp>
        <p:nvSpPr>
          <p:cNvPr id="289" name="Shape 289"/>
          <p:cNvSpPr/>
          <p:nvPr>
            <p:ph type="body" sz="quarter" idx="1"/>
          </p:nvPr>
        </p:nvSpPr>
        <p:spPr>
          <a:prstGeom prst="rect">
            <a:avLst/>
          </a:prstGeom>
        </p:spPr>
        <p:txBody>
          <a:bodyPr/>
          <a:lstStyle/>
          <a:p>
            <a:pPr/>
            <a:r>
              <a:t>使用</a:t>
            </a:r>
            <a:r>
              <a:rPr u="sng"/>
              <a:t>规划进度管理过程</a:t>
            </a:r>
            <a:r>
              <a:t>的输出</a:t>
            </a:r>
            <a:r>
              <a:rPr u="sng"/>
              <a:t>进度管理计划</a:t>
            </a:r>
            <a:r>
              <a:t>中定义的</a:t>
            </a:r>
            <a:r>
              <a:rPr u="sng"/>
              <a:t>方法</a:t>
            </a:r>
            <a:r>
              <a:t>和</a:t>
            </a:r>
            <a:r>
              <a:rPr u="sng"/>
              <a:t>标准</a:t>
            </a:r>
            <a:r>
              <a:t>，结合</a:t>
            </a:r>
            <a:r>
              <a:rPr u="sng"/>
              <a:t>定义活动过程</a:t>
            </a:r>
            <a:r>
              <a:t>的输出：活动属性、活动清单、假设日志、里程碑清单，以及</a:t>
            </a:r>
            <a:r>
              <a:rPr u="sng"/>
              <a:t>假设条件</a:t>
            </a:r>
            <a:r>
              <a:t>和</a:t>
            </a:r>
            <a:r>
              <a:rPr u="sng"/>
              <a:t>制约因素</a:t>
            </a:r>
            <a:r>
              <a:t>的约束下来确定进度活动之间的</a:t>
            </a:r>
            <a:r>
              <a:rPr u="sng"/>
              <a:t>优先级</a:t>
            </a:r>
            <a:r>
              <a:t>和</a:t>
            </a:r>
            <a:r>
              <a:rPr u="sng"/>
              <a:t>逻辑关系</a:t>
            </a:r>
            <a:r>
              <a:t>。</a:t>
            </a:r>
          </a:p>
          <a:p>
            <a:pPr/>
            <a:r>
              <a:t>因为定义活动的渐进明细的特点，每当重新定义进度活动就需要对项目的所有进度活动的顺序进行重新排列，所以本过程需要在整个项目期间多次开展。</a:t>
            </a:r>
          </a:p>
          <a:p>
            <a:pPr/>
          </a:p>
          <a:p>
            <a:pPr/>
            <a:r>
              <a:t>使用紧前关系绘图法、确定依赖关系、提前量与滞后量等技术我们可以得到项目进度网络图，在此过程中项目管理信息系统中的进度计划软件可以帮助我们完成排列活动逻辑关系的任务。</a:t>
            </a:r>
          </a:p>
          <a:p>
            <a:pPr/>
          </a:p>
          <a:p>
            <a:pPr/>
            <a:r>
              <a:t>项目进度网络图就是我们要的表示项目进度活动之间逻辑关系的图形。</a:t>
            </a:r>
          </a:p>
          <a:p>
            <a:pPr/>
          </a:p>
          <a:p>
            <a:pPr/>
            <a:r>
              <a:t>经过排列活动顺序后可以对应的更新活动的紧前/紧后活动、逻辑关系、提前量和滞后量、资源需求、强制日期、制约因素、假设条件等属性的更新，还有可能对活动清单、假设日志、里程碑清单等项目文件的内容。</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 name="Shape 337"/>
          <p:cNvSpPr/>
          <p:nvPr>
            <p:ph type="sldImg"/>
          </p:nvPr>
        </p:nvSpPr>
        <p:spPr>
          <a:prstGeom prst="rect">
            <a:avLst/>
          </a:prstGeom>
        </p:spPr>
        <p:txBody>
          <a:bodyPr/>
          <a:lstStyle/>
          <a:p>
            <a:pPr/>
          </a:p>
        </p:txBody>
      </p:sp>
      <p:sp>
        <p:nvSpPr>
          <p:cNvPr id="338" name="Shape 338"/>
          <p:cNvSpPr/>
          <p:nvPr>
            <p:ph type="body" sz="quarter" idx="1"/>
          </p:nvPr>
        </p:nvSpPr>
        <p:spPr>
          <a:prstGeom prst="rect">
            <a:avLst/>
          </a:prstGeom>
        </p:spPr>
        <p:txBody>
          <a:bodyPr/>
          <a:lstStyle/>
          <a:p>
            <a:pPr/>
            <a:r>
              <a:t>紧前关系绘图法强调的是当前活动与紧前活动之间的依赖关系，通常有FS、FF、SS、SF四种依赖关系，分别是：紧前活动完成后才能开始紧后活动、紧前活动结束后才能结束紧后活动、紧前活动开始后紧后活动才能开始、紧前活动开始后紧后活动才能结束</a:t>
            </a:r>
          </a:p>
          <a:p>
            <a:pPr/>
            <a:r>
              <a:t>在实际运用中FS依赖关系会用的比较多一点。应用最少的是SF关系。</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幻灯片">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标题幻灯片">
    <p:spTree>
      <p:nvGrpSpPr>
        <p:cNvPr id="1" name=""/>
        <p:cNvGrpSpPr/>
        <p:nvPr/>
      </p:nvGrpSpPr>
      <p:grpSpPr>
        <a:xfrm>
          <a:off x="0" y="0"/>
          <a:ext cx="0" cy="0"/>
          <a:chOff x="0" y="0"/>
          <a:chExt cx="0" cy="0"/>
        </a:xfrm>
      </p:grpSpPr>
      <p:sp>
        <p:nvSpPr>
          <p:cNvPr id="92"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垂直排列标题与&#10;文本">
    <p:spTree>
      <p:nvGrpSpPr>
        <p:cNvPr id="1" name=""/>
        <p:cNvGrpSpPr/>
        <p:nvPr/>
      </p:nvGrpSpPr>
      <p:grpSpPr>
        <a:xfrm>
          <a:off x="0" y="0"/>
          <a:ext cx="0" cy="0"/>
          <a:chOff x="0" y="0"/>
          <a:chExt cx="0" cy="0"/>
        </a:xfrm>
      </p:grpSpPr>
      <p:sp>
        <p:nvSpPr>
          <p:cNvPr id="99"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节标题">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两栏内容">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较">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文本占位符 4"/>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内容与标题">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文本占位符 3"/>
          <p:cNvSpPr/>
          <p:nvPr>
            <p:ph type="body" sz="quarter" idx="13"/>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图片与标题">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图片占位符 2"/>
          <p:cNvSpPr/>
          <p:nvPr>
            <p:ph type="pic" sz="half" idx="13"/>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89074" y="6410642"/>
            <a:ext cx="264726" cy="2565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DengXian-Regular"/>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DengXian-Regular"/>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DengXian-Regular"/>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DengXian-Regular"/>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DengXian-Regular"/>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DengXian-Regular"/>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DengXian-Regular"/>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DengXian-Regular"/>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DengXian-Regular"/>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DengXian-Regular"/>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DengXian-Regular"/>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DengXian-Regular"/>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DengXian-Regular"/>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DengXian-Regular"/>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DengXian-Regular"/>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DengXian-Regular"/>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DengXian-Regular"/>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DengXian-Regular"/>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DengXian-Regular"/>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DengXian-Regular"/>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DengXian-Regular"/>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DengXian-Regular"/>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DengXian-Regular"/>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DengXian-Regular"/>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DengXian-Regular"/>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DengXian-Regular"/>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DengXian-Regular"/>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7.png"/><Relationship Id="rId9" Type="http://schemas.openxmlformats.org/officeDocument/2006/relationships/image" Target="../media/image28.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1.tif"/><Relationship Id="rId7" Type="http://schemas.openxmlformats.org/officeDocument/2006/relationships/image" Target="../media/image32.png"/><Relationship Id="rId8" Type="http://schemas.openxmlformats.org/officeDocument/2006/relationships/image" Target="../media/image33.png"/><Relationship Id="rId9" Type="http://schemas.openxmlformats.org/officeDocument/2006/relationships/image" Target="../media/image3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7.png"/><Relationship Id="rId9" Type="http://schemas.openxmlformats.org/officeDocument/2006/relationships/image" Target="../media/image28.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7.png"/><Relationship Id="rId9" Type="http://schemas.openxmlformats.org/officeDocument/2006/relationships/image" Target="../media/image28.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7.png"/><Relationship Id="rId9" Type="http://schemas.openxmlformats.org/officeDocument/2006/relationships/image" Target="../media/image28.png"/><Relationship Id="rId10" Type="http://schemas.openxmlformats.org/officeDocument/2006/relationships/image" Target="../media/image40.png"/><Relationship Id="rId11" Type="http://schemas.openxmlformats.org/officeDocument/2006/relationships/image" Target="../media/image41.png"/><Relationship Id="rId12" Type="http://schemas.openxmlformats.org/officeDocument/2006/relationships/image" Target="../media/image42.png"/><Relationship Id="rId13" Type="http://schemas.openxmlformats.org/officeDocument/2006/relationships/image" Target="../media/image43.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 Id="rId3" Type="http://schemas.openxmlformats.org/officeDocument/2006/relationships/image" Target="../media/image45.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chart" Target="../charts/char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6.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6.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image" Target="../media/image50.png"/><Relationship Id="rId6" Type="http://schemas.openxmlformats.org/officeDocument/2006/relationships/image" Target="../media/image51.png"/><Relationship Id="rId7" Type="http://schemas.openxmlformats.org/officeDocument/2006/relationships/image" Target="../media/image52.png"/><Relationship Id="rId8" Type="http://schemas.openxmlformats.org/officeDocument/2006/relationships/image" Target="../media/image53.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8" name="稻壳儿_答辩小姐姐作品_1" descr="稻壳儿_答辩小姐姐作品_1"/>
          <p:cNvPicPr>
            <a:picLocks noChangeAspect="1"/>
          </p:cNvPicPr>
          <p:nvPr/>
        </p:nvPicPr>
        <p:blipFill>
          <a:blip r:embed="rId3">
            <a:extLst/>
          </a:blip>
          <a:srcRect l="8772" t="10256" r="8955" b="7487"/>
          <a:stretch>
            <a:fillRect/>
          </a:stretch>
        </p:blipFill>
        <p:spPr>
          <a:xfrm flipH="1" rot="16200000">
            <a:off x="2667002" y="-2667002"/>
            <a:ext cx="6858001" cy="12192003"/>
          </a:xfrm>
          <a:prstGeom prst="rect">
            <a:avLst/>
          </a:prstGeom>
          <a:ln w="12700">
            <a:miter lim="400000"/>
          </a:ln>
        </p:spPr>
      </p:pic>
      <p:sp>
        <p:nvSpPr>
          <p:cNvPr id="109" name="稻壳儿_答辩小姐姐作品_2"/>
          <p:cNvSpPr txBox="1"/>
          <p:nvPr/>
        </p:nvSpPr>
        <p:spPr>
          <a:xfrm>
            <a:off x="2357511" y="1594657"/>
            <a:ext cx="7476978" cy="1183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80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r>
              <a:t>项目进度管理</a:t>
            </a:r>
          </a:p>
        </p:txBody>
      </p:sp>
      <p:sp>
        <p:nvSpPr>
          <p:cNvPr id="110" name="稻壳儿_答辩小姐姐作品_4"/>
          <p:cNvSpPr txBox="1"/>
          <p:nvPr/>
        </p:nvSpPr>
        <p:spPr>
          <a:xfrm>
            <a:off x="5065362" y="4912962"/>
            <a:ext cx="2061276" cy="345441"/>
          </a:xfrm>
          <a:prstGeom prst="rect">
            <a:avLst/>
          </a:prstGeom>
          <a:gradFill>
            <a:gsLst>
              <a:gs pos="0">
                <a:srgbClr val="4D7F89"/>
              </a:gs>
              <a:gs pos="100000">
                <a:srgbClr val="A2633C"/>
              </a:gs>
            </a:gsLst>
            <a:lin ang="3600000"/>
          </a:gradFill>
          <a:ln w="12700">
            <a:miter lim="400000"/>
          </a:ln>
          <a:extLst>
            <a:ext uri="{C572A759-6A51-4108-AA02-DFA0A04FC94B}">
              <ma14:wrappingTextBoxFlag xmlns:ma14="http://schemas.microsoft.com/office/mac/drawingml/2011/main" val="1"/>
            </a:ext>
          </a:extLst>
        </p:spPr>
        <p:txBody>
          <a:bodyPr lIns="45719" rIns="45719">
            <a:spAutoFit/>
          </a:bodyPr>
          <a:lstStyle/>
          <a:p>
            <a:pPr algn="ctr">
              <a:defRPr>
                <a:solidFill>
                  <a:srgbClr val="FFFFFF"/>
                </a:solidFill>
              </a:defRPr>
            </a:pPr>
            <a:r>
              <a:rPr b="1">
                <a:latin typeface="YRDZST-Semibold"/>
                <a:ea typeface="YRDZST-Semibold"/>
                <a:cs typeface="YRDZST-Semibold"/>
                <a:sym typeface="YRDZST-Semibold"/>
              </a:rPr>
              <a:t>汇报人：</a:t>
            </a:r>
            <a:r>
              <a:rPr b="1">
                <a:latin typeface="YRDZST-Semibold"/>
                <a:ea typeface="YRDZST-Semibold"/>
                <a:cs typeface="YRDZST-Semibold"/>
                <a:sym typeface="YRDZST-Semibold"/>
              </a:rPr>
              <a:t>杜乐</a:t>
            </a:r>
          </a:p>
        </p:txBody>
      </p:sp>
      <p:sp>
        <p:nvSpPr>
          <p:cNvPr id="111" name="稻壳儿_答辩小姐姐作品_4"/>
          <p:cNvSpPr txBox="1"/>
          <p:nvPr/>
        </p:nvSpPr>
        <p:spPr>
          <a:xfrm>
            <a:off x="5065362" y="5315031"/>
            <a:ext cx="2061276" cy="345441"/>
          </a:xfrm>
          <a:prstGeom prst="rect">
            <a:avLst/>
          </a:prstGeom>
          <a:gradFill>
            <a:gsLst>
              <a:gs pos="0">
                <a:srgbClr val="4D7F89"/>
              </a:gs>
              <a:gs pos="100000">
                <a:srgbClr val="A2633C"/>
              </a:gs>
            </a:gsLst>
            <a:lin ang="3600000"/>
          </a:gradFill>
          <a:ln w="12700">
            <a:miter lim="400000"/>
          </a:ln>
          <a:extLst>
            <a:ext uri="{C572A759-6A51-4108-AA02-DFA0A04FC94B}">
              <ma14:wrappingTextBoxFlag xmlns:ma14="http://schemas.microsoft.com/office/mac/drawingml/2011/main" val="1"/>
            </a:ext>
          </a:extLst>
        </p:spPr>
        <p:txBody>
          <a:bodyPr lIns="45719" rIns="45719">
            <a:spAutoFit/>
          </a:bodyPr>
          <a:lstStyle/>
          <a:p>
            <a:pPr algn="ctr">
              <a:defRPr>
                <a:solidFill>
                  <a:srgbClr val="FFFFFF"/>
                </a:solidFill>
              </a:defRPr>
            </a:pPr>
            <a:r>
              <a:rPr b="1">
                <a:latin typeface="YRDZST-Semibold"/>
                <a:ea typeface="YRDZST-Semibold"/>
                <a:cs typeface="YRDZST-Semibold"/>
                <a:sym typeface="YRDZST-Semibold"/>
              </a:rPr>
              <a:t>时间</a:t>
            </a:r>
            <a:r>
              <a:rPr b="1">
                <a:latin typeface="YRDZST-Semibold"/>
                <a:ea typeface="YRDZST-Semibold"/>
                <a:cs typeface="YRDZST-Semibold"/>
                <a:sym typeface="YRDZST-Semibold"/>
              </a:rPr>
              <a:t>：</a:t>
            </a:r>
            <a:r>
              <a:rPr b="1">
                <a:latin typeface="YRDZST-Semibold"/>
                <a:ea typeface="YRDZST-Semibold"/>
                <a:cs typeface="YRDZST-Semibold"/>
                <a:sym typeface="YRDZST-Semibold"/>
              </a:rPr>
              <a:t>2020.06.09</a:t>
            </a:r>
          </a:p>
        </p:txBody>
      </p:sp>
      <p:sp>
        <p:nvSpPr>
          <p:cNvPr id="112" name="稻壳儿_答辩小姐姐作品_3"/>
          <p:cNvSpPr txBox="1"/>
          <p:nvPr/>
        </p:nvSpPr>
        <p:spPr>
          <a:xfrm>
            <a:off x="1951949" y="3225271"/>
            <a:ext cx="8288102" cy="14185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lnSpc>
                <a:spcPct val="150000"/>
              </a:lnSpc>
            </a:pPr>
            <a:r>
              <a:t>Project Schedule Management </a:t>
            </a:r>
            <a:br/>
          </a:p>
          <a:p>
            <a:pPr algn="ctr">
              <a:lnSpc>
                <a:spcPct val="150000"/>
              </a:lnSpc>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2" name="稻壳儿_答辩小姐姐作品_1" descr="稻壳儿_答辩小姐姐作品_1"/>
          <p:cNvPicPr>
            <a:picLocks noChangeAspect="1"/>
          </p:cNvPicPr>
          <p:nvPr/>
        </p:nvPicPr>
        <p:blipFill>
          <a:blip r:embed="rId2">
            <a:extLst/>
          </a:blip>
          <a:srcRect l="8772" t="46244" r="8954" b="7485"/>
          <a:stretch>
            <a:fillRect/>
          </a:stretch>
        </p:blipFill>
        <p:spPr>
          <a:xfrm flipH="1">
            <a:off x="-1" y="0"/>
            <a:ext cx="12192001" cy="6858001"/>
          </a:xfrm>
          <a:prstGeom prst="rect">
            <a:avLst/>
          </a:prstGeom>
          <a:ln w="12700">
            <a:miter lim="400000"/>
          </a:ln>
        </p:spPr>
      </p:pic>
      <p:sp>
        <p:nvSpPr>
          <p:cNvPr id="263" name="稻壳儿_答辩小姐姐作品_2"/>
          <p:cNvSpPr txBox="1"/>
          <p:nvPr/>
        </p:nvSpPr>
        <p:spPr>
          <a:xfrm>
            <a:off x="1491239" y="1520853"/>
            <a:ext cx="9209521" cy="1069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pc="800" sz="72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排列活动顺序</a:t>
            </a:r>
          </a:p>
        </p:txBody>
      </p:sp>
      <p:sp>
        <p:nvSpPr>
          <p:cNvPr id="264" name="稻壳儿_答辩小姐姐作品_3"/>
          <p:cNvSpPr txBox="1"/>
          <p:nvPr/>
        </p:nvSpPr>
        <p:spPr>
          <a:xfrm>
            <a:off x="2505139" y="2960570"/>
            <a:ext cx="7181724" cy="307341"/>
          </a:xfrm>
          <a:prstGeom prst="rect">
            <a:avLst/>
          </a:prstGeom>
          <a:ln w="12700">
            <a:miter lim="400000"/>
          </a:ln>
          <a:effectLst>
            <a:outerShdw sx="100000" sy="100000" kx="0" ky="0" algn="b" rotWithShape="0" blurRad="50800" dist="50800" dir="5400000">
              <a:srgbClr val="000000"/>
            </a:outerShdw>
          </a:effectLst>
          <a:extLst>
            <a:ext uri="{C572A759-6A51-4108-AA02-DFA0A04FC94B}">
              <ma14:wrappingTextBoxFlag xmlns:ma14="http://schemas.microsoft.com/office/mac/drawingml/2011/main" val="1"/>
            </a:ext>
          </a:extLst>
        </p:spPr>
        <p:txBody>
          <a:bodyPr lIns="45719" rIns="45719">
            <a:spAutoFit/>
          </a:bodyPr>
          <a:lstStyle>
            <a:lvl1pPr algn="ctr">
              <a:lnSpc>
                <a:spcPct val="250000"/>
              </a:lnSpc>
              <a:defRPr sz="1600">
                <a:solidFill>
                  <a:srgbClr val="242343"/>
                </a:solidFill>
              </a:defRPr>
            </a:lvl1pPr>
          </a:lstStyle>
          <a:p>
            <a:pPr/>
            <a:r>
              <a:t>Sequence Activities</a:t>
            </a:r>
          </a:p>
        </p:txBody>
      </p:sp>
      <p:sp>
        <p:nvSpPr>
          <p:cNvPr id="265" name="稻壳儿_答辩小姐姐作品_4"/>
          <p:cNvSpPr txBox="1"/>
          <p:nvPr/>
        </p:nvSpPr>
        <p:spPr>
          <a:xfrm>
            <a:off x="891596" y="320524"/>
            <a:ext cx="2018258"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pc="800" sz="8000">
                <a:gradFill flip="none" rotWithShape="1">
                  <a:gsLst>
                    <a:gs pos="0">
                      <a:srgbClr val="4D7F89"/>
                    </a:gs>
                    <a:gs pos="100000">
                      <a:srgbClr val="A2633C"/>
                    </a:gs>
                  </a:gsLst>
                  <a:lin ang="0" scaled="0"/>
                </a:gradFill>
              </a:defRPr>
            </a:lvl1pPr>
          </a:lstStyle>
          <a:p>
            <a:pPr/>
            <a:r>
              <a:t>010</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稻壳儿_答辩小姐姐作品_1"/>
          <p:cNvSpPr/>
          <p:nvPr/>
        </p:nvSpPr>
        <p:spPr>
          <a:xfrm>
            <a:off x="313266" y="304800"/>
            <a:ext cx="11565468" cy="6492666"/>
          </a:xfrm>
          <a:prstGeom prst="rect">
            <a:avLst/>
          </a:prstGeom>
          <a:solidFill>
            <a:srgbClr val="FFFFFF"/>
          </a:solidFill>
          <a:ln w="12700">
            <a:miter lim="400000"/>
          </a:ln>
        </p:spPr>
        <p:txBody>
          <a:bodyPr lIns="45719" rIns="45719" anchor="ctr"/>
          <a:lstStyle/>
          <a:p>
            <a:pPr algn="ctr">
              <a:defRPr>
                <a:solidFill>
                  <a:srgbClr val="FFFFFF"/>
                </a:solidFill>
              </a:defRPr>
            </a:pPr>
          </a:p>
        </p:txBody>
      </p:sp>
      <p:grpSp>
        <p:nvGrpSpPr>
          <p:cNvPr id="271" name="稻壳儿_答辩小姐姐作品_18"/>
          <p:cNvGrpSpPr/>
          <p:nvPr/>
        </p:nvGrpSpPr>
        <p:grpSpPr>
          <a:xfrm>
            <a:off x="4058859" y="713275"/>
            <a:ext cx="4074283" cy="230833"/>
            <a:chOff x="0" y="0"/>
            <a:chExt cx="4074281" cy="230831"/>
          </a:xfrm>
        </p:grpSpPr>
        <p:sp>
          <p:nvSpPr>
            <p:cNvPr id="268" name="直接连接符 2"/>
            <p:cNvSpPr/>
            <p:nvPr/>
          </p:nvSpPr>
          <p:spPr>
            <a:xfrm>
              <a:off x="0" y="230831"/>
              <a:ext cx="648182"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269" name="直接连接符 28"/>
            <p:cNvSpPr/>
            <p:nvPr/>
          </p:nvSpPr>
          <p:spPr>
            <a:xfrm>
              <a:off x="3426099" y="230831"/>
              <a:ext cx="648183"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270" name="文本框 7"/>
            <p:cNvSpPr/>
            <p:nvPr/>
          </p:nvSpPr>
          <p:spPr>
            <a:xfrm>
              <a:off x="734343" y="0"/>
              <a:ext cx="260559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pc="300" sz="24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r>
                <a:t>排列活动顺序</a:t>
              </a:r>
            </a:p>
          </p:txBody>
        </p:sp>
      </p:grpSp>
      <p:sp>
        <p:nvSpPr>
          <p:cNvPr id="272" name="稻壳儿_答辩小姐姐作品_2"/>
          <p:cNvSpPr/>
          <p:nvPr/>
        </p:nvSpPr>
        <p:spPr>
          <a:xfrm>
            <a:off x="2413414" y="2390263"/>
            <a:ext cx="2292097" cy="3556483"/>
          </a:xfrm>
          <a:prstGeom prst="roundRect">
            <a:avLst>
              <a:gd name="adj" fmla="val 6924"/>
            </a:avLst>
          </a:prstGeom>
          <a:ln w="12700">
            <a:solidFill>
              <a:srgbClr val="A2633C">
                <a:alpha val="40000"/>
              </a:srgbClr>
            </a:solidFill>
            <a:miter lim="400000"/>
          </a:ln>
        </p:spPr>
        <p:txBody>
          <a:bodyPr lIns="45719" rIns="45719" anchor="ctr"/>
          <a:lstStyle/>
          <a:p>
            <a:pPr defTabSz="866943">
              <a:lnSpc>
                <a:spcPct val="120000"/>
              </a:lnSpc>
              <a:defRPr sz="2000">
                <a:solidFill>
                  <a:srgbClr val="3B3838"/>
                </a:solidFill>
              </a:defRPr>
            </a:pPr>
          </a:p>
        </p:txBody>
      </p:sp>
      <p:sp>
        <p:nvSpPr>
          <p:cNvPr id="273" name="稻壳儿_答辩小姐姐作品_3"/>
          <p:cNvSpPr/>
          <p:nvPr/>
        </p:nvSpPr>
        <p:spPr>
          <a:xfrm>
            <a:off x="4960187" y="2390263"/>
            <a:ext cx="2292097" cy="3556483"/>
          </a:xfrm>
          <a:prstGeom prst="roundRect">
            <a:avLst>
              <a:gd name="adj" fmla="val 6924"/>
            </a:avLst>
          </a:prstGeom>
          <a:ln w="12700">
            <a:solidFill>
              <a:srgbClr val="A2633C">
                <a:alpha val="40000"/>
              </a:srgbClr>
            </a:solidFill>
            <a:miter lim="400000"/>
          </a:ln>
        </p:spPr>
        <p:txBody>
          <a:bodyPr lIns="45719" rIns="45719" anchor="ctr"/>
          <a:lstStyle/>
          <a:p>
            <a:pPr defTabSz="866943">
              <a:lnSpc>
                <a:spcPct val="120000"/>
              </a:lnSpc>
              <a:defRPr sz="2000">
                <a:solidFill>
                  <a:srgbClr val="3B3838"/>
                </a:solidFill>
              </a:defRPr>
            </a:pPr>
          </a:p>
        </p:txBody>
      </p:sp>
      <p:sp>
        <p:nvSpPr>
          <p:cNvPr id="274" name="稻壳儿_答辩小姐姐作品_4"/>
          <p:cNvSpPr/>
          <p:nvPr/>
        </p:nvSpPr>
        <p:spPr>
          <a:xfrm>
            <a:off x="7486489" y="2390263"/>
            <a:ext cx="2292097" cy="3556483"/>
          </a:xfrm>
          <a:prstGeom prst="roundRect">
            <a:avLst>
              <a:gd name="adj" fmla="val 6924"/>
            </a:avLst>
          </a:prstGeom>
          <a:ln w="12700">
            <a:solidFill>
              <a:srgbClr val="A2633C">
                <a:alpha val="40000"/>
              </a:srgbClr>
            </a:solidFill>
            <a:miter lim="400000"/>
          </a:ln>
        </p:spPr>
        <p:txBody>
          <a:bodyPr lIns="45719" rIns="45719" anchor="ctr"/>
          <a:lstStyle/>
          <a:p>
            <a:pPr defTabSz="866943">
              <a:lnSpc>
                <a:spcPct val="120000"/>
              </a:lnSpc>
              <a:defRPr sz="2000">
                <a:solidFill>
                  <a:srgbClr val="3B3838"/>
                </a:solidFill>
              </a:defRPr>
            </a:pPr>
          </a:p>
        </p:txBody>
      </p:sp>
      <p:sp>
        <p:nvSpPr>
          <p:cNvPr id="275" name="稻壳儿_答辩小姐姐作品_6"/>
          <p:cNvSpPr/>
          <p:nvPr/>
        </p:nvSpPr>
        <p:spPr>
          <a:xfrm>
            <a:off x="2716235" y="1551553"/>
            <a:ext cx="1687572" cy="1687572"/>
          </a:xfrm>
          <a:prstGeom prst="ellipse">
            <a:avLst/>
          </a:prstGeom>
          <a:solidFill>
            <a:srgbClr val="4D7F89"/>
          </a:solidFill>
          <a:ln w="12700">
            <a:miter lim="400000"/>
          </a:ln>
        </p:spPr>
        <p:txBody>
          <a:bodyPr lIns="45719" rIns="45719" anchor="ctr"/>
          <a:lstStyle/>
          <a:p>
            <a:pPr defTabSz="866943">
              <a:lnSpc>
                <a:spcPct val="120000"/>
              </a:lnSpc>
              <a:defRPr sz="2000">
                <a:solidFill>
                  <a:srgbClr val="FFFFFF"/>
                </a:solidFill>
              </a:defRPr>
            </a:pPr>
          </a:p>
        </p:txBody>
      </p:sp>
      <p:sp>
        <p:nvSpPr>
          <p:cNvPr id="276" name="稻壳儿_答辩小姐姐作品_7"/>
          <p:cNvSpPr/>
          <p:nvPr/>
        </p:nvSpPr>
        <p:spPr>
          <a:xfrm>
            <a:off x="5263008" y="1551553"/>
            <a:ext cx="1687572" cy="1687572"/>
          </a:xfrm>
          <a:prstGeom prst="ellipse">
            <a:avLst/>
          </a:prstGeom>
          <a:solidFill>
            <a:srgbClr val="4D7F89"/>
          </a:solidFill>
          <a:ln w="12700">
            <a:miter lim="400000"/>
          </a:ln>
        </p:spPr>
        <p:txBody>
          <a:bodyPr lIns="45719" rIns="45719" anchor="ctr"/>
          <a:lstStyle/>
          <a:p>
            <a:pPr defTabSz="866943">
              <a:lnSpc>
                <a:spcPct val="120000"/>
              </a:lnSpc>
              <a:defRPr sz="2000">
                <a:solidFill>
                  <a:srgbClr val="FFFFFF"/>
                </a:solidFill>
              </a:defRPr>
            </a:pPr>
          </a:p>
        </p:txBody>
      </p:sp>
      <p:sp>
        <p:nvSpPr>
          <p:cNvPr id="277" name="稻壳儿_答辩小姐姐作品_8"/>
          <p:cNvSpPr/>
          <p:nvPr/>
        </p:nvSpPr>
        <p:spPr>
          <a:xfrm>
            <a:off x="7806771" y="1551553"/>
            <a:ext cx="1683959" cy="1683959"/>
          </a:xfrm>
          <a:prstGeom prst="ellipse">
            <a:avLst/>
          </a:prstGeom>
          <a:solidFill>
            <a:srgbClr val="4D7F89"/>
          </a:solidFill>
          <a:ln w="12700">
            <a:miter lim="400000"/>
          </a:ln>
        </p:spPr>
        <p:txBody>
          <a:bodyPr lIns="45719" rIns="45719" anchor="ctr"/>
          <a:lstStyle/>
          <a:p>
            <a:pPr defTabSz="866943">
              <a:lnSpc>
                <a:spcPct val="120000"/>
              </a:lnSpc>
              <a:defRPr sz="2000">
                <a:solidFill>
                  <a:srgbClr val="FFFFFF"/>
                </a:solidFill>
              </a:defRPr>
            </a:pPr>
          </a:p>
        </p:txBody>
      </p:sp>
      <p:sp>
        <p:nvSpPr>
          <p:cNvPr id="278" name="稻壳儿_答辩小姐姐作品_10"/>
          <p:cNvSpPr/>
          <p:nvPr/>
        </p:nvSpPr>
        <p:spPr>
          <a:xfrm>
            <a:off x="5305177" y="1714132"/>
            <a:ext cx="173396" cy="121020"/>
          </a:xfrm>
          <a:custGeom>
            <a:avLst/>
            <a:gdLst/>
            <a:ahLst/>
            <a:cxnLst>
              <a:cxn ang="0">
                <a:pos x="wd2" y="hd2"/>
              </a:cxn>
              <a:cxn ang="5400000">
                <a:pos x="wd2" y="hd2"/>
              </a:cxn>
              <a:cxn ang="10800000">
                <a:pos x="wd2" y="hd2"/>
              </a:cxn>
              <a:cxn ang="16200000">
                <a:pos x="wd2" y="hd2"/>
              </a:cxn>
            </a:cxnLst>
            <a:rect l="0" t="0" r="r" b="b"/>
            <a:pathLst>
              <a:path w="21474" h="21420" fill="norm" stroke="1" extrusionOk="0">
                <a:moveTo>
                  <a:pt x="21474" y="11049"/>
                </a:moveTo>
                <a:lnTo>
                  <a:pt x="18909" y="958"/>
                </a:lnTo>
                <a:cubicBezTo>
                  <a:pt x="18720" y="217"/>
                  <a:pt x="18164" y="-180"/>
                  <a:pt x="17669" y="79"/>
                </a:cubicBezTo>
                <a:lnTo>
                  <a:pt x="618" y="8962"/>
                </a:lnTo>
                <a:cubicBezTo>
                  <a:pt x="123" y="9221"/>
                  <a:pt x="-126" y="10036"/>
                  <a:pt x="64" y="10782"/>
                </a:cubicBezTo>
                <a:lnTo>
                  <a:pt x="2769" y="21420"/>
                </a:lnTo>
                <a:lnTo>
                  <a:pt x="2769" y="15715"/>
                </a:lnTo>
                <a:cubicBezTo>
                  <a:pt x="2769" y="13145"/>
                  <a:pt x="4209" y="11049"/>
                  <a:pt x="5979" y="11049"/>
                </a:cubicBezTo>
                <a:lnTo>
                  <a:pt x="10484" y="11049"/>
                </a:lnTo>
                <a:lnTo>
                  <a:pt x="15858" y="5663"/>
                </a:lnTo>
                <a:lnTo>
                  <a:pt x="18967" y="11049"/>
                </a:lnTo>
                <a:cubicBezTo>
                  <a:pt x="18967" y="11049"/>
                  <a:pt x="21474" y="11049"/>
                  <a:pt x="21474" y="11049"/>
                </a:cubicBezTo>
                <a:close/>
              </a:path>
            </a:pathLst>
          </a:custGeom>
          <a:solidFill>
            <a:srgbClr val="FFFFFF"/>
          </a:solidFill>
          <a:ln w="12700">
            <a:miter lim="400000"/>
          </a:ln>
        </p:spPr>
        <p:txBody>
          <a:bodyPr lIns="45719" rIns="45719" anchor="ctr"/>
          <a:lstStyle/>
          <a:p>
            <a:pPr defTabSz="866943">
              <a:lnSpc>
                <a:spcPct val="120000"/>
              </a:lnSpc>
              <a:defRPr sz="2000">
                <a:solidFill>
                  <a:srgbClr val="3B3838"/>
                </a:solidFill>
              </a:defRPr>
            </a:pPr>
          </a:p>
        </p:txBody>
      </p:sp>
      <p:sp>
        <p:nvSpPr>
          <p:cNvPr id="279" name="稻壳儿_答辩小姐姐作品_11"/>
          <p:cNvSpPr txBox="1"/>
          <p:nvPr/>
        </p:nvSpPr>
        <p:spPr>
          <a:xfrm>
            <a:off x="2919721" y="2158860"/>
            <a:ext cx="1216266" cy="4724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defTabSz="866943">
              <a:lnSpc>
                <a:spcPct val="120000"/>
              </a:lnSpc>
              <a:spcBef>
                <a:spcPts val="600"/>
              </a:spcBef>
              <a:defRPr b="1" sz="2800">
                <a:solidFill>
                  <a:srgbClr val="FFFFFF"/>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输入</a:t>
            </a:r>
          </a:p>
        </p:txBody>
      </p:sp>
      <p:sp>
        <p:nvSpPr>
          <p:cNvPr id="280" name="稻壳儿_答辩小姐姐作品_12"/>
          <p:cNvSpPr txBox="1"/>
          <p:nvPr/>
        </p:nvSpPr>
        <p:spPr>
          <a:xfrm>
            <a:off x="2815600" y="3222819"/>
            <a:ext cx="1487725" cy="2723390"/>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项目管理计划</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chemeClr val="accent1">
                    <a:satOff val="-3547"/>
                    <a:lumOff val="-10352"/>
                  </a:schemeClr>
                </a:solidFill>
              </a:defRPr>
            </a:pPr>
            <a:r>
              <a:rPr b="1">
                <a:latin typeface="YRDZST-Semibold"/>
                <a:ea typeface="YRDZST-Semibold"/>
                <a:cs typeface="YRDZST-Semibold"/>
                <a:sym typeface="YRDZST-Semibold"/>
              </a:rPr>
              <a:t>进度管理计划</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范围基准</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项目文件</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chemeClr val="accent1">
                    <a:satOff val="-3547"/>
                    <a:lumOff val="-10352"/>
                  </a:schemeClr>
                </a:solidFill>
              </a:defRPr>
            </a:pPr>
            <a:r>
              <a:rPr b="1">
                <a:latin typeface="YRDZST-Semibold"/>
                <a:ea typeface="YRDZST-Semibold"/>
                <a:cs typeface="YRDZST-Semibold"/>
                <a:sym typeface="YRDZST-Semibold"/>
              </a:rPr>
              <a:t>活动属性</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chemeClr val="accent1">
                    <a:satOff val="-3547"/>
                    <a:lumOff val="-10352"/>
                  </a:schemeClr>
                </a:solidFill>
              </a:defRPr>
            </a:pPr>
            <a:r>
              <a:rPr b="1">
                <a:latin typeface="YRDZST-Semibold"/>
                <a:ea typeface="YRDZST-Semibold"/>
                <a:cs typeface="YRDZST-Semibold"/>
                <a:sym typeface="YRDZST-Semibold"/>
              </a:rPr>
              <a:t>活动清单</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假设日志</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chemeClr val="accent1">
                    <a:satOff val="-3547"/>
                    <a:lumOff val="-10352"/>
                  </a:schemeClr>
                </a:solidFill>
              </a:defRPr>
            </a:pPr>
            <a:r>
              <a:rPr b="1">
                <a:latin typeface="YRDZST-Semibold"/>
                <a:ea typeface="YRDZST-Semibold"/>
                <a:cs typeface="YRDZST-Semibold"/>
                <a:sym typeface="YRDZST-Semibold"/>
              </a:rPr>
              <a:t>里程碑清单</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chemeClr val="accent3">
                    <a:lumOff val="-12941"/>
                  </a:schemeClr>
                </a:solidFill>
              </a:defRPr>
            </a:pPr>
            <a:r>
              <a:rPr b="1">
                <a:latin typeface="YRDZST-Semibold"/>
                <a:ea typeface="YRDZST-Semibold"/>
                <a:cs typeface="YRDZST-Semibold"/>
                <a:sym typeface="YRDZST-Semibold"/>
              </a:rPr>
              <a:t>事业环境因素</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chemeClr val="accent3">
                    <a:lumOff val="-12941"/>
                  </a:schemeClr>
                </a:solidFill>
              </a:defRPr>
            </a:pPr>
            <a:r>
              <a:rPr b="1">
                <a:latin typeface="YRDZST-Semibold"/>
                <a:ea typeface="YRDZST-Semibold"/>
                <a:cs typeface="YRDZST-Semibold"/>
                <a:sym typeface="YRDZST-Semibold"/>
              </a:rPr>
              <a:t>组织过程资产</a:t>
            </a:r>
          </a:p>
        </p:txBody>
      </p:sp>
      <p:sp>
        <p:nvSpPr>
          <p:cNvPr id="281" name="稻壳儿_答辩小姐姐作品_13"/>
          <p:cNvSpPr txBox="1"/>
          <p:nvPr/>
        </p:nvSpPr>
        <p:spPr>
          <a:xfrm>
            <a:off x="5532158" y="1975980"/>
            <a:ext cx="1216191" cy="838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66943">
              <a:lnSpc>
                <a:spcPct val="120000"/>
              </a:lnSpc>
              <a:spcBef>
                <a:spcPts val="900"/>
              </a:spcBef>
              <a:defRPr b="1" sz="2800">
                <a:solidFill>
                  <a:srgbClr val="FFFFFF"/>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工具与技术</a:t>
            </a:r>
          </a:p>
        </p:txBody>
      </p:sp>
      <p:sp>
        <p:nvSpPr>
          <p:cNvPr id="282" name="稻壳儿_答辩小姐姐作品_15"/>
          <p:cNvSpPr txBox="1"/>
          <p:nvPr/>
        </p:nvSpPr>
        <p:spPr>
          <a:xfrm>
            <a:off x="8069900" y="2204580"/>
            <a:ext cx="121619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66943">
              <a:lnSpc>
                <a:spcPct val="120000"/>
              </a:lnSpc>
              <a:spcBef>
                <a:spcPts val="900"/>
              </a:spcBef>
              <a:defRPr b="1" sz="2800">
                <a:solidFill>
                  <a:srgbClr val="FFFFFF"/>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输出</a:t>
            </a:r>
          </a:p>
        </p:txBody>
      </p:sp>
      <p:sp>
        <p:nvSpPr>
          <p:cNvPr id="283" name="稻壳儿_答辩小姐姐作品_16"/>
          <p:cNvSpPr txBox="1"/>
          <p:nvPr/>
        </p:nvSpPr>
        <p:spPr>
          <a:xfrm>
            <a:off x="5205193" y="3811305"/>
            <a:ext cx="1781613" cy="1095757"/>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defTabSz="866943">
              <a:lnSpc>
                <a:spcPct val="120000"/>
              </a:lnSpc>
              <a:spcBef>
                <a:spcPts val="300"/>
              </a:spcBef>
              <a:buSzPct val="100000"/>
              <a:buChar char="•"/>
              <a:defRPr sz="1400">
                <a:solidFill>
                  <a:schemeClr val="accent2">
                    <a:satOff val="-18194"/>
                    <a:lumOff val="-11215"/>
                  </a:schemeClr>
                </a:solidFill>
              </a:defRPr>
            </a:pPr>
            <a:r>
              <a:rPr b="1">
                <a:latin typeface="YRDZST-Semibold"/>
                <a:ea typeface="YRDZST-Semibold"/>
                <a:cs typeface="YRDZST-Semibold"/>
                <a:sym typeface="YRDZST-Semibold"/>
              </a:rPr>
              <a:t>紧前关系绘图法</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确定依赖关系</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chemeClr val="accent2">
                    <a:satOff val="-18194"/>
                    <a:lumOff val="-11215"/>
                  </a:schemeClr>
                </a:solidFill>
              </a:defRPr>
            </a:pPr>
            <a:r>
              <a:rPr b="1">
                <a:latin typeface="YRDZST-Semibold"/>
                <a:ea typeface="YRDZST-Semibold"/>
                <a:cs typeface="YRDZST-Semibold"/>
                <a:sym typeface="YRDZST-Semibold"/>
              </a:rPr>
              <a:t>提前量与滞后量</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项目管理信息系统</a:t>
            </a:r>
          </a:p>
        </p:txBody>
      </p:sp>
      <p:sp>
        <p:nvSpPr>
          <p:cNvPr id="284" name="稻壳儿_答辩小姐姐作品_17"/>
          <p:cNvSpPr txBox="1"/>
          <p:nvPr/>
        </p:nvSpPr>
        <p:spPr>
          <a:xfrm>
            <a:off x="7843324" y="3540033"/>
            <a:ext cx="1610853" cy="16383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defTabSz="866943">
              <a:lnSpc>
                <a:spcPct val="120000"/>
              </a:lnSpc>
              <a:spcBef>
                <a:spcPts val="300"/>
              </a:spcBef>
              <a:buSzPct val="100000"/>
              <a:buChar char="•"/>
              <a:defRPr sz="1400">
                <a:solidFill>
                  <a:schemeClr val="accent2">
                    <a:satOff val="-18194"/>
                    <a:lumOff val="-11215"/>
                  </a:schemeClr>
                </a:solidFill>
              </a:defRPr>
            </a:pPr>
            <a:r>
              <a:rPr b="1">
                <a:latin typeface="YRDZST-Semibold"/>
                <a:ea typeface="YRDZST-Semibold"/>
                <a:cs typeface="YRDZST-Semibold"/>
                <a:sym typeface="YRDZST-Semibold"/>
              </a:rPr>
              <a:t>项目进度网络图</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项目文件更新</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活动属性</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活动清单</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假设日志</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里程碑清单</a:t>
            </a:r>
          </a:p>
        </p:txBody>
      </p:sp>
      <p:sp>
        <p:nvSpPr>
          <p:cNvPr id="285" name="识别和记录项目活动之间的关系的过程"/>
          <p:cNvSpPr txBox="1"/>
          <p:nvPr/>
        </p:nvSpPr>
        <p:spPr>
          <a:xfrm>
            <a:off x="4622632" y="5904186"/>
            <a:ext cx="3114934"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识别和记录项目活动之间的关系的过程</a:t>
            </a:r>
          </a:p>
        </p:txBody>
      </p:sp>
      <p:sp>
        <p:nvSpPr>
          <p:cNvPr id="286" name="作用：定义工作之间的逻辑顺序，以便在既定的所有项目制约因素下获得最高的效率"/>
          <p:cNvSpPr txBox="1"/>
          <p:nvPr/>
        </p:nvSpPr>
        <p:spPr>
          <a:xfrm>
            <a:off x="2777019" y="6188455"/>
            <a:ext cx="6658432"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lnSpc>
                <a:spcPct val="130000"/>
              </a:lnSpc>
              <a:defRPr sz="1400">
                <a:solidFill>
                  <a:srgbClr val="3B3838"/>
                </a:solidFill>
              </a:defRPr>
            </a:pPr>
            <a:r>
              <a:rPr b="1">
                <a:latin typeface="YRDZST-Semibold"/>
                <a:ea typeface="YRDZST-Semibold"/>
                <a:cs typeface="YRDZST-Semibold"/>
                <a:sym typeface="YRDZST-Semibold"/>
              </a:rPr>
              <a:t>作用：</a:t>
            </a:r>
            <a:r>
              <a:rPr b="1">
                <a:latin typeface="YRDZST-Semibold"/>
                <a:ea typeface="YRDZST-Semibold"/>
                <a:cs typeface="YRDZST-Semibold"/>
                <a:sym typeface="YRDZST-Semibold"/>
              </a:rPr>
              <a:t>定义工作之间的逻辑顺序，以便在既定的所有项目制约因素下获得最高的效率</a:t>
            </a:r>
          </a:p>
        </p:txBody>
      </p:sp>
      <p:sp>
        <p:nvSpPr>
          <p:cNvPr id="287" name="本过程需要在整个项目期间开展"/>
          <p:cNvSpPr txBox="1"/>
          <p:nvPr/>
        </p:nvSpPr>
        <p:spPr>
          <a:xfrm>
            <a:off x="4780408" y="6499346"/>
            <a:ext cx="2583618"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本过程需要在整个项目期间开展</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稻壳儿_答辩小姐姐作品_1"/>
          <p:cNvSpPr/>
          <p:nvPr/>
        </p:nvSpPr>
        <p:spPr>
          <a:xfrm>
            <a:off x="313266" y="304800"/>
            <a:ext cx="11565468" cy="6248400"/>
          </a:xfrm>
          <a:prstGeom prst="rect">
            <a:avLst/>
          </a:prstGeom>
          <a:solidFill>
            <a:srgbClr val="FFFFFF"/>
          </a:solidFill>
          <a:ln w="12700">
            <a:miter lim="400000"/>
          </a:ln>
        </p:spPr>
        <p:txBody>
          <a:bodyPr lIns="45719" rIns="45719" anchor="ctr"/>
          <a:lstStyle/>
          <a:p>
            <a:pPr algn="ctr">
              <a:defRPr>
                <a:solidFill>
                  <a:srgbClr val="FFFFFF"/>
                </a:solidFill>
              </a:defRPr>
            </a:pPr>
          </a:p>
        </p:txBody>
      </p:sp>
      <p:grpSp>
        <p:nvGrpSpPr>
          <p:cNvPr id="295" name="稻壳儿_答辩小姐姐作品_18"/>
          <p:cNvGrpSpPr/>
          <p:nvPr/>
        </p:nvGrpSpPr>
        <p:grpSpPr>
          <a:xfrm>
            <a:off x="4058859" y="713275"/>
            <a:ext cx="4074283" cy="230833"/>
            <a:chOff x="0" y="0"/>
            <a:chExt cx="4074281" cy="230831"/>
          </a:xfrm>
        </p:grpSpPr>
        <p:sp>
          <p:nvSpPr>
            <p:cNvPr id="292" name="直接连接符 2"/>
            <p:cNvSpPr/>
            <p:nvPr/>
          </p:nvSpPr>
          <p:spPr>
            <a:xfrm>
              <a:off x="0" y="230831"/>
              <a:ext cx="648182"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293" name="直接连接符 28"/>
            <p:cNvSpPr/>
            <p:nvPr/>
          </p:nvSpPr>
          <p:spPr>
            <a:xfrm>
              <a:off x="3426099" y="230831"/>
              <a:ext cx="648183"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294" name="文本框 7"/>
            <p:cNvSpPr/>
            <p:nvPr/>
          </p:nvSpPr>
          <p:spPr>
            <a:xfrm>
              <a:off x="734343" y="0"/>
              <a:ext cx="260559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pc="300" sz="24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r>
                <a:t>排列活动顺序</a:t>
              </a:r>
            </a:p>
          </p:txBody>
        </p:sp>
      </p:grpSp>
      <p:sp>
        <p:nvSpPr>
          <p:cNvPr id="296" name="紧前关系绘图法"/>
          <p:cNvSpPr txBox="1"/>
          <p:nvPr/>
        </p:nvSpPr>
        <p:spPr>
          <a:xfrm>
            <a:off x="1526355" y="1434611"/>
            <a:ext cx="2229407"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2400">
                <a:solidFill>
                  <a:srgbClr val="3B3838"/>
                </a:solidFill>
                <a:latin typeface="YRDZST-Semibold"/>
                <a:ea typeface="YRDZST-Semibold"/>
                <a:cs typeface="YRDZST-Semibold"/>
                <a:sym typeface="YRDZST-Semibold"/>
              </a:defRPr>
            </a:lvl1pPr>
          </a:lstStyle>
          <a:p>
            <a:pPr/>
            <a:r>
              <a:t>紧前关系绘图法</a:t>
            </a:r>
          </a:p>
        </p:txBody>
      </p:sp>
      <p:graphicFrame>
        <p:nvGraphicFramePr>
          <p:cNvPr id="297" name="Table"/>
          <p:cNvGraphicFramePr/>
          <p:nvPr/>
        </p:nvGraphicFramePr>
        <p:xfrm>
          <a:off x="1929577" y="2537678"/>
          <a:ext cx="1435663" cy="916303"/>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74320"/>
                <a:gridCol w="474320"/>
                <a:gridCol w="474320"/>
              </a:tblGrid>
              <a:tr h="301200">
                <a:tc gridSpan="3" rowSpan="3">
                  <a:txBody>
                    <a:bodyPr/>
                    <a:lstStyle/>
                    <a:p>
                      <a:pPr algn="ctr">
                        <a:defRPr sz="1800"/>
                      </a:pPr>
                      <a:r>
                        <a:t>活动A</a:t>
                      </a:r>
                    </a:p>
                  </a:txBody>
                  <a:tcPr marL="0" marR="0" marT="0" marB="0" anchor="ctr" anchorCtr="0" horzOverflow="overflow">
                    <a:lnL w="38100">
                      <a:solidFill>
                        <a:srgbClr val="535353"/>
                      </a:solidFill>
                      <a:miter lim="400000"/>
                    </a:lnL>
                    <a:lnR w="38100">
                      <a:solidFill>
                        <a:srgbClr val="535353"/>
                      </a:solidFill>
                      <a:miter lim="400000"/>
                    </a:lnR>
                    <a:lnT w="38100">
                      <a:solidFill>
                        <a:srgbClr val="535353"/>
                      </a:solidFill>
                      <a:miter lim="400000"/>
                    </a:lnT>
                    <a:lnB w="38100">
                      <a:solidFill>
                        <a:srgbClr val="535353"/>
                      </a:solidFill>
                      <a:miter lim="400000"/>
                    </a:lnB>
                    <a:solidFill>
                      <a:srgbClr val="DDDDDD"/>
                    </a:solidFill>
                  </a:tcPr>
                </a:tc>
                <a:tc rowSpan="3" hMerge="1">
                  <a:tcPr/>
                </a:tc>
                <a:tc rowSpan="3" hMerge="1">
                  <a:tcPr/>
                </a:tc>
              </a:tr>
              <a:tr h="301200">
                <a:tc gridSpan="3" vMerge="1">
                  <a:tcPr/>
                </a:tc>
                <a:tc hMerge="1" vMerge="1">
                  <a:tcPr/>
                </a:tc>
                <a:tc hMerge="1" vMerge="1">
                  <a:tcPr/>
                </a:tc>
              </a:tr>
              <a:tr h="301200">
                <a:tc gridSpan="3" vMerge="1">
                  <a:tcPr/>
                </a:tc>
                <a:tc hMerge="1" vMerge="1">
                  <a:tcPr/>
                </a:tc>
                <a:tc hMerge="1" vMerge="1">
                  <a:tcPr/>
                </a:tc>
              </a:tr>
            </a:tbl>
          </a:graphicData>
        </a:graphic>
      </p:graphicFrame>
      <p:graphicFrame>
        <p:nvGraphicFramePr>
          <p:cNvPr id="298" name="Table"/>
          <p:cNvGraphicFramePr/>
          <p:nvPr/>
        </p:nvGraphicFramePr>
        <p:xfrm>
          <a:off x="4099710" y="2518628"/>
          <a:ext cx="1435663" cy="916303"/>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74320"/>
                <a:gridCol w="474320"/>
                <a:gridCol w="474320"/>
              </a:tblGrid>
              <a:tr h="301200">
                <a:tc gridSpan="3" rowSpan="3">
                  <a:txBody>
                    <a:bodyPr/>
                    <a:lstStyle/>
                    <a:p>
                      <a:pPr algn="ctr">
                        <a:defRPr sz="1800"/>
                      </a:pPr>
                      <a:r>
                        <a:t>活动B</a:t>
                      </a:r>
                    </a:p>
                  </a:txBody>
                  <a:tcPr marL="0" marR="0" marT="0" marB="0" anchor="ctr" anchorCtr="0" horzOverflow="overflow">
                    <a:lnL w="38100">
                      <a:solidFill>
                        <a:srgbClr val="535353"/>
                      </a:solidFill>
                      <a:miter lim="400000"/>
                    </a:lnL>
                    <a:lnR w="38100">
                      <a:solidFill>
                        <a:srgbClr val="535353"/>
                      </a:solidFill>
                      <a:miter lim="400000"/>
                    </a:lnR>
                    <a:lnT w="38100">
                      <a:solidFill>
                        <a:srgbClr val="535353"/>
                      </a:solidFill>
                      <a:miter lim="400000"/>
                    </a:lnT>
                    <a:lnB w="38100">
                      <a:solidFill>
                        <a:srgbClr val="535353"/>
                      </a:solidFill>
                      <a:miter lim="400000"/>
                    </a:lnB>
                    <a:solidFill>
                      <a:srgbClr val="DDDDDD"/>
                    </a:solidFill>
                  </a:tcPr>
                </a:tc>
                <a:tc rowSpan="3" hMerge="1">
                  <a:tcPr/>
                </a:tc>
                <a:tc rowSpan="3" hMerge="1">
                  <a:tcPr/>
                </a:tc>
              </a:tr>
              <a:tr h="301200">
                <a:tc gridSpan="3" vMerge="1">
                  <a:tcPr/>
                </a:tc>
                <a:tc hMerge="1" vMerge="1">
                  <a:tcPr/>
                </a:tc>
                <a:tc hMerge="1" vMerge="1">
                  <a:tcPr/>
                </a:tc>
              </a:tr>
              <a:tr h="301200">
                <a:tc gridSpan="3" vMerge="1">
                  <a:tcPr/>
                </a:tc>
                <a:tc hMerge="1" vMerge="1">
                  <a:tcPr/>
                </a:tc>
                <a:tc hMerge="1" vMerge="1">
                  <a:tcPr/>
                </a:tc>
              </a:tr>
            </a:tbl>
          </a:graphicData>
        </a:graphic>
      </p:graphicFrame>
      <p:pic>
        <p:nvPicPr>
          <p:cNvPr id="335" name="Connection Line" descr="Connection Line"/>
          <p:cNvPicPr>
            <a:picLocks noChangeAspect="0"/>
          </p:cNvPicPr>
          <p:nvPr/>
        </p:nvPicPr>
        <p:blipFill>
          <a:blip r:embed="rId3">
            <a:extLst/>
          </a:blip>
          <a:stretch>
            <a:fillRect/>
          </a:stretch>
        </p:blipFill>
        <p:spPr>
          <a:xfrm>
            <a:off x="3358327" y="2828046"/>
            <a:ext cx="735034" cy="299312"/>
          </a:xfrm>
          <a:prstGeom prst="rect">
            <a:avLst/>
          </a:prstGeom>
        </p:spPr>
      </p:pic>
      <p:graphicFrame>
        <p:nvGraphicFramePr>
          <p:cNvPr id="300" name="Table"/>
          <p:cNvGraphicFramePr/>
          <p:nvPr/>
        </p:nvGraphicFramePr>
        <p:xfrm>
          <a:off x="1929577" y="4363382"/>
          <a:ext cx="1435663" cy="91630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74320"/>
                <a:gridCol w="474320"/>
                <a:gridCol w="474320"/>
              </a:tblGrid>
              <a:tr h="301200">
                <a:tc gridSpan="3" rowSpan="3">
                  <a:txBody>
                    <a:bodyPr/>
                    <a:lstStyle/>
                    <a:p>
                      <a:pPr algn="ctr">
                        <a:defRPr sz="1800"/>
                      </a:pPr>
                      <a:r>
                        <a:t>活动A</a:t>
                      </a:r>
                    </a:p>
                  </a:txBody>
                  <a:tcPr marL="0" marR="0" marT="0" marB="0" anchor="ctr" anchorCtr="0" horzOverflow="overflow">
                    <a:lnL w="38100">
                      <a:solidFill>
                        <a:srgbClr val="535353"/>
                      </a:solidFill>
                      <a:miter lim="400000"/>
                    </a:lnL>
                    <a:lnR w="38100">
                      <a:solidFill>
                        <a:srgbClr val="535353"/>
                      </a:solidFill>
                      <a:miter lim="400000"/>
                    </a:lnR>
                    <a:lnT w="38100">
                      <a:solidFill>
                        <a:srgbClr val="535353"/>
                      </a:solidFill>
                      <a:miter lim="400000"/>
                    </a:lnT>
                    <a:lnB w="38100">
                      <a:solidFill>
                        <a:srgbClr val="535353"/>
                      </a:solidFill>
                      <a:miter lim="400000"/>
                    </a:lnB>
                    <a:solidFill>
                      <a:srgbClr val="DDDDDD"/>
                    </a:solidFill>
                  </a:tcPr>
                </a:tc>
                <a:tc rowSpan="3" hMerge="1">
                  <a:tcPr/>
                </a:tc>
                <a:tc rowSpan="3" hMerge="1">
                  <a:tcPr/>
                </a:tc>
              </a:tr>
              <a:tr h="301200">
                <a:tc gridSpan="3" vMerge="1">
                  <a:tcPr/>
                </a:tc>
                <a:tc hMerge="1" vMerge="1">
                  <a:tcPr/>
                </a:tc>
                <a:tc hMerge="1" vMerge="1">
                  <a:tcPr/>
                </a:tc>
              </a:tr>
              <a:tr h="301200">
                <a:tc gridSpan="3" vMerge="1">
                  <a:tcPr/>
                </a:tc>
                <a:tc hMerge="1" vMerge="1">
                  <a:tcPr/>
                </a:tc>
                <a:tc hMerge="1" vMerge="1">
                  <a:tcPr/>
                </a:tc>
              </a:tr>
            </a:tbl>
          </a:graphicData>
        </a:graphic>
      </p:graphicFrame>
      <p:graphicFrame>
        <p:nvGraphicFramePr>
          <p:cNvPr id="301" name="Table"/>
          <p:cNvGraphicFramePr/>
          <p:nvPr/>
        </p:nvGraphicFramePr>
        <p:xfrm>
          <a:off x="4099710" y="5422519"/>
          <a:ext cx="1435663" cy="91630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74320"/>
                <a:gridCol w="474320"/>
                <a:gridCol w="474320"/>
              </a:tblGrid>
              <a:tr h="301200">
                <a:tc gridSpan="3" rowSpan="3">
                  <a:txBody>
                    <a:bodyPr/>
                    <a:lstStyle/>
                    <a:p>
                      <a:pPr algn="ctr">
                        <a:defRPr sz="1800"/>
                      </a:pPr>
                      <a:r>
                        <a:t>活动B</a:t>
                      </a:r>
                    </a:p>
                  </a:txBody>
                  <a:tcPr marL="0" marR="0" marT="0" marB="0" anchor="ctr" anchorCtr="0" horzOverflow="overflow">
                    <a:lnL w="38100">
                      <a:solidFill>
                        <a:srgbClr val="535353"/>
                      </a:solidFill>
                      <a:miter lim="400000"/>
                    </a:lnL>
                    <a:lnR w="38100">
                      <a:solidFill>
                        <a:srgbClr val="535353"/>
                      </a:solidFill>
                      <a:miter lim="400000"/>
                    </a:lnR>
                    <a:lnT w="38100">
                      <a:solidFill>
                        <a:srgbClr val="535353"/>
                      </a:solidFill>
                      <a:miter lim="400000"/>
                    </a:lnT>
                    <a:lnB w="38100">
                      <a:solidFill>
                        <a:srgbClr val="535353"/>
                      </a:solidFill>
                      <a:miter lim="400000"/>
                    </a:lnB>
                    <a:solidFill>
                      <a:srgbClr val="DDDDDD"/>
                    </a:solidFill>
                  </a:tcPr>
                </a:tc>
                <a:tc rowSpan="3" hMerge="1">
                  <a:tcPr/>
                </a:tc>
                <a:tc rowSpan="3" hMerge="1">
                  <a:tcPr/>
                </a:tc>
              </a:tr>
              <a:tr h="301200">
                <a:tc gridSpan="3" vMerge="1">
                  <a:tcPr/>
                </a:tc>
                <a:tc hMerge="1" vMerge="1">
                  <a:tcPr/>
                </a:tc>
                <a:tc hMerge="1" vMerge="1">
                  <a:tcPr/>
                </a:tc>
              </a:tr>
              <a:tr h="301200">
                <a:tc gridSpan="3" vMerge="1">
                  <a:tcPr/>
                </a:tc>
                <a:tc hMerge="1" vMerge="1">
                  <a:tcPr/>
                </a:tc>
                <a:tc hMerge="1" vMerge="1">
                  <a:tcPr/>
                </a:tc>
              </a:tr>
            </a:tbl>
          </a:graphicData>
        </a:graphic>
      </p:graphicFrame>
      <p:grpSp>
        <p:nvGrpSpPr>
          <p:cNvPr id="308" name="Group"/>
          <p:cNvGrpSpPr/>
          <p:nvPr/>
        </p:nvGrpSpPr>
        <p:grpSpPr>
          <a:xfrm>
            <a:off x="1558279" y="4774193"/>
            <a:ext cx="2578181" cy="1287715"/>
            <a:chOff x="-31749" y="-31750"/>
            <a:chExt cx="2578180" cy="1287713"/>
          </a:xfrm>
        </p:grpSpPr>
        <p:pic>
          <p:nvPicPr>
            <p:cNvPr id="302" name="Line Line" descr="Line Line"/>
            <p:cNvPicPr>
              <a:picLocks noChangeAspect="0"/>
            </p:cNvPicPr>
            <p:nvPr/>
          </p:nvPicPr>
          <p:blipFill>
            <a:blip r:embed="rId4">
              <a:extLst/>
            </a:blip>
            <a:stretch>
              <a:fillRect/>
            </a:stretch>
          </p:blipFill>
          <p:spPr>
            <a:xfrm>
              <a:off x="-16961" y="956565"/>
              <a:ext cx="2563392" cy="299399"/>
            </a:xfrm>
            <a:prstGeom prst="rect">
              <a:avLst/>
            </a:prstGeom>
            <a:effectLst/>
          </p:spPr>
        </p:pic>
        <p:pic>
          <p:nvPicPr>
            <p:cNvPr id="304" name="Line Line" descr="Line Line"/>
            <p:cNvPicPr>
              <a:picLocks noChangeAspect="0"/>
            </p:cNvPicPr>
            <p:nvPr/>
          </p:nvPicPr>
          <p:blipFill>
            <a:blip r:embed="rId5">
              <a:extLst/>
            </a:blip>
            <a:stretch>
              <a:fillRect/>
            </a:stretch>
          </p:blipFill>
          <p:spPr>
            <a:xfrm rot="16200000">
              <a:off x="-574986" y="529743"/>
              <a:ext cx="1168599" cy="63501"/>
            </a:xfrm>
            <a:prstGeom prst="rect">
              <a:avLst/>
            </a:prstGeom>
            <a:effectLst/>
          </p:spPr>
        </p:pic>
        <p:pic>
          <p:nvPicPr>
            <p:cNvPr id="306" name="Line Line" descr="Line Line"/>
            <p:cNvPicPr>
              <a:picLocks noChangeAspect="0"/>
            </p:cNvPicPr>
            <p:nvPr/>
          </p:nvPicPr>
          <p:blipFill>
            <a:blip r:embed="rId6">
              <a:extLst/>
            </a:blip>
            <a:stretch>
              <a:fillRect/>
            </a:stretch>
          </p:blipFill>
          <p:spPr>
            <a:xfrm>
              <a:off x="-31750" y="-31750"/>
              <a:ext cx="375932" cy="63500"/>
            </a:xfrm>
            <a:prstGeom prst="rect">
              <a:avLst/>
            </a:prstGeom>
            <a:effectLst/>
          </p:spPr>
        </p:pic>
      </p:grpSp>
      <p:graphicFrame>
        <p:nvGraphicFramePr>
          <p:cNvPr id="309" name="Table"/>
          <p:cNvGraphicFramePr/>
          <p:nvPr/>
        </p:nvGraphicFramePr>
        <p:xfrm>
          <a:off x="7094893" y="2447629"/>
          <a:ext cx="1435663" cy="91630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74320"/>
                <a:gridCol w="474320"/>
                <a:gridCol w="474320"/>
              </a:tblGrid>
              <a:tr h="301200">
                <a:tc gridSpan="3" rowSpan="3">
                  <a:txBody>
                    <a:bodyPr/>
                    <a:lstStyle/>
                    <a:p>
                      <a:pPr algn="ctr">
                        <a:defRPr sz="1800"/>
                      </a:pPr>
                      <a:r>
                        <a:t>活动A</a:t>
                      </a:r>
                    </a:p>
                  </a:txBody>
                  <a:tcPr marL="0" marR="0" marT="0" marB="0" anchor="ctr" anchorCtr="0" horzOverflow="overflow">
                    <a:lnL w="38100">
                      <a:solidFill>
                        <a:srgbClr val="535353"/>
                      </a:solidFill>
                      <a:miter lim="400000"/>
                    </a:lnL>
                    <a:lnR w="38100">
                      <a:solidFill>
                        <a:srgbClr val="535353"/>
                      </a:solidFill>
                      <a:miter lim="400000"/>
                    </a:lnR>
                    <a:lnT w="38100">
                      <a:solidFill>
                        <a:srgbClr val="535353"/>
                      </a:solidFill>
                      <a:miter lim="400000"/>
                    </a:lnT>
                    <a:lnB w="38100">
                      <a:solidFill>
                        <a:srgbClr val="535353"/>
                      </a:solidFill>
                      <a:miter lim="400000"/>
                    </a:lnB>
                    <a:solidFill>
                      <a:srgbClr val="DDDDDD"/>
                    </a:solidFill>
                  </a:tcPr>
                </a:tc>
                <a:tc rowSpan="3" hMerge="1">
                  <a:tcPr/>
                </a:tc>
                <a:tc rowSpan="3" hMerge="1">
                  <a:tcPr/>
                </a:tc>
              </a:tr>
              <a:tr h="301200">
                <a:tc gridSpan="3" vMerge="1">
                  <a:tcPr/>
                </a:tc>
                <a:tc hMerge="1" vMerge="1">
                  <a:tcPr/>
                </a:tc>
                <a:tc hMerge="1" vMerge="1">
                  <a:tcPr/>
                </a:tc>
              </a:tr>
              <a:tr h="301200">
                <a:tc gridSpan="3" vMerge="1">
                  <a:tcPr/>
                </a:tc>
                <a:tc hMerge="1" vMerge="1">
                  <a:tcPr/>
                </a:tc>
                <a:tc hMerge="1" vMerge="1">
                  <a:tcPr/>
                </a:tc>
              </a:tr>
            </a:tbl>
          </a:graphicData>
        </a:graphic>
      </p:graphicFrame>
      <p:graphicFrame>
        <p:nvGraphicFramePr>
          <p:cNvPr id="310" name="Table"/>
          <p:cNvGraphicFramePr/>
          <p:nvPr/>
        </p:nvGraphicFramePr>
        <p:xfrm>
          <a:off x="8644440" y="3549492"/>
          <a:ext cx="1435663" cy="91630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74320"/>
                <a:gridCol w="474320"/>
                <a:gridCol w="474320"/>
              </a:tblGrid>
              <a:tr h="301200">
                <a:tc gridSpan="3" rowSpan="3">
                  <a:txBody>
                    <a:bodyPr/>
                    <a:lstStyle/>
                    <a:p>
                      <a:pPr algn="ctr">
                        <a:defRPr sz="1800"/>
                      </a:pPr>
                      <a:r>
                        <a:t>活动B</a:t>
                      </a:r>
                    </a:p>
                  </a:txBody>
                  <a:tcPr marL="0" marR="0" marT="0" marB="0" anchor="ctr" anchorCtr="0" horzOverflow="overflow">
                    <a:lnL w="38100">
                      <a:solidFill>
                        <a:srgbClr val="535353"/>
                      </a:solidFill>
                      <a:miter lim="400000"/>
                    </a:lnL>
                    <a:lnR w="38100">
                      <a:solidFill>
                        <a:srgbClr val="535353"/>
                      </a:solidFill>
                      <a:miter lim="400000"/>
                    </a:lnR>
                    <a:lnT w="38100">
                      <a:solidFill>
                        <a:srgbClr val="535353"/>
                      </a:solidFill>
                      <a:miter lim="400000"/>
                    </a:lnT>
                    <a:lnB w="38100">
                      <a:solidFill>
                        <a:srgbClr val="535353"/>
                      </a:solidFill>
                      <a:miter lim="400000"/>
                    </a:lnB>
                    <a:solidFill>
                      <a:srgbClr val="DDDDDD"/>
                    </a:solidFill>
                  </a:tcPr>
                </a:tc>
                <a:tc rowSpan="3" hMerge="1">
                  <a:tcPr/>
                </a:tc>
                <a:tc rowSpan="3" hMerge="1">
                  <a:tcPr/>
                </a:tc>
              </a:tr>
              <a:tr h="301200">
                <a:tc gridSpan="3" vMerge="1">
                  <a:tcPr/>
                </a:tc>
                <a:tc hMerge="1" vMerge="1">
                  <a:tcPr/>
                </a:tc>
                <a:tc hMerge="1" vMerge="1">
                  <a:tcPr/>
                </a:tc>
              </a:tr>
              <a:tr h="301200">
                <a:tc gridSpan="3" vMerge="1">
                  <a:tcPr/>
                </a:tc>
                <a:tc hMerge="1" vMerge="1">
                  <a:tcPr/>
                </a:tc>
                <a:tc hMerge="1" vMerge="1">
                  <a:tcPr/>
                </a:tc>
              </a:tr>
            </a:tbl>
          </a:graphicData>
        </a:graphic>
      </p:graphicFrame>
      <p:grpSp>
        <p:nvGrpSpPr>
          <p:cNvPr id="317" name="Group"/>
          <p:cNvGrpSpPr/>
          <p:nvPr/>
        </p:nvGrpSpPr>
        <p:grpSpPr>
          <a:xfrm rot="10800000">
            <a:off x="8480970" y="2926398"/>
            <a:ext cx="2098087" cy="1265214"/>
            <a:chOff x="-31750" y="-119420"/>
            <a:chExt cx="2098086" cy="1265212"/>
          </a:xfrm>
        </p:grpSpPr>
        <p:pic>
          <p:nvPicPr>
            <p:cNvPr id="311" name="Line Line" descr="Line Line"/>
            <p:cNvPicPr>
              <a:picLocks noChangeAspect="0"/>
            </p:cNvPicPr>
            <p:nvPr/>
          </p:nvPicPr>
          <p:blipFill>
            <a:blip r:embed="rId7">
              <a:extLst/>
            </a:blip>
            <a:stretch>
              <a:fillRect/>
            </a:stretch>
          </p:blipFill>
          <p:spPr>
            <a:xfrm>
              <a:off x="-31750" y="-119421"/>
              <a:ext cx="558265" cy="299400"/>
            </a:xfrm>
            <a:prstGeom prst="rect">
              <a:avLst/>
            </a:prstGeom>
            <a:effectLst/>
          </p:spPr>
        </p:pic>
        <p:pic>
          <p:nvPicPr>
            <p:cNvPr id="313" name="Line Line" descr="Line Line"/>
            <p:cNvPicPr>
              <a:picLocks noChangeAspect="0"/>
            </p:cNvPicPr>
            <p:nvPr/>
          </p:nvPicPr>
          <p:blipFill>
            <a:blip r:embed="rId8">
              <a:extLst/>
            </a:blip>
            <a:stretch>
              <a:fillRect/>
            </a:stretch>
          </p:blipFill>
          <p:spPr>
            <a:xfrm rot="16200000">
              <a:off x="-567592" y="525271"/>
              <a:ext cx="1177543" cy="63501"/>
            </a:xfrm>
            <a:prstGeom prst="rect">
              <a:avLst/>
            </a:prstGeom>
            <a:effectLst/>
          </p:spPr>
        </p:pic>
        <p:pic>
          <p:nvPicPr>
            <p:cNvPr id="315" name="Line Line" descr="Line Line"/>
            <p:cNvPicPr>
              <a:picLocks noChangeAspect="0"/>
            </p:cNvPicPr>
            <p:nvPr/>
          </p:nvPicPr>
          <p:blipFill>
            <a:blip r:embed="rId9">
              <a:extLst/>
            </a:blip>
            <a:stretch>
              <a:fillRect/>
            </a:stretch>
          </p:blipFill>
          <p:spPr>
            <a:xfrm>
              <a:off x="-1050" y="1035157"/>
              <a:ext cx="2067387" cy="63501"/>
            </a:xfrm>
            <a:prstGeom prst="rect">
              <a:avLst/>
            </a:prstGeom>
            <a:effectLst/>
          </p:spPr>
        </p:pic>
      </p:grpSp>
      <p:graphicFrame>
        <p:nvGraphicFramePr>
          <p:cNvPr id="318" name="Table"/>
          <p:cNvGraphicFramePr/>
          <p:nvPr/>
        </p:nvGraphicFramePr>
        <p:xfrm>
          <a:off x="7097074" y="5389868"/>
          <a:ext cx="1435663" cy="91630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74320"/>
                <a:gridCol w="474320"/>
                <a:gridCol w="474320"/>
              </a:tblGrid>
              <a:tr h="301200">
                <a:tc gridSpan="3" rowSpan="3">
                  <a:txBody>
                    <a:bodyPr/>
                    <a:lstStyle/>
                    <a:p>
                      <a:pPr algn="ctr">
                        <a:defRPr sz="1800"/>
                      </a:pPr>
                      <a:r>
                        <a:t>活动A</a:t>
                      </a:r>
                    </a:p>
                  </a:txBody>
                  <a:tcPr marL="0" marR="0" marT="0" marB="0" anchor="ctr" anchorCtr="0" horzOverflow="overflow">
                    <a:lnL w="38100">
                      <a:solidFill>
                        <a:srgbClr val="535353"/>
                      </a:solidFill>
                      <a:miter lim="400000"/>
                    </a:lnL>
                    <a:lnR w="38100">
                      <a:solidFill>
                        <a:srgbClr val="535353"/>
                      </a:solidFill>
                      <a:miter lim="400000"/>
                    </a:lnR>
                    <a:lnT w="38100">
                      <a:solidFill>
                        <a:srgbClr val="535353"/>
                      </a:solidFill>
                      <a:miter lim="400000"/>
                    </a:lnT>
                    <a:lnB w="38100">
                      <a:solidFill>
                        <a:srgbClr val="535353"/>
                      </a:solidFill>
                      <a:miter lim="400000"/>
                    </a:lnB>
                    <a:solidFill>
                      <a:srgbClr val="DDDDDD"/>
                    </a:solidFill>
                  </a:tcPr>
                </a:tc>
                <a:tc rowSpan="3" hMerge="1">
                  <a:tcPr/>
                </a:tc>
                <a:tc rowSpan="3" hMerge="1">
                  <a:tcPr/>
                </a:tc>
              </a:tr>
              <a:tr h="301200">
                <a:tc gridSpan="3" vMerge="1">
                  <a:tcPr/>
                </a:tc>
                <a:tc hMerge="1" vMerge="1">
                  <a:tcPr/>
                </a:tc>
                <a:tc hMerge="1" vMerge="1">
                  <a:tcPr/>
                </a:tc>
              </a:tr>
              <a:tr h="301200">
                <a:tc gridSpan="3" vMerge="1">
                  <a:tcPr/>
                </a:tc>
                <a:tc hMerge="1" vMerge="1">
                  <a:tcPr/>
                </a:tc>
                <a:tc hMerge="1" vMerge="1">
                  <a:tcPr/>
                </a:tc>
              </a:tr>
            </a:tbl>
          </a:graphicData>
        </a:graphic>
      </p:graphicFrame>
      <p:graphicFrame>
        <p:nvGraphicFramePr>
          <p:cNvPr id="319" name="Table"/>
          <p:cNvGraphicFramePr/>
          <p:nvPr/>
        </p:nvGraphicFramePr>
        <p:xfrm>
          <a:off x="9656388" y="5389868"/>
          <a:ext cx="1435663" cy="91630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74320"/>
                <a:gridCol w="474320"/>
                <a:gridCol w="474320"/>
              </a:tblGrid>
              <a:tr h="301200">
                <a:tc gridSpan="3" rowSpan="3">
                  <a:txBody>
                    <a:bodyPr/>
                    <a:lstStyle/>
                    <a:p>
                      <a:pPr algn="ctr">
                        <a:defRPr sz="1800"/>
                      </a:pPr>
                      <a:r>
                        <a:t>活动B</a:t>
                      </a:r>
                    </a:p>
                  </a:txBody>
                  <a:tcPr marL="0" marR="0" marT="0" marB="0" anchor="ctr" anchorCtr="0" horzOverflow="overflow">
                    <a:lnL w="38100">
                      <a:solidFill>
                        <a:srgbClr val="535353"/>
                      </a:solidFill>
                      <a:miter lim="400000"/>
                    </a:lnL>
                    <a:lnR w="38100">
                      <a:solidFill>
                        <a:srgbClr val="535353"/>
                      </a:solidFill>
                      <a:miter lim="400000"/>
                    </a:lnR>
                    <a:lnT w="38100">
                      <a:solidFill>
                        <a:srgbClr val="535353"/>
                      </a:solidFill>
                      <a:miter lim="400000"/>
                    </a:lnT>
                    <a:lnB w="38100">
                      <a:solidFill>
                        <a:srgbClr val="535353"/>
                      </a:solidFill>
                      <a:miter lim="400000"/>
                    </a:lnB>
                    <a:solidFill>
                      <a:srgbClr val="DDDDDD"/>
                    </a:solidFill>
                  </a:tcPr>
                </a:tc>
                <a:tc rowSpan="3" hMerge="1">
                  <a:tcPr/>
                </a:tc>
                <a:tc rowSpan="3" hMerge="1">
                  <a:tcPr/>
                </a:tc>
              </a:tr>
              <a:tr h="301200">
                <a:tc gridSpan="3" vMerge="1">
                  <a:tcPr/>
                </a:tc>
                <a:tc hMerge="1" vMerge="1">
                  <a:tcPr/>
                </a:tc>
                <a:tc hMerge="1" vMerge="1">
                  <a:tcPr/>
                </a:tc>
              </a:tr>
              <a:tr h="301200">
                <a:tc gridSpan="3" vMerge="1">
                  <a:tcPr/>
                </a:tc>
                <a:tc hMerge="1" vMerge="1">
                  <a:tcPr/>
                </a:tc>
                <a:tc hMerge="1" vMerge="1">
                  <a:tcPr/>
                </a:tc>
              </a:tr>
            </a:tbl>
          </a:graphicData>
        </a:graphic>
      </p:graphicFrame>
      <p:grpSp>
        <p:nvGrpSpPr>
          <p:cNvPr id="330" name="Group"/>
          <p:cNvGrpSpPr/>
          <p:nvPr/>
        </p:nvGrpSpPr>
        <p:grpSpPr>
          <a:xfrm rot="10800000">
            <a:off x="6769140" y="5140178"/>
            <a:ext cx="4853421" cy="861108"/>
            <a:chOff x="-31750" y="-130791"/>
            <a:chExt cx="4853420" cy="861107"/>
          </a:xfrm>
        </p:grpSpPr>
        <p:pic>
          <p:nvPicPr>
            <p:cNvPr id="320" name="Line Line" descr="Line Line"/>
            <p:cNvPicPr>
              <a:picLocks noChangeAspect="0"/>
            </p:cNvPicPr>
            <p:nvPr/>
          </p:nvPicPr>
          <p:blipFill>
            <a:blip r:embed="rId7">
              <a:extLst/>
            </a:blip>
            <a:stretch>
              <a:fillRect/>
            </a:stretch>
          </p:blipFill>
          <p:spPr>
            <a:xfrm>
              <a:off x="-31750" y="-130792"/>
              <a:ext cx="558265" cy="299399"/>
            </a:xfrm>
            <a:prstGeom prst="rect">
              <a:avLst/>
            </a:prstGeom>
            <a:effectLst/>
          </p:spPr>
        </p:pic>
        <p:pic>
          <p:nvPicPr>
            <p:cNvPr id="322" name="Line Line" descr="Line Line"/>
            <p:cNvPicPr>
              <a:picLocks noChangeAspect="0"/>
            </p:cNvPicPr>
            <p:nvPr/>
          </p:nvPicPr>
          <p:blipFill>
            <a:blip r:embed="rId10">
              <a:extLst/>
            </a:blip>
            <a:stretch>
              <a:fillRect/>
            </a:stretch>
          </p:blipFill>
          <p:spPr>
            <a:xfrm rot="16200000">
              <a:off x="-359854" y="317532"/>
              <a:ext cx="762067" cy="63501"/>
            </a:xfrm>
            <a:prstGeom prst="rect">
              <a:avLst/>
            </a:prstGeom>
            <a:effectLst/>
          </p:spPr>
        </p:pic>
        <p:pic>
          <p:nvPicPr>
            <p:cNvPr id="324" name="Line Line" descr="Line Line"/>
            <p:cNvPicPr>
              <a:picLocks noChangeAspect="0"/>
            </p:cNvPicPr>
            <p:nvPr/>
          </p:nvPicPr>
          <p:blipFill>
            <a:blip r:embed="rId11">
              <a:extLst/>
            </a:blip>
            <a:stretch>
              <a:fillRect/>
            </a:stretch>
          </p:blipFill>
          <p:spPr>
            <a:xfrm>
              <a:off x="-1050" y="637259"/>
              <a:ext cx="4822721" cy="63501"/>
            </a:xfrm>
            <a:prstGeom prst="rect">
              <a:avLst/>
            </a:prstGeom>
            <a:effectLst/>
          </p:spPr>
        </p:pic>
        <p:pic>
          <p:nvPicPr>
            <p:cNvPr id="326" name="Line Line" descr="Line Line"/>
            <p:cNvPicPr>
              <a:picLocks noChangeAspect="0"/>
            </p:cNvPicPr>
            <p:nvPr/>
          </p:nvPicPr>
          <p:blipFill>
            <a:blip r:embed="rId10">
              <a:extLst/>
            </a:blip>
            <a:stretch>
              <a:fillRect/>
            </a:stretch>
          </p:blipFill>
          <p:spPr>
            <a:xfrm rot="16200000">
              <a:off x="4393686" y="317532"/>
              <a:ext cx="762067" cy="63501"/>
            </a:xfrm>
            <a:prstGeom prst="rect">
              <a:avLst/>
            </a:prstGeom>
            <a:effectLst/>
          </p:spPr>
        </p:pic>
        <p:pic>
          <p:nvPicPr>
            <p:cNvPr id="328" name="Line Line" descr="Line Line"/>
            <p:cNvPicPr>
              <a:picLocks noChangeAspect="0"/>
            </p:cNvPicPr>
            <p:nvPr/>
          </p:nvPicPr>
          <p:blipFill>
            <a:blip r:embed="rId12">
              <a:extLst/>
            </a:blip>
            <a:stretch>
              <a:fillRect/>
            </a:stretch>
          </p:blipFill>
          <p:spPr>
            <a:xfrm>
              <a:off x="4474800" y="-12764"/>
              <a:ext cx="346871" cy="63501"/>
            </a:xfrm>
            <a:prstGeom prst="rect">
              <a:avLst/>
            </a:prstGeom>
            <a:effectLst/>
          </p:spPr>
        </p:pic>
      </p:grpSp>
      <p:sp>
        <p:nvSpPr>
          <p:cNvPr id="331" name="完成到开始：FS"/>
          <p:cNvSpPr txBox="1"/>
          <p:nvPr/>
        </p:nvSpPr>
        <p:spPr>
          <a:xfrm>
            <a:off x="1846297" y="2046469"/>
            <a:ext cx="1330683"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lnSpc>
                <a:spcPct val="130000"/>
              </a:lnSpc>
              <a:defRPr sz="1400">
                <a:solidFill>
                  <a:srgbClr val="3B3838"/>
                </a:solidFill>
              </a:defRPr>
            </a:pPr>
            <a:r>
              <a:rPr b="1">
                <a:latin typeface="YRDZST-Semibold"/>
                <a:ea typeface="YRDZST-Semibold"/>
                <a:cs typeface="YRDZST-Semibold"/>
                <a:sym typeface="YRDZST-Semibold"/>
              </a:rPr>
              <a:t>完成到开始：</a:t>
            </a:r>
            <a:r>
              <a:rPr b="1">
                <a:latin typeface="YRDZST-Semibold"/>
                <a:ea typeface="YRDZST-Semibold"/>
                <a:cs typeface="YRDZST-Semibold"/>
                <a:sym typeface="YRDZST-Semibold"/>
              </a:rPr>
              <a:t>FS</a:t>
            </a:r>
          </a:p>
        </p:txBody>
      </p:sp>
      <p:sp>
        <p:nvSpPr>
          <p:cNvPr id="332" name="开始到开始：SS"/>
          <p:cNvSpPr txBox="1"/>
          <p:nvPr/>
        </p:nvSpPr>
        <p:spPr>
          <a:xfrm>
            <a:off x="1845255" y="3860324"/>
            <a:ext cx="1332767"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lnSpc>
                <a:spcPct val="130000"/>
              </a:lnSpc>
              <a:defRPr sz="1400">
                <a:solidFill>
                  <a:srgbClr val="3B3838"/>
                </a:solidFill>
              </a:defRPr>
            </a:pPr>
            <a:r>
              <a:rPr b="1">
                <a:latin typeface="YRDZST-Semibold"/>
                <a:ea typeface="YRDZST-Semibold"/>
                <a:cs typeface="YRDZST-Semibold"/>
                <a:sym typeface="YRDZST-Semibold"/>
              </a:rPr>
              <a:t>开始到开始：S</a:t>
            </a:r>
            <a:r>
              <a:rPr b="1">
                <a:latin typeface="YRDZST-Semibold"/>
                <a:ea typeface="YRDZST-Semibold"/>
                <a:cs typeface="YRDZST-Semibold"/>
                <a:sym typeface="YRDZST-Semibold"/>
              </a:rPr>
              <a:t>S</a:t>
            </a:r>
          </a:p>
        </p:txBody>
      </p:sp>
      <p:sp>
        <p:nvSpPr>
          <p:cNvPr id="333" name="开始到结束：SF"/>
          <p:cNvSpPr txBox="1"/>
          <p:nvPr/>
        </p:nvSpPr>
        <p:spPr>
          <a:xfrm>
            <a:off x="7076884" y="4586873"/>
            <a:ext cx="1330683"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开始到结束：SF</a:t>
            </a:r>
          </a:p>
        </p:txBody>
      </p:sp>
      <p:sp>
        <p:nvSpPr>
          <p:cNvPr id="334" name="结束到结束：FF"/>
          <p:cNvSpPr txBox="1"/>
          <p:nvPr/>
        </p:nvSpPr>
        <p:spPr>
          <a:xfrm>
            <a:off x="7077926" y="2046469"/>
            <a:ext cx="1328600"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结束到结束：FF</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稻壳儿_答辩小姐姐作品_1"/>
          <p:cNvSpPr/>
          <p:nvPr/>
        </p:nvSpPr>
        <p:spPr>
          <a:xfrm>
            <a:off x="313266" y="304800"/>
            <a:ext cx="11565468" cy="6248400"/>
          </a:xfrm>
          <a:prstGeom prst="rect">
            <a:avLst/>
          </a:prstGeom>
          <a:solidFill>
            <a:srgbClr val="FFFFFF"/>
          </a:solidFill>
          <a:ln w="12700">
            <a:miter lim="400000"/>
          </a:ln>
        </p:spPr>
        <p:txBody>
          <a:bodyPr lIns="45719" rIns="45719" anchor="ctr"/>
          <a:lstStyle/>
          <a:p>
            <a:pPr algn="ctr">
              <a:defRPr>
                <a:solidFill>
                  <a:srgbClr val="FFFFFF"/>
                </a:solidFill>
              </a:defRPr>
            </a:pPr>
          </a:p>
        </p:txBody>
      </p:sp>
      <p:grpSp>
        <p:nvGrpSpPr>
          <p:cNvPr id="344" name="稻壳儿_答辩小姐姐作品_18"/>
          <p:cNvGrpSpPr/>
          <p:nvPr/>
        </p:nvGrpSpPr>
        <p:grpSpPr>
          <a:xfrm>
            <a:off x="4058859" y="713275"/>
            <a:ext cx="4074283" cy="230833"/>
            <a:chOff x="0" y="0"/>
            <a:chExt cx="4074281" cy="230831"/>
          </a:xfrm>
        </p:grpSpPr>
        <p:sp>
          <p:nvSpPr>
            <p:cNvPr id="341" name="直接连接符 2"/>
            <p:cNvSpPr/>
            <p:nvPr/>
          </p:nvSpPr>
          <p:spPr>
            <a:xfrm>
              <a:off x="0" y="230831"/>
              <a:ext cx="648182"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342" name="直接连接符 28"/>
            <p:cNvSpPr/>
            <p:nvPr/>
          </p:nvSpPr>
          <p:spPr>
            <a:xfrm>
              <a:off x="3426099" y="230831"/>
              <a:ext cx="648183"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343" name="文本框 7"/>
            <p:cNvSpPr/>
            <p:nvPr/>
          </p:nvSpPr>
          <p:spPr>
            <a:xfrm>
              <a:off x="734343" y="0"/>
              <a:ext cx="260559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pc="300" sz="24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r>
                <a:t>排列活动顺序</a:t>
              </a:r>
            </a:p>
          </p:txBody>
        </p:sp>
      </p:grpSp>
      <p:sp>
        <p:nvSpPr>
          <p:cNvPr id="345" name="确定依赖关系"/>
          <p:cNvSpPr txBox="1"/>
          <p:nvPr/>
        </p:nvSpPr>
        <p:spPr>
          <a:xfrm>
            <a:off x="1678160" y="1434611"/>
            <a:ext cx="1925797"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2400">
                <a:solidFill>
                  <a:srgbClr val="3B3838"/>
                </a:solidFill>
                <a:latin typeface="YRDZST-Semibold"/>
                <a:ea typeface="YRDZST-Semibold"/>
                <a:cs typeface="YRDZST-Semibold"/>
                <a:sym typeface="YRDZST-Semibold"/>
              </a:defRPr>
            </a:lvl1pPr>
          </a:lstStyle>
          <a:p>
            <a:pPr/>
            <a:r>
              <a:t>确定依赖关系</a:t>
            </a:r>
          </a:p>
        </p:txBody>
      </p:sp>
      <p:sp>
        <p:nvSpPr>
          <p:cNvPr id="346" name="稻壳儿_答辩小姐姐作品_2"/>
          <p:cNvSpPr/>
          <p:nvPr/>
        </p:nvSpPr>
        <p:spPr>
          <a:xfrm>
            <a:off x="1120445" y="2497575"/>
            <a:ext cx="689873" cy="689873"/>
          </a:xfrm>
          <a:prstGeom prst="ellipse">
            <a:avLst/>
          </a:prstGeom>
          <a:solidFill>
            <a:srgbClr val="4D7F89"/>
          </a:solidFill>
          <a:ln w="12700">
            <a:miter lim="400000"/>
          </a:ln>
        </p:spPr>
        <p:txBody>
          <a:bodyPr lIns="45719" rIns="45719" anchor="ctr"/>
          <a:lstStyle/>
          <a:p>
            <a:pPr algn="ctr">
              <a:defRPr>
                <a:solidFill>
                  <a:srgbClr val="FFFFFF"/>
                </a:solidFill>
              </a:defRPr>
            </a:pPr>
          </a:p>
        </p:txBody>
      </p:sp>
      <p:sp>
        <p:nvSpPr>
          <p:cNvPr id="347" name="稻壳儿_答辩小姐姐作品_3"/>
          <p:cNvSpPr/>
          <p:nvPr/>
        </p:nvSpPr>
        <p:spPr>
          <a:xfrm>
            <a:off x="1120445" y="4500172"/>
            <a:ext cx="689873" cy="689873"/>
          </a:xfrm>
          <a:prstGeom prst="ellipse">
            <a:avLst/>
          </a:prstGeom>
          <a:solidFill>
            <a:srgbClr val="A2633C"/>
          </a:solidFill>
          <a:ln w="12700">
            <a:miter lim="400000"/>
          </a:ln>
        </p:spPr>
        <p:txBody>
          <a:bodyPr lIns="45719" rIns="45719" anchor="ctr"/>
          <a:lstStyle/>
          <a:p>
            <a:pPr algn="ctr">
              <a:defRPr>
                <a:solidFill>
                  <a:srgbClr val="FFFFFF"/>
                </a:solidFill>
              </a:defRPr>
            </a:pPr>
          </a:p>
        </p:txBody>
      </p:sp>
      <p:sp>
        <p:nvSpPr>
          <p:cNvPr id="348" name="稻壳儿_答辩小姐姐作品_4"/>
          <p:cNvSpPr/>
          <p:nvPr/>
        </p:nvSpPr>
        <p:spPr>
          <a:xfrm>
            <a:off x="6869387" y="4500172"/>
            <a:ext cx="689873" cy="689873"/>
          </a:xfrm>
          <a:prstGeom prst="ellipse">
            <a:avLst/>
          </a:prstGeom>
          <a:solidFill>
            <a:srgbClr val="4D7F89"/>
          </a:solidFill>
          <a:ln w="12700">
            <a:miter lim="400000"/>
          </a:ln>
        </p:spPr>
        <p:txBody>
          <a:bodyPr lIns="45719" rIns="45719" anchor="ctr"/>
          <a:lstStyle/>
          <a:p>
            <a:pPr algn="ctr">
              <a:defRPr>
                <a:solidFill>
                  <a:srgbClr val="FFFFFF"/>
                </a:solidFill>
              </a:defRPr>
            </a:pPr>
          </a:p>
        </p:txBody>
      </p:sp>
      <p:sp>
        <p:nvSpPr>
          <p:cNvPr id="349" name="稻壳儿_答辩小姐姐作品_5"/>
          <p:cNvSpPr/>
          <p:nvPr/>
        </p:nvSpPr>
        <p:spPr>
          <a:xfrm>
            <a:off x="6869387" y="2518408"/>
            <a:ext cx="689873" cy="689873"/>
          </a:xfrm>
          <a:prstGeom prst="ellipse">
            <a:avLst/>
          </a:prstGeom>
          <a:solidFill>
            <a:srgbClr val="A2633C"/>
          </a:solidFill>
          <a:ln w="12700">
            <a:miter lim="400000"/>
          </a:ln>
        </p:spPr>
        <p:txBody>
          <a:bodyPr lIns="45719" rIns="45719" anchor="ctr"/>
          <a:lstStyle/>
          <a:p>
            <a:pPr algn="ctr">
              <a:defRPr>
                <a:solidFill>
                  <a:srgbClr val="FFFFFF"/>
                </a:solidFill>
              </a:defRPr>
            </a:pPr>
          </a:p>
        </p:txBody>
      </p:sp>
      <p:sp>
        <p:nvSpPr>
          <p:cNvPr id="350" name="稻壳儿_答辩小姐姐作品_6"/>
          <p:cNvSpPr txBox="1"/>
          <p:nvPr/>
        </p:nvSpPr>
        <p:spPr>
          <a:xfrm>
            <a:off x="2243549" y="2929593"/>
            <a:ext cx="3434397" cy="85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b="1" sz="1400">
                <a:solidFill>
                  <a:srgbClr val="595959"/>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法律或合同要求的或工作的内在性质决定的依赖关系，强制性依赖关系往往与客观限制有关。</a:t>
            </a:r>
          </a:p>
        </p:txBody>
      </p:sp>
      <p:sp>
        <p:nvSpPr>
          <p:cNvPr id="351" name="稻壳儿_答辩小姐姐作品_7"/>
          <p:cNvSpPr txBox="1"/>
          <p:nvPr/>
        </p:nvSpPr>
        <p:spPr>
          <a:xfrm>
            <a:off x="2243549" y="2426355"/>
            <a:ext cx="1447366"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defTabSz="457200">
              <a:defRPr b="1" sz="2000">
                <a:solidFill>
                  <a:srgbClr val="404040"/>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强制性依赖</a:t>
            </a:r>
          </a:p>
        </p:txBody>
      </p:sp>
      <p:sp>
        <p:nvSpPr>
          <p:cNvPr id="352" name="稻壳儿_答辩小姐姐作品_8"/>
          <p:cNvSpPr txBox="1"/>
          <p:nvPr/>
        </p:nvSpPr>
        <p:spPr>
          <a:xfrm>
            <a:off x="2243549" y="4941128"/>
            <a:ext cx="3434397" cy="11391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150000"/>
              </a:lnSpc>
              <a:defRPr sz="1400">
                <a:solidFill>
                  <a:srgbClr val="595959"/>
                </a:solidFill>
              </a:defRPr>
            </a:pPr>
            <a:r>
              <a:rPr b="1">
                <a:latin typeface="YRDZST-Semibold"/>
                <a:ea typeface="YRDZST-Semibold"/>
                <a:cs typeface="YRDZST-Semibold"/>
                <a:sym typeface="YRDZST-Semibold"/>
              </a:rPr>
              <a:t>即便</a:t>
            </a:r>
            <a:r>
              <a:rPr b="1">
                <a:latin typeface="YRDZST-Semibold"/>
                <a:ea typeface="YRDZST-Semibold"/>
                <a:cs typeface="YRDZST-Semibold"/>
                <a:sym typeface="YRDZST-Semibold"/>
              </a:rPr>
              <a:t>还有其他依赖关系可用，选择性依赖关系应基于具体应用领域的最佳实践或项目的某些特殊性质对活动顺序的要求来创建。</a:t>
            </a:r>
          </a:p>
        </p:txBody>
      </p:sp>
      <p:sp>
        <p:nvSpPr>
          <p:cNvPr id="353" name="稻壳儿_答辩小姐姐作品_9"/>
          <p:cNvSpPr txBox="1"/>
          <p:nvPr/>
        </p:nvSpPr>
        <p:spPr>
          <a:xfrm>
            <a:off x="2243549" y="4437889"/>
            <a:ext cx="1447366"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defTabSz="457200">
              <a:defRPr b="1" sz="2000">
                <a:solidFill>
                  <a:srgbClr val="404040"/>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选择性依赖</a:t>
            </a:r>
          </a:p>
        </p:txBody>
      </p:sp>
      <p:sp>
        <p:nvSpPr>
          <p:cNvPr id="354" name="稻壳儿_答辩小姐姐作品_11"/>
          <p:cNvSpPr txBox="1"/>
          <p:nvPr/>
        </p:nvSpPr>
        <p:spPr>
          <a:xfrm>
            <a:off x="8080747" y="2929593"/>
            <a:ext cx="3434397" cy="85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b="1" sz="1400">
                <a:solidFill>
                  <a:srgbClr val="595959"/>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项目活动与非项目活动之间的依赖关系，这些依赖关系往往不在项目团队的控制范围内。</a:t>
            </a:r>
          </a:p>
        </p:txBody>
      </p:sp>
      <p:sp>
        <p:nvSpPr>
          <p:cNvPr id="355" name="稻壳儿_答辩小姐姐作品_12"/>
          <p:cNvSpPr txBox="1"/>
          <p:nvPr/>
        </p:nvSpPr>
        <p:spPr>
          <a:xfrm>
            <a:off x="8080747" y="2426355"/>
            <a:ext cx="1190856"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defTabSz="457200">
              <a:defRPr b="1" sz="2000">
                <a:solidFill>
                  <a:srgbClr val="404040"/>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外部依赖</a:t>
            </a:r>
          </a:p>
        </p:txBody>
      </p:sp>
      <p:sp>
        <p:nvSpPr>
          <p:cNvPr id="356" name="稻壳儿_答辩小姐姐作品_13"/>
          <p:cNvSpPr txBox="1"/>
          <p:nvPr/>
        </p:nvSpPr>
        <p:spPr>
          <a:xfrm>
            <a:off x="8080747" y="4941128"/>
            <a:ext cx="3434397" cy="5676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150000"/>
              </a:lnSpc>
              <a:defRPr b="1" sz="1400">
                <a:solidFill>
                  <a:srgbClr val="595959"/>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项目活动之间的紧前关系，通常在项目团队的控制之中。</a:t>
            </a:r>
          </a:p>
        </p:txBody>
      </p:sp>
      <p:sp>
        <p:nvSpPr>
          <p:cNvPr id="357" name="稻壳儿_答辩小姐姐作品_14"/>
          <p:cNvSpPr txBox="1"/>
          <p:nvPr/>
        </p:nvSpPr>
        <p:spPr>
          <a:xfrm>
            <a:off x="8080747" y="4437889"/>
            <a:ext cx="1190856"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defTabSz="457200">
              <a:defRPr b="1" sz="2000">
                <a:solidFill>
                  <a:srgbClr val="404040"/>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内部依赖</a:t>
            </a:r>
          </a:p>
        </p:txBody>
      </p:sp>
      <p:pic>
        <p:nvPicPr>
          <p:cNvPr id="358" name="强制退出 (1).png" descr="强制退出 (1).png"/>
          <p:cNvPicPr>
            <a:picLocks noChangeAspect="1"/>
          </p:cNvPicPr>
          <p:nvPr/>
        </p:nvPicPr>
        <p:blipFill>
          <a:blip r:embed="rId3">
            <a:extLst/>
          </a:blip>
          <a:stretch>
            <a:fillRect/>
          </a:stretch>
        </p:blipFill>
        <p:spPr>
          <a:xfrm>
            <a:off x="1206786" y="2583915"/>
            <a:ext cx="517192" cy="517192"/>
          </a:xfrm>
          <a:prstGeom prst="rect">
            <a:avLst/>
          </a:prstGeom>
          <a:ln w="12700">
            <a:miter lim="400000"/>
          </a:ln>
        </p:spPr>
      </p:pic>
      <p:pic>
        <p:nvPicPr>
          <p:cNvPr id="359" name="Options.png" descr="Options.png"/>
          <p:cNvPicPr>
            <a:picLocks noChangeAspect="1"/>
          </p:cNvPicPr>
          <p:nvPr/>
        </p:nvPicPr>
        <p:blipFill>
          <a:blip r:embed="rId4">
            <a:extLst/>
          </a:blip>
          <a:stretch>
            <a:fillRect/>
          </a:stretch>
        </p:blipFill>
        <p:spPr>
          <a:xfrm>
            <a:off x="1254561" y="4634288"/>
            <a:ext cx="421641" cy="421641"/>
          </a:xfrm>
          <a:prstGeom prst="rect">
            <a:avLst/>
          </a:prstGeom>
          <a:ln w="12700">
            <a:miter lim="400000"/>
          </a:ln>
        </p:spPr>
      </p:pic>
      <p:pic>
        <p:nvPicPr>
          <p:cNvPr id="360" name="外包信息.png" descr="外包信息.png"/>
          <p:cNvPicPr>
            <a:picLocks noChangeAspect="1"/>
          </p:cNvPicPr>
          <p:nvPr/>
        </p:nvPicPr>
        <p:blipFill>
          <a:blip r:embed="rId5">
            <a:extLst/>
          </a:blip>
          <a:stretch>
            <a:fillRect/>
          </a:stretch>
        </p:blipFill>
        <p:spPr>
          <a:xfrm>
            <a:off x="7003503" y="2631691"/>
            <a:ext cx="421641" cy="421641"/>
          </a:xfrm>
          <a:prstGeom prst="rect">
            <a:avLst/>
          </a:prstGeom>
          <a:ln w="12700">
            <a:miter lim="400000"/>
          </a:ln>
        </p:spPr>
      </p:pic>
      <p:pic>
        <p:nvPicPr>
          <p:cNvPr id="361" name="团队.png" descr="团队.png"/>
          <p:cNvPicPr>
            <a:picLocks noChangeAspect="1"/>
          </p:cNvPicPr>
          <p:nvPr/>
        </p:nvPicPr>
        <p:blipFill>
          <a:blip r:embed="rId6">
            <a:extLst/>
          </a:blip>
          <a:stretch>
            <a:fillRect/>
          </a:stretch>
        </p:blipFill>
        <p:spPr>
          <a:xfrm>
            <a:off x="6955728" y="4550107"/>
            <a:ext cx="517192" cy="517192"/>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 name="稻壳儿_答辩小姐姐作品_1"/>
          <p:cNvSpPr/>
          <p:nvPr/>
        </p:nvSpPr>
        <p:spPr>
          <a:xfrm>
            <a:off x="313266" y="304800"/>
            <a:ext cx="11565468" cy="6248400"/>
          </a:xfrm>
          <a:prstGeom prst="rect">
            <a:avLst/>
          </a:prstGeom>
          <a:solidFill>
            <a:srgbClr val="FFFFFF"/>
          </a:solidFill>
          <a:ln w="12700">
            <a:miter lim="400000"/>
          </a:ln>
        </p:spPr>
        <p:txBody>
          <a:bodyPr lIns="45719" rIns="45719" anchor="ctr"/>
          <a:lstStyle/>
          <a:p>
            <a:pPr algn="ctr">
              <a:defRPr>
                <a:solidFill>
                  <a:srgbClr val="FFFFFF"/>
                </a:solidFill>
              </a:defRPr>
            </a:pPr>
          </a:p>
        </p:txBody>
      </p:sp>
      <p:grpSp>
        <p:nvGrpSpPr>
          <p:cNvPr id="369" name="稻壳儿_答辩小姐姐作品_18"/>
          <p:cNvGrpSpPr/>
          <p:nvPr/>
        </p:nvGrpSpPr>
        <p:grpSpPr>
          <a:xfrm>
            <a:off x="4058859" y="713275"/>
            <a:ext cx="4074283" cy="230833"/>
            <a:chOff x="0" y="0"/>
            <a:chExt cx="4074281" cy="230831"/>
          </a:xfrm>
        </p:grpSpPr>
        <p:sp>
          <p:nvSpPr>
            <p:cNvPr id="366" name="直接连接符 2"/>
            <p:cNvSpPr/>
            <p:nvPr/>
          </p:nvSpPr>
          <p:spPr>
            <a:xfrm>
              <a:off x="0" y="230831"/>
              <a:ext cx="648182"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367" name="直接连接符 28"/>
            <p:cNvSpPr/>
            <p:nvPr/>
          </p:nvSpPr>
          <p:spPr>
            <a:xfrm>
              <a:off x="3426099" y="230831"/>
              <a:ext cx="648183"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368" name="文本框 7"/>
            <p:cNvSpPr/>
            <p:nvPr/>
          </p:nvSpPr>
          <p:spPr>
            <a:xfrm>
              <a:off x="734343" y="0"/>
              <a:ext cx="260559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pc="300" sz="24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r>
                <a:t>排列活动顺序</a:t>
              </a:r>
            </a:p>
          </p:txBody>
        </p:sp>
      </p:grpSp>
      <p:sp>
        <p:nvSpPr>
          <p:cNvPr id="370" name="提前量与滞后量"/>
          <p:cNvSpPr txBox="1"/>
          <p:nvPr/>
        </p:nvSpPr>
        <p:spPr>
          <a:xfrm>
            <a:off x="1526355" y="1434611"/>
            <a:ext cx="2229407"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2400">
                <a:solidFill>
                  <a:srgbClr val="3B3838"/>
                </a:solidFill>
                <a:latin typeface="YRDZST-Semibold"/>
                <a:ea typeface="YRDZST-Semibold"/>
                <a:cs typeface="YRDZST-Semibold"/>
                <a:sym typeface="YRDZST-Semibold"/>
              </a:defRPr>
            </a:lvl1pPr>
          </a:lstStyle>
          <a:p>
            <a:pPr/>
            <a:r>
              <a:t>提前量与滞后量</a:t>
            </a:r>
          </a:p>
        </p:txBody>
      </p:sp>
      <p:graphicFrame>
        <p:nvGraphicFramePr>
          <p:cNvPr id="371" name="Table"/>
          <p:cNvGraphicFramePr/>
          <p:nvPr/>
        </p:nvGraphicFramePr>
        <p:xfrm>
          <a:off x="2297721" y="3017026"/>
          <a:ext cx="1435663" cy="91630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74320"/>
                <a:gridCol w="474320"/>
                <a:gridCol w="474320"/>
              </a:tblGrid>
              <a:tr h="301200">
                <a:tc gridSpan="3" rowSpan="3">
                  <a:txBody>
                    <a:bodyPr/>
                    <a:lstStyle/>
                    <a:p>
                      <a:pPr algn="ctr">
                        <a:defRPr sz="1800"/>
                      </a:pPr>
                      <a:r>
                        <a:t>活动A</a:t>
                      </a:r>
                    </a:p>
                  </a:txBody>
                  <a:tcPr marL="0" marR="0" marT="0" marB="0" anchor="ctr" anchorCtr="0" horzOverflow="overflow">
                    <a:lnL w="38100">
                      <a:solidFill>
                        <a:srgbClr val="535353"/>
                      </a:solidFill>
                      <a:miter lim="400000"/>
                    </a:lnL>
                    <a:lnR w="38100">
                      <a:solidFill>
                        <a:srgbClr val="535353"/>
                      </a:solidFill>
                      <a:miter lim="400000"/>
                    </a:lnR>
                    <a:lnT w="38100">
                      <a:solidFill>
                        <a:srgbClr val="535353"/>
                      </a:solidFill>
                      <a:miter lim="400000"/>
                    </a:lnT>
                    <a:lnB w="38100">
                      <a:solidFill>
                        <a:srgbClr val="535353"/>
                      </a:solidFill>
                      <a:miter lim="400000"/>
                    </a:lnB>
                    <a:solidFill>
                      <a:srgbClr val="DDDDDD"/>
                    </a:solidFill>
                  </a:tcPr>
                </a:tc>
                <a:tc rowSpan="3" hMerge="1">
                  <a:tcPr/>
                </a:tc>
                <a:tc rowSpan="3" hMerge="1">
                  <a:tcPr/>
                </a:tc>
              </a:tr>
              <a:tr h="301200">
                <a:tc gridSpan="3" vMerge="1">
                  <a:tcPr/>
                </a:tc>
                <a:tc hMerge="1" vMerge="1">
                  <a:tcPr/>
                </a:tc>
                <a:tc hMerge="1" vMerge="1">
                  <a:tcPr/>
                </a:tc>
              </a:tr>
              <a:tr h="301200">
                <a:tc gridSpan="3" vMerge="1">
                  <a:tcPr/>
                </a:tc>
                <a:tc hMerge="1" vMerge="1">
                  <a:tcPr/>
                </a:tc>
                <a:tc hMerge="1" vMerge="1">
                  <a:tcPr/>
                </a:tc>
              </a:tr>
            </a:tbl>
          </a:graphicData>
        </a:graphic>
      </p:graphicFrame>
      <p:graphicFrame>
        <p:nvGraphicFramePr>
          <p:cNvPr id="372" name="Table"/>
          <p:cNvGraphicFramePr/>
          <p:nvPr/>
        </p:nvGraphicFramePr>
        <p:xfrm>
          <a:off x="3163572" y="4570529"/>
          <a:ext cx="1435663" cy="91630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74320"/>
                <a:gridCol w="474320"/>
                <a:gridCol w="474320"/>
              </a:tblGrid>
              <a:tr h="301200">
                <a:tc gridSpan="3" rowSpan="3">
                  <a:txBody>
                    <a:bodyPr/>
                    <a:lstStyle/>
                    <a:p>
                      <a:pPr algn="ctr">
                        <a:defRPr sz="1800"/>
                      </a:pPr>
                      <a:r>
                        <a:t>活动B</a:t>
                      </a:r>
                    </a:p>
                  </a:txBody>
                  <a:tcPr marL="0" marR="0" marT="0" marB="0" anchor="ctr" anchorCtr="0" horzOverflow="overflow">
                    <a:lnL w="38100">
                      <a:solidFill>
                        <a:srgbClr val="535353"/>
                      </a:solidFill>
                      <a:miter lim="400000"/>
                    </a:lnL>
                    <a:lnR w="38100">
                      <a:solidFill>
                        <a:srgbClr val="535353"/>
                      </a:solidFill>
                      <a:miter lim="400000"/>
                    </a:lnR>
                    <a:lnT w="38100">
                      <a:solidFill>
                        <a:srgbClr val="535353"/>
                      </a:solidFill>
                      <a:miter lim="400000"/>
                    </a:lnT>
                    <a:lnB w="38100">
                      <a:solidFill>
                        <a:srgbClr val="535353"/>
                      </a:solidFill>
                      <a:miter lim="400000"/>
                    </a:lnB>
                    <a:solidFill>
                      <a:srgbClr val="DDDDDD"/>
                    </a:solidFill>
                  </a:tcPr>
                </a:tc>
                <a:tc rowSpan="3" hMerge="1">
                  <a:tcPr/>
                </a:tc>
                <a:tc rowSpan="3" hMerge="1">
                  <a:tcPr/>
                </a:tc>
              </a:tr>
              <a:tr h="301200">
                <a:tc gridSpan="3" vMerge="1">
                  <a:tcPr/>
                </a:tc>
                <a:tc hMerge="1" vMerge="1">
                  <a:tcPr/>
                </a:tc>
                <a:tc hMerge="1" vMerge="1">
                  <a:tcPr/>
                </a:tc>
              </a:tr>
              <a:tr h="301200">
                <a:tc gridSpan="3" vMerge="1">
                  <a:tcPr/>
                </a:tc>
                <a:tc hMerge="1" vMerge="1">
                  <a:tcPr/>
                </a:tc>
                <a:tc hMerge="1" vMerge="1">
                  <a:tcPr/>
                </a:tc>
              </a:tr>
            </a:tbl>
          </a:graphicData>
        </a:graphic>
      </p:graphicFrame>
      <p:grpSp>
        <p:nvGrpSpPr>
          <p:cNvPr id="383" name="Group"/>
          <p:cNvGrpSpPr/>
          <p:nvPr/>
        </p:nvGrpSpPr>
        <p:grpSpPr>
          <a:xfrm>
            <a:off x="2431266" y="3383917"/>
            <a:ext cx="1511553" cy="1750974"/>
            <a:chOff x="-31749" y="-31749"/>
            <a:chExt cx="1511552" cy="1750973"/>
          </a:xfrm>
        </p:grpSpPr>
        <p:pic>
          <p:nvPicPr>
            <p:cNvPr id="373" name="Line Line" descr="Line Line"/>
            <p:cNvPicPr>
              <a:picLocks noChangeAspect="0"/>
            </p:cNvPicPr>
            <p:nvPr/>
          </p:nvPicPr>
          <p:blipFill>
            <a:blip r:embed="rId3">
              <a:extLst/>
            </a:blip>
            <a:stretch>
              <a:fillRect/>
            </a:stretch>
          </p:blipFill>
          <p:spPr>
            <a:xfrm>
              <a:off x="-30448" y="1419825"/>
              <a:ext cx="740977" cy="299399"/>
            </a:xfrm>
            <a:prstGeom prst="rect">
              <a:avLst/>
            </a:prstGeom>
            <a:effectLst/>
          </p:spPr>
        </p:pic>
        <p:pic>
          <p:nvPicPr>
            <p:cNvPr id="375" name="Line Line" descr="Line Line"/>
            <p:cNvPicPr>
              <a:picLocks noChangeAspect="0"/>
            </p:cNvPicPr>
            <p:nvPr/>
          </p:nvPicPr>
          <p:blipFill>
            <a:blip r:embed="rId4">
              <a:extLst/>
            </a:blip>
            <a:stretch>
              <a:fillRect/>
            </a:stretch>
          </p:blipFill>
          <p:spPr>
            <a:xfrm rot="16200000">
              <a:off x="-445211" y="1128863"/>
              <a:ext cx="905309" cy="63501"/>
            </a:xfrm>
            <a:prstGeom prst="rect">
              <a:avLst/>
            </a:prstGeom>
            <a:effectLst/>
          </p:spPr>
        </p:pic>
        <p:pic>
          <p:nvPicPr>
            <p:cNvPr id="377" name="Line Line" descr="Line Line"/>
            <p:cNvPicPr>
              <a:picLocks noChangeAspect="0"/>
            </p:cNvPicPr>
            <p:nvPr/>
          </p:nvPicPr>
          <p:blipFill>
            <a:blip r:embed="rId5">
              <a:extLst/>
            </a:blip>
            <a:stretch>
              <a:fillRect/>
            </a:stretch>
          </p:blipFill>
          <p:spPr>
            <a:xfrm>
              <a:off x="-31750" y="704573"/>
              <a:ext cx="1511553" cy="63501"/>
            </a:xfrm>
            <a:prstGeom prst="rect">
              <a:avLst/>
            </a:prstGeom>
            <a:effectLst/>
          </p:spPr>
        </p:pic>
        <p:pic>
          <p:nvPicPr>
            <p:cNvPr id="379" name="Line Line" descr="Line Line"/>
            <p:cNvPicPr>
              <a:picLocks noChangeAspect="0"/>
            </p:cNvPicPr>
            <p:nvPr/>
          </p:nvPicPr>
          <p:blipFill>
            <a:blip r:embed="rId6">
              <a:extLst/>
            </a:blip>
            <a:stretch>
              <a:fillRect/>
            </a:stretch>
          </p:blipFill>
          <p:spPr>
            <a:xfrm rot="16200000">
              <a:off x="1031737" y="347382"/>
              <a:ext cx="821765" cy="63501"/>
            </a:xfrm>
            <a:prstGeom prst="rect">
              <a:avLst/>
            </a:prstGeom>
            <a:effectLst/>
          </p:spPr>
        </p:pic>
        <p:pic>
          <p:nvPicPr>
            <p:cNvPr id="381" name="Line Line" descr="Line Line"/>
            <p:cNvPicPr>
              <a:picLocks noChangeAspect="0"/>
            </p:cNvPicPr>
            <p:nvPr/>
          </p:nvPicPr>
          <p:blipFill>
            <a:blip r:embed="rId7">
              <a:extLst/>
            </a:blip>
            <a:stretch>
              <a:fillRect/>
            </a:stretch>
          </p:blipFill>
          <p:spPr>
            <a:xfrm>
              <a:off x="1209421" y="-10678"/>
              <a:ext cx="268622" cy="63501"/>
            </a:xfrm>
            <a:prstGeom prst="rect">
              <a:avLst/>
            </a:prstGeom>
            <a:effectLst/>
          </p:spPr>
        </p:pic>
      </p:grpSp>
      <p:sp>
        <p:nvSpPr>
          <p:cNvPr id="384" name="FS-2"/>
          <p:cNvSpPr txBox="1"/>
          <p:nvPr/>
        </p:nvSpPr>
        <p:spPr>
          <a:xfrm>
            <a:off x="4178553" y="3750451"/>
            <a:ext cx="452796"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FS-2</a:t>
            </a:r>
          </a:p>
        </p:txBody>
      </p:sp>
      <p:sp>
        <p:nvSpPr>
          <p:cNvPr id="385" name="FS+2"/>
          <p:cNvSpPr txBox="1"/>
          <p:nvPr/>
        </p:nvSpPr>
        <p:spPr>
          <a:xfrm>
            <a:off x="8606413" y="3750451"/>
            <a:ext cx="452795"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FS+2</a:t>
            </a:r>
          </a:p>
        </p:txBody>
      </p:sp>
      <p:graphicFrame>
        <p:nvGraphicFramePr>
          <p:cNvPr id="386" name="Table"/>
          <p:cNvGraphicFramePr/>
          <p:nvPr/>
        </p:nvGraphicFramePr>
        <p:xfrm>
          <a:off x="7052040" y="3745099"/>
          <a:ext cx="1435663" cy="91630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74320"/>
                <a:gridCol w="474320"/>
                <a:gridCol w="474320"/>
              </a:tblGrid>
              <a:tr h="301200">
                <a:tc gridSpan="3" rowSpan="3">
                  <a:txBody>
                    <a:bodyPr/>
                    <a:lstStyle/>
                    <a:p>
                      <a:pPr algn="ctr">
                        <a:defRPr sz="1800"/>
                      </a:pPr>
                      <a:r>
                        <a:t>活动A</a:t>
                      </a:r>
                    </a:p>
                  </a:txBody>
                  <a:tcPr marL="0" marR="0" marT="0" marB="0" anchor="ctr" anchorCtr="0" horzOverflow="overflow">
                    <a:lnL w="38100">
                      <a:solidFill>
                        <a:srgbClr val="535353"/>
                      </a:solidFill>
                      <a:miter lim="400000"/>
                    </a:lnL>
                    <a:lnR w="38100">
                      <a:solidFill>
                        <a:srgbClr val="535353"/>
                      </a:solidFill>
                      <a:miter lim="400000"/>
                    </a:lnR>
                    <a:lnT w="38100">
                      <a:solidFill>
                        <a:srgbClr val="535353"/>
                      </a:solidFill>
                      <a:miter lim="400000"/>
                    </a:lnT>
                    <a:lnB w="38100">
                      <a:solidFill>
                        <a:srgbClr val="535353"/>
                      </a:solidFill>
                      <a:miter lim="400000"/>
                    </a:lnB>
                    <a:solidFill>
                      <a:srgbClr val="DDDDDD"/>
                    </a:solidFill>
                  </a:tcPr>
                </a:tc>
                <a:tc rowSpan="3" hMerge="1">
                  <a:tcPr/>
                </a:tc>
                <a:tc rowSpan="3" hMerge="1">
                  <a:tcPr/>
                </a:tc>
              </a:tr>
              <a:tr h="301200">
                <a:tc gridSpan="3" vMerge="1">
                  <a:tcPr/>
                </a:tc>
                <a:tc hMerge="1" vMerge="1">
                  <a:tcPr/>
                </a:tc>
                <a:tc hMerge="1" vMerge="1">
                  <a:tcPr/>
                </a:tc>
              </a:tr>
              <a:tr h="301200">
                <a:tc gridSpan="3" vMerge="1">
                  <a:tcPr/>
                </a:tc>
                <a:tc hMerge="1" vMerge="1">
                  <a:tcPr/>
                </a:tc>
                <a:tc hMerge="1" vMerge="1">
                  <a:tcPr/>
                </a:tc>
              </a:tr>
            </a:tbl>
          </a:graphicData>
        </a:graphic>
      </p:graphicFrame>
      <p:graphicFrame>
        <p:nvGraphicFramePr>
          <p:cNvPr id="387" name="Table"/>
          <p:cNvGraphicFramePr/>
          <p:nvPr/>
        </p:nvGraphicFramePr>
        <p:xfrm>
          <a:off x="9190618" y="3745099"/>
          <a:ext cx="1435663" cy="91630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74320"/>
                <a:gridCol w="474320"/>
                <a:gridCol w="474320"/>
              </a:tblGrid>
              <a:tr h="301200">
                <a:tc gridSpan="3" rowSpan="3">
                  <a:txBody>
                    <a:bodyPr/>
                    <a:lstStyle/>
                    <a:p>
                      <a:pPr algn="ctr">
                        <a:defRPr sz="1800"/>
                      </a:pPr>
                      <a:r>
                        <a:t>活动B</a:t>
                      </a:r>
                    </a:p>
                  </a:txBody>
                  <a:tcPr marL="0" marR="0" marT="0" marB="0" anchor="ctr" anchorCtr="0" horzOverflow="overflow">
                    <a:lnL w="38100">
                      <a:solidFill>
                        <a:srgbClr val="535353"/>
                      </a:solidFill>
                      <a:miter lim="400000"/>
                    </a:lnL>
                    <a:lnR w="38100">
                      <a:solidFill>
                        <a:srgbClr val="535353"/>
                      </a:solidFill>
                      <a:miter lim="400000"/>
                    </a:lnR>
                    <a:lnT w="38100">
                      <a:solidFill>
                        <a:srgbClr val="535353"/>
                      </a:solidFill>
                      <a:miter lim="400000"/>
                    </a:lnT>
                    <a:lnB w="38100">
                      <a:solidFill>
                        <a:srgbClr val="535353"/>
                      </a:solidFill>
                      <a:miter lim="400000"/>
                    </a:lnB>
                    <a:solidFill>
                      <a:srgbClr val="DDDDDD"/>
                    </a:solidFill>
                  </a:tcPr>
                </a:tc>
                <a:tc rowSpan="3" hMerge="1">
                  <a:tcPr/>
                </a:tc>
                <a:tc rowSpan="3" hMerge="1">
                  <a:tcPr/>
                </a:tc>
              </a:tr>
              <a:tr h="301200">
                <a:tc gridSpan="3" vMerge="1">
                  <a:tcPr/>
                </a:tc>
                <a:tc hMerge="1" vMerge="1">
                  <a:tcPr/>
                </a:tc>
                <a:tc hMerge="1" vMerge="1">
                  <a:tcPr/>
                </a:tc>
              </a:tr>
              <a:tr h="301200">
                <a:tc gridSpan="3" vMerge="1">
                  <a:tcPr/>
                </a:tc>
                <a:tc hMerge="1" vMerge="1">
                  <a:tcPr/>
                </a:tc>
                <a:tc hMerge="1" vMerge="1">
                  <a:tcPr/>
                </a:tc>
              </a:tr>
            </a:tbl>
          </a:graphicData>
        </a:graphic>
      </p:graphicFrame>
      <p:pic>
        <p:nvPicPr>
          <p:cNvPr id="389" name="Connection Line" descr="Connection Line"/>
          <p:cNvPicPr>
            <a:picLocks noChangeAspect="0"/>
          </p:cNvPicPr>
          <p:nvPr/>
        </p:nvPicPr>
        <p:blipFill>
          <a:blip r:embed="rId8">
            <a:extLst/>
          </a:blip>
          <a:stretch>
            <a:fillRect/>
          </a:stretch>
        </p:blipFill>
        <p:spPr>
          <a:xfrm>
            <a:off x="8480790" y="4046037"/>
            <a:ext cx="703479" cy="299399"/>
          </a:xfrm>
          <a:prstGeom prst="rect">
            <a:avLst/>
          </a:prstGeom>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4" name="稻壳儿_答辩小姐姐作品_1"/>
          <p:cNvSpPr/>
          <p:nvPr/>
        </p:nvSpPr>
        <p:spPr>
          <a:xfrm>
            <a:off x="313266" y="304800"/>
            <a:ext cx="11565468" cy="6248400"/>
          </a:xfrm>
          <a:prstGeom prst="rect">
            <a:avLst/>
          </a:prstGeom>
          <a:solidFill>
            <a:srgbClr val="FFFFFF"/>
          </a:solidFill>
          <a:ln w="12700">
            <a:miter lim="400000"/>
          </a:ln>
        </p:spPr>
        <p:txBody>
          <a:bodyPr lIns="45719" rIns="45719" anchor="ctr"/>
          <a:lstStyle/>
          <a:p>
            <a:pPr algn="ctr">
              <a:defRPr>
                <a:solidFill>
                  <a:srgbClr val="FFFFFF"/>
                </a:solidFill>
              </a:defRPr>
            </a:pPr>
          </a:p>
        </p:txBody>
      </p:sp>
      <p:graphicFrame>
        <p:nvGraphicFramePr>
          <p:cNvPr id="395" name="Table"/>
          <p:cNvGraphicFramePr/>
          <p:nvPr/>
        </p:nvGraphicFramePr>
        <p:xfrm>
          <a:off x="2995442" y="2224506"/>
          <a:ext cx="6216218" cy="3419794"/>
        </p:xfrm>
        <a:graphic xmlns:a="http://schemas.openxmlformats.org/drawingml/2006/main">
          <a:graphicData uri="http://schemas.openxmlformats.org/drawingml/2006/table">
            <a:tbl>
              <a:tblPr firstCol="0" firstRow="0" lastCol="0" lastRow="0" bandCol="0" bandRow="1" rtl="0">
                <a:tableStyleId>{C7B018BB-80A7-4F77-B60F-C8B233D01FF8}</a:tableStyleId>
              </a:tblPr>
              <a:tblGrid>
                <a:gridCol w="1649872"/>
                <a:gridCol w="2276822"/>
                <a:gridCol w="2276822"/>
              </a:tblGrid>
              <a:tr h="681418">
                <a:tc>
                  <a:txBody>
                    <a:bodyPr/>
                    <a:lstStyle/>
                    <a:p>
                      <a:pPr algn="ctr">
                        <a:defRPr sz="1800"/>
                      </a:pPr>
                      <a:r>
                        <a:rPr sz="1500"/>
                        <a:t>活动</a:t>
                      </a:r>
                    </a:p>
                  </a:txBody>
                  <a:tcPr marL="0" marR="0" marT="0" marB="0" anchor="ctr" anchorCtr="0" horzOverflow="overflow"/>
                </a:tc>
                <a:tc>
                  <a:txBody>
                    <a:bodyPr/>
                    <a:lstStyle/>
                    <a:p>
                      <a:pPr algn="ctr">
                        <a:defRPr sz="1800"/>
                      </a:pPr>
                      <a:r>
                        <a:rPr sz="1500"/>
                        <a:t>紧前活动</a:t>
                      </a:r>
                    </a:p>
                  </a:txBody>
                  <a:tcPr marL="0" marR="0" marT="0" marB="0" anchor="ctr" anchorCtr="0" horzOverflow="overflow"/>
                </a:tc>
                <a:tc>
                  <a:txBody>
                    <a:bodyPr/>
                    <a:lstStyle/>
                    <a:p>
                      <a:pPr algn="ctr">
                        <a:defRPr sz="1800"/>
                      </a:pPr>
                      <a:r>
                        <a:rPr sz="1500"/>
                        <a:t>紧后活动</a:t>
                      </a:r>
                    </a:p>
                  </a:txBody>
                  <a:tcPr marL="0" marR="0" marT="0" marB="0" anchor="ctr" anchorCtr="0" horzOverflow="overflow"/>
                </a:tc>
              </a:tr>
              <a:tr h="681418">
                <a:tc>
                  <a:txBody>
                    <a:bodyPr/>
                    <a:lstStyle/>
                    <a:p>
                      <a:pPr algn="ctr">
                        <a:defRPr sz="1800"/>
                      </a:pPr>
                      <a:r>
                        <a:rPr sz="1500"/>
                        <a:t>活动A</a:t>
                      </a:r>
                    </a:p>
                  </a:txBody>
                  <a:tcPr marL="0" marR="0" marT="0" marB="0" anchor="ctr" anchorCtr="0" horzOverflow="overflow"/>
                </a:tc>
                <a:tc>
                  <a:txBody>
                    <a:bodyPr/>
                    <a:lstStyle/>
                    <a:p>
                      <a:pPr algn="ctr">
                        <a:defRPr sz="1800"/>
                      </a:pPr>
                      <a:r>
                        <a:rPr sz="1500"/>
                        <a:t>-</a:t>
                      </a:r>
                    </a:p>
                  </a:txBody>
                  <a:tcPr marL="0" marR="0" marT="0" marB="0" anchor="ctr" anchorCtr="0" horzOverflow="overflow"/>
                </a:tc>
                <a:tc>
                  <a:txBody>
                    <a:bodyPr/>
                    <a:lstStyle/>
                    <a:p>
                      <a:pPr algn="ctr">
                        <a:defRPr sz="1800"/>
                      </a:pPr>
                      <a:r>
                        <a:rPr sz="1500"/>
                        <a:t>B,C</a:t>
                      </a:r>
                    </a:p>
                  </a:txBody>
                  <a:tcPr marL="0" marR="0" marT="0" marB="0" anchor="ctr" anchorCtr="0" horzOverflow="overflow"/>
                </a:tc>
              </a:tr>
              <a:tr h="681418">
                <a:tc>
                  <a:txBody>
                    <a:bodyPr/>
                    <a:lstStyle/>
                    <a:p>
                      <a:pPr algn="ctr">
                        <a:defRPr sz="1800"/>
                      </a:pPr>
                      <a:r>
                        <a:rPr sz="1500"/>
                        <a:t>活动B</a:t>
                      </a:r>
                    </a:p>
                  </a:txBody>
                  <a:tcPr marL="0" marR="0" marT="0" marB="0" anchor="ctr" anchorCtr="0" horzOverflow="overflow"/>
                </a:tc>
                <a:tc>
                  <a:txBody>
                    <a:bodyPr/>
                    <a:lstStyle/>
                    <a:p>
                      <a:pPr algn="ctr">
                        <a:defRPr sz="1800"/>
                      </a:pPr>
                      <a:r>
                        <a:rPr sz="1500"/>
                        <a:t>A</a:t>
                      </a:r>
                    </a:p>
                  </a:txBody>
                  <a:tcPr marL="0" marR="0" marT="0" marB="0" anchor="ctr" anchorCtr="0" horzOverflow="overflow"/>
                </a:tc>
                <a:tc>
                  <a:txBody>
                    <a:bodyPr/>
                    <a:lstStyle/>
                    <a:p>
                      <a:pPr algn="ctr">
                        <a:defRPr sz="1800"/>
                      </a:pPr>
                      <a:r>
                        <a:rPr sz="1500"/>
                        <a:t>D</a:t>
                      </a:r>
                    </a:p>
                  </a:txBody>
                  <a:tcPr marL="0" marR="0" marT="0" marB="0" anchor="ctr" anchorCtr="0" horzOverflow="overflow"/>
                </a:tc>
              </a:tr>
              <a:tr h="681418">
                <a:tc>
                  <a:txBody>
                    <a:bodyPr/>
                    <a:lstStyle/>
                    <a:p>
                      <a:pPr algn="ctr">
                        <a:defRPr sz="1800"/>
                      </a:pPr>
                      <a:r>
                        <a:rPr sz="1500"/>
                        <a:t>活动C</a:t>
                      </a:r>
                    </a:p>
                  </a:txBody>
                  <a:tcPr marL="0" marR="0" marT="0" marB="0" anchor="ctr" anchorCtr="0" horzOverflow="overflow"/>
                </a:tc>
                <a:tc>
                  <a:txBody>
                    <a:bodyPr/>
                    <a:lstStyle/>
                    <a:p>
                      <a:pPr algn="ctr">
                        <a:defRPr sz="1800"/>
                      </a:pPr>
                      <a:r>
                        <a:rPr sz="1500"/>
                        <a:t>A</a:t>
                      </a:r>
                    </a:p>
                  </a:txBody>
                  <a:tcPr marL="0" marR="0" marT="0" marB="0" anchor="ctr" anchorCtr="0" horzOverflow="overflow"/>
                </a:tc>
                <a:tc>
                  <a:txBody>
                    <a:bodyPr/>
                    <a:lstStyle/>
                    <a:p>
                      <a:pPr algn="ctr">
                        <a:defRPr sz="1800"/>
                      </a:pPr>
                      <a:r>
                        <a:rPr sz="1500"/>
                        <a:t>D</a:t>
                      </a:r>
                    </a:p>
                  </a:txBody>
                  <a:tcPr marL="0" marR="0" marT="0" marB="0" anchor="ctr" anchorCtr="0" horzOverflow="overflow"/>
                </a:tc>
              </a:tr>
              <a:tr h="681418">
                <a:tc>
                  <a:txBody>
                    <a:bodyPr/>
                    <a:lstStyle/>
                    <a:p>
                      <a:pPr algn="ctr">
                        <a:defRPr sz="1800"/>
                      </a:pPr>
                      <a:r>
                        <a:rPr sz="1500"/>
                        <a:t>活动D</a:t>
                      </a:r>
                    </a:p>
                  </a:txBody>
                  <a:tcPr marL="0" marR="0" marT="0" marB="0" anchor="ctr" anchorCtr="0" horzOverflow="overflow"/>
                </a:tc>
                <a:tc>
                  <a:txBody>
                    <a:bodyPr/>
                    <a:lstStyle/>
                    <a:p>
                      <a:pPr algn="ctr">
                        <a:defRPr sz="1800"/>
                      </a:pPr>
                      <a:r>
                        <a:rPr sz="1500"/>
                        <a:t>B,C</a:t>
                      </a:r>
                    </a:p>
                  </a:txBody>
                  <a:tcPr marL="0" marR="0" marT="0" marB="0" anchor="ctr" anchorCtr="0" horzOverflow="overflow"/>
                </a:tc>
                <a:tc>
                  <a:txBody>
                    <a:bodyPr/>
                    <a:lstStyle/>
                    <a:p>
                      <a:pPr algn="ctr">
                        <a:defRPr sz="1800"/>
                      </a:pPr>
                      <a:r>
                        <a:rPr sz="1500"/>
                        <a:t>-</a:t>
                      </a:r>
                    </a:p>
                  </a:txBody>
                  <a:tcPr marL="0" marR="0" marT="0" marB="0" anchor="ctr" anchorCtr="0" horzOverflow="overflow"/>
                </a:tc>
              </a:tr>
            </a:tbl>
          </a:graphicData>
        </a:graphic>
      </p:graphicFrame>
      <p:grpSp>
        <p:nvGrpSpPr>
          <p:cNvPr id="399" name="稻壳儿_答辩小姐姐作品_18"/>
          <p:cNvGrpSpPr/>
          <p:nvPr/>
        </p:nvGrpSpPr>
        <p:grpSpPr>
          <a:xfrm>
            <a:off x="4058859" y="713275"/>
            <a:ext cx="4074283" cy="230833"/>
            <a:chOff x="0" y="0"/>
            <a:chExt cx="4074281" cy="230831"/>
          </a:xfrm>
        </p:grpSpPr>
        <p:sp>
          <p:nvSpPr>
            <p:cNvPr id="396" name="直接连接符 2"/>
            <p:cNvSpPr/>
            <p:nvPr/>
          </p:nvSpPr>
          <p:spPr>
            <a:xfrm>
              <a:off x="0" y="230831"/>
              <a:ext cx="648182"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397" name="直接连接符 28"/>
            <p:cNvSpPr/>
            <p:nvPr/>
          </p:nvSpPr>
          <p:spPr>
            <a:xfrm>
              <a:off x="3426099" y="230831"/>
              <a:ext cx="648183"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398" name="文本框 7"/>
            <p:cNvSpPr/>
            <p:nvPr/>
          </p:nvSpPr>
          <p:spPr>
            <a:xfrm>
              <a:off x="734343" y="0"/>
              <a:ext cx="260559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pc="300" sz="24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r>
                <a:t>排列活动顺序</a:t>
              </a:r>
            </a:p>
          </p:txBody>
        </p:sp>
      </p:grpSp>
      <p:sp>
        <p:nvSpPr>
          <p:cNvPr id="400" name="项目进度网络图"/>
          <p:cNvSpPr txBox="1"/>
          <p:nvPr/>
        </p:nvSpPr>
        <p:spPr>
          <a:xfrm>
            <a:off x="1526355" y="1434611"/>
            <a:ext cx="2229407"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2400">
                <a:solidFill>
                  <a:srgbClr val="3B3838"/>
                </a:solidFill>
                <a:latin typeface="YRDZST-Semibold"/>
                <a:ea typeface="YRDZST-Semibold"/>
                <a:cs typeface="YRDZST-Semibold"/>
                <a:sym typeface="YRDZST-Semibold"/>
              </a:defRPr>
            </a:lvl1pPr>
          </a:lstStyle>
          <a:p>
            <a:pPr/>
            <a:r>
              <a:t>项目进度网络图</a:t>
            </a:r>
          </a:p>
        </p:txBody>
      </p:sp>
      <p:graphicFrame>
        <p:nvGraphicFramePr>
          <p:cNvPr id="401" name="Table"/>
          <p:cNvGraphicFramePr/>
          <p:nvPr/>
        </p:nvGraphicFramePr>
        <p:xfrm>
          <a:off x="3078646" y="3068839"/>
          <a:ext cx="1435663" cy="91630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74320"/>
                <a:gridCol w="474320"/>
                <a:gridCol w="474320"/>
              </a:tblGrid>
              <a:tr h="301200">
                <a:tc gridSpan="3" rowSpan="3">
                  <a:txBody>
                    <a:bodyPr/>
                    <a:lstStyle/>
                    <a:p>
                      <a:pPr algn="ctr">
                        <a:defRPr sz="1800"/>
                      </a:pPr>
                      <a:r>
                        <a:t>活动A</a:t>
                      </a:r>
                    </a:p>
                  </a:txBody>
                  <a:tcPr marL="0" marR="0" marT="0" marB="0" anchor="ctr" anchorCtr="0" horzOverflow="overflow">
                    <a:lnL w="38100">
                      <a:solidFill>
                        <a:srgbClr val="535353"/>
                      </a:solidFill>
                      <a:miter lim="400000"/>
                    </a:lnL>
                    <a:lnR w="38100">
                      <a:solidFill>
                        <a:srgbClr val="535353"/>
                      </a:solidFill>
                      <a:miter lim="400000"/>
                    </a:lnR>
                    <a:lnT w="38100">
                      <a:solidFill>
                        <a:srgbClr val="535353"/>
                      </a:solidFill>
                      <a:miter lim="400000"/>
                    </a:lnT>
                    <a:lnB w="38100">
                      <a:solidFill>
                        <a:srgbClr val="535353"/>
                      </a:solidFill>
                      <a:miter lim="400000"/>
                    </a:lnB>
                    <a:solidFill>
                      <a:srgbClr val="DDDDDD"/>
                    </a:solidFill>
                  </a:tcPr>
                </a:tc>
                <a:tc rowSpan="3" hMerge="1">
                  <a:tcPr/>
                </a:tc>
                <a:tc rowSpan="3" hMerge="1">
                  <a:tcPr/>
                </a:tc>
              </a:tr>
              <a:tr h="301200">
                <a:tc gridSpan="3" vMerge="1">
                  <a:tcPr/>
                </a:tc>
                <a:tc hMerge="1" vMerge="1">
                  <a:tcPr/>
                </a:tc>
                <a:tc hMerge="1" vMerge="1">
                  <a:tcPr/>
                </a:tc>
              </a:tr>
              <a:tr h="301200">
                <a:tc gridSpan="3" vMerge="1">
                  <a:tcPr/>
                </a:tc>
                <a:tc hMerge="1" vMerge="1">
                  <a:tcPr/>
                </a:tc>
                <a:tc hMerge="1" vMerge="1">
                  <a:tcPr/>
                </a:tc>
              </a:tr>
            </a:tbl>
          </a:graphicData>
        </a:graphic>
      </p:graphicFrame>
      <p:grpSp>
        <p:nvGrpSpPr>
          <p:cNvPr id="404" name="开始"/>
          <p:cNvGrpSpPr/>
          <p:nvPr/>
        </p:nvGrpSpPr>
        <p:grpSpPr>
          <a:xfrm>
            <a:off x="1523772" y="3030739"/>
            <a:ext cx="979804" cy="979804"/>
            <a:chOff x="0" y="0"/>
            <a:chExt cx="979802" cy="979802"/>
          </a:xfrm>
        </p:grpSpPr>
        <p:sp>
          <p:nvSpPr>
            <p:cNvPr id="403" name="开始"/>
            <p:cNvSpPr/>
            <p:nvPr/>
          </p:nvSpPr>
          <p:spPr>
            <a:xfrm>
              <a:off x="31750" y="31750"/>
              <a:ext cx="916303" cy="916303"/>
            </a:xfrm>
            <a:prstGeom prst="ellipse">
              <a:avLst/>
            </a:prstGeom>
            <a:solidFill>
              <a:srgbClr val="DDDDDD"/>
            </a:solidFill>
            <a:ln>
              <a:noFill/>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a:r>
                <a:t>开始</a:t>
              </a:r>
            </a:p>
          </p:txBody>
        </p:sp>
        <p:pic>
          <p:nvPicPr>
            <p:cNvPr id="402" name="开始 开始" descr="开始 开始"/>
            <p:cNvPicPr>
              <a:picLocks noChangeAspect="0"/>
            </p:cNvPicPr>
            <p:nvPr/>
          </p:nvPicPr>
          <p:blipFill>
            <a:blip r:embed="rId3">
              <a:extLst/>
            </a:blip>
            <a:stretch>
              <a:fillRect/>
            </a:stretch>
          </p:blipFill>
          <p:spPr>
            <a:xfrm>
              <a:off x="-1" y="-1"/>
              <a:ext cx="979804" cy="979804"/>
            </a:xfrm>
            <a:prstGeom prst="rect">
              <a:avLst/>
            </a:prstGeom>
            <a:effectLst/>
          </p:spPr>
        </p:pic>
      </p:grpSp>
      <p:graphicFrame>
        <p:nvGraphicFramePr>
          <p:cNvPr id="405" name="Table"/>
          <p:cNvGraphicFramePr/>
          <p:nvPr/>
        </p:nvGraphicFramePr>
        <p:xfrm>
          <a:off x="5582805" y="2175554"/>
          <a:ext cx="1435663" cy="916303"/>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74320"/>
                <a:gridCol w="474320"/>
                <a:gridCol w="474320"/>
              </a:tblGrid>
              <a:tr h="301200">
                <a:tc gridSpan="3" rowSpan="3">
                  <a:txBody>
                    <a:bodyPr/>
                    <a:lstStyle/>
                    <a:p>
                      <a:pPr algn="ctr">
                        <a:defRPr sz="1800"/>
                      </a:pPr>
                      <a:r>
                        <a:t>活动B</a:t>
                      </a:r>
                    </a:p>
                  </a:txBody>
                  <a:tcPr marL="0" marR="0" marT="0" marB="0" anchor="ctr" anchorCtr="0" horzOverflow="overflow">
                    <a:lnL w="38100">
                      <a:solidFill>
                        <a:srgbClr val="535353"/>
                      </a:solidFill>
                      <a:miter lim="400000"/>
                    </a:lnL>
                    <a:lnR w="38100">
                      <a:solidFill>
                        <a:srgbClr val="535353"/>
                      </a:solidFill>
                      <a:miter lim="400000"/>
                    </a:lnR>
                    <a:lnT w="38100">
                      <a:solidFill>
                        <a:srgbClr val="535353"/>
                      </a:solidFill>
                      <a:miter lim="400000"/>
                    </a:lnT>
                    <a:lnB w="38100">
                      <a:solidFill>
                        <a:srgbClr val="535353"/>
                      </a:solidFill>
                      <a:miter lim="400000"/>
                    </a:lnB>
                    <a:solidFill>
                      <a:srgbClr val="DDDDDD"/>
                    </a:solidFill>
                  </a:tcPr>
                </a:tc>
                <a:tc rowSpan="3" hMerge="1">
                  <a:tcPr/>
                </a:tc>
                <a:tc rowSpan="3" hMerge="1">
                  <a:tcPr/>
                </a:tc>
              </a:tr>
              <a:tr h="301200">
                <a:tc gridSpan="3" vMerge="1">
                  <a:tcPr/>
                </a:tc>
                <a:tc hMerge="1" vMerge="1">
                  <a:tcPr/>
                </a:tc>
                <a:tc hMerge="1" vMerge="1">
                  <a:tcPr/>
                </a:tc>
              </a:tr>
              <a:tr h="301200">
                <a:tc gridSpan="3" vMerge="1">
                  <a:tcPr/>
                </a:tc>
                <a:tc hMerge="1" vMerge="1">
                  <a:tcPr/>
                </a:tc>
                <a:tc hMerge="1" vMerge="1">
                  <a:tcPr/>
                </a:tc>
              </a:tr>
            </a:tbl>
          </a:graphicData>
        </a:graphic>
      </p:graphicFrame>
      <p:graphicFrame>
        <p:nvGraphicFramePr>
          <p:cNvPr id="406" name="Table"/>
          <p:cNvGraphicFramePr/>
          <p:nvPr/>
        </p:nvGraphicFramePr>
        <p:xfrm>
          <a:off x="5582805" y="3911870"/>
          <a:ext cx="1435663" cy="91630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74320"/>
                <a:gridCol w="474320"/>
                <a:gridCol w="474320"/>
              </a:tblGrid>
              <a:tr h="301200">
                <a:tc gridSpan="3" rowSpan="3">
                  <a:txBody>
                    <a:bodyPr/>
                    <a:lstStyle/>
                    <a:p>
                      <a:pPr algn="ctr">
                        <a:defRPr sz="1800"/>
                      </a:pPr>
                      <a:r>
                        <a:t>活动C</a:t>
                      </a:r>
                    </a:p>
                  </a:txBody>
                  <a:tcPr marL="0" marR="0" marT="0" marB="0" anchor="ctr" anchorCtr="0" horzOverflow="overflow">
                    <a:lnL w="38100">
                      <a:solidFill>
                        <a:srgbClr val="535353"/>
                      </a:solidFill>
                      <a:miter lim="400000"/>
                    </a:lnL>
                    <a:lnR w="38100">
                      <a:solidFill>
                        <a:srgbClr val="535353"/>
                      </a:solidFill>
                      <a:miter lim="400000"/>
                    </a:lnR>
                    <a:lnT w="38100">
                      <a:solidFill>
                        <a:srgbClr val="535353"/>
                      </a:solidFill>
                      <a:miter lim="400000"/>
                    </a:lnT>
                    <a:lnB w="38100">
                      <a:solidFill>
                        <a:srgbClr val="535353"/>
                      </a:solidFill>
                      <a:miter lim="400000"/>
                    </a:lnB>
                    <a:solidFill>
                      <a:srgbClr val="DDDDDD"/>
                    </a:solidFill>
                  </a:tcPr>
                </a:tc>
                <a:tc rowSpan="3" hMerge="1">
                  <a:tcPr/>
                </a:tc>
                <a:tc rowSpan="3" hMerge="1">
                  <a:tcPr/>
                </a:tc>
              </a:tr>
              <a:tr h="301200">
                <a:tc gridSpan="3" vMerge="1">
                  <a:tcPr/>
                </a:tc>
                <a:tc hMerge="1" vMerge="1">
                  <a:tcPr/>
                </a:tc>
                <a:tc hMerge="1" vMerge="1">
                  <a:tcPr/>
                </a:tc>
              </a:tr>
              <a:tr h="301200">
                <a:tc gridSpan="3" vMerge="1">
                  <a:tcPr/>
                </a:tc>
                <a:tc hMerge="1" vMerge="1">
                  <a:tcPr/>
                </a:tc>
                <a:tc hMerge="1" vMerge="1">
                  <a:tcPr/>
                </a:tc>
              </a:tr>
            </a:tbl>
          </a:graphicData>
        </a:graphic>
      </p:graphicFrame>
      <p:graphicFrame>
        <p:nvGraphicFramePr>
          <p:cNvPr id="407" name="Table"/>
          <p:cNvGraphicFramePr/>
          <p:nvPr/>
        </p:nvGraphicFramePr>
        <p:xfrm>
          <a:off x="8080615" y="3068839"/>
          <a:ext cx="1435663" cy="91630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74320"/>
                <a:gridCol w="474320"/>
                <a:gridCol w="474320"/>
              </a:tblGrid>
              <a:tr h="301200">
                <a:tc gridSpan="3" rowSpan="3">
                  <a:txBody>
                    <a:bodyPr/>
                    <a:lstStyle/>
                    <a:p>
                      <a:pPr algn="ctr">
                        <a:defRPr sz="1800"/>
                      </a:pPr>
                      <a:r>
                        <a:t>活动D</a:t>
                      </a:r>
                    </a:p>
                  </a:txBody>
                  <a:tcPr marL="0" marR="0" marT="0" marB="0" anchor="ctr" anchorCtr="0" horzOverflow="overflow">
                    <a:lnL w="38100">
                      <a:solidFill>
                        <a:srgbClr val="535353"/>
                      </a:solidFill>
                      <a:miter lim="400000"/>
                    </a:lnL>
                    <a:lnR w="38100">
                      <a:solidFill>
                        <a:srgbClr val="535353"/>
                      </a:solidFill>
                      <a:miter lim="400000"/>
                    </a:lnR>
                    <a:lnT w="38100">
                      <a:solidFill>
                        <a:srgbClr val="535353"/>
                      </a:solidFill>
                      <a:miter lim="400000"/>
                    </a:lnT>
                    <a:lnB w="38100">
                      <a:solidFill>
                        <a:srgbClr val="535353"/>
                      </a:solidFill>
                      <a:miter lim="400000"/>
                    </a:lnB>
                    <a:solidFill>
                      <a:srgbClr val="DDDDDD"/>
                    </a:solidFill>
                  </a:tcPr>
                </a:tc>
                <a:tc rowSpan="3" hMerge="1">
                  <a:tcPr/>
                </a:tc>
                <a:tc rowSpan="3" hMerge="1">
                  <a:tcPr/>
                </a:tc>
              </a:tr>
              <a:tr h="301200">
                <a:tc gridSpan="3" vMerge="1">
                  <a:tcPr/>
                </a:tc>
                <a:tc hMerge="1" vMerge="1">
                  <a:tcPr/>
                </a:tc>
                <a:tc hMerge="1" vMerge="1">
                  <a:tcPr/>
                </a:tc>
              </a:tr>
              <a:tr h="301200">
                <a:tc gridSpan="3" vMerge="1">
                  <a:tcPr/>
                </a:tc>
                <a:tc hMerge="1" vMerge="1">
                  <a:tcPr/>
                </a:tc>
                <a:tc hMerge="1" vMerge="1">
                  <a:tcPr/>
                </a:tc>
              </a:tr>
            </a:tbl>
          </a:graphicData>
        </a:graphic>
      </p:graphicFrame>
      <p:grpSp>
        <p:nvGrpSpPr>
          <p:cNvPr id="410" name="完成"/>
          <p:cNvGrpSpPr/>
          <p:nvPr/>
        </p:nvGrpSpPr>
        <p:grpSpPr>
          <a:xfrm>
            <a:off x="10084998" y="3030739"/>
            <a:ext cx="979804" cy="979804"/>
            <a:chOff x="0" y="0"/>
            <a:chExt cx="979802" cy="979802"/>
          </a:xfrm>
        </p:grpSpPr>
        <p:sp>
          <p:nvSpPr>
            <p:cNvPr id="409" name="完成"/>
            <p:cNvSpPr/>
            <p:nvPr/>
          </p:nvSpPr>
          <p:spPr>
            <a:xfrm>
              <a:off x="31750" y="31750"/>
              <a:ext cx="916303" cy="916303"/>
            </a:xfrm>
            <a:prstGeom prst="ellipse">
              <a:avLst/>
            </a:prstGeom>
            <a:solidFill>
              <a:srgbClr val="DDDDDD"/>
            </a:solidFill>
            <a:ln>
              <a:noFill/>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a:r>
                <a:t>完成</a:t>
              </a:r>
            </a:p>
          </p:txBody>
        </p:sp>
        <p:pic>
          <p:nvPicPr>
            <p:cNvPr id="408" name="完成 完成" descr="完成 完成"/>
            <p:cNvPicPr>
              <a:picLocks noChangeAspect="0"/>
            </p:cNvPicPr>
            <p:nvPr/>
          </p:nvPicPr>
          <p:blipFill>
            <a:blip r:embed="rId3">
              <a:extLst/>
            </a:blip>
            <a:stretch>
              <a:fillRect/>
            </a:stretch>
          </p:blipFill>
          <p:spPr>
            <a:xfrm>
              <a:off x="-1" y="-1"/>
              <a:ext cx="979804" cy="979804"/>
            </a:xfrm>
            <a:prstGeom prst="rect">
              <a:avLst/>
            </a:prstGeom>
            <a:effectLst/>
          </p:spPr>
        </p:pic>
      </p:grpSp>
      <p:pic>
        <p:nvPicPr>
          <p:cNvPr id="417" name="Connection Line" descr="Connection Line"/>
          <p:cNvPicPr>
            <a:picLocks noChangeAspect="0"/>
          </p:cNvPicPr>
          <p:nvPr/>
        </p:nvPicPr>
        <p:blipFill>
          <a:blip r:embed="rId4">
            <a:extLst/>
          </a:blip>
          <a:stretch>
            <a:fillRect/>
          </a:stretch>
        </p:blipFill>
        <p:spPr>
          <a:xfrm>
            <a:off x="2471906" y="3370294"/>
            <a:ext cx="600391" cy="299395"/>
          </a:xfrm>
          <a:prstGeom prst="rect">
            <a:avLst/>
          </a:prstGeom>
        </p:spPr>
      </p:pic>
      <p:pic>
        <p:nvPicPr>
          <p:cNvPr id="419" name="Connection Line" descr="Connection Line"/>
          <p:cNvPicPr>
            <a:picLocks noChangeAspect="0"/>
          </p:cNvPicPr>
          <p:nvPr/>
        </p:nvPicPr>
        <p:blipFill>
          <a:blip r:embed="rId5">
            <a:extLst/>
          </a:blip>
          <a:stretch>
            <a:fillRect/>
          </a:stretch>
        </p:blipFill>
        <p:spPr>
          <a:xfrm>
            <a:off x="4507396" y="2824847"/>
            <a:ext cx="1069060" cy="459302"/>
          </a:xfrm>
          <a:prstGeom prst="rect">
            <a:avLst/>
          </a:prstGeom>
        </p:spPr>
      </p:pic>
      <p:pic>
        <p:nvPicPr>
          <p:cNvPr id="421" name="Connection Line" descr="Connection Line"/>
          <p:cNvPicPr>
            <a:picLocks noChangeAspect="0"/>
          </p:cNvPicPr>
          <p:nvPr/>
        </p:nvPicPr>
        <p:blipFill>
          <a:blip r:embed="rId6">
            <a:extLst/>
          </a:blip>
          <a:stretch>
            <a:fillRect/>
          </a:stretch>
        </p:blipFill>
        <p:spPr>
          <a:xfrm>
            <a:off x="4507396" y="3740192"/>
            <a:ext cx="1069060" cy="445934"/>
          </a:xfrm>
          <a:prstGeom prst="rect">
            <a:avLst/>
          </a:prstGeom>
        </p:spPr>
      </p:pic>
      <p:pic>
        <p:nvPicPr>
          <p:cNvPr id="423" name="Connection Line" descr="Connection Line"/>
          <p:cNvPicPr>
            <a:picLocks noChangeAspect="0"/>
          </p:cNvPicPr>
          <p:nvPr/>
        </p:nvPicPr>
        <p:blipFill>
          <a:blip r:embed="rId7">
            <a:extLst/>
          </a:blip>
          <a:stretch>
            <a:fillRect/>
          </a:stretch>
        </p:blipFill>
        <p:spPr>
          <a:xfrm>
            <a:off x="7011555" y="3699427"/>
            <a:ext cx="1062711" cy="442149"/>
          </a:xfrm>
          <a:prstGeom prst="rect">
            <a:avLst/>
          </a:prstGeom>
        </p:spPr>
      </p:pic>
      <p:pic>
        <p:nvPicPr>
          <p:cNvPr id="425" name="Connection Line" descr="Connection Line"/>
          <p:cNvPicPr>
            <a:picLocks noChangeAspect="0"/>
          </p:cNvPicPr>
          <p:nvPr/>
        </p:nvPicPr>
        <p:blipFill>
          <a:blip r:embed="rId8">
            <a:extLst/>
          </a:blip>
          <a:stretch>
            <a:fillRect/>
          </a:stretch>
        </p:blipFill>
        <p:spPr>
          <a:xfrm>
            <a:off x="7011555" y="2862624"/>
            <a:ext cx="1062711" cy="460195"/>
          </a:xfrm>
          <a:prstGeom prst="rect">
            <a:avLst/>
          </a:prstGeom>
        </p:spPr>
      </p:pic>
      <p:pic>
        <p:nvPicPr>
          <p:cNvPr id="427" name="Connection Line" descr="Connection Line"/>
          <p:cNvPicPr>
            <a:picLocks noChangeAspect="0"/>
          </p:cNvPicPr>
          <p:nvPr/>
        </p:nvPicPr>
        <p:blipFill>
          <a:blip r:embed="rId9">
            <a:extLst/>
          </a:blip>
          <a:stretch>
            <a:fillRect/>
          </a:stretch>
        </p:blipFill>
        <p:spPr>
          <a:xfrm>
            <a:off x="9509365" y="3370351"/>
            <a:ext cx="607384" cy="299405"/>
          </a:xfrm>
          <a:prstGeom prst="rect">
            <a:avLst/>
          </a:prstGeom>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mph" nodeType="clickEffect" presetSubtype="0" presetID="6" grpId="1" accel="50000" decel="50000" fill="hold">
                                  <p:stCondLst>
                                    <p:cond delay="0"/>
                                  </p:stCondLst>
                                  <p:childTnLst>
                                    <p:animScale>
                                      <p:cBhvr>
                                        <p:cTn id="6" dur="1000" fill="hold"/>
                                        <p:tgtEl>
                                          <p:spTgt spid="395"/>
                                        </p:tgtEl>
                                      </p:cBhvr>
                                      <p:by x="51147" y="51147"/>
                                    </p:animScale>
                                  </p:childTnLst>
                                </p:cTn>
                              </p:par>
                            </p:childTnLst>
                          </p:cTn>
                        </p:par>
                        <p:par>
                          <p:cTn id="7" fill="hold">
                            <p:stCondLst>
                              <p:cond delay="0"/>
                            </p:stCondLst>
                            <p:childTnLst>
                              <p:par>
                                <p:cTn id="8" presetClass="path" nodeType="withEffect" presetSubtype="0" presetID="-1" grpId="2" accel="50000" decel="50000" fill="hold">
                                  <p:stCondLst>
                                    <p:cond delay="0"/>
                                  </p:stCondLst>
                                  <p:childTnLst>
                                    <p:animMotion path="M 0.000000 0.000000 L -0.334692 0.241276" origin="layout" pathEditMode="relative">
                                      <p:cBhvr>
                                        <p:cTn id="9" dur="1000" fill="hold"/>
                                        <p:tgtEl>
                                          <p:spTgt spid="395"/>
                                        </p:tgtEl>
                                        <p:attrNameLst>
                                          <p:attrName>ppt_x</p:attrName>
                                          <p:attrName>ppt_y</p:attrName>
                                        </p:attrNameLst>
                                      </p:cBhvr>
                                    </p:animMotion>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40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8" presetID="22" grpId="4" fill="hold">
                                  <p:stCondLst>
                                    <p:cond delay="0"/>
                                  </p:stCondLst>
                                  <p:iterate type="el" backwards="0">
                                    <p:tmAbs val="0"/>
                                  </p:iterate>
                                  <p:childTnLst>
                                    <p:set>
                                      <p:cBhvr>
                                        <p:cTn id="17" fill="hold"/>
                                        <p:tgtEl>
                                          <p:spTgt spid="417"/>
                                        </p:tgtEl>
                                        <p:attrNameLst>
                                          <p:attrName>style.visibility</p:attrName>
                                        </p:attrNameLst>
                                      </p:cBhvr>
                                      <p:to>
                                        <p:strVal val="visible"/>
                                      </p:to>
                                    </p:set>
                                    <p:animEffect filter="wipe(left)" transition="in">
                                      <p:cBhvr>
                                        <p:cTn id="18" dur="200"/>
                                        <p:tgtEl>
                                          <p:spTgt spid="417"/>
                                        </p:tgtEl>
                                      </p:cBhvr>
                                    </p:animEffect>
                                  </p:childTnLst>
                                </p:cTn>
                              </p:par>
                            </p:childTnLst>
                          </p:cTn>
                        </p:par>
                        <p:par>
                          <p:cTn id="19" fill="hold">
                            <p:stCondLst>
                              <p:cond delay="200"/>
                            </p:stCondLst>
                            <p:childTnLst>
                              <p:par>
                                <p:cTn id="20" presetClass="entr" nodeType="afterEffect" presetSubtype="0" presetID="1" grpId="5" fill="hold">
                                  <p:stCondLst>
                                    <p:cond delay="0"/>
                                  </p:stCondLst>
                                  <p:iterate type="el" backwards="0">
                                    <p:tmAbs val="0"/>
                                  </p:iterate>
                                  <p:childTnLst>
                                    <p:set>
                                      <p:cBhvr>
                                        <p:cTn id="21" fill="hold"/>
                                        <p:tgtEl>
                                          <p:spTgt spid="40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6" fill="hold">
                                  <p:stCondLst>
                                    <p:cond delay="0"/>
                                  </p:stCondLst>
                                  <p:iterate type="el" backwards="0">
                                    <p:tmAbs val="0"/>
                                  </p:iterate>
                                  <p:childTnLst>
                                    <p:set>
                                      <p:cBhvr>
                                        <p:cTn id="25" fill="hold"/>
                                        <p:tgtEl>
                                          <p:spTgt spid="405"/>
                                        </p:tgtEl>
                                        <p:attrNameLst>
                                          <p:attrName>style.visibility</p:attrName>
                                        </p:attrNameLst>
                                      </p:cBhvr>
                                      <p:to>
                                        <p:strVal val="visible"/>
                                      </p:to>
                                    </p:set>
                                  </p:childTnLst>
                                </p:cTn>
                              </p:par>
                            </p:childTnLst>
                          </p:cTn>
                        </p:par>
                        <p:par>
                          <p:cTn id="26" fill="hold">
                            <p:stCondLst>
                              <p:cond delay="0"/>
                            </p:stCondLst>
                            <p:childTnLst>
                              <p:par>
                                <p:cTn id="27" presetClass="entr" nodeType="afterEffect" presetSubtype="0" presetID="1" grpId="7" fill="hold">
                                  <p:stCondLst>
                                    <p:cond delay="0"/>
                                  </p:stCondLst>
                                  <p:iterate type="el" backwards="0">
                                    <p:tmAbs val="0"/>
                                  </p:iterate>
                                  <p:childTnLst>
                                    <p:set>
                                      <p:cBhvr>
                                        <p:cTn id="28" fill="hold"/>
                                        <p:tgtEl>
                                          <p:spTgt spid="4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8" presetID="22" grpId="8" fill="hold">
                                  <p:stCondLst>
                                    <p:cond delay="0"/>
                                  </p:stCondLst>
                                  <p:iterate type="el" backwards="0">
                                    <p:tmAbs val="0"/>
                                  </p:iterate>
                                  <p:childTnLst>
                                    <p:set>
                                      <p:cBhvr>
                                        <p:cTn id="32" fill="hold"/>
                                        <p:tgtEl>
                                          <p:spTgt spid="419"/>
                                        </p:tgtEl>
                                        <p:attrNameLst>
                                          <p:attrName>style.visibility</p:attrName>
                                        </p:attrNameLst>
                                      </p:cBhvr>
                                      <p:to>
                                        <p:strVal val="visible"/>
                                      </p:to>
                                    </p:set>
                                    <p:animEffect filter="wipe(left)" transition="in">
                                      <p:cBhvr>
                                        <p:cTn id="33" dur="200"/>
                                        <p:tgtEl>
                                          <p:spTgt spid="419"/>
                                        </p:tgtEl>
                                      </p:cBhvr>
                                    </p:animEffect>
                                  </p:childTnLst>
                                </p:cTn>
                              </p:par>
                            </p:childTnLst>
                          </p:cTn>
                        </p:par>
                        <p:par>
                          <p:cTn id="34" fill="hold">
                            <p:stCondLst>
                              <p:cond delay="200"/>
                            </p:stCondLst>
                            <p:childTnLst>
                              <p:par>
                                <p:cTn id="35" presetClass="entr" nodeType="afterEffect" presetSubtype="8" presetID="22" grpId="9" fill="hold">
                                  <p:stCondLst>
                                    <p:cond delay="0"/>
                                  </p:stCondLst>
                                  <p:iterate type="el" backwards="0">
                                    <p:tmAbs val="0"/>
                                  </p:iterate>
                                  <p:childTnLst>
                                    <p:set>
                                      <p:cBhvr>
                                        <p:cTn id="36" fill="hold"/>
                                        <p:tgtEl>
                                          <p:spTgt spid="421"/>
                                        </p:tgtEl>
                                        <p:attrNameLst>
                                          <p:attrName>style.visibility</p:attrName>
                                        </p:attrNameLst>
                                      </p:cBhvr>
                                      <p:to>
                                        <p:strVal val="visible"/>
                                      </p:to>
                                    </p:set>
                                    <p:animEffect filter="wipe(left)" transition="in">
                                      <p:cBhvr>
                                        <p:cTn id="37" dur="200"/>
                                        <p:tgtEl>
                                          <p:spTgt spid="421"/>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0" presetID="1" grpId="10" fill="hold">
                                  <p:stCondLst>
                                    <p:cond delay="0"/>
                                  </p:stCondLst>
                                  <p:iterate type="el" backwards="0">
                                    <p:tmAbs val="0"/>
                                  </p:iterate>
                                  <p:childTnLst>
                                    <p:set>
                                      <p:cBhvr>
                                        <p:cTn id="41" fill="hold"/>
                                        <p:tgtEl>
                                          <p:spTgt spid="40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Class="entr" nodeType="clickEffect" presetSubtype="8" presetID="22" grpId="11" fill="hold">
                                  <p:stCondLst>
                                    <p:cond delay="0"/>
                                  </p:stCondLst>
                                  <p:iterate type="el" backwards="0">
                                    <p:tmAbs val="0"/>
                                  </p:iterate>
                                  <p:childTnLst>
                                    <p:set>
                                      <p:cBhvr>
                                        <p:cTn id="45" fill="hold"/>
                                        <p:tgtEl>
                                          <p:spTgt spid="425"/>
                                        </p:tgtEl>
                                        <p:attrNameLst>
                                          <p:attrName>style.visibility</p:attrName>
                                        </p:attrNameLst>
                                      </p:cBhvr>
                                      <p:to>
                                        <p:strVal val="visible"/>
                                      </p:to>
                                    </p:set>
                                    <p:animEffect filter="wipe(left)" transition="in">
                                      <p:cBhvr>
                                        <p:cTn id="46" dur="200"/>
                                        <p:tgtEl>
                                          <p:spTgt spid="425"/>
                                        </p:tgtEl>
                                      </p:cBhvr>
                                    </p:animEffect>
                                  </p:childTnLst>
                                </p:cTn>
                              </p:par>
                            </p:childTnLst>
                          </p:cTn>
                        </p:par>
                        <p:par>
                          <p:cTn id="47" fill="hold">
                            <p:stCondLst>
                              <p:cond delay="200"/>
                            </p:stCondLst>
                            <p:childTnLst>
                              <p:par>
                                <p:cTn id="48" presetClass="entr" nodeType="afterEffect" presetSubtype="8" presetID="22" grpId="12" fill="hold">
                                  <p:stCondLst>
                                    <p:cond delay="0"/>
                                  </p:stCondLst>
                                  <p:iterate type="el" backwards="0">
                                    <p:tmAbs val="0"/>
                                  </p:iterate>
                                  <p:childTnLst>
                                    <p:set>
                                      <p:cBhvr>
                                        <p:cTn id="49" fill="hold"/>
                                        <p:tgtEl>
                                          <p:spTgt spid="423"/>
                                        </p:tgtEl>
                                        <p:attrNameLst>
                                          <p:attrName>style.visibility</p:attrName>
                                        </p:attrNameLst>
                                      </p:cBhvr>
                                      <p:to>
                                        <p:strVal val="visible"/>
                                      </p:to>
                                    </p:set>
                                    <p:animEffect filter="wipe(left)" transition="in">
                                      <p:cBhvr>
                                        <p:cTn id="50" dur="200"/>
                                        <p:tgtEl>
                                          <p:spTgt spid="423"/>
                                        </p:tgtEl>
                                      </p:cBhvr>
                                    </p:animEffect>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8" presetID="22" grpId="13" fill="hold">
                                  <p:stCondLst>
                                    <p:cond delay="0"/>
                                  </p:stCondLst>
                                  <p:iterate type="el" backwards="0">
                                    <p:tmAbs val="0"/>
                                  </p:iterate>
                                  <p:childTnLst>
                                    <p:set>
                                      <p:cBhvr>
                                        <p:cTn id="54" fill="hold"/>
                                        <p:tgtEl>
                                          <p:spTgt spid="427"/>
                                        </p:tgtEl>
                                        <p:attrNameLst>
                                          <p:attrName>style.visibility</p:attrName>
                                        </p:attrNameLst>
                                      </p:cBhvr>
                                      <p:to>
                                        <p:strVal val="visible"/>
                                      </p:to>
                                    </p:set>
                                    <p:animEffect filter="wipe(left)" transition="in">
                                      <p:cBhvr>
                                        <p:cTn id="55" dur="200"/>
                                        <p:tgtEl>
                                          <p:spTgt spid="427"/>
                                        </p:tgtEl>
                                      </p:cBhvr>
                                    </p:animEffect>
                                  </p:childTnLst>
                                </p:cTn>
                              </p:par>
                            </p:childTnLst>
                          </p:cTn>
                        </p:par>
                        <p:par>
                          <p:cTn id="56" fill="hold">
                            <p:stCondLst>
                              <p:cond delay="200"/>
                            </p:stCondLst>
                            <p:childTnLst>
                              <p:par>
                                <p:cTn id="57" presetClass="entr" nodeType="afterEffect" presetSubtype="0" presetID="1" grpId="14" fill="hold">
                                  <p:stCondLst>
                                    <p:cond delay="0"/>
                                  </p:stCondLst>
                                  <p:iterate type="el" backwards="0">
                                    <p:tmAbs val="0"/>
                                  </p:iterate>
                                  <p:childTnLst>
                                    <p:set>
                                      <p:cBhvr>
                                        <p:cTn id="58" fill="hold"/>
                                        <p:tgtEl>
                                          <p:spTgt spid="4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1" grpId="9"/>
      <p:bldP build="whole" bldLvl="1" animBg="1" rev="0" advAuto="0" spid="419" grpId="8"/>
      <p:bldP build="whole" bldLvl="1" animBg="1" rev="0" advAuto="0" spid="395" grpId="1"/>
      <p:bldP build="whole" bldLvl="1" animBg="1" rev="0" advAuto="0" spid="407" grpId="10"/>
      <p:bldP build="whole" bldLvl="1" animBg="1" rev="0" advAuto="0" spid="405" grpId="6"/>
      <p:bldP build="whole" bldLvl="1" animBg="1" rev="0" advAuto="0" spid="417" grpId="4"/>
      <p:bldP build="whole" bldLvl="1" animBg="1" rev="0" advAuto="0" spid="410" grpId="14"/>
      <p:bldP build="whole" bldLvl="1" animBg="1" rev="0" advAuto="0" spid="425" grpId="11"/>
      <p:bldP build="whole" bldLvl="1" animBg="1" rev="0" advAuto="0" spid="401" grpId="5"/>
      <p:bldP build="whole" bldLvl="1" animBg="1" rev="0" advAuto="0" spid="404" grpId="3"/>
      <p:bldP build="whole" bldLvl="1" animBg="1" rev="0" advAuto="0" spid="406" grpId="7"/>
      <p:bldP build="whole" bldLvl="1" animBg="1" rev="0" advAuto="0" spid="423" grpId="12"/>
      <p:bldP build="whole" bldLvl="1" animBg="1" rev="0" advAuto="0" spid="427" grpId="13"/>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32" name="稻壳儿_答辩小姐姐作品_1" descr="稻壳儿_答辩小姐姐作品_1"/>
          <p:cNvPicPr>
            <a:picLocks noChangeAspect="1"/>
          </p:cNvPicPr>
          <p:nvPr/>
        </p:nvPicPr>
        <p:blipFill>
          <a:blip r:embed="rId2">
            <a:extLst/>
          </a:blip>
          <a:srcRect l="8772" t="46244" r="8954" b="7485"/>
          <a:stretch>
            <a:fillRect/>
          </a:stretch>
        </p:blipFill>
        <p:spPr>
          <a:xfrm flipH="1">
            <a:off x="-1" y="0"/>
            <a:ext cx="12192001" cy="6858001"/>
          </a:xfrm>
          <a:prstGeom prst="rect">
            <a:avLst/>
          </a:prstGeom>
          <a:ln w="12700">
            <a:miter lim="400000"/>
          </a:ln>
        </p:spPr>
      </p:pic>
      <p:sp>
        <p:nvSpPr>
          <p:cNvPr id="433" name="稻壳儿_答辩小姐姐作品_2"/>
          <p:cNvSpPr txBox="1"/>
          <p:nvPr/>
        </p:nvSpPr>
        <p:spPr>
          <a:xfrm>
            <a:off x="1491239" y="1520853"/>
            <a:ext cx="9209521" cy="1069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pc="800" sz="72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估算活动持续时间</a:t>
            </a:r>
          </a:p>
        </p:txBody>
      </p:sp>
      <p:sp>
        <p:nvSpPr>
          <p:cNvPr id="434" name="稻壳儿_答辩小姐姐作品_3"/>
          <p:cNvSpPr txBox="1"/>
          <p:nvPr/>
        </p:nvSpPr>
        <p:spPr>
          <a:xfrm>
            <a:off x="2505139" y="2960570"/>
            <a:ext cx="7181724" cy="307341"/>
          </a:xfrm>
          <a:prstGeom prst="rect">
            <a:avLst/>
          </a:prstGeom>
          <a:ln w="12700">
            <a:miter lim="400000"/>
          </a:ln>
          <a:effectLst>
            <a:outerShdw sx="100000" sy="100000" kx="0" ky="0" algn="b" rotWithShape="0" blurRad="50800" dist="50800" dir="5400000">
              <a:srgbClr val="000000"/>
            </a:outerShdw>
          </a:effectLst>
          <a:extLst>
            <a:ext uri="{C572A759-6A51-4108-AA02-DFA0A04FC94B}">
              <ma14:wrappingTextBoxFlag xmlns:ma14="http://schemas.microsoft.com/office/mac/drawingml/2011/main" val="1"/>
            </a:ext>
          </a:extLst>
        </p:spPr>
        <p:txBody>
          <a:bodyPr lIns="45719" rIns="45719">
            <a:spAutoFit/>
          </a:bodyPr>
          <a:lstStyle>
            <a:lvl1pPr algn="ctr">
              <a:lnSpc>
                <a:spcPct val="250000"/>
              </a:lnSpc>
              <a:defRPr sz="1600">
                <a:solidFill>
                  <a:srgbClr val="242343"/>
                </a:solidFill>
              </a:defRPr>
            </a:lvl1pPr>
          </a:lstStyle>
          <a:p>
            <a:pPr/>
            <a:r>
              <a:t>Estimate Activity Durations </a:t>
            </a:r>
          </a:p>
        </p:txBody>
      </p:sp>
      <p:sp>
        <p:nvSpPr>
          <p:cNvPr id="435" name="稻壳儿_答辩小姐姐作品_4"/>
          <p:cNvSpPr txBox="1"/>
          <p:nvPr/>
        </p:nvSpPr>
        <p:spPr>
          <a:xfrm>
            <a:off x="891596" y="320524"/>
            <a:ext cx="2018258"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pc="800" sz="8000">
                <a:gradFill flip="none" rotWithShape="1">
                  <a:gsLst>
                    <a:gs pos="0">
                      <a:srgbClr val="4D7F89"/>
                    </a:gs>
                    <a:gs pos="100000">
                      <a:srgbClr val="A2633C"/>
                    </a:gs>
                  </a:gsLst>
                  <a:lin ang="0" scaled="0"/>
                </a:gradFill>
              </a:defRPr>
            </a:lvl1pPr>
          </a:lstStyle>
          <a:p>
            <a:pPr/>
            <a:r>
              <a:t>011</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7" name="稻壳儿_答辩小姐姐作品_1"/>
          <p:cNvSpPr/>
          <p:nvPr/>
        </p:nvSpPr>
        <p:spPr>
          <a:xfrm>
            <a:off x="313266" y="304800"/>
            <a:ext cx="11565468" cy="6501870"/>
          </a:xfrm>
          <a:prstGeom prst="rect">
            <a:avLst/>
          </a:prstGeom>
          <a:solidFill>
            <a:srgbClr val="FFFFFF"/>
          </a:solidFill>
          <a:ln w="12700">
            <a:miter lim="400000"/>
          </a:ln>
        </p:spPr>
        <p:txBody>
          <a:bodyPr lIns="45719" rIns="45719" anchor="ctr"/>
          <a:lstStyle/>
          <a:p>
            <a:pPr algn="ctr">
              <a:defRPr>
                <a:solidFill>
                  <a:srgbClr val="FFFFFF"/>
                </a:solidFill>
              </a:defRPr>
            </a:pPr>
          </a:p>
        </p:txBody>
      </p:sp>
      <p:grpSp>
        <p:nvGrpSpPr>
          <p:cNvPr id="441" name="稻壳儿_答辩小姐姐作品_18"/>
          <p:cNvGrpSpPr/>
          <p:nvPr/>
        </p:nvGrpSpPr>
        <p:grpSpPr>
          <a:xfrm>
            <a:off x="3659160" y="713275"/>
            <a:ext cx="4884199" cy="230833"/>
            <a:chOff x="0" y="0"/>
            <a:chExt cx="4884198" cy="230831"/>
          </a:xfrm>
        </p:grpSpPr>
        <p:sp>
          <p:nvSpPr>
            <p:cNvPr id="438" name="直接连接符 2"/>
            <p:cNvSpPr/>
            <p:nvPr/>
          </p:nvSpPr>
          <p:spPr>
            <a:xfrm>
              <a:off x="0" y="230831"/>
              <a:ext cx="648182"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439" name="直接连接符 28"/>
            <p:cNvSpPr/>
            <p:nvPr/>
          </p:nvSpPr>
          <p:spPr>
            <a:xfrm>
              <a:off x="4236016" y="230831"/>
              <a:ext cx="648183"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440" name="文本框 7"/>
            <p:cNvSpPr/>
            <p:nvPr/>
          </p:nvSpPr>
          <p:spPr>
            <a:xfrm>
              <a:off x="787593" y="0"/>
              <a:ext cx="3298493"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pc="300" sz="24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r>
                <a:t>估算活动顺持续时间</a:t>
              </a:r>
            </a:p>
          </p:txBody>
        </p:sp>
      </p:grpSp>
      <p:sp>
        <p:nvSpPr>
          <p:cNvPr id="442" name="稻壳儿_答辩小姐姐作品_2"/>
          <p:cNvSpPr/>
          <p:nvPr/>
        </p:nvSpPr>
        <p:spPr>
          <a:xfrm>
            <a:off x="1266908" y="2390263"/>
            <a:ext cx="4606698" cy="3507574"/>
          </a:xfrm>
          <a:prstGeom prst="roundRect">
            <a:avLst>
              <a:gd name="adj" fmla="val 4525"/>
            </a:avLst>
          </a:prstGeom>
          <a:ln w="12700">
            <a:solidFill>
              <a:srgbClr val="A2633C">
                <a:alpha val="40000"/>
              </a:srgbClr>
            </a:solidFill>
            <a:miter lim="400000"/>
          </a:ln>
        </p:spPr>
        <p:txBody>
          <a:bodyPr lIns="45719" rIns="45719" anchor="ctr"/>
          <a:lstStyle/>
          <a:p>
            <a:pPr defTabSz="866943">
              <a:lnSpc>
                <a:spcPct val="120000"/>
              </a:lnSpc>
              <a:defRPr sz="2000">
                <a:solidFill>
                  <a:srgbClr val="3B3838"/>
                </a:solidFill>
              </a:defRPr>
            </a:pPr>
          </a:p>
        </p:txBody>
      </p:sp>
      <p:sp>
        <p:nvSpPr>
          <p:cNvPr id="443" name="稻壳儿_答辩小姐姐作品_3"/>
          <p:cNvSpPr/>
          <p:nvPr/>
        </p:nvSpPr>
        <p:spPr>
          <a:xfrm>
            <a:off x="6106693" y="2390263"/>
            <a:ext cx="2292097" cy="3507574"/>
          </a:xfrm>
          <a:prstGeom prst="roundRect">
            <a:avLst>
              <a:gd name="adj" fmla="val 6924"/>
            </a:avLst>
          </a:prstGeom>
          <a:ln w="12700">
            <a:solidFill>
              <a:srgbClr val="A2633C">
                <a:alpha val="40000"/>
              </a:srgbClr>
            </a:solidFill>
            <a:miter lim="400000"/>
          </a:ln>
        </p:spPr>
        <p:txBody>
          <a:bodyPr lIns="45719" rIns="45719" anchor="ctr"/>
          <a:lstStyle/>
          <a:p>
            <a:pPr defTabSz="866943">
              <a:lnSpc>
                <a:spcPct val="120000"/>
              </a:lnSpc>
              <a:defRPr sz="2000">
                <a:solidFill>
                  <a:srgbClr val="3B3838"/>
                </a:solidFill>
              </a:defRPr>
            </a:pPr>
          </a:p>
        </p:txBody>
      </p:sp>
      <p:sp>
        <p:nvSpPr>
          <p:cNvPr id="444" name="稻壳儿_答辩小姐姐作品_4"/>
          <p:cNvSpPr/>
          <p:nvPr/>
        </p:nvSpPr>
        <p:spPr>
          <a:xfrm>
            <a:off x="8632995" y="2390263"/>
            <a:ext cx="2292097" cy="3507574"/>
          </a:xfrm>
          <a:prstGeom prst="roundRect">
            <a:avLst>
              <a:gd name="adj" fmla="val 6924"/>
            </a:avLst>
          </a:prstGeom>
          <a:ln w="12700">
            <a:solidFill>
              <a:srgbClr val="A2633C">
                <a:alpha val="40000"/>
              </a:srgbClr>
            </a:solidFill>
            <a:miter lim="400000"/>
          </a:ln>
        </p:spPr>
        <p:txBody>
          <a:bodyPr lIns="45719" rIns="45719" anchor="ctr"/>
          <a:lstStyle/>
          <a:p>
            <a:pPr defTabSz="866943">
              <a:lnSpc>
                <a:spcPct val="120000"/>
              </a:lnSpc>
              <a:defRPr sz="2000">
                <a:solidFill>
                  <a:srgbClr val="3B3838"/>
                </a:solidFill>
              </a:defRPr>
            </a:pPr>
          </a:p>
        </p:txBody>
      </p:sp>
      <p:sp>
        <p:nvSpPr>
          <p:cNvPr id="445" name="稻壳儿_答辩小姐姐作品_6"/>
          <p:cNvSpPr/>
          <p:nvPr/>
        </p:nvSpPr>
        <p:spPr>
          <a:xfrm>
            <a:off x="2726471" y="1551553"/>
            <a:ext cx="1687572" cy="1687572"/>
          </a:xfrm>
          <a:prstGeom prst="ellipse">
            <a:avLst/>
          </a:prstGeom>
          <a:solidFill>
            <a:srgbClr val="4D7F89"/>
          </a:solidFill>
          <a:ln w="12700">
            <a:miter lim="400000"/>
          </a:ln>
        </p:spPr>
        <p:txBody>
          <a:bodyPr lIns="45719" rIns="45719" anchor="ctr"/>
          <a:lstStyle/>
          <a:p>
            <a:pPr defTabSz="866943">
              <a:lnSpc>
                <a:spcPct val="120000"/>
              </a:lnSpc>
              <a:defRPr sz="2000">
                <a:solidFill>
                  <a:srgbClr val="FFFFFF"/>
                </a:solidFill>
              </a:defRPr>
            </a:pPr>
          </a:p>
        </p:txBody>
      </p:sp>
      <p:sp>
        <p:nvSpPr>
          <p:cNvPr id="446" name="稻壳儿_答辩小姐姐作品_7"/>
          <p:cNvSpPr/>
          <p:nvPr/>
        </p:nvSpPr>
        <p:spPr>
          <a:xfrm>
            <a:off x="6409514" y="1551553"/>
            <a:ext cx="1687573" cy="1687572"/>
          </a:xfrm>
          <a:prstGeom prst="ellipse">
            <a:avLst/>
          </a:prstGeom>
          <a:solidFill>
            <a:srgbClr val="4D7F89"/>
          </a:solidFill>
          <a:ln w="12700">
            <a:miter lim="400000"/>
          </a:ln>
        </p:spPr>
        <p:txBody>
          <a:bodyPr lIns="45719" rIns="45719" anchor="ctr"/>
          <a:lstStyle/>
          <a:p>
            <a:pPr defTabSz="866943">
              <a:lnSpc>
                <a:spcPct val="120000"/>
              </a:lnSpc>
              <a:defRPr sz="2000">
                <a:solidFill>
                  <a:srgbClr val="FFFFFF"/>
                </a:solidFill>
              </a:defRPr>
            </a:pPr>
          </a:p>
        </p:txBody>
      </p:sp>
      <p:sp>
        <p:nvSpPr>
          <p:cNvPr id="447" name="稻壳儿_答辩小姐姐作品_8"/>
          <p:cNvSpPr/>
          <p:nvPr/>
        </p:nvSpPr>
        <p:spPr>
          <a:xfrm>
            <a:off x="8953277" y="1551553"/>
            <a:ext cx="1683959" cy="1683959"/>
          </a:xfrm>
          <a:prstGeom prst="ellipse">
            <a:avLst/>
          </a:prstGeom>
          <a:solidFill>
            <a:srgbClr val="4D7F89"/>
          </a:solidFill>
          <a:ln w="12700">
            <a:miter lim="400000"/>
          </a:ln>
        </p:spPr>
        <p:txBody>
          <a:bodyPr lIns="45719" rIns="45719" anchor="ctr"/>
          <a:lstStyle/>
          <a:p>
            <a:pPr defTabSz="866943">
              <a:lnSpc>
                <a:spcPct val="120000"/>
              </a:lnSpc>
              <a:defRPr sz="2000">
                <a:solidFill>
                  <a:srgbClr val="FFFFFF"/>
                </a:solidFill>
              </a:defRPr>
            </a:pPr>
          </a:p>
        </p:txBody>
      </p:sp>
      <p:sp>
        <p:nvSpPr>
          <p:cNvPr id="448" name="稻壳儿_答辩小姐姐作品_10"/>
          <p:cNvSpPr/>
          <p:nvPr/>
        </p:nvSpPr>
        <p:spPr>
          <a:xfrm>
            <a:off x="6451684" y="1714132"/>
            <a:ext cx="173396" cy="121020"/>
          </a:xfrm>
          <a:custGeom>
            <a:avLst/>
            <a:gdLst/>
            <a:ahLst/>
            <a:cxnLst>
              <a:cxn ang="0">
                <a:pos x="wd2" y="hd2"/>
              </a:cxn>
              <a:cxn ang="5400000">
                <a:pos x="wd2" y="hd2"/>
              </a:cxn>
              <a:cxn ang="10800000">
                <a:pos x="wd2" y="hd2"/>
              </a:cxn>
              <a:cxn ang="16200000">
                <a:pos x="wd2" y="hd2"/>
              </a:cxn>
            </a:cxnLst>
            <a:rect l="0" t="0" r="r" b="b"/>
            <a:pathLst>
              <a:path w="21474" h="21420" fill="norm" stroke="1" extrusionOk="0">
                <a:moveTo>
                  <a:pt x="21474" y="11049"/>
                </a:moveTo>
                <a:lnTo>
                  <a:pt x="18909" y="958"/>
                </a:lnTo>
                <a:cubicBezTo>
                  <a:pt x="18720" y="217"/>
                  <a:pt x="18164" y="-180"/>
                  <a:pt x="17669" y="79"/>
                </a:cubicBezTo>
                <a:lnTo>
                  <a:pt x="618" y="8962"/>
                </a:lnTo>
                <a:cubicBezTo>
                  <a:pt x="123" y="9221"/>
                  <a:pt x="-126" y="10036"/>
                  <a:pt x="64" y="10782"/>
                </a:cubicBezTo>
                <a:lnTo>
                  <a:pt x="2769" y="21420"/>
                </a:lnTo>
                <a:lnTo>
                  <a:pt x="2769" y="15715"/>
                </a:lnTo>
                <a:cubicBezTo>
                  <a:pt x="2769" y="13145"/>
                  <a:pt x="4209" y="11049"/>
                  <a:pt x="5979" y="11049"/>
                </a:cubicBezTo>
                <a:lnTo>
                  <a:pt x="10484" y="11049"/>
                </a:lnTo>
                <a:lnTo>
                  <a:pt x="15858" y="5663"/>
                </a:lnTo>
                <a:lnTo>
                  <a:pt x="18967" y="11049"/>
                </a:lnTo>
                <a:cubicBezTo>
                  <a:pt x="18967" y="11049"/>
                  <a:pt x="21474" y="11049"/>
                  <a:pt x="21474" y="11049"/>
                </a:cubicBezTo>
                <a:close/>
              </a:path>
            </a:pathLst>
          </a:custGeom>
          <a:solidFill>
            <a:srgbClr val="FFFFFF"/>
          </a:solidFill>
          <a:ln w="12700">
            <a:miter lim="400000"/>
          </a:ln>
        </p:spPr>
        <p:txBody>
          <a:bodyPr lIns="45719" rIns="45719" anchor="ctr"/>
          <a:lstStyle/>
          <a:p>
            <a:pPr defTabSz="866943">
              <a:lnSpc>
                <a:spcPct val="120000"/>
              </a:lnSpc>
              <a:defRPr sz="2000">
                <a:solidFill>
                  <a:srgbClr val="3B3838"/>
                </a:solidFill>
              </a:defRPr>
            </a:pPr>
          </a:p>
        </p:txBody>
      </p:sp>
      <p:sp>
        <p:nvSpPr>
          <p:cNvPr id="449" name="稻壳儿_答辩小姐姐作品_11"/>
          <p:cNvSpPr txBox="1"/>
          <p:nvPr/>
        </p:nvSpPr>
        <p:spPr>
          <a:xfrm>
            <a:off x="2929956" y="2158860"/>
            <a:ext cx="1216266" cy="4724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defTabSz="866943">
              <a:lnSpc>
                <a:spcPct val="120000"/>
              </a:lnSpc>
              <a:spcBef>
                <a:spcPts val="600"/>
              </a:spcBef>
              <a:defRPr b="1" sz="2800">
                <a:solidFill>
                  <a:srgbClr val="FFFFFF"/>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输入</a:t>
            </a:r>
          </a:p>
        </p:txBody>
      </p:sp>
      <p:sp>
        <p:nvSpPr>
          <p:cNvPr id="450" name="稻壳儿_答辩小姐姐作品_12"/>
          <p:cNvSpPr txBox="1"/>
          <p:nvPr/>
        </p:nvSpPr>
        <p:spPr>
          <a:xfrm>
            <a:off x="4130672" y="3752164"/>
            <a:ext cx="1520444" cy="136702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项目管理计划</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chemeClr val="accent1">
                    <a:satOff val="-3547"/>
                    <a:lumOff val="-10352"/>
                  </a:schemeClr>
                </a:solidFill>
              </a:defRPr>
            </a:pPr>
            <a:r>
              <a:rPr b="1">
                <a:latin typeface="YRDZST-Semibold"/>
                <a:ea typeface="YRDZST-Semibold"/>
                <a:cs typeface="YRDZST-Semibold"/>
                <a:sym typeface="YRDZST-Semibold"/>
              </a:rPr>
              <a:t>进度管理计划</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范围基准</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chemeClr val="accent3">
                    <a:lumOff val="-12941"/>
                  </a:schemeClr>
                </a:solidFill>
              </a:defRPr>
            </a:pPr>
            <a:r>
              <a:rPr b="1">
                <a:latin typeface="YRDZST-Semibold"/>
                <a:ea typeface="YRDZST-Semibold"/>
                <a:cs typeface="YRDZST-Semibold"/>
                <a:sym typeface="YRDZST-Semibold"/>
              </a:rPr>
              <a:t>事业环境因素</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chemeClr val="accent3">
                    <a:lumOff val="-12941"/>
                  </a:schemeClr>
                </a:solidFill>
              </a:defRPr>
            </a:pPr>
            <a:r>
              <a:rPr b="1">
                <a:latin typeface="YRDZST-Semibold"/>
                <a:ea typeface="YRDZST-Semibold"/>
                <a:cs typeface="YRDZST-Semibold"/>
                <a:sym typeface="YRDZST-Semibold"/>
              </a:rPr>
              <a:t>组织过程资产</a:t>
            </a:r>
          </a:p>
        </p:txBody>
      </p:sp>
      <p:sp>
        <p:nvSpPr>
          <p:cNvPr id="451" name="稻壳儿_答辩小姐姐作品_13"/>
          <p:cNvSpPr txBox="1"/>
          <p:nvPr/>
        </p:nvSpPr>
        <p:spPr>
          <a:xfrm>
            <a:off x="6678664" y="1975980"/>
            <a:ext cx="1216191" cy="838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66943">
              <a:lnSpc>
                <a:spcPct val="120000"/>
              </a:lnSpc>
              <a:spcBef>
                <a:spcPts val="900"/>
              </a:spcBef>
              <a:defRPr b="1" sz="2800">
                <a:solidFill>
                  <a:srgbClr val="FFFFFF"/>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工具与技术</a:t>
            </a:r>
          </a:p>
        </p:txBody>
      </p:sp>
      <p:sp>
        <p:nvSpPr>
          <p:cNvPr id="452" name="稻壳儿_答辩小姐姐作品_15"/>
          <p:cNvSpPr txBox="1"/>
          <p:nvPr/>
        </p:nvSpPr>
        <p:spPr>
          <a:xfrm>
            <a:off x="9216406" y="2204580"/>
            <a:ext cx="121619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66943">
              <a:lnSpc>
                <a:spcPct val="120000"/>
              </a:lnSpc>
              <a:spcBef>
                <a:spcPts val="900"/>
              </a:spcBef>
              <a:defRPr b="1" sz="2800">
                <a:solidFill>
                  <a:srgbClr val="FFFFFF"/>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输出</a:t>
            </a:r>
          </a:p>
        </p:txBody>
      </p:sp>
      <p:sp>
        <p:nvSpPr>
          <p:cNvPr id="453" name="稻壳儿_答辩小姐姐作品_16"/>
          <p:cNvSpPr txBox="1"/>
          <p:nvPr/>
        </p:nvSpPr>
        <p:spPr>
          <a:xfrm>
            <a:off x="6467182" y="3213684"/>
            <a:ext cx="1520443" cy="272338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defTabSz="866943">
              <a:lnSpc>
                <a:spcPct val="120000"/>
              </a:lnSpc>
              <a:spcBef>
                <a:spcPts val="300"/>
              </a:spcBef>
              <a:buSzPct val="100000"/>
              <a:buChar char="•"/>
              <a:defRPr sz="1400">
                <a:solidFill>
                  <a:schemeClr val="accent2">
                    <a:satOff val="-18194"/>
                    <a:lumOff val="-11215"/>
                  </a:schemeClr>
                </a:solidFill>
              </a:defRPr>
            </a:pPr>
            <a:r>
              <a:rPr b="1">
                <a:latin typeface="YRDZST-Semibold"/>
                <a:ea typeface="YRDZST-Semibold"/>
                <a:cs typeface="YRDZST-Semibold"/>
                <a:sym typeface="YRDZST-Semibold"/>
              </a:rPr>
              <a:t>专家判断</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chemeClr val="accent2">
                    <a:satOff val="-18194"/>
                    <a:lumOff val="-11215"/>
                  </a:schemeClr>
                </a:solidFill>
              </a:defRPr>
            </a:pPr>
            <a:r>
              <a:rPr b="1">
                <a:latin typeface="YRDZST-Semibold"/>
                <a:ea typeface="YRDZST-Semibold"/>
                <a:cs typeface="YRDZST-Semibold"/>
                <a:sym typeface="YRDZST-Semibold"/>
              </a:rPr>
              <a:t>类比估算</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chemeClr val="accent2">
                    <a:satOff val="-18194"/>
                    <a:lumOff val="-11215"/>
                  </a:schemeClr>
                </a:solidFill>
              </a:defRPr>
            </a:pPr>
            <a:r>
              <a:rPr b="1">
                <a:latin typeface="YRDZST-Semibold"/>
                <a:ea typeface="YRDZST-Semibold"/>
                <a:cs typeface="YRDZST-Semibold"/>
                <a:sym typeface="YRDZST-Semibold"/>
              </a:rPr>
              <a:t>参数估算</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chemeClr val="accent2">
                    <a:satOff val="-18194"/>
                    <a:lumOff val="-11215"/>
                  </a:schemeClr>
                </a:solidFill>
              </a:defRPr>
            </a:pPr>
            <a:r>
              <a:rPr b="1">
                <a:latin typeface="YRDZST-Semibold"/>
                <a:ea typeface="YRDZST-Semibold"/>
                <a:cs typeface="YRDZST-Semibold"/>
                <a:sym typeface="YRDZST-Semibold"/>
              </a:rPr>
              <a:t>三点估算</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chemeClr val="accent2">
                    <a:satOff val="-18194"/>
                    <a:lumOff val="-11215"/>
                  </a:schemeClr>
                </a:solidFill>
              </a:defRPr>
            </a:pPr>
            <a:r>
              <a:rPr b="1">
                <a:latin typeface="YRDZST-Semibold"/>
                <a:ea typeface="YRDZST-Semibold"/>
                <a:cs typeface="YRDZST-Semibold"/>
                <a:sym typeface="YRDZST-Semibold"/>
              </a:rPr>
              <a:t>自下而上估算</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chemeClr val="accent2">
                    <a:satOff val="-18194"/>
                    <a:lumOff val="-11215"/>
                  </a:schemeClr>
                </a:solidFill>
              </a:defRPr>
            </a:pPr>
            <a:r>
              <a:rPr b="1">
                <a:latin typeface="YRDZST-Semibold"/>
                <a:ea typeface="YRDZST-Semibold"/>
                <a:cs typeface="YRDZST-Semibold"/>
                <a:sym typeface="YRDZST-Semibold"/>
              </a:rPr>
              <a:t>数据分析</a:t>
            </a:r>
            <a:endParaRPr b="1">
              <a:latin typeface="YRDZST-Semibold"/>
              <a:ea typeface="YRDZST-Semibold"/>
              <a:cs typeface="YRDZST-Semibold"/>
              <a:sym typeface="YRDZST-Semibold"/>
            </a:endParaRPr>
          </a:p>
          <a:p>
            <a:pPr lvl="1" marL="152400" indent="0" algn="ctr" defTabSz="866943">
              <a:lnSpc>
                <a:spcPct val="120000"/>
              </a:lnSpc>
              <a:spcBef>
                <a:spcPts val="300"/>
              </a:spcBef>
              <a:buSzPct val="50000"/>
              <a:buChar char="•"/>
              <a:defRPr b="1" sz="1400">
                <a:solidFill>
                  <a:schemeClr val="accent2">
                    <a:satOff val="-18194"/>
                    <a:lumOff val="-11215"/>
                  </a:schemeClr>
                </a:solidFill>
                <a:latin typeface="YRDZST-Semibold"/>
                <a:ea typeface="YRDZST-Semibold"/>
                <a:cs typeface="YRDZST-Semibold"/>
                <a:sym typeface="YRDZST-Semibold"/>
              </a:defRPr>
            </a:pPr>
            <a:r>
              <a:t>备选方案分析</a:t>
            </a:r>
          </a:p>
          <a:p>
            <a:pPr lvl="1" marL="152400" indent="0" algn="ctr" defTabSz="866943">
              <a:lnSpc>
                <a:spcPct val="120000"/>
              </a:lnSpc>
              <a:spcBef>
                <a:spcPts val="300"/>
              </a:spcBef>
              <a:buSzPct val="50000"/>
              <a:buChar char="•"/>
              <a:defRPr b="1" sz="1400">
                <a:solidFill>
                  <a:schemeClr val="accent2">
                    <a:satOff val="-18194"/>
                    <a:lumOff val="-11215"/>
                  </a:schemeClr>
                </a:solidFill>
                <a:latin typeface="YRDZST-Semibold"/>
                <a:ea typeface="YRDZST-Semibold"/>
                <a:cs typeface="YRDZST-Semibold"/>
                <a:sym typeface="YRDZST-Semibold"/>
              </a:defRPr>
            </a:pPr>
            <a:r>
              <a:t>储备分析</a:t>
            </a: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决策</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chemeClr val="accent3">
                    <a:lumOff val="-12941"/>
                  </a:schemeClr>
                </a:solidFill>
              </a:defRPr>
            </a:pPr>
            <a:r>
              <a:rPr b="1">
                <a:latin typeface="YRDZST-Semibold"/>
                <a:ea typeface="YRDZST-Semibold"/>
                <a:cs typeface="YRDZST-Semibold"/>
                <a:sym typeface="YRDZST-Semibold"/>
              </a:rPr>
              <a:t>会议</a:t>
            </a:r>
          </a:p>
        </p:txBody>
      </p:sp>
      <p:sp>
        <p:nvSpPr>
          <p:cNvPr id="454" name="稻壳儿_答辩小姐姐作品_17"/>
          <p:cNvSpPr txBox="1"/>
          <p:nvPr/>
        </p:nvSpPr>
        <p:spPr>
          <a:xfrm>
            <a:off x="8923770" y="3616528"/>
            <a:ext cx="1743061" cy="16383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活动持续时间估算</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估算依据</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项目文件更新</a:t>
            </a:r>
            <a:endParaRPr b="1">
              <a:latin typeface="YRDZST-Semibold"/>
              <a:ea typeface="YRDZST-Semibold"/>
              <a:cs typeface="YRDZST-Semibold"/>
              <a:sym typeface="YRDZST-Semibold"/>
            </a:endParaRPr>
          </a:p>
          <a:p>
            <a:pPr lvl="1" marL="152400" indent="0" algn="ctr" defTabSz="866943">
              <a:lnSpc>
                <a:spcPct val="120000"/>
              </a:lnSpc>
              <a:spcBef>
                <a:spcPts val="300"/>
              </a:spcBef>
              <a:buSzPct val="50000"/>
              <a:buChar char="•"/>
              <a:defRPr b="1" sz="1400">
                <a:solidFill>
                  <a:schemeClr val="accent1">
                    <a:satOff val="-3547"/>
                    <a:lumOff val="-10352"/>
                  </a:schemeClr>
                </a:solidFill>
                <a:latin typeface="YRDZST-Semibold"/>
                <a:ea typeface="YRDZST-Semibold"/>
                <a:cs typeface="YRDZST-Semibold"/>
                <a:sym typeface="YRDZST-Semibold"/>
              </a:defRPr>
            </a:pPr>
            <a:r>
              <a:t>活动属性</a:t>
            </a:r>
          </a:p>
          <a:p>
            <a:pPr lvl="1" marL="152400" indent="0" algn="ctr" defTabSz="866943">
              <a:lnSpc>
                <a:spcPct val="120000"/>
              </a:lnSpc>
              <a:spcBef>
                <a:spcPts val="300"/>
              </a:spcBef>
              <a:buSzPct val="50000"/>
              <a:buChar char="•"/>
              <a:defRPr b="1" sz="1400">
                <a:solidFill>
                  <a:srgbClr val="3B3838"/>
                </a:solidFill>
                <a:latin typeface="YRDZST-Semibold"/>
                <a:ea typeface="YRDZST-Semibold"/>
                <a:cs typeface="YRDZST-Semibold"/>
                <a:sym typeface="YRDZST-Semibold"/>
              </a:defRPr>
            </a:pPr>
            <a:r>
              <a:t>假设日志</a:t>
            </a:r>
          </a:p>
          <a:p>
            <a:pPr lvl="1" marL="152400" indent="0" algn="ctr" defTabSz="866943">
              <a:lnSpc>
                <a:spcPct val="120000"/>
              </a:lnSpc>
              <a:spcBef>
                <a:spcPts val="300"/>
              </a:spcBef>
              <a:buSzPct val="50000"/>
              <a:buChar char="•"/>
              <a:defRPr b="1" sz="1400">
                <a:solidFill>
                  <a:srgbClr val="3B3838"/>
                </a:solidFill>
                <a:latin typeface="YRDZST-Semibold"/>
                <a:ea typeface="YRDZST-Semibold"/>
                <a:cs typeface="YRDZST-Semibold"/>
                <a:sym typeface="YRDZST-Semibold"/>
              </a:defRPr>
            </a:pPr>
            <a:r>
              <a:t>经验教训登记册</a:t>
            </a:r>
          </a:p>
        </p:txBody>
      </p:sp>
      <p:sp>
        <p:nvSpPr>
          <p:cNvPr id="455" name="稻壳儿_答辩小姐姐作品_12"/>
          <p:cNvSpPr txBox="1"/>
          <p:nvPr/>
        </p:nvSpPr>
        <p:spPr>
          <a:xfrm>
            <a:off x="1683151" y="3073984"/>
            <a:ext cx="1687572" cy="272338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项目文件</a:t>
            </a:r>
            <a:endParaRPr b="1">
              <a:latin typeface="YRDZST-Semibold"/>
              <a:ea typeface="YRDZST-Semibold"/>
              <a:cs typeface="YRDZST-Semibold"/>
              <a:sym typeface="YRDZST-Semibold"/>
            </a:endParaRPr>
          </a:p>
          <a:p>
            <a:pPr lvl="1" marL="152400" indent="0" algn="ctr" defTabSz="866943">
              <a:lnSpc>
                <a:spcPct val="120000"/>
              </a:lnSpc>
              <a:spcBef>
                <a:spcPts val="300"/>
              </a:spcBef>
              <a:buSzPct val="50000"/>
              <a:buChar char="•"/>
              <a:defRPr b="1" sz="1400">
                <a:solidFill>
                  <a:schemeClr val="accent1">
                    <a:satOff val="-3547"/>
                    <a:lumOff val="-10352"/>
                  </a:schemeClr>
                </a:solidFill>
                <a:latin typeface="YRDZST-Semibold"/>
                <a:ea typeface="YRDZST-Semibold"/>
                <a:cs typeface="YRDZST-Semibold"/>
                <a:sym typeface="YRDZST-Semibold"/>
              </a:defRPr>
            </a:pPr>
            <a:r>
              <a:t>活动属性</a:t>
            </a:r>
          </a:p>
          <a:p>
            <a:pPr lvl="1" marL="152400" indent="0" algn="ctr" defTabSz="866943">
              <a:lnSpc>
                <a:spcPct val="120000"/>
              </a:lnSpc>
              <a:spcBef>
                <a:spcPts val="300"/>
              </a:spcBef>
              <a:buSzPct val="50000"/>
              <a:buChar char="•"/>
              <a:defRPr b="1" sz="1400">
                <a:solidFill>
                  <a:schemeClr val="accent1">
                    <a:satOff val="-3547"/>
                    <a:lumOff val="-10352"/>
                  </a:schemeClr>
                </a:solidFill>
                <a:latin typeface="YRDZST-Semibold"/>
                <a:ea typeface="YRDZST-Semibold"/>
                <a:cs typeface="YRDZST-Semibold"/>
                <a:sym typeface="YRDZST-Semibold"/>
              </a:defRPr>
            </a:pPr>
            <a:r>
              <a:t>活动清单</a:t>
            </a:r>
          </a:p>
          <a:p>
            <a:pPr lvl="1" marL="152400" indent="0" algn="ctr" defTabSz="866943">
              <a:lnSpc>
                <a:spcPct val="120000"/>
              </a:lnSpc>
              <a:spcBef>
                <a:spcPts val="300"/>
              </a:spcBef>
              <a:buSzPct val="50000"/>
              <a:buChar char="•"/>
              <a:defRPr b="1" sz="1400">
                <a:solidFill>
                  <a:srgbClr val="3B3838"/>
                </a:solidFill>
                <a:latin typeface="YRDZST-Semibold"/>
                <a:ea typeface="YRDZST-Semibold"/>
                <a:cs typeface="YRDZST-Semibold"/>
                <a:sym typeface="YRDZST-Semibold"/>
              </a:defRPr>
            </a:pPr>
            <a:r>
              <a:t>假设日志</a:t>
            </a:r>
          </a:p>
          <a:p>
            <a:pPr lvl="1" marL="152400" indent="0" algn="ctr" defTabSz="866943">
              <a:lnSpc>
                <a:spcPct val="120000"/>
              </a:lnSpc>
              <a:spcBef>
                <a:spcPts val="300"/>
              </a:spcBef>
              <a:buSzPct val="50000"/>
              <a:buChar char="•"/>
              <a:defRPr b="1" sz="1400">
                <a:solidFill>
                  <a:schemeClr val="accent3">
                    <a:lumOff val="-12941"/>
                  </a:schemeClr>
                </a:solidFill>
                <a:latin typeface="YRDZST-Semibold"/>
                <a:ea typeface="YRDZST-Semibold"/>
                <a:cs typeface="YRDZST-Semibold"/>
                <a:sym typeface="YRDZST-Semibold"/>
              </a:defRPr>
            </a:pPr>
            <a:r>
              <a:t>经验教训登记册</a:t>
            </a:r>
          </a:p>
          <a:p>
            <a:pPr lvl="1" marL="152400" indent="0" algn="ctr" defTabSz="866943">
              <a:lnSpc>
                <a:spcPct val="120000"/>
              </a:lnSpc>
              <a:spcBef>
                <a:spcPts val="300"/>
              </a:spcBef>
              <a:buSzPct val="50000"/>
              <a:buChar char="•"/>
              <a:defRPr b="1" sz="1400">
                <a:solidFill>
                  <a:schemeClr val="accent1">
                    <a:satOff val="-3547"/>
                    <a:lumOff val="-10352"/>
                  </a:schemeClr>
                </a:solidFill>
                <a:latin typeface="YRDZST-Semibold"/>
                <a:ea typeface="YRDZST-Semibold"/>
                <a:cs typeface="YRDZST-Semibold"/>
                <a:sym typeface="YRDZST-Semibold"/>
              </a:defRPr>
            </a:pPr>
            <a:r>
              <a:t>里程碑清单</a:t>
            </a:r>
          </a:p>
          <a:p>
            <a:pPr lvl="1" marL="152400" indent="0" algn="ctr" defTabSz="866943">
              <a:lnSpc>
                <a:spcPct val="120000"/>
              </a:lnSpc>
              <a:spcBef>
                <a:spcPts val="300"/>
              </a:spcBef>
              <a:buSzPct val="50000"/>
              <a:buChar char="•"/>
              <a:defRPr b="1" sz="1400">
                <a:solidFill>
                  <a:srgbClr val="3B3838"/>
                </a:solidFill>
                <a:latin typeface="YRDZST-Semibold"/>
                <a:ea typeface="YRDZST-Semibold"/>
                <a:cs typeface="YRDZST-Semibold"/>
                <a:sym typeface="YRDZST-Semibold"/>
              </a:defRPr>
            </a:pPr>
            <a:r>
              <a:t>项目团队派工单</a:t>
            </a:r>
          </a:p>
          <a:p>
            <a:pPr lvl="1" marL="152400" indent="0" algn="ctr" defTabSz="866943">
              <a:lnSpc>
                <a:spcPct val="120000"/>
              </a:lnSpc>
              <a:spcBef>
                <a:spcPts val="300"/>
              </a:spcBef>
              <a:buSzPct val="50000"/>
              <a:buChar char="•"/>
              <a:defRPr b="1" sz="1400">
                <a:solidFill>
                  <a:srgbClr val="3B3838"/>
                </a:solidFill>
                <a:latin typeface="YRDZST-Semibold"/>
                <a:ea typeface="YRDZST-Semibold"/>
                <a:cs typeface="YRDZST-Semibold"/>
                <a:sym typeface="YRDZST-Semibold"/>
              </a:defRPr>
            </a:pPr>
            <a:r>
              <a:t>资源日历</a:t>
            </a:r>
          </a:p>
          <a:p>
            <a:pPr lvl="1" marL="152400" indent="0" algn="ctr" defTabSz="866943">
              <a:lnSpc>
                <a:spcPct val="120000"/>
              </a:lnSpc>
              <a:spcBef>
                <a:spcPts val="300"/>
              </a:spcBef>
              <a:buSzPct val="50000"/>
              <a:buChar char="•"/>
              <a:defRPr b="1" sz="1400">
                <a:solidFill>
                  <a:srgbClr val="3B3838"/>
                </a:solidFill>
                <a:latin typeface="YRDZST-Semibold"/>
                <a:ea typeface="YRDZST-Semibold"/>
                <a:cs typeface="YRDZST-Semibold"/>
                <a:sym typeface="YRDZST-Semibold"/>
              </a:defRPr>
            </a:pPr>
            <a:r>
              <a:t>资源需求</a:t>
            </a:r>
          </a:p>
          <a:p>
            <a:pPr lvl="1" marL="152400" indent="0" algn="ctr" defTabSz="866943">
              <a:lnSpc>
                <a:spcPct val="120000"/>
              </a:lnSpc>
              <a:spcBef>
                <a:spcPts val="300"/>
              </a:spcBef>
              <a:buSzPct val="50000"/>
              <a:buChar char="•"/>
              <a:defRPr b="1" sz="1400">
                <a:solidFill>
                  <a:srgbClr val="3B3838"/>
                </a:solidFill>
                <a:latin typeface="YRDZST-Semibold"/>
                <a:ea typeface="YRDZST-Semibold"/>
                <a:cs typeface="YRDZST-Semibold"/>
                <a:sym typeface="YRDZST-Semibold"/>
              </a:defRPr>
            </a:pPr>
            <a:r>
              <a:t>风险登记册</a:t>
            </a:r>
          </a:p>
        </p:txBody>
      </p:sp>
      <p:sp>
        <p:nvSpPr>
          <p:cNvPr id="456" name="根据资源估算的结果，估算完成单项活动所需工作时段数的过程"/>
          <p:cNvSpPr txBox="1"/>
          <p:nvPr/>
        </p:nvSpPr>
        <p:spPr>
          <a:xfrm>
            <a:off x="3648204" y="5904186"/>
            <a:ext cx="5063789"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根据资源估算的结果，估算完成单项活动所需工作时段数的过程</a:t>
            </a:r>
          </a:p>
        </p:txBody>
      </p:sp>
      <p:sp>
        <p:nvSpPr>
          <p:cNvPr id="457" name="确定并完成每个活动所需花费的时间量"/>
          <p:cNvSpPr txBox="1"/>
          <p:nvPr/>
        </p:nvSpPr>
        <p:spPr>
          <a:xfrm>
            <a:off x="4548768" y="6188455"/>
            <a:ext cx="3114934"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确定并完成每个活动所需花费的时间量</a:t>
            </a:r>
          </a:p>
        </p:txBody>
      </p:sp>
      <p:sp>
        <p:nvSpPr>
          <p:cNvPr id="458" name="本过程需要在整个项目期间开展"/>
          <p:cNvSpPr txBox="1"/>
          <p:nvPr/>
        </p:nvSpPr>
        <p:spPr>
          <a:xfrm>
            <a:off x="4780408" y="6499346"/>
            <a:ext cx="2583618"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本过程需要在整个项目期间开展</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2" name="稻壳儿_答辩小姐姐作品_1"/>
          <p:cNvSpPr/>
          <p:nvPr/>
        </p:nvSpPr>
        <p:spPr>
          <a:xfrm>
            <a:off x="313266" y="304800"/>
            <a:ext cx="11565468" cy="6501870"/>
          </a:xfrm>
          <a:prstGeom prst="rect">
            <a:avLst/>
          </a:prstGeom>
          <a:solidFill>
            <a:srgbClr val="FFFFFF"/>
          </a:solidFill>
          <a:ln w="12700">
            <a:miter lim="400000"/>
          </a:ln>
        </p:spPr>
        <p:txBody>
          <a:bodyPr lIns="45719" rIns="45719" anchor="ctr"/>
          <a:lstStyle/>
          <a:p>
            <a:pPr algn="ctr">
              <a:defRPr>
                <a:solidFill>
                  <a:srgbClr val="FFFFFF"/>
                </a:solidFill>
              </a:defRPr>
            </a:pPr>
          </a:p>
        </p:txBody>
      </p:sp>
      <p:grpSp>
        <p:nvGrpSpPr>
          <p:cNvPr id="466" name="稻壳儿_答辩小姐姐作品_18"/>
          <p:cNvGrpSpPr/>
          <p:nvPr/>
        </p:nvGrpSpPr>
        <p:grpSpPr>
          <a:xfrm>
            <a:off x="3659160" y="713275"/>
            <a:ext cx="4884199" cy="230833"/>
            <a:chOff x="0" y="0"/>
            <a:chExt cx="4884198" cy="230831"/>
          </a:xfrm>
        </p:grpSpPr>
        <p:sp>
          <p:nvSpPr>
            <p:cNvPr id="463" name="直接连接符 2"/>
            <p:cNvSpPr/>
            <p:nvPr/>
          </p:nvSpPr>
          <p:spPr>
            <a:xfrm>
              <a:off x="0" y="230831"/>
              <a:ext cx="648182"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464" name="直接连接符 28"/>
            <p:cNvSpPr/>
            <p:nvPr/>
          </p:nvSpPr>
          <p:spPr>
            <a:xfrm>
              <a:off x="4236016" y="230831"/>
              <a:ext cx="648183"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465" name="文本框 7"/>
            <p:cNvSpPr/>
            <p:nvPr/>
          </p:nvSpPr>
          <p:spPr>
            <a:xfrm>
              <a:off x="787593" y="0"/>
              <a:ext cx="3298493"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pc="300" sz="24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r>
                <a:t>估算活动顺持续时间</a:t>
              </a:r>
            </a:p>
          </p:txBody>
        </p:sp>
      </p:grpSp>
      <p:graphicFrame>
        <p:nvGraphicFramePr>
          <p:cNvPr id="467" name="Table"/>
          <p:cNvGraphicFramePr/>
          <p:nvPr/>
        </p:nvGraphicFramePr>
        <p:xfrm>
          <a:off x="1212720" y="1456140"/>
          <a:ext cx="10219782" cy="3643228"/>
        </p:xfrm>
        <a:graphic xmlns:a="http://schemas.openxmlformats.org/drawingml/2006/main">
          <a:graphicData uri="http://schemas.openxmlformats.org/drawingml/2006/table">
            <a:tbl>
              <a:tblPr firstCol="1" firstRow="1" lastCol="0" lastRow="0" bandCol="0" bandRow="1" rtl="0">
                <a:tableStyleId>{C7B018BB-80A7-4F77-B60F-C8B233D01FF8}</a:tableStyleId>
              </a:tblPr>
              <a:tblGrid>
                <a:gridCol w="1505717"/>
                <a:gridCol w="2880670"/>
                <a:gridCol w="1092582"/>
                <a:gridCol w="2149928"/>
                <a:gridCol w="2578183"/>
              </a:tblGrid>
              <a:tr h="605087">
                <a:tc>
                  <a:txBody>
                    <a:bodyPr/>
                    <a:lstStyle/>
                    <a:p>
                      <a:pPr algn="ctr">
                        <a:defRPr sz="1800">
                          <a:latin typeface="YRDZST-Semibold"/>
                          <a:ea typeface="YRDZST-Semibold"/>
                          <a:cs typeface="YRDZST-Semibold"/>
                          <a:sym typeface="YRDZST-Semibold"/>
                        </a:defRPr>
                      </a:pPr>
                    </a:p>
                  </a:txBody>
                  <a:tcPr marL="0" marR="0" marT="0" marB="0" anchor="ctr" anchorCtr="0" horzOverflow="overflow"/>
                </a:tc>
                <a:tc>
                  <a:txBody>
                    <a:bodyPr/>
                    <a:lstStyle/>
                    <a:p>
                      <a:pPr algn="ctr">
                        <a:defRPr b="0" sz="1800">
                          <a:solidFill>
                            <a:srgbClr val="000000"/>
                          </a:solidFill>
                        </a:defRPr>
                      </a:pPr>
                      <a:r>
                        <a:rPr b="1">
                          <a:solidFill>
                            <a:srgbClr val="FFFFFF"/>
                          </a:solidFill>
                          <a:latin typeface="YRDZST-Semibold"/>
                          <a:ea typeface="YRDZST-Semibold"/>
                          <a:cs typeface="YRDZST-Semibold"/>
                          <a:sym typeface="YRDZST-Semibold"/>
                        </a:rPr>
                        <a:t>概述</a:t>
                      </a:r>
                    </a:p>
                  </a:txBody>
                  <a:tcPr marL="0" marR="0" marT="0" marB="0" anchor="ctr" anchorCtr="0" horzOverflow="overflow"/>
                </a:tc>
                <a:tc>
                  <a:txBody>
                    <a:bodyPr/>
                    <a:lstStyle/>
                    <a:p>
                      <a:pPr algn="ctr">
                        <a:defRPr b="0" sz="1800">
                          <a:solidFill>
                            <a:srgbClr val="000000"/>
                          </a:solidFill>
                        </a:defRPr>
                      </a:pPr>
                      <a:r>
                        <a:rPr b="1">
                          <a:solidFill>
                            <a:srgbClr val="FFFFFF"/>
                          </a:solidFill>
                          <a:latin typeface="YRDZST-Semibold"/>
                          <a:ea typeface="YRDZST-Semibold"/>
                          <a:cs typeface="YRDZST-Semibold"/>
                          <a:sym typeface="YRDZST-Semibold"/>
                        </a:rPr>
                        <a:t>优点</a:t>
                      </a:r>
                    </a:p>
                  </a:txBody>
                  <a:tcPr marL="0" marR="0" marT="0" marB="0" anchor="ctr" anchorCtr="0" horzOverflow="overflow"/>
                </a:tc>
                <a:tc>
                  <a:txBody>
                    <a:bodyPr/>
                    <a:lstStyle/>
                    <a:p>
                      <a:pPr algn="ctr">
                        <a:defRPr b="0" sz="1800">
                          <a:solidFill>
                            <a:srgbClr val="000000"/>
                          </a:solidFill>
                        </a:defRPr>
                      </a:pPr>
                      <a:r>
                        <a:rPr b="1">
                          <a:solidFill>
                            <a:srgbClr val="FFFFFF"/>
                          </a:solidFill>
                          <a:latin typeface="YRDZST-Semibold"/>
                          <a:ea typeface="YRDZST-Semibold"/>
                          <a:cs typeface="YRDZST-Semibold"/>
                          <a:sym typeface="YRDZST-Semibold"/>
                        </a:rPr>
                        <a:t>缺点</a:t>
                      </a:r>
                    </a:p>
                  </a:txBody>
                  <a:tcPr marL="0" marR="0" marT="0" marB="0" anchor="ctr" anchorCtr="0" horzOverflow="overflow"/>
                </a:tc>
                <a:tc>
                  <a:txBody>
                    <a:bodyPr/>
                    <a:lstStyle/>
                    <a:p>
                      <a:pPr algn="ctr">
                        <a:defRPr b="0" sz="1800">
                          <a:solidFill>
                            <a:srgbClr val="000000"/>
                          </a:solidFill>
                        </a:defRPr>
                      </a:pPr>
                      <a:r>
                        <a:rPr b="1">
                          <a:solidFill>
                            <a:srgbClr val="FFFFFF"/>
                          </a:solidFill>
                          <a:latin typeface="YRDZST-Semibold"/>
                          <a:ea typeface="YRDZST-Semibold"/>
                          <a:cs typeface="YRDZST-Semibold"/>
                          <a:sym typeface="YRDZST-Semibold"/>
                        </a:rPr>
                        <a:t>适用情况</a:t>
                      </a:r>
                    </a:p>
                  </a:txBody>
                  <a:tcPr marL="0" marR="0" marT="0" marB="0" anchor="ctr" anchorCtr="0" horzOverflow="overflow"/>
                </a:tc>
              </a:tr>
              <a:tr h="605087">
                <a:tc>
                  <a:txBody>
                    <a:bodyPr/>
                    <a:lstStyle/>
                    <a:p>
                      <a:pPr algn="ctr">
                        <a:defRPr b="0" sz="1800">
                          <a:solidFill>
                            <a:srgbClr val="000000"/>
                          </a:solidFill>
                        </a:defRPr>
                      </a:pPr>
                      <a:r>
                        <a:rPr b="1">
                          <a:solidFill>
                            <a:srgbClr val="FFFFFF"/>
                          </a:solidFill>
                          <a:latin typeface="YRDZST-Semibold"/>
                          <a:ea typeface="YRDZST-Semibold"/>
                          <a:cs typeface="YRDZST-Semibold"/>
                          <a:sym typeface="YRDZST-Semibold"/>
                        </a:rPr>
                        <a:t>专家判断</a:t>
                      </a:r>
                    </a:p>
                  </a:txBody>
                  <a:tcPr marL="0" marR="0" marT="0" marB="0" anchor="ctr" anchorCtr="0" horzOverflow="overflow"/>
                </a:tc>
                <a:tc>
                  <a:txBody>
                    <a:bodyPr/>
                    <a:lstStyle/>
                    <a:p>
                      <a:pPr algn="ctr">
                        <a:lnSpc>
                          <a:spcPct val="120000"/>
                        </a:lnSpc>
                        <a:defRPr sz="1800"/>
                      </a:pPr>
                      <a:r>
                        <a:rPr sz="1600">
                          <a:latin typeface="YRDZST-Semibold"/>
                          <a:ea typeface="YRDZST-Semibold"/>
                          <a:cs typeface="YRDZST-Semibold"/>
                          <a:sym typeface="YRDZST-Semibold"/>
                        </a:rPr>
                        <a:t>征求有经验的专家的建议和意见，让专家估算持续时间</a:t>
                      </a:r>
                    </a:p>
                  </a:txBody>
                  <a:tcPr marL="114300" marR="114300" marT="114300" marB="114300" anchor="ctr" anchorCtr="0" horzOverflow="overflow"/>
                </a:tc>
                <a:tc>
                  <a:txBody>
                    <a:bodyPr/>
                    <a:lstStyle/>
                    <a:p>
                      <a:pPr algn="ctr">
                        <a:defRPr sz="1800"/>
                      </a:pPr>
                      <a:r>
                        <a:rPr>
                          <a:latin typeface="YRDZST-Semibold"/>
                          <a:ea typeface="YRDZST-Semibold"/>
                          <a:cs typeface="YRDZST-Semibold"/>
                          <a:sym typeface="YRDZST-Semibold"/>
                        </a:rPr>
                        <a:t>成本低</a:t>
                      </a:r>
                    </a:p>
                  </a:txBody>
                  <a:tcPr marL="0" marR="0" marT="0" marB="0" anchor="ctr" anchorCtr="0" horzOverflow="overflow"/>
                </a:tc>
                <a:tc>
                  <a:txBody>
                    <a:bodyPr/>
                    <a:lstStyle/>
                    <a:p>
                      <a:pPr algn="ctr">
                        <a:defRPr sz="1800"/>
                      </a:pPr>
                      <a:r>
                        <a:rPr>
                          <a:latin typeface="YRDZST-Semibold"/>
                          <a:ea typeface="YRDZST-Semibold"/>
                          <a:cs typeface="YRDZST-Semibold"/>
                          <a:sym typeface="YRDZST-Semibold"/>
                        </a:rPr>
                        <a:t>可能存在偏见或失误</a:t>
                      </a:r>
                    </a:p>
                  </a:txBody>
                  <a:tcPr marL="0" marR="0" marT="0" marB="0" anchor="ctr" anchorCtr="0" horzOverflow="overflow"/>
                </a:tc>
                <a:tc>
                  <a:txBody>
                    <a:bodyPr/>
                    <a:lstStyle/>
                    <a:p>
                      <a:pPr algn="ctr">
                        <a:defRPr sz="1800"/>
                      </a:pPr>
                      <a:r>
                        <a:rPr>
                          <a:latin typeface="YRDZST-Semibold"/>
                          <a:ea typeface="YRDZST-Semibold"/>
                          <a:cs typeface="YRDZST-Semibold"/>
                          <a:sym typeface="YRDZST-Semibold"/>
                        </a:rPr>
                        <a:t>活动、工作包</a:t>
                      </a:r>
                    </a:p>
                  </a:txBody>
                  <a:tcPr marL="0" marR="0" marT="0" marB="0" anchor="ctr" anchorCtr="0" horzOverflow="overflow"/>
                </a:tc>
              </a:tr>
              <a:tr h="605087">
                <a:tc>
                  <a:txBody>
                    <a:bodyPr/>
                    <a:lstStyle/>
                    <a:p>
                      <a:pPr algn="ctr">
                        <a:defRPr b="0" sz="1800">
                          <a:solidFill>
                            <a:srgbClr val="000000"/>
                          </a:solidFill>
                        </a:defRPr>
                      </a:pPr>
                      <a:r>
                        <a:rPr b="1">
                          <a:solidFill>
                            <a:srgbClr val="FFFFFF"/>
                          </a:solidFill>
                          <a:latin typeface="YRDZST-Semibold"/>
                          <a:ea typeface="YRDZST-Semibold"/>
                          <a:cs typeface="YRDZST-Semibold"/>
                          <a:sym typeface="YRDZST-Semibold"/>
                        </a:rPr>
                        <a:t>类比估算</a:t>
                      </a:r>
                    </a:p>
                  </a:txBody>
                  <a:tcPr marL="0" marR="0" marT="0" marB="0" anchor="ctr" anchorCtr="0" horzOverflow="overflow"/>
                </a:tc>
                <a:tc>
                  <a:txBody>
                    <a:bodyPr/>
                    <a:lstStyle/>
                    <a:p>
                      <a:pPr algn="ctr">
                        <a:lnSpc>
                          <a:spcPct val="120000"/>
                        </a:lnSpc>
                        <a:defRPr sz="1800"/>
                      </a:pPr>
                      <a:r>
                        <a:rPr sz="1600">
                          <a:latin typeface="YRDZST-Semibold"/>
                          <a:ea typeface="YRDZST-Semibold"/>
                          <a:cs typeface="YRDZST-Semibold"/>
                          <a:sym typeface="YRDZST-Semibold"/>
                        </a:rPr>
                        <a:t>适用相似活动或项目的历史数据估算</a:t>
                      </a:r>
                    </a:p>
                  </a:txBody>
                  <a:tcPr marL="114300" marR="114300" marT="114300" marB="114300" anchor="ctr" anchorCtr="0" horzOverflow="overflow"/>
                </a:tc>
                <a:tc>
                  <a:txBody>
                    <a:bodyPr/>
                    <a:lstStyle/>
                    <a:p>
                      <a:pPr algn="ctr">
                        <a:defRPr sz="1800"/>
                      </a:pPr>
                      <a:r>
                        <a:rPr>
                          <a:latin typeface="YRDZST-Semibold"/>
                          <a:ea typeface="YRDZST-Semibold"/>
                          <a:cs typeface="YRDZST-Semibold"/>
                          <a:sym typeface="YRDZST-Semibold"/>
                        </a:rPr>
                        <a:t>低成本</a:t>
                      </a:r>
                    </a:p>
                  </a:txBody>
                  <a:tcPr marL="0" marR="0" marT="0" marB="0" anchor="ctr" anchorCtr="0" horzOverflow="overflow"/>
                </a:tc>
                <a:tc>
                  <a:txBody>
                    <a:bodyPr/>
                    <a:lstStyle/>
                    <a:p>
                      <a:pPr algn="ctr">
                        <a:defRPr sz="1800"/>
                      </a:pPr>
                      <a:r>
                        <a:rPr>
                          <a:latin typeface="YRDZST-Semibold"/>
                          <a:ea typeface="YRDZST-Semibold"/>
                          <a:cs typeface="YRDZST-Semibold"/>
                          <a:sym typeface="YRDZST-Semibold"/>
                        </a:rPr>
                        <a:t>准确度低</a:t>
                      </a:r>
                    </a:p>
                  </a:txBody>
                  <a:tcPr marL="0" marR="0" marT="0" marB="0" anchor="ctr" anchorCtr="0" horzOverflow="overflow"/>
                </a:tc>
                <a:tc>
                  <a:txBody>
                    <a:bodyPr/>
                    <a:lstStyle/>
                    <a:p>
                      <a:pPr algn="ctr">
                        <a:defRPr sz="1800"/>
                      </a:pPr>
                      <a:r>
                        <a:rPr>
                          <a:latin typeface="YRDZST-Semibold"/>
                          <a:ea typeface="YRDZST-Semibold"/>
                          <a:cs typeface="YRDZST-Semibold"/>
                          <a:sym typeface="YRDZST-Semibold"/>
                        </a:rPr>
                        <a:t>活动、工作包、项目</a:t>
                      </a:r>
                    </a:p>
                  </a:txBody>
                  <a:tcPr marL="0" marR="0" marT="0" marB="0" anchor="ctr" anchorCtr="0" horzOverflow="overflow"/>
                </a:tc>
              </a:tr>
              <a:tr h="605087">
                <a:tc>
                  <a:txBody>
                    <a:bodyPr/>
                    <a:lstStyle/>
                    <a:p>
                      <a:pPr algn="ctr">
                        <a:defRPr b="0" sz="1800">
                          <a:solidFill>
                            <a:srgbClr val="000000"/>
                          </a:solidFill>
                        </a:defRPr>
                      </a:pPr>
                      <a:r>
                        <a:rPr b="1">
                          <a:solidFill>
                            <a:srgbClr val="FFFFFF"/>
                          </a:solidFill>
                          <a:latin typeface="YRDZST-Semibold"/>
                          <a:ea typeface="YRDZST-Semibold"/>
                          <a:cs typeface="YRDZST-Semibold"/>
                          <a:sym typeface="YRDZST-Semibold"/>
                        </a:rPr>
                        <a:t>参数估算</a:t>
                      </a:r>
                    </a:p>
                  </a:txBody>
                  <a:tcPr marL="0" marR="0" marT="0" marB="0" anchor="ctr" anchorCtr="0" horzOverflow="overflow"/>
                </a:tc>
                <a:tc>
                  <a:txBody>
                    <a:bodyPr/>
                    <a:lstStyle/>
                    <a:p>
                      <a:pPr algn="ctr">
                        <a:lnSpc>
                          <a:spcPct val="120000"/>
                        </a:lnSpc>
                        <a:defRPr sz="1800"/>
                      </a:pPr>
                      <a:r>
                        <a:rPr sz="1600">
                          <a:latin typeface="YRDZST-Semibold"/>
                          <a:ea typeface="YRDZST-Semibold"/>
                          <a:cs typeface="YRDZST-Semibold"/>
                          <a:sym typeface="YRDZST-Semibold"/>
                        </a:rPr>
                        <a:t>基于历史项目的数据和参数适用某种算法来估算</a:t>
                      </a:r>
                    </a:p>
                  </a:txBody>
                  <a:tcPr marL="114300" marR="114300" marT="114300" marB="114300" anchor="ctr" anchorCtr="0" horzOverflow="overflow"/>
                </a:tc>
                <a:tc>
                  <a:txBody>
                    <a:bodyPr/>
                    <a:lstStyle/>
                    <a:p>
                      <a:pPr algn="ctr">
                        <a:defRPr sz="1800"/>
                      </a:pPr>
                      <a:r>
                        <a:rPr>
                          <a:latin typeface="YRDZST-Semibold"/>
                          <a:ea typeface="YRDZST-Semibold"/>
                          <a:cs typeface="YRDZST-Semibold"/>
                          <a:sym typeface="YRDZST-Semibold"/>
                        </a:rPr>
                        <a:t>成本低</a:t>
                      </a:r>
                    </a:p>
                  </a:txBody>
                  <a:tcPr marL="0" marR="0" marT="0" marB="0" anchor="ctr" anchorCtr="0" horzOverflow="overflow"/>
                </a:tc>
                <a:tc>
                  <a:txBody>
                    <a:bodyPr/>
                    <a:lstStyle/>
                    <a:p>
                      <a:pPr algn="ctr">
                        <a:defRPr sz="1800"/>
                      </a:pPr>
                      <a:r>
                        <a:rPr>
                          <a:latin typeface="YRDZST-Semibold"/>
                          <a:ea typeface="YRDZST-Semibold"/>
                          <a:cs typeface="YRDZST-Semibold"/>
                          <a:sym typeface="YRDZST-Semibold"/>
                        </a:rPr>
                        <a:t>依赖于算法或模型的成熟度和可靠性</a:t>
                      </a:r>
                    </a:p>
                  </a:txBody>
                  <a:tcPr marL="0" marR="0" marT="0" marB="0" anchor="ctr" anchorCtr="0" horzOverflow="overflow"/>
                </a:tc>
                <a:tc>
                  <a:txBody>
                    <a:bodyPr/>
                    <a:lstStyle/>
                    <a:p>
                      <a:pPr algn="ctr">
                        <a:defRPr sz="1800"/>
                      </a:pPr>
                      <a:r>
                        <a:rPr>
                          <a:latin typeface="YRDZST-Semibold"/>
                          <a:ea typeface="YRDZST-Semibold"/>
                          <a:cs typeface="YRDZST-Semibold"/>
                          <a:sym typeface="YRDZST-Semibold"/>
                        </a:rPr>
                        <a:t>工作包、项目</a:t>
                      </a:r>
                    </a:p>
                  </a:txBody>
                  <a:tcPr marL="0" marR="0" marT="0" marB="0" anchor="ctr" anchorCtr="0" horzOverflow="overflow"/>
                </a:tc>
              </a:tr>
              <a:tr h="605087">
                <a:tc>
                  <a:txBody>
                    <a:bodyPr/>
                    <a:lstStyle/>
                    <a:p>
                      <a:pPr algn="ctr">
                        <a:defRPr b="0" sz="1800">
                          <a:solidFill>
                            <a:srgbClr val="000000"/>
                          </a:solidFill>
                        </a:defRPr>
                      </a:pPr>
                      <a:r>
                        <a:rPr b="1">
                          <a:solidFill>
                            <a:srgbClr val="FFFFFF"/>
                          </a:solidFill>
                          <a:latin typeface="YRDZST-Semibold"/>
                          <a:ea typeface="YRDZST-Semibold"/>
                          <a:cs typeface="YRDZST-Semibold"/>
                          <a:sym typeface="YRDZST-Semibold"/>
                        </a:rPr>
                        <a:t>三点估算</a:t>
                      </a:r>
                    </a:p>
                  </a:txBody>
                  <a:tcPr marL="0" marR="0" marT="0" marB="0" anchor="ctr" anchorCtr="0" horzOverflow="overflow"/>
                </a:tc>
                <a:tc>
                  <a:txBody>
                    <a:bodyPr/>
                    <a:lstStyle/>
                    <a:p>
                      <a:pPr algn="ctr">
                        <a:lnSpc>
                          <a:spcPct val="120000"/>
                        </a:lnSpc>
                        <a:defRPr sz="1800"/>
                      </a:pPr>
                      <a:r>
                        <a:rPr sz="1600">
                          <a:latin typeface="YRDZST-Semibold"/>
                          <a:ea typeface="YRDZST-Semibold"/>
                          <a:cs typeface="YRDZST-Semibold"/>
                          <a:sym typeface="YRDZST-Semibold"/>
                        </a:rPr>
                        <a:t>综合考虑不确定性和风险得出一个持续时间的近似区间</a:t>
                      </a:r>
                    </a:p>
                  </a:txBody>
                  <a:tcPr marL="114300" marR="114300" marT="114300" marB="114300" anchor="ctr" anchorCtr="0" horzOverflow="overflow"/>
                </a:tc>
                <a:tc>
                  <a:txBody>
                    <a:bodyPr/>
                    <a:lstStyle/>
                    <a:p>
                      <a:pPr algn="ctr">
                        <a:defRPr sz="1800"/>
                      </a:pPr>
                      <a:r>
                        <a:rPr>
                          <a:latin typeface="YRDZST-Semibold"/>
                          <a:ea typeface="YRDZST-Semibold"/>
                          <a:cs typeface="YRDZST-Semibold"/>
                          <a:sym typeface="YRDZST-Semibold"/>
                        </a:rPr>
                        <a:t>准确度高</a:t>
                      </a:r>
                    </a:p>
                  </a:txBody>
                  <a:tcPr marL="0" marR="0" marT="0" marB="0" anchor="ctr" anchorCtr="0" horzOverflow="overflow"/>
                </a:tc>
                <a:tc>
                  <a:txBody>
                    <a:bodyPr/>
                    <a:lstStyle/>
                    <a:p>
                      <a:pPr algn="ctr">
                        <a:defRPr sz="1800"/>
                      </a:pPr>
                      <a:r>
                        <a:rPr>
                          <a:latin typeface="YRDZST-Semibold"/>
                          <a:ea typeface="YRDZST-Semibold"/>
                          <a:cs typeface="YRDZST-Semibold"/>
                          <a:sym typeface="YRDZST-Semibold"/>
                        </a:rPr>
                        <a:t>成本高</a:t>
                      </a:r>
                    </a:p>
                  </a:txBody>
                  <a:tcPr marL="0" marR="0" marT="0" marB="0" anchor="ctr" anchorCtr="0" horzOverflow="overflow"/>
                </a:tc>
                <a:tc>
                  <a:txBody>
                    <a:bodyPr/>
                    <a:lstStyle/>
                    <a:p>
                      <a:pPr algn="ctr">
                        <a:defRPr sz="1800"/>
                      </a:pPr>
                      <a:r>
                        <a:rPr>
                          <a:latin typeface="YRDZST-Semibold"/>
                          <a:ea typeface="YRDZST-Semibold"/>
                          <a:cs typeface="YRDZST-Semibold"/>
                          <a:sym typeface="YRDZST-Semibold"/>
                        </a:rPr>
                        <a:t>活动、工作包、项目</a:t>
                      </a:r>
                    </a:p>
                  </a:txBody>
                  <a:tcPr marL="0" marR="0" marT="0" marB="0" anchor="ctr" anchorCtr="0" horzOverflow="overflow"/>
                </a:tc>
              </a:tr>
              <a:tr h="605087">
                <a:tc>
                  <a:txBody>
                    <a:bodyPr/>
                    <a:lstStyle/>
                    <a:p>
                      <a:pPr algn="ctr">
                        <a:defRPr b="0" sz="1800">
                          <a:solidFill>
                            <a:srgbClr val="000000"/>
                          </a:solidFill>
                        </a:defRPr>
                      </a:pPr>
                      <a:r>
                        <a:rPr b="1">
                          <a:solidFill>
                            <a:srgbClr val="FFFFFF"/>
                          </a:solidFill>
                          <a:latin typeface="YRDZST-Semibold"/>
                          <a:ea typeface="YRDZST-Semibold"/>
                          <a:cs typeface="YRDZST-Semibold"/>
                          <a:sym typeface="YRDZST-Semibold"/>
                        </a:rPr>
                        <a:t>自下而上估算</a:t>
                      </a:r>
                    </a:p>
                  </a:txBody>
                  <a:tcPr marL="0" marR="0" marT="0" marB="0" anchor="ctr" anchorCtr="0" horzOverflow="overflow"/>
                </a:tc>
                <a:tc>
                  <a:txBody>
                    <a:bodyPr/>
                    <a:lstStyle/>
                    <a:p>
                      <a:pPr algn="ctr">
                        <a:lnSpc>
                          <a:spcPct val="120000"/>
                        </a:lnSpc>
                        <a:defRPr sz="1800"/>
                      </a:pPr>
                      <a:r>
                        <a:rPr sz="1600">
                          <a:latin typeface="YRDZST-Semibold"/>
                          <a:ea typeface="YRDZST-Semibold"/>
                          <a:cs typeface="YRDZST-Semibold"/>
                          <a:sym typeface="YRDZST-Semibold"/>
                        </a:rPr>
                        <a:t>通过自下而上汇总WBS组成部分的估算来获得项目估算</a:t>
                      </a:r>
                    </a:p>
                  </a:txBody>
                  <a:tcPr marL="114300" marR="114300" marT="114300" marB="114300" anchor="ctr" anchorCtr="0" horzOverflow="overflow"/>
                </a:tc>
                <a:tc>
                  <a:txBody>
                    <a:bodyPr/>
                    <a:lstStyle/>
                    <a:p>
                      <a:pPr algn="ctr">
                        <a:defRPr sz="1800"/>
                      </a:pPr>
                      <a:r>
                        <a:rPr>
                          <a:latin typeface="YRDZST-Semibold"/>
                          <a:ea typeface="YRDZST-Semibold"/>
                          <a:cs typeface="YRDZST-Semibold"/>
                          <a:sym typeface="YRDZST-Semibold"/>
                        </a:rPr>
                        <a:t>准确度高</a:t>
                      </a:r>
                    </a:p>
                  </a:txBody>
                  <a:tcPr marL="0" marR="0" marT="0" marB="0" anchor="ctr" anchorCtr="0" horzOverflow="overflow"/>
                </a:tc>
                <a:tc>
                  <a:txBody>
                    <a:bodyPr/>
                    <a:lstStyle/>
                    <a:p>
                      <a:pPr algn="ctr">
                        <a:defRPr sz="1800"/>
                      </a:pPr>
                      <a:r>
                        <a:rPr>
                          <a:latin typeface="YRDZST-Semibold"/>
                          <a:ea typeface="YRDZST-Semibold"/>
                          <a:cs typeface="YRDZST-Semibold"/>
                          <a:sym typeface="YRDZST-Semibold"/>
                        </a:rPr>
                        <a:t>成本高</a:t>
                      </a:r>
                    </a:p>
                  </a:txBody>
                  <a:tcPr marL="0" marR="0" marT="0" marB="0" anchor="ctr" anchorCtr="0" horzOverflow="overflow"/>
                </a:tc>
                <a:tc>
                  <a:txBody>
                    <a:bodyPr/>
                    <a:lstStyle/>
                    <a:p>
                      <a:pPr algn="ctr">
                        <a:defRPr sz="1800"/>
                      </a:pPr>
                      <a:r>
                        <a:rPr>
                          <a:latin typeface="YRDZST-Semibold"/>
                          <a:ea typeface="YRDZST-Semibold"/>
                          <a:cs typeface="YRDZST-Semibold"/>
                          <a:sym typeface="YRDZST-Semibold"/>
                        </a:rPr>
                        <a:t>工作包、项目</a:t>
                      </a:r>
                    </a:p>
                  </a:txBody>
                  <a:tcPr marL="0" marR="0" marT="0" marB="0" anchor="ctr" anchorCtr="0" horzOverflow="overflow"/>
                </a:tc>
              </a:tr>
            </a:tbl>
          </a:graphicData>
        </a:graphic>
      </p:graphicFrame>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9" name="稻壳儿_答辩小姐姐作品_1"/>
          <p:cNvSpPr/>
          <p:nvPr/>
        </p:nvSpPr>
        <p:spPr>
          <a:xfrm>
            <a:off x="313266" y="304800"/>
            <a:ext cx="11565468" cy="6501870"/>
          </a:xfrm>
          <a:prstGeom prst="rect">
            <a:avLst/>
          </a:prstGeom>
          <a:solidFill>
            <a:srgbClr val="FFFFFF"/>
          </a:solidFill>
          <a:ln w="12700">
            <a:miter lim="400000"/>
          </a:ln>
        </p:spPr>
        <p:txBody>
          <a:bodyPr lIns="45719" rIns="45719" anchor="ctr"/>
          <a:lstStyle/>
          <a:p>
            <a:pPr algn="ctr">
              <a:defRPr>
                <a:solidFill>
                  <a:srgbClr val="FFFFFF"/>
                </a:solidFill>
              </a:defRPr>
            </a:pPr>
          </a:p>
        </p:txBody>
      </p:sp>
      <p:grpSp>
        <p:nvGrpSpPr>
          <p:cNvPr id="473" name="稻壳儿_答辩小姐姐作品_18"/>
          <p:cNvGrpSpPr/>
          <p:nvPr/>
        </p:nvGrpSpPr>
        <p:grpSpPr>
          <a:xfrm>
            <a:off x="3659160" y="713275"/>
            <a:ext cx="4884199" cy="230833"/>
            <a:chOff x="0" y="0"/>
            <a:chExt cx="4884198" cy="230831"/>
          </a:xfrm>
        </p:grpSpPr>
        <p:sp>
          <p:nvSpPr>
            <p:cNvPr id="470" name="直接连接符 2"/>
            <p:cNvSpPr/>
            <p:nvPr/>
          </p:nvSpPr>
          <p:spPr>
            <a:xfrm>
              <a:off x="0" y="230831"/>
              <a:ext cx="648182"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471" name="直接连接符 28"/>
            <p:cNvSpPr/>
            <p:nvPr/>
          </p:nvSpPr>
          <p:spPr>
            <a:xfrm>
              <a:off x="4236016" y="230831"/>
              <a:ext cx="648183"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472" name="文本框 7"/>
            <p:cNvSpPr/>
            <p:nvPr/>
          </p:nvSpPr>
          <p:spPr>
            <a:xfrm>
              <a:off x="787593" y="0"/>
              <a:ext cx="3298493"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pc="300" sz="24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r>
                <a:t>估算活动顺持续时间</a:t>
              </a:r>
            </a:p>
          </p:txBody>
        </p:sp>
      </p:grpSp>
      <p:sp>
        <p:nvSpPr>
          <p:cNvPr id="474" name="三点估算"/>
          <p:cNvSpPr txBox="1"/>
          <p:nvPr/>
        </p:nvSpPr>
        <p:spPr>
          <a:xfrm>
            <a:off x="1981769" y="1434611"/>
            <a:ext cx="1318579"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2400">
                <a:solidFill>
                  <a:srgbClr val="3B3838"/>
                </a:solidFill>
                <a:latin typeface="YRDZST-Semibold"/>
                <a:ea typeface="YRDZST-Semibold"/>
                <a:cs typeface="YRDZST-Semibold"/>
                <a:sym typeface="YRDZST-Semibold"/>
              </a:defRPr>
            </a:lvl1pPr>
          </a:lstStyle>
          <a:p>
            <a:pPr/>
            <a:r>
              <a:t>三点估算</a:t>
            </a:r>
          </a:p>
        </p:txBody>
      </p:sp>
      <p:sp>
        <p:nvSpPr>
          <p:cNvPr id="475" name="β分布"/>
          <p:cNvSpPr txBox="1"/>
          <p:nvPr/>
        </p:nvSpPr>
        <p:spPr>
          <a:xfrm>
            <a:off x="2719730" y="2298239"/>
            <a:ext cx="614621"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β分布</a:t>
            </a:r>
          </a:p>
        </p:txBody>
      </p:sp>
      <p:sp>
        <p:nvSpPr>
          <p:cNvPr id="476" name="三角分布"/>
          <p:cNvSpPr txBox="1"/>
          <p:nvPr/>
        </p:nvSpPr>
        <p:spPr>
          <a:xfrm>
            <a:off x="5689719" y="2296373"/>
            <a:ext cx="812562"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三角分布</a:t>
            </a:r>
          </a:p>
        </p:txBody>
      </p:sp>
      <p:sp>
        <p:nvSpPr>
          <p:cNvPr id="477" name="期望时间："/>
          <p:cNvSpPr txBox="1"/>
          <p:nvPr/>
        </p:nvSpPr>
        <p:spPr>
          <a:xfrm>
            <a:off x="2038273" y="3099991"/>
            <a:ext cx="990363"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期望时间：</a:t>
            </a:r>
          </a:p>
        </p:txBody>
      </p:sp>
      <p:sp>
        <p:nvSpPr>
          <p:cNvPr id="478" name="方差："/>
          <p:cNvSpPr txBox="1"/>
          <p:nvPr/>
        </p:nvSpPr>
        <p:spPr>
          <a:xfrm>
            <a:off x="2215378" y="3647727"/>
            <a:ext cx="636152"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方差：</a:t>
            </a:r>
          </a:p>
        </p:txBody>
      </p:sp>
      <p:sp>
        <p:nvSpPr>
          <p:cNvPr id="479" name="(*)一条路径上的计算"/>
          <p:cNvSpPr txBox="1"/>
          <p:nvPr/>
        </p:nvSpPr>
        <p:spPr>
          <a:xfrm>
            <a:off x="8857649" y="2294506"/>
            <a:ext cx="1697917" cy="28567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lnSpc>
                <a:spcPct val="130000"/>
              </a:lnSpc>
              <a:defRPr sz="1400">
                <a:solidFill>
                  <a:srgbClr val="3B3838"/>
                </a:solidFill>
              </a:defRPr>
            </a:pPr>
            <a:r>
              <a:t>(*)</a:t>
            </a:r>
            <a:r>
              <a:rPr b="1">
                <a:latin typeface="YRDZST-Semibold"/>
                <a:ea typeface="YRDZST-Semibold"/>
                <a:cs typeface="YRDZST-Semibold"/>
                <a:sym typeface="YRDZST-Semibold"/>
              </a:rPr>
              <a:t>一条路径上的计算</a:t>
            </a:r>
          </a:p>
        </p:txBody>
      </p:sp>
      <p:sp>
        <p:nvSpPr>
          <p:cNvPr id="480" name="期望时间："/>
          <p:cNvSpPr txBox="1"/>
          <p:nvPr/>
        </p:nvSpPr>
        <p:spPr>
          <a:xfrm>
            <a:off x="5116900" y="3099991"/>
            <a:ext cx="990363"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期望时间：</a:t>
            </a:r>
          </a:p>
        </p:txBody>
      </p:sp>
      <p:pic>
        <p:nvPicPr>
          <p:cNvPr id="481" name="Image" descr="Image"/>
          <p:cNvPicPr>
            <a:picLocks noChangeAspect="1"/>
          </p:cNvPicPr>
          <p:nvPr/>
        </p:nvPicPr>
        <p:blipFill>
          <a:blip r:embed="rId3">
            <a:extLst/>
          </a:blip>
          <a:stretch>
            <a:fillRect/>
          </a:stretch>
        </p:blipFill>
        <p:spPr>
          <a:xfrm>
            <a:off x="9533570" y="2967911"/>
            <a:ext cx="889001" cy="546101"/>
          </a:xfrm>
          <a:prstGeom prst="rect">
            <a:avLst/>
          </a:prstGeom>
          <a:ln w="12700">
            <a:miter lim="400000"/>
          </a:ln>
        </p:spPr>
      </p:pic>
      <p:sp>
        <p:nvSpPr>
          <p:cNvPr id="482" name="期望时间："/>
          <p:cNvSpPr txBox="1"/>
          <p:nvPr/>
        </p:nvSpPr>
        <p:spPr>
          <a:xfrm>
            <a:off x="8392168" y="3099991"/>
            <a:ext cx="990363"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期望时间：</a:t>
            </a:r>
          </a:p>
        </p:txBody>
      </p:sp>
      <p:sp>
        <p:nvSpPr>
          <p:cNvPr id="483" name="方差："/>
          <p:cNvSpPr txBox="1"/>
          <p:nvPr/>
        </p:nvSpPr>
        <p:spPr>
          <a:xfrm>
            <a:off x="8569274" y="3647727"/>
            <a:ext cx="636152"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方差：</a:t>
            </a:r>
          </a:p>
        </p:txBody>
      </p:sp>
      <p:pic>
        <p:nvPicPr>
          <p:cNvPr id="484" name="Image" descr="Image"/>
          <p:cNvPicPr>
            <a:picLocks noChangeAspect="1"/>
          </p:cNvPicPr>
          <p:nvPr/>
        </p:nvPicPr>
        <p:blipFill>
          <a:blip r:embed="rId4">
            <a:extLst/>
          </a:blip>
          <a:stretch>
            <a:fillRect/>
          </a:stretch>
        </p:blipFill>
        <p:spPr>
          <a:xfrm>
            <a:off x="9514520" y="3604547"/>
            <a:ext cx="927101" cy="584201"/>
          </a:xfrm>
          <a:prstGeom prst="rect">
            <a:avLst/>
          </a:prstGeom>
          <a:ln w="12700">
            <a:miter lim="400000"/>
          </a:ln>
        </p:spPr>
      </p:pic>
      <p:sp>
        <p:nvSpPr>
          <p:cNvPr id="485" name="最乐观时间：O    （Optimistic）…"/>
          <p:cNvSpPr txBox="1"/>
          <p:nvPr/>
        </p:nvSpPr>
        <p:spPr>
          <a:xfrm>
            <a:off x="2325450" y="5347008"/>
            <a:ext cx="2539168" cy="777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nSpc>
                <a:spcPct val="130000"/>
              </a:lnSpc>
              <a:defRPr b="1" sz="1400">
                <a:solidFill>
                  <a:srgbClr val="3B3838"/>
                </a:solidFill>
                <a:latin typeface="YRDZST-Semibold"/>
                <a:ea typeface="YRDZST-Semibold"/>
                <a:cs typeface="YRDZST-Semibold"/>
                <a:sym typeface="YRDZST-Semibold"/>
              </a:defRPr>
            </a:pPr>
            <a:r>
              <a:t>最乐观时间：O    （Optimistic）</a:t>
            </a:r>
          </a:p>
          <a:p>
            <a:pPr>
              <a:lnSpc>
                <a:spcPct val="130000"/>
              </a:lnSpc>
              <a:defRPr b="1" sz="1400">
                <a:solidFill>
                  <a:srgbClr val="3B3838"/>
                </a:solidFill>
                <a:latin typeface="YRDZST-Semibold"/>
                <a:ea typeface="YRDZST-Semibold"/>
                <a:cs typeface="YRDZST-Semibold"/>
                <a:sym typeface="YRDZST-Semibold"/>
              </a:defRPr>
            </a:pPr>
            <a:r>
              <a:t>最可能时间：M    （Most Likely）</a:t>
            </a:r>
          </a:p>
          <a:p>
            <a:pPr>
              <a:lnSpc>
                <a:spcPct val="130000"/>
              </a:lnSpc>
              <a:defRPr b="1" sz="1400">
                <a:solidFill>
                  <a:srgbClr val="3B3838"/>
                </a:solidFill>
                <a:latin typeface="YRDZST-Semibold"/>
                <a:ea typeface="YRDZST-Semibold"/>
                <a:cs typeface="YRDZST-Semibold"/>
                <a:sym typeface="YRDZST-Semibold"/>
              </a:defRPr>
            </a:pPr>
            <a:r>
              <a:t>最悲观时间：P    （Pessimistic）</a:t>
            </a:r>
          </a:p>
        </p:txBody>
      </p:sp>
      <p:pic>
        <p:nvPicPr>
          <p:cNvPr id="486" name="Line Line" descr="Line Line"/>
          <p:cNvPicPr>
            <a:picLocks noChangeAspect="0"/>
          </p:cNvPicPr>
          <p:nvPr/>
        </p:nvPicPr>
        <p:blipFill>
          <a:blip r:embed="rId5">
            <a:extLst/>
          </a:blip>
          <a:stretch>
            <a:fillRect/>
          </a:stretch>
        </p:blipFill>
        <p:spPr>
          <a:xfrm>
            <a:off x="1886503" y="4791235"/>
            <a:ext cx="8860766" cy="101601"/>
          </a:xfrm>
          <a:prstGeom prst="rect">
            <a:avLst/>
          </a:prstGeom>
        </p:spPr>
      </p:pic>
      <p:sp>
        <p:nvSpPr>
          <p:cNvPr id="488" name="一个δ发生概率：68.26%…"/>
          <p:cNvSpPr txBox="1"/>
          <p:nvPr/>
        </p:nvSpPr>
        <p:spPr>
          <a:xfrm>
            <a:off x="5326504" y="5347008"/>
            <a:ext cx="1980765" cy="777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nSpc>
                <a:spcPct val="130000"/>
              </a:lnSpc>
              <a:defRPr b="1" sz="1400">
                <a:solidFill>
                  <a:srgbClr val="3B3838"/>
                </a:solidFill>
                <a:latin typeface="YRDZST-Semibold"/>
                <a:ea typeface="YRDZST-Semibold"/>
                <a:cs typeface="YRDZST-Semibold"/>
                <a:sym typeface="YRDZST-Semibold"/>
              </a:defRPr>
            </a:pPr>
            <a:r>
              <a:t>一个δ发生概率：68.26%</a:t>
            </a:r>
          </a:p>
          <a:p>
            <a:pPr>
              <a:lnSpc>
                <a:spcPct val="130000"/>
              </a:lnSpc>
              <a:defRPr b="1" sz="1400">
                <a:solidFill>
                  <a:srgbClr val="3B3838"/>
                </a:solidFill>
                <a:latin typeface="YRDZST-Semibold"/>
                <a:ea typeface="YRDZST-Semibold"/>
                <a:cs typeface="YRDZST-Semibold"/>
                <a:sym typeface="YRDZST-Semibold"/>
              </a:defRPr>
            </a:pPr>
            <a:r>
              <a:t>两个δ发生概率：95.46%</a:t>
            </a:r>
          </a:p>
          <a:p>
            <a:pPr>
              <a:lnSpc>
                <a:spcPct val="130000"/>
              </a:lnSpc>
              <a:defRPr b="1" sz="1400">
                <a:solidFill>
                  <a:srgbClr val="3B3838"/>
                </a:solidFill>
                <a:latin typeface="YRDZST-Semibold"/>
                <a:ea typeface="YRDZST-Semibold"/>
                <a:cs typeface="YRDZST-Semibold"/>
                <a:sym typeface="YRDZST-Semibold"/>
              </a:defRPr>
            </a:pPr>
            <a:r>
              <a:t>三个δ发生概率：99.73%</a:t>
            </a:r>
          </a:p>
        </p:txBody>
      </p:sp>
      <p:pic>
        <p:nvPicPr>
          <p:cNvPr id="489" name="Image" descr="Image"/>
          <p:cNvPicPr>
            <a:picLocks noChangeAspect="1"/>
          </p:cNvPicPr>
          <p:nvPr/>
        </p:nvPicPr>
        <p:blipFill>
          <a:blip r:embed="rId6">
            <a:extLst/>
          </a:blip>
          <a:stretch>
            <a:fillRect/>
          </a:stretch>
        </p:blipFill>
        <p:spPr>
          <a:xfrm>
            <a:off x="7906351" y="4893065"/>
            <a:ext cx="2696201" cy="1685126"/>
          </a:xfrm>
          <a:prstGeom prst="rect">
            <a:avLst/>
          </a:prstGeom>
          <a:ln w="12700">
            <a:miter lim="400000"/>
          </a:ln>
        </p:spPr>
      </p:pic>
      <p:pic>
        <p:nvPicPr>
          <p:cNvPr id="490" name="Image" descr="Image"/>
          <p:cNvPicPr>
            <a:picLocks noChangeAspect="1"/>
          </p:cNvPicPr>
          <p:nvPr/>
        </p:nvPicPr>
        <p:blipFill>
          <a:blip r:embed="rId7">
            <a:extLst/>
          </a:blip>
          <a:stretch>
            <a:fillRect/>
          </a:stretch>
        </p:blipFill>
        <p:spPr>
          <a:xfrm>
            <a:off x="3029884" y="3056811"/>
            <a:ext cx="1130301" cy="368301"/>
          </a:xfrm>
          <a:prstGeom prst="rect">
            <a:avLst/>
          </a:prstGeom>
          <a:ln w="12700">
            <a:miter lim="400000"/>
          </a:ln>
        </p:spPr>
      </p:pic>
      <p:pic>
        <p:nvPicPr>
          <p:cNvPr id="491" name="Image" descr="Image"/>
          <p:cNvPicPr>
            <a:picLocks noChangeAspect="1"/>
          </p:cNvPicPr>
          <p:nvPr/>
        </p:nvPicPr>
        <p:blipFill>
          <a:blip r:embed="rId8">
            <a:extLst/>
          </a:blip>
          <a:stretch>
            <a:fillRect/>
          </a:stretch>
        </p:blipFill>
        <p:spPr>
          <a:xfrm>
            <a:off x="3201334" y="3604547"/>
            <a:ext cx="787401" cy="368301"/>
          </a:xfrm>
          <a:prstGeom prst="rect">
            <a:avLst/>
          </a:prstGeom>
          <a:ln w="12700">
            <a:miter lim="400000"/>
          </a:ln>
        </p:spPr>
      </p:pic>
      <p:pic>
        <p:nvPicPr>
          <p:cNvPr id="492" name="Image" descr="Image"/>
          <p:cNvPicPr>
            <a:picLocks noChangeAspect="1"/>
          </p:cNvPicPr>
          <p:nvPr/>
        </p:nvPicPr>
        <p:blipFill>
          <a:blip r:embed="rId9">
            <a:extLst/>
          </a:blip>
          <a:stretch>
            <a:fillRect/>
          </a:stretch>
        </p:blipFill>
        <p:spPr>
          <a:xfrm>
            <a:off x="6063315" y="3056811"/>
            <a:ext cx="1054101" cy="3683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稻壳儿_答辩小姐姐作品_1"/>
          <p:cNvSpPr/>
          <p:nvPr/>
        </p:nvSpPr>
        <p:spPr>
          <a:xfrm>
            <a:off x="313266" y="304800"/>
            <a:ext cx="11565468" cy="6248400"/>
          </a:xfrm>
          <a:prstGeom prst="rect">
            <a:avLst/>
          </a:prstGeom>
          <a:solidFill>
            <a:srgbClr val="FFFFFF"/>
          </a:solidFill>
          <a:ln w="12700">
            <a:miter lim="400000"/>
          </a:ln>
        </p:spPr>
        <p:txBody>
          <a:bodyPr lIns="45719" rIns="45719" anchor="ctr"/>
          <a:lstStyle/>
          <a:p>
            <a:pPr algn="ctr">
              <a:defRPr>
                <a:solidFill>
                  <a:srgbClr val="FFFFFF"/>
                </a:solidFill>
              </a:defRPr>
            </a:pPr>
          </a:p>
        </p:txBody>
      </p:sp>
      <p:grpSp>
        <p:nvGrpSpPr>
          <p:cNvPr id="120" name="稻壳儿_答辩小姐姐作品_18"/>
          <p:cNvGrpSpPr/>
          <p:nvPr/>
        </p:nvGrpSpPr>
        <p:grpSpPr>
          <a:xfrm>
            <a:off x="4058859" y="713275"/>
            <a:ext cx="4074283" cy="230833"/>
            <a:chOff x="0" y="0"/>
            <a:chExt cx="4074281" cy="230831"/>
          </a:xfrm>
        </p:grpSpPr>
        <p:sp>
          <p:nvSpPr>
            <p:cNvPr id="117" name="直接连接符 2"/>
            <p:cNvSpPr/>
            <p:nvPr/>
          </p:nvSpPr>
          <p:spPr>
            <a:xfrm>
              <a:off x="0" y="230831"/>
              <a:ext cx="648182"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118" name="直接连接符 28"/>
            <p:cNvSpPr/>
            <p:nvPr/>
          </p:nvSpPr>
          <p:spPr>
            <a:xfrm>
              <a:off x="3426099" y="230831"/>
              <a:ext cx="648183"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119" name="文本框 7"/>
            <p:cNvSpPr/>
            <p:nvPr/>
          </p:nvSpPr>
          <p:spPr>
            <a:xfrm>
              <a:off x="734343" y="0"/>
              <a:ext cx="260559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pc="300" sz="24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r>
                <a:t>进度管理子过程</a:t>
              </a:r>
            </a:p>
          </p:txBody>
        </p:sp>
      </p:grpSp>
      <p:pic>
        <p:nvPicPr>
          <p:cNvPr id="121" name="Screen Shot 2020-06-04 at 7.43.42 PM copy.png" descr="Screen Shot 2020-06-04 at 7.43.42 PM copy.png"/>
          <p:cNvPicPr>
            <a:picLocks noChangeAspect="1"/>
          </p:cNvPicPr>
          <p:nvPr/>
        </p:nvPicPr>
        <p:blipFill>
          <a:blip r:embed="rId3">
            <a:extLst/>
          </a:blip>
          <a:stretch>
            <a:fillRect/>
          </a:stretch>
        </p:blipFill>
        <p:spPr>
          <a:xfrm>
            <a:off x="1369932" y="1831712"/>
            <a:ext cx="9576692" cy="319457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96" name="稻壳儿_答辩小姐姐作品_1" descr="稻壳儿_答辩小姐姐作品_1"/>
          <p:cNvPicPr>
            <a:picLocks noChangeAspect="1"/>
          </p:cNvPicPr>
          <p:nvPr/>
        </p:nvPicPr>
        <p:blipFill>
          <a:blip r:embed="rId2">
            <a:extLst/>
          </a:blip>
          <a:srcRect l="8772" t="46244" r="8954" b="7485"/>
          <a:stretch>
            <a:fillRect/>
          </a:stretch>
        </p:blipFill>
        <p:spPr>
          <a:xfrm flipH="1">
            <a:off x="-1" y="0"/>
            <a:ext cx="12192001" cy="6858001"/>
          </a:xfrm>
          <a:prstGeom prst="rect">
            <a:avLst/>
          </a:prstGeom>
          <a:ln w="12700">
            <a:miter lim="400000"/>
          </a:ln>
        </p:spPr>
      </p:pic>
      <p:sp>
        <p:nvSpPr>
          <p:cNvPr id="497" name="稻壳儿_答辩小姐姐作品_2"/>
          <p:cNvSpPr txBox="1"/>
          <p:nvPr/>
        </p:nvSpPr>
        <p:spPr>
          <a:xfrm>
            <a:off x="1491239" y="1520853"/>
            <a:ext cx="9209521" cy="1069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pc="800" sz="72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制定进度计划</a:t>
            </a:r>
          </a:p>
        </p:txBody>
      </p:sp>
      <p:sp>
        <p:nvSpPr>
          <p:cNvPr id="498" name="稻壳儿_答辩小姐姐作品_3"/>
          <p:cNvSpPr txBox="1"/>
          <p:nvPr/>
        </p:nvSpPr>
        <p:spPr>
          <a:xfrm>
            <a:off x="2505139" y="2960570"/>
            <a:ext cx="7181724" cy="307341"/>
          </a:xfrm>
          <a:prstGeom prst="rect">
            <a:avLst/>
          </a:prstGeom>
          <a:ln w="12700">
            <a:miter lim="400000"/>
          </a:ln>
          <a:effectLst>
            <a:outerShdw sx="100000" sy="100000" kx="0" ky="0" algn="b" rotWithShape="0" blurRad="50800" dist="50800" dir="5400000">
              <a:srgbClr val="000000"/>
            </a:outerShdw>
          </a:effectLst>
          <a:extLst>
            <a:ext uri="{C572A759-6A51-4108-AA02-DFA0A04FC94B}">
              <ma14:wrappingTextBoxFlag xmlns:ma14="http://schemas.microsoft.com/office/mac/drawingml/2011/main" val="1"/>
            </a:ext>
          </a:extLst>
        </p:spPr>
        <p:txBody>
          <a:bodyPr lIns="45719" rIns="45719">
            <a:spAutoFit/>
          </a:bodyPr>
          <a:lstStyle>
            <a:lvl1pPr algn="ctr">
              <a:lnSpc>
                <a:spcPct val="250000"/>
              </a:lnSpc>
              <a:defRPr sz="1600">
                <a:solidFill>
                  <a:srgbClr val="242343"/>
                </a:solidFill>
              </a:defRPr>
            </a:lvl1pPr>
          </a:lstStyle>
          <a:p>
            <a:pPr/>
            <a:r>
              <a:t>Develop Schedule</a:t>
            </a:r>
          </a:p>
        </p:txBody>
      </p:sp>
      <p:sp>
        <p:nvSpPr>
          <p:cNvPr id="499" name="稻壳儿_答辩小姐姐作品_4"/>
          <p:cNvSpPr txBox="1"/>
          <p:nvPr/>
        </p:nvSpPr>
        <p:spPr>
          <a:xfrm>
            <a:off x="891596" y="320524"/>
            <a:ext cx="2018258"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pc="800" sz="8000">
                <a:gradFill flip="none" rotWithShape="1">
                  <a:gsLst>
                    <a:gs pos="0">
                      <a:srgbClr val="4D7F89"/>
                    </a:gs>
                    <a:gs pos="100000">
                      <a:srgbClr val="A2633C"/>
                    </a:gs>
                  </a:gsLst>
                  <a:lin ang="0" scaled="0"/>
                </a:gradFill>
              </a:defRPr>
            </a:lvl1pPr>
          </a:lstStyle>
          <a:p>
            <a:pPr/>
            <a:r>
              <a:t>100</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1" name="稻壳儿_答辩小姐姐作品_1"/>
          <p:cNvSpPr/>
          <p:nvPr/>
        </p:nvSpPr>
        <p:spPr>
          <a:xfrm>
            <a:off x="313266" y="304800"/>
            <a:ext cx="11565468" cy="6500637"/>
          </a:xfrm>
          <a:prstGeom prst="rect">
            <a:avLst/>
          </a:prstGeom>
          <a:solidFill>
            <a:srgbClr val="FFFFFF"/>
          </a:solidFill>
          <a:ln w="12700">
            <a:miter lim="400000"/>
          </a:ln>
        </p:spPr>
        <p:txBody>
          <a:bodyPr lIns="45719" rIns="45719" anchor="ctr"/>
          <a:lstStyle/>
          <a:p>
            <a:pPr algn="ctr">
              <a:defRPr>
                <a:solidFill>
                  <a:srgbClr val="FFFFFF"/>
                </a:solidFill>
              </a:defRPr>
            </a:pPr>
          </a:p>
        </p:txBody>
      </p:sp>
      <p:grpSp>
        <p:nvGrpSpPr>
          <p:cNvPr id="505" name="稻壳儿_答辩小姐姐作品_18"/>
          <p:cNvGrpSpPr/>
          <p:nvPr/>
        </p:nvGrpSpPr>
        <p:grpSpPr>
          <a:xfrm>
            <a:off x="4058859" y="713275"/>
            <a:ext cx="4074283" cy="230833"/>
            <a:chOff x="0" y="0"/>
            <a:chExt cx="4074281" cy="230831"/>
          </a:xfrm>
        </p:grpSpPr>
        <p:sp>
          <p:nvSpPr>
            <p:cNvPr id="502" name="直接连接符 2"/>
            <p:cNvSpPr/>
            <p:nvPr/>
          </p:nvSpPr>
          <p:spPr>
            <a:xfrm>
              <a:off x="0" y="230831"/>
              <a:ext cx="648182"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503" name="直接连接符 28"/>
            <p:cNvSpPr/>
            <p:nvPr/>
          </p:nvSpPr>
          <p:spPr>
            <a:xfrm>
              <a:off x="3426099" y="230831"/>
              <a:ext cx="648183"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504" name="文本框 7"/>
            <p:cNvSpPr/>
            <p:nvPr/>
          </p:nvSpPr>
          <p:spPr>
            <a:xfrm>
              <a:off x="734343" y="0"/>
              <a:ext cx="260559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pc="300" sz="24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r>
                <a:t>制定进度计划</a:t>
              </a:r>
            </a:p>
          </p:txBody>
        </p:sp>
      </p:grpSp>
      <p:sp>
        <p:nvSpPr>
          <p:cNvPr id="506" name="稻壳儿_答辩小姐姐作品_2"/>
          <p:cNvSpPr/>
          <p:nvPr/>
        </p:nvSpPr>
        <p:spPr>
          <a:xfrm>
            <a:off x="1263924" y="2390263"/>
            <a:ext cx="4591076" cy="3553972"/>
          </a:xfrm>
          <a:prstGeom prst="roundRect">
            <a:avLst>
              <a:gd name="adj" fmla="val 4466"/>
            </a:avLst>
          </a:prstGeom>
          <a:ln w="12700">
            <a:solidFill>
              <a:srgbClr val="A2633C">
                <a:alpha val="40000"/>
              </a:srgbClr>
            </a:solidFill>
            <a:miter lim="400000"/>
          </a:ln>
        </p:spPr>
        <p:txBody>
          <a:bodyPr lIns="45719" rIns="45719" anchor="ctr"/>
          <a:lstStyle/>
          <a:p>
            <a:pPr defTabSz="866943">
              <a:lnSpc>
                <a:spcPct val="120000"/>
              </a:lnSpc>
              <a:defRPr sz="2000">
                <a:solidFill>
                  <a:srgbClr val="3B3838"/>
                </a:solidFill>
              </a:defRPr>
            </a:pPr>
          </a:p>
        </p:txBody>
      </p:sp>
      <p:sp>
        <p:nvSpPr>
          <p:cNvPr id="507" name="稻壳儿_答辩小姐姐作品_3"/>
          <p:cNvSpPr/>
          <p:nvPr/>
        </p:nvSpPr>
        <p:spPr>
          <a:xfrm>
            <a:off x="6090487" y="2390263"/>
            <a:ext cx="2292097" cy="3553972"/>
          </a:xfrm>
          <a:prstGeom prst="roundRect">
            <a:avLst>
              <a:gd name="adj" fmla="val 6924"/>
            </a:avLst>
          </a:prstGeom>
          <a:ln w="12700">
            <a:solidFill>
              <a:srgbClr val="A2633C">
                <a:alpha val="40000"/>
              </a:srgbClr>
            </a:solidFill>
            <a:miter lim="400000"/>
          </a:ln>
        </p:spPr>
        <p:txBody>
          <a:bodyPr lIns="45719" rIns="45719" anchor="ctr"/>
          <a:lstStyle/>
          <a:p>
            <a:pPr defTabSz="866943">
              <a:lnSpc>
                <a:spcPct val="120000"/>
              </a:lnSpc>
              <a:defRPr sz="2000">
                <a:solidFill>
                  <a:srgbClr val="3B3838"/>
                </a:solidFill>
              </a:defRPr>
            </a:pPr>
          </a:p>
        </p:txBody>
      </p:sp>
      <p:sp>
        <p:nvSpPr>
          <p:cNvPr id="508" name="稻壳儿_答辩小姐姐作品_4"/>
          <p:cNvSpPr/>
          <p:nvPr/>
        </p:nvSpPr>
        <p:spPr>
          <a:xfrm>
            <a:off x="8616789" y="2390263"/>
            <a:ext cx="2292097" cy="3553972"/>
          </a:xfrm>
          <a:prstGeom prst="roundRect">
            <a:avLst>
              <a:gd name="adj" fmla="val 6924"/>
            </a:avLst>
          </a:prstGeom>
          <a:ln w="12700">
            <a:solidFill>
              <a:srgbClr val="A2633C">
                <a:alpha val="40000"/>
              </a:srgbClr>
            </a:solidFill>
            <a:miter lim="400000"/>
          </a:ln>
        </p:spPr>
        <p:txBody>
          <a:bodyPr lIns="45719" rIns="45719" anchor="ctr"/>
          <a:lstStyle/>
          <a:p>
            <a:pPr defTabSz="866943">
              <a:lnSpc>
                <a:spcPct val="120000"/>
              </a:lnSpc>
              <a:defRPr sz="2000">
                <a:solidFill>
                  <a:srgbClr val="3B3838"/>
                </a:solidFill>
              </a:defRPr>
            </a:pPr>
          </a:p>
        </p:txBody>
      </p:sp>
      <p:sp>
        <p:nvSpPr>
          <p:cNvPr id="509" name="稻壳儿_答辩小姐姐作品_6"/>
          <p:cNvSpPr/>
          <p:nvPr/>
        </p:nvSpPr>
        <p:spPr>
          <a:xfrm>
            <a:off x="2716235" y="1551553"/>
            <a:ext cx="1687572" cy="1687572"/>
          </a:xfrm>
          <a:prstGeom prst="ellipse">
            <a:avLst/>
          </a:prstGeom>
          <a:solidFill>
            <a:srgbClr val="4D7F89"/>
          </a:solidFill>
          <a:ln w="12700">
            <a:miter lim="400000"/>
          </a:ln>
        </p:spPr>
        <p:txBody>
          <a:bodyPr lIns="45719" rIns="45719" anchor="ctr"/>
          <a:lstStyle/>
          <a:p>
            <a:pPr defTabSz="866943">
              <a:lnSpc>
                <a:spcPct val="120000"/>
              </a:lnSpc>
              <a:defRPr sz="2000">
                <a:solidFill>
                  <a:srgbClr val="FFFFFF"/>
                </a:solidFill>
              </a:defRPr>
            </a:pPr>
          </a:p>
        </p:txBody>
      </p:sp>
      <p:sp>
        <p:nvSpPr>
          <p:cNvPr id="510" name="稻壳儿_答辩小姐姐作品_7"/>
          <p:cNvSpPr/>
          <p:nvPr/>
        </p:nvSpPr>
        <p:spPr>
          <a:xfrm>
            <a:off x="6393308" y="1551553"/>
            <a:ext cx="1687572" cy="1687572"/>
          </a:xfrm>
          <a:prstGeom prst="ellipse">
            <a:avLst/>
          </a:prstGeom>
          <a:solidFill>
            <a:srgbClr val="4D7F89"/>
          </a:solidFill>
          <a:ln w="12700">
            <a:miter lim="400000"/>
          </a:ln>
        </p:spPr>
        <p:txBody>
          <a:bodyPr lIns="45719" rIns="45719" anchor="ctr"/>
          <a:lstStyle/>
          <a:p>
            <a:pPr defTabSz="866943">
              <a:lnSpc>
                <a:spcPct val="120000"/>
              </a:lnSpc>
              <a:defRPr sz="2000">
                <a:solidFill>
                  <a:srgbClr val="FFFFFF"/>
                </a:solidFill>
              </a:defRPr>
            </a:pPr>
          </a:p>
        </p:txBody>
      </p:sp>
      <p:sp>
        <p:nvSpPr>
          <p:cNvPr id="511" name="稻壳儿_答辩小姐姐作品_8"/>
          <p:cNvSpPr/>
          <p:nvPr/>
        </p:nvSpPr>
        <p:spPr>
          <a:xfrm>
            <a:off x="8937071" y="1551553"/>
            <a:ext cx="1683959" cy="1683959"/>
          </a:xfrm>
          <a:prstGeom prst="ellipse">
            <a:avLst/>
          </a:prstGeom>
          <a:solidFill>
            <a:srgbClr val="4D7F89"/>
          </a:solidFill>
          <a:ln w="12700">
            <a:miter lim="400000"/>
          </a:ln>
        </p:spPr>
        <p:txBody>
          <a:bodyPr lIns="45719" rIns="45719" anchor="ctr"/>
          <a:lstStyle/>
          <a:p>
            <a:pPr defTabSz="866943">
              <a:lnSpc>
                <a:spcPct val="120000"/>
              </a:lnSpc>
              <a:defRPr sz="2000">
                <a:solidFill>
                  <a:srgbClr val="FFFFFF"/>
                </a:solidFill>
              </a:defRPr>
            </a:pPr>
          </a:p>
        </p:txBody>
      </p:sp>
      <p:sp>
        <p:nvSpPr>
          <p:cNvPr id="512" name="稻壳儿_答辩小姐姐作品_10"/>
          <p:cNvSpPr/>
          <p:nvPr/>
        </p:nvSpPr>
        <p:spPr>
          <a:xfrm>
            <a:off x="6435477" y="1714132"/>
            <a:ext cx="173396" cy="121020"/>
          </a:xfrm>
          <a:custGeom>
            <a:avLst/>
            <a:gdLst/>
            <a:ahLst/>
            <a:cxnLst>
              <a:cxn ang="0">
                <a:pos x="wd2" y="hd2"/>
              </a:cxn>
              <a:cxn ang="5400000">
                <a:pos x="wd2" y="hd2"/>
              </a:cxn>
              <a:cxn ang="10800000">
                <a:pos x="wd2" y="hd2"/>
              </a:cxn>
              <a:cxn ang="16200000">
                <a:pos x="wd2" y="hd2"/>
              </a:cxn>
            </a:cxnLst>
            <a:rect l="0" t="0" r="r" b="b"/>
            <a:pathLst>
              <a:path w="21474" h="21420" fill="norm" stroke="1" extrusionOk="0">
                <a:moveTo>
                  <a:pt x="21474" y="11049"/>
                </a:moveTo>
                <a:lnTo>
                  <a:pt x="18909" y="958"/>
                </a:lnTo>
                <a:cubicBezTo>
                  <a:pt x="18720" y="217"/>
                  <a:pt x="18164" y="-180"/>
                  <a:pt x="17669" y="79"/>
                </a:cubicBezTo>
                <a:lnTo>
                  <a:pt x="618" y="8962"/>
                </a:lnTo>
                <a:cubicBezTo>
                  <a:pt x="123" y="9221"/>
                  <a:pt x="-126" y="10036"/>
                  <a:pt x="64" y="10782"/>
                </a:cubicBezTo>
                <a:lnTo>
                  <a:pt x="2769" y="21420"/>
                </a:lnTo>
                <a:lnTo>
                  <a:pt x="2769" y="15715"/>
                </a:lnTo>
                <a:cubicBezTo>
                  <a:pt x="2769" y="13145"/>
                  <a:pt x="4209" y="11049"/>
                  <a:pt x="5979" y="11049"/>
                </a:cubicBezTo>
                <a:lnTo>
                  <a:pt x="10484" y="11049"/>
                </a:lnTo>
                <a:lnTo>
                  <a:pt x="15858" y="5663"/>
                </a:lnTo>
                <a:lnTo>
                  <a:pt x="18967" y="11049"/>
                </a:lnTo>
                <a:cubicBezTo>
                  <a:pt x="18967" y="11049"/>
                  <a:pt x="21474" y="11049"/>
                  <a:pt x="21474" y="11049"/>
                </a:cubicBezTo>
                <a:close/>
              </a:path>
            </a:pathLst>
          </a:custGeom>
          <a:solidFill>
            <a:srgbClr val="FFFFFF"/>
          </a:solidFill>
          <a:ln w="12700">
            <a:miter lim="400000"/>
          </a:ln>
        </p:spPr>
        <p:txBody>
          <a:bodyPr lIns="45719" rIns="45719" anchor="ctr"/>
          <a:lstStyle/>
          <a:p>
            <a:pPr defTabSz="866943">
              <a:lnSpc>
                <a:spcPct val="120000"/>
              </a:lnSpc>
              <a:defRPr sz="2000">
                <a:solidFill>
                  <a:srgbClr val="3B3838"/>
                </a:solidFill>
              </a:defRPr>
            </a:pPr>
          </a:p>
        </p:txBody>
      </p:sp>
      <p:sp>
        <p:nvSpPr>
          <p:cNvPr id="513" name="稻壳儿_答辩小姐姐作品_11"/>
          <p:cNvSpPr txBox="1"/>
          <p:nvPr/>
        </p:nvSpPr>
        <p:spPr>
          <a:xfrm>
            <a:off x="2919721" y="2158860"/>
            <a:ext cx="1216266" cy="4724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defTabSz="866943">
              <a:lnSpc>
                <a:spcPct val="120000"/>
              </a:lnSpc>
              <a:spcBef>
                <a:spcPts val="600"/>
              </a:spcBef>
              <a:defRPr b="1" sz="2800">
                <a:solidFill>
                  <a:srgbClr val="FFFFFF"/>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输入</a:t>
            </a:r>
          </a:p>
        </p:txBody>
      </p:sp>
      <p:sp>
        <p:nvSpPr>
          <p:cNvPr id="514" name="稻壳儿_答辩小姐姐作品_12"/>
          <p:cNvSpPr txBox="1"/>
          <p:nvPr/>
        </p:nvSpPr>
        <p:spPr>
          <a:xfrm rot="5015">
            <a:off x="3797857" y="3481921"/>
            <a:ext cx="1596015" cy="190957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28600" indent="-228600" algn="ctr" defTabSz="866943">
              <a:lnSpc>
                <a:spcPct val="120000"/>
              </a:lnSpc>
              <a:spcBef>
                <a:spcPts val="300"/>
              </a:spcBef>
              <a:buSzPct val="100000"/>
              <a:buChar char="•"/>
              <a:defRPr sz="1400">
                <a:solidFill>
                  <a:srgbClr val="3B3838"/>
                </a:solidFill>
              </a:defRPr>
            </a:pP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项目管理计划</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chemeClr val="accent1">
                    <a:satOff val="-3547"/>
                    <a:lumOff val="-10352"/>
                  </a:schemeClr>
                </a:solidFill>
              </a:defRPr>
            </a:pPr>
            <a:r>
              <a:rPr b="1">
                <a:latin typeface="YRDZST-Semibold"/>
                <a:ea typeface="YRDZST-Semibold"/>
                <a:cs typeface="YRDZST-Semibold"/>
                <a:sym typeface="YRDZST-Semibold"/>
              </a:rPr>
              <a:t>进度管理计划</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范围基准</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协议</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chemeClr val="accent3">
                    <a:lumOff val="-12941"/>
                  </a:schemeClr>
                </a:solidFill>
              </a:defRPr>
            </a:pPr>
            <a:r>
              <a:rPr b="1">
                <a:latin typeface="YRDZST-Semibold"/>
                <a:ea typeface="YRDZST-Semibold"/>
                <a:cs typeface="YRDZST-Semibold"/>
                <a:sym typeface="YRDZST-Semibold"/>
              </a:rPr>
              <a:t>事业环境因素</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chemeClr val="accent3">
                    <a:lumOff val="-12941"/>
                  </a:schemeClr>
                </a:solidFill>
              </a:defRPr>
            </a:pPr>
            <a:r>
              <a:rPr b="1">
                <a:latin typeface="YRDZST-Semibold"/>
                <a:ea typeface="YRDZST-Semibold"/>
                <a:cs typeface="YRDZST-Semibold"/>
                <a:sym typeface="YRDZST-Semibold"/>
              </a:rPr>
              <a:t>组织过程资产</a:t>
            </a:r>
          </a:p>
        </p:txBody>
      </p:sp>
      <p:sp>
        <p:nvSpPr>
          <p:cNvPr id="515" name="稻壳儿_答辩小姐姐作品_13"/>
          <p:cNvSpPr txBox="1"/>
          <p:nvPr/>
        </p:nvSpPr>
        <p:spPr>
          <a:xfrm>
            <a:off x="6662458" y="1975980"/>
            <a:ext cx="1216191" cy="838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66943">
              <a:lnSpc>
                <a:spcPct val="120000"/>
              </a:lnSpc>
              <a:spcBef>
                <a:spcPts val="900"/>
              </a:spcBef>
              <a:defRPr b="1" sz="2800">
                <a:solidFill>
                  <a:srgbClr val="FFFFFF"/>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工具与技术</a:t>
            </a:r>
          </a:p>
        </p:txBody>
      </p:sp>
      <p:sp>
        <p:nvSpPr>
          <p:cNvPr id="516" name="稻壳儿_答辩小姐姐作品_15"/>
          <p:cNvSpPr txBox="1"/>
          <p:nvPr/>
        </p:nvSpPr>
        <p:spPr>
          <a:xfrm>
            <a:off x="9200200" y="2204580"/>
            <a:ext cx="121619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66943">
              <a:lnSpc>
                <a:spcPct val="120000"/>
              </a:lnSpc>
              <a:spcBef>
                <a:spcPts val="900"/>
              </a:spcBef>
              <a:defRPr b="1" sz="2800">
                <a:solidFill>
                  <a:srgbClr val="FFFFFF"/>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输出</a:t>
            </a:r>
          </a:p>
        </p:txBody>
      </p:sp>
      <p:sp>
        <p:nvSpPr>
          <p:cNvPr id="517" name="稻壳儿_答辩小姐姐作品_16"/>
          <p:cNvSpPr txBox="1"/>
          <p:nvPr/>
        </p:nvSpPr>
        <p:spPr>
          <a:xfrm>
            <a:off x="6426767" y="3227196"/>
            <a:ext cx="1687572" cy="272338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defTabSz="866943">
              <a:lnSpc>
                <a:spcPct val="120000"/>
              </a:lnSpc>
              <a:spcBef>
                <a:spcPts val="300"/>
              </a:spcBef>
              <a:buSzPct val="100000"/>
              <a:buChar char="•"/>
              <a:defRPr sz="1400">
                <a:solidFill>
                  <a:schemeClr val="accent2">
                    <a:satOff val="-18194"/>
                    <a:lumOff val="-11215"/>
                  </a:schemeClr>
                </a:solidFill>
              </a:defRPr>
            </a:pPr>
            <a:r>
              <a:rPr b="1">
                <a:latin typeface="YRDZST-Semibold"/>
                <a:ea typeface="YRDZST-Semibold"/>
                <a:cs typeface="YRDZST-Semibold"/>
                <a:sym typeface="YRDZST-Semibold"/>
              </a:rPr>
              <a:t>进度网络分析法</a:t>
            </a:r>
          </a:p>
          <a:p>
            <a:pPr algn="ctr" defTabSz="866943">
              <a:lnSpc>
                <a:spcPct val="120000"/>
              </a:lnSpc>
              <a:spcBef>
                <a:spcPts val="300"/>
              </a:spcBef>
              <a:buSzPct val="100000"/>
              <a:buChar char="•"/>
              <a:defRPr sz="1400">
                <a:solidFill>
                  <a:srgbClr val="FF2600"/>
                </a:solidFill>
              </a:defRPr>
            </a:pPr>
            <a:r>
              <a:rPr b="1">
                <a:latin typeface="YRDZST-Semibold"/>
                <a:ea typeface="YRDZST-Semibold"/>
                <a:cs typeface="YRDZST-Semibold"/>
                <a:sym typeface="YRDZST-Semibold"/>
              </a:rPr>
              <a:t>关键路径法</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FF2600"/>
                </a:solidFill>
              </a:defRPr>
            </a:pPr>
            <a:r>
              <a:rPr b="1">
                <a:latin typeface="YRDZST-Semibold"/>
                <a:ea typeface="YRDZST-Semibold"/>
                <a:cs typeface="YRDZST-Semibold"/>
                <a:sym typeface="YRDZST-Semibold"/>
              </a:rPr>
              <a:t>资源优化</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FF2600"/>
                </a:solidFill>
              </a:defRPr>
            </a:pPr>
            <a:r>
              <a:rPr b="1">
                <a:latin typeface="YRDZST-Semibold"/>
                <a:ea typeface="YRDZST-Semibold"/>
                <a:cs typeface="YRDZST-Semibold"/>
                <a:sym typeface="YRDZST-Semibold"/>
              </a:rPr>
              <a:t>数据分析</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rgbClr val="FF2600"/>
                </a:solidFill>
              </a:defRPr>
            </a:pPr>
            <a:r>
              <a:rPr b="1">
                <a:latin typeface="YRDZST-Semibold"/>
                <a:ea typeface="YRDZST-Semibold"/>
                <a:cs typeface="YRDZST-Semibold"/>
                <a:sym typeface="YRDZST-Semibold"/>
              </a:rPr>
              <a:t>假设情景分析</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rgbClr val="FF2600"/>
                </a:solidFill>
              </a:defRPr>
            </a:pPr>
            <a:r>
              <a:rPr b="1">
                <a:latin typeface="YRDZST-Semibold"/>
                <a:ea typeface="YRDZST-Semibold"/>
                <a:cs typeface="YRDZST-Semibold"/>
                <a:sym typeface="YRDZST-Semibold"/>
              </a:rPr>
              <a:t>模拟</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提前量与滞后量</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FF2600"/>
                </a:solidFill>
              </a:defRPr>
            </a:pPr>
            <a:r>
              <a:rPr b="1">
                <a:latin typeface="YRDZST-Semibold"/>
                <a:ea typeface="YRDZST-Semibold"/>
                <a:cs typeface="YRDZST-Semibold"/>
                <a:sym typeface="YRDZST-Semibold"/>
              </a:rPr>
              <a:t>进度压缩</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项目管理信息系统</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敏捷发布规则</a:t>
            </a:r>
          </a:p>
        </p:txBody>
      </p:sp>
      <p:sp>
        <p:nvSpPr>
          <p:cNvPr id="518" name="稻壳儿_答辩小姐姐作品_17"/>
          <p:cNvSpPr txBox="1"/>
          <p:nvPr/>
        </p:nvSpPr>
        <p:spPr>
          <a:xfrm>
            <a:off x="8955333" y="3481921"/>
            <a:ext cx="1705926" cy="190957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defTabSz="866943">
              <a:lnSpc>
                <a:spcPct val="120000"/>
              </a:lnSpc>
              <a:spcBef>
                <a:spcPts val="300"/>
              </a:spcBef>
              <a:buSzPct val="100000"/>
              <a:buChar char="•"/>
              <a:defRPr sz="1400">
                <a:solidFill>
                  <a:srgbClr val="FF2600"/>
                </a:solidFill>
              </a:defRPr>
            </a:pPr>
            <a:r>
              <a:rPr b="1">
                <a:latin typeface="YRDZST-Semibold"/>
                <a:ea typeface="YRDZST-Semibold"/>
                <a:cs typeface="YRDZST-Semibold"/>
                <a:sym typeface="YRDZST-Semibold"/>
              </a:rPr>
              <a:t>进度基准</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项目进度计划</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进度数据</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项目日历</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变更请求</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项目管理计划更新</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项目文件更新</a:t>
            </a:r>
          </a:p>
        </p:txBody>
      </p:sp>
      <p:sp>
        <p:nvSpPr>
          <p:cNvPr id="519" name="分析活动顺序、持续时间、资源需求和进度制约因素，创建进度模型，从而落实项目执行和监控的过程"/>
          <p:cNvSpPr txBox="1"/>
          <p:nvPr/>
        </p:nvSpPr>
        <p:spPr>
          <a:xfrm>
            <a:off x="2141766" y="5942286"/>
            <a:ext cx="8076665"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分析活动顺序、持续时间、资源需求和进度制约因素，创建进度模型，从而落实项目执行和监控的过程</a:t>
            </a:r>
          </a:p>
        </p:txBody>
      </p:sp>
      <p:sp>
        <p:nvSpPr>
          <p:cNvPr id="520" name="作用：完成项目活动而制定具有计划日期的进度模型"/>
          <p:cNvSpPr txBox="1"/>
          <p:nvPr/>
        </p:nvSpPr>
        <p:spPr>
          <a:xfrm>
            <a:off x="4017104" y="6226555"/>
            <a:ext cx="4178262"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作用：完成项目活动而制定具有计划日期的进度模型</a:t>
            </a:r>
          </a:p>
        </p:txBody>
      </p:sp>
      <p:sp>
        <p:nvSpPr>
          <p:cNvPr id="521" name="本过程需要在整个项目期间开展"/>
          <p:cNvSpPr txBox="1"/>
          <p:nvPr/>
        </p:nvSpPr>
        <p:spPr>
          <a:xfrm>
            <a:off x="4780408" y="6537445"/>
            <a:ext cx="2583618"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本过程需要在整个项目期间开展</a:t>
            </a:r>
          </a:p>
        </p:txBody>
      </p:sp>
      <p:sp>
        <p:nvSpPr>
          <p:cNvPr id="522" name="稻壳儿_答辩小姐姐作品_12"/>
          <p:cNvSpPr txBox="1"/>
          <p:nvPr/>
        </p:nvSpPr>
        <p:spPr>
          <a:xfrm>
            <a:off x="1502104" y="2773248"/>
            <a:ext cx="1991224" cy="299466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marL="228600" indent="-228600" algn="ctr" defTabSz="866943">
              <a:lnSpc>
                <a:spcPct val="120000"/>
              </a:lnSpc>
              <a:spcBef>
                <a:spcPts val="300"/>
              </a:spcBef>
              <a:buSzPct val="100000"/>
              <a:buChar char="•"/>
              <a:defRPr sz="1400">
                <a:solidFill>
                  <a:srgbClr val="3B3838"/>
                </a:solidFill>
              </a:defRPr>
            </a:pP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项目文件</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chemeClr val="accent1">
                    <a:satOff val="-3547"/>
                    <a:lumOff val="-10352"/>
                  </a:schemeClr>
                </a:solidFill>
              </a:defRPr>
            </a:pPr>
            <a:r>
              <a:rPr b="1">
                <a:latin typeface="YRDZST-Semibold"/>
                <a:ea typeface="YRDZST-Semibold"/>
                <a:cs typeface="YRDZST-Semibold"/>
                <a:sym typeface="YRDZST-Semibold"/>
              </a:rPr>
              <a:t>活动属性   活动清单</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假设日志   </a:t>
            </a:r>
            <a:r>
              <a:rPr b="1">
                <a:solidFill>
                  <a:schemeClr val="accent1">
                    <a:satOff val="-3547"/>
                    <a:lumOff val="-10352"/>
                  </a:schemeClr>
                </a:solidFill>
                <a:latin typeface="YRDZST-Semibold"/>
                <a:ea typeface="YRDZST-Semibold"/>
                <a:cs typeface="YRDZST-Semibold"/>
                <a:sym typeface="YRDZST-Semibold"/>
              </a:rPr>
              <a:t>估算依据</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chemeClr val="accent1">
                    <a:satOff val="-3547"/>
                    <a:lumOff val="-10352"/>
                  </a:schemeClr>
                </a:solidFill>
              </a:defRPr>
            </a:pPr>
            <a:r>
              <a:rPr b="1">
                <a:latin typeface="YRDZST-Semibold"/>
                <a:ea typeface="YRDZST-Semibold"/>
                <a:cs typeface="YRDZST-Semibold"/>
                <a:sym typeface="YRDZST-Semibold"/>
              </a:rPr>
              <a:t>持续时间估算</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chemeClr val="accent3">
                    <a:lumOff val="-12941"/>
                  </a:schemeClr>
                </a:solidFill>
              </a:defRPr>
            </a:pPr>
            <a:r>
              <a:rPr b="1">
                <a:latin typeface="YRDZST-Semibold"/>
                <a:ea typeface="YRDZST-Semibold"/>
                <a:cs typeface="YRDZST-Semibold"/>
                <a:sym typeface="YRDZST-Semibold"/>
              </a:rPr>
              <a:t>经验教训登记册</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chemeClr val="accent1">
                    <a:satOff val="-3547"/>
                    <a:lumOff val="-10352"/>
                  </a:schemeClr>
                </a:solidFill>
              </a:defRPr>
            </a:pPr>
            <a:r>
              <a:rPr b="1">
                <a:latin typeface="YRDZST-Semibold"/>
                <a:ea typeface="YRDZST-Semibold"/>
                <a:cs typeface="YRDZST-Semibold"/>
                <a:sym typeface="YRDZST-Semibold"/>
              </a:rPr>
              <a:t>里程碑清单</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chemeClr val="accent1">
                    <a:satOff val="-3547"/>
                    <a:lumOff val="-10352"/>
                  </a:schemeClr>
                </a:solidFill>
              </a:defRPr>
            </a:pPr>
            <a:r>
              <a:rPr b="1">
                <a:latin typeface="YRDZST-Semibold"/>
                <a:ea typeface="YRDZST-Semibold"/>
                <a:cs typeface="YRDZST-Semibold"/>
                <a:sym typeface="YRDZST-Semibold"/>
              </a:rPr>
              <a:t>项目进度网络图</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项目团队派工单</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资源日历   资源需求</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风险登记册</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6" name="稻壳儿_答辩小姐姐作品_1"/>
          <p:cNvSpPr/>
          <p:nvPr/>
        </p:nvSpPr>
        <p:spPr>
          <a:xfrm>
            <a:off x="313266" y="304800"/>
            <a:ext cx="11565468" cy="6500637"/>
          </a:xfrm>
          <a:prstGeom prst="rect">
            <a:avLst/>
          </a:prstGeom>
          <a:solidFill>
            <a:srgbClr val="FFFFFF"/>
          </a:solidFill>
          <a:ln w="12700">
            <a:miter lim="400000"/>
          </a:ln>
        </p:spPr>
        <p:txBody>
          <a:bodyPr lIns="45719" rIns="45719" anchor="ctr"/>
          <a:lstStyle/>
          <a:p>
            <a:pPr algn="ctr">
              <a:defRPr>
                <a:solidFill>
                  <a:srgbClr val="FFFFFF"/>
                </a:solidFill>
              </a:defRPr>
            </a:pPr>
          </a:p>
        </p:txBody>
      </p:sp>
      <p:grpSp>
        <p:nvGrpSpPr>
          <p:cNvPr id="530" name="稻壳儿_答辩小姐姐作品_18"/>
          <p:cNvGrpSpPr/>
          <p:nvPr/>
        </p:nvGrpSpPr>
        <p:grpSpPr>
          <a:xfrm>
            <a:off x="4058859" y="713275"/>
            <a:ext cx="4074283" cy="230833"/>
            <a:chOff x="0" y="0"/>
            <a:chExt cx="4074281" cy="230831"/>
          </a:xfrm>
        </p:grpSpPr>
        <p:sp>
          <p:nvSpPr>
            <p:cNvPr id="527" name="直接连接符 2"/>
            <p:cNvSpPr/>
            <p:nvPr/>
          </p:nvSpPr>
          <p:spPr>
            <a:xfrm>
              <a:off x="0" y="230831"/>
              <a:ext cx="648182"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528" name="直接连接符 28"/>
            <p:cNvSpPr/>
            <p:nvPr/>
          </p:nvSpPr>
          <p:spPr>
            <a:xfrm>
              <a:off x="3426099" y="230831"/>
              <a:ext cx="648183"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529" name="文本框 7"/>
            <p:cNvSpPr/>
            <p:nvPr/>
          </p:nvSpPr>
          <p:spPr>
            <a:xfrm>
              <a:off x="734343" y="0"/>
              <a:ext cx="260559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pc="300" sz="24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r>
                <a:t>制定进度计划</a:t>
              </a:r>
            </a:p>
          </p:txBody>
        </p:sp>
      </p:grpSp>
      <p:sp>
        <p:nvSpPr>
          <p:cNvPr id="531" name="进度网络分析法"/>
          <p:cNvSpPr txBox="1"/>
          <p:nvPr/>
        </p:nvSpPr>
        <p:spPr>
          <a:xfrm>
            <a:off x="1526355" y="1434611"/>
            <a:ext cx="2229407"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2400">
                <a:solidFill>
                  <a:srgbClr val="3B3838"/>
                </a:solidFill>
                <a:latin typeface="YRDZST-Semibold"/>
                <a:ea typeface="YRDZST-Semibold"/>
                <a:cs typeface="YRDZST-Semibold"/>
                <a:sym typeface="YRDZST-Semibold"/>
              </a:defRPr>
            </a:lvl1pPr>
          </a:lstStyle>
          <a:p>
            <a:pPr/>
            <a:r>
              <a:t>进度网络分析法</a:t>
            </a:r>
          </a:p>
        </p:txBody>
      </p:sp>
      <p:sp>
        <p:nvSpPr>
          <p:cNvPr id="532" name="多个路径在同一时间点汇聚或分叉时，考虑添加进度储备，以免进度延误"/>
          <p:cNvSpPr txBox="1"/>
          <p:nvPr/>
        </p:nvSpPr>
        <p:spPr>
          <a:xfrm>
            <a:off x="3209547" y="5312209"/>
            <a:ext cx="5772906"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多个路径在同一时间点汇聚或分叉时，考虑添加进度储备，以免进度延误</a:t>
            </a:r>
          </a:p>
        </p:txBody>
      </p:sp>
      <p:sp>
        <p:nvSpPr>
          <p:cNvPr id="533" name="查看关键路径是否存在高风险活动或较多提前量的活动，是否需要进度储备或执行风险应对来降低关键路径上的风险"/>
          <p:cNvSpPr txBox="1"/>
          <p:nvPr/>
        </p:nvSpPr>
        <p:spPr>
          <a:xfrm>
            <a:off x="1527393" y="5865326"/>
            <a:ext cx="9137214"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查看关键路径是否存在高风险活动或较多提前量的活动，是否需要进度储备或执行风险应对来降低关键路径上的风险</a:t>
            </a:r>
          </a:p>
        </p:txBody>
      </p:sp>
      <p:pic>
        <p:nvPicPr>
          <p:cNvPr id="534" name="Image" descr="Image"/>
          <p:cNvPicPr>
            <a:picLocks noChangeAspect="1"/>
          </p:cNvPicPr>
          <p:nvPr/>
        </p:nvPicPr>
        <p:blipFill>
          <a:blip r:embed="rId3">
            <a:extLst/>
          </a:blip>
          <a:srcRect l="0" t="0" r="0" b="0"/>
          <a:stretch>
            <a:fillRect/>
          </a:stretch>
        </p:blipFill>
        <p:spPr>
          <a:xfrm>
            <a:off x="3272735" y="1816966"/>
            <a:ext cx="5115764" cy="3224068"/>
          </a:xfrm>
          <a:prstGeom prst="rect">
            <a:avLst/>
          </a:prstGeom>
          <a:ln w="12700">
            <a:miter lim="400000"/>
          </a:ln>
        </p:spPr>
      </p:pic>
      <p:sp>
        <p:nvSpPr>
          <p:cNvPr id="535" name="Rectangle"/>
          <p:cNvSpPr/>
          <p:nvPr/>
        </p:nvSpPr>
        <p:spPr>
          <a:xfrm>
            <a:off x="5012192" y="2470275"/>
            <a:ext cx="567557" cy="111781"/>
          </a:xfrm>
          <a:prstGeom prst="rect">
            <a:avLst/>
          </a:prstGeom>
          <a:solidFill>
            <a:srgbClr val="FFFFFF"/>
          </a:solidFill>
          <a:ln w="12700">
            <a:miter lim="400000"/>
          </a:ln>
        </p:spPr>
        <p:txBody>
          <a:bodyPr lIns="45719" rIns="45719" anchor="ctr"/>
          <a:lstStyle/>
          <a:p>
            <a:pPr/>
          </a:p>
        </p:txBody>
      </p:sp>
      <p:sp>
        <p:nvSpPr>
          <p:cNvPr id="536" name="Oval"/>
          <p:cNvSpPr/>
          <p:nvPr/>
        </p:nvSpPr>
        <p:spPr>
          <a:xfrm>
            <a:off x="6373694" y="2253906"/>
            <a:ext cx="901775" cy="938672"/>
          </a:xfrm>
          <a:prstGeom prst="ellipse">
            <a:avLst/>
          </a:prstGeom>
          <a:ln w="38100">
            <a:solidFill>
              <a:srgbClr val="FF2600"/>
            </a:solidFill>
            <a:miter/>
          </a:ln>
        </p:spPr>
        <p:txBody>
          <a:bodyPr lIns="45719" rIns="45719" anchor="ctr"/>
          <a:lstStyle/>
          <a:p>
            <a:pPr/>
          </a:p>
        </p:txBody>
      </p:sp>
      <p:sp>
        <p:nvSpPr>
          <p:cNvPr id="537" name="Rectangle"/>
          <p:cNvSpPr/>
          <p:nvPr/>
        </p:nvSpPr>
        <p:spPr>
          <a:xfrm>
            <a:off x="4939796" y="2216275"/>
            <a:ext cx="220852" cy="341853"/>
          </a:xfrm>
          <a:prstGeom prst="rect">
            <a:avLst/>
          </a:prstGeom>
          <a:solidFill>
            <a:srgbClr val="FFFFFF"/>
          </a:solidFill>
          <a:ln w="12700">
            <a:miter lim="400000"/>
          </a:ln>
        </p:spPr>
        <p:txBody>
          <a:bodyPr lIns="45719" rIns="45719" anchor="ctr"/>
          <a:lstStyle/>
          <a:p>
            <a:pPr/>
          </a:p>
        </p:txBody>
      </p:sp>
      <p:pic>
        <p:nvPicPr>
          <p:cNvPr id="538" name="Image" descr="Image"/>
          <p:cNvPicPr>
            <a:picLocks noChangeAspect="1"/>
          </p:cNvPicPr>
          <p:nvPr/>
        </p:nvPicPr>
        <p:blipFill>
          <a:blip r:embed="rId4">
            <a:extLst/>
          </a:blip>
          <a:srcRect l="2675" t="19377" r="2675" b="0"/>
          <a:stretch>
            <a:fillRect/>
          </a:stretch>
        </p:blipFill>
        <p:spPr>
          <a:xfrm>
            <a:off x="5673661" y="2266948"/>
            <a:ext cx="185342" cy="291192"/>
          </a:xfrm>
          <a:prstGeom prst="rect">
            <a:avLst/>
          </a:prstGeom>
          <a:ln w="12700">
            <a:miter lim="400000"/>
          </a:ln>
        </p:spPr>
      </p:pic>
      <p:pic>
        <p:nvPicPr>
          <p:cNvPr id="539" name="Image" descr="Image"/>
          <p:cNvPicPr>
            <a:picLocks noChangeAspect="1"/>
          </p:cNvPicPr>
          <p:nvPr/>
        </p:nvPicPr>
        <p:blipFill>
          <a:blip r:embed="rId5">
            <a:extLst/>
          </a:blip>
          <a:stretch>
            <a:fillRect/>
          </a:stretch>
        </p:blipFill>
        <p:spPr>
          <a:xfrm>
            <a:off x="5259573" y="2495675"/>
            <a:ext cx="302464" cy="111781"/>
          </a:xfrm>
          <a:prstGeom prst="rect">
            <a:avLst/>
          </a:prstGeom>
          <a:ln w="12700">
            <a:miter lim="400000"/>
          </a:ln>
        </p:spPr>
      </p:pic>
      <p:sp>
        <p:nvSpPr>
          <p:cNvPr id="540" name="FS-10"/>
          <p:cNvSpPr txBox="1"/>
          <p:nvPr/>
        </p:nvSpPr>
        <p:spPr>
          <a:xfrm>
            <a:off x="4630960" y="2559820"/>
            <a:ext cx="362655" cy="193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800"/>
            </a:lvl1pPr>
          </a:lstStyle>
          <a:p>
            <a:pPr/>
            <a:r>
              <a:t>FS-10</a:t>
            </a:r>
          </a:p>
        </p:txBody>
      </p:sp>
      <p:pic>
        <p:nvPicPr>
          <p:cNvPr id="541" name="Image" descr="Image"/>
          <p:cNvPicPr>
            <a:picLocks noChangeAspect="1"/>
          </p:cNvPicPr>
          <p:nvPr/>
        </p:nvPicPr>
        <p:blipFill>
          <a:blip r:embed="rId4">
            <a:extLst/>
          </a:blip>
          <a:srcRect l="2675" t="19377" r="2675" b="0"/>
          <a:stretch>
            <a:fillRect/>
          </a:stretch>
        </p:blipFill>
        <p:spPr>
          <a:xfrm>
            <a:off x="5686361" y="2266948"/>
            <a:ext cx="185342" cy="291192"/>
          </a:xfrm>
          <a:prstGeom prst="rect">
            <a:avLst/>
          </a:prstGeom>
          <a:ln w="12700">
            <a:miter lim="400000"/>
          </a:ln>
        </p:spPr>
      </p:pic>
      <p:pic>
        <p:nvPicPr>
          <p:cNvPr id="542" name="Image" descr="Image"/>
          <p:cNvPicPr>
            <a:picLocks noChangeAspect="1"/>
          </p:cNvPicPr>
          <p:nvPr/>
        </p:nvPicPr>
        <p:blipFill>
          <a:blip r:embed="rId4">
            <a:extLst/>
          </a:blip>
          <a:srcRect l="2675" t="19377" r="2675" b="0"/>
          <a:stretch>
            <a:fillRect/>
          </a:stretch>
        </p:blipFill>
        <p:spPr>
          <a:xfrm rot="5400000">
            <a:off x="5581516" y="2405970"/>
            <a:ext cx="185343" cy="291192"/>
          </a:xfrm>
          <a:prstGeom prst="rect">
            <a:avLst/>
          </a:prstGeom>
          <a:ln w="12700">
            <a:miter lim="400000"/>
          </a:ln>
        </p:spPr>
      </p:pic>
      <p:pic>
        <p:nvPicPr>
          <p:cNvPr id="543" name="Image" descr="Image"/>
          <p:cNvPicPr>
            <a:picLocks noChangeAspect="1"/>
          </p:cNvPicPr>
          <p:nvPr/>
        </p:nvPicPr>
        <p:blipFill>
          <a:blip r:embed="rId6">
            <a:extLst/>
          </a:blip>
          <a:srcRect l="0" t="16502" r="0" b="0"/>
          <a:stretch>
            <a:fillRect/>
          </a:stretch>
        </p:blipFill>
        <p:spPr>
          <a:xfrm rot="5400000">
            <a:off x="5022987" y="2461624"/>
            <a:ext cx="113457" cy="243236"/>
          </a:xfrm>
          <a:prstGeom prst="rect">
            <a:avLst/>
          </a:prstGeom>
          <a:ln w="12700">
            <a:miter lim="400000"/>
          </a:ln>
        </p:spPr>
      </p:pic>
      <p:pic>
        <p:nvPicPr>
          <p:cNvPr id="544" name="Image" descr="Image"/>
          <p:cNvPicPr>
            <a:picLocks noChangeAspect="1"/>
          </p:cNvPicPr>
          <p:nvPr/>
        </p:nvPicPr>
        <p:blipFill>
          <a:blip r:embed="rId5">
            <a:extLst/>
          </a:blip>
          <a:stretch>
            <a:fillRect/>
          </a:stretch>
        </p:blipFill>
        <p:spPr>
          <a:xfrm>
            <a:off x="5183373" y="2495675"/>
            <a:ext cx="302464" cy="111781"/>
          </a:xfrm>
          <a:prstGeom prst="rect">
            <a:avLst/>
          </a:prstGeom>
          <a:ln w="12700">
            <a:miter lim="400000"/>
          </a:ln>
        </p:spPr>
      </p:pic>
      <p:sp>
        <p:nvSpPr>
          <p:cNvPr id="545" name="Oval"/>
          <p:cNvSpPr/>
          <p:nvPr/>
        </p:nvSpPr>
        <p:spPr>
          <a:xfrm>
            <a:off x="4582386" y="2187005"/>
            <a:ext cx="1030318" cy="1072474"/>
          </a:xfrm>
          <a:prstGeom prst="ellipse">
            <a:avLst/>
          </a:prstGeom>
          <a:ln w="38100">
            <a:solidFill>
              <a:srgbClr val="FF2600"/>
            </a:solidFill>
            <a:miter/>
          </a:ln>
        </p:spPr>
        <p:txBody>
          <a:bodyPr lIns="45719" rIns="45719" anchor="ctr"/>
          <a:lstStyle/>
          <a:p>
            <a:pPr/>
          </a:p>
        </p:txBody>
      </p:sp>
      <p:sp>
        <p:nvSpPr>
          <p:cNvPr id="546" name="（图片来源：《PMBOK指南》P193，图6-11，做了修改）"/>
          <p:cNvSpPr txBox="1"/>
          <p:nvPr/>
        </p:nvSpPr>
        <p:spPr>
          <a:xfrm>
            <a:off x="7571055" y="4766480"/>
            <a:ext cx="3244414"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000">
                <a:solidFill>
                  <a:schemeClr val="accent3"/>
                </a:solidFill>
                <a:latin typeface="YRDZST-Semibold"/>
                <a:ea typeface="YRDZST-Semibold"/>
                <a:cs typeface="YRDZST-Semibold"/>
                <a:sym typeface="YRDZST-Semibold"/>
              </a:defRPr>
            </a:lvl1pPr>
          </a:lstStyle>
          <a:p>
            <a:pPr/>
            <a:r>
              <a:t>（图片来源：《PMBOK指南》P193，图6-11，做了修改）</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536"/>
                                        </p:tgtEl>
                                        <p:attrNameLst>
                                          <p:attrName>style.visibility</p:attrName>
                                        </p:attrNameLst>
                                      </p:cBhvr>
                                      <p:to>
                                        <p:strVal val="visible"/>
                                      </p:to>
                                    </p:set>
                                    <p:animEffect filter="dissolve" transition="in">
                                      <p:cBhvr>
                                        <p:cTn id="7" dur="500"/>
                                        <p:tgtEl>
                                          <p:spTgt spid="536"/>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545"/>
                                        </p:tgtEl>
                                        <p:attrNameLst>
                                          <p:attrName>style.visibility</p:attrName>
                                        </p:attrNameLst>
                                      </p:cBhvr>
                                      <p:to>
                                        <p:strVal val="visible"/>
                                      </p:to>
                                    </p:set>
                                    <p:animEffect filter="dissolve" transition="in">
                                      <p:cBhvr>
                                        <p:cTn id="12" dur="500"/>
                                        <p:tgtEl>
                                          <p:spTgt spid="5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45" grpId="2"/>
      <p:bldP build="whole" bldLvl="1" animBg="1" rev="0" advAuto="0" spid="536"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0" name="稻壳儿_答辩小姐姐作品_1"/>
          <p:cNvSpPr/>
          <p:nvPr/>
        </p:nvSpPr>
        <p:spPr>
          <a:xfrm>
            <a:off x="313266" y="304800"/>
            <a:ext cx="11565468" cy="6248400"/>
          </a:xfrm>
          <a:prstGeom prst="rect">
            <a:avLst/>
          </a:prstGeom>
          <a:solidFill>
            <a:srgbClr val="FFFFFF"/>
          </a:solidFill>
          <a:ln w="12700">
            <a:miter lim="400000"/>
          </a:ln>
        </p:spPr>
        <p:txBody>
          <a:bodyPr lIns="45719" rIns="45719" anchor="ctr"/>
          <a:lstStyle/>
          <a:p>
            <a:pPr algn="ctr">
              <a:defRPr>
                <a:solidFill>
                  <a:srgbClr val="FFFFFF"/>
                </a:solidFill>
              </a:defRPr>
            </a:pPr>
          </a:p>
        </p:txBody>
      </p:sp>
      <p:grpSp>
        <p:nvGrpSpPr>
          <p:cNvPr id="554" name="稻壳儿_答辩小姐姐作品_18"/>
          <p:cNvGrpSpPr/>
          <p:nvPr/>
        </p:nvGrpSpPr>
        <p:grpSpPr>
          <a:xfrm>
            <a:off x="4058859" y="713275"/>
            <a:ext cx="4074283" cy="230833"/>
            <a:chOff x="0" y="0"/>
            <a:chExt cx="4074281" cy="230831"/>
          </a:xfrm>
        </p:grpSpPr>
        <p:sp>
          <p:nvSpPr>
            <p:cNvPr id="551" name="直接连接符 2"/>
            <p:cNvSpPr/>
            <p:nvPr/>
          </p:nvSpPr>
          <p:spPr>
            <a:xfrm>
              <a:off x="0" y="230831"/>
              <a:ext cx="648182"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552" name="直接连接符 28"/>
            <p:cNvSpPr/>
            <p:nvPr/>
          </p:nvSpPr>
          <p:spPr>
            <a:xfrm>
              <a:off x="3426099" y="230831"/>
              <a:ext cx="648183"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553" name="文本框 7"/>
            <p:cNvSpPr/>
            <p:nvPr/>
          </p:nvSpPr>
          <p:spPr>
            <a:xfrm>
              <a:off x="734343" y="0"/>
              <a:ext cx="260559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pc="300" sz="24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r>
                <a:t>制定进度计划</a:t>
              </a:r>
            </a:p>
          </p:txBody>
        </p:sp>
      </p:grpSp>
      <p:sp>
        <p:nvSpPr>
          <p:cNvPr id="555" name="关键路径法"/>
          <p:cNvSpPr txBox="1"/>
          <p:nvPr/>
        </p:nvSpPr>
        <p:spPr>
          <a:xfrm>
            <a:off x="1829964" y="1434611"/>
            <a:ext cx="1622188"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2400">
                <a:solidFill>
                  <a:srgbClr val="3B3838"/>
                </a:solidFill>
                <a:latin typeface="YRDZST-Semibold"/>
                <a:ea typeface="YRDZST-Semibold"/>
                <a:cs typeface="YRDZST-Semibold"/>
                <a:sym typeface="YRDZST-Semibold"/>
              </a:defRPr>
            </a:lvl1pPr>
          </a:lstStyle>
          <a:p>
            <a:pPr/>
            <a:r>
              <a:t>关键路径法</a:t>
            </a:r>
          </a:p>
        </p:txBody>
      </p:sp>
      <p:graphicFrame>
        <p:nvGraphicFramePr>
          <p:cNvPr id="556" name="Table"/>
          <p:cNvGraphicFramePr/>
          <p:nvPr/>
        </p:nvGraphicFramePr>
        <p:xfrm>
          <a:off x="4686897" y="2284711"/>
          <a:ext cx="2856306" cy="184098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939401"/>
                <a:gridCol w="939401"/>
                <a:gridCol w="939401"/>
              </a:tblGrid>
              <a:tr h="600961">
                <a:tc>
                  <a:txBody>
                    <a:bodyPr/>
                    <a:lstStyle/>
                    <a:p>
                      <a:pPr algn="ctr">
                        <a:defRPr sz="1800"/>
                      </a:pPr>
                      <a:r>
                        <a:t>ES</a:t>
                      </a:r>
                    </a:p>
                  </a:txBody>
                  <a:tcPr marL="0" marR="0" marT="0" marB="0" anchor="ctr" anchorCtr="0" horzOverflow="overflow">
                    <a:lnL w="38100">
                      <a:solidFill>
                        <a:srgbClr val="535353"/>
                      </a:solidFill>
                      <a:miter lim="400000"/>
                    </a:lnL>
                    <a:lnT w="38100">
                      <a:solidFill>
                        <a:srgbClr val="535353"/>
                      </a:solidFill>
                      <a:miter lim="400000"/>
                    </a:lnT>
                  </a:tcPr>
                </a:tc>
                <a:tc>
                  <a:txBody>
                    <a:bodyPr/>
                    <a:lstStyle/>
                    <a:p>
                      <a:pPr algn="ctr">
                        <a:defRPr sz="1800"/>
                      </a:pPr>
                      <a:r>
                        <a:t>DU</a:t>
                      </a:r>
                    </a:p>
                  </a:txBody>
                  <a:tcPr marL="0" marR="0" marT="0" marB="0" anchor="ctr" anchorCtr="0" horzOverflow="overflow">
                    <a:lnT w="38100">
                      <a:solidFill>
                        <a:srgbClr val="535353"/>
                      </a:solidFill>
                      <a:miter lim="400000"/>
                    </a:lnT>
                  </a:tcPr>
                </a:tc>
                <a:tc>
                  <a:txBody>
                    <a:bodyPr/>
                    <a:lstStyle/>
                    <a:p>
                      <a:pPr algn="ctr">
                        <a:defRPr sz="1800"/>
                      </a:pPr>
                      <a:r>
                        <a:t>EF</a:t>
                      </a:r>
                    </a:p>
                  </a:txBody>
                  <a:tcPr marL="0" marR="0" marT="0" marB="0" anchor="ctr" anchorCtr="0" horzOverflow="overflow">
                    <a:lnR w="38100">
                      <a:solidFill>
                        <a:srgbClr val="535353"/>
                      </a:solidFill>
                      <a:miter lim="400000"/>
                    </a:lnR>
                    <a:lnT w="38100">
                      <a:solidFill>
                        <a:srgbClr val="535353"/>
                      </a:solidFill>
                      <a:miter lim="400000"/>
                    </a:lnT>
                  </a:tcPr>
                </a:tc>
              </a:tr>
              <a:tr h="600961">
                <a:tc gridSpan="3">
                  <a:txBody>
                    <a:bodyPr/>
                    <a:lstStyle/>
                    <a:p>
                      <a:pPr algn="ctr">
                        <a:defRPr sz="1800"/>
                      </a:pPr>
                      <a:r>
                        <a:t>Activity Name</a:t>
                      </a:r>
                    </a:p>
                  </a:txBody>
                  <a:tcPr marL="0" marR="0" marT="0" marB="0" anchor="ctr" anchorCtr="0" horzOverflow="overflow">
                    <a:lnL w="38100">
                      <a:solidFill>
                        <a:srgbClr val="535353"/>
                      </a:solidFill>
                      <a:miter lim="400000"/>
                    </a:lnL>
                    <a:lnR w="38100">
                      <a:solidFill>
                        <a:srgbClr val="535353"/>
                      </a:solidFill>
                      <a:miter lim="400000"/>
                    </a:lnR>
                  </a:tcPr>
                </a:tc>
                <a:tc hMerge="1">
                  <a:tcPr/>
                </a:tc>
                <a:tc hMerge="1">
                  <a:tcPr/>
                </a:tc>
              </a:tr>
              <a:tr h="600961">
                <a:tc>
                  <a:txBody>
                    <a:bodyPr/>
                    <a:lstStyle/>
                    <a:p>
                      <a:pPr algn="ctr">
                        <a:defRPr sz="1800"/>
                      </a:pPr>
                      <a:r>
                        <a:t>LS</a:t>
                      </a:r>
                    </a:p>
                  </a:txBody>
                  <a:tcPr marL="0" marR="0" marT="0" marB="0" anchor="ctr" anchorCtr="0" horzOverflow="overflow">
                    <a:lnL w="38100">
                      <a:solidFill>
                        <a:srgbClr val="535353"/>
                      </a:solidFill>
                      <a:miter lim="400000"/>
                    </a:lnL>
                    <a:lnB w="38100">
                      <a:solidFill>
                        <a:srgbClr val="535353"/>
                      </a:solidFill>
                      <a:miter lim="400000"/>
                    </a:lnB>
                  </a:tcPr>
                </a:tc>
                <a:tc>
                  <a:txBody>
                    <a:bodyPr/>
                    <a:lstStyle/>
                    <a:p>
                      <a:pPr algn="ctr">
                        <a:defRPr sz="1800"/>
                      </a:pPr>
                      <a:r>
                        <a:t>TF</a:t>
                      </a:r>
                    </a:p>
                  </a:txBody>
                  <a:tcPr marL="0" marR="0" marT="0" marB="0" anchor="ctr" anchorCtr="0" horzOverflow="overflow">
                    <a:lnB w="38100">
                      <a:solidFill>
                        <a:srgbClr val="535353"/>
                      </a:solidFill>
                      <a:miter lim="400000"/>
                    </a:lnB>
                  </a:tcPr>
                </a:tc>
                <a:tc>
                  <a:txBody>
                    <a:bodyPr/>
                    <a:lstStyle/>
                    <a:p>
                      <a:pPr algn="ctr">
                        <a:defRPr sz="1800"/>
                      </a:pPr>
                      <a:r>
                        <a:t>LF</a:t>
                      </a:r>
                    </a:p>
                  </a:txBody>
                  <a:tcPr marL="0" marR="0" marT="0" marB="0" anchor="ctr" anchorCtr="0" horzOverflow="overflow">
                    <a:lnR w="38100">
                      <a:solidFill>
                        <a:srgbClr val="535353"/>
                      </a:solidFill>
                      <a:miter lim="400000"/>
                    </a:lnR>
                    <a:lnB w="38100">
                      <a:solidFill>
                        <a:srgbClr val="535353"/>
                      </a:solidFill>
                      <a:miter lim="400000"/>
                    </a:lnB>
                  </a:tcPr>
                </a:tc>
              </a:tr>
            </a:tbl>
          </a:graphicData>
        </a:graphic>
      </p:graphicFrame>
      <p:sp>
        <p:nvSpPr>
          <p:cNvPr id="557" name="最早开始时间：ES，Early Start…"/>
          <p:cNvSpPr txBox="1"/>
          <p:nvPr/>
        </p:nvSpPr>
        <p:spPr>
          <a:xfrm>
            <a:off x="3861363" y="4516054"/>
            <a:ext cx="2461380" cy="15201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nSpc>
                <a:spcPct val="130000"/>
              </a:lnSpc>
              <a:defRPr b="1" sz="1400">
                <a:solidFill>
                  <a:srgbClr val="3B3838"/>
                </a:solidFill>
                <a:latin typeface="YRDZST-Semibold"/>
                <a:ea typeface="YRDZST-Semibold"/>
                <a:cs typeface="YRDZST-Semibold"/>
                <a:sym typeface="YRDZST-Semibold"/>
              </a:defRPr>
            </a:pPr>
            <a:r>
              <a:t>最早开始时间：ES，</a:t>
            </a:r>
            <a:r>
              <a:rPr>
                <a:solidFill>
                  <a:schemeClr val="accent2">
                    <a:satOff val="-18194"/>
                    <a:lumOff val="-11215"/>
                  </a:schemeClr>
                </a:solidFill>
              </a:rPr>
              <a:t>E</a:t>
            </a:r>
            <a:r>
              <a:t>arly </a:t>
            </a:r>
            <a:r>
              <a:rPr>
                <a:solidFill>
                  <a:schemeClr val="accent2">
                    <a:satOff val="-18194"/>
                    <a:lumOff val="-11215"/>
                  </a:schemeClr>
                </a:solidFill>
              </a:rPr>
              <a:t>S</a:t>
            </a:r>
            <a:r>
              <a:t>tart</a:t>
            </a:r>
          </a:p>
          <a:p>
            <a:pPr>
              <a:lnSpc>
                <a:spcPct val="130000"/>
              </a:lnSpc>
              <a:defRPr b="1" sz="1400">
                <a:solidFill>
                  <a:srgbClr val="3B3838"/>
                </a:solidFill>
                <a:latin typeface="YRDZST-Semibold"/>
                <a:ea typeface="YRDZST-Semibold"/>
                <a:cs typeface="YRDZST-Semibold"/>
                <a:sym typeface="YRDZST-Semibold"/>
              </a:defRPr>
            </a:pPr>
            <a:r>
              <a:t>最早结束时间：EF， </a:t>
            </a:r>
            <a:r>
              <a:rPr>
                <a:solidFill>
                  <a:schemeClr val="accent2">
                    <a:satOff val="-18194"/>
                    <a:lumOff val="-11215"/>
                  </a:schemeClr>
                </a:solidFill>
              </a:rPr>
              <a:t>E</a:t>
            </a:r>
            <a:r>
              <a:t>arly </a:t>
            </a:r>
            <a:r>
              <a:rPr>
                <a:solidFill>
                  <a:schemeClr val="accent2">
                    <a:satOff val="-18194"/>
                    <a:lumOff val="-11215"/>
                  </a:schemeClr>
                </a:solidFill>
              </a:rPr>
              <a:t>F</a:t>
            </a:r>
            <a:r>
              <a:t>inish</a:t>
            </a:r>
          </a:p>
          <a:p>
            <a:pPr>
              <a:lnSpc>
                <a:spcPct val="130000"/>
              </a:lnSpc>
              <a:defRPr b="1" sz="1400">
                <a:solidFill>
                  <a:srgbClr val="3B3838"/>
                </a:solidFill>
                <a:latin typeface="YRDZST-Semibold"/>
                <a:ea typeface="YRDZST-Semibold"/>
                <a:cs typeface="YRDZST-Semibold"/>
                <a:sym typeface="YRDZST-Semibold"/>
              </a:defRPr>
            </a:pPr>
            <a:r>
              <a:t>最晚开始时间：LS，</a:t>
            </a:r>
            <a:r>
              <a:rPr>
                <a:solidFill>
                  <a:schemeClr val="accent2">
                    <a:satOff val="-18194"/>
                    <a:lumOff val="-11215"/>
                  </a:schemeClr>
                </a:solidFill>
              </a:rPr>
              <a:t>L</a:t>
            </a:r>
            <a:r>
              <a:t>ate </a:t>
            </a:r>
            <a:r>
              <a:rPr>
                <a:solidFill>
                  <a:schemeClr val="accent2">
                    <a:satOff val="-18194"/>
                    <a:lumOff val="-11215"/>
                  </a:schemeClr>
                </a:solidFill>
              </a:rPr>
              <a:t>S</a:t>
            </a:r>
            <a:r>
              <a:t>tart</a:t>
            </a:r>
          </a:p>
          <a:p>
            <a:pPr>
              <a:lnSpc>
                <a:spcPct val="130000"/>
              </a:lnSpc>
              <a:defRPr b="1" sz="1400">
                <a:solidFill>
                  <a:srgbClr val="3B3838"/>
                </a:solidFill>
                <a:latin typeface="YRDZST-Semibold"/>
                <a:ea typeface="YRDZST-Semibold"/>
                <a:cs typeface="YRDZST-Semibold"/>
                <a:sym typeface="YRDZST-Semibold"/>
              </a:defRPr>
            </a:pPr>
            <a:r>
              <a:t>最晚结束时间：LF，</a:t>
            </a:r>
            <a:r>
              <a:rPr>
                <a:solidFill>
                  <a:schemeClr val="accent2">
                    <a:satOff val="-18194"/>
                    <a:lumOff val="-11215"/>
                  </a:schemeClr>
                </a:solidFill>
              </a:rPr>
              <a:t>L</a:t>
            </a:r>
            <a:r>
              <a:t>ate </a:t>
            </a:r>
            <a:r>
              <a:rPr>
                <a:solidFill>
                  <a:schemeClr val="accent2">
                    <a:satOff val="-18194"/>
                    <a:lumOff val="-11215"/>
                  </a:schemeClr>
                </a:solidFill>
              </a:rPr>
              <a:t>F</a:t>
            </a:r>
            <a:r>
              <a:t>inish</a:t>
            </a:r>
          </a:p>
          <a:p>
            <a:pPr>
              <a:lnSpc>
                <a:spcPct val="130000"/>
              </a:lnSpc>
              <a:defRPr b="1" sz="1400">
                <a:solidFill>
                  <a:srgbClr val="3B3838"/>
                </a:solidFill>
                <a:latin typeface="YRDZST-Semibold"/>
                <a:ea typeface="YRDZST-Semibold"/>
                <a:cs typeface="YRDZST-Semibold"/>
                <a:sym typeface="YRDZST-Semibold"/>
              </a:defRPr>
            </a:pPr>
            <a:r>
              <a:t>活动历时：DU，</a:t>
            </a:r>
            <a:r>
              <a:rPr>
                <a:solidFill>
                  <a:schemeClr val="accent2">
                    <a:satOff val="-18194"/>
                    <a:lumOff val="-11215"/>
                  </a:schemeClr>
                </a:solidFill>
              </a:rPr>
              <a:t>Du</a:t>
            </a:r>
            <a:r>
              <a:t>ration</a:t>
            </a:r>
          </a:p>
          <a:p>
            <a:pPr>
              <a:lnSpc>
                <a:spcPct val="130000"/>
              </a:lnSpc>
              <a:defRPr b="1" sz="1400">
                <a:solidFill>
                  <a:srgbClr val="3B3838"/>
                </a:solidFill>
                <a:latin typeface="YRDZST-Semibold"/>
                <a:ea typeface="YRDZST-Semibold"/>
                <a:cs typeface="YRDZST-Semibold"/>
                <a:sym typeface="YRDZST-Semibold"/>
              </a:defRPr>
            </a:pPr>
            <a:r>
              <a:t>总浮动时间：TF，</a:t>
            </a:r>
            <a:r>
              <a:rPr>
                <a:solidFill>
                  <a:schemeClr val="accent2">
                    <a:satOff val="-18194"/>
                    <a:lumOff val="-11215"/>
                  </a:schemeClr>
                </a:solidFill>
              </a:rPr>
              <a:t>T</a:t>
            </a:r>
            <a:r>
              <a:t>otal </a:t>
            </a:r>
            <a:r>
              <a:rPr>
                <a:solidFill>
                  <a:schemeClr val="accent2">
                    <a:satOff val="-18194"/>
                    <a:lumOff val="-11215"/>
                  </a:schemeClr>
                </a:solidFill>
              </a:rPr>
              <a:t>F</a:t>
            </a:r>
            <a:r>
              <a:t>loat</a:t>
            </a:r>
          </a:p>
        </p:txBody>
      </p:sp>
      <p:graphicFrame>
        <p:nvGraphicFramePr>
          <p:cNvPr id="558" name="Table"/>
          <p:cNvGraphicFramePr/>
          <p:nvPr/>
        </p:nvGraphicFramePr>
        <p:xfrm>
          <a:off x="1152323" y="2284711"/>
          <a:ext cx="2856306" cy="184098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939401"/>
                <a:gridCol w="939401"/>
                <a:gridCol w="939401"/>
              </a:tblGrid>
              <a:tr h="600961">
                <a:tc>
                  <a:txBody>
                    <a:bodyPr/>
                    <a:lstStyle/>
                    <a:p>
                      <a:pPr algn="ctr">
                        <a:defRPr sz="1800"/>
                      </a:pPr>
                      <a:r>
                        <a:t>ES’</a:t>
                      </a:r>
                    </a:p>
                  </a:txBody>
                  <a:tcPr marL="0" marR="0" marT="0" marB="0" anchor="ctr" anchorCtr="0" horzOverflow="overflow">
                    <a:lnL w="12700">
                      <a:miter lim="400000"/>
                    </a:lnL>
                    <a:lnT w="12700">
                      <a:miter lim="400000"/>
                    </a:lnT>
                    <a:solidFill>
                      <a:srgbClr val="DDDDDD"/>
                    </a:solidFill>
                  </a:tcPr>
                </a:tc>
                <a:tc>
                  <a:txBody>
                    <a:bodyPr/>
                    <a:lstStyle/>
                    <a:p>
                      <a:pPr algn="ctr">
                        <a:defRPr sz="1800"/>
                      </a:pPr>
                      <a:r>
                        <a:t>DU’</a:t>
                      </a:r>
                    </a:p>
                  </a:txBody>
                  <a:tcPr marL="0" marR="0" marT="0" marB="0" anchor="ctr" anchorCtr="0" horzOverflow="overflow">
                    <a:lnT w="12700">
                      <a:miter lim="400000"/>
                    </a:lnT>
                    <a:solidFill>
                      <a:srgbClr val="DDDDDD"/>
                    </a:solidFill>
                  </a:tcPr>
                </a:tc>
                <a:tc>
                  <a:txBody>
                    <a:bodyPr/>
                    <a:lstStyle/>
                    <a:p>
                      <a:pPr algn="ctr">
                        <a:defRPr sz="1800"/>
                      </a:pPr>
                      <a:r>
                        <a:t>EF’</a:t>
                      </a:r>
                    </a:p>
                  </a:txBody>
                  <a:tcPr marL="0" marR="0" marT="0" marB="0" anchor="ctr" anchorCtr="0" horzOverflow="overflow">
                    <a:lnR w="12700">
                      <a:miter lim="400000"/>
                    </a:lnR>
                    <a:lnT w="12700">
                      <a:miter lim="400000"/>
                    </a:lnT>
                    <a:solidFill>
                      <a:srgbClr val="DDDDDD"/>
                    </a:solidFill>
                  </a:tcPr>
                </a:tc>
              </a:tr>
              <a:tr h="600961">
                <a:tc gridSpan="3">
                  <a:txBody>
                    <a:bodyPr/>
                    <a:lstStyle/>
                    <a:p>
                      <a:pPr algn="ctr">
                        <a:defRPr sz="1800"/>
                      </a:pPr>
                      <a:r>
                        <a:t>Predecessor Activity</a:t>
                      </a:r>
                    </a:p>
                  </a:txBody>
                  <a:tcPr marL="0" marR="0" marT="0" marB="0" anchor="ctr" anchorCtr="0" horzOverflow="overflow">
                    <a:lnL w="12700">
                      <a:miter lim="400000"/>
                    </a:lnL>
                    <a:lnR w="12700">
                      <a:miter lim="400000"/>
                    </a:lnR>
                    <a:solidFill>
                      <a:srgbClr val="DDDDDD"/>
                    </a:solidFill>
                  </a:tcPr>
                </a:tc>
                <a:tc hMerge="1">
                  <a:tcPr/>
                </a:tc>
                <a:tc hMerge="1">
                  <a:tcPr/>
                </a:tc>
              </a:tr>
              <a:tr h="600961">
                <a:tc>
                  <a:txBody>
                    <a:bodyPr/>
                    <a:lstStyle/>
                    <a:p>
                      <a:pPr algn="ctr">
                        <a:defRPr sz="1800"/>
                      </a:pPr>
                      <a:r>
                        <a:t>LS’</a:t>
                      </a:r>
                    </a:p>
                  </a:txBody>
                  <a:tcPr marL="0" marR="0" marT="0" marB="0" anchor="ctr" anchorCtr="0" horzOverflow="overflow">
                    <a:lnL w="12700">
                      <a:miter lim="400000"/>
                    </a:lnL>
                    <a:lnB w="12700">
                      <a:miter lim="400000"/>
                    </a:lnB>
                    <a:solidFill>
                      <a:srgbClr val="DDDDDD"/>
                    </a:solidFill>
                  </a:tcPr>
                </a:tc>
                <a:tc>
                  <a:txBody>
                    <a:bodyPr/>
                    <a:lstStyle/>
                    <a:p>
                      <a:pPr algn="ctr">
                        <a:defRPr sz="1800"/>
                      </a:pPr>
                      <a:r>
                        <a:t>TF’</a:t>
                      </a:r>
                    </a:p>
                  </a:txBody>
                  <a:tcPr marL="0" marR="0" marT="0" marB="0" anchor="ctr" anchorCtr="0" horzOverflow="overflow">
                    <a:lnB w="12700">
                      <a:miter lim="400000"/>
                    </a:lnB>
                    <a:solidFill>
                      <a:srgbClr val="DDDDDD"/>
                    </a:solidFill>
                  </a:tcPr>
                </a:tc>
                <a:tc>
                  <a:txBody>
                    <a:bodyPr/>
                    <a:lstStyle/>
                    <a:p>
                      <a:pPr algn="ctr">
                        <a:defRPr sz="1800"/>
                      </a:pPr>
                      <a:r>
                        <a:t>LF’</a:t>
                      </a:r>
                    </a:p>
                  </a:txBody>
                  <a:tcPr marL="0" marR="0" marT="0" marB="0" anchor="ctr" anchorCtr="0" horzOverflow="overflow">
                    <a:lnR w="12700">
                      <a:miter lim="400000"/>
                    </a:lnR>
                    <a:lnB w="12700">
                      <a:miter lim="400000"/>
                    </a:lnB>
                    <a:solidFill>
                      <a:srgbClr val="DDDDDD"/>
                    </a:solidFill>
                  </a:tcPr>
                </a:tc>
              </a:tr>
            </a:tbl>
          </a:graphicData>
        </a:graphic>
      </p:graphicFrame>
      <p:graphicFrame>
        <p:nvGraphicFramePr>
          <p:cNvPr id="559" name="Table"/>
          <p:cNvGraphicFramePr/>
          <p:nvPr/>
        </p:nvGraphicFramePr>
        <p:xfrm>
          <a:off x="8221471" y="2284711"/>
          <a:ext cx="2856306" cy="184098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939401"/>
                <a:gridCol w="939401"/>
                <a:gridCol w="939401"/>
              </a:tblGrid>
              <a:tr h="600961">
                <a:tc>
                  <a:txBody>
                    <a:bodyPr/>
                    <a:lstStyle/>
                    <a:p>
                      <a:pPr algn="ctr">
                        <a:defRPr sz="1800"/>
                      </a:pPr>
                      <a:r>
                        <a:t>ES’’</a:t>
                      </a:r>
                    </a:p>
                  </a:txBody>
                  <a:tcPr marL="0" marR="0" marT="0" marB="0" anchor="ctr" anchorCtr="0" horzOverflow="overflow">
                    <a:lnL w="12700">
                      <a:miter lim="400000"/>
                    </a:lnL>
                    <a:lnT w="12700">
                      <a:miter lim="400000"/>
                    </a:lnT>
                    <a:solidFill>
                      <a:srgbClr val="DDDDDD"/>
                    </a:solidFill>
                  </a:tcPr>
                </a:tc>
                <a:tc>
                  <a:txBody>
                    <a:bodyPr/>
                    <a:lstStyle/>
                    <a:p>
                      <a:pPr algn="ctr">
                        <a:defRPr sz="1800"/>
                      </a:pPr>
                      <a:r>
                        <a:t>DU’’</a:t>
                      </a:r>
                    </a:p>
                  </a:txBody>
                  <a:tcPr marL="0" marR="0" marT="0" marB="0" anchor="ctr" anchorCtr="0" horzOverflow="overflow">
                    <a:lnT w="12700">
                      <a:miter lim="400000"/>
                    </a:lnT>
                    <a:solidFill>
                      <a:srgbClr val="DDDDDD"/>
                    </a:solidFill>
                  </a:tcPr>
                </a:tc>
                <a:tc>
                  <a:txBody>
                    <a:bodyPr/>
                    <a:lstStyle/>
                    <a:p>
                      <a:pPr algn="ctr">
                        <a:defRPr sz="1800"/>
                      </a:pPr>
                      <a:r>
                        <a:t>EF’’</a:t>
                      </a:r>
                    </a:p>
                  </a:txBody>
                  <a:tcPr marL="0" marR="0" marT="0" marB="0" anchor="ctr" anchorCtr="0" horzOverflow="overflow">
                    <a:lnR w="12700">
                      <a:miter lim="400000"/>
                    </a:lnR>
                    <a:lnT w="12700">
                      <a:miter lim="400000"/>
                    </a:lnT>
                    <a:solidFill>
                      <a:srgbClr val="DDDDDD"/>
                    </a:solidFill>
                  </a:tcPr>
                </a:tc>
              </a:tr>
              <a:tr h="600961">
                <a:tc gridSpan="3">
                  <a:txBody>
                    <a:bodyPr/>
                    <a:lstStyle/>
                    <a:p>
                      <a:pPr algn="ctr">
                        <a:defRPr sz="1800"/>
                      </a:pPr>
                      <a:r>
                        <a:t>Successor Activity</a:t>
                      </a:r>
                    </a:p>
                  </a:txBody>
                  <a:tcPr marL="0" marR="0" marT="0" marB="0" anchor="ctr" anchorCtr="0" horzOverflow="overflow">
                    <a:lnL w="12700">
                      <a:miter lim="400000"/>
                    </a:lnL>
                    <a:lnR w="12700">
                      <a:miter lim="400000"/>
                    </a:lnR>
                    <a:solidFill>
                      <a:srgbClr val="DDDDDD"/>
                    </a:solidFill>
                  </a:tcPr>
                </a:tc>
                <a:tc hMerge="1">
                  <a:tcPr/>
                </a:tc>
                <a:tc hMerge="1">
                  <a:tcPr/>
                </a:tc>
              </a:tr>
              <a:tr h="600961">
                <a:tc>
                  <a:txBody>
                    <a:bodyPr/>
                    <a:lstStyle/>
                    <a:p>
                      <a:pPr algn="ctr">
                        <a:defRPr sz="1800"/>
                      </a:pPr>
                      <a:r>
                        <a:t>LS’’</a:t>
                      </a:r>
                    </a:p>
                  </a:txBody>
                  <a:tcPr marL="0" marR="0" marT="0" marB="0" anchor="ctr" anchorCtr="0" horzOverflow="overflow">
                    <a:lnL w="12700">
                      <a:miter lim="400000"/>
                    </a:lnL>
                    <a:lnB w="12700">
                      <a:miter lim="400000"/>
                    </a:lnB>
                    <a:solidFill>
                      <a:srgbClr val="DDDDDD"/>
                    </a:solidFill>
                  </a:tcPr>
                </a:tc>
                <a:tc>
                  <a:txBody>
                    <a:bodyPr/>
                    <a:lstStyle/>
                    <a:p>
                      <a:pPr algn="ctr">
                        <a:defRPr sz="1800"/>
                      </a:pPr>
                      <a:r>
                        <a:t>TF’’</a:t>
                      </a:r>
                    </a:p>
                  </a:txBody>
                  <a:tcPr marL="0" marR="0" marT="0" marB="0" anchor="ctr" anchorCtr="0" horzOverflow="overflow">
                    <a:lnB w="12700">
                      <a:miter lim="400000"/>
                    </a:lnB>
                    <a:solidFill>
                      <a:srgbClr val="DDDDDD"/>
                    </a:solidFill>
                  </a:tcPr>
                </a:tc>
                <a:tc>
                  <a:txBody>
                    <a:bodyPr/>
                    <a:lstStyle/>
                    <a:p>
                      <a:pPr algn="ctr">
                        <a:defRPr sz="1800"/>
                      </a:pPr>
                      <a:r>
                        <a:t>LF’’</a:t>
                      </a:r>
                    </a:p>
                  </a:txBody>
                  <a:tcPr marL="0" marR="0" marT="0" marB="0" anchor="ctr" anchorCtr="0" horzOverflow="overflow">
                    <a:lnR w="12700">
                      <a:miter lim="400000"/>
                    </a:lnR>
                    <a:lnB w="12700">
                      <a:miter lim="400000"/>
                    </a:lnB>
                    <a:solidFill>
                      <a:srgbClr val="DDDDDD"/>
                    </a:solidFill>
                  </a:tcPr>
                </a:tc>
              </a:tr>
            </a:tbl>
          </a:graphicData>
        </a:graphic>
      </p:graphicFrame>
      <p:pic>
        <p:nvPicPr>
          <p:cNvPr id="563" name="Connection Line" descr="Connection Line"/>
          <p:cNvPicPr>
            <a:picLocks noChangeAspect="0"/>
          </p:cNvPicPr>
          <p:nvPr/>
        </p:nvPicPr>
        <p:blipFill>
          <a:blip r:embed="rId2">
            <a:extLst/>
          </a:blip>
          <a:stretch>
            <a:fillRect/>
          </a:stretch>
        </p:blipFill>
        <p:spPr>
          <a:xfrm>
            <a:off x="3952673" y="3036499"/>
            <a:ext cx="727875" cy="299399"/>
          </a:xfrm>
          <a:prstGeom prst="rect">
            <a:avLst/>
          </a:prstGeom>
        </p:spPr>
      </p:pic>
      <p:pic>
        <p:nvPicPr>
          <p:cNvPr id="565" name="Connection Line" descr="Connection Line"/>
          <p:cNvPicPr>
            <a:picLocks noChangeAspect="0"/>
          </p:cNvPicPr>
          <p:nvPr/>
        </p:nvPicPr>
        <p:blipFill>
          <a:blip r:embed="rId2">
            <a:extLst/>
          </a:blip>
          <a:stretch>
            <a:fillRect/>
          </a:stretch>
        </p:blipFill>
        <p:spPr>
          <a:xfrm>
            <a:off x="7512647" y="3036499"/>
            <a:ext cx="727875" cy="299399"/>
          </a:xfrm>
          <a:prstGeom prst="rect">
            <a:avLst/>
          </a:prstGeom>
        </p:spPr>
      </p:pic>
      <p:sp>
        <p:nvSpPr>
          <p:cNvPr id="562" name="ES’=0…"/>
          <p:cNvSpPr txBox="1"/>
          <p:nvPr/>
        </p:nvSpPr>
        <p:spPr>
          <a:xfrm>
            <a:off x="6870077" y="4233459"/>
            <a:ext cx="1460561" cy="2263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nSpc>
                <a:spcPct val="130000"/>
              </a:lnSpc>
              <a:defRPr b="1" sz="1400">
                <a:solidFill>
                  <a:srgbClr val="3B3838"/>
                </a:solidFill>
                <a:latin typeface="YRDZST-Semibold"/>
                <a:ea typeface="YRDZST-Semibold"/>
                <a:cs typeface="YRDZST-Semibold"/>
                <a:sym typeface="YRDZST-Semibold"/>
              </a:defRPr>
            </a:pPr>
            <a:r>
              <a:t>ES’=0</a:t>
            </a:r>
          </a:p>
          <a:p>
            <a:pPr>
              <a:lnSpc>
                <a:spcPct val="130000"/>
              </a:lnSpc>
              <a:defRPr b="1" sz="1400">
                <a:solidFill>
                  <a:srgbClr val="3B3838"/>
                </a:solidFill>
                <a:latin typeface="YRDZST-Semibold"/>
                <a:ea typeface="YRDZST-Semibold"/>
                <a:cs typeface="YRDZST-Semibold"/>
                <a:sym typeface="YRDZST-Semibold"/>
              </a:defRPr>
            </a:pPr>
            <a:r>
              <a:t>ES=MAX(EF’)</a:t>
            </a:r>
          </a:p>
          <a:p>
            <a:pPr>
              <a:lnSpc>
                <a:spcPct val="130000"/>
              </a:lnSpc>
              <a:defRPr b="1" sz="1400">
                <a:solidFill>
                  <a:srgbClr val="3B3838"/>
                </a:solidFill>
                <a:latin typeface="YRDZST-Semibold"/>
                <a:ea typeface="YRDZST-Semibold"/>
                <a:cs typeface="YRDZST-Semibold"/>
                <a:sym typeface="YRDZST-Semibold"/>
              </a:defRPr>
            </a:pPr>
            <a:r>
              <a:t>EF=ES+DU</a:t>
            </a:r>
          </a:p>
          <a:p>
            <a:pPr>
              <a:lnSpc>
                <a:spcPct val="130000"/>
              </a:lnSpc>
              <a:defRPr b="1" sz="1400">
                <a:solidFill>
                  <a:srgbClr val="3B3838"/>
                </a:solidFill>
                <a:latin typeface="YRDZST-Semibold"/>
                <a:ea typeface="YRDZST-Semibold"/>
                <a:cs typeface="YRDZST-Semibold"/>
                <a:sym typeface="YRDZST-Semibold"/>
              </a:defRPr>
            </a:pPr>
          </a:p>
          <a:p>
            <a:pPr>
              <a:lnSpc>
                <a:spcPct val="130000"/>
              </a:lnSpc>
              <a:defRPr b="1" sz="1400">
                <a:solidFill>
                  <a:srgbClr val="3B3838"/>
                </a:solidFill>
                <a:latin typeface="YRDZST-Semibold"/>
                <a:ea typeface="YRDZST-Semibold"/>
                <a:cs typeface="YRDZST-Semibold"/>
                <a:sym typeface="YRDZST-Semibold"/>
              </a:defRPr>
            </a:pPr>
            <a:r>
              <a:t>LF’’=T（总时间）</a:t>
            </a:r>
          </a:p>
          <a:p>
            <a:pPr>
              <a:lnSpc>
                <a:spcPct val="130000"/>
              </a:lnSpc>
              <a:defRPr b="1" sz="1400">
                <a:solidFill>
                  <a:srgbClr val="3B3838"/>
                </a:solidFill>
                <a:latin typeface="YRDZST-Semibold"/>
                <a:ea typeface="YRDZST-Semibold"/>
                <a:cs typeface="YRDZST-Semibold"/>
                <a:sym typeface="YRDZST-Semibold"/>
              </a:defRPr>
            </a:pPr>
            <a:r>
              <a:t>LF=MIN(LS)</a:t>
            </a:r>
          </a:p>
          <a:p>
            <a:pPr>
              <a:lnSpc>
                <a:spcPct val="130000"/>
              </a:lnSpc>
              <a:defRPr b="1" sz="1400">
                <a:solidFill>
                  <a:srgbClr val="3B3838"/>
                </a:solidFill>
                <a:latin typeface="YRDZST-Semibold"/>
                <a:ea typeface="YRDZST-Semibold"/>
                <a:cs typeface="YRDZST-Semibold"/>
                <a:sym typeface="YRDZST-Semibold"/>
              </a:defRPr>
            </a:pPr>
            <a:r>
              <a:t>LS=LF-DU</a:t>
            </a:r>
          </a:p>
          <a:p>
            <a:pPr>
              <a:lnSpc>
                <a:spcPct val="130000"/>
              </a:lnSpc>
              <a:defRPr b="1" sz="1400">
                <a:solidFill>
                  <a:srgbClr val="3B3838"/>
                </a:solidFill>
                <a:latin typeface="YRDZST-Semibold"/>
                <a:ea typeface="YRDZST-Semibold"/>
                <a:cs typeface="YRDZST-Semibold"/>
                <a:sym typeface="YRDZST-Semibold"/>
              </a:defRPr>
            </a:pPr>
          </a:p>
          <a:p>
            <a:pPr>
              <a:lnSpc>
                <a:spcPct val="130000"/>
              </a:lnSpc>
              <a:defRPr b="1" sz="1400">
                <a:solidFill>
                  <a:srgbClr val="3B3838"/>
                </a:solidFill>
                <a:latin typeface="YRDZST-Semibold"/>
                <a:ea typeface="YRDZST-Semibold"/>
                <a:cs typeface="YRDZST-Semibold"/>
                <a:sym typeface="YRDZST-Semibold"/>
              </a:defRPr>
            </a:pPr>
            <a:r>
              <a:t>FT=LS-ES=LF-EF</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8" name="稻壳儿_答辩小姐姐作品_1"/>
          <p:cNvSpPr/>
          <p:nvPr/>
        </p:nvSpPr>
        <p:spPr>
          <a:xfrm>
            <a:off x="313266" y="304800"/>
            <a:ext cx="11565468" cy="650063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nchor="ctr"/>
          <a:lstStyle>
            <a:lvl1pPr algn="ctr">
              <a:defRPr>
                <a:solidFill>
                  <a:srgbClr val="FFFFFF"/>
                </a:solidFill>
              </a:defRPr>
            </a:lvl1pPr>
          </a:lstStyle>
          <a:p>
            <a:pPr/>
            <a:r>
              <a:t>T</a:t>
            </a:r>
          </a:p>
        </p:txBody>
      </p:sp>
      <p:grpSp>
        <p:nvGrpSpPr>
          <p:cNvPr id="572" name="稻壳儿_答辩小姐姐作品_18"/>
          <p:cNvGrpSpPr/>
          <p:nvPr/>
        </p:nvGrpSpPr>
        <p:grpSpPr>
          <a:xfrm>
            <a:off x="4058859" y="713275"/>
            <a:ext cx="4074283" cy="230833"/>
            <a:chOff x="0" y="0"/>
            <a:chExt cx="4074281" cy="230831"/>
          </a:xfrm>
        </p:grpSpPr>
        <p:sp>
          <p:nvSpPr>
            <p:cNvPr id="569" name="直接连接符 2"/>
            <p:cNvSpPr/>
            <p:nvPr/>
          </p:nvSpPr>
          <p:spPr>
            <a:xfrm>
              <a:off x="0" y="230831"/>
              <a:ext cx="648182"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570" name="直接连接符 28"/>
            <p:cNvSpPr/>
            <p:nvPr/>
          </p:nvSpPr>
          <p:spPr>
            <a:xfrm>
              <a:off x="3426099" y="230831"/>
              <a:ext cx="648183"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571" name="文本框 7"/>
            <p:cNvSpPr/>
            <p:nvPr/>
          </p:nvSpPr>
          <p:spPr>
            <a:xfrm>
              <a:off x="734343" y="0"/>
              <a:ext cx="260559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pc="300" sz="24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r>
                <a:t>制定进度计划</a:t>
              </a:r>
            </a:p>
          </p:txBody>
        </p:sp>
      </p:grpSp>
      <p:sp>
        <p:nvSpPr>
          <p:cNvPr id="573" name="关键路径法"/>
          <p:cNvSpPr txBox="1"/>
          <p:nvPr/>
        </p:nvSpPr>
        <p:spPr>
          <a:xfrm>
            <a:off x="1829964" y="1434611"/>
            <a:ext cx="1622188"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2400">
                <a:solidFill>
                  <a:srgbClr val="3B3838"/>
                </a:solidFill>
                <a:latin typeface="YRDZST-Semibold"/>
                <a:ea typeface="YRDZST-Semibold"/>
                <a:cs typeface="YRDZST-Semibold"/>
                <a:sym typeface="YRDZST-Semibold"/>
              </a:defRPr>
            </a:lvl1pPr>
          </a:lstStyle>
          <a:p>
            <a:pPr/>
            <a:r>
              <a:t>关键路径法</a:t>
            </a:r>
          </a:p>
        </p:txBody>
      </p:sp>
      <p:graphicFrame>
        <p:nvGraphicFramePr>
          <p:cNvPr id="574" name="Table"/>
          <p:cNvGraphicFramePr/>
          <p:nvPr/>
        </p:nvGraphicFramePr>
        <p:xfrm>
          <a:off x="2862746" y="2522739"/>
          <a:ext cx="1435663" cy="91630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74320"/>
                <a:gridCol w="474320"/>
                <a:gridCol w="474320"/>
              </a:tblGrid>
              <a:tr h="301200">
                <a:tc>
                  <a:txBody>
                    <a:bodyPr/>
                    <a:lstStyle/>
                    <a:p>
                      <a:pPr algn="ctr">
                        <a:defRPr sz="1800"/>
                      </a:pPr>
                    </a:p>
                  </a:txBody>
                  <a:tcPr marL="0" marR="0" marT="0" marB="0" anchor="ctr" anchorCtr="0" horzOverflow="overflow">
                    <a:lnL w="38100">
                      <a:solidFill>
                        <a:srgbClr val="535353"/>
                      </a:solidFill>
                      <a:miter lim="400000"/>
                    </a:lnL>
                    <a:lnT w="38100">
                      <a:solidFill>
                        <a:srgbClr val="535353"/>
                      </a:solidFill>
                      <a:miter lim="400000"/>
                    </a:lnT>
                  </a:tcPr>
                </a:tc>
                <a:tc>
                  <a:txBody>
                    <a:bodyPr/>
                    <a:lstStyle/>
                    <a:p>
                      <a:pPr algn="ctr">
                        <a:defRPr sz="1800"/>
                      </a:pPr>
                    </a:p>
                  </a:txBody>
                  <a:tcPr marL="0" marR="0" marT="0" marB="0" anchor="ctr" anchorCtr="0" horzOverflow="overflow">
                    <a:lnT w="38100">
                      <a:solidFill>
                        <a:srgbClr val="535353"/>
                      </a:solidFill>
                      <a:miter lim="400000"/>
                    </a:lnT>
                  </a:tcPr>
                </a:tc>
                <a:tc>
                  <a:txBody>
                    <a:bodyPr/>
                    <a:lstStyle/>
                    <a:p>
                      <a:pPr algn="ctr">
                        <a:defRPr sz="1800"/>
                      </a:pPr>
                    </a:p>
                  </a:txBody>
                  <a:tcPr marL="0" marR="0" marT="0" marB="0" anchor="ctr" anchorCtr="0" horzOverflow="overflow">
                    <a:lnR w="38100">
                      <a:solidFill>
                        <a:srgbClr val="535353"/>
                      </a:solidFill>
                      <a:miter lim="400000"/>
                    </a:lnR>
                    <a:lnT w="38100">
                      <a:solidFill>
                        <a:srgbClr val="535353"/>
                      </a:solidFill>
                      <a:miter lim="400000"/>
                    </a:lnT>
                  </a:tcPr>
                </a:tc>
              </a:tr>
              <a:tr h="301200">
                <a:tc gridSpan="3">
                  <a:txBody>
                    <a:bodyPr/>
                    <a:lstStyle/>
                    <a:p>
                      <a:pPr algn="ctr">
                        <a:defRPr sz="1800"/>
                      </a:pPr>
                      <a:r>
                        <a:t>活动A</a:t>
                      </a:r>
                    </a:p>
                  </a:txBody>
                  <a:tcPr marL="0" marR="0" marT="0" marB="0" anchor="ctr" anchorCtr="0" horzOverflow="overflow">
                    <a:lnL w="38100">
                      <a:solidFill>
                        <a:srgbClr val="535353"/>
                      </a:solidFill>
                      <a:miter lim="400000"/>
                    </a:lnL>
                    <a:lnR w="38100">
                      <a:solidFill>
                        <a:srgbClr val="535353"/>
                      </a:solidFill>
                      <a:miter lim="400000"/>
                    </a:lnR>
                  </a:tcPr>
                </a:tc>
                <a:tc hMerge="1">
                  <a:tcPr/>
                </a:tc>
                <a:tc hMerge="1">
                  <a:tcPr/>
                </a:tc>
              </a:tr>
              <a:tr h="301200">
                <a:tc>
                  <a:txBody>
                    <a:bodyPr/>
                    <a:lstStyle/>
                    <a:p>
                      <a:pPr algn="ctr">
                        <a:defRPr sz="1800"/>
                      </a:pPr>
                    </a:p>
                  </a:txBody>
                  <a:tcPr marL="0" marR="0" marT="0" marB="0" anchor="ctr" anchorCtr="0" horzOverflow="overflow">
                    <a:lnL w="38100">
                      <a:solidFill>
                        <a:srgbClr val="535353"/>
                      </a:solidFill>
                      <a:miter lim="400000"/>
                    </a:lnL>
                    <a:lnB w="38100">
                      <a:solidFill>
                        <a:srgbClr val="535353"/>
                      </a:solidFill>
                      <a:miter lim="400000"/>
                    </a:lnB>
                  </a:tcPr>
                </a:tc>
                <a:tc>
                  <a:txBody>
                    <a:bodyPr/>
                    <a:lstStyle/>
                    <a:p>
                      <a:pPr algn="ctr">
                        <a:defRPr sz="1800"/>
                      </a:pPr>
                    </a:p>
                  </a:txBody>
                  <a:tcPr marL="0" marR="0" marT="0" marB="0" anchor="ctr" anchorCtr="0" horzOverflow="overflow">
                    <a:lnB w="38100">
                      <a:solidFill>
                        <a:srgbClr val="535353"/>
                      </a:solidFill>
                      <a:miter lim="400000"/>
                    </a:lnB>
                  </a:tcPr>
                </a:tc>
                <a:tc>
                  <a:txBody>
                    <a:bodyPr/>
                    <a:lstStyle/>
                    <a:p>
                      <a:pPr algn="ctr">
                        <a:defRPr sz="1800"/>
                      </a:pPr>
                    </a:p>
                  </a:txBody>
                  <a:tcPr marL="0" marR="0" marT="0" marB="0" anchor="ctr" anchorCtr="0" horzOverflow="overflow">
                    <a:lnR w="38100">
                      <a:solidFill>
                        <a:srgbClr val="535353"/>
                      </a:solidFill>
                      <a:miter lim="400000"/>
                    </a:lnR>
                    <a:lnB w="38100">
                      <a:solidFill>
                        <a:srgbClr val="535353"/>
                      </a:solidFill>
                      <a:miter lim="400000"/>
                    </a:lnB>
                  </a:tcPr>
                </a:tc>
              </a:tr>
            </a:tbl>
          </a:graphicData>
        </a:graphic>
      </p:graphicFrame>
      <p:grpSp>
        <p:nvGrpSpPr>
          <p:cNvPr id="577" name="开始"/>
          <p:cNvGrpSpPr/>
          <p:nvPr/>
        </p:nvGrpSpPr>
        <p:grpSpPr>
          <a:xfrm>
            <a:off x="1307872" y="2484639"/>
            <a:ext cx="979804" cy="979804"/>
            <a:chOff x="0" y="0"/>
            <a:chExt cx="979802" cy="979802"/>
          </a:xfrm>
        </p:grpSpPr>
        <p:sp>
          <p:nvSpPr>
            <p:cNvPr id="576" name="开始"/>
            <p:cNvSpPr/>
            <p:nvPr/>
          </p:nvSpPr>
          <p:spPr>
            <a:xfrm>
              <a:off x="31750" y="31750"/>
              <a:ext cx="916303" cy="916303"/>
            </a:xfrm>
            <a:prstGeom prst="ellipse">
              <a:avLst/>
            </a:prstGeom>
            <a:solidFill>
              <a:srgbClr val="DDDDDD"/>
            </a:solidFill>
            <a:ln>
              <a:noFill/>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a:r>
                <a:t>开始</a:t>
              </a:r>
            </a:p>
          </p:txBody>
        </p:sp>
        <p:pic>
          <p:nvPicPr>
            <p:cNvPr id="575" name="开始 开始" descr="开始 开始"/>
            <p:cNvPicPr>
              <a:picLocks noChangeAspect="0"/>
            </p:cNvPicPr>
            <p:nvPr/>
          </p:nvPicPr>
          <p:blipFill>
            <a:blip r:embed="rId3">
              <a:extLst/>
            </a:blip>
            <a:stretch>
              <a:fillRect/>
            </a:stretch>
          </p:blipFill>
          <p:spPr>
            <a:xfrm>
              <a:off x="-1" y="-1"/>
              <a:ext cx="979804" cy="979804"/>
            </a:xfrm>
            <a:prstGeom prst="rect">
              <a:avLst/>
            </a:prstGeom>
            <a:effectLst/>
          </p:spPr>
        </p:pic>
      </p:grpSp>
      <p:graphicFrame>
        <p:nvGraphicFramePr>
          <p:cNvPr id="578" name="Table"/>
          <p:cNvGraphicFramePr/>
          <p:nvPr/>
        </p:nvGraphicFramePr>
        <p:xfrm>
          <a:off x="5366905" y="1629454"/>
          <a:ext cx="1435663" cy="916303"/>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74320"/>
                <a:gridCol w="474320"/>
                <a:gridCol w="474320"/>
              </a:tblGrid>
              <a:tr h="301200">
                <a:tc>
                  <a:txBody>
                    <a:bodyPr/>
                    <a:lstStyle/>
                    <a:p>
                      <a:pPr algn="ctr">
                        <a:defRPr sz="1800"/>
                      </a:pPr>
                    </a:p>
                  </a:txBody>
                  <a:tcPr marL="0" marR="0" marT="0" marB="0" anchor="ctr" anchorCtr="0" horzOverflow="overflow">
                    <a:lnL w="38100">
                      <a:solidFill>
                        <a:srgbClr val="535353"/>
                      </a:solidFill>
                      <a:miter lim="400000"/>
                    </a:lnL>
                    <a:lnT w="38100">
                      <a:solidFill>
                        <a:srgbClr val="535353"/>
                      </a:solidFill>
                      <a:miter lim="400000"/>
                    </a:lnT>
                  </a:tcPr>
                </a:tc>
                <a:tc>
                  <a:txBody>
                    <a:bodyPr/>
                    <a:lstStyle/>
                    <a:p>
                      <a:pPr algn="ctr">
                        <a:defRPr sz="1800"/>
                      </a:pPr>
                    </a:p>
                  </a:txBody>
                  <a:tcPr marL="0" marR="0" marT="0" marB="0" anchor="ctr" anchorCtr="0" horzOverflow="overflow">
                    <a:lnT w="38100">
                      <a:solidFill>
                        <a:srgbClr val="535353"/>
                      </a:solidFill>
                      <a:miter lim="400000"/>
                    </a:lnT>
                  </a:tcPr>
                </a:tc>
                <a:tc>
                  <a:txBody>
                    <a:bodyPr/>
                    <a:lstStyle/>
                    <a:p>
                      <a:pPr algn="ctr">
                        <a:defRPr sz="1800"/>
                      </a:pPr>
                    </a:p>
                  </a:txBody>
                  <a:tcPr marL="0" marR="0" marT="0" marB="0" anchor="ctr" anchorCtr="0" horzOverflow="overflow">
                    <a:lnR w="38100">
                      <a:solidFill>
                        <a:srgbClr val="535353"/>
                      </a:solidFill>
                      <a:miter lim="400000"/>
                    </a:lnR>
                    <a:lnT w="38100">
                      <a:solidFill>
                        <a:srgbClr val="535353"/>
                      </a:solidFill>
                      <a:miter lim="400000"/>
                    </a:lnT>
                  </a:tcPr>
                </a:tc>
              </a:tr>
              <a:tr h="301200">
                <a:tc gridSpan="3">
                  <a:txBody>
                    <a:bodyPr/>
                    <a:lstStyle/>
                    <a:p>
                      <a:pPr algn="ctr">
                        <a:defRPr sz="1800"/>
                      </a:pPr>
                      <a:r>
                        <a:t>活动B</a:t>
                      </a:r>
                    </a:p>
                  </a:txBody>
                  <a:tcPr marL="0" marR="0" marT="0" marB="0" anchor="ctr" anchorCtr="0" horzOverflow="overflow">
                    <a:lnL w="38100">
                      <a:solidFill>
                        <a:srgbClr val="535353"/>
                      </a:solidFill>
                      <a:miter lim="400000"/>
                    </a:lnL>
                    <a:lnR w="38100">
                      <a:solidFill>
                        <a:srgbClr val="535353"/>
                      </a:solidFill>
                      <a:miter lim="400000"/>
                    </a:lnR>
                  </a:tcPr>
                </a:tc>
                <a:tc hMerge="1">
                  <a:tcPr/>
                </a:tc>
                <a:tc hMerge="1">
                  <a:tcPr/>
                </a:tc>
              </a:tr>
              <a:tr h="301200">
                <a:tc>
                  <a:txBody>
                    <a:bodyPr/>
                    <a:lstStyle/>
                    <a:p>
                      <a:pPr algn="ctr">
                        <a:defRPr sz="1800"/>
                      </a:pPr>
                    </a:p>
                  </a:txBody>
                  <a:tcPr marL="0" marR="0" marT="0" marB="0" anchor="ctr" anchorCtr="0" horzOverflow="overflow">
                    <a:lnL w="38100">
                      <a:solidFill>
                        <a:srgbClr val="535353"/>
                      </a:solidFill>
                      <a:miter lim="400000"/>
                    </a:lnL>
                    <a:lnB w="38100">
                      <a:solidFill>
                        <a:srgbClr val="535353"/>
                      </a:solidFill>
                      <a:miter lim="400000"/>
                    </a:lnB>
                  </a:tcPr>
                </a:tc>
                <a:tc>
                  <a:txBody>
                    <a:bodyPr/>
                    <a:lstStyle/>
                    <a:p>
                      <a:pPr algn="ctr">
                        <a:defRPr sz="1800"/>
                      </a:pPr>
                    </a:p>
                  </a:txBody>
                  <a:tcPr marL="0" marR="0" marT="0" marB="0" anchor="ctr" anchorCtr="0" horzOverflow="overflow">
                    <a:lnB w="38100">
                      <a:solidFill>
                        <a:srgbClr val="535353"/>
                      </a:solidFill>
                      <a:miter lim="400000"/>
                    </a:lnB>
                  </a:tcPr>
                </a:tc>
                <a:tc>
                  <a:txBody>
                    <a:bodyPr/>
                    <a:lstStyle/>
                    <a:p>
                      <a:pPr algn="ctr">
                        <a:defRPr sz="1800"/>
                      </a:pPr>
                    </a:p>
                  </a:txBody>
                  <a:tcPr marL="0" marR="0" marT="0" marB="0" anchor="ctr" anchorCtr="0" horzOverflow="overflow">
                    <a:lnR w="38100">
                      <a:solidFill>
                        <a:srgbClr val="535353"/>
                      </a:solidFill>
                      <a:miter lim="400000"/>
                    </a:lnR>
                    <a:lnB w="38100">
                      <a:solidFill>
                        <a:srgbClr val="535353"/>
                      </a:solidFill>
                      <a:miter lim="400000"/>
                    </a:lnB>
                  </a:tcPr>
                </a:tc>
              </a:tr>
            </a:tbl>
          </a:graphicData>
        </a:graphic>
      </p:graphicFrame>
      <p:graphicFrame>
        <p:nvGraphicFramePr>
          <p:cNvPr id="579" name="Table"/>
          <p:cNvGraphicFramePr/>
          <p:nvPr/>
        </p:nvGraphicFramePr>
        <p:xfrm>
          <a:off x="5366905" y="3365770"/>
          <a:ext cx="1435663" cy="91630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74320"/>
                <a:gridCol w="474320"/>
                <a:gridCol w="474320"/>
              </a:tblGrid>
              <a:tr h="301200">
                <a:tc>
                  <a:txBody>
                    <a:bodyPr/>
                    <a:lstStyle/>
                    <a:p>
                      <a:pPr algn="ctr">
                        <a:defRPr sz="1800"/>
                      </a:pPr>
                    </a:p>
                  </a:txBody>
                  <a:tcPr marL="0" marR="0" marT="0" marB="0" anchor="ctr" anchorCtr="0" horzOverflow="overflow">
                    <a:lnL w="38100">
                      <a:solidFill>
                        <a:srgbClr val="535353"/>
                      </a:solidFill>
                      <a:miter lim="400000"/>
                    </a:lnL>
                    <a:lnT w="38100">
                      <a:solidFill>
                        <a:srgbClr val="535353"/>
                      </a:solidFill>
                      <a:miter lim="400000"/>
                    </a:lnT>
                  </a:tcPr>
                </a:tc>
                <a:tc>
                  <a:txBody>
                    <a:bodyPr/>
                    <a:lstStyle/>
                    <a:p>
                      <a:pPr algn="ctr">
                        <a:defRPr sz="1800"/>
                      </a:pPr>
                    </a:p>
                  </a:txBody>
                  <a:tcPr marL="0" marR="0" marT="0" marB="0" anchor="ctr" anchorCtr="0" horzOverflow="overflow">
                    <a:lnT w="38100">
                      <a:solidFill>
                        <a:srgbClr val="535353"/>
                      </a:solidFill>
                      <a:miter lim="400000"/>
                    </a:lnT>
                  </a:tcPr>
                </a:tc>
                <a:tc>
                  <a:txBody>
                    <a:bodyPr/>
                    <a:lstStyle/>
                    <a:p>
                      <a:pPr algn="ctr">
                        <a:defRPr sz="1800"/>
                      </a:pPr>
                    </a:p>
                  </a:txBody>
                  <a:tcPr marL="0" marR="0" marT="0" marB="0" anchor="ctr" anchorCtr="0" horzOverflow="overflow">
                    <a:lnR w="38100">
                      <a:solidFill>
                        <a:srgbClr val="535353"/>
                      </a:solidFill>
                      <a:miter lim="400000"/>
                    </a:lnR>
                    <a:lnT w="38100">
                      <a:solidFill>
                        <a:srgbClr val="535353"/>
                      </a:solidFill>
                      <a:miter lim="400000"/>
                    </a:lnT>
                  </a:tcPr>
                </a:tc>
              </a:tr>
              <a:tr h="301200">
                <a:tc gridSpan="3">
                  <a:txBody>
                    <a:bodyPr/>
                    <a:lstStyle/>
                    <a:p>
                      <a:pPr algn="ctr">
                        <a:defRPr sz="1800"/>
                      </a:pPr>
                      <a:r>
                        <a:t>活动C</a:t>
                      </a:r>
                    </a:p>
                  </a:txBody>
                  <a:tcPr marL="0" marR="0" marT="0" marB="0" anchor="ctr" anchorCtr="0" horzOverflow="overflow">
                    <a:lnL w="38100">
                      <a:solidFill>
                        <a:srgbClr val="535353"/>
                      </a:solidFill>
                      <a:miter lim="400000"/>
                    </a:lnL>
                    <a:lnR w="38100">
                      <a:solidFill>
                        <a:srgbClr val="535353"/>
                      </a:solidFill>
                      <a:miter lim="400000"/>
                    </a:lnR>
                  </a:tcPr>
                </a:tc>
                <a:tc hMerge="1">
                  <a:tcPr/>
                </a:tc>
                <a:tc hMerge="1">
                  <a:tcPr/>
                </a:tc>
              </a:tr>
              <a:tr h="301200">
                <a:tc>
                  <a:txBody>
                    <a:bodyPr/>
                    <a:lstStyle/>
                    <a:p>
                      <a:pPr algn="ctr">
                        <a:defRPr sz="1800"/>
                      </a:pPr>
                    </a:p>
                  </a:txBody>
                  <a:tcPr marL="0" marR="0" marT="0" marB="0" anchor="ctr" anchorCtr="0" horzOverflow="overflow">
                    <a:lnL w="38100">
                      <a:solidFill>
                        <a:srgbClr val="535353"/>
                      </a:solidFill>
                      <a:miter lim="400000"/>
                    </a:lnL>
                    <a:lnB w="38100">
                      <a:solidFill>
                        <a:srgbClr val="535353"/>
                      </a:solidFill>
                      <a:miter lim="400000"/>
                    </a:lnB>
                  </a:tcPr>
                </a:tc>
                <a:tc>
                  <a:txBody>
                    <a:bodyPr/>
                    <a:lstStyle/>
                    <a:p>
                      <a:pPr algn="ctr">
                        <a:defRPr sz="1800"/>
                      </a:pPr>
                    </a:p>
                  </a:txBody>
                  <a:tcPr marL="0" marR="0" marT="0" marB="0" anchor="ctr" anchorCtr="0" horzOverflow="overflow">
                    <a:lnB w="38100">
                      <a:solidFill>
                        <a:srgbClr val="535353"/>
                      </a:solidFill>
                      <a:miter lim="400000"/>
                    </a:lnB>
                  </a:tcPr>
                </a:tc>
                <a:tc>
                  <a:txBody>
                    <a:bodyPr/>
                    <a:lstStyle/>
                    <a:p>
                      <a:pPr algn="ctr">
                        <a:defRPr sz="1800"/>
                      </a:pPr>
                    </a:p>
                  </a:txBody>
                  <a:tcPr marL="0" marR="0" marT="0" marB="0" anchor="ctr" anchorCtr="0" horzOverflow="overflow">
                    <a:lnR w="38100">
                      <a:solidFill>
                        <a:srgbClr val="535353"/>
                      </a:solidFill>
                      <a:miter lim="400000"/>
                    </a:lnR>
                    <a:lnB w="38100">
                      <a:solidFill>
                        <a:srgbClr val="535353"/>
                      </a:solidFill>
                      <a:miter lim="400000"/>
                    </a:lnB>
                  </a:tcPr>
                </a:tc>
              </a:tr>
            </a:tbl>
          </a:graphicData>
        </a:graphic>
      </p:graphicFrame>
      <p:graphicFrame>
        <p:nvGraphicFramePr>
          <p:cNvPr id="580" name="Table"/>
          <p:cNvGraphicFramePr/>
          <p:nvPr/>
        </p:nvGraphicFramePr>
        <p:xfrm>
          <a:off x="7864715" y="2522739"/>
          <a:ext cx="1435663" cy="91630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74320"/>
                <a:gridCol w="474320"/>
                <a:gridCol w="474320"/>
              </a:tblGrid>
              <a:tr h="301200">
                <a:tc>
                  <a:txBody>
                    <a:bodyPr/>
                    <a:lstStyle/>
                    <a:p>
                      <a:pPr algn="ctr">
                        <a:defRPr sz="1800"/>
                      </a:pPr>
                    </a:p>
                  </a:txBody>
                  <a:tcPr marL="0" marR="0" marT="0" marB="0" anchor="ctr" anchorCtr="0" horzOverflow="overflow">
                    <a:lnL w="38100">
                      <a:solidFill>
                        <a:srgbClr val="535353"/>
                      </a:solidFill>
                      <a:miter lim="400000"/>
                    </a:lnL>
                    <a:lnT w="38100">
                      <a:solidFill>
                        <a:srgbClr val="535353"/>
                      </a:solidFill>
                      <a:miter lim="400000"/>
                    </a:lnT>
                  </a:tcPr>
                </a:tc>
                <a:tc>
                  <a:txBody>
                    <a:bodyPr/>
                    <a:lstStyle/>
                    <a:p>
                      <a:pPr algn="ctr">
                        <a:defRPr sz="1800"/>
                      </a:pPr>
                    </a:p>
                  </a:txBody>
                  <a:tcPr marL="0" marR="0" marT="0" marB="0" anchor="ctr" anchorCtr="0" horzOverflow="overflow">
                    <a:lnT w="38100">
                      <a:solidFill>
                        <a:srgbClr val="535353"/>
                      </a:solidFill>
                      <a:miter lim="400000"/>
                    </a:lnT>
                  </a:tcPr>
                </a:tc>
                <a:tc>
                  <a:txBody>
                    <a:bodyPr/>
                    <a:lstStyle/>
                    <a:p>
                      <a:pPr algn="ctr">
                        <a:defRPr sz="1800"/>
                      </a:pPr>
                    </a:p>
                  </a:txBody>
                  <a:tcPr marL="0" marR="0" marT="0" marB="0" anchor="ctr" anchorCtr="0" horzOverflow="overflow">
                    <a:lnR w="38100">
                      <a:solidFill>
                        <a:srgbClr val="535353"/>
                      </a:solidFill>
                      <a:miter lim="400000"/>
                    </a:lnR>
                    <a:lnT w="38100">
                      <a:solidFill>
                        <a:srgbClr val="535353"/>
                      </a:solidFill>
                      <a:miter lim="400000"/>
                    </a:lnT>
                  </a:tcPr>
                </a:tc>
              </a:tr>
              <a:tr h="301200">
                <a:tc gridSpan="3">
                  <a:txBody>
                    <a:bodyPr/>
                    <a:lstStyle/>
                    <a:p>
                      <a:pPr algn="ctr">
                        <a:defRPr sz="1800"/>
                      </a:pPr>
                      <a:r>
                        <a:t>活动D</a:t>
                      </a:r>
                    </a:p>
                  </a:txBody>
                  <a:tcPr marL="0" marR="0" marT="0" marB="0" anchor="ctr" anchorCtr="0" horzOverflow="overflow">
                    <a:lnL w="38100">
                      <a:solidFill>
                        <a:srgbClr val="535353"/>
                      </a:solidFill>
                      <a:miter lim="400000"/>
                    </a:lnL>
                    <a:lnR w="38100">
                      <a:solidFill>
                        <a:srgbClr val="535353"/>
                      </a:solidFill>
                      <a:miter lim="400000"/>
                    </a:lnR>
                  </a:tcPr>
                </a:tc>
                <a:tc hMerge="1">
                  <a:tcPr/>
                </a:tc>
                <a:tc hMerge="1">
                  <a:tcPr/>
                </a:tc>
              </a:tr>
              <a:tr h="301200">
                <a:tc>
                  <a:txBody>
                    <a:bodyPr/>
                    <a:lstStyle/>
                    <a:p>
                      <a:pPr algn="ctr">
                        <a:defRPr sz="1800"/>
                      </a:pPr>
                    </a:p>
                  </a:txBody>
                  <a:tcPr marL="0" marR="0" marT="0" marB="0" anchor="ctr" anchorCtr="0" horzOverflow="overflow">
                    <a:lnL w="38100">
                      <a:solidFill>
                        <a:srgbClr val="535353"/>
                      </a:solidFill>
                      <a:miter lim="400000"/>
                    </a:lnL>
                    <a:lnB w="38100">
                      <a:solidFill>
                        <a:srgbClr val="535353"/>
                      </a:solidFill>
                      <a:miter lim="400000"/>
                    </a:lnB>
                  </a:tcPr>
                </a:tc>
                <a:tc>
                  <a:txBody>
                    <a:bodyPr/>
                    <a:lstStyle/>
                    <a:p>
                      <a:pPr algn="ctr">
                        <a:defRPr sz="1800"/>
                      </a:pPr>
                    </a:p>
                  </a:txBody>
                  <a:tcPr marL="0" marR="0" marT="0" marB="0" anchor="ctr" anchorCtr="0" horzOverflow="overflow">
                    <a:lnB w="38100">
                      <a:solidFill>
                        <a:srgbClr val="535353"/>
                      </a:solidFill>
                      <a:miter lim="400000"/>
                    </a:lnB>
                  </a:tcPr>
                </a:tc>
                <a:tc>
                  <a:txBody>
                    <a:bodyPr/>
                    <a:lstStyle/>
                    <a:p>
                      <a:pPr algn="ctr">
                        <a:defRPr sz="1800"/>
                      </a:pPr>
                    </a:p>
                  </a:txBody>
                  <a:tcPr marL="0" marR="0" marT="0" marB="0" anchor="ctr" anchorCtr="0" horzOverflow="overflow">
                    <a:lnR w="38100">
                      <a:solidFill>
                        <a:srgbClr val="535353"/>
                      </a:solidFill>
                      <a:miter lim="400000"/>
                    </a:lnR>
                    <a:lnB w="38100">
                      <a:solidFill>
                        <a:srgbClr val="535353"/>
                      </a:solidFill>
                      <a:miter lim="400000"/>
                    </a:lnB>
                  </a:tcPr>
                </a:tc>
              </a:tr>
            </a:tbl>
          </a:graphicData>
        </a:graphic>
      </p:graphicFrame>
      <p:grpSp>
        <p:nvGrpSpPr>
          <p:cNvPr id="583" name="完成"/>
          <p:cNvGrpSpPr/>
          <p:nvPr/>
        </p:nvGrpSpPr>
        <p:grpSpPr>
          <a:xfrm>
            <a:off x="9869098" y="2484639"/>
            <a:ext cx="979804" cy="979804"/>
            <a:chOff x="0" y="0"/>
            <a:chExt cx="979802" cy="979802"/>
          </a:xfrm>
        </p:grpSpPr>
        <p:sp>
          <p:nvSpPr>
            <p:cNvPr id="582" name="完成"/>
            <p:cNvSpPr/>
            <p:nvPr/>
          </p:nvSpPr>
          <p:spPr>
            <a:xfrm>
              <a:off x="31750" y="31750"/>
              <a:ext cx="916303" cy="916303"/>
            </a:xfrm>
            <a:prstGeom prst="ellipse">
              <a:avLst/>
            </a:prstGeom>
            <a:solidFill>
              <a:srgbClr val="DDDDDD"/>
            </a:solidFill>
            <a:ln>
              <a:noFill/>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a:r>
                <a:t>完成</a:t>
              </a:r>
            </a:p>
          </p:txBody>
        </p:sp>
        <p:pic>
          <p:nvPicPr>
            <p:cNvPr id="581" name="完成 完成" descr="完成 完成"/>
            <p:cNvPicPr>
              <a:picLocks noChangeAspect="0"/>
            </p:cNvPicPr>
            <p:nvPr/>
          </p:nvPicPr>
          <p:blipFill>
            <a:blip r:embed="rId3">
              <a:extLst/>
            </a:blip>
            <a:stretch>
              <a:fillRect/>
            </a:stretch>
          </p:blipFill>
          <p:spPr>
            <a:xfrm>
              <a:off x="-1" y="-1"/>
              <a:ext cx="979804" cy="979804"/>
            </a:xfrm>
            <a:prstGeom prst="rect">
              <a:avLst/>
            </a:prstGeom>
            <a:effectLst/>
          </p:spPr>
        </p:pic>
      </p:grpSp>
      <p:pic>
        <p:nvPicPr>
          <p:cNvPr id="616" name="Connection Line" descr="Connection Line"/>
          <p:cNvPicPr>
            <a:picLocks noChangeAspect="0"/>
          </p:cNvPicPr>
          <p:nvPr/>
        </p:nvPicPr>
        <p:blipFill>
          <a:blip r:embed="rId4">
            <a:extLst/>
          </a:blip>
          <a:stretch>
            <a:fillRect/>
          </a:stretch>
        </p:blipFill>
        <p:spPr>
          <a:xfrm>
            <a:off x="2256006" y="2824194"/>
            <a:ext cx="600391" cy="299395"/>
          </a:xfrm>
          <a:prstGeom prst="rect">
            <a:avLst/>
          </a:prstGeom>
        </p:spPr>
      </p:pic>
      <p:pic>
        <p:nvPicPr>
          <p:cNvPr id="618" name="Connection Line" descr="Connection Line"/>
          <p:cNvPicPr>
            <a:picLocks noChangeAspect="0"/>
          </p:cNvPicPr>
          <p:nvPr/>
        </p:nvPicPr>
        <p:blipFill>
          <a:blip r:embed="rId5">
            <a:extLst/>
          </a:blip>
          <a:stretch>
            <a:fillRect/>
          </a:stretch>
        </p:blipFill>
        <p:spPr>
          <a:xfrm>
            <a:off x="4291496" y="2278747"/>
            <a:ext cx="1069060" cy="459302"/>
          </a:xfrm>
          <a:prstGeom prst="rect">
            <a:avLst/>
          </a:prstGeom>
        </p:spPr>
      </p:pic>
      <p:pic>
        <p:nvPicPr>
          <p:cNvPr id="620" name="Connection Line" descr="Connection Line"/>
          <p:cNvPicPr>
            <a:picLocks noChangeAspect="0"/>
          </p:cNvPicPr>
          <p:nvPr/>
        </p:nvPicPr>
        <p:blipFill>
          <a:blip r:embed="rId6">
            <a:extLst/>
          </a:blip>
          <a:stretch>
            <a:fillRect/>
          </a:stretch>
        </p:blipFill>
        <p:spPr>
          <a:xfrm>
            <a:off x="4291496" y="3194092"/>
            <a:ext cx="1069060" cy="445934"/>
          </a:xfrm>
          <a:prstGeom prst="rect">
            <a:avLst/>
          </a:prstGeom>
        </p:spPr>
      </p:pic>
      <p:pic>
        <p:nvPicPr>
          <p:cNvPr id="622" name="Connection Line" descr="Connection Line"/>
          <p:cNvPicPr>
            <a:picLocks noChangeAspect="0"/>
          </p:cNvPicPr>
          <p:nvPr/>
        </p:nvPicPr>
        <p:blipFill>
          <a:blip r:embed="rId7">
            <a:extLst/>
          </a:blip>
          <a:stretch>
            <a:fillRect/>
          </a:stretch>
        </p:blipFill>
        <p:spPr>
          <a:xfrm>
            <a:off x="6795655" y="3153327"/>
            <a:ext cx="1062711" cy="442149"/>
          </a:xfrm>
          <a:prstGeom prst="rect">
            <a:avLst/>
          </a:prstGeom>
        </p:spPr>
      </p:pic>
      <p:pic>
        <p:nvPicPr>
          <p:cNvPr id="624" name="Connection Line" descr="Connection Line"/>
          <p:cNvPicPr>
            <a:picLocks noChangeAspect="0"/>
          </p:cNvPicPr>
          <p:nvPr/>
        </p:nvPicPr>
        <p:blipFill>
          <a:blip r:embed="rId8">
            <a:extLst/>
          </a:blip>
          <a:stretch>
            <a:fillRect/>
          </a:stretch>
        </p:blipFill>
        <p:spPr>
          <a:xfrm>
            <a:off x="6795655" y="2316524"/>
            <a:ext cx="1062711" cy="460195"/>
          </a:xfrm>
          <a:prstGeom prst="rect">
            <a:avLst/>
          </a:prstGeom>
        </p:spPr>
      </p:pic>
      <p:pic>
        <p:nvPicPr>
          <p:cNvPr id="626" name="Connection Line" descr="Connection Line"/>
          <p:cNvPicPr>
            <a:picLocks noChangeAspect="0"/>
          </p:cNvPicPr>
          <p:nvPr/>
        </p:nvPicPr>
        <p:blipFill>
          <a:blip r:embed="rId9">
            <a:extLst/>
          </a:blip>
          <a:stretch>
            <a:fillRect/>
          </a:stretch>
        </p:blipFill>
        <p:spPr>
          <a:xfrm>
            <a:off x="9293465" y="2824251"/>
            <a:ext cx="607384" cy="299405"/>
          </a:xfrm>
          <a:prstGeom prst="rect">
            <a:avLst/>
          </a:prstGeom>
        </p:spPr>
      </p:pic>
      <p:sp>
        <p:nvSpPr>
          <p:cNvPr id="590" name="ES’=0…"/>
          <p:cNvSpPr txBox="1"/>
          <p:nvPr/>
        </p:nvSpPr>
        <p:spPr>
          <a:xfrm>
            <a:off x="6870077" y="4233459"/>
            <a:ext cx="1460561" cy="2263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nSpc>
                <a:spcPct val="130000"/>
              </a:lnSpc>
              <a:defRPr b="1" sz="1400">
                <a:solidFill>
                  <a:srgbClr val="3B3838"/>
                </a:solidFill>
                <a:latin typeface="YRDZST-Semibold"/>
                <a:ea typeface="YRDZST-Semibold"/>
                <a:cs typeface="YRDZST-Semibold"/>
                <a:sym typeface="YRDZST-Semibold"/>
              </a:defRPr>
            </a:pPr>
            <a:r>
              <a:t>ES’=0</a:t>
            </a:r>
          </a:p>
          <a:p>
            <a:pPr>
              <a:lnSpc>
                <a:spcPct val="130000"/>
              </a:lnSpc>
              <a:defRPr b="1" sz="1400">
                <a:solidFill>
                  <a:srgbClr val="3B3838"/>
                </a:solidFill>
                <a:latin typeface="YRDZST-Semibold"/>
                <a:ea typeface="YRDZST-Semibold"/>
                <a:cs typeface="YRDZST-Semibold"/>
                <a:sym typeface="YRDZST-Semibold"/>
              </a:defRPr>
            </a:pPr>
            <a:r>
              <a:t>ES=MAX(EF’)</a:t>
            </a:r>
          </a:p>
          <a:p>
            <a:pPr>
              <a:lnSpc>
                <a:spcPct val="130000"/>
              </a:lnSpc>
              <a:defRPr b="1" sz="1400">
                <a:solidFill>
                  <a:srgbClr val="3B3838"/>
                </a:solidFill>
                <a:latin typeface="YRDZST-Semibold"/>
                <a:ea typeface="YRDZST-Semibold"/>
                <a:cs typeface="YRDZST-Semibold"/>
                <a:sym typeface="YRDZST-Semibold"/>
              </a:defRPr>
            </a:pPr>
            <a:r>
              <a:t>EF=ES+DU</a:t>
            </a:r>
          </a:p>
          <a:p>
            <a:pPr>
              <a:lnSpc>
                <a:spcPct val="130000"/>
              </a:lnSpc>
              <a:defRPr b="1" sz="1400">
                <a:solidFill>
                  <a:srgbClr val="3B3838"/>
                </a:solidFill>
                <a:latin typeface="YRDZST-Semibold"/>
                <a:ea typeface="YRDZST-Semibold"/>
                <a:cs typeface="YRDZST-Semibold"/>
                <a:sym typeface="YRDZST-Semibold"/>
              </a:defRPr>
            </a:pPr>
          </a:p>
          <a:p>
            <a:pPr>
              <a:lnSpc>
                <a:spcPct val="130000"/>
              </a:lnSpc>
              <a:defRPr b="1" sz="1400">
                <a:solidFill>
                  <a:srgbClr val="3B3838"/>
                </a:solidFill>
                <a:latin typeface="YRDZST-Semibold"/>
                <a:ea typeface="YRDZST-Semibold"/>
                <a:cs typeface="YRDZST-Semibold"/>
                <a:sym typeface="YRDZST-Semibold"/>
              </a:defRPr>
            </a:pPr>
            <a:r>
              <a:t>LF’’=T（总时间）</a:t>
            </a:r>
          </a:p>
          <a:p>
            <a:pPr>
              <a:lnSpc>
                <a:spcPct val="130000"/>
              </a:lnSpc>
              <a:defRPr b="1" sz="1400">
                <a:solidFill>
                  <a:srgbClr val="3B3838"/>
                </a:solidFill>
                <a:latin typeface="YRDZST-Semibold"/>
                <a:ea typeface="YRDZST-Semibold"/>
                <a:cs typeface="YRDZST-Semibold"/>
                <a:sym typeface="YRDZST-Semibold"/>
              </a:defRPr>
            </a:pPr>
            <a:r>
              <a:t>LF=MIN(LS)</a:t>
            </a:r>
          </a:p>
          <a:p>
            <a:pPr>
              <a:lnSpc>
                <a:spcPct val="130000"/>
              </a:lnSpc>
              <a:defRPr b="1" sz="1400">
                <a:solidFill>
                  <a:srgbClr val="3B3838"/>
                </a:solidFill>
                <a:latin typeface="YRDZST-Semibold"/>
                <a:ea typeface="YRDZST-Semibold"/>
                <a:cs typeface="YRDZST-Semibold"/>
                <a:sym typeface="YRDZST-Semibold"/>
              </a:defRPr>
            </a:pPr>
            <a:r>
              <a:t>LS=LF-DU</a:t>
            </a:r>
          </a:p>
          <a:p>
            <a:pPr>
              <a:lnSpc>
                <a:spcPct val="130000"/>
              </a:lnSpc>
              <a:defRPr b="1" sz="1400">
                <a:solidFill>
                  <a:srgbClr val="3B3838"/>
                </a:solidFill>
                <a:latin typeface="YRDZST-Semibold"/>
                <a:ea typeface="YRDZST-Semibold"/>
                <a:cs typeface="YRDZST-Semibold"/>
                <a:sym typeface="YRDZST-Semibold"/>
              </a:defRPr>
            </a:pPr>
          </a:p>
          <a:p>
            <a:pPr>
              <a:lnSpc>
                <a:spcPct val="130000"/>
              </a:lnSpc>
              <a:defRPr b="1" sz="1400">
                <a:solidFill>
                  <a:srgbClr val="3B3838"/>
                </a:solidFill>
                <a:latin typeface="YRDZST-Semibold"/>
                <a:ea typeface="YRDZST-Semibold"/>
                <a:cs typeface="YRDZST-Semibold"/>
                <a:sym typeface="YRDZST-Semibold"/>
              </a:defRPr>
            </a:pPr>
            <a:r>
              <a:t>FT=LS-ES=LF-EF</a:t>
            </a:r>
          </a:p>
        </p:txBody>
      </p:sp>
      <p:sp>
        <p:nvSpPr>
          <p:cNvPr id="591" name="0"/>
          <p:cNvSpPr txBox="1"/>
          <p:nvPr/>
        </p:nvSpPr>
        <p:spPr>
          <a:xfrm>
            <a:off x="2964346" y="2513641"/>
            <a:ext cx="22458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0</a:t>
            </a:r>
          </a:p>
        </p:txBody>
      </p:sp>
      <p:sp>
        <p:nvSpPr>
          <p:cNvPr id="592" name="5"/>
          <p:cNvSpPr txBox="1"/>
          <p:nvPr/>
        </p:nvSpPr>
        <p:spPr>
          <a:xfrm>
            <a:off x="3461937" y="2513641"/>
            <a:ext cx="22458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5</a:t>
            </a:r>
          </a:p>
        </p:txBody>
      </p:sp>
      <p:sp>
        <p:nvSpPr>
          <p:cNvPr id="593" name="5"/>
          <p:cNvSpPr txBox="1"/>
          <p:nvPr/>
        </p:nvSpPr>
        <p:spPr>
          <a:xfrm>
            <a:off x="3959529" y="2513641"/>
            <a:ext cx="22458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5</a:t>
            </a:r>
          </a:p>
        </p:txBody>
      </p:sp>
      <p:sp>
        <p:nvSpPr>
          <p:cNvPr id="594" name="0"/>
          <p:cNvSpPr txBox="1"/>
          <p:nvPr/>
        </p:nvSpPr>
        <p:spPr>
          <a:xfrm>
            <a:off x="2964346" y="3124488"/>
            <a:ext cx="22458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0</a:t>
            </a:r>
          </a:p>
        </p:txBody>
      </p:sp>
      <p:sp>
        <p:nvSpPr>
          <p:cNvPr id="595" name="0"/>
          <p:cNvSpPr txBox="1"/>
          <p:nvPr/>
        </p:nvSpPr>
        <p:spPr>
          <a:xfrm>
            <a:off x="3461937" y="3124488"/>
            <a:ext cx="22458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0</a:t>
            </a:r>
          </a:p>
        </p:txBody>
      </p:sp>
      <p:sp>
        <p:nvSpPr>
          <p:cNvPr id="596" name="5"/>
          <p:cNvSpPr txBox="1"/>
          <p:nvPr/>
        </p:nvSpPr>
        <p:spPr>
          <a:xfrm>
            <a:off x="3959529" y="3124488"/>
            <a:ext cx="22458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5</a:t>
            </a:r>
          </a:p>
        </p:txBody>
      </p:sp>
      <p:sp>
        <p:nvSpPr>
          <p:cNvPr id="597" name="5"/>
          <p:cNvSpPr txBox="1"/>
          <p:nvPr/>
        </p:nvSpPr>
        <p:spPr>
          <a:xfrm>
            <a:off x="5465330" y="1609462"/>
            <a:ext cx="22458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5</a:t>
            </a:r>
          </a:p>
        </p:txBody>
      </p:sp>
      <p:sp>
        <p:nvSpPr>
          <p:cNvPr id="598" name="5"/>
          <p:cNvSpPr txBox="1"/>
          <p:nvPr/>
        </p:nvSpPr>
        <p:spPr>
          <a:xfrm>
            <a:off x="5962922" y="1609462"/>
            <a:ext cx="22458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5</a:t>
            </a:r>
          </a:p>
        </p:txBody>
      </p:sp>
      <p:sp>
        <p:nvSpPr>
          <p:cNvPr id="599" name="10"/>
          <p:cNvSpPr txBox="1"/>
          <p:nvPr/>
        </p:nvSpPr>
        <p:spPr>
          <a:xfrm>
            <a:off x="6400294" y="1609462"/>
            <a:ext cx="345019"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10</a:t>
            </a:r>
          </a:p>
        </p:txBody>
      </p:sp>
      <p:sp>
        <p:nvSpPr>
          <p:cNvPr id="600" name="10"/>
          <p:cNvSpPr txBox="1"/>
          <p:nvPr/>
        </p:nvSpPr>
        <p:spPr>
          <a:xfrm>
            <a:off x="5405111" y="2220308"/>
            <a:ext cx="345019"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10</a:t>
            </a:r>
          </a:p>
        </p:txBody>
      </p:sp>
      <p:sp>
        <p:nvSpPr>
          <p:cNvPr id="601" name="5"/>
          <p:cNvSpPr txBox="1"/>
          <p:nvPr/>
        </p:nvSpPr>
        <p:spPr>
          <a:xfrm>
            <a:off x="5962922" y="2220308"/>
            <a:ext cx="22458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5</a:t>
            </a:r>
          </a:p>
        </p:txBody>
      </p:sp>
      <p:sp>
        <p:nvSpPr>
          <p:cNvPr id="602" name="15"/>
          <p:cNvSpPr txBox="1"/>
          <p:nvPr/>
        </p:nvSpPr>
        <p:spPr>
          <a:xfrm>
            <a:off x="6400294" y="2220308"/>
            <a:ext cx="345019"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15</a:t>
            </a:r>
          </a:p>
        </p:txBody>
      </p:sp>
      <p:sp>
        <p:nvSpPr>
          <p:cNvPr id="603" name="5"/>
          <p:cNvSpPr txBox="1"/>
          <p:nvPr/>
        </p:nvSpPr>
        <p:spPr>
          <a:xfrm>
            <a:off x="5465330" y="3345778"/>
            <a:ext cx="22458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5</a:t>
            </a:r>
          </a:p>
        </p:txBody>
      </p:sp>
      <p:sp>
        <p:nvSpPr>
          <p:cNvPr id="604" name="10"/>
          <p:cNvSpPr txBox="1"/>
          <p:nvPr/>
        </p:nvSpPr>
        <p:spPr>
          <a:xfrm>
            <a:off x="5912121" y="3345778"/>
            <a:ext cx="34502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10</a:t>
            </a:r>
          </a:p>
        </p:txBody>
      </p:sp>
      <p:sp>
        <p:nvSpPr>
          <p:cNvPr id="605" name="15"/>
          <p:cNvSpPr txBox="1"/>
          <p:nvPr/>
        </p:nvSpPr>
        <p:spPr>
          <a:xfrm>
            <a:off x="6400294" y="3345778"/>
            <a:ext cx="345019"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15</a:t>
            </a:r>
          </a:p>
        </p:txBody>
      </p:sp>
      <p:sp>
        <p:nvSpPr>
          <p:cNvPr id="606" name="5"/>
          <p:cNvSpPr txBox="1"/>
          <p:nvPr/>
        </p:nvSpPr>
        <p:spPr>
          <a:xfrm>
            <a:off x="5465330" y="3956624"/>
            <a:ext cx="22458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5</a:t>
            </a:r>
          </a:p>
        </p:txBody>
      </p:sp>
      <p:sp>
        <p:nvSpPr>
          <p:cNvPr id="607" name="0"/>
          <p:cNvSpPr txBox="1"/>
          <p:nvPr/>
        </p:nvSpPr>
        <p:spPr>
          <a:xfrm>
            <a:off x="5962921" y="3956624"/>
            <a:ext cx="22458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0</a:t>
            </a:r>
          </a:p>
        </p:txBody>
      </p:sp>
      <p:sp>
        <p:nvSpPr>
          <p:cNvPr id="608" name="15"/>
          <p:cNvSpPr txBox="1"/>
          <p:nvPr/>
        </p:nvSpPr>
        <p:spPr>
          <a:xfrm>
            <a:off x="6400294" y="3956624"/>
            <a:ext cx="345019"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15</a:t>
            </a:r>
          </a:p>
        </p:txBody>
      </p:sp>
      <p:sp>
        <p:nvSpPr>
          <p:cNvPr id="609" name="15"/>
          <p:cNvSpPr txBox="1"/>
          <p:nvPr/>
        </p:nvSpPr>
        <p:spPr>
          <a:xfrm>
            <a:off x="7906095" y="2501805"/>
            <a:ext cx="345019"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15</a:t>
            </a:r>
          </a:p>
        </p:txBody>
      </p:sp>
      <p:sp>
        <p:nvSpPr>
          <p:cNvPr id="610" name="15"/>
          <p:cNvSpPr txBox="1"/>
          <p:nvPr/>
        </p:nvSpPr>
        <p:spPr>
          <a:xfrm>
            <a:off x="8413106" y="2501805"/>
            <a:ext cx="345019"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15</a:t>
            </a:r>
          </a:p>
        </p:txBody>
      </p:sp>
      <p:sp>
        <p:nvSpPr>
          <p:cNvPr id="611" name="30"/>
          <p:cNvSpPr txBox="1"/>
          <p:nvPr/>
        </p:nvSpPr>
        <p:spPr>
          <a:xfrm>
            <a:off x="8901278" y="2501805"/>
            <a:ext cx="34502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30</a:t>
            </a:r>
          </a:p>
        </p:txBody>
      </p:sp>
      <p:sp>
        <p:nvSpPr>
          <p:cNvPr id="612" name="15"/>
          <p:cNvSpPr txBox="1"/>
          <p:nvPr/>
        </p:nvSpPr>
        <p:spPr>
          <a:xfrm>
            <a:off x="7906095" y="3112652"/>
            <a:ext cx="345019"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15</a:t>
            </a:r>
          </a:p>
        </p:txBody>
      </p:sp>
      <p:sp>
        <p:nvSpPr>
          <p:cNvPr id="613" name="0"/>
          <p:cNvSpPr txBox="1"/>
          <p:nvPr/>
        </p:nvSpPr>
        <p:spPr>
          <a:xfrm>
            <a:off x="8463906" y="3112652"/>
            <a:ext cx="22458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0</a:t>
            </a:r>
          </a:p>
        </p:txBody>
      </p:sp>
      <p:sp>
        <p:nvSpPr>
          <p:cNvPr id="614" name="30"/>
          <p:cNvSpPr txBox="1"/>
          <p:nvPr/>
        </p:nvSpPr>
        <p:spPr>
          <a:xfrm>
            <a:off x="8901278" y="3112652"/>
            <a:ext cx="34502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30</a:t>
            </a:r>
          </a:p>
        </p:txBody>
      </p:sp>
      <p:sp>
        <p:nvSpPr>
          <p:cNvPr id="615" name="最早开始时间：ES，Early Start…"/>
          <p:cNvSpPr txBox="1"/>
          <p:nvPr/>
        </p:nvSpPr>
        <p:spPr>
          <a:xfrm>
            <a:off x="3861363" y="4516054"/>
            <a:ext cx="2461380" cy="15201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nSpc>
                <a:spcPct val="130000"/>
              </a:lnSpc>
              <a:defRPr b="1" sz="1400">
                <a:solidFill>
                  <a:srgbClr val="3B3838"/>
                </a:solidFill>
                <a:latin typeface="YRDZST-Semibold"/>
                <a:ea typeface="YRDZST-Semibold"/>
                <a:cs typeface="YRDZST-Semibold"/>
                <a:sym typeface="YRDZST-Semibold"/>
              </a:defRPr>
            </a:pPr>
            <a:r>
              <a:t>最早开始时间：ES，</a:t>
            </a:r>
            <a:r>
              <a:rPr>
                <a:solidFill>
                  <a:schemeClr val="accent2">
                    <a:satOff val="-18194"/>
                    <a:lumOff val="-11215"/>
                  </a:schemeClr>
                </a:solidFill>
              </a:rPr>
              <a:t>E</a:t>
            </a:r>
            <a:r>
              <a:t>arly </a:t>
            </a:r>
            <a:r>
              <a:rPr>
                <a:solidFill>
                  <a:schemeClr val="accent2">
                    <a:satOff val="-18194"/>
                    <a:lumOff val="-11215"/>
                  </a:schemeClr>
                </a:solidFill>
              </a:rPr>
              <a:t>S</a:t>
            </a:r>
            <a:r>
              <a:t>tart</a:t>
            </a:r>
          </a:p>
          <a:p>
            <a:pPr>
              <a:lnSpc>
                <a:spcPct val="130000"/>
              </a:lnSpc>
              <a:defRPr b="1" sz="1400">
                <a:solidFill>
                  <a:srgbClr val="3B3838"/>
                </a:solidFill>
                <a:latin typeface="YRDZST-Semibold"/>
                <a:ea typeface="YRDZST-Semibold"/>
                <a:cs typeface="YRDZST-Semibold"/>
                <a:sym typeface="YRDZST-Semibold"/>
              </a:defRPr>
            </a:pPr>
            <a:r>
              <a:t>最早结束时间：EF， </a:t>
            </a:r>
            <a:r>
              <a:rPr>
                <a:solidFill>
                  <a:schemeClr val="accent2">
                    <a:satOff val="-18194"/>
                    <a:lumOff val="-11215"/>
                  </a:schemeClr>
                </a:solidFill>
              </a:rPr>
              <a:t>E</a:t>
            </a:r>
            <a:r>
              <a:t>arly </a:t>
            </a:r>
            <a:r>
              <a:rPr>
                <a:solidFill>
                  <a:schemeClr val="accent2">
                    <a:satOff val="-18194"/>
                    <a:lumOff val="-11215"/>
                  </a:schemeClr>
                </a:solidFill>
              </a:rPr>
              <a:t>F</a:t>
            </a:r>
            <a:r>
              <a:t>inish</a:t>
            </a:r>
          </a:p>
          <a:p>
            <a:pPr>
              <a:lnSpc>
                <a:spcPct val="130000"/>
              </a:lnSpc>
              <a:defRPr b="1" sz="1400">
                <a:solidFill>
                  <a:srgbClr val="3B3838"/>
                </a:solidFill>
                <a:latin typeface="YRDZST-Semibold"/>
                <a:ea typeface="YRDZST-Semibold"/>
                <a:cs typeface="YRDZST-Semibold"/>
                <a:sym typeface="YRDZST-Semibold"/>
              </a:defRPr>
            </a:pPr>
            <a:r>
              <a:t>最晚开始时间：LS，</a:t>
            </a:r>
            <a:r>
              <a:rPr>
                <a:solidFill>
                  <a:schemeClr val="accent2">
                    <a:satOff val="-18194"/>
                    <a:lumOff val="-11215"/>
                  </a:schemeClr>
                </a:solidFill>
              </a:rPr>
              <a:t>L</a:t>
            </a:r>
            <a:r>
              <a:t>ate </a:t>
            </a:r>
            <a:r>
              <a:rPr>
                <a:solidFill>
                  <a:schemeClr val="accent2">
                    <a:satOff val="-18194"/>
                    <a:lumOff val="-11215"/>
                  </a:schemeClr>
                </a:solidFill>
              </a:rPr>
              <a:t>S</a:t>
            </a:r>
            <a:r>
              <a:t>tart</a:t>
            </a:r>
          </a:p>
          <a:p>
            <a:pPr>
              <a:lnSpc>
                <a:spcPct val="130000"/>
              </a:lnSpc>
              <a:defRPr b="1" sz="1400">
                <a:solidFill>
                  <a:srgbClr val="3B3838"/>
                </a:solidFill>
                <a:latin typeface="YRDZST-Semibold"/>
                <a:ea typeface="YRDZST-Semibold"/>
                <a:cs typeface="YRDZST-Semibold"/>
                <a:sym typeface="YRDZST-Semibold"/>
              </a:defRPr>
            </a:pPr>
            <a:r>
              <a:t>最晚结束时间：LF，</a:t>
            </a:r>
            <a:r>
              <a:rPr>
                <a:solidFill>
                  <a:schemeClr val="accent2">
                    <a:satOff val="-18194"/>
                    <a:lumOff val="-11215"/>
                  </a:schemeClr>
                </a:solidFill>
              </a:rPr>
              <a:t>L</a:t>
            </a:r>
            <a:r>
              <a:t>ate </a:t>
            </a:r>
            <a:r>
              <a:rPr>
                <a:solidFill>
                  <a:schemeClr val="accent2">
                    <a:satOff val="-18194"/>
                    <a:lumOff val="-11215"/>
                  </a:schemeClr>
                </a:solidFill>
              </a:rPr>
              <a:t>F</a:t>
            </a:r>
            <a:r>
              <a:t>inish</a:t>
            </a:r>
          </a:p>
          <a:p>
            <a:pPr>
              <a:lnSpc>
                <a:spcPct val="130000"/>
              </a:lnSpc>
              <a:defRPr b="1" sz="1400">
                <a:solidFill>
                  <a:srgbClr val="3B3838"/>
                </a:solidFill>
                <a:latin typeface="YRDZST-Semibold"/>
                <a:ea typeface="YRDZST-Semibold"/>
                <a:cs typeface="YRDZST-Semibold"/>
                <a:sym typeface="YRDZST-Semibold"/>
              </a:defRPr>
            </a:pPr>
            <a:r>
              <a:t>活动历时：DU，</a:t>
            </a:r>
            <a:r>
              <a:rPr>
                <a:solidFill>
                  <a:schemeClr val="accent2">
                    <a:satOff val="-18194"/>
                    <a:lumOff val="-11215"/>
                  </a:schemeClr>
                </a:solidFill>
              </a:rPr>
              <a:t>Du</a:t>
            </a:r>
            <a:r>
              <a:t>ration</a:t>
            </a:r>
          </a:p>
          <a:p>
            <a:pPr>
              <a:lnSpc>
                <a:spcPct val="130000"/>
              </a:lnSpc>
              <a:defRPr b="1" sz="1400">
                <a:solidFill>
                  <a:srgbClr val="3B3838"/>
                </a:solidFill>
                <a:latin typeface="YRDZST-Semibold"/>
                <a:ea typeface="YRDZST-Semibold"/>
                <a:cs typeface="YRDZST-Semibold"/>
                <a:sym typeface="YRDZST-Semibold"/>
              </a:defRPr>
            </a:pPr>
            <a:r>
              <a:t>总浮动时间：TF，</a:t>
            </a:r>
            <a:r>
              <a:rPr>
                <a:solidFill>
                  <a:schemeClr val="accent2">
                    <a:satOff val="-18194"/>
                    <a:lumOff val="-11215"/>
                  </a:schemeClr>
                </a:solidFill>
              </a:rPr>
              <a:t>T</a:t>
            </a:r>
            <a:r>
              <a:t>otal </a:t>
            </a:r>
            <a:r>
              <a:rPr>
                <a:solidFill>
                  <a:schemeClr val="accent2">
                    <a:satOff val="-18194"/>
                    <a:lumOff val="-11215"/>
                  </a:schemeClr>
                </a:solidFill>
              </a:rPr>
              <a:t>F</a:t>
            </a:r>
            <a:r>
              <a:t>loat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5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5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5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6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60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60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8" fill="hold">
                                  <p:stCondLst>
                                    <p:cond delay="0"/>
                                  </p:stCondLst>
                                  <p:iterate type="el" backwards="0">
                                    <p:tmAbs val="0"/>
                                  </p:iterate>
                                  <p:childTnLst>
                                    <p:set>
                                      <p:cBhvr>
                                        <p:cTn id="34" fill="hold"/>
                                        <p:tgtEl>
                                          <p:spTgt spid="6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9" fill="hold">
                                  <p:stCondLst>
                                    <p:cond delay="0"/>
                                  </p:stCondLst>
                                  <p:iterate type="el" backwards="0">
                                    <p:tmAbs val="0"/>
                                  </p:iterate>
                                  <p:childTnLst>
                                    <p:set>
                                      <p:cBhvr>
                                        <p:cTn id="38" fill="hold"/>
                                        <p:tgtEl>
                                          <p:spTgt spid="6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10" fill="hold">
                                  <p:stCondLst>
                                    <p:cond delay="0"/>
                                  </p:stCondLst>
                                  <p:iterate type="el" backwards="0">
                                    <p:tmAbs val="0"/>
                                  </p:iterate>
                                  <p:childTnLst>
                                    <p:set>
                                      <p:cBhvr>
                                        <p:cTn id="42" fill="hold"/>
                                        <p:tgtEl>
                                          <p:spTgt spid="6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11" fill="hold">
                                  <p:stCondLst>
                                    <p:cond delay="0"/>
                                  </p:stCondLst>
                                  <p:iterate type="el" backwards="0">
                                    <p:tmAbs val="0"/>
                                  </p:iterate>
                                  <p:childTnLst>
                                    <p:set>
                                      <p:cBhvr>
                                        <p:cTn id="46" fill="hold"/>
                                        <p:tgtEl>
                                          <p:spTgt spid="60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0" presetID="1" grpId="12" fill="hold">
                                  <p:stCondLst>
                                    <p:cond delay="0"/>
                                  </p:stCondLst>
                                  <p:iterate type="el" backwards="0">
                                    <p:tmAbs val="0"/>
                                  </p:iterate>
                                  <p:childTnLst>
                                    <p:set>
                                      <p:cBhvr>
                                        <p:cTn id="50" fill="hold"/>
                                        <p:tgtEl>
                                          <p:spTgt spid="60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0" presetID="1" grpId="13" fill="hold">
                                  <p:stCondLst>
                                    <p:cond delay="0"/>
                                  </p:stCondLst>
                                  <p:iterate type="el" backwards="0">
                                    <p:tmAbs val="0"/>
                                  </p:iterate>
                                  <p:childTnLst>
                                    <p:set>
                                      <p:cBhvr>
                                        <p:cTn id="54" fill="hold"/>
                                        <p:tgtEl>
                                          <p:spTgt spid="60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Class="entr" nodeType="clickEffect" presetSubtype="0" presetID="1" grpId="14" fill="hold">
                                  <p:stCondLst>
                                    <p:cond delay="0"/>
                                  </p:stCondLst>
                                  <p:iterate type="el" backwards="0">
                                    <p:tmAbs val="0"/>
                                  </p:iterate>
                                  <p:childTnLst>
                                    <p:set>
                                      <p:cBhvr>
                                        <p:cTn id="58" fill="hold"/>
                                        <p:tgtEl>
                                          <p:spTgt spid="60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Class="entr" nodeType="clickEffect" presetSubtype="0" presetID="1" grpId="15" fill="hold">
                                  <p:stCondLst>
                                    <p:cond delay="0"/>
                                  </p:stCondLst>
                                  <p:iterate type="el" backwards="0">
                                    <p:tmAbs val="0"/>
                                  </p:iterate>
                                  <p:childTnLst>
                                    <p:set>
                                      <p:cBhvr>
                                        <p:cTn id="62" fill="hold"/>
                                        <p:tgtEl>
                                          <p:spTgt spid="59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0" presetID="1" grpId="16" fill="hold">
                                  <p:stCondLst>
                                    <p:cond delay="0"/>
                                  </p:stCondLst>
                                  <p:iterate type="el" backwards="0">
                                    <p:tmAbs val="0"/>
                                  </p:iterate>
                                  <p:childTnLst>
                                    <p:set>
                                      <p:cBhvr>
                                        <p:cTn id="66" fill="hold"/>
                                        <p:tgtEl>
                                          <p:spTgt spid="59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Class="entr" nodeType="clickEffect" presetSubtype="0" presetID="1" grpId="17" fill="hold">
                                  <p:stCondLst>
                                    <p:cond delay="0"/>
                                  </p:stCondLst>
                                  <p:iterate type="el" backwards="0">
                                    <p:tmAbs val="0"/>
                                  </p:iterate>
                                  <p:childTnLst>
                                    <p:set>
                                      <p:cBhvr>
                                        <p:cTn id="70" fill="hold"/>
                                        <p:tgtEl>
                                          <p:spTgt spid="59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Class="entr" nodeType="clickEffect" presetSubtype="0" presetID="1" grpId="18" fill="hold">
                                  <p:stCondLst>
                                    <p:cond delay="0"/>
                                  </p:stCondLst>
                                  <p:iterate type="el" backwards="0">
                                    <p:tmAbs val="0"/>
                                  </p:iterate>
                                  <p:childTnLst>
                                    <p:set>
                                      <p:cBhvr>
                                        <p:cTn id="74" fill="hold"/>
                                        <p:tgtEl>
                                          <p:spTgt spid="60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Class="entr" nodeType="clickEffect" presetSubtype="0" presetID="1" grpId="19" fill="hold">
                                  <p:stCondLst>
                                    <p:cond delay="0"/>
                                  </p:stCondLst>
                                  <p:iterate type="el" backwards="0">
                                    <p:tmAbs val="0"/>
                                  </p:iterate>
                                  <p:childTnLst>
                                    <p:set>
                                      <p:cBhvr>
                                        <p:cTn id="78" fill="hold"/>
                                        <p:tgtEl>
                                          <p:spTgt spid="60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Class="entr" nodeType="clickEffect" presetSubtype="0" presetID="1" grpId="20" fill="hold">
                                  <p:stCondLst>
                                    <p:cond delay="0"/>
                                  </p:stCondLst>
                                  <p:iterate type="el" backwards="0">
                                    <p:tmAbs val="0"/>
                                  </p:iterate>
                                  <p:childTnLst>
                                    <p:set>
                                      <p:cBhvr>
                                        <p:cTn id="82" fill="hold"/>
                                        <p:tgtEl>
                                          <p:spTgt spid="6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02" grpId="11"/>
      <p:bldP build="whole" bldLvl="1" animBg="1" rev="0" advAuto="0" spid="612" grpId="10"/>
      <p:bldP build="whole" bldLvl="1" animBg="1" rev="0" advAuto="0" spid="611" grpId="8"/>
      <p:bldP build="whole" bldLvl="1" animBg="1" rev="0" advAuto="0" spid="613" grpId="20"/>
      <p:bldP build="whole" bldLvl="1" animBg="1" rev="0" advAuto="0" spid="599" grpId="4"/>
      <p:bldP build="whole" bldLvl="1" animBg="1" rev="0" advAuto="0" spid="596" grpId="15"/>
      <p:bldP build="whole" bldLvl="1" animBg="1" rev="0" advAuto="0" spid="601" grpId="18"/>
      <p:bldP build="whole" bldLvl="1" animBg="1" rev="0" advAuto="0" spid="597" grpId="3"/>
      <p:bldP build="whole" bldLvl="1" animBg="1" rev="0" advAuto="0" spid="609" grpId="7"/>
      <p:bldP build="whole" bldLvl="1" animBg="1" rev="0" advAuto="0" spid="593" grpId="2"/>
      <p:bldP build="whole" bldLvl="1" animBg="1" rev="0" advAuto="0" spid="591" grpId="1"/>
      <p:bldP build="whole" bldLvl="1" animBg="1" rev="0" advAuto="0" spid="595" grpId="17"/>
      <p:bldP build="whole" bldLvl="1" animBg="1" rev="0" advAuto="0" spid="594" grpId="16"/>
      <p:bldP build="whole" bldLvl="1" animBg="1" rev="0" advAuto="0" spid="608" grpId="13"/>
      <p:bldP build="whole" bldLvl="1" animBg="1" rev="0" advAuto="0" spid="614" grpId="9"/>
      <p:bldP build="whole" bldLvl="1" animBg="1" rev="0" advAuto="0" spid="605" grpId="6"/>
      <p:bldP build="whole" bldLvl="1" animBg="1" rev="0" advAuto="0" spid="606" grpId="14"/>
      <p:bldP build="whole" bldLvl="1" animBg="1" rev="0" advAuto="0" spid="607" grpId="19"/>
      <p:bldP build="whole" bldLvl="1" animBg="1" rev="0" advAuto="0" spid="603" grpId="5"/>
      <p:bldP build="whole" bldLvl="1" animBg="1" rev="0" advAuto="0" spid="600" grpId="12"/>
    </p:bld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1" name="稻壳儿_答辩小姐姐作品_1"/>
          <p:cNvSpPr/>
          <p:nvPr/>
        </p:nvSpPr>
        <p:spPr>
          <a:xfrm>
            <a:off x="313266" y="304800"/>
            <a:ext cx="11565468" cy="6500637"/>
          </a:xfrm>
          <a:prstGeom prst="rect">
            <a:avLst/>
          </a:prstGeom>
          <a:solidFill>
            <a:srgbClr val="FFFFFF"/>
          </a:solidFill>
          <a:ln w="12700">
            <a:miter lim="400000"/>
          </a:ln>
        </p:spPr>
        <p:txBody>
          <a:bodyPr lIns="45719" rIns="45719" anchor="ctr"/>
          <a:lstStyle/>
          <a:p>
            <a:pPr algn="ctr">
              <a:defRPr>
                <a:solidFill>
                  <a:srgbClr val="FFFFFF"/>
                </a:solidFill>
              </a:defRPr>
            </a:pPr>
          </a:p>
        </p:txBody>
      </p:sp>
      <p:grpSp>
        <p:nvGrpSpPr>
          <p:cNvPr id="635" name="稻壳儿_答辩小姐姐作品_18"/>
          <p:cNvGrpSpPr/>
          <p:nvPr/>
        </p:nvGrpSpPr>
        <p:grpSpPr>
          <a:xfrm>
            <a:off x="4058859" y="713275"/>
            <a:ext cx="4074283" cy="230833"/>
            <a:chOff x="0" y="0"/>
            <a:chExt cx="4074281" cy="230831"/>
          </a:xfrm>
        </p:grpSpPr>
        <p:sp>
          <p:nvSpPr>
            <p:cNvPr id="632" name="直接连接符 2"/>
            <p:cNvSpPr/>
            <p:nvPr/>
          </p:nvSpPr>
          <p:spPr>
            <a:xfrm>
              <a:off x="0" y="230831"/>
              <a:ext cx="648182"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633" name="直接连接符 28"/>
            <p:cNvSpPr/>
            <p:nvPr/>
          </p:nvSpPr>
          <p:spPr>
            <a:xfrm>
              <a:off x="3426099" y="230831"/>
              <a:ext cx="648183"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634" name="文本框 7"/>
            <p:cNvSpPr/>
            <p:nvPr/>
          </p:nvSpPr>
          <p:spPr>
            <a:xfrm>
              <a:off x="734343" y="0"/>
              <a:ext cx="260559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pc="300" sz="24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r>
                <a:t>制定进度计划</a:t>
              </a:r>
            </a:p>
          </p:txBody>
        </p:sp>
      </p:grpSp>
      <p:sp>
        <p:nvSpPr>
          <p:cNvPr id="636" name="关键路径法"/>
          <p:cNvSpPr txBox="1"/>
          <p:nvPr/>
        </p:nvSpPr>
        <p:spPr>
          <a:xfrm>
            <a:off x="1829964" y="1434611"/>
            <a:ext cx="1622188"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2400">
                <a:solidFill>
                  <a:srgbClr val="3B3838"/>
                </a:solidFill>
                <a:latin typeface="YRDZST-Semibold"/>
                <a:ea typeface="YRDZST-Semibold"/>
                <a:cs typeface="YRDZST-Semibold"/>
                <a:sym typeface="YRDZST-Semibold"/>
              </a:defRPr>
            </a:lvl1pPr>
          </a:lstStyle>
          <a:p>
            <a:pPr/>
            <a:r>
              <a:t>关键路径法</a:t>
            </a:r>
          </a:p>
        </p:txBody>
      </p:sp>
      <p:graphicFrame>
        <p:nvGraphicFramePr>
          <p:cNvPr id="637" name="Table"/>
          <p:cNvGraphicFramePr/>
          <p:nvPr/>
        </p:nvGraphicFramePr>
        <p:xfrm>
          <a:off x="2862746" y="2522739"/>
          <a:ext cx="1435663" cy="91630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74320"/>
                <a:gridCol w="474320"/>
                <a:gridCol w="474320"/>
              </a:tblGrid>
              <a:tr h="301200">
                <a:tc>
                  <a:txBody>
                    <a:bodyPr/>
                    <a:lstStyle/>
                    <a:p>
                      <a:pPr algn="ctr">
                        <a:defRPr sz="1800"/>
                      </a:pPr>
                      <a:r>
                        <a:rPr>
                          <a:solidFill>
                            <a:srgbClr val="FF2600"/>
                          </a:solidFill>
                        </a:rPr>
                        <a:t>1</a:t>
                      </a:r>
                    </a:p>
                  </a:txBody>
                  <a:tcPr marL="0" marR="0" marT="0" marB="0" anchor="ctr" anchorCtr="0" horzOverflow="overflow">
                    <a:lnL w="38100">
                      <a:solidFill>
                        <a:srgbClr val="535353"/>
                      </a:solidFill>
                      <a:miter lim="400000"/>
                    </a:lnL>
                    <a:lnT w="38100">
                      <a:solidFill>
                        <a:srgbClr val="535353"/>
                      </a:solidFill>
                      <a:miter lim="400000"/>
                    </a:lnT>
                  </a:tcPr>
                </a:tc>
                <a:tc>
                  <a:txBody>
                    <a:bodyPr/>
                    <a:lstStyle/>
                    <a:p>
                      <a:pPr algn="ctr">
                        <a:defRPr sz="1800"/>
                      </a:pPr>
                      <a:r>
                        <a:t>5</a:t>
                      </a:r>
                    </a:p>
                  </a:txBody>
                  <a:tcPr marL="0" marR="0" marT="0" marB="0" anchor="ctr" anchorCtr="0" horzOverflow="overflow">
                    <a:lnT w="38100">
                      <a:solidFill>
                        <a:srgbClr val="535353"/>
                      </a:solidFill>
                      <a:miter lim="400000"/>
                    </a:lnT>
                  </a:tcPr>
                </a:tc>
                <a:tc>
                  <a:txBody>
                    <a:bodyPr/>
                    <a:lstStyle/>
                    <a:p>
                      <a:pPr algn="ctr">
                        <a:defRPr sz="1800"/>
                      </a:pPr>
                      <a:r>
                        <a:t>5</a:t>
                      </a:r>
                    </a:p>
                  </a:txBody>
                  <a:tcPr marL="0" marR="0" marT="0" marB="0" anchor="ctr" anchorCtr="0" horzOverflow="overflow">
                    <a:lnR w="38100">
                      <a:solidFill>
                        <a:srgbClr val="535353"/>
                      </a:solidFill>
                      <a:miter lim="400000"/>
                    </a:lnR>
                    <a:lnT w="38100">
                      <a:solidFill>
                        <a:srgbClr val="535353"/>
                      </a:solidFill>
                      <a:miter lim="400000"/>
                    </a:lnT>
                  </a:tcPr>
                </a:tc>
              </a:tr>
              <a:tr h="301200">
                <a:tc gridSpan="3">
                  <a:txBody>
                    <a:bodyPr/>
                    <a:lstStyle/>
                    <a:p>
                      <a:pPr algn="ctr">
                        <a:defRPr sz="1800"/>
                      </a:pPr>
                      <a:r>
                        <a:t>活动A</a:t>
                      </a:r>
                    </a:p>
                  </a:txBody>
                  <a:tcPr marL="0" marR="0" marT="0" marB="0" anchor="ctr" anchorCtr="0" horzOverflow="overflow">
                    <a:lnL w="38100">
                      <a:solidFill>
                        <a:srgbClr val="535353"/>
                      </a:solidFill>
                      <a:miter lim="400000"/>
                    </a:lnL>
                    <a:lnR w="38100">
                      <a:solidFill>
                        <a:srgbClr val="535353"/>
                      </a:solidFill>
                      <a:miter lim="400000"/>
                    </a:lnR>
                  </a:tcPr>
                </a:tc>
                <a:tc hMerge="1">
                  <a:tcPr/>
                </a:tc>
                <a:tc hMerge="1">
                  <a:tcPr/>
                </a:tc>
              </a:tr>
              <a:tr h="301200">
                <a:tc>
                  <a:txBody>
                    <a:bodyPr/>
                    <a:lstStyle/>
                    <a:p>
                      <a:pPr algn="ctr">
                        <a:defRPr sz="1800"/>
                      </a:pPr>
                      <a:r>
                        <a:rPr>
                          <a:solidFill>
                            <a:srgbClr val="FF2600"/>
                          </a:solidFill>
                        </a:rPr>
                        <a:t>1</a:t>
                      </a:r>
                    </a:p>
                  </a:txBody>
                  <a:tcPr marL="0" marR="0" marT="0" marB="0" anchor="ctr" anchorCtr="0" horzOverflow="overflow">
                    <a:lnL w="38100">
                      <a:solidFill>
                        <a:srgbClr val="535353"/>
                      </a:solidFill>
                      <a:miter lim="400000"/>
                    </a:lnL>
                    <a:lnB w="38100">
                      <a:solidFill>
                        <a:srgbClr val="535353"/>
                      </a:solidFill>
                      <a:miter lim="400000"/>
                    </a:lnB>
                  </a:tcPr>
                </a:tc>
                <a:tc>
                  <a:txBody>
                    <a:bodyPr/>
                    <a:lstStyle/>
                    <a:p>
                      <a:pPr algn="ctr">
                        <a:defRPr sz="1800"/>
                      </a:pPr>
                      <a:r>
                        <a:t>0</a:t>
                      </a:r>
                    </a:p>
                  </a:txBody>
                  <a:tcPr marL="0" marR="0" marT="0" marB="0" anchor="ctr" anchorCtr="0" horzOverflow="overflow">
                    <a:lnB w="38100">
                      <a:solidFill>
                        <a:srgbClr val="535353"/>
                      </a:solidFill>
                      <a:miter lim="400000"/>
                    </a:lnB>
                  </a:tcPr>
                </a:tc>
                <a:tc>
                  <a:txBody>
                    <a:bodyPr/>
                    <a:lstStyle/>
                    <a:p>
                      <a:pPr algn="ctr">
                        <a:defRPr sz="1800"/>
                      </a:pPr>
                      <a:r>
                        <a:t>5</a:t>
                      </a:r>
                    </a:p>
                  </a:txBody>
                  <a:tcPr marL="0" marR="0" marT="0" marB="0" anchor="ctr" anchorCtr="0" horzOverflow="overflow">
                    <a:lnR w="38100">
                      <a:solidFill>
                        <a:srgbClr val="535353"/>
                      </a:solidFill>
                      <a:miter lim="400000"/>
                    </a:lnR>
                    <a:lnB w="38100">
                      <a:solidFill>
                        <a:srgbClr val="535353"/>
                      </a:solidFill>
                      <a:miter lim="400000"/>
                    </a:lnB>
                  </a:tcPr>
                </a:tc>
              </a:tr>
            </a:tbl>
          </a:graphicData>
        </a:graphic>
      </p:graphicFrame>
      <p:grpSp>
        <p:nvGrpSpPr>
          <p:cNvPr id="640" name="开始"/>
          <p:cNvGrpSpPr/>
          <p:nvPr/>
        </p:nvGrpSpPr>
        <p:grpSpPr>
          <a:xfrm>
            <a:off x="1307872" y="2484639"/>
            <a:ext cx="979804" cy="979804"/>
            <a:chOff x="0" y="0"/>
            <a:chExt cx="979802" cy="979802"/>
          </a:xfrm>
        </p:grpSpPr>
        <p:sp>
          <p:nvSpPr>
            <p:cNvPr id="639" name="开始"/>
            <p:cNvSpPr/>
            <p:nvPr/>
          </p:nvSpPr>
          <p:spPr>
            <a:xfrm>
              <a:off x="31750" y="31750"/>
              <a:ext cx="916303" cy="916303"/>
            </a:xfrm>
            <a:prstGeom prst="ellipse">
              <a:avLst/>
            </a:prstGeom>
            <a:solidFill>
              <a:srgbClr val="DDDDDD"/>
            </a:solidFill>
            <a:ln>
              <a:noFill/>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a:r>
                <a:t>开始</a:t>
              </a:r>
            </a:p>
          </p:txBody>
        </p:sp>
        <p:pic>
          <p:nvPicPr>
            <p:cNvPr id="638" name="开始 开始" descr="开始 开始"/>
            <p:cNvPicPr>
              <a:picLocks noChangeAspect="0"/>
            </p:cNvPicPr>
            <p:nvPr/>
          </p:nvPicPr>
          <p:blipFill>
            <a:blip r:embed="rId3">
              <a:extLst/>
            </a:blip>
            <a:stretch>
              <a:fillRect/>
            </a:stretch>
          </p:blipFill>
          <p:spPr>
            <a:xfrm>
              <a:off x="-1" y="-1"/>
              <a:ext cx="979804" cy="979804"/>
            </a:xfrm>
            <a:prstGeom prst="rect">
              <a:avLst/>
            </a:prstGeom>
            <a:effectLst/>
          </p:spPr>
        </p:pic>
      </p:grpSp>
      <p:graphicFrame>
        <p:nvGraphicFramePr>
          <p:cNvPr id="641" name="Table"/>
          <p:cNvGraphicFramePr/>
          <p:nvPr/>
        </p:nvGraphicFramePr>
        <p:xfrm>
          <a:off x="5366905" y="1629454"/>
          <a:ext cx="1435663" cy="916303"/>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74320"/>
                <a:gridCol w="474320"/>
                <a:gridCol w="474320"/>
              </a:tblGrid>
              <a:tr h="301200">
                <a:tc>
                  <a:txBody>
                    <a:bodyPr/>
                    <a:lstStyle/>
                    <a:p>
                      <a:pPr algn="ctr">
                        <a:defRPr sz="1800"/>
                      </a:pPr>
                      <a:r>
                        <a:rPr>
                          <a:solidFill>
                            <a:srgbClr val="FF2600"/>
                          </a:solidFill>
                        </a:rPr>
                        <a:t>6</a:t>
                      </a:r>
                    </a:p>
                  </a:txBody>
                  <a:tcPr marL="0" marR="0" marT="0" marB="0" anchor="ctr" anchorCtr="0" horzOverflow="overflow">
                    <a:lnL w="38100">
                      <a:solidFill>
                        <a:srgbClr val="535353"/>
                      </a:solidFill>
                      <a:miter lim="400000"/>
                    </a:lnL>
                    <a:lnT w="38100">
                      <a:solidFill>
                        <a:srgbClr val="535353"/>
                      </a:solidFill>
                      <a:miter lim="400000"/>
                    </a:lnT>
                  </a:tcPr>
                </a:tc>
                <a:tc>
                  <a:txBody>
                    <a:bodyPr/>
                    <a:lstStyle/>
                    <a:p>
                      <a:pPr algn="ctr">
                        <a:defRPr sz="1800"/>
                      </a:pPr>
                      <a:r>
                        <a:t>5</a:t>
                      </a:r>
                    </a:p>
                  </a:txBody>
                  <a:tcPr marL="0" marR="0" marT="0" marB="0" anchor="ctr" anchorCtr="0" horzOverflow="overflow">
                    <a:lnT w="38100">
                      <a:solidFill>
                        <a:srgbClr val="535353"/>
                      </a:solidFill>
                      <a:miter lim="400000"/>
                    </a:lnT>
                  </a:tcPr>
                </a:tc>
                <a:tc>
                  <a:txBody>
                    <a:bodyPr/>
                    <a:lstStyle/>
                    <a:p>
                      <a:pPr algn="ctr">
                        <a:defRPr sz="1800"/>
                      </a:pPr>
                      <a:r>
                        <a:t>10</a:t>
                      </a:r>
                    </a:p>
                  </a:txBody>
                  <a:tcPr marL="0" marR="0" marT="0" marB="0" anchor="ctr" anchorCtr="0" horzOverflow="overflow">
                    <a:lnR w="38100">
                      <a:solidFill>
                        <a:srgbClr val="535353"/>
                      </a:solidFill>
                      <a:miter lim="400000"/>
                    </a:lnR>
                    <a:lnT w="38100">
                      <a:solidFill>
                        <a:srgbClr val="535353"/>
                      </a:solidFill>
                      <a:miter lim="400000"/>
                    </a:lnT>
                  </a:tcPr>
                </a:tc>
              </a:tr>
              <a:tr h="301200">
                <a:tc gridSpan="3">
                  <a:txBody>
                    <a:bodyPr/>
                    <a:lstStyle/>
                    <a:p>
                      <a:pPr algn="ctr">
                        <a:defRPr sz="1800"/>
                      </a:pPr>
                      <a:r>
                        <a:t>活动B</a:t>
                      </a:r>
                    </a:p>
                  </a:txBody>
                  <a:tcPr marL="0" marR="0" marT="0" marB="0" anchor="ctr" anchorCtr="0" horzOverflow="overflow">
                    <a:lnL w="38100">
                      <a:solidFill>
                        <a:srgbClr val="535353"/>
                      </a:solidFill>
                      <a:miter lim="400000"/>
                    </a:lnL>
                    <a:lnR w="38100">
                      <a:solidFill>
                        <a:srgbClr val="535353"/>
                      </a:solidFill>
                      <a:miter lim="400000"/>
                    </a:lnR>
                  </a:tcPr>
                </a:tc>
                <a:tc hMerge="1">
                  <a:tcPr/>
                </a:tc>
                <a:tc hMerge="1">
                  <a:tcPr/>
                </a:tc>
              </a:tr>
              <a:tr h="301200">
                <a:tc>
                  <a:txBody>
                    <a:bodyPr/>
                    <a:lstStyle/>
                    <a:p>
                      <a:pPr algn="ctr">
                        <a:defRPr sz="1800"/>
                      </a:pPr>
                      <a:r>
                        <a:rPr>
                          <a:solidFill>
                            <a:srgbClr val="FF2600"/>
                          </a:solidFill>
                        </a:rPr>
                        <a:t>11</a:t>
                      </a:r>
                    </a:p>
                  </a:txBody>
                  <a:tcPr marL="0" marR="0" marT="0" marB="0" anchor="ctr" anchorCtr="0" horzOverflow="overflow">
                    <a:lnL w="38100">
                      <a:solidFill>
                        <a:srgbClr val="535353"/>
                      </a:solidFill>
                      <a:miter lim="400000"/>
                    </a:lnL>
                    <a:lnB w="38100">
                      <a:solidFill>
                        <a:srgbClr val="535353"/>
                      </a:solidFill>
                      <a:miter lim="400000"/>
                    </a:lnB>
                  </a:tcPr>
                </a:tc>
                <a:tc>
                  <a:txBody>
                    <a:bodyPr/>
                    <a:lstStyle/>
                    <a:p>
                      <a:pPr algn="ctr">
                        <a:defRPr sz="1800"/>
                      </a:pPr>
                      <a:r>
                        <a:t>5</a:t>
                      </a:r>
                    </a:p>
                  </a:txBody>
                  <a:tcPr marL="0" marR="0" marT="0" marB="0" anchor="ctr" anchorCtr="0" horzOverflow="overflow">
                    <a:lnB w="38100">
                      <a:solidFill>
                        <a:srgbClr val="535353"/>
                      </a:solidFill>
                      <a:miter lim="400000"/>
                    </a:lnB>
                  </a:tcPr>
                </a:tc>
                <a:tc>
                  <a:txBody>
                    <a:bodyPr/>
                    <a:lstStyle/>
                    <a:p>
                      <a:pPr algn="ctr">
                        <a:defRPr sz="1800"/>
                      </a:pPr>
                      <a:r>
                        <a:t>15</a:t>
                      </a:r>
                    </a:p>
                  </a:txBody>
                  <a:tcPr marL="0" marR="0" marT="0" marB="0" anchor="ctr" anchorCtr="0" horzOverflow="overflow">
                    <a:lnR w="38100">
                      <a:solidFill>
                        <a:srgbClr val="535353"/>
                      </a:solidFill>
                      <a:miter lim="400000"/>
                    </a:lnR>
                    <a:lnB w="38100">
                      <a:solidFill>
                        <a:srgbClr val="535353"/>
                      </a:solidFill>
                      <a:miter lim="400000"/>
                    </a:lnB>
                  </a:tcPr>
                </a:tc>
              </a:tr>
            </a:tbl>
          </a:graphicData>
        </a:graphic>
      </p:graphicFrame>
      <p:graphicFrame>
        <p:nvGraphicFramePr>
          <p:cNvPr id="642" name="Table"/>
          <p:cNvGraphicFramePr/>
          <p:nvPr/>
        </p:nvGraphicFramePr>
        <p:xfrm>
          <a:off x="5366905" y="3365770"/>
          <a:ext cx="1435663" cy="91630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74320"/>
                <a:gridCol w="474320"/>
                <a:gridCol w="474320"/>
              </a:tblGrid>
              <a:tr h="301200">
                <a:tc>
                  <a:txBody>
                    <a:bodyPr/>
                    <a:lstStyle/>
                    <a:p>
                      <a:pPr algn="ctr">
                        <a:defRPr sz="1800"/>
                      </a:pPr>
                      <a:r>
                        <a:rPr>
                          <a:solidFill>
                            <a:srgbClr val="FF2600"/>
                          </a:solidFill>
                        </a:rPr>
                        <a:t>6</a:t>
                      </a:r>
                    </a:p>
                  </a:txBody>
                  <a:tcPr marL="0" marR="0" marT="0" marB="0" anchor="ctr" anchorCtr="0" horzOverflow="overflow">
                    <a:lnL w="38100">
                      <a:solidFill>
                        <a:srgbClr val="535353"/>
                      </a:solidFill>
                      <a:miter lim="400000"/>
                    </a:lnL>
                    <a:lnT w="38100">
                      <a:solidFill>
                        <a:srgbClr val="535353"/>
                      </a:solidFill>
                      <a:miter lim="400000"/>
                    </a:lnT>
                  </a:tcPr>
                </a:tc>
                <a:tc>
                  <a:txBody>
                    <a:bodyPr/>
                    <a:lstStyle/>
                    <a:p>
                      <a:pPr algn="ctr">
                        <a:defRPr sz="1800"/>
                      </a:pPr>
                      <a:r>
                        <a:t>10</a:t>
                      </a:r>
                    </a:p>
                  </a:txBody>
                  <a:tcPr marL="0" marR="0" marT="0" marB="0" anchor="ctr" anchorCtr="0" horzOverflow="overflow">
                    <a:lnT w="38100">
                      <a:solidFill>
                        <a:srgbClr val="535353"/>
                      </a:solidFill>
                      <a:miter lim="400000"/>
                    </a:lnT>
                  </a:tcPr>
                </a:tc>
                <a:tc>
                  <a:txBody>
                    <a:bodyPr/>
                    <a:lstStyle/>
                    <a:p>
                      <a:pPr algn="ctr">
                        <a:defRPr sz="1800"/>
                      </a:pPr>
                      <a:r>
                        <a:t>15</a:t>
                      </a:r>
                    </a:p>
                  </a:txBody>
                  <a:tcPr marL="0" marR="0" marT="0" marB="0" anchor="ctr" anchorCtr="0" horzOverflow="overflow">
                    <a:lnR w="38100">
                      <a:solidFill>
                        <a:srgbClr val="535353"/>
                      </a:solidFill>
                      <a:miter lim="400000"/>
                    </a:lnR>
                    <a:lnT w="38100">
                      <a:solidFill>
                        <a:srgbClr val="535353"/>
                      </a:solidFill>
                      <a:miter lim="400000"/>
                    </a:lnT>
                  </a:tcPr>
                </a:tc>
              </a:tr>
              <a:tr h="301200">
                <a:tc gridSpan="3">
                  <a:txBody>
                    <a:bodyPr/>
                    <a:lstStyle/>
                    <a:p>
                      <a:pPr algn="ctr">
                        <a:defRPr sz="1800"/>
                      </a:pPr>
                      <a:r>
                        <a:t>活动C</a:t>
                      </a:r>
                    </a:p>
                  </a:txBody>
                  <a:tcPr marL="0" marR="0" marT="0" marB="0" anchor="ctr" anchorCtr="0" horzOverflow="overflow">
                    <a:lnL w="38100">
                      <a:solidFill>
                        <a:srgbClr val="535353"/>
                      </a:solidFill>
                      <a:miter lim="400000"/>
                    </a:lnL>
                    <a:lnR w="38100">
                      <a:solidFill>
                        <a:srgbClr val="535353"/>
                      </a:solidFill>
                      <a:miter lim="400000"/>
                    </a:lnR>
                  </a:tcPr>
                </a:tc>
                <a:tc hMerge="1">
                  <a:tcPr/>
                </a:tc>
                <a:tc hMerge="1">
                  <a:tcPr/>
                </a:tc>
              </a:tr>
              <a:tr h="301200">
                <a:tc>
                  <a:txBody>
                    <a:bodyPr/>
                    <a:lstStyle/>
                    <a:p>
                      <a:pPr algn="ctr">
                        <a:defRPr sz="1800"/>
                      </a:pPr>
                      <a:r>
                        <a:rPr>
                          <a:solidFill>
                            <a:srgbClr val="FF2600"/>
                          </a:solidFill>
                        </a:rPr>
                        <a:t>6</a:t>
                      </a:r>
                    </a:p>
                  </a:txBody>
                  <a:tcPr marL="0" marR="0" marT="0" marB="0" anchor="ctr" anchorCtr="0" horzOverflow="overflow">
                    <a:lnL w="38100">
                      <a:solidFill>
                        <a:srgbClr val="535353"/>
                      </a:solidFill>
                      <a:miter lim="400000"/>
                    </a:lnL>
                    <a:lnB w="38100">
                      <a:solidFill>
                        <a:srgbClr val="535353"/>
                      </a:solidFill>
                      <a:miter lim="400000"/>
                    </a:lnB>
                  </a:tcPr>
                </a:tc>
                <a:tc>
                  <a:txBody>
                    <a:bodyPr/>
                    <a:lstStyle/>
                    <a:p>
                      <a:pPr algn="ctr">
                        <a:defRPr sz="1800"/>
                      </a:pPr>
                      <a:r>
                        <a:t>0</a:t>
                      </a:r>
                    </a:p>
                  </a:txBody>
                  <a:tcPr marL="0" marR="0" marT="0" marB="0" anchor="ctr" anchorCtr="0" horzOverflow="overflow">
                    <a:lnB w="38100">
                      <a:solidFill>
                        <a:srgbClr val="535353"/>
                      </a:solidFill>
                      <a:miter lim="400000"/>
                    </a:lnB>
                  </a:tcPr>
                </a:tc>
                <a:tc>
                  <a:txBody>
                    <a:bodyPr/>
                    <a:lstStyle/>
                    <a:p>
                      <a:pPr algn="ctr">
                        <a:defRPr sz="1800"/>
                      </a:pPr>
                      <a:r>
                        <a:t>15</a:t>
                      </a:r>
                    </a:p>
                  </a:txBody>
                  <a:tcPr marL="0" marR="0" marT="0" marB="0" anchor="ctr" anchorCtr="0" horzOverflow="overflow">
                    <a:lnR w="38100">
                      <a:solidFill>
                        <a:srgbClr val="535353"/>
                      </a:solidFill>
                      <a:miter lim="400000"/>
                    </a:lnR>
                    <a:lnB w="38100">
                      <a:solidFill>
                        <a:srgbClr val="535353"/>
                      </a:solidFill>
                      <a:miter lim="400000"/>
                    </a:lnB>
                  </a:tcPr>
                </a:tc>
              </a:tr>
            </a:tbl>
          </a:graphicData>
        </a:graphic>
      </p:graphicFrame>
      <p:graphicFrame>
        <p:nvGraphicFramePr>
          <p:cNvPr id="643" name="Table"/>
          <p:cNvGraphicFramePr/>
          <p:nvPr/>
        </p:nvGraphicFramePr>
        <p:xfrm>
          <a:off x="7864715" y="2522739"/>
          <a:ext cx="1435663" cy="91630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74320"/>
                <a:gridCol w="474320"/>
                <a:gridCol w="474320"/>
              </a:tblGrid>
              <a:tr h="301200">
                <a:tc>
                  <a:txBody>
                    <a:bodyPr/>
                    <a:lstStyle/>
                    <a:p>
                      <a:pPr algn="ctr">
                        <a:defRPr sz="1800"/>
                      </a:pPr>
                      <a:r>
                        <a:rPr>
                          <a:solidFill>
                            <a:srgbClr val="FF2600"/>
                          </a:solidFill>
                        </a:rPr>
                        <a:t>16</a:t>
                      </a:r>
                    </a:p>
                  </a:txBody>
                  <a:tcPr marL="0" marR="0" marT="0" marB="0" anchor="ctr" anchorCtr="0" horzOverflow="overflow">
                    <a:lnL w="38100">
                      <a:solidFill>
                        <a:srgbClr val="535353"/>
                      </a:solidFill>
                      <a:miter lim="400000"/>
                    </a:lnL>
                    <a:lnT w="38100">
                      <a:solidFill>
                        <a:srgbClr val="535353"/>
                      </a:solidFill>
                      <a:miter lim="400000"/>
                    </a:lnT>
                  </a:tcPr>
                </a:tc>
                <a:tc>
                  <a:txBody>
                    <a:bodyPr/>
                    <a:lstStyle/>
                    <a:p>
                      <a:pPr algn="ctr">
                        <a:defRPr sz="1800"/>
                      </a:pPr>
                      <a:r>
                        <a:t>15</a:t>
                      </a:r>
                    </a:p>
                  </a:txBody>
                  <a:tcPr marL="0" marR="0" marT="0" marB="0" anchor="ctr" anchorCtr="0" horzOverflow="overflow">
                    <a:lnT w="38100">
                      <a:solidFill>
                        <a:srgbClr val="535353"/>
                      </a:solidFill>
                      <a:miter lim="400000"/>
                    </a:lnT>
                  </a:tcPr>
                </a:tc>
                <a:tc>
                  <a:txBody>
                    <a:bodyPr/>
                    <a:lstStyle/>
                    <a:p>
                      <a:pPr algn="ctr">
                        <a:defRPr sz="1800"/>
                      </a:pPr>
                      <a:r>
                        <a:t>30</a:t>
                      </a:r>
                    </a:p>
                  </a:txBody>
                  <a:tcPr marL="0" marR="0" marT="0" marB="0" anchor="ctr" anchorCtr="0" horzOverflow="overflow">
                    <a:lnR w="38100">
                      <a:solidFill>
                        <a:srgbClr val="535353"/>
                      </a:solidFill>
                      <a:miter lim="400000"/>
                    </a:lnR>
                    <a:lnT w="38100">
                      <a:solidFill>
                        <a:srgbClr val="535353"/>
                      </a:solidFill>
                      <a:miter lim="400000"/>
                    </a:lnT>
                  </a:tcPr>
                </a:tc>
              </a:tr>
              <a:tr h="301200">
                <a:tc gridSpan="3">
                  <a:txBody>
                    <a:bodyPr/>
                    <a:lstStyle/>
                    <a:p>
                      <a:pPr algn="ctr">
                        <a:defRPr sz="1800"/>
                      </a:pPr>
                      <a:r>
                        <a:t>活动D</a:t>
                      </a:r>
                    </a:p>
                  </a:txBody>
                  <a:tcPr marL="0" marR="0" marT="0" marB="0" anchor="ctr" anchorCtr="0" horzOverflow="overflow">
                    <a:lnL w="38100">
                      <a:solidFill>
                        <a:srgbClr val="535353"/>
                      </a:solidFill>
                      <a:miter lim="400000"/>
                    </a:lnL>
                    <a:lnR w="38100">
                      <a:solidFill>
                        <a:srgbClr val="535353"/>
                      </a:solidFill>
                      <a:miter lim="400000"/>
                    </a:lnR>
                  </a:tcPr>
                </a:tc>
                <a:tc hMerge="1">
                  <a:tcPr/>
                </a:tc>
                <a:tc hMerge="1">
                  <a:tcPr/>
                </a:tc>
              </a:tr>
              <a:tr h="301200">
                <a:tc>
                  <a:txBody>
                    <a:bodyPr/>
                    <a:lstStyle/>
                    <a:p>
                      <a:pPr algn="ctr">
                        <a:defRPr sz="1800"/>
                      </a:pPr>
                      <a:r>
                        <a:rPr>
                          <a:solidFill>
                            <a:srgbClr val="FF2600"/>
                          </a:solidFill>
                        </a:rPr>
                        <a:t>16</a:t>
                      </a:r>
                    </a:p>
                  </a:txBody>
                  <a:tcPr marL="0" marR="0" marT="0" marB="0" anchor="ctr" anchorCtr="0" horzOverflow="overflow">
                    <a:lnL w="38100">
                      <a:solidFill>
                        <a:srgbClr val="535353"/>
                      </a:solidFill>
                      <a:miter lim="400000"/>
                    </a:lnL>
                    <a:lnB w="38100">
                      <a:solidFill>
                        <a:srgbClr val="535353"/>
                      </a:solidFill>
                      <a:miter lim="400000"/>
                    </a:lnB>
                  </a:tcPr>
                </a:tc>
                <a:tc>
                  <a:txBody>
                    <a:bodyPr/>
                    <a:lstStyle/>
                    <a:p>
                      <a:pPr algn="ctr">
                        <a:defRPr sz="1800"/>
                      </a:pPr>
                      <a:r>
                        <a:t>0</a:t>
                      </a:r>
                    </a:p>
                  </a:txBody>
                  <a:tcPr marL="0" marR="0" marT="0" marB="0" anchor="ctr" anchorCtr="0" horzOverflow="overflow">
                    <a:lnB w="38100">
                      <a:solidFill>
                        <a:srgbClr val="535353"/>
                      </a:solidFill>
                      <a:miter lim="400000"/>
                    </a:lnB>
                  </a:tcPr>
                </a:tc>
                <a:tc>
                  <a:txBody>
                    <a:bodyPr/>
                    <a:lstStyle/>
                    <a:p>
                      <a:pPr algn="ctr">
                        <a:defRPr sz="1800"/>
                      </a:pPr>
                      <a:r>
                        <a:t>30</a:t>
                      </a:r>
                    </a:p>
                  </a:txBody>
                  <a:tcPr marL="0" marR="0" marT="0" marB="0" anchor="ctr" anchorCtr="0" horzOverflow="overflow">
                    <a:lnR w="38100">
                      <a:solidFill>
                        <a:srgbClr val="535353"/>
                      </a:solidFill>
                      <a:miter lim="400000"/>
                    </a:lnR>
                    <a:lnB w="38100">
                      <a:solidFill>
                        <a:srgbClr val="535353"/>
                      </a:solidFill>
                      <a:miter lim="400000"/>
                    </a:lnB>
                  </a:tcPr>
                </a:tc>
              </a:tr>
            </a:tbl>
          </a:graphicData>
        </a:graphic>
      </p:graphicFrame>
      <p:grpSp>
        <p:nvGrpSpPr>
          <p:cNvPr id="646" name="完成"/>
          <p:cNvGrpSpPr/>
          <p:nvPr/>
        </p:nvGrpSpPr>
        <p:grpSpPr>
          <a:xfrm>
            <a:off x="9869098" y="2484639"/>
            <a:ext cx="979804" cy="979804"/>
            <a:chOff x="0" y="0"/>
            <a:chExt cx="979802" cy="979802"/>
          </a:xfrm>
        </p:grpSpPr>
        <p:sp>
          <p:nvSpPr>
            <p:cNvPr id="645" name="完成"/>
            <p:cNvSpPr/>
            <p:nvPr/>
          </p:nvSpPr>
          <p:spPr>
            <a:xfrm>
              <a:off x="31750" y="31750"/>
              <a:ext cx="916303" cy="916303"/>
            </a:xfrm>
            <a:prstGeom prst="ellipse">
              <a:avLst/>
            </a:prstGeom>
            <a:solidFill>
              <a:srgbClr val="DDDDDD"/>
            </a:solidFill>
            <a:ln>
              <a:noFill/>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a:r>
                <a:t>完成</a:t>
              </a:r>
            </a:p>
          </p:txBody>
        </p:sp>
        <p:pic>
          <p:nvPicPr>
            <p:cNvPr id="644" name="完成 完成" descr="完成 完成"/>
            <p:cNvPicPr>
              <a:picLocks noChangeAspect="0"/>
            </p:cNvPicPr>
            <p:nvPr/>
          </p:nvPicPr>
          <p:blipFill>
            <a:blip r:embed="rId3">
              <a:extLst/>
            </a:blip>
            <a:stretch>
              <a:fillRect/>
            </a:stretch>
          </p:blipFill>
          <p:spPr>
            <a:xfrm>
              <a:off x="-1" y="-1"/>
              <a:ext cx="979804" cy="979804"/>
            </a:xfrm>
            <a:prstGeom prst="rect">
              <a:avLst/>
            </a:prstGeom>
            <a:effectLst/>
          </p:spPr>
        </p:pic>
      </p:grpSp>
      <p:pic>
        <p:nvPicPr>
          <p:cNvPr id="655" name="Connection Line" descr="Connection Line"/>
          <p:cNvPicPr>
            <a:picLocks noChangeAspect="0"/>
          </p:cNvPicPr>
          <p:nvPr/>
        </p:nvPicPr>
        <p:blipFill>
          <a:blip r:embed="rId4">
            <a:extLst/>
          </a:blip>
          <a:stretch>
            <a:fillRect/>
          </a:stretch>
        </p:blipFill>
        <p:spPr>
          <a:xfrm>
            <a:off x="2256006" y="2824194"/>
            <a:ext cx="600391" cy="299395"/>
          </a:xfrm>
          <a:prstGeom prst="rect">
            <a:avLst/>
          </a:prstGeom>
        </p:spPr>
      </p:pic>
      <p:pic>
        <p:nvPicPr>
          <p:cNvPr id="657" name="Connection Line" descr="Connection Line"/>
          <p:cNvPicPr>
            <a:picLocks noChangeAspect="0"/>
          </p:cNvPicPr>
          <p:nvPr/>
        </p:nvPicPr>
        <p:blipFill>
          <a:blip r:embed="rId5">
            <a:extLst/>
          </a:blip>
          <a:stretch>
            <a:fillRect/>
          </a:stretch>
        </p:blipFill>
        <p:spPr>
          <a:xfrm>
            <a:off x="4291496" y="2278747"/>
            <a:ext cx="1069060" cy="459302"/>
          </a:xfrm>
          <a:prstGeom prst="rect">
            <a:avLst/>
          </a:prstGeom>
        </p:spPr>
      </p:pic>
      <p:pic>
        <p:nvPicPr>
          <p:cNvPr id="659" name="Connection Line" descr="Connection Line"/>
          <p:cNvPicPr>
            <a:picLocks noChangeAspect="0"/>
          </p:cNvPicPr>
          <p:nvPr/>
        </p:nvPicPr>
        <p:blipFill>
          <a:blip r:embed="rId6">
            <a:extLst/>
          </a:blip>
          <a:stretch>
            <a:fillRect/>
          </a:stretch>
        </p:blipFill>
        <p:spPr>
          <a:xfrm>
            <a:off x="4291496" y="3194092"/>
            <a:ext cx="1069060" cy="445934"/>
          </a:xfrm>
          <a:prstGeom prst="rect">
            <a:avLst/>
          </a:prstGeom>
        </p:spPr>
      </p:pic>
      <p:pic>
        <p:nvPicPr>
          <p:cNvPr id="661" name="Connection Line" descr="Connection Line"/>
          <p:cNvPicPr>
            <a:picLocks noChangeAspect="0"/>
          </p:cNvPicPr>
          <p:nvPr/>
        </p:nvPicPr>
        <p:blipFill>
          <a:blip r:embed="rId7">
            <a:extLst/>
          </a:blip>
          <a:stretch>
            <a:fillRect/>
          </a:stretch>
        </p:blipFill>
        <p:spPr>
          <a:xfrm>
            <a:off x="6795655" y="3153327"/>
            <a:ext cx="1062711" cy="442149"/>
          </a:xfrm>
          <a:prstGeom prst="rect">
            <a:avLst/>
          </a:prstGeom>
        </p:spPr>
      </p:pic>
      <p:pic>
        <p:nvPicPr>
          <p:cNvPr id="663" name="Connection Line" descr="Connection Line"/>
          <p:cNvPicPr>
            <a:picLocks noChangeAspect="0"/>
          </p:cNvPicPr>
          <p:nvPr/>
        </p:nvPicPr>
        <p:blipFill>
          <a:blip r:embed="rId8">
            <a:extLst/>
          </a:blip>
          <a:stretch>
            <a:fillRect/>
          </a:stretch>
        </p:blipFill>
        <p:spPr>
          <a:xfrm>
            <a:off x="6795655" y="2316524"/>
            <a:ext cx="1062711" cy="460195"/>
          </a:xfrm>
          <a:prstGeom prst="rect">
            <a:avLst/>
          </a:prstGeom>
        </p:spPr>
      </p:pic>
      <p:pic>
        <p:nvPicPr>
          <p:cNvPr id="665" name="Connection Line" descr="Connection Line"/>
          <p:cNvPicPr>
            <a:picLocks noChangeAspect="0"/>
          </p:cNvPicPr>
          <p:nvPr/>
        </p:nvPicPr>
        <p:blipFill>
          <a:blip r:embed="rId9">
            <a:extLst/>
          </a:blip>
          <a:stretch>
            <a:fillRect/>
          </a:stretch>
        </p:blipFill>
        <p:spPr>
          <a:xfrm>
            <a:off x="9293465" y="2824251"/>
            <a:ext cx="607384" cy="299405"/>
          </a:xfrm>
          <a:prstGeom prst="rect">
            <a:avLst/>
          </a:prstGeom>
        </p:spPr>
      </p:pic>
      <p:sp>
        <p:nvSpPr>
          <p:cNvPr id="653" name="ES’=1…"/>
          <p:cNvSpPr txBox="1"/>
          <p:nvPr/>
        </p:nvSpPr>
        <p:spPr>
          <a:xfrm>
            <a:off x="6870077" y="4233459"/>
            <a:ext cx="1460561" cy="2263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nSpc>
                <a:spcPct val="130000"/>
              </a:lnSpc>
              <a:defRPr b="1" sz="1400">
                <a:solidFill>
                  <a:srgbClr val="3B3838"/>
                </a:solidFill>
                <a:latin typeface="YRDZST-Semibold"/>
                <a:ea typeface="YRDZST-Semibold"/>
                <a:cs typeface="YRDZST-Semibold"/>
                <a:sym typeface="YRDZST-Semibold"/>
              </a:defRPr>
            </a:pPr>
            <a:r>
              <a:t>ES’=</a:t>
            </a:r>
            <a:r>
              <a:rPr>
                <a:solidFill>
                  <a:srgbClr val="FF2600"/>
                </a:solidFill>
              </a:rPr>
              <a:t>1</a:t>
            </a:r>
          </a:p>
          <a:p>
            <a:pPr>
              <a:lnSpc>
                <a:spcPct val="130000"/>
              </a:lnSpc>
              <a:defRPr b="1" sz="1400">
                <a:solidFill>
                  <a:srgbClr val="3B3838"/>
                </a:solidFill>
                <a:latin typeface="YRDZST-Semibold"/>
                <a:ea typeface="YRDZST-Semibold"/>
                <a:cs typeface="YRDZST-Semibold"/>
                <a:sym typeface="YRDZST-Semibold"/>
              </a:defRPr>
            </a:pPr>
            <a:r>
              <a:t>ES=MAX(EF’)</a:t>
            </a:r>
            <a:r>
              <a:rPr>
                <a:solidFill>
                  <a:srgbClr val="FF2600"/>
                </a:solidFill>
              </a:rPr>
              <a:t>+1</a:t>
            </a:r>
          </a:p>
          <a:p>
            <a:pPr>
              <a:lnSpc>
                <a:spcPct val="130000"/>
              </a:lnSpc>
              <a:defRPr b="1" sz="1400">
                <a:solidFill>
                  <a:srgbClr val="3B3838"/>
                </a:solidFill>
                <a:latin typeface="YRDZST-Semibold"/>
                <a:ea typeface="YRDZST-Semibold"/>
                <a:cs typeface="YRDZST-Semibold"/>
                <a:sym typeface="YRDZST-Semibold"/>
              </a:defRPr>
            </a:pPr>
            <a:r>
              <a:t>EF=ES+DU</a:t>
            </a:r>
            <a:r>
              <a:rPr>
                <a:solidFill>
                  <a:srgbClr val="FF2600"/>
                </a:solidFill>
              </a:rPr>
              <a:t>-1</a:t>
            </a:r>
          </a:p>
          <a:p>
            <a:pPr>
              <a:lnSpc>
                <a:spcPct val="130000"/>
              </a:lnSpc>
              <a:defRPr b="1" sz="1400">
                <a:solidFill>
                  <a:srgbClr val="3B3838"/>
                </a:solidFill>
                <a:latin typeface="YRDZST-Semibold"/>
                <a:ea typeface="YRDZST-Semibold"/>
                <a:cs typeface="YRDZST-Semibold"/>
                <a:sym typeface="YRDZST-Semibold"/>
              </a:defRPr>
            </a:pPr>
          </a:p>
          <a:p>
            <a:pPr>
              <a:lnSpc>
                <a:spcPct val="130000"/>
              </a:lnSpc>
              <a:defRPr b="1" sz="1400">
                <a:solidFill>
                  <a:srgbClr val="3B3838"/>
                </a:solidFill>
                <a:latin typeface="YRDZST-Semibold"/>
                <a:ea typeface="YRDZST-Semibold"/>
                <a:cs typeface="YRDZST-Semibold"/>
                <a:sym typeface="YRDZST-Semibold"/>
              </a:defRPr>
            </a:pPr>
            <a:r>
              <a:t>LF’’=T（总时间）</a:t>
            </a:r>
          </a:p>
          <a:p>
            <a:pPr>
              <a:lnSpc>
                <a:spcPct val="130000"/>
              </a:lnSpc>
              <a:defRPr b="1" sz="1400">
                <a:solidFill>
                  <a:srgbClr val="3B3838"/>
                </a:solidFill>
                <a:latin typeface="YRDZST-Semibold"/>
                <a:ea typeface="YRDZST-Semibold"/>
                <a:cs typeface="YRDZST-Semibold"/>
                <a:sym typeface="YRDZST-Semibold"/>
              </a:defRPr>
            </a:pPr>
            <a:r>
              <a:t>LF=MIN(LS)</a:t>
            </a:r>
            <a:r>
              <a:rPr>
                <a:solidFill>
                  <a:srgbClr val="FF2600"/>
                </a:solidFill>
              </a:rPr>
              <a:t>-1</a:t>
            </a:r>
          </a:p>
          <a:p>
            <a:pPr>
              <a:lnSpc>
                <a:spcPct val="130000"/>
              </a:lnSpc>
              <a:defRPr b="1" sz="1400">
                <a:solidFill>
                  <a:srgbClr val="3B3838"/>
                </a:solidFill>
                <a:latin typeface="YRDZST-Semibold"/>
                <a:ea typeface="YRDZST-Semibold"/>
                <a:cs typeface="YRDZST-Semibold"/>
                <a:sym typeface="YRDZST-Semibold"/>
              </a:defRPr>
            </a:pPr>
            <a:r>
              <a:t>LS=LF-DU</a:t>
            </a:r>
            <a:r>
              <a:rPr>
                <a:solidFill>
                  <a:srgbClr val="FF2600"/>
                </a:solidFill>
              </a:rPr>
              <a:t>+1</a:t>
            </a:r>
          </a:p>
          <a:p>
            <a:pPr>
              <a:lnSpc>
                <a:spcPct val="130000"/>
              </a:lnSpc>
              <a:defRPr b="1" sz="1400">
                <a:solidFill>
                  <a:srgbClr val="3B3838"/>
                </a:solidFill>
                <a:latin typeface="YRDZST-Semibold"/>
                <a:ea typeface="YRDZST-Semibold"/>
                <a:cs typeface="YRDZST-Semibold"/>
                <a:sym typeface="YRDZST-Semibold"/>
              </a:defRPr>
            </a:pPr>
          </a:p>
          <a:p>
            <a:pPr>
              <a:lnSpc>
                <a:spcPct val="130000"/>
              </a:lnSpc>
              <a:defRPr b="1" sz="1400">
                <a:solidFill>
                  <a:srgbClr val="3B3838"/>
                </a:solidFill>
                <a:latin typeface="YRDZST-Semibold"/>
                <a:ea typeface="YRDZST-Semibold"/>
                <a:cs typeface="YRDZST-Semibold"/>
                <a:sym typeface="YRDZST-Semibold"/>
              </a:defRPr>
            </a:pPr>
            <a:r>
              <a:t>FT=LS-ES=LF-EF</a:t>
            </a:r>
          </a:p>
        </p:txBody>
      </p:sp>
      <p:sp>
        <p:nvSpPr>
          <p:cNvPr id="654" name="最早开始时间：ES，Early Start…"/>
          <p:cNvSpPr txBox="1"/>
          <p:nvPr/>
        </p:nvSpPr>
        <p:spPr>
          <a:xfrm>
            <a:off x="3861363" y="4516054"/>
            <a:ext cx="2461380" cy="15201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nSpc>
                <a:spcPct val="130000"/>
              </a:lnSpc>
              <a:defRPr b="1" sz="1400">
                <a:solidFill>
                  <a:srgbClr val="3B3838"/>
                </a:solidFill>
                <a:latin typeface="YRDZST-Semibold"/>
                <a:ea typeface="YRDZST-Semibold"/>
                <a:cs typeface="YRDZST-Semibold"/>
                <a:sym typeface="YRDZST-Semibold"/>
              </a:defRPr>
            </a:pPr>
            <a:r>
              <a:t>最早开始时间：ES，</a:t>
            </a:r>
            <a:r>
              <a:rPr>
                <a:solidFill>
                  <a:schemeClr val="accent2">
                    <a:satOff val="-18194"/>
                    <a:lumOff val="-11215"/>
                  </a:schemeClr>
                </a:solidFill>
              </a:rPr>
              <a:t>E</a:t>
            </a:r>
            <a:r>
              <a:t>arly </a:t>
            </a:r>
            <a:r>
              <a:rPr>
                <a:solidFill>
                  <a:schemeClr val="accent2">
                    <a:satOff val="-18194"/>
                    <a:lumOff val="-11215"/>
                  </a:schemeClr>
                </a:solidFill>
              </a:rPr>
              <a:t>S</a:t>
            </a:r>
            <a:r>
              <a:t>tart</a:t>
            </a:r>
          </a:p>
          <a:p>
            <a:pPr>
              <a:lnSpc>
                <a:spcPct val="130000"/>
              </a:lnSpc>
              <a:defRPr b="1" sz="1400">
                <a:solidFill>
                  <a:srgbClr val="3B3838"/>
                </a:solidFill>
                <a:latin typeface="YRDZST-Semibold"/>
                <a:ea typeface="YRDZST-Semibold"/>
                <a:cs typeface="YRDZST-Semibold"/>
                <a:sym typeface="YRDZST-Semibold"/>
              </a:defRPr>
            </a:pPr>
            <a:r>
              <a:t>最早结束时间：EF， </a:t>
            </a:r>
            <a:r>
              <a:rPr>
                <a:solidFill>
                  <a:schemeClr val="accent2">
                    <a:satOff val="-18194"/>
                    <a:lumOff val="-11215"/>
                  </a:schemeClr>
                </a:solidFill>
              </a:rPr>
              <a:t>E</a:t>
            </a:r>
            <a:r>
              <a:t>arly </a:t>
            </a:r>
            <a:r>
              <a:rPr>
                <a:solidFill>
                  <a:schemeClr val="accent2">
                    <a:satOff val="-18194"/>
                    <a:lumOff val="-11215"/>
                  </a:schemeClr>
                </a:solidFill>
              </a:rPr>
              <a:t>F</a:t>
            </a:r>
            <a:r>
              <a:t>inish</a:t>
            </a:r>
          </a:p>
          <a:p>
            <a:pPr>
              <a:lnSpc>
                <a:spcPct val="130000"/>
              </a:lnSpc>
              <a:defRPr b="1" sz="1400">
                <a:solidFill>
                  <a:srgbClr val="3B3838"/>
                </a:solidFill>
                <a:latin typeface="YRDZST-Semibold"/>
                <a:ea typeface="YRDZST-Semibold"/>
                <a:cs typeface="YRDZST-Semibold"/>
                <a:sym typeface="YRDZST-Semibold"/>
              </a:defRPr>
            </a:pPr>
            <a:r>
              <a:t>最晚开始时间：LS，</a:t>
            </a:r>
            <a:r>
              <a:rPr>
                <a:solidFill>
                  <a:schemeClr val="accent2">
                    <a:satOff val="-18194"/>
                    <a:lumOff val="-11215"/>
                  </a:schemeClr>
                </a:solidFill>
              </a:rPr>
              <a:t>L</a:t>
            </a:r>
            <a:r>
              <a:t>ate </a:t>
            </a:r>
            <a:r>
              <a:rPr>
                <a:solidFill>
                  <a:schemeClr val="accent2">
                    <a:satOff val="-18194"/>
                    <a:lumOff val="-11215"/>
                  </a:schemeClr>
                </a:solidFill>
              </a:rPr>
              <a:t>S</a:t>
            </a:r>
            <a:r>
              <a:t>tart</a:t>
            </a:r>
          </a:p>
          <a:p>
            <a:pPr>
              <a:lnSpc>
                <a:spcPct val="130000"/>
              </a:lnSpc>
              <a:defRPr b="1" sz="1400">
                <a:solidFill>
                  <a:srgbClr val="3B3838"/>
                </a:solidFill>
                <a:latin typeface="YRDZST-Semibold"/>
                <a:ea typeface="YRDZST-Semibold"/>
                <a:cs typeface="YRDZST-Semibold"/>
                <a:sym typeface="YRDZST-Semibold"/>
              </a:defRPr>
            </a:pPr>
            <a:r>
              <a:t>最晚结束时间：LF，</a:t>
            </a:r>
            <a:r>
              <a:rPr>
                <a:solidFill>
                  <a:schemeClr val="accent2">
                    <a:satOff val="-18194"/>
                    <a:lumOff val="-11215"/>
                  </a:schemeClr>
                </a:solidFill>
              </a:rPr>
              <a:t>L</a:t>
            </a:r>
            <a:r>
              <a:t>ate </a:t>
            </a:r>
            <a:r>
              <a:rPr>
                <a:solidFill>
                  <a:schemeClr val="accent2">
                    <a:satOff val="-18194"/>
                    <a:lumOff val="-11215"/>
                  </a:schemeClr>
                </a:solidFill>
              </a:rPr>
              <a:t>F</a:t>
            </a:r>
            <a:r>
              <a:t>inish</a:t>
            </a:r>
          </a:p>
          <a:p>
            <a:pPr>
              <a:lnSpc>
                <a:spcPct val="130000"/>
              </a:lnSpc>
              <a:defRPr b="1" sz="1400">
                <a:solidFill>
                  <a:srgbClr val="3B3838"/>
                </a:solidFill>
                <a:latin typeface="YRDZST-Semibold"/>
                <a:ea typeface="YRDZST-Semibold"/>
                <a:cs typeface="YRDZST-Semibold"/>
                <a:sym typeface="YRDZST-Semibold"/>
              </a:defRPr>
            </a:pPr>
            <a:r>
              <a:t>活动历时：DU，</a:t>
            </a:r>
            <a:r>
              <a:rPr>
                <a:solidFill>
                  <a:schemeClr val="accent2">
                    <a:satOff val="-18194"/>
                    <a:lumOff val="-11215"/>
                  </a:schemeClr>
                </a:solidFill>
              </a:rPr>
              <a:t>Du</a:t>
            </a:r>
            <a:r>
              <a:t>ration</a:t>
            </a:r>
          </a:p>
          <a:p>
            <a:pPr>
              <a:lnSpc>
                <a:spcPct val="130000"/>
              </a:lnSpc>
              <a:defRPr b="1" sz="1400">
                <a:solidFill>
                  <a:srgbClr val="3B3838"/>
                </a:solidFill>
                <a:latin typeface="YRDZST-Semibold"/>
                <a:ea typeface="YRDZST-Semibold"/>
                <a:cs typeface="YRDZST-Semibold"/>
                <a:sym typeface="YRDZST-Semibold"/>
              </a:defRPr>
            </a:pPr>
            <a:r>
              <a:t>总浮动时间：TF，</a:t>
            </a:r>
            <a:r>
              <a:rPr>
                <a:solidFill>
                  <a:schemeClr val="accent2">
                    <a:satOff val="-18194"/>
                    <a:lumOff val="-11215"/>
                  </a:schemeClr>
                </a:solidFill>
              </a:rPr>
              <a:t>T</a:t>
            </a:r>
            <a:r>
              <a:t>otal </a:t>
            </a:r>
            <a:r>
              <a:rPr>
                <a:solidFill>
                  <a:schemeClr val="accent2">
                    <a:satOff val="-18194"/>
                    <a:lumOff val="-11215"/>
                  </a:schemeClr>
                </a:solidFill>
              </a:rPr>
              <a:t>F</a:t>
            </a:r>
            <a:r>
              <a:t>loat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0" name="稻壳儿_答辩小姐姐作品_1"/>
          <p:cNvSpPr/>
          <p:nvPr/>
        </p:nvSpPr>
        <p:spPr>
          <a:xfrm>
            <a:off x="313266" y="304800"/>
            <a:ext cx="11565468" cy="650063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719" rIns="45719" anchor="ctr"/>
          <a:lstStyle>
            <a:lvl1pPr algn="ctr">
              <a:defRPr>
                <a:solidFill>
                  <a:srgbClr val="FFFFFF"/>
                </a:solidFill>
              </a:defRPr>
            </a:lvl1pPr>
          </a:lstStyle>
          <a:p>
            <a:pPr/>
            <a:r>
              <a:t>T</a:t>
            </a:r>
          </a:p>
        </p:txBody>
      </p:sp>
      <p:grpSp>
        <p:nvGrpSpPr>
          <p:cNvPr id="674" name="稻壳儿_答辩小姐姐作品_18"/>
          <p:cNvGrpSpPr/>
          <p:nvPr/>
        </p:nvGrpSpPr>
        <p:grpSpPr>
          <a:xfrm>
            <a:off x="4058859" y="713275"/>
            <a:ext cx="4074283" cy="230833"/>
            <a:chOff x="0" y="0"/>
            <a:chExt cx="4074281" cy="230831"/>
          </a:xfrm>
        </p:grpSpPr>
        <p:sp>
          <p:nvSpPr>
            <p:cNvPr id="671" name="直接连接符 2"/>
            <p:cNvSpPr/>
            <p:nvPr/>
          </p:nvSpPr>
          <p:spPr>
            <a:xfrm>
              <a:off x="0" y="230831"/>
              <a:ext cx="648182"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672" name="直接连接符 28"/>
            <p:cNvSpPr/>
            <p:nvPr/>
          </p:nvSpPr>
          <p:spPr>
            <a:xfrm>
              <a:off x="3426099" y="230831"/>
              <a:ext cx="648183"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673" name="文本框 7"/>
            <p:cNvSpPr/>
            <p:nvPr/>
          </p:nvSpPr>
          <p:spPr>
            <a:xfrm>
              <a:off x="734343" y="0"/>
              <a:ext cx="260559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pc="300" sz="24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r>
                <a:t>制定进度计划</a:t>
              </a:r>
            </a:p>
          </p:txBody>
        </p:sp>
      </p:grpSp>
      <p:sp>
        <p:nvSpPr>
          <p:cNvPr id="675" name="关键路径法"/>
          <p:cNvSpPr txBox="1"/>
          <p:nvPr/>
        </p:nvSpPr>
        <p:spPr>
          <a:xfrm>
            <a:off x="1829964" y="1434611"/>
            <a:ext cx="1622188"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2400">
                <a:solidFill>
                  <a:srgbClr val="3B3838"/>
                </a:solidFill>
                <a:latin typeface="YRDZST-Semibold"/>
                <a:ea typeface="YRDZST-Semibold"/>
                <a:cs typeface="YRDZST-Semibold"/>
                <a:sym typeface="YRDZST-Semibold"/>
              </a:defRPr>
            </a:lvl1pPr>
          </a:lstStyle>
          <a:p>
            <a:pPr/>
            <a:r>
              <a:t>关键路径法</a:t>
            </a:r>
          </a:p>
        </p:txBody>
      </p:sp>
      <p:graphicFrame>
        <p:nvGraphicFramePr>
          <p:cNvPr id="676" name="Table"/>
          <p:cNvGraphicFramePr/>
          <p:nvPr/>
        </p:nvGraphicFramePr>
        <p:xfrm>
          <a:off x="2862746" y="2522739"/>
          <a:ext cx="1435663" cy="91630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74320"/>
                <a:gridCol w="474320"/>
                <a:gridCol w="474320"/>
              </a:tblGrid>
              <a:tr h="301200">
                <a:tc>
                  <a:txBody>
                    <a:bodyPr/>
                    <a:lstStyle/>
                    <a:p>
                      <a:pPr algn="ctr">
                        <a:defRPr sz="1800"/>
                      </a:pPr>
                    </a:p>
                  </a:txBody>
                  <a:tcPr marL="0" marR="0" marT="0" marB="0" anchor="ctr" anchorCtr="0" horzOverflow="overflow">
                    <a:lnL w="38100">
                      <a:solidFill>
                        <a:srgbClr val="535353"/>
                      </a:solidFill>
                      <a:miter lim="400000"/>
                    </a:lnL>
                    <a:lnT w="38100">
                      <a:solidFill>
                        <a:srgbClr val="535353"/>
                      </a:solidFill>
                      <a:miter lim="400000"/>
                    </a:lnT>
                  </a:tcPr>
                </a:tc>
                <a:tc>
                  <a:txBody>
                    <a:bodyPr/>
                    <a:lstStyle/>
                    <a:p>
                      <a:pPr algn="ctr">
                        <a:defRPr sz="1800"/>
                      </a:pPr>
                    </a:p>
                  </a:txBody>
                  <a:tcPr marL="0" marR="0" marT="0" marB="0" anchor="ctr" anchorCtr="0" horzOverflow="overflow">
                    <a:lnT w="38100">
                      <a:solidFill>
                        <a:srgbClr val="535353"/>
                      </a:solidFill>
                      <a:miter lim="400000"/>
                    </a:lnT>
                  </a:tcPr>
                </a:tc>
                <a:tc>
                  <a:txBody>
                    <a:bodyPr/>
                    <a:lstStyle/>
                    <a:p>
                      <a:pPr algn="ctr">
                        <a:defRPr sz="1800"/>
                      </a:pPr>
                    </a:p>
                  </a:txBody>
                  <a:tcPr marL="0" marR="0" marT="0" marB="0" anchor="ctr" anchorCtr="0" horzOverflow="overflow">
                    <a:lnR w="38100">
                      <a:solidFill>
                        <a:srgbClr val="535353"/>
                      </a:solidFill>
                      <a:miter lim="400000"/>
                    </a:lnR>
                    <a:lnT w="38100">
                      <a:solidFill>
                        <a:srgbClr val="535353"/>
                      </a:solidFill>
                      <a:miter lim="400000"/>
                    </a:lnT>
                  </a:tcPr>
                </a:tc>
              </a:tr>
              <a:tr h="301200">
                <a:tc gridSpan="3">
                  <a:txBody>
                    <a:bodyPr/>
                    <a:lstStyle/>
                    <a:p>
                      <a:pPr algn="ctr">
                        <a:defRPr sz="1800"/>
                      </a:pPr>
                      <a:r>
                        <a:t>活动A</a:t>
                      </a:r>
                    </a:p>
                  </a:txBody>
                  <a:tcPr marL="0" marR="0" marT="0" marB="0" anchor="ctr" anchorCtr="0" horzOverflow="overflow">
                    <a:lnL w="38100">
                      <a:solidFill>
                        <a:srgbClr val="535353"/>
                      </a:solidFill>
                      <a:miter lim="400000"/>
                    </a:lnL>
                    <a:lnR w="38100">
                      <a:solidFill>
                        <a:srgbClr val="535353"/>
                      </a:solidFill>
                      <a:miter lim="400000"/>
                    </a:lnR>
                  </a:tcPr>
                </a:tc>
                <a:tc hMerge="1">
                  <a:tcPr/>
                </a:tc>
                <a:tc hMerge="1">
                  <a:tcPr/>
                </a:tc>
              </a:tr>
              <a:tr h="301200">
                <a:tc>
                  <a:txBody>
                    <a:bodyPr/>
                    <a:lstStyle/>
                    <a:p>
                      <a:pPr algn="ctr">
                        <a:defRPr sz="1800"/>
                      </a:pPr>
                    </a:p>
                  </a:txBody>
                  <a:tcPr marL="0" marR="0" marT="0" marB="0" anchor="ctr" anchorCtr="0" horzOverflow="overflow">
                    <a:lnL w="38100">
                      <a:solidFill>
                        <a:srgbClr val="535353"/>
                      </a:solidFill>
                      <a:miter lim="400000"/>
                    </a:lnL>
                    <a:lnB w="38100">
                      <a:solidFill>
                        <a:srgbClr val="535353"/>
                      </a:solidFill>
                      <a:miter lim="400000"/>
                    </a:lnB>
                  </a:tcPr>
                </a:tc>
                <a:tc>
                  <a:txBody>
                    <a:bodyPr/>
                    <a:lstStyle/>
                    <a:p>
                      <a:pPr algn="ctr">
                        <a:defRPr sz="1800"/>
                      </a:pPr>
                    </a:p>
                  </a:txBody>
                  <a:tcPr marL="0" marR="0" marT="0" marB="0" anchor="ctr" anchorCtr="0" horzOverflow="overflow">
                    <a:lnB w="38100">
                      <a:solidFill>
                        <a:srgbClr val="535353"/>
                      </a:solidFill>
                      <a:miter lim="400000"/>
                    </a:lnB>
                  </a:tcPr>
                </a:tc>
                <a:tc>
                  <a:txBody>
                    <a:bodyPr/>
                    <a:lstStyle/>
                    <a:p>
                      <a:pPr algn="ctr">
                        <a:defRPr sz="1800"/>
                      </a:pPr>
                    </a:p>
                  </a:txBody>
                  <a:tcPr marL="0" marR="0" marT="0" marB="0" anchor="ctr" anchorCtr="0" horzOverflow="overflow">
                    <a:lnR w="38100">
                      <a:solidFill>
                        <a:srgbClr val="535353"/>
                      </a:solidFill>
                      <a:miter lim="400000"/>
                    </a:lnR>
                    <a:lnB w="38100">
                      <a:solidFill>
                        <a:srgbClr val="535353"/>
                      </a:solidFill>
                      <a:miter lim="400000"/>
                    </a:lnB>
                  </a:tcPr>
                </a:tc>
              </a:tr>
            </a:tbl>
          </a:graphicData>
        </a:graphic>
      </p:graphicFrame>
      <p:graphicFrame>
        <p:nvGraphicFramePr>
          <p:cNvPr id="677" name="Table"/>
          <p:cNvGraphicFramePr/>
          <p:nvPr/>
        </p:nvGraphicFramePr>
        <p:xfrm>
          <a:off x="2862746" y="2522739"/>
          <a:ext cx="1435663" cy="91630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74320"/>
                <a:gridCol w="474320"/>
                <a:gridCol w="474320"/>
              </a:tblGrid>
              <a:tr h="301200">
                <a:tc>
                  <a:txBody>
                    <a:bodyPr/>
                    <a:lstStyle/>
                    <a:p>
                      <a:pPr algn="ctr">
                        <a:defRPr sz="1800"/>
                      </a:pPr>
                    </a:p>
                  </a:txBody>
                  <a:tcPr marL="0" marR="0" marT="0" marB="0" anchor="ctr" anchorCtr="0" horzOverflow="overflow">
                    <a:lnL w="38100">
                      <a:solidFill>
                        <a:srgbClr val="535353"/>
                      </a:solidFill>
                      <a:miter lim="400000"/>
                    </a:lnL>
                    <a:lnT w="38100">
                      <a:solidFill>
                        <a:srgbClr val="535353"/>
                      </a:solidFill>
                      <a:miter lim="400000"/>
                    </a:lnT>
                    <a:solidFill>
                      <a:srgbClr val="FFC2B9"/>
                    </a:solidFill>
                  </a:tcPr>
                </a:tc>
                <a:tc>
                  <a:txBody>
                    <a:bodyPr/>
                    <a:lstStyle/>
                    <a:p>
                      <a:pPr algn="ctr">
                        <a:defRPr sz="1800"/>
                      </a:pPr>
                    </a:p>
                  </a:txBody>
                  <a:tcPr marL="0" marR="0" marT="0" marB="0" anchor="ctr" anchorCtr="0" horzOverflow="overflow">
                    <a:lnT w="38100">
                      <a:solidFill>
                        <a:srgbClr val="535353"/>
                      </a:solidFill>
                      <a:miter lim="400000"/>
                    </a:lnT>
                    <a:solidFill>
                      <a:srgbClr val="FFC2B9"/>
                    </a:solidFill>
                  </a:tcPr>
                </a:tc>
                <a:tc>
                  <a:txBody>
                    <a:bodyPr/>
                    <a:lstStyle/>
                    <a:p>
                      <a:pPr algn="ctr">
                        <a:defRPr sz="1800"/>
                      </a:pPr>
                    </a:p>
                  </a:txBody>
                  <a:tcPr marL="0" marR="0" marT="0" marB="0" anchor="ctr" anchorCtr="0" horzOverflow="overflow">
                    <a:lnR w="38100">
                      <a:solidFill>
                        <a:srgbClr val="535353"/>
                      </a:solidFill>
                      <a:miter lim="400000"/>
                    </a:lnR>
                    <a:lnT w="38100">
                      <a:solidFill>
                        <a:srgbClr val="535353"/>
                      </a:solidFill>
                      <a:miter lim="400000"/>
                    </a:lnT>
                    <a:solidFill>
                      <a:srgbClr val="FFC2B9"/>
                    </a:solidFill>
                  </a:tcPr>
                </a:tc>
              </a:tr>
              <a:tr h="301200">
                <a:tc gridSpan="3">
                  <a:txBody>
                    <a:bodyPr/>
                    <a:lstStyle/>
                    <a:p>
                      <a:pPr algn="ctr">
                        <a:defRPr sz="1800"/>
                      </a:pPr>
                      <a:r>
                        <a:t>活动A</a:t>
                      </a:r>
                    </a:p>
                  </a:txBody>
                  <a:tcPr marL="0" marR="0" marT="0" marB="0" anchor="ctr" anchorCtr="0" horzOverflow="overflow">
                    <a:lnL w="38100">
                      <a:solidFill>
                        <a:srgbClr val="535353"/>
                      </a:solidFill>
                      <a:miter lim="400000"/>
                    </a:lnL>
                    <a:lnR w="38100">
                      <a:solidFill>
                        <a:srgbClr val="535353"/>
                      </a:solidFill>
                      <a:miter lim="400000"/>
                    </a:lnR>
                    <a:solidFill>
                      <a:srgbClr val="FFC2B9"/>
                    </a:solidFill>
                  </a:tcPr>
                </a:tc>
                <a:tc hMerge="1">
                  <a:tcPr/>
                </a:tc>
                <a:tc hMerge="1">
                  <a:tcPr/>
                </a:tc>
              </a:tr>
              <a:tr h="301200">
                <a:tc>
                  <a:txBody>
                    <a:bodyPr/>
                    <a:lstStyle/>
                    <a:p>
                      <a:pPr algn="ctr">
                        <a:defRPr sz="1800"/>
                      </a:pPr>
                    </a:p>
                  </a:txBody>
                  <a:tcPr marL="0" marR="0" marT="0" marB="0" anchor="ctr" anchorCtr="0" horzOverflow="overflow">
                    <a:lnL w="38100">
                      <a:solidFill>
                        <a:srgbClr val="535353"/>
                      </a:solidFill>
                      <a:miter lim="400000"/>
                    </a:lnL>
                    <a:lnB w="38100">
                      <a:solidFill>
                        <a:srgbClr val="535353"/>
                      </a:solidFill>
                      <a:miter lim="400000"/>
                    </a:lnB>
                    <a:solidFill>
                      <a:srgbClr val="FFC2B9"/>
                    </a:solidFill>
                  </a:tcPr>
                </a:tc>
                <a:tc>
                  <a:txBody>
                    <a:bodyPr/>
                    <a:lstStyle/>
                    <a:p>
                      <a:pPr algn="ctr">
                        <a:defRPr sz="1800"/>
                      </a:pPr>
                    </a:p>
                  </a:txBody>
                  <a:tcPr marL="0" marR="0" marT="0" marB="0" anchor="ctr" anchorCtr="0" horzOverflow="overflow">
                    <a:lnB w="38100">
                      <a:solidFill>
                        <a:srgbClr val="535353"/>
                      </a:solidFill>
                      <a:miter lim="400000"/>
                    </a:lnB>
                    <a:solidFill>
                      <a:srgbClr val="FFC2B9"/>
                    </a:solidFill>
                  </a:tcPr>
                </a:tc>
                <a:tc>
                  <a:txBody>
                    <a:bodyPr/>
                    <a:lstStyle/>
                    <a:p>
                      <a:pPr algn="ctr">
                        <a:defRPr sz="1800"/>
                      </a:pPr>
                    </a:p>
                  </a:txBody>
                  <a:tcPr marL="0" marR="0" marT="0" marB="0" anchor="ctr" anchorCtr="0" horzOverflow="overflow">
                    <a:lnR w="38100">
                      <a:solidFill>
                        <a:srgbClr val="535353"/>
                      </a:solidFill>
                      <a:miter lim="400000"/>
                    </a:lnR>
                    <a:lnB w="38100">
                      <a:solidFill>
                        <a:srgbClr val="535353"/>
                      </a:solidFill>
                      <a:miter lim="400000"/>
                    </a:lnB>
                    <a:solidFill>
                      <a:srgbClr val="FFC2B9"/>
                    </a:solidFill>
                  </a:tcPr>
                </a:tc>
              </a:tr>
            </a:tbl>
          </a:graphicData>
        </a:graphic>
      </p:graphicFrame>
      <p:grpSp>
        <p:nvGrpSpPr>
          <p:cNvPr id="680" name="开始"/>
          <p:cNvGrpSpPr/>
          <p:nvPr/>
        </p:nvGrpSpPr>
        <p:grpSpPr>
          <a:xfrm>
            <a:off x="1307872" y="2484639"/>
            <a:ext cx="979804" cy="979804"/>
            <a:chOff x="0" y="0"/>
            <a:chExt cx="979802" cy="979802"/>
          </a:xfrm>
        </p:grpSpPr>
        <p:sp>
          <p:nvSpPr>
            <p:cNvPr id="679" name="开始"/>
            <p:cNvSpPr/>
            <p:nvPr/>
          </p:nvSpPr>
          <p:spPr>
            <a:xfrm>
              <a:off x="31750" y="31750"/>
              <a:ext cx="916303" cy="916303"/>
            </a:xfrm>
            <a:prstGeom prst="ellipse">
              <a:avLst/>
            </a:prstGeom>
            <a:solidFill>
              <a:srgbClr val="DDDDDD"/>
            </a:solidFill>
            <a:ln>
              <a:noFill/>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a:r>
                <a:t>开始</a:t>
              </a:r>
            </a:p>
          </p:txBody>
        </p:sp>
        <p:pic>
          <p:nvPicPr>
            <p:cNvPr id="678" name="开始 开始" descr="开始 开始"/>
            <p:cNvPicPr>
              <a:picLocks noChangeAspect="0"/>
            </p:cNvPicPr>
            <p:nvPr/>
          </p:nvPicPr>
          <p:blipFill>
            <a:blip r:embed="rId3">
              <a:extLst/>
            </a:blip>
            <a:stretch>
              <a:fillRect/>
            </a:stretch>
          </p:blipFill>
          <p:spPr>
            <a:xfrm>
              <a:off x="-1" y="-1"/>
              <a:ext cx="979804" cy="979804"/>
            </a:xfrm>
            <a:prstGeom prst="rect">
              <a:avLst/>
            </a:prstGeom>
            <a:effectLst/>
          </p:spPr>
        </p:pic>
      </p:grpSp>
      <p:graphicFrame>
        <p:nvGraphicFramePr>
          <p:cNvPr id="681" name="Table"/>
          <p:cNvGraphicFramePr/>
          <p:nvPr/>
        </p:nvGraphicFramePr>
        <p:xfrm>
          <a:off x="5366905" y="1629454"/>
          <a:ext cx="1435663" cy="916303"/>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74320"/>
                <a:gridCol w="474320"/>
                <a:gridCol w="474320"/>
              </a:tblGrid>
              <a:tr h="301200">
                <a:tc>
                  <a:txBody>
                    <a:bodyPr/>
                    <a:lstStyle/>
                    <a:p>
                      <a:pPr algn="ctr">
                        <a:defRPr sz="1800"/>
                      </a:pPr>
                    </a:p>
                  </a:txBody>
                  <a:tcPr marL="0" marR="0" marT="0" marB="0" anchor="ctr" anchorCtr="0" horzOverflow="overflow">
                    <a:lnL w="38100">
                      <a:solidFill>
                        <a:srgbClr val="535353"/>
                      </a:solidFill>
                      <a:miter lim="400000"/>
                    </a:lnL>
                    <a:lnT w="38100">
                      <a:solidFill>
                        <a:srgbClr val="535353"/>
                      </a:solidFill>
                      <a:miter lim="400000"/>
                    </a:lnT>
                  </a:tcPr>
                </a:tc>
                <a:tc>
                  <a:txBody>
                    <a:bodyPr/>
                    <a:lstStyle/>
                    <a:p>
                      <a:pPr algn="ctr">
                        <a:defRPr sz="1800"/>
                      </a:pPr>
                    </a:p>
                  </a:txBody>
                  <a:tcPr marL="0" marR="0" marT="0" marB="0" anchor="ctr" anchorCtr="0" horzOverflow="overflow">
                    <a:lnT w="38100">
                      <a:solidFill>
                        <a:srgbClr val="535353"/>
                      </a:solidFill>
                      <a:miter lim="400000"/>
                    </a:lnT>
                  </a:tcPr>
                </a:tc>
                <a:tc>
                  <a:txBody>
                    <a:bodyPr/>
                    <a:lstStyle/>
                    <a:p>
                      <a:pPr algn="ctr">
                        <a:defRPr sz="1800"/>
                      </a:pPr>
                    </a:p>
                  </a:txBody>
                  <a:tcPr marL="0" marR="0" marT="0" marB="0" anchor="ctr" anchorCtr="0" horzOverflow="overflow">
                    <a:lnR w="38100">
                      <a:solidFill>
                        <a:srgbClr val="535353"/>
                      </a:solidFill>
                      <a:miter lim="400000"/>
                    </a:lnR>
                    <a:lnT w="38100">
                      <a:solidFill>
                        <a:srgbClr val="535353"/>
                      </a:solidFill>
                      <a:miter lim="400000"/>
                    </a:lnT>
                  </a:tcPr>
                </a:tc>
              </a:tr>
              <a:tr h="301200">
                <a:tc gridSpan="3">
                  <a:txBody>
                    <a:bodyPr/>
                    <a:lstStyle/>
                    <a:p>
                      <a:pPr algn="ctr">
                        <a:defRPr sz="1800"/>
                      </a:pPr>
                      <a:r>
                        <a:t>活动B</a:t>
                      </a:r>
                    </a:p>
                  </a:txBody>
                  <a:tcPr marL="0" marR="0" marT="0" marB="0" anchor="ctr" anchorCtr="0" horzOverflow="overflow">
                    <a:lnL w="38100">
                      <a:solidFill>
                        <a:srgbClr val="535353"/>
                      </a:solidFill>
                      <a:miter lim="400000"/>
                    </a:lnL>
                    <a:lnR w="38100">
                      <a:solidFill>
                        <a:srgbClr val="535353"/>
                      </a:solidFill>
                      <a:miter lim="400000"/>
                    </a:lnR>
                  </a:tcPr>
                </a:tc>
                <a:tc hMerge="1">
                  <a:tcPr/>
                </a:tc>
                <a:tc hMerge="1">
                  <a:tcPr/>
                </a:tc>
              </a:tr>
              <a:tr h="301200">
                <a:tc>
                  <a:txBody>
                    <a:bodyPr/>
                    <a:lstStyle/>
                    <a:p>
                      <a:pPr algn="ctr">
                        <a:defRPr sz="1800"/>
                      </a:pPr>
                    </a:p>
                  </a:txBody>
                  <a:tcPr marL="0" marR="0" marT="0" marB="0" anchor="ctr" anchorCtr="0" horzOverflow="overflow">
                    <a:lnL w="38100">
                      <a:solidFill>
                        <a:srgbClr val="535353"/>
                      </a:solidFill>
                      <a:miter lim="400000"/>
                    </a:lnL>
                    <a:lnB w="38100">
                      <a:solidFill>
                        <a:srgbClr val="535353"/>
                      </a:solidFill>
                      <a:miter lim="400000"/>
                    </a:lnB>
                  </a:tcPr>
                </a:tc>
                <a:tc>
                  <a:txBody>
                    <a:bodyPr/>
                    <a:lstStyle/>
                    <a:p>
                      <a:pPr algn="ctr">
                        <a:defRPr sz="1800"/>
                      </a:pPr>
                    </a:p>
                  </a:txBody>
                  <a:tcPr marL="0" marR="0" marT="0" marB="0" anchor="ctr" anchorCtr="0" horzOverflow="overflow">
                    <a:lnB w="38100">
                      <a:solidFill>
                        <a:srgbClr val="535353"/>
                      </a:solidFill>
                      <a:miter lim="400000"/>
                    </a:lnB>
                  </a:tcPr>
                </a:tc>
                <a:tc>
                  <a:txBody>
                    <a:bodyPr/>
                    <a:lstStyle/>
                    <a:p>
                      <a:pPr algn="ctr">
                        <a:defRPr sz="1800"/>
                      </a:pPr>
                    </a:p>
                  </a:txBody>
                  <a:tcPr marL="0" marR="0" marT="0" marB="0" anchor="ctr" anchorCtr="0" horzOverflow="overflow">
                    <a:lnR w="38100">
                      <a:solidFill>
                        <a:srgbClr val="535353"/>
                      </a:solidFill>
                      <a:miter lim="400000"/>
                    </a:lnR>
                    <a:lnB w="38100">
                      <a:solidFill>
                        <a:srgbClr val="535353"/>
                      </a:solidFill>
                      <a:miter lim="400000"/>
                    </a:lnB>
                  </a:tcPr>
                </a:tc>
              </a:tr>
            </a:tbl>
          </a:graphicData>
        </a:graphic>
      </p:graphicFrame>
      <p:graphicFrame>
        <p:nvGraphicFramePr>
          <p:cNvPr id="682" name="Table"/>
          <p:cNvGraphicFramePr/>
          <p:nvPr/>
        </p:nvGraphicFramePr>
        <p:xfrm>
          <a:off x="5366905" y="3365770"/>
          <a:ext cx="1435663" cy="91630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74320"/>
                <a:gridCol w="474320"/>
                <a:gridCol w="474320"/>
              </a:tblGrid>
              <a:tr h="301200">
                <a:tc>
                  <a:txBody>
                    <a:bodyPr/>
                    <a:lstStyle/>
                    <a:p>
                      <a:pPr algn="ctr">
                        <a:defRPr sz="1800"/>
                      </a:pPr>
                    </a:p>
                  </a:txBody>
                  <a:tcPr marL="0" marR="0" marT="0" marB="0" anchor="ctr" anchorCtr="0" horzOverflow="overflow">
                    <a:lnL w="38100">
                      <a:solidFill>
                        <a:srgbClr val="535353"/>
                      </a:solidFill>
                      <a:miter lim="400000"/>
                    </a:lnL>
                    <a:lnT w="38100">
                      <a:solidFill>
                        <a:srgbClr val="535353"/>
                      </a:solidFill>
                      <a:miter lim="400000"/>
                    </a:lnT>
                  </a:tcPr>
                </a:tc>
                <a:tc>
                  <a:txBody>
                    <a:bodyPr/>
                    <a:lstStyle/>
                    <a:p>
                      <a:pPr algn="ctr">
                        <a:defRPr sz="1800"/>
                      </a:pPr>
                    </a:p>
                  </a:txBody>
                  <a:tcPr marL="0" marR="0" marT="0" marB="0" anchor="ctr" anchorCtr="0" horzOverflow="overflow">
                    <a:lnT w="38100">
                      <a:solidFill>
                        <a:srgbClr val="535353"/>
                      </a:solidFill>
                      <a:miter lim="400000"/>
                    </a:lnT>
                  </a:tcPr>
                </a:tc>
                <a:tc>
                  <a:txBody>
                    <a:bodyPr/>
                    <a:lstStyle/>
                    <a:p>
                      <a:pPr algn="ctr">
                        <a:defRPr sz="1800"/>
                      </a:pPr>
                    </a:p>
                  </a:txBody>
                  <a:tcPr marL="0" marR="0" marT="0" marB="0" anchor="ctr" anchorCtr="0" horzOverflow="overflow">
                    <a:lnR w="38100">
                      <a:solidFill>
                        <a:srgbClr val="535353"/>
                      </a:solidFill>
                      <a:miter lim="400000"/>
                    </a:lnR>
                    <a:lnT w="38100">
                      <a:solidFill>
                        <a:srgbClr val="535353"/>
                      </a:solidFill>
                      <a:miter lim="400000"/>
                    </a:lnT>
                  </a:tcPr>
                </a:tc>
              </a:tr>
              <a:tr h="301200">
                <a:tc gridSpan="3">
                  <a:txBody>
                    <a:bodyPr/>
                    <a:lstStyle/>
                    <a:p>
                      <a:pPr algn="ctr">
                        <a:defRPr sz="1800"/>
                      </a:pPr>
                      <a:r>
                        <a:t>活动C</a:t>
                      </a:r>
                    </a:p>
                  </a:txBody>
                  <a:tcPr marL="0" marR="0" marT="0" marB="0" anchor="ctr" anchorCtr="0" horzOverflow="overflow">
                    <a:lnL w="38100">
                      <a:solidFill>
                        <a:srgbClr val="535353"/>
                      </a:solidFill>
                      <a:miter lim="400000"/>
                    </a:lnL>
                    <a:lnR w="38100">
                      <a:solidFill>
                        <a:srgbClr val="535353"/>
                      </a:solidFill>
                      <a:miter lim="400000"/>
                    </a:lnR>
                  </a:tcPr>
                </a:tc>
                <a:tc hMerge="1">
                  <a:tcPr/>
                </a:tc>
                <a:tc hMerge="1">
                  <a:tcPr/>
                </a:tc>
              </a:tr>
              <a:tr h="301200">
                <a:tc>
                  <a:txBody>
                    <a:bodyPr/>
                    <a:lstStyle/>
                    <a:p>
                      <a:pPr algn="ctr">
                        <a:defRPr sz="1800"/>
                      </a:pPr>
                    </a:p>
                  </a:txBody>
                  <a:tcPr marL="0" marR="0" marT="0" marB="0" anchor="ctr" anchorCtr="0" horzOverflow="overflow">
                    <a:lnL w="38100">
                      <a:solidFill>
                        <a:srgbClr val="535353"/>
                      </a:solidFill>
                      <a:miter lim="400000"/>
                    </a:lnL>
                    <a:lnB w="38100">
                      <a:solidFill>
                        <a:srgbClr val="535353"/>
                      </a:solidFill>
                      <a:miter lim="400000"/>
                    </a:lnB>
                  </a:tcPr>
                </a:tc>
                <a:tc>
                  <a:txBody>
                    <a:bodyPr/>
                    <a:lstStyle/>
                    <a:p>
                      <a:pPr algn="ctr">
                        <a:defRPr sz="1800"/>
                      </a:pPr>
                    </a:p>
                  </a:txBody>
                  <a:tcPr marL="0" marR="0" marT="0" marB="0" anchor="ctr" anchorCtr="0" horzOverflow="overflow">
                    <a:lnB w="38100">
                      <a:solidFill>
                        <a:srgbClr val="535353"/>
                      </a:solidFill>
                      <a:miter lim="400000"/>
                    </a:lnB>
                  </a:tcPr>
                </a:tc>
                <a:tc>
                  <a:txBody>
                    <a:bodyPr/>
                    <a:lstStyle/>
                    <a:p>
                      <a:pPr algn="ctr">
                        <a:defRPr sz="1800"/>
                      </a:pPr>
                    </a:p>
                  </a:txBody>
                  <a:tcPr marL="0" marR="0" marT="0" marB="0" anchor="ctr" anchorCtr="0" horzOverflow="overflow">
                    <a:lnR w="38100">
                      <a:solidFill>
                        <a:srgbClr val="535353"/>
                      </a:solidFill>
                      <a:miter lim="400000"/>
                    </a:lnR>
                    <a:lnB w="38100">
                      <a:solidFill>
                        <a:srgbClr val="535353"/>
                      </a:solidFill>
                      <a:miter lim="400000"/>
                    </a:lnB>
                  </a:tcPr>
                </a:tc>
              </a:tr>
            </a:tbl>
          </a:graphicData>
        </a:graphic>
      </p:graphicFrame>
      <p:graphicFrame>
        <p:nvGraphicFramePr>
          <p:cNvPr id="683" name="Table"/>
          <p:cNvGraphicFramePr/>
          <p:nvPr/>
        </p:nvGraphicFramePr>
        <p:xfrm>
          <a:off x="5366905" y="3365770"/>
          <a:ext cx="1435663" cy="91630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74320"/>
                <a:gridCol w="474320"/>
                <a:gridCol w="474320"/>
              </a:tblGrid>
              <a:tr h="301200">
                <a:tc>
                  <a:txBody>
                    <a:bodyPr/>
                    <a:lstStyle/>
                    <a:p>
                      <a:pPr algn="ctr">
                        <a:defRPr sz="1800"/>
                      </a:pPr>
                    </a:p>
                  </a:txBody>
                  <a:tcPr marL="0" marR="0" marT="0" marB="0" anchor="ctr" anchorCtr="0" horzOverflow="overflow">
                    <a:lnL w="38100">
                      <a:solidFill>
                        <a:srgbClr val="535353"/>
                      </a:solidFill>
                      <a:miter lim="400000"/>
                    </a:lnL>
                    <a:lnT w="38100">
                      <a:solidFill>
                        <a:srgbClr val="535353"/>
                      </a:solidFill>
                      <a:miter lim="400000"/>
                    </a:lnT>
                    <a:solidFill>
                      <a:srgbClr val="FFC2B9"/>
                    </a:solidFill>
                  </a:tcPr>
                </a:tc>
                <a:tc>
                  <a:txBody>
                    <a:bodyPr/>
                    <a:lstStyle/>
                    <a:p>
                      <a:pPr algn="ctr">
                        <a:defRPr sz="1800"/>
                      </a:pPr>
                    </a:p>
                  </a:txBody>
                  <a:tcPr marL="0" marR="0" marT="0" marB="0" anchor="ctr" anchorCtr="0" horzOverflow="overflow">
                    <a:lnT w="38100">
                      <a:solidFill>
                        <a:srgbClr val="535353"/>
                      </a:solidFill>
                      <a:miter lim="400000"/>
                    </a:lnT>
                    <a:solidFill>
                      <a:srgbClr val="FFC2B9"/>
                    </a:solidFill>
                  </a:tcPr>
                </a:tc>
                <a:tc>
                  <a:txBody>
                    <a:bodyPr/>
                    <a:lstStyle/>
                    <a:p>
                      <a:pPr algn="ctr">
                        <a:defRPr sz="1800"/>
                      </a:pPr>
                    </a:p>
                  </a:txBody>
                  <a:tcPr marL="0" marR="0" marT="0" marB="0" anchor="ctr" anchorCtr="0" horzOverflow="overflow">
                    <a:lnR w="38100">
                      <a:solidFill>
                        <a:srgbClr val="535353"/>
                      </a:solidFill>
                      <a:miter lim="400000"/>
                    </a:lnR>
                    <a:lnT w="38100">
                      <a:solidFill>
                        <a:srgbClr val="535353"/>
                      </a:solidFill>
                      <a:miter lim="400000"/>
                    </a:lnT>
                    <a:solidFill>
                      <a:srgbClr val="FFC2B9"/>
                    </a:solidFill>
                  </a:tcPr>
                </a:tc>
              </a:tr>
              <a:tr h="301200">
                <a:tc gridSpan="3">
                  <a:txBody>
                    <a:bodyPr/>
                    <a:lstStyle/>
                    <a:p>
                      <a:pPr algn="ctr">
                        <a:defRPr sz="1800"/>
                      </a:pPr>
                      <a:r>
                        <a:t>活动C</a:t>
                      </a:r>
                    </a:p>
                  </a:txBody>
                  <a:tcPr marL="0" marR="0" marT="0" marB="0" anchor="ctr" anchorCtr="0" horzOverflow="overflow">
                    <a:lnL w="38100">
                      <a:solidFill>
                        <a:srgbClr val="535353"/>
                      </a:solidFill>
                      <a:miter lim="400000"/>
                    </a:lnL>
                    <a:lnR w="38100">
                      <a:solidFill>
                        <a:srgbClr val="535353"/>
                      </a:solidFill>
                      <a:miter lim="400000"/>
                    </a:lnR>
                    <a:solidFill>
                      <a:srgbClr val="FFC2B9"/>
                    </a:solidFill>
                  </a:tcPr>
                </a:tc>
                <a:tc hMerge="1">
                  <a:tcPr/>
                </a:tc>
                <a:tc hMerge="1">
                  <a:tcPr/>
                </a:tc>
              </a:tr>
              <a:tr h="301200">
                <a:tc>
                  <a:txBody>
                    <a:bodyPr/>
                    <a:lstStyle/>
                    <a:p>
                      <a:pPr algn="ctr">
                        <a:defRPr sz="1800"/>
                      </a:pPr>
                    </a:p>
                  </a:txBody>
                  <a:tcPr marL="0" marR="0" marT="0" marB="0" anchor="ctr" anchorCtr="0" horzOverflow="overflow">
                    <a:lnL w="38100">
                      <a:solidFill>
                        <a:srgbClr val="535353"/>
                      </a:solidFill>
                      <a:miter lim="400000"/>
                    </a:lnL>
                    <a:lnB w="38100">
                      <a:solidFill>
                        <a:srgbClr val="535353"/>
                      </a:solidFill>
                      <a:miter lim="400000"/>
                    </a:lnB>
                    <a:solidFill>
                      <a:srgbClr val="FFC2B9"/>
                    </a:solidFill>
                  </a:tcPr>
                </a:tc>
                <a:tc>
                  <a:txBody>
                    <a:bodyPr/>
                    <a:lstStyle/>
                    <a:p>
                      <a:pPr algn="ctr">
                        <a:defRPr sz="1800"/>
                      </a:pPr>
                    </a:p>
                  </a:txBody>
                  <a:tcPr marL="0" marR="0" marT="0" marB="0" anchor="ctr" anchorCtr="0" horzOverflow="overflow">
                    <a:lnB w="38100">
                      <a:solidFill>
                        <a:srgbClr val="535353"/>
                      </a:solidFill>
                      <a:miter lim="400000"/>
                    </a:lnB>
                    <a:solidFill>
                      <a:srgbClr val="FFC2B9"/>
                    </a:solidFill>
                  </a:tcPr>
                </a:tc>
                <a:tc>
                  <a:txBody>
                    <a:bodyPr/>
                    <a:lstStyle/>
                    <a:p>
                      <a:pPr algn="ctr">
                        <a:defRPr sz="1800"/>
                      </a:pPr>
                    </a:p>
                  </a:txBody>
                  <a:tcPr marL="0" marR="0" marT="0" marB="0" anchor="ctr" anchorCtr="0" horzOverflow="overflow">
                    <a:lnR w="38100">
                      <a:solidFill>
                        <a:srgbClr val="535353"/>
                      </a:solidFill>
                      <a:miter lim="400000"/>
                    </a:lnR>
                    <a:lnB w="38100">
                      <a:solidFill>
                        <a:srgbClr val="535353"/>
                      </a:solidFill>
                      <a:miter lim="400000"/>
                    </a:lnB>
                    <a:solidFill>
                      <a:srgbClr val="FFC2B9"/>
                    </a:solidFill>
                  </a:tcPr>
                </a:tc>
              </a:tr>
            </a:tbl>
          </a:graphicData>
        </a:graphic>
      </p:graphicFrame>
      <p:graphicFrame>
        <p:nvGraphicFramePr>
          <p:cNvPr id="684" name="Table"/>
          <p:cNvGraphicFramePr/>
          <p:nvPr/>
        </p:nvGraphicFramePr>
        <p:xfrm>
          <a:off x="7864715" y="2522739"/>
          <a:ext cx="1435663" cy="91630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74320"/>
                <a:gridCol w="474320"/>
                <a:gridCol w="474320"/>
              </a:tblGrid>
              <a:tr h="301200">
                <a:tc>
                  <a:txBody>
                    <a:bodyPr/>
                    <a:lstStyle/>
                    <a:p>
                      <a:pPr algn="ctr">
                        <a:defRPr sz="1800"/>
                      </a:pPr>
                    </a:p>
                  </a:txBody>
                  <a:tcPr marL="0" marR="0" marT="0" marB="0" anchor="ctr" anchorCtr="0" horzOverflow="overflow">
                    <a:lnL w="38100">
                      <a:solidFill>
                        <a:srgbClr val="535353"/>
                      </a:solidFill>
                      <a:miter lim="400000"/>
                    </a:lnL>
                    <a:lnT w="38100">
                      <a:solidFill>
                        <a:srgbClr val="535353"/>
                      </a:solidFill>
                      <a:miter lim="400000"/>
                    </a:lnT>
                  </a:tcPr>
                </a:tc>
                <a:tc>
                  <a:txBody>
                    <a:bodyPr/>
                    <a:lstStyle/>
                    <a:p>
                      <a:pPr algn="ctr">
                        <a:defRPr sz="1800"/>
                      </a:pPr>
                    </a:p>
                  </a:txBody>
                  <a:tcPr marL="0" marR="0" marT="0" marB="0" anchor="ctr" anchorCtr="0" horzOverflow="overflow">
                    <a:lnT w="38100">
                      <a:solidFill>
                        <a:srgbClr val="535353"/>
                      </a:solidFill>
                      <a:miter lim="400000"/>
                    </a:lnT>
                  </a:tcPr>
                </a:tc>
                <a:tc>
                  <a:txBody>
                    <a:bodyPr/>
                    <a:lstStyle/>
                    <a:p>
                      <a:pPr algn="ctr">
                        <a:defRPr sz="1800"/>
                      </a:pPr>
                    </a:p>
                  </a:txBody>
                  <a:tcPr marL="0" marR="0" marT="0" marB="0" anchor="ctr" anchorCtr="0" horzOverflow="overflow">
                    <a:lnR w="38100">
                      <a:solidFill>
                        <a:srgbClr val="535353"/>
                      </a:solidFill>
                      <a:miter lim="400000"/>
                    </a:lnR>
                    <a:lnT w="38100">
                      <a:solidFill>
                        <a:srgbClr val="535353"/>
                      </a:solidFill>
                      <a:miter lim="400000"/>
                    </a:lnT>
                  </a:tcPr>
                </a:tc>
              </a:tr>
              <a:tr h="301200">
                <a:tc gridSpan="3">
                  <a:txBody>
                    <a:bodyPr/>
                    <a:lstStyle/>
                    <a:p>
                      <a:pPr algn="ctr">
                        <a:defRPr sz="1800"/>
                      </a:pPr>
                      <a:r>
                        <a:t>活动D</a:t>
                      </a:r>
                    </a:p>
                  </a:txBody>
                  <a:tcPr marL="0" marR="0" marT="0" marB="0" anchor="ctr" anchorCtr="0" horzOverflow="overflow">
                    <a:lnL w="38100">
                      <a:solidFill>
                        <a:srgbClr val="535353"/>
                      </a:solidFill>
                      <a:miter lim="400000"/>
                    </a:lnL>
                    <a:lnR w="38100">
                      <a:solidFill>
                        <a:srgbClr val="535353"/>
                      </a:solidFill>
                      <a:miter lim="400000"/>
                    </a:lnR>
                  </a:tcPr>
                </a:tc>
                <a:tc hMerge="1">
                  <a:tcPr/>
                </a:tc>
                <a:tc hMerge="1">
                  <a:tcPr/>
                </a:tc>
              </a:tr>
              <a:tr h="301200">
                <a:tc>
                  <a:txBody>
                    <a:bodyPr/>
                    <a:lstStyle/>
                    <a:p>
                      <a:pPr algn="ctr">
                        <a:defRPr sz="1800"/>
                      </a:pPr>
                    </a:p>
                  </a:txBody>
                  <a:tcPr marL="0" marR="0" marT="0" marB="0" anchor="ctr" anchorCtr="0" horzOverflow="overflow">
                    <a:lnL w="38100">
                      <a:solidFill>
                        <a:srgbClr val="535353"/>
                      </a:solidFill>
                      <a:miter lim="400000"/>
                    </a:lnL>
                    <a:lnB w="38100">
                      <a:solidFill>
                        <a:srgbClr val="535353"/>
                      </a:solidFill>
                      <a:miter lim="400000"/>
                    </a:lnB>
                  </a:tcPr>
                </a:tc>
                <a:tc>
                  <a:txBody>
                    <a:bodyPr/>
                    <a:lstStyle/>
                    <a:p>
                      <a:pPr algn="ctr">
                        <a:defRPr sz="1800"/>
                      </a:pPr>
                    </a:p>
                  </a:txBody>
                  <a:tcPr marL="0" marR="0" marT="0" marB="0" anchor="ctr" anchorCtr="0" horzOverflow="overflow">
                    <a:lnB w="38100">
                      <a:solidFill>
                        <a:srgbClr val="535353"/>
                      </a:solidFill>
                      <a:miter lim="400000"/>
                    </a:lnB>
                  </a:tcPr>
                </a:tc>
                <a:tc>
                  <a:txBody>
                    <a:bodyPr/>
                    <a:lstStyle/>
                    <a:p>
                      <a:pPr algn="ctr">
                        <a:defRPr sz="1800"/>
                      </a:pPr>
                    </a:p>
                  </a:txBody>
                  <a:tcPr marL="0" marR="0" marT="0" marB="0" anchor="ctr" anchorCtr="0" horzOverflow="overflow">
                    <a:lnR w="38100">
                      <a:solidFill>
                        <a:srgbClr val="535353"/>
                      </a:solidFill>
                      <a:miter lim="400000"/>
                    </a:lnR>
                    <a:lnB w="38100">
                      <a:solidFill>
                        <a:srgbClr val="535353"/>
                      </a:solidFill>
                      <a:miter lim="400000"/>
                    </a:lnB>
                  </a:tcPr>
                </a:tc>
              </a:tr>
            </a:tbl>
          </a:graphicData>
        </a:graphic>
      </p:graphicFrame>
      <p:graphicFrame>
        <p:nvGraphicFramePr>
          <p:cNvPr id="685" name="Table"/>
          <p:cNvGraphicFramePr/>
          <p:nvPr/>
        </p:nvGraphicFramePr>
        <p:xfrm>
          <a:off x="7864715" y="2522739"/>
          <a:ext cx="1435663" cy="91630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74320"/>
                <a:gridCol w="474320"/>
                <a:gridCol w="474320"/>
              </a:tblGrid>
              <a:tr h="301200">
                <a:tc>
                  <a:txBody>
                    <a:bodyPr/>
                    <a:lstStyle/>
                    <a:p>
                      <a:pPr algn="ctr">
                        <a:defRPr sz="1800"/>
                      </a:pPr>
                    </a:p>
                  </a:txBody>
                  <a:tcPr marL="0" marR="0" marT="0" marB="0" anchor="ctr" anchorCtr="0" horzOverflow="overflow">
                    <a:lnL w="38100">
                      <a:solidFill>
                        <a:srgbClr val="535353"/>
                      </a:solidFill>
                      <a:miter lim="400000"/>
                    </a:lnL>
                    <a:lnT w="38100">
                      <a:solidFill>
                        <a:srgbClr val="535353"/>
                      </a:solidFill>
                      <a:miter lim="400000"/>
                    </a:lnT>
                    <a:solidFill>
                      <a:srgbClr val="FFC2B9"/>
                    </a:solidFill>
                  </a:tcPr>
                </a:tc>
                <a:tc>
                  <a:txBody>
                    <a:bodyPr/>
                    <a:lstStyle/>
                    <a:p>
                      <a:pPr algn="ctr">
                        <a:defRPr sz="1800"/>
                      </a:pPr>
                    </a:p>
                  </a:txBody>
                  <a:tcPr marL="0" marR="0" marT="0" marB="0" anchor="ctr" anchorCtr="0" horzOverflow="overflow">
                    <a:lnT w="38100">
                      <a:solidFill>
                        <a:srgbClr val="535353"/>
                      </a:solidFill>
                      <a:miter lim="400000"/>
                    </a:lnT>
                    <a:solidFill>
                      <a:srgbClr val="FFC2B9"/>
                    </a:solidFill>
                  </a:tcPr>
                </a:tc>
                <a:tc>
                  <a:txBody>
                    <a:bodyPr/>
                    <a:lstStyle/>
                    <a:p>
                      <a:pPr algn="ctr">
                        <a:defRPr sz="1800"/>
                      </a:pPr>
                    </a:p>
                  </a:txBody>
                  <a:tcPr marL="0" marR="0" marT="0" marB="0" anchor="ctr" anchorCtr="0" horzOverflow="overflow">
                    <a:lnR w="38100">
                      <a:solidFill>
                        <a:srgbClr val="535353"/>
                      </a:solidFill>
                      <a:miter lim="400000"/>
                    </a:lnR>
                    <a:lnT w="38100">
                      <a:solidFill>
                        <a:srgbClr val="535353"/>
                      </a:solidFill>
                      <a:miter lim="400000"/>
                    </a:lnT>
                    <a:solidFill>
                      <a:srgbClr val="FFC2B9"/>
                    </a:solidFill>
                  </a:tcPr>
                </a:tc>
              </a:tr>
              <a:tr h="301200">
                <a:tc gridSpan="3">
                  <a:txBody>
                    <a:bodyPr/>
                    <a:lstStyle/>
                    <a:p>
                      <a:pPr algn="ctr">
                        <a:defRPr sz="1800"/>
                      </a:pPr>
                      <a:r>
                        <a:t>活动D</a:t>
                      </a:r>
                    </a:p>
                  </a:txBody>
                  <a:tcPr marL="0" marR="0" marT="0" marB="0" anchor="ctr" anchorCtr="0" horzOverflow="overflow">
                    <a:lnL w="38100">
                      <a:solidFill>
                        <a:srgbClr val="535353"/>
                      </a:solidFill>
                      <a:miter lim="400000"/>
                    </a:lnL>
                    <a:lnR w="38100">
                      <a:solidFill>
                        <a:srgbClr val="535353"/>
                      </a:solidFill>
                      <a:miter lim="400000"/>
                    </a:lnR>
                    <a:solidFill>
                      <a:srgbClr val="FFC2B9"/>
                    </a:solidFill>
                  </a:tcPr>
                </a:tc>
                <a:tc hMerge="1">
                  <a:tcPr/>
                </a:tc>
                <a:tc hMerge="1">
                  <a:tcPr/>
                </a:tc>
              </a:tr>
              <a:tr h="301200">
                <a:tc>
                  <a:txBody>
                    <a:bodyPr/>
                    <a:lstStyle/>
                    <a:p>
                      <a:pPr algn="ctr">
                        <a:defRPr sz="1800"/>
                      </a:pPr>
                    </a:p>
                  </a:txBody>
                  <a:tcPr marL="0" marR="0" marT="0" marB="0" anchor="ctr" anchorCtr="0" horzOverflow="overflow">
                    <a:lnL w="38100">
                      <a:solidFill>
                        <a:srgbClr val="535353"/>
                      </a:solidFill>
                      <a:miter lim="400000"/>
                    </a:lnL>
                    <a:lnB w="38100">
                      <a:solidFill>
                        <a:srgbClr val="535353"/>
                      </a:solidFill>
                      <a:miter lim="400000"/>
                    </a:lnB>
                    <a:solidFill>
                      <a:srgbClr val="FFC2B9"/>
                    </a:solidFill>
                  </a:tcPr>
                </a:tc>
                <a:tc>
                  <a:txBody>
                    <a:bodyPr/>
                    <a:lstStyle/>
                    <a:p>
                      <a:pPr algn="ctr">
                        <a:defRPr sz="1800"/>
                      </a:pPr>
                    </a:p>
                  </a:txBody>
                  <a:tcPr marL="0" marR="0" marT="0" marB="0" anchor="ctr" anchorCtr="0" horzOverflow="overflow">
                    <a:lnB w="38100">
                      <a:solidFill>
                        <a:srgbClr val="535353"/>
                      </a:solidFill>
                      <a:miter lim="400000"/>
                    </a:lnB>
                    <a:solidFill>
                      <a:srgbClr val="FFC2B9"/>
                    </a:solidFill>
                  </a:tcPr>
                </a:tc>
                <a:tc>
                  <a:txBody>
                    <a:bodyPr/>
                    <a:lstStyle/>
                    <a:p>
                      <a:pPr algn="ctr">
                        <a:defRPr sz="1800"/>
                      </a:pPr>
                    </a:p>
                  </a:txBody>
                  <a:tcPr marL="0" marR="0" marT="0" marB="0" anchor="ctr" anchorCtr="0" horzOverflow="overflow">
                    <a:lnR w="38100">
                      <a:solidFill>
                        <a:srgbClr val="535353"/>
                      </a:solidFill>
                      <a:miter lim="400000"/>
                    </a:lnR>
                    <a:lnB w="38100">
                      <a:solidFill>
                        <a:srgbClr val="535353"/>
                      </a:solidFill>
                      <a:miter lim="400000"/>
                    </a:lnB>
                    <a:solidFill>
                      <a:srgbClr val="FFC2B9"/>
                    </a:solidFill>
                  </a:tcPr>
                </a:tc>
              </a:tr>
            </a:tbl>
          </a:graphicData>
        </a:graphic>
      </p:graphicFrame>
      <p:grpSp>
        <p:nvGrpSpPr>
          <p:cNvPr id="688" name="完成"/>
          <p:cNvGrpSpPr/>
          <p:nvPr/>
        </p:nvGrpSpPr>
        <p:grpSpPr>
          <a:xfrm>
            <a:off x="9869098" y="2484639"/>
            <a:ext cx="979804" cy="979804"/>
            <a:chOff x="0" y="0"/>
            <a:chExt cx="979802" cy="979802"/>
          </a:xfrm>
        </p:grpSpPr>
        <p:sp>
          <p:nvSpPr>
            <p:cNvPr id="687" name="完成"/>
            <p:cNvSpPr/>
            <p:nvPr/>
          </p:nvSpPr>
          <p:spPr>
            <a:xfrm>
              <a:off x="31750" y="31750"/>
              <a:ext cx="916303" cy="916303"/>
            </a:xfrm>
            <a:prstGeom prst="ellipse">
              <a:avLst/>
            </a:prstGeom>
            <a:solidFill>
              <a:srgbClr val="DDDDDD"/>
            </a:solidFill>
            <a:ln>
              <a:noFill/>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lstStyle>
            <a:p>
              <a:pPr/>
              <a:r>
                <a:t>完成</a:t>
              </a:r>
            </a:p>
          </p:txBody>
        </p:sp>
        <p:pic>
          <p:nvPicPr>
            <p:cNvPr id="686" name="完成 完成" descr="完成 完成"/>
            <p:cNvPicPr>
              <a:picLocks noChangeAspect="0"/>
            </p:cNvPicPr>
            <p:nvPr/>
          </p:nvPicPr>
          <p:blipFill>
            <a:blip r:embed="rId3">
              <a:extLst/>
            </a:blip>
            <a:stretch>
              <a:fillRect/>
            </a:stretch>
          </p:blipFill>
          <p:spPr>
            <a:xfrm>
              <a:off x="-1" y="-1"/>
              <a:ext cx="979804" cy="979804"/>
            </a:xfrm>
            <a:prstGeom prst="rect">
              <a:avLst/>
            </a:prstGeom>
            <a:effectLst/>
          </p:spPr>
        </p:pic>
      </p:grpSp>
      <p:pic>
        <p:nvPicPr>
          <p:cNvPr id="725" name="Connection Line" descr="Connection Line"/>
          <p:cNvPicPr>
            <a:picLocks noChangeAspect="0"/>
          </p:cNvPicPr>
          <p:nvPr/>
        </p:nvPicPr>
        <p:blipFill>
          <a:blip r:embed="rId4">
            <a:extLst/>
          </a:blip>
          <a:stretch>
            <a:fillRect/>
          </a:stretch>
        </p:blipFill>
        <p:spPr>
          <a:xfrm>
            <a:off x="2256006" y="2824194"/>
            <a:ext cx="600391" cy="299395"/>
          </a:xfrm>
          <a:prstGeom prst="rect">
            <a:avLst/>
          </a:prstGeom>
        </p:spPr>
      </p:pic>
      <p:pic>
        <p:nvPicPr>
          <p:cNvPr id="727" name="Connection Line" descr="Connection Line"/>
          <p:cNvPicPr>
            <a:picLocks noChangeAspect="0"/>
          </p:cNvPicPr>
          <p:nvPr/>
        </p:nvPicPr>
        <p:blipFill>
          <a:blip r:embed="rId5">
            <a:extLst/>
          </a:blip>
          <a:stretch>
            <a:fillRect/>
          </a:stretch>
        </p:blipFill>
        <p:spPr>
          <a:xfrm>
            <a:off x="4291496" y="2278747"/>
            <a:ext cx="1069060" cy="459302"/>
          </a:xfrm>
          <a:prstGeom prst="rect">
            <a:avLst/>
          </a:prstGeom>
        </p:spPr>
      </p:pic>
      <p:pic>
        <p:nvPicPr>
          <p:cNvPr id="729" name="Connection Line" descr="Connection Line"/>
          <p:cNvPicPr>
            <a:picLocks noChangeAspect="0"/>
          </p:cNvPicPr>
          <p:nvPr/>
        </p:nvPicPr>
        <p:blipFill>
          <a:blip r:embed="rId6">
            <a:extLst/>
          </a:blip>
          <a:stretch>
            <a:fillRect/>
          </a:stretch>
        </p:blipFill>
        <p:spPr>
          <a:xfrm>
            <a:off x="4291496" y="3194092"/>
            <a:ext cx="1069060" cy="445934"/>
          </a:xfrm>
          <a:prstGeom prst="rect">
            <a:avLst/>
          </a:prstGeom>
        </p:spPr>
      </p:pic>
      <p:pic>
        <p:nvPicPr>
          <p:cNvPr id="731" name="Connection Line" descr="Connection Line"/>
          <p:cNvPicPr>
            <a:picLocks noChangeAspect="0"/>
          </p:cNvPicPr>
          <p:nvPr/>
        </p:nvPicPr>
        <p:blipFill>
          <a:blip r:embed="rId7">
            <a:extLst/>
          </a:blip>
          <a:stretch>
            <a:fillRect/>
          </a:stretch>
        </p:blipFill>
        <p:spPr>
          <a:xfrm>
            <a:off x="6795655" y="3153327"/>
            <a:ext cx="1062711" cy="442149"/>
          </a:xfrm>
          <a:prstGeom prst="rect">
            <a:avLst/>
          </a:prstGeom>
        </p:spPr>
      </p:pic>
      <p:pic>
        <p:nvPicPr>
          <p:cNvPr id="733" name="Connection Line" descr="Connection Line"/>
          <p:cNvPicPr>
            <a:picLocks noChangeAspect="0"/>
          </p:cNvPicPr>
          <p:nvPr/>
        </p:nvPicPr>
        <p:blipFill>
          <a:blip r:embed="rId8">
            <a:extLst/>
          </a:blip>
          <a:stretch>
            <a:fillRect/>
          </a:stretch>
        </p:blipFill>
        <p:spPr>
          <a:xfrm>
            <a:off x="6795655" y="2316524"/>
            <a:ext cx="1062711" cy="460195"/>
          </a:xfrm>
          <a:prstGeom prst="rect">
            <a:avLst/>
          </a:prstGeom>
        </p:spPr>
      </p:pic>
      <p:pic>
        <p:nvPicPr>
          <p:cNvPr id="735" name="Connection Line" descr="Connection Line"/>
          <p:cNvPicPr>
            <a:picLocks noChangeAspect="0"/>
          </p:cNvPicPr>
          <p:nvPr/>
        </p:nvPicPr>
        <p:blipFill>
          <a:blip r:embed="rId9">
            <a:extLst/>
          </a:blip>
          <a:stretch>
            <a:fillRect/>
          </a:stretch>
        </p:blipFill>
        <p:spPr>
          <a:xfrm>
            <a:off x="9293465" y="2824251"/>
            <a:ext cx="607384" cy="299405"/>
          </a:xfrm>
          <a:prstGeom prst="rect">
            <a:avLst/>
          </a:prstGeom>
        </p:spPr>
      </p:pic>
      <p:sp>
        <p:nvSpPr>
          <p:cNvPr id="695" name="ES’=0…"/>
          <p:cNvSpPr txBox="1"/>
          <p:nvPr/>
        </p:nvSpPr>
        <p:spPr>
          <a:xfrm>
            <a:off x="6870077" y="4233459"/>
            <a:ext cx="1460561" cy="2263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nSpc>
                <a:spcPct val="130000"/>
              </a:lnSpc>
              <a:defRPr b="1" sz="1400">
                <a:solidFill>
                  <a:srgbClr val="3B3838"/>
                </a:solidFill>
                <a:latin typeface="YRDZST-Semibold"/>
                <a:ea typeface="YRDZST-Semibold"/>
                <a:cs typeface="YRDZST-Semibold"/>
                <a:sym typeface="YRDZST-Semibold"/>
              </a:defRPr>
            </a:pPr>
            <a:r>
              <a:t>ES’=0</a:t>
            </a:r>
          </a:p>
          <a:p>
            <a:pPr>
              <a:lnSpc>
                <a:spcPct val="130000"/>
              </a:lnSpc>
              <a:defRPr b="1" sz="1400">
                <a:solidFill>
                  <a:srgbClr val="3B3838"/>
                </a:solidFill>
                <a:latin typeface="YRDZST-Semibold"/>
                <a:ea typeface="YRDZST-Semibold"/>
                <a:cs typeface="YRDZST-Semibold"/>
                <a:sym typeface="YRDZST-Semibold"/>
              </a:defRPr>
            </a:pPr>
            <a:r>
              <a:t>ES=MAX(EF’)</a:t>
            </a:r>
          </a:p>
          <a:p>
            <a:pPr>
              <a:lnSpc>
                <a:spcPct val="130000"/>
              </a:lnSpc>
              <a:defRPr b="1" sz="1400">
                <a:solidFill>
                  <a:srgbClr val="3B3838"/>
                </a:solidFill>
                <a:latin typeface="YRDZST-Semibold"/>
                <a:ea typeface="YRDZST-Semibold"/>
                <a:cs typeface="YRDZST-Semibold"/>
                <a:sym typeface="YRDZST-Semibold"/>
              </a:defRPr>
            </a:pPr>
            <a:r>
              <a:t>EF=ES+DU</a:t>
            </a:r>
          </a:p>
          <a:p>
            <a:pPr>
              <a:lnSpc>
                <a:spcPct val="130000"/>
              </a:lnSpc>
              <a:defRPr b="1" sz="1400">
                <a:solidFill>
                  <a:srgbClr val="3B3838"/>
                </a:solidFill>
                <a:latin typeface="YRDZST-Semibold"/>
                <a:ea typeface="YRDZST-Semibold"/>
                <a:cs typeface="YRDZST-Semibold"/>
                <a:sym typeface="YRDZST-Semibold"/>
              </a:defRPr>
            </a:pPr>
          </a:p>
          <a:p>
            <a:pPr>
              <a:lnSpc>
                <a:spcPct val="130000"/>
              </a:lnSpc>
              <a:defRPr b="1" sz="1400">
                <a:solidFill>
                  <a:srgbClr val="3B3838"/>
                </a:solidFill>
                <a:latin typeface="YRDZST-Semibold"/>
                <a:ea typeface="YRDZST-Semibold"/>
                <a:cs typeface="YRDZST-Semibold"/>
                <a:sym typeface="YRDZST-Semibold"/>
              </a:defRPr>
            </a:pPr>
            <a:r>
              <a:t>LF’’=T（总时间）</a:t>
            </a:r>
          </a:p>
          <a:p>
            <a:pPr>
              <a:lnSpc>
                <a:spcPct val="130000"/>
              </a:lnSpc>
              <a:defRPr b="1" sz="1400">
                <a:solidFill>
                  <a:srgbClr val="3B3838"/>
                </a:solidFill>
                <a:latin typeface="YRDZST-Semibold"/>
                <a:ea typeface="YRDZST-Semibold"/>
                <a:cs typeface="YRDZST-Semibold"/>
                <a:sym typeface="YRDZST-Semibold"/>
              </a:defRPr>
            </a:pPr>
            <a:r>
              <a:t>LF=MIN(LS)</a:t>
            </a:r>
          </a:p>
          <a:p>
            <a:pPr>
              <a:lnSpc>
                <a:spcPct val="130000"/>
              </a:lnSpc>
              <a:defRPr b="1" sz="1400">
                <a:solidFill>
                  <a:srgbClr val="3B3838"/>
                </a:solidFill>
                <a:latin typeface="YRDZST-Semibold"/>
                <a:ea typeface="YRDZST-Semibold"/>
                <a:cs typeface="YRDZST-Semibold"/>
                <a:sym typeface="YRDZST-Semibold"/>
              </a:defRPr>
            </a:pPr>
            <a:r>
              <a:t>LS=LF-DU</a:t>
            </a:r>
          </a:p>
          <a:p>
            <a:pPr>
              <a:lnSpc>
                <a:spcPct val="130000"/>
              </a:lnSpc>
              <a:defRPr b="1" sz="1400">
                <a:solidFill>
                  <a:srgbClr val="3B3838"/>
                </a:solidFill>
                <a:latin typeface="YRDZST-Semibold"/>
                <a:ea typeface="YRDZST-Semibold"/>
                <a:cs typeface="YRDZST-Semibold"/>
                <a:sym typeface="YRDZST-Semibold"/>
              </a:defRPr>
            </a:pPr>
          </a:p>
          <a:p>
            <a:pPr>
              <a:lnSpc>
                <a:spcPct val="130000"/>
              </a:lnSpc>
              <a:defRPr b="1" sz="1400">
                <a:solidFill>
                  <a:srgbClr val="3B3838"/>
                </a:solidFill>
                <a:latin typeface="YRDZST-Semibold"/>
                <a:ea typeface="YRDZST-Semibold"/>
                <a:cs typeface="YRDZST-Semibold"/>
                <a:sym typeface="YRDZST-Semibold"/>
              </a:defRPr>
            </a:pPr>
            <a:r>
              <a:t>FT=LS-ES=LF-EF</a:t>
            </a:r>
          </a:p>
        </p:txBody>
      </p:sp>
      <p:sp>
        <p:nvSpPr>
          <p:cNvPr id="696" name="0"/>
          <p:cNvSpPr txBox="1"/>
          <p:nvPr/>
        </p:nvSpPr>
        <p:spPr>
          <a:xfrm>
            <a:off x="2964346" y="2513641"/>
            <a:ext cx="22458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0</a:t>
            </a:r>
          </a:p>
        </p:txBody>
      </p:sp>
      <p:sp>
        <p:nvSpPr>
          <p:cNvPr id="697" name="5"/>
          <p:cNvSpPr txBox="1"/>
          <p:nvPr/>
        </p:nvSpPr>
        <p:spPr>
          <a:xfrm>
            <a:off x="3461937" y="2513641"/>
            <a:ext cx="22458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5</a:t>
            </a:r>
          </a:p>
        </p:txBody>
      </p:sp>
      <p:sp>
        <p:nvSpPr>
          <p:cNvPr id="698" name="5"/>
          <p:cNvSpPr txBox="1"/>
          <p:nvPr/>
        </p:nvSpPr>
        <p:spPr>
          <a:xfrm>
            <a:off x="3959529" y="2513641"/>
            <a:ext cx="22458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5</a:t>
            </a:r>
          </a:p>
        </p:txBody>
      </p:sp>
      <p:sp>
        <p:nvSpPr>
          <p:cNvPr id="699" name="0"/>
          <p:cNvSpPr txBox="1"/>
          <p:nvPr/>
        </p:nvSpPr>
        <p:spPr>
          <a:xfrm>
            <a:off x="2964346" y="3124488"/>
            <a:ext cx="22458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0</a:t>
            </a:r>
          </a:p>
        </p:txBody>
      </p:sp>
      <p:sp>
        <p:nvSpPr>
          <p:cNvPr id="700" name="0"/>
          <p:cNvSpPr txBox="1"/>
          <p:nvPr/>
        </p:nvSpPr>
        <p:spPr>
          <a:xfrm>
            <a:off x="3461937" y="3124488"/>
            <a:ext cx="22458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0</a:t>
            </a:r>
          </a:p>
        </p:txBody>
      </p:sp>
      <p:sp>
        <p:nvSpPr>
          <p:cNvPr id="701" name="5"/>
          <p:cNvSpPr txBox="1"/>
          <p:nvPr/>
        </p:nvSpPr>
        <p:spPr>
          <a:xfrm>
            <a:off x="3959529" y="3124488"/>
            <a:ext cx="22458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5</a:t>
            </a:r>
          </a:p>
        </p:txBody>
      </p:sp>
      <p:sp>
        <p:nvSpPr>
          <p:cNvPr id="702" name="5"/>
          <p:cNvSpPr txBox="1"/>
          <p:nvPr/>
        </p:nvSpPr>
        <p:spPr>
          <a:xfrm>
            <a:off x="5465330" y="1609462"/>
            <a:ext cx="22458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5</a:t>
            </a:r>
          </a:p>
        </p:txBody>
      </p:sp>
      <p:sp>
        <p:nvSpPr>
          <p:cNvPr id="703" name="5"/>
          <p:cNvSpPr txBox="1"/>
          <p:nvPr/>
        </p:nvSpPr>
        <p:spPr>
          <a:xfrm>
            <a:off x="5962922" y="1609462"/>
            <a:ext cx="22458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5</a:t>
            </a:r>
          </a:p>
        </p:txBody>
      </p:sp>
      <p:sp>
        <p:nvSpPr>
          <p:cNvPr id="704" name="10"/>
          <p:cNvSpPr txBox="1"/>
          <p:nvPr/>
        </p:nvSpPr>
        <p:spPr>
          <a:xfrm>
            <a:off x="6400294" y="1609462"/>
            <a:ext cx="345019"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10</a:t>
            </a:r>
          </a:p>
        </p:txBody>
      </p:sp>
      <p:sp>
        <p:nvSpPr>
          <p:cNvPr id="705" name="10"/>
          <p:cNvSpPr txBox="1"/>
          <p:nvPr/>
        </p:nvSpPr>
        <p:spPr>
          <a:xfrm>
            <a:off x="5405111" y="2220308"/>
            <a:ext cx="345019"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10</a:t>
            </a:r>
          </a:p>
        </p:txBody>
      </p:sp>
      <p:sp>
        <p:nvSpPr>
          <p:cNvPr id="706" name="5"/>
          <p:cNvSpPr txBox="1"/>
          <p:nvPr/>
        </p:nvSpPr>
        <p:spPr>
          <a:xfrm>
            <a:off x="5962922" y="2220308"/>
            <a:ext cx="22458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5</a:t>
            </a:r>
          </a:p>
        </p:txBody>
      </p:sp>
      <p:sp>
        <p:nvSpPr>
          <p:cNvPr id="707" name="15"/>
          <p:cNvSpPr txBox="1"/>
          <p:nvPr/>
        </p:nvSpPr>
        <p:spPr>
          <a:xfrm>
            <a:off x="6400294" y="2220308"/>
            <a:ext cx="345019"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15</a:t>
            </a:r>
          </a:p>
        </p:txBody>
      </p:sp>
      <p:sp>
        <p:nvSpPr>
          <p:cNvPr id="708" name="5"/>
          <p:cNvSpPr txBox="1"/>
          <p:nvPr/>
        </p:nvSpPr>
        <p:spPr>
          <a:xfrm>
            <a:off x="5465330" y="3345778"/>
            <a:ext cx="22458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5</a:t>
            </a:r>
          </a:p>
        </p:txBody>
      </p:sp>
      <p:sp>
        <p:nvSpPr>
          <p:cNvPr id="709" name="10"/>
          <p:cNvSpPr txBox="1"/>
          <p:nvPr/>
        </p:nvSpPr>
        <p:spPr>
          <a:xfrm>
            <a:off x="5912121" y="3345778"/>
            <a:ext cx="34502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10</a:t>
            </a:r>
          </a:p>
        </p:txBody>
      </p:sp>
      <p:sp>
        <p:nvSpPr>
          <p:cNvPr id="710" name="15"/>
          <p:cNvSpPr txBox="1"/>
          <p:nvPr/>
        </p:nvSpPr>
        <p:spPr>
          <a:xfrm>
            <a:off x="6400294" y="3345778"/>
            <a:ext cx="345019"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15</a:t>
            </a:r>
          </a:p>
        </p:txBody>
      </p:sp>
      <p:sp>
        <p:nvSpPr>
          <p:cNvPr id="711" name="5"/>
          <p:cNvSpPr txBox="1"/>
          <p:nvPr/>
        </p:nvSpPr>
        <p:spPr>
          <a:xfrm>
            <a:off x="5465330" y="3956624"/>
            <a:ext cx="22458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5</a:t>
            </a:r>
          </a:p>
        </p:txBody>
      </p:sp>
      <p:sp>
        <p:nvSpPr>
          <p:cNvPr id="712" name="0"/>
          <p:cNvSpPr txBox="1"/>
          <p:nvPr/>
        </p:nvSpPr>
        <p:spPr>
          <a:xfrm>
            <a:off x="5962921" y="3956624"/>
            <a:ext cx="22458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0</a:t>
            </a:r>
          </a:p>
        </p:txBody>
      </p:sp>
      <p:sp>
        <p:nvSpPr>
          <p:cNvPr id="713" name="15"/>
          <p:cNvSpPr txBox="1"/>
          <p:nvPr/>
        </p:nvSpPr>
        <p:spPr>
          <a:xfrm>
            <a:off x="6400294" y="3956624"/>
            <a:ext cx="345019"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15</a:t>
            </a:r>
          </a:p>
        </p:txBody>
      </p:sp>
      <p:sp>
        <p:nvSpPr>
          <p:cNvPr id="714" name="15"/>
          <p:cNvSpPr txBox="1"/>
          <p:nvPr/>
        </p:nvSpPr>
        <p:spPr>
          <a:xfrm>
            <a:off x="7906095" y="2501805"/>
            <a:ext cx="345019"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15</a:t>
            </a:r>
          </a:p>
        </p:txBody>
      </p:sp>
      <p:sp>
        <p:nvSpPr>
          <p:cNvPr id="715" name="15"/>
          <p:cNvSpPr txBox="1"/>
          <p:nvPr/>
        </p:nvSpPr>
        <p:spPr>
          <a:xfrm>
            <a:off x="8413106" y="2501805"/>
            <a:ext cx="345019"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15</a:t>
            </a:r>
          </a:p>
        </p:txBody>
      </p:sp>
      <p:sp>
        <p:nvSpPr>
          <p:cNvPr id="716" name="30"/>
          <p:cNvSpPr txBox="1"/>
          <p:nvPr/>
        </p:nvSpPr>
        <p:spPr>
          <a:xfrm>
            <a:off x="8901278" y="2501805"/>
            <a:ext cx="34502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30</a:t>
            </a:r>
          </a:p>
        </p:txBody>
      </p:sp>
      <p:sp>
        <p:nvSpPr>
          <p:cNvPr id="717" name="15"/>
          <p:cNvSpPr txBox="1"/>
          <p:nvPr/>
        </p:nvSpPr>
        <p:spPr>
          <a:xfrm>
            <a:off x="7906095" y="3112652"/>
            <a:ext cx="345019"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15</a:t>
            </a:r>
          </a:p>
        </p:txBody>
      </p:sp>
      <p:sp>
        <p:nvSpPr>
          <p:cNvPr id="718" name="0"/>
          <p:cNvSpPr txBox="1"/>
          <p:nvPr/>
        </p:nvSpPr>
        <p:spPr>
          <a:xfrm>
            <a:off x="8463906" y="3112652"/>
            <a:ext cx="22458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0</a:t>
            </a:r>
          </a:p>
        </p:txBody>
      </p:sp>
      <p:sp>
        <p:nvSpPr>
          <p:cNvPr id="719" name="30"/>
          <p:cNvSpPr txBox="1"/>
          <p:nvPr/>
        </p:nvSpPr>
        <p:spPr>
          <a:xfrm>
            <a:off x="8901278" y="3112652"/>
            <a:ext cx="345020"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lstStyle>
          <a:p>
            <a:pPr/>
            <a:r>
              <a:t>30</a:t>
            </a:r>
          </a:p>
        </p:txBody>
      </p:sp>
      <p:pic>
        <p:nvPicPr>
          <p:cNvPr id="737" name="Connection Line" descr="Connection Line"/>
          <p:cNvPicPr>
            <a:picLocks noChangeAspect="0"/>
          </p:cNvPicPr>
          <p:nvPr/>
        </p:nvPicPr>
        <p:blipFill>
          <a:blip r:embed="rId10">
            <a:extLst/>
          </a:blip>
          <a:stretch>
            <a:fillRect/>
          </a:stretch>
        </p:blipFill>
        <p:spPr>
          <a:xfrm>
            <a:off x="2256006" y="2824194"/>
            <a:ext cx="600391" cy="299395"/>
          </a:xfrm>
          <a:prstGeom prst="rect">
            <a:avLst/>
          </a:prstGeom>
        </p:spPr>
      </p:pic>
      <p:pic>
        <p:nvPicPr>
          <p:cNvPr id="739" name="Connection Line" descr="Connection Line"/>
          <p:cNvPicPr>
            <a:picLocks noChangeAspect="0"/>
          </p:cNvPicPr>
          <p:nvPr/>
        </p:nvPicPr>
        <p:blipFill>
          <a:blip r:embed="rId11">
            <a:extLst/>
          </a:blip>
          <a:stretch>
            <a:fillRect/>
          </a:stretch>
        </p:blipFill>
        <p:spPr>
          <a:xfrm>
            <a:off x="4291496" y="3194092"/>
            <a:ext cx="1069060" cy="445934"/>
          </a:xfrm>
          <a:prstGeom prst="rect">
            <a:avLst/>
          </a:prstGeom>
        </p:spPr>
      </p:pic>
      <p:pic>
        <p:nvPicPr>
          <p:cNvPr id="741" name="Connection Line" descr="Connection Line"/>
          <p:cNvPicPr>
            <a:picLocks noChangeAspect="0"/>
          </p:cNvPicPr>
          <p:nvPr/>
        </p:nvPicPr>
        <p:blipFill>
          <a:blip r:embed="rId12">
            <a:extLst/>
          </a:blip>
          <a:stretch>
            <a:fillRect/>
          </a:stretch>
        </p:blipFill>
        <p:spPr>
          <a:xfrm>
            <a:off x="6795655" y="3153327"/>
            <a:ext cx="1062711" cy="442149"/>
          </a:xfrm>
          <a:prstGeom prst="rect">
            <a:avLst/>
          </a:prstGeom>
        </p:spPr>
      </p:pic>
      <p:pic>
        <p:nvPicPr>
          <p:cNvPr id="743" name="Connection Line" descr="Connection Line"/>
          <p:cNvPicPr>
            <a:picLocks noChangeAspect="0"/>
          </p:cNvPicPr>
          <p:nvPr/>
        </p:nvPicPr>
        <p:blipFill>
          <a:blip r:embed="rId13">
            <a:extLst/>
          </a:blip>
          <a:stretch>
            <a:fillRect/>
          </a:stretch>
        </p:blipFill>
        <p:spPr>
          <a:xfrm>
            <a:off x="9293465" y="2824251"/>
            <a:ext cx="607384" cy="299405"/>
          </a:xfrm>
          <a:prstGeom prst="rect">
            <a:avLst/>
          </a:prstGeom>
        </p:spPr>
      </p:pic>
      <p:sp>
        <p:nvSpPr>
          <p:cNvPr id="724" name="最早开始时间：ES，Early Start…"/>
          <p:cNvSpPr txBox="1"/>
          <p:nvPr/>
        </p:nvSpPr>
        <p:spPr>
          <a:xfrm>
            <a:off x="3861363" y="4516054"/>
            <a:ext cx="2461380" cy="15201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nSpc>
                <a:spcPct val="130000"/>
              </a:lnSpc>
              <a:defRPr b="1" sz="1400">
                <a:solidFill>
                  <a:srgbClr val="3B3838"/>
                </a:solidFill>
                <a:latin typeface="YRDZST-Semibold"/>
                <a:ea typeface="YRDZST-Semibold"/>
                <a:cs typeface="YRDZST-Semibold"/>
                <a:sym typeface="YRDZST-Semibold"/>
              </a:defRPr>
            </a:pPr>
            <a:r>
              <a:t>最早开始时间：ES，</a:t>
            </a:r>
            <a:r>
              <a:rPr>
                <a:solidFill>
                  <a:schemeClr val="accent2">
                    <a:satOff val="-18194"/>
                    <a:lumOff val="-11215"/>
                  </a:schemeClr>
                </a:solidFill>
              </a:rPr>
              <a:t>E</a:t>
            </a:r>
            <a:r>
              <a:t>arly </a:t>
            </a:r>
            <a:r>
              <a:rPr>
                <a:solidFill>
                  <a:schemeClr val="accent2">
                    <a:satOff val="-18194"/>
                    <a:lumOff val="-11215"/>
                  </a:schemeClr>
                </a:solidFill>
              </a:rPr>
              <a:t>S</a:t>
            </a:r>
            <a:r>
              <a:t>tart</a:t>
            </a:r>
          </a:p>
          <a:p>
            <a:pPr>
              <a:lnSpc>
                <a:spcPct val="130000"/>
              </a:lnSpc>
              <a:defRPr b="1" sz="1400">
                <a:solidFill>
                  <a:srgbClr val="3B3838"/>
                </a:solidFill>
                <a:latin typeface="YRDZST-Semibold"/>
                <a:ea typeface="YRDZST-Semibold"/>
                <a:cs typeface="YRDZST-Semibold"/>
                <a:sym typeface="YRDZST-Semibold"/>
              </a:defRPr>
            </a:pPr>
            <a:r>
              <a:t>最早结束时间：EF， </a:t>
            </a:r>
            <a:r>
              <a:rPr>
                <a:solidFill>
                  <a:schemeClr val="accent2">
                    <a:satOff val="-18194"/>
                    <a:lumOff val="-11215"/>
                  </a:schemeClr>
                </a:solidFill>
              </a:rPr>
              <a:t>E</a:t>
            </a:r>
            <a:r>
              <a:t>arly </a:t>
            </a:r>
            <a:r>
              <a:rPr>
                <a:solidFill>
                  <a:schemeClr val="accent2">
                    <a:satOff val="-18194"/>
                    <a:lumOff val="-11215"/>
                  </a:schemeClr>
                </a:solidFill>
              </a:rPr>
              <a:t>F</a:t>
            </a:r>
            <a:r>
              <a:t>inish</a:t>
            </a:r>
          </a:p>
          <a:p>
            <a:pPr>
              <a:lnSpc>
                <a:spcPct val="130000"/>
              </a:lnSpc>
              <a:defRPr b="1" sz="1400">
                <a:solidFill>
                  <a:srgbClr val="3B3838"/>
                </a:solidFill>
                <a:latin typeface="YRDZST-Semibold"/>
                <a:ea typeface="YRDZST-Semibold"/>
                <a:cs typeface="YRDZST-Semibold"/>
                <a:sym typeface="YRDZST-Semibold"/>
              </a:defRPr>
            </a:pPr>
            <a:r>
              <a:t>最晚开始时间：LS，</a:t>
            </a:r>
            <a:r>
              <a:rPr>
                <a:solidFill>
                  <a:schemeClr val="accent2">
                    <a:satOff val="-18194"/>
                    <a:lumOff val="-11215"/>
                  </a:schemeClr>
                </a:solidFill>
              </a:rPr>
              <a:t>L</a:t>
            </a:r>
            <a:r>
              <a:t>ate </a:t>
            </a:r>
            <a:r>
              <a:rPr>
                <a:solidFill>
                  <a:schemeClr val="accent2">
                    <a:satOff val="-18194"/>
                    <a:lumOff val="-11215"/>
                  </a:schemeClr>
                </a:solidFill>
              </a:rPr>
              <a:t>S</a:t>
            </a:r>
            <a:r>
              <a:t>tart</a:t>
            </a:r>
          </a:p>
          <a:p>
            <a:pPr>
              <a:lnSpc>
                <a:spcPct val="130000"/>
              </a:lnSpc>
              <a:defRPr b="1" sz="1400">
                <a:solidFill>
                  <a:srgbClr val="3B3838"/>
                </a:solidFill>
                <a:latin typeface="YRDZST-Semibold"/>
                <a:ea typeface="YRDZST-Semibold"/>
                <a:cs typeface="YRDZST-Semibold"/>
                <a:sym typeface="YRDZST-Semibold"/>
              </a:defRPr>
            </a:pPr>
            <a:r>
              <a:t>最晚结束时间：LF，</a:t>
            </a:r>
            <a:r>
              <a:rPr>
                <a:solidFill>
                  <a:schemeClr val="accent2">
                    <a:satOff val="-18194"/>
                    <a:lumOff val="-11215"/>
                  </a:schemeClr>
                </a:solidFill>
              </a:rPr>
              <a:t>L</a:t>
            </a:r>
            <a:r>
              <a:t>ate </a:t>
            </a:r>
            <a:r>
              <a:rPr>
                <a:solidFill>
                  <a:schemeClr val="accent2">
                    <a:satOff val="-18194"/>
                    <a:lumOff val="-11215"/>
                  </a:schemeClr>
                </a:solidFill>
              </a:rPr>
              <a:t>F</a:t>
            </a:r>
            <a:r>
              <a:t>inish</a:t>
            </a:r>
          </a:p>
          <a:p>
            <a:pPr>
              <a:lnSpc>
                <a:spcPct val="130000"/>
              </a:lnSpc>
              <a:defRPr b="1" sz="1400">
                <a:solidFill>
                  <a:srgbClr val="3B3838"/>
                </a:solidFill>
                <a:latin typeface="YRDZST-Semibold"/>
                <a:ea typeface="YRDZST-Semibold"/>
                <a:cs typeface="YRDZST-Semibold"/>
                <a:sym typeface="YRDZST-Semibold"/>
              </a:defRPr>
            </a:pPr>
            <a:r>
              <a:t>活动历时：DU，</a:t>
            </a:r>
            <a:r>
              <a:rPr>
                <a:solidFill>
                  <a:schemeClr val="accent2">
                    <a:satOff val="-18194"/>
                    <a:lumOff val="-11215"/>
                  </a:schemeClr>
                </a:solidFill>
              </a:rPr>
              <a:t>Du</a:t>
            </a:r>
            <a:r>
              <a:t>ration</a:t>
            </a:r>
          </a:p>
          <a:p>
            <a:pPr>
              <a:lnSpc>
                <a:spcPct val="130000"/>
              </a:lnSpc>
              <a:defRPr b="1" sz="1400">
                <a:solidFill>
                  <a:srgbClr val="3B3838"/>
                </a:solidFill>
                <a:latin typeface="YRDZST-Semibold"/>
                <a:ea typeface="YRDZST-Semibold"/>
                <a:cs typeface="YRDZST-Semibold"/>
                <a:sym typeface="YRDZST-Semibold"/>
              </a:defRPr>
            </a:pPr>
            <a:r>
              <a:t>总浮动时间：TF，</a:t>
            </a:r>
            <a:r>
              <a:rPr>
                <a:solidFill>
                  <a:schemeClr val="accent2">
                    <a:satOff val="-18194"/>
                    <a:lumOff val="-11215"/>
                  </a:schemeClr>
                </a:solidFill>
              </a:rPr>
              <a:t>T</a:t>
            </a:r>
            <a:r>
              <a:t>otal </a:t>
            </a:r>
            <a:r>
              <a:rPr>
                <a:solidFill>
                  <a:schemeClr val="accent2">
                    <a:satOff val="-18194"/>
                    <a:lumOff val="-11215"/>
                  </a:schemeClr>
                </a:solidFill>
              </a:rPr>
              <a:t>F</a:t>
            </a:r>
            <a:r>
              <a:t>loat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37"/>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100"/>
                                  </p:stCondLst>
                                  <p:iterate type="el" backwards="0">
                                    <p:tmAbs val="0"/>
                                  </p:iterate>
                                  <p:childTnLst>
                                    <p:set>
                                      <p:cBhvr>
                                        <p:cTn id="9" fill="hold"/>
                                        <p:tgtEl>
                                          <p:spTgt spid="677"/>
                                        </p:tgtEl>
                                        <p:attrNameLst>
                                          <p:attrName>style.visibility</p:attrName>
                                        </p:attrNameLst>
                                      </p:cBhvr>
                                      <p:to>
                                        <p:strVal val="visible"/>
                                      </p:to>
                                    </p:set>
                                  </p:childTnLst>
                                </p:cTn>
                              </p:par>
                            </p:childTnLst>
                          </p:cTn>
                        </p:par>
                        <p:par>
                          <p:cTn id="10" fill="hold">
                            <p:stCondLst>
                              <p:cond delay="100"/>
                            </p:stCondLst>
                            <p:childTnLst>
                              <p:par>
                                <p:cTn id="11" presetClass="entr" nodeType="afterEffect" presetSubtype="0" presetID="1" grpId="3" fill="hold">
                                  <p:stCondLst>
                                    <p:cond delay="100"/>
                                  </p:stCondLst>
                                  <p:iterate type="el" backwards="0">
                                    <p:tmAbs val="0"/>
                                  </p:iterate>
                                  <p:childTnLst>
                                    <p:set>
                                      <p:cBhvr>
                                        <p:cTn id="12" fill="hold"/>
                                        <p:tgtEl>
                                          <p:spTgt spid="739"/>
                                        </p:tgtEl>
                                        <p:attrNameLst>
                                          <p:attrName>style.visibility</p:attrName>
                                        </p:attrNameLst>
                                      </p:cBhvr>
                                      <p:to>
                                        <p:strVal val="visible"/>
                                      </p:to>
                                    </p:set>
                                  </p:childTnLst>
                                </p:cTn>
                              </p:par>
                            </p:childTnLst>
                          </p:cTn>
                        </p:par>
                        <p:par>
                          <p:cTn id="13" fill="hold">
                            <p:stCondLst>
                              <p:cond delay="200"/>
                            </p:stCondLst>
                            <p:childTnLst>
                              <p:par>
                                <p:cTn id="14" presetClass="entr" nodeType="afterEffect" presetSubtype="0" presetID="1" grpId="4" fill="hold">
                                  <p:stCondLst>
                                    <p:cond delay="100"/>
                                  </p:stCondLst>
                                  <p:iterate type="el" backwards="0">
                                    <p:tmAbs val="0"/>
                                  </p:iterate>
                                  <p:childTnLst>
                                    <p:set>
                                      <p:cBhvr>
                                        <p:cTn id="15" fill="hold"/>
                                        <p:tgtEl>
                                          <p:spTgt spid="683"/>
                                        </p:tgtEl>
                                        <p:attrNameLst>
                                          <p:attrName>style.visibility</p:attrName>
                                        </p:attrNameLst>
                                      </p:cBhvr>
                                      <p:to>
                                        <p:strVal val="visible"/>
                                      </p:to>
                                    </p:set>
                                  </p:childTnLst>
                                </p:cTn>
                              </p:par>
                            </p:childTnLst>
                          </p:cTn>
                        </p:par>
                        <p:par>
                          <p:cTn id="16" fill="hold">
                            <p:stCondLst>
                              <p:cond delay="300"/>
                            </p:stCondLst>
                            <p:childTnLst>
                              <p:par>
                                <p:cTn id="17" presetClass="entr" nodeType="afterEffect" presetSubtype="0" presetID="1" grpId="5" fill="hold">
                                  <p:stCondLst>
                                    <p:cond delay="100"/>
                                  </p:stCondLst>
                                  <p:iterate type="el" backwards="0">
                                    <p:tmAbs val="0"/>
                                  </p:iterate>
                                  <p:childTnLst>
                                    <p:set>
                                      <p:cBhvr>
                                        <p:cTn id="18" fill="hold"/>
                                        <p:tgtEl>
                                          <p:spTgt spid="741"/>
                                        </p:tgtEl>
                                        <p:attrNameLst>
                                          <p:attrName>style.visibility</p:attrName>
                                        </p:attrNameLst>
                                      </p:cBhvr>
                                      <p:to>
                                        <p:strVal val="visible"/>
                                      </p:to>
                                    </p:set>
                                  </p:childTnLst>
                                </p:cTn>
                              </p:par>
                            </p:childTnLst>
                          </p:cTn>
                        </p:par>
                        <p:par>
                          <p:cTn id="19" fill="hold">
                            <p:stCondLst>
                              <p:cond delay="400"/>
                            </p:stCondLst>
                            <p:childTnLst>
                              <p:par>
                                <p:cTn id="20" presetClass="entr" nodeType="afterEffect" presetSubtype="0" presetID="1" grpId="6" fill="hold">
                                  <p:stCondLst>
                                    <p:cond delay="100"/>
                                  </p:stCondLst>
                                  <p:iterate type="el" backwards="0">
                                    <p:tmAbs val="0"/>
                                  </p:iterate>
                                  <p:childTnLst>
                                    <p:set>
                                      <p:cBhvr>
                                        <p:cTn id="21" fill="hold"/>
                                        <p:tgtEl>
                                          <p:spTgt spid="685"/>
                                        </p:tgtEl>
                                        <p:attrNameLst>
                                          <p:attrName>style.visibility</p:attrName>
                                        </p:attrNameLst>
                                      </p:cBhvr>
                                      <p:to>
                                        <p:strVal val="visible"/>
                                      </p:to>
                                    </p:set>
                                  </p:childTnLst>
                                </p:cTn>
                              </p:par>
                            </p:childTnLst>
                          </p:cTn>
                        </p:par>
                        <p:par>
                          <p:cTn id="22" fill="hold">
                            <p:stCondLst>
                              <p:cond delay="500"/>
                            </p:stCondLst>
                            <p:childTnLst>
                              <p:par>
                                <p:cTn id="23" presetClass="entr" nodeType="afterEffect" presetSubtype="0" presetID="1" grpId="7" fill="hold">
                                  <p:stCondLst>
                                    <p:cond delay="100"/>
                                  </p:stCondLst>
                                  <p:iterate type="el" backwards="0">
                                    <p:tmAbs val="0"/>
                                  </p:iterate>
                                  <p:childTnLst>
                                    <p:set>
                                      <p:cBhvr>
                                        <p:cTn id="24" fill="hold"/>
                                        <p:tgtEl>
                                          <p:spTgt spid="7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37" grpId="1"/>
      <p:bldP build="whole" bldLvl="1" animBg="1" rev="0" advAuto="0" spid="741" grpId="5"/>
      <p:bldP build="whole" bldLvl="1" animBg="1" rev="0" advAuto="0" spid="739" grpId="3"/>
      <p:bldP build="whole" bldLvl="1" animBg="1" rev="0" advAuto="0" spid="685" grpId="6"/>
      <p:bldP build="whole" bldLvl="1" animBg="1" rev="0" advAuto="0" spid="677" grpId="2"/>
      <p:bldP build="whole" bldLvl="1" animBg="1" rev="0" advAuto="0" spid="683" grpId="4"/>
      <p:bldP build="whole" bldLvl="1" animBg="1" rev="0" advAuto="0" spid="743" grpId="7"/>
    </p:bld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8" name="稻壳儿_答辩小姐姐作品_1"/>
          <p:cNvSpPr/>
          <p:nvPr/>
        </p:nvSpPr>
        <p:spPr>
          <a:xfrm>
            <a:off x="313266" y="304800"/>
            <a:ext cx="11565468" cy="6500637"/>
          </a:xfrm>
          <a:prstGeom prst="rect">
            <a:avLst/>
          </a:prstGeom>
          <a:solidFill>
            <a:srgbClr val="FFFFFF"/>
          </a:solidFill>
          <a:ln w="12700">
            <a:miter lim="400000"/>
          </a:ln>
        </p:spPr>
        <p:txBody>
          <a:bodyPr lIns="45719" rIns="45719" anchor="ctr"/>
          <a:lstStyle/>
          <a:p>
            <a:pPr algn="ctr">
              <a:defRPr>
                <a:solidFill>
                  <a:srgbClr val="FFFFFF"/>
                </a:solidFill>
              </a:defRPr>
            </a:pPr>
          </a:p>
        </p:txBody>
      </p:sp>
      <p:grpSp>
        <p:nvGrpSpPr>
          <p:cNvPr id="752" name="稻壳儿_答辩小姐姐作品_18"/>
          <p:cNvGrpSpPr/>
          <p:nvPr/>
        </p:nvGrpSpPr>
        <p:grpSpPr>
          <a:xfrm>
            <a:off x="4058859" y="713275"/>
            <a:ext cx="4074283" cy="230833"/>
            <a:chOff x="0" y="0"/>
            <a:chExt cx="4074281" cy="230831"/>
          </a:xfrm>
        </p:grpSpPr>
        <p:sp>
          <p:nvSpPr>
            <p:cNvPr id="749" name="直接连接符 2"/>
            <p:cNvSpPr/>
            <p:nvPr/>
          </p:nvSpPr>
          <p:spPr>
            <a:xfrm>
              <a:off x="0" y="230831"/>
              <a:ext cx="648182"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750" name="直接连接符 28"/>
            <p:cNvSpPr/>
            <p:nvPr/>
          </p:nvSpPr>
          <p:spPr>
            <a:xfrm>
              <a:off x="3426099" y="230831"/>
              <a:ext cx="648183"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751" name="文本框 7"/>
            <p:cNvSpPr/>
            <p:nvPr/>
          </p:nvSpPr>
          <p:spPr>
            <a:xfrm>
              <a:off x="734343" y="0"/>
              <a:ext cx="260559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pc="300" sz="24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r>
                <a:t>制定进度计划</a:t>
              </a:r>
            </a:p>
          </p:txBody>
        </p:sp>
      </p:grpSp>
      <p:sp>
        <p:nvSpPr>
          <p:cNvPr id="753" name="资源优化"/>
          <p:cNvSpPr txBox="1"/>
          <p:nvPr/>
        </p:nvSpPr>
        <p:spPr>
          <a:xfrm>
            <a:off x="1981769" y="1434611"/>
            <a:ext cx="1318579"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2400">
                <a:solidFill>
                  <a:srgbClr val="3B3838"/>
                </a:solidFill>
                <a:latin typeface="YRDZST-Semibold"/>
                <a:ea typeface="YRDZST-Semibold"/>
                <a:cs typeface="YRDZST-Semibold"/>
                <a:sym typeface="YRDZST-Semibold"/>
              </a:defRPr>
            </a:lvl1pPr>
          </a:lstStyle>
          <a:p>
            <a:pPr/>
            <a:r>
              <a:t>资源优化</a:t>
            </a:r>
          </a:p>
        </p:txBody>
      </p:sp>
      <p:sp>
        <p:nvSpPr>
          <p:cNvPr id="754" name="资源平衡"/>
          <p:cNvSpPr txBox="1"/>
          <p:nvPr/>
        </p:nvSpPr>
        <p:spPr>
          <a:xfrm>
            <a:off x="3817541" y="2161500"/>
            <a:ext cx="812562"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r>
              <a:t>资源平衡</a:t>
            </a:r>
          </a:p>
        </p:txBody>
      </p:sp>
      <p:sp>
        <p:nvSpPr>
          <p:cNvPr id="755" name="资源平滑"/>
          <p:cNvSpPr txBox="1"/>
          <p:nvPr/>
        </p:nvSpPr>
        <p:spPr>
          <a:xfrm>
            <a:off x="7401902" y="2159633"/>
            <a:ext cx="812563"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资源平滑</a:t>
            </a:r>
          </a:p>
        </p:txBody>
      </p:sp>
      <p:sp>
        <p:nvSpPr>
          <p:cNvPr id="756" name="为了在资源需求与资源供给之间取得平衡，根据资源制约因素对开始日期和完成日期进行调整的一种技术。也可以为保持资源使用量处于平均水平而进行资源平衡。"/>
          <p:cNvSpPr txBox="1"/>
          <p:nvPr/>
        </p:nvSpPr>
        <p:spPr>
          <a:xfrm>
            <a:off x="2822601" y="2677962"/>
            <a:ext cx="2802442" cy="1272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为了在资源需求与资源供给之间取得平衡，根据资源制约因素对开始日期和完成日期进行调整的一种技术。也可以为保持资源使用量处于平均水平而进行资源平衡。</a:t>
            </a:r>
          </a:p>
        </p:txBody>
      </p:sp>
      <p:sp>
        <p:nvSpPr>
          <p:cNvPr id="757" name="对进度模型中的活动进行调整，从而使项目资源需求不超过预定的资源限制的一种技术。"/>
          <p:cNvSpPr txBox="1"/>
          <p:nvPr/>
        </p:nvSpPr>
        <p:spPr>
          <a:xfrm>
            <a:off x="6469046" y="2677962"/>
            <a:ext cx="2678275" cy="777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对进度模型中的活动进行调整，从而使项目资源需求不超过预定的资源限制的一种技术。</a:t>
            </a:r>
          </a:p>
        </p:txBody>
      </p:sp>
      <p:sp>
        <p:nvSpPr>
          <p:cNvPr id="758" name="解决某一时间段资源过载问题…"/>
          <p:cNvSpPr txBox="1"/>
          <p:nvPr/>
        </p:nvSpPr>
        <p:spPr>
          <a:xfrm>
            <a:off x="2776788" y="4454646"/>
            <a:ext cx="2894067" cy="5295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8600" indent="-228600" algn="ctr">
              <a:lnSpc>
                <a:spcPct val="130000"/>
              </a:lnSpc>
              <a:buSzPct val="50000"/>
              <a:buChar char="•"/>
              <a:defRPr b="1" sz="1400">
                <a:solidFill>
                  <a:srgbClr val="3B3838"/>
                </a:solidFill>
                <a:latin typeface="YRDZST-Semibold"/>
                <a:ea typeface="YRDZST-Semibold"/>
                <a:cs typeface="YRDZST-Semibold"/>
                <a:sym typeface="YRDZST-Semibold"/>
              </a:defRPr>
            </a:pPr>
            <a:r>
              <a:t>解决某一时间段资源过载问题</a:t>
            </a:r>
          </a:p>
          <a:p>
            <a:pPr marL="228600" indent="-228600" algn="ctr">
              <a:lnSpc>
                <a:spcPct val="130000"/>
              </a:lnSpc>
              <a:buSzPct val="50000"/>
              <a:buChar char="•"/>
              <a:defRPr b="1" sz="1400">
                <a:solidFill>
                  <a:srgbClr val="3B3838"/>
                </a:solidFill>
                <a:latin typeface="YRDZST-Semibold"/>
                <a:ea typeface="YRDZST-Semibold"/>
                <a:cs typeface="YRDZST-Semibold"/>
                <a:sym typeface="YRDZST-Semibold"/>
              </a:defRPr>
            </a:pPr>
            <a:r>
              <a:t>通常导致关键路径变化（变长）</a:t>
            </a:r>
          </a:p>
        </p:txBody>
      </p:sp>
      <p:sp>
        <p:nvSpPr>
          <p:cNvPr id="759" name="解决资源不平衡问题，减少资源波动…"/>
          <p:cNvSpPr txBox="1"/>
          <p:nvPr/>
        </p:nvSpPr>
        <p:spPr>
          <a:xfrm>
            <a:off x="6136730" y="4454646"/>
            <a:ext cx="3342907" cy="10248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8600" indent="-228600" algn="ctr">
              <a:lnSpc>
                <a:spcPct val="130000"/>
              </a:lnSpc>
              <a:buSzPct val="50000"/>
              <a:buChar char="•"/>
              <a:defRPr b="1" sz="1400">
                <a:solidFill>
                  <a:srgbClr val="3B3838"/>
                </a:solidFill>
                <a:latin typeface="YRDZST-Semibold"/>
                <a:ea typeface="YRDZST-Semibold"/>
                <a:cs typeface="YRDZST-Semibold"/>
                <a:sym typeface="YRDZST-Semibold"/>
              </a:defRPr>
            </a:pPr>
            <a:r>
              <a:t>解决资源不平衡问题，减少资源波动</a:t>
            </a:r>
          </a:p>
          <a:p>
            <a:pPr marL="228600" indent="-228600" algn="ctr">
              <a:lnSpc>
                <a:spcPct val="130000"/>
              </a:lnSpc>
              <a:buSzPct val="50000"/>
              <a:buChar char="•"/>
              <a:defRPr b="1" sz="1400">
                <a:solidFill>
                  <a:srgbClr val="3B3838"/>
                </a:solidFill>
                <a:latin typeface="YRDZST-Semibold"/>
                <a:ea typeface="YRDZST-Semibold"/>
                <a:cs typeface="YRDZST-Semibold"/>
                <a:sym typeface="YRDZST-Semibold"/>
              </a:defRPr>
            </a:pPr>
            <a:r>
              <a:t>通过调整非关键路径上的资源分配实现</a:t>
            </a:r>
          </a:p>
          <a:p>
            <a:pPr marL="228600" indent="-228600" algn="ctr">
              <a:lnSpc>
                <a:spcPct val="130000"/>
              </a:lnSpc>
              <a:buSzPct val="50000"/>
              <a:buChar char="•"/>
              <a:defRPr b="1" sz="1400">
                <a:solidFill>
                  <a:srgbClr val="3B3838"/>
                </a:solidFill>
                <a:latin typeface="YRDZST-Semibold"/>
                <a:ea typeface="YRDZST-Semibold"/>
                <a:cs typeface="YRDZST-Semibold"/>
                <a:sym typeface="YRDZST-Semibold"/>
              </a:defRPr>
            </a:pPr>
            <a:r>
              <a:t>不会导致关键路径变化（不影响工期）</a:t>
            </a:r>
          </a:p>
          <a:p>
            <a:pPr marL="228600" indent="-228600" algn="ctr">
              <a:lnSpc>
                <a:spcPct val="130000"/>
              </a:lnSpc>
              <a:buSzPct val="50000"/>
              <a:buChar char="•"/>
              <a:defRPr b="1" sz="1400">
                <a:solidFill>
                  <a:srgbClr val="3B3838"/>
                </a:solidFill>
                <a:latin typeface="YRDZST-Semibold"/>
                <a:ea typeface="YRDZST-Semibold"/>
                <a:cs typeface="YRDZST-Semibold"/>
                <a:sym typeface="YRDZST-Semibold"/>
              </a:defRPr>
            </a:pPr>
            <a:r>
              <a:t>可能无法实现所有资源的优化</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1" name="稻壳儿_答辩小姐姐作品_1"/>
          <p:cNvSpPr/>
          <p:nvPr/>
        </p:nvSpPr>
        <p:spPr>
          <a:xfrm>
            <a:off x="313266" y="304800"/>
            <a:ext cx="11565468" cy="6500637"/>
          </a:xfrm>
          <a:prstGeom prst="rect">
            <a:avLst/>
          </a:prstGeom>
          <a:solidFill>
            <a:srgbClr val="FFFFFF"/>
          </a:solidFill>
          <a:ln w="12700">
            <a:miter lim="400000"/>
          </a:ln>
        </p:spPr>
        <p:txBody>
          <a:bodyPr lIns="45719" rIns="45719" anchor="ctr"/>
          <a:lstStyle/>
          <a:p>
            <a:pPr algn="ctr">
              <a:defRPr>
                <a:solidFill>
                  <a:srgbClr val="FFFFFF"/>
                </a:solidFill>
              </a:defRPr>
            </a:pPr>
          </a:p>
        </p:txBody>
      </p:sp>
      <p:grpSp>
        <p:nvGrpSpPr>
          <p:cNvPr id="765" name="稻壳儿_答辩小姐姐作品_18"/>
          <p:cNvGrpSpPr/>
          <p:nvPr/>
        </p:nvGrpSpPr>
        <p:grpSpPr>
          <a:xfrm>
            <a:off x="4058859" y="713275"/>
            <a:ext cx="4074283" cy="230833"/>
            <a:chOff x="0" y="0"/>
            <a:chExt cx="4074281" cy="230831"/>
          </a:xfrm>
        </p:grpSpPr>
        <p:sp>
          <p:nvSpPr>
            <p:cNvPr id="762" name="直接连接符 2"/>
            <p:cNvSpPr/>
            <p:nvPr/>
          </p:nvSpPr>
          <p:spPr>
            <a:xfrm>
              <a:off x="0" y="230831"/>
              <a:ext cx="648182"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763" name="直接连接符 28"/>
            <p:cNvSpPr/>
            <p:nvPr/>
          </p:nvSpPr>
          <p:spPr>
            <a:xfrm>
              <a:off x="3426099" y="230831"/>
              <a:ext cx="648183"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764" name="文本框 7"/>
            <p:cNvSpPr/>
            <p:nvPr/>
          </p:nvSpPr>
          <p:spPr>
            <a:xfrm>
              <a:off x="734343" y="0"/>
              <a:ext cx="260559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pc="300" sz="24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r>
                <a:t>制定进度计划</a:t>
              </a:r>
            </a:p>
          </p:txBody>
        </p:sp>
      </p:grpSp>
      <p:sp>
        <p:nvSpPr>
          <p:cNvPr id="766" name="资源优化"/>
          <p:cNvSpPr txBox="1"/>
          <p:nvPr/>
        </p:nvSpPr>
        <p:spPr>
          <a:xfrm>
            <a:off x="1981769" y="1434611"/>
            <a:ext cx="1318579"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2400">
                <a:solidFill>
                  <a:srgbClr val="3B3838"/>
                </a:solidFill>
                <a:latin typeface="YRDZST-Semibold"/>
                <a:ea typeface="YRDZST-Semibold"/>
                <a:cs typeface="YRDZST-Semibold"/>
                <a:sym typeface="YRDZST-Semibold"/>
              </a:defRPr>
            </a:lvl1pPr>
          </a:lstStyle>
          <a:p>
            <a:pPr/>
            <a:r>
              <a:t>资源优化</a:t>
            </a:r>
          </a:p>
        </p:txBody>
      </p:sp>
      <p:sp>
        <p:nvSpPr>
          <p:cNvPr id="767" name="资源平衡"/>
          <p:cNvSpPr txBox="1"/>
          <p:nvPr/>
        </p:nvSpPr>
        <p:spPr>
          <a:xfrm>
            <a:off x="3817541" y="2161500"/>
            <a:ext cx="812562"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r>
              <a:t>资源平衡</a:t>
            </a:r>
          </a:p>
        </p:txBody>
      </p:sp>
      <p:pic>
        <p:nvPicPr>
          <p:cNvPr id="768" name="Image" descr="Image"/>
          <p:cNvPicPr>
            <a:picLocks noChangeAspect="1"/>
          </p:cNvPicPr>
          <p:nvPr/>
        </p:nvPicPr>
        <p:blipFill>
          <a:blip r:embed="rId2">
            <a:extLst/>
          </a:blip>
          <a:srcRect l="0" t="11495" r="0" b="0"/>
          <a:stretch>
            <a:fillRect/>
          </a:stretch>
        </p:blipFill>
        <p:spPr>
          <a:xfrm>
            <a:off x="2953742" y="2876613"/>
            <a:ext cx="6284640" cy="2551858"/>
          </a:xfrm>
          <a:prstGeom prst="rect">
            <a:avLst/>
          </a:prstGeom>
          <a:ln w="12700">
            <a:miter lim="400000"/>
          </a:ln>
        </p:spPr>
      </p:pic>
      <p:sp>
        <p:nvSpPr>
          <p:cNvPr id="769" name="Rectangle"/>
          <p:cNvSpPr/>
          <p:nvPr/>
        </p:nvSpPr>
        <p:spPr>
          <a:xfrm>
            <a:off x="3856244" y="5169948"/>
            <a:ext cx="1692833" cy="191011"/>
          </a:xfrm>
          <a:prstGeom prst="rect">
            <a:avLst/>
          </a:prstGeom>
          <a:solidFill>
            <a:srgbClr val="FF2600">
              <a:alpha val="30254"/>
            </a:srgbClr>
          </a:solidFill>
          <a:ln w="12700">
            <a:miter lim="400000"/>
          </a:ln>
        </p:spPr>
        <p:txBody>
          <a:bodyPr lIns="45719" rIns="45719" anchor="ctr"/>
          <a:lstStyle/>
          <a:p>
            <a:pPr/>
          </a:p>
        </p:txBody>
      </p:sp>
      <p:sp>
        <p:nvSpPr>
          <p:cNvPr id="770" name="Rectangle"/>
          <p:cNvSpPr/>
          <p:nvPr/>
        </p:nvSpPr>
        <p:spPr>
          <a:xfrm>
            <a:off x="4621582" y="3711190"/>
            <a:ext cx="612600" cy="191010"/>
          </a:xfrm>
          <a:prstGeom prst="rect">
            <a:avLst/>
          </a:prstGeom>
          <a:solidFill>
            <a:srgbClr val="FF2600">
              <a:alpha val="30254"/>
            </a:srgbClr>
          </a:solidFill>
          <a:ln w="12700">
            <a:miter lim="400000"/>
          </a:ln>
        </p:spPr>
        <p:txBody>
          <a:bodyPr lIns="45719" rIns="45719" anchor="ctr"/>
          <a:lstStyle/>
          <a:p>
            <a:pPr/>
          </a:p>
        </p:txBody>
      </p:sp>
      <p:sp>
        <p:nvSpPr>
          <p:cNvPr id="771" name="Rectangle"/>
          <p:cNvSpPr/>
          <p:nvPr/>
        </p:nvSpPr>
        <p:spPr>
          <a:xfrm>
            <a:off x="4621582" y="3228122"/>
            <a:ext cx="612600" cy="191011"/>
          </a:xfrm>
          <a:prstGeom prst="rect">
            <a:avLst/>
          </a:prstGeom>
          <a:solidFill>
            <a:srgbClr val="FF2600">
              <a:alpha val="30254"/>
            </a:srgbClr>
          </a:solidFill>
          <a:ln w="12700">
            <a:miter lim="400000"/>
          </a:ln>
        </p:spPr>
        <p:txBody>
          <a:bodyPr lIns="45719" rIns="45719" anchor="ctr"/>
          <a:lstStyle/>
          <a:p>
            <a:pPr/>
          </a:p>
        </p:txBody>
      </p:sp>
      <p:pic>
        <p:nvPicPr>
          <p:cNvPr id="772" name="Image" descr="Image"/>
          <p:cNvPicPr>
            <a:picLocks noChangeAspect="1"/>
          </p:cNvPicPr>
          <p:nvPr/>
        </p:nvPicPr>
        <p:blipFill>
          <a:blip r:embed="rId3">
            <a:extLst/>
          </a:blip>
          <a:stretch>
            <a:fillRect/>
          </a:stretch>
        </p:blipFill>
        <p:spPr>
          <a:xfrm>
            <a:off x="2930487" y="2786714"/>
            <a:ext cx="6284517" cy="2648685"/>
          </a:xfrm>
          <a:prstGeom prst="rect">
            <a:avLst/>
          </a:prstGeom>
          <a:ln w="12700">
            <a:miter lim="400000"/>
          </a:ln>
        </p:spPr>
      </p:pic>
      <p:sp>
        <p:nvSpPr>
          <p:cNvPr id="773" name="（图片来源：《PMBOK指南》P212，图6-17）"/>
          <p:cNvSpPr txBox="1"/>
          <p:nvPr/>
        </p:nvSpPr>
        <p:spPr>
          <a:xfrm>
            <a:off x="7472592" y="5861692"/>
            <a:ext cx="2611399" cy="231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000">
                <a:solidFill>
                  <a:schemeClr val="accent3"/>
                </a:solidFill>
                <a:latin typeface="YRDZST-Semibold"/>
                <a:ea typeface="YRDZST-Semibold"/>
                <a:cs typeface="YRDZST-Semibold"/>
                <a:sym typeface="YRDZST-Semibold"/>
              </a:defRPr>
            </a:lvl1pPr>
          </a:lstStyle>
          <a:p>
            <a:pPr/>
            <a:r>
              <a:t>（图片来源：《PMBOK指南》P212，图6-17）</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771"/>
                                        </p:tgtEl>
                                        <p:attrNameLst>
                                          <p:attrName>style.visibility</p:attrName>
                                        </p:attrNameLst>
                                      </p:cBhvr>
                                      <p:to>
                                        <p:strVal val="visible"/>
                                      </p:to>
                                    </p:set>
                                    <p:animEffect filter="wipe(left)" transition="in">
                                      <p:cBhvr>
                                        <p:cTn id="7" dur="200"/>
                                        <p:tgtEl>
                                          <p:spTgt spid="771"/>
                                        </p:tgtEl>
                                      </p:cBhvr>
                                    </p:animEffect>
                                  </p:childTnLst>
                                </p:cTn>
                              </p:par>
                            </p:childTnLst>
                          </p:cTn>
                        </p:par>
                        <p:par>
                          <p:cTn id="8" fill="hold">
                            <p:stCondLst>
                              <p:cond delay="200"/>
                            </p:stCondLst>
                            <p:childTnLst>
                              <p:par>
                                <p:cTn id="9" presetClass="entr" nodeType="afterEffect" presetSubtype="8" presetID="22" grpId="2" fill="hold">
                                  <p:stCondLst>
                                    <p:cond delay="0"/>
                                  </p:stCondLst>
                                  <p:iterate type="el" backwards="0">
                                    <p:tmAbs val="0"/>
                                  </p:iterate>
                                  <p:childTnLst>
                                    <p:set>
                                      <p:cBhvr>
                                        <p:cTn id="10" fill="hold"/>
                                        <p:tgtEl>
                                          <p:spTgt spid="770"/>
                                        </p:tgtEl>
                                        <p:attrNameLst>
                                          <p:attrName>style.visibility</p:attrName>
                                        </p:attrNameLst>
                                      </p:cBhvr>
                                      <p:to>
                                        <p:strVal val="visible"/>
                                      </p:to>
                                    </p:set>
                                    <p:animEffect filter="wipe(left)" transition="in">
                                      <p:cBhvr>
                                        <p:cTn id="11" dur="200"/>
                                        <p:tgtEl>
                                          <p:spTgt spid="770"/>
                                        </p:tgtEl>
                                      </p:cBhvr>
                                    </p:animEffect>
                                  </p:childTnLst>
                                </p:cTn>
                              </p:par>
                            </p:childTnLst>
                          </p:cTn>
                        </p:par>
                        <p:par>
                          <p:cTn id="12" fill="hold">
                            <p:stCondLst>
                              <p:cond delay="400"/>
                            </p:stCondLst>
                            <p:childTnLst>
                              <p:par>
                                <p:cTn id="13" presetClass="entr" nodeType="afterEffect" presetSubtype="8" presetID="22" grpId="3" fill="hold">
                                  <p:stCondLst>
                                    <p:cond delay="0"/>
                                  </p:stCondLst>
                                  <p:iterate type="el" backwards="0">
                                    <p:tmAbs val="0"/>
                                  </p:iterate>
                                  <p:childTnLst>
                                    <p:set>
                                      <p:cBhvr>
                                        <p:cTn id="14" fill="hold"/>
                                        <p:tgtEl>
                                          <p:spTgt spid="769"/>
                                        </p:tgtEl>
                                        <p:attrNameLst>
                                          <p:attrName>style.visibility</p:attrName>
                                        </p:attrNameLst>
                                      </p:cBhvr>
                                      <p:to>
                                        <p:strVal val="visible"/>
                                      </p:to>
                                    </p:set>
                                    <p:animEffect filter="wipe(left)" transition="in">
                                      <p:cBhvr>
                                        <p:cTn id="15" dur="200"/>
                                        <p:tgtEl>
                                          <p:spTgt spid="769"/>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10" grpId="4" fill="hold">
                                  <p:stCondLst>
                                    <p:cond delay="0"/>
                                  </p:stCondLst>
                                  <p:iterate type="el" backwards="0">
                                    <p:tmAbs val="0"/>
                                  </p:iterate>
                                  <p:childTnLst>
                                    <p:set>
                                      <p:cBhvr>
                                        <p:cTn id="19" fill="hold"/>
                                        <p:tgtEl>
                                          <p:spTgt spid="772"/>
                                        </p:tgtEl>
                                        <p:attrNameLst>
                                          <p:attrName>style.visibility</p:attrName>
                                        </p:attrNameLst>
                                      </p:cBhvr>
                                      <p:to>
                                        <p:strVal val="visible"/>
                                      </p:to>
                                    </p:set>
                                    <p:animEffect filter="fade" transition="in">
                                      <p:cBhvr>
                                        <p:cTn id="20" dur="500"/>
                                        <p:tgtEl>
                                          <p:spTgt spid="7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72" grpId="4"/>
      <p:bldP build="whole" bldLvl="1" animBg="1" rev="0" advAuto="0" spid="770" grpId="2"/>
      <p:bldP build="whole" bldLvl="1" animBg="1" rev="0" advAuto="0" spid="771" grpId="1"/>
      <p:bldP build="whole" bldLvl="1" animBg="1" rev="0" advAuto="0" spid="769" grpId="3"/>
    </p:bld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5" name="稻壳儿_答辩小姐姐作品_1"/>
          <p:cNvSpPr/>
          <p:nvPr/>
        </p:nvSpPr>
        <p:spPr>
          <a:xfrm>
            <a:off x="313266" y="304800"/>
            <a:ext cx="11565468" cy="6500637"/>
          </a:xfrm>
          <a:prstGeom prst="rect">
            <a:avLst/>
          </a:prstGeom>
          <a:solidFill>
            <a:srgbClr val="FFFFFF"/>
          </a:solidFill>
          <a:ln w="12700">
            <a:miter lim="400000"/>
          </a:ln>
        </p:spPr>
        <p:txBody>
          <a:bodyPr lIns="45719" rIns="45719" anchor="ctr"/>
          <a:lstStyle/>
          <a:p>
            <a:pPr algn="ctr">
              <a:defRPr>
                <a:solidFill>
                  <a:srgbClr val="FFFFFF"/>
                </a:solidFill>
              </a:defRPr>
            </a:pPr>
          </a:p>
        </p:txBody>
      </p:sp>
      <p:grpSp>
        <p:nvGrpSpPr>
          <p:cNvPr id="779" name="稻壳儿_答辩小姐姐作品_18"/>
          <p:cNvGrpSpPr/>
          <p:nvPr/>
        </p:nvGrpSpPr>
        <p:grpSpPr>
          <a:xfrm>
            <a:off x="4058859" y="713275"/>
            <a:ext cx="4074283" cy="230833"/>
            <a:chOff x="0" y="0"/>
            <a:chExt cx="4074281" cy="230831"/>
          </a:xfrm>
        </p:grpSpPr>
        <p:sp>
          <p:nvSpPr>
            <p:cNvPr id="776" name="直接连接符 2"/>
            <p:cNvSpPr/>
            <p:nvPr/>
          </p:nvSpPr>
          <p:spPr>
            <a:xfrm>
              <a:off x="0" y="230831"/>
              <a:ext cx="648182"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777" name="直接连接符 28"/>
            <p:cNvSpPr/>
            <p:nvPr/>
          </p:nvSpPr>
          <p:spPr>
            <a:xfrm>
              <a:off x="3426099" y="230831"/>
              <a:ext cx="648183"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778" name="文本框 7"/>
            <p:cNvSpPr/>
            <p:nvPr/>
          </p:nvSpPr>
          <p:spPr>
            <a:xfrm>
              <a:off x="734343" y="0"/>
              <a:ext cx="260559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pc="300" sz="24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r>
                <a:t>制定进度计划</a:t>
              </a:r>
            </a:p>
          </p:txBody>
        </p:sp>
      </p:grpSp>
      <p:sp>
        <p:nvSpPr>
          <p:cNvPr id="780" name="资源优化"/>
          <p:cNvSpPr txBox="1"/>
          <p:nvPr/>
        </p:nvSpPr>
        <p:spPr>
          <a:xfrm>
            <a:off x="1981769" y="1434611"/>
            <a:ext cx="1318579"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2400">
                <a:solidFill>
                  <a:srgbClr val="3B3838"/>
                </a:solidFill>
                <a:latin typeface="YRDZST-Semibold"/>
                <a:ea typeface="YRDZST-Semibold"/>
                <a:cs typeface="YRDZST-Semibold"/>
                <a:sym typeface="YRDZST-Semibold"/>
              </a:defRPr>
            </a:lvl1pPr>
          </a:lstStyle>
          <a:p>
            <a:pPr/>
            <a:r>
              <a:t>资源优化</a:t>
            </a:r>
          </a:p>
        </p:txBody>
      </p:sp>
      <p:sp>
        <p:nvSpPr>
          <p:cNvPr id="781" name="资源平滑"/>
          <p:cNvSpPr txBox="1"/>
          <p:nvPr/>
        </p:nvSpPr>
        <p:spPr>
          <a:xfrm>
            <a:off x="7401902" y="2159633"/>
            <a:ext cx="812563"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资源平滑</a:t>
            </a:r>
          </a:p>
        </p:txBody>
      </p:sp>
      <p:graphicFrame>
        <p:nvGraphicFramePr>
          <p:cNvPr id="782" name="2D Line Chart"/>
          <p:cNvGraphicFramePr/>
          <p:nvPr/>
        </p:nvGraphicFramePr>
        <p:xfrm>
          <a:off x="2891971" y="2636683"/>
          <a:ext cx="6534568" cy="3311281"/>
        </p:xfrm>
        <a:graphic xmlns:a="http://schemas.openxmlformats.org/drawingml/2006/main">
          <a:graphicData uri="http://schemas.openxmlformats.org/drawingml/2006/chart">
            <c:chart xmlns:c="http://schemas.openxmlformats.org/drawingml/2006/chart" r:id="rId3"/>
          </a:graphicData>
        </a:graphic>
      </p:graphicFrame>
      <p:sp>
        <p:nvSpPr>
          <p:cNvPr id="783" name="C"/>
          <p:cNvSpPr/>
          <p:nvPr/>
        </p:nvSpPr>
        <p:spPr>
          <a:xfrm>
            <a:off x="3247943" y="4869186"/>
            <a:ext cx="6103543" cy="697770"/>
          </a:xfrm>
          <a:prstGeom prst="rect">
            <a:avLst/>
          </a:prstGeom>
          <a:solidFill>
            <a:srgbClr val="5EEDFF">
              <a:alpha val="30265"/>
            </a:srgbClr>
          </a:solidFill>
          <a:ln w="12700">
            <a:miter lim="400000"/>
          </a:ln>
          <a:extLst>
            <a:ext uri="{C572A759-6A51-4108-AA02-DFA0A04FC94B}">
              <ma14:wrappingTextBoxFlag xmlns:ma14="http://schemas.microsoft.com/office/mac/drawingml/2011/main" val="1"/>
            </a:ext>
          </a:extLst>
        </p:spPr>
        <p:txBody>
          <a:bodyPr lIns="45719" rIns="45719" anchor="ctr"/>
          <a:lstStyle>
            <a:lvl1pPr algn="ctr"/>
          </a:lstStyle>
          <a:p>
            <a:pPr/>
            <a:r>
              <a:t>C</a:t>
            </a:r>
          </a:p>
        </p:txBody>
      </p:sp>
      <p:sp>
        <p:nvSpPr>
          <p:cNvPr id="784" name="B"/>
          <p:cNvSpPr/>
          <p:nvPr/>
        </p:nvSpPr>
        <p:spPr>
          <a:xfrm>
            <a:off x="3247943" y="3847888"/>
            <a:ext cx="3684556" cy="1033762"/>
          </a:xfrm>
          <a:prstGeom prst="rect">
            <a:avLst/>
          </a:prstGeom>
          <a:solidFill>
            <a:srgbClr val="39FF52">
              <a:alpha val="30265"/>
            </a:srgbClr>
          </a:solidFill>
          <a:ln w="12700">
            <a:miter lim="400000"/>
          </a:ln>
          <a:extLst>
            <a:ext uri="{C572A759-6A51-4108-AA02-DFA0A04FC94B}">
              <ma14:wrappingTextBoxFlag xmlns:ma14="http://schemas.microsoft.com/office/mac/drawingml/2011/main" val="1"/>
            </a:ext>
          </a:extLst>
        </p:spPr>
        <p:txBody>
          <a:bodyPr lIns="45719" rIns="45719" anchor="ctr"/>
          <a:lstStyle>
            <a:lvl1pPr algn="ctr"/>
          </a:lstStyle>
          <a:p>
            <a:pPr/>
            <a:r>
              <a:t>B</a:t>
            </a:r>
          </a:p>
        </p:txBody>
      </p:sp>
      <p:sp>
        <p:nvSpPr>
          <p:cNvPr id="785" name="A"/>
          <p:cNvSpPr/>
          <p:nvPr/>
        </p:nvSpPr>
        <p:spPr>
          <a:xfrm>
            <a:off x="3247943" y="2868925"/>
            <a:ext cx="2450903" cy="987588"/>
          </a:xfrm>
          <a:prstGeom prst="rect">
            <a:avLst/>
          </a:prstGeom>
          <a:solidFill>
            <a:srgbClr val="FFFA31">
              <a:alpha val="30265"/>
            </a:srgbClr>
          </a:solidFill>
          <a:ln w="12700">
            <a:miter lim="400000"/>
          </a:ln>
          <a:extLst>
            <a:ext uri="{C572A759-6A51-4108-AA02-DFA0A04FC94B}">
              <ma14:wrappingTextBoxFlag xmlns:ma14="http://schemas.microsoft.com/office/mac/drawingml/2011/main" val="1"/>
            </a:ext>
          </a:extLst>
        </p:spPr>
        <p:txBody>
          <a:bodyPr lIns="45719" rIns="45719" anchor="ctr"/>
          <a:lstStyle>
            <a:lvl1pPr algn="ctr"/>
          </a:lstStyle>
          <a:p>
            <a:pPr/>
            <a:r>
              <a:t>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path" nodeType="clickEffect" presetSubtype="0" presetID="-1" grpId="1" accel="50000" decel="50000" fill="hold">
                                  <p:stCondLst>
                                    <p:cond delay="0"/>
                                  </p:stCondLst>
                                  <p:childTnLst>
                                    <p:animMotion path="M 0.000000 0.000000 L 0.199003 0.000000" origin="layout" pathEditMode="relative">
                                      <p:cBhvr>
                                        <p:cTn id="6" dur="1000" fill="hold"/>
                                        <p:tgtEl>
                                          <p:spTgt spid="784"/>
                                        </p:tgtEl>
                                        <p:attrNameLst>
                                          <p:attrName>ppt_x</p:attrName>
                                          <p:attrName>ppt_y</p:attrName>
                                        </p:attrNameLst>
                                      </p:cBhvr>
                                    </p:animMotion>
                                  </p:childTnLst>
                                </p:cTn>
                              </p:par>
                            </p:childTnLst>
                          </p:cTn>
                        </p:par>
                        <p:par>
                          <p:cTn id="7" fill="hold">
                            <p:stCondLst>
                              <p:cond delay="0"/>
                            </p:stCondLst>
                            <p:childTnLst>
                              <p:par>
                                <p:cTn id="8" presetClass="path" nodeType="afterEffect" presetSubtype="0" presetID="-1" grpId="2" accel="50000" decel="50000" fill="hold">
                                  <p:stCondLst>
                                    <p:cond delay="0"/>
                                  </p:stCondLst>
                                  <p:childTnLst>
                                    <p:animMotion path="M 0.000000 0.000000 L -0.000000 0.146114" origin="layout" pathEditMode="relative">
                                      <p:cBhvr>
                                        <p:cTn id="9" dur="1000" fill="hold"/>
                                        <p:tgtEl>
                                          <p:spTgt spid="785"/>
                                        </p:tgtEl>
                                        <p:attrNameLst>
                                          <p:attrName>ppt_x</p:attrName>
                                          <p:attrName>ppt_y</p:attrName>
                                        </p:attrNameLst>
                                      </p:cBhvr>
                                    </p:animMotion>
                                  </p:childTnLst>
                                </p:cTn>
                              </p:par>
                            </p:childTnLst>
                          </p:cTn>
                        </p:par>
                      </p:childTnLst>
                    </p:cTn>
                  </p:par>
                  <p:par>
                    <p:cTn id="10" fill="hold">
                      <p:stCondLst>
                        <p:cond delay="indefinite"/>
                      </p:stCondLst>
                      <p:childTnLst>
                        <p:par>
                          <p:cTn id="11" fill="hold">
                            <p:stCondLst>
                              <p:cond delay="0"/>
                            </p:stCondLst>
                            <p:childTnLst>
                              <p:par>
                                <p:cTn id="12" presetClass="path" nodeType="clickEffect" presetSubtype="0" presetID="-1" grpId="3" accel="50000" decel="50000" fill="hold">
                                  <p:stCondLst>
                                    <p:cond delay="0"/>
                                  </p:stCondLst>
                                  <p:childTnLst>
                                    <p:animMotion path="M 0.199003 0.000000 L 0.000000 0.000000" origin="layout" pathEditMode="relative">
                                      <p:cBhvr>
                                        <p:cTn id="13" dur="0" fill="hold"/>
                                        <p:tgtEl>
                                          <p:spTgt spid="784"/>
                                        </p:tgtEl>
                                        <p:attrNameLst>
                                          <p:attrName>ppt_x</p:attrName>
                                          <p:attrName>ppt_y</p:attrName>
                                        </p:attrNameLst>
                                      </p:cBhvr>
                                    </p:animMotion>
                                  </p:childTnLst>
                                </p:cTn>
                              </p:par>
                            </p:childTnLst>
                          </p:cTn>
                        </p:par>
                        <p:par>
                          <p:cTn id="14" fill="hold">
                            <p:stCondLst>
                              <p:cond delay="0"/>
                            </p:stCondLst>
                            <p:childTnLst>
                              <p:par>
                                <p:cTn id="15" presetClass="path" nodeType="afterEffect" presetSubtype="0" presetID="-1" grpId="4" accel="50000" decel="50000" fill="hold">
                                  <p:stCondLst>
                                    <p:cond delay="0"/>
                                  </p:stCondLst>
                                  <p:childTnLst>
                                    <p:animMotion path="M -0.000000 0.146114 L 0.000000 -0.001258" origin="layout" pathEditMode="relative">
                                      <p:cBhvr>
                                        <p:cTn id="16" dur="0" fill="hold"/>
                                        <p:tgtEl>
                                          <p:spTgt spid="785"/>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Class="path" nodeType="clickEffect" presetSubtype="0" presetID="-1" grpId="5" accel="50000" decel="50000" fill="hold">
                                  <p:stCondLst>
                                    <p:cond delay="0"/>
                                  </p:stCondLst>
                                  <p:childTnLst>
                                    <p:animMotion path="M 0.000000 -0.001258 L 0.300559 -0.001258" origin="layout" pathEditMode="relative">
                                      <p:cBhvr>
                                        <p:cTn id="20" dur="1000" fill="hold"/>
                                        <p:tgtEl>
                                          <p:spTgt spid="785"/>
                                        </p:tgtEl>
                                        <p:attrNameLst>
                                          <p:attrName>ppt_x</p:attrName>
                                          <p:attrName>ppt_y</p:attrName>
                                        </p:attrNameLst>
                                      </p:cBhvr>
                                    </p:animMotion>
                                  </p:childTnLst>
                                </p:cTn>
                              </p:par>
                            </p:childTnLst>
                          </p:cTn>
                        </p:par>
                        <p:par>
                          <p:cTn id="21" fill="hold">
                            <p:stCondLst>
                              <p:cond delay="0"/>
                            </p:stCondLst>
                            <p:childTnLst>
                              <p:par>
                                <p:cTn id="22" presetClass="path" nodeType="afterEffect" presetSubtype="0" presetID="-1" grpId="6" accel="50000" decel="50000" fill="hold">
                                  <p:stCondLst>
                                    <p:cond delay="0"/>
                                  </p:stCondLst>
                                  <p:childTnLst>
                                    <p:animMotion path="M 0.300559 -0.001258 L 0.300559 0.143354" origin="layout" pathEditMode="relative">
                                      <p:cBhvr>
                                        <p:cTn id="23" dur="1000" fill="hold"/>
                                        <p:tgtEl>
                                          <p:spTgt spid="785"/>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5" name="稻壳儿_答辩小姐姐作品_1" descr="稻壳儿_答辩小姐姐作品_1"/>
          <p:cNvPicPr>
            <a:picLocks noChangeAspect="1"/>
          </p:cNvPicPr>
          <p:nvPr/>
        </p:nvPicPr>
        <p:blipFill>
          <a:blip r:embed="rId3">
            <a:extLst/>
          </a:blip>
          <a:srcRect l="8772" t="10255" r="8955" b="32021"/>
          <a:stretch>
            <a:fillRect/>
          </a:stretch>
        </p:blipFill>
        <p:spPr>
          <a:xfrm flipH="1" rot="16200000">
            <a:off x="2621280" y="-2621281"/>
            <a:ext cx="6949441" cy="12192001"/>
          </a:xfrm>
          <a:prstGeom prst="rect">
            <a:avLst/>
          </a:prstGeom>
          <a:ln w="12700">
            <a:miter lim="400000"/>
          </a:ln>
        </p:spPr>
      </p:pic>
      <p:grpSp>
        <p:nvGrpSpPr>
          <p:cNvPr id="131" name="稻壳儿_答辩小姐姐作品_2"/>
          <p:cNvGrpSpPr/>
          <p:nvPr/>
        </p:nvGrpSpPr>
        <p:grpSpPr>
          <a:xfrm>
            <a:off x="7317788" y="894753"/>
            <a:ext cx="3710937" cy="639851"/>
            <a:chOff x="0" y="0"/>
            <a:chExt cx="3710936" cy="639850"/>
          </a:xfrm>
        </p:grpSpPr>
        <p:grpSp>
          <p:nvGrpSpPr>
            <p:cNvPr id="128" name="椭圆 2"/>
            <p:cNvGrpSpPr/>
            <p:nvPr/>
          </p:nvGrpSpPr>
          <p:grpSpPr>
            <a:xfrm>
              <a:off x="0" y="62634"/>
              <a:ext cx="577217" cy="577217"/>
              <a:chOff x="0" y="0"/>
              <a:chExt cx="577216" cy="577216"/>
            </a:xfrm>
          </p:grpSpPr>
          <p:sp>
            <p:nvSpPr>
              <p:cNvPr id="126" name="Circle"/>
              <p:cNvSpPr/>
              <p:nvPr/>
            </p:nvSpPr>
            <p:spPr>
              <a:xfrm>
                <a:off x="-1" y="-1"/>
                <a:ext cx="577218" cy="577218"/>
              </a:xfrm>
              <a:prstGeom prst="ellipse">
                <a:avLst/>
              </a:prstGeom>
              <a:solidFill>
                <a:srgbClr val="4D7F8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7" name="000"/>
              <p:cNvSpPr/>
              <p:nvPr/>
            </p:nvSpPr>
            <p:spPr>
              <a:xfrm>
                <a:off x="15205" y="288607"/>
                <a:ext cx="546805"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000">
                    <a:solidFill>
                      <a:srgbClr val="FFFFFF"/>
                    </a:solidFill>
                  </a:defRPr>
                </a:lvl1pPr>
              </a:lstStyle>
              <a:p>
                <a:pPr/>
                <a:r>
                  <a:t>000</a:t>
                </a:r>
              </a:p>
            </p:txBody>
          </p:sp>
        </p:grpSp>
        <p:sp>
          <p:nvSpPr>
            <p:cNvPr id="129" name="矩形 3"/>
            <p:cNvSpPr/>
            <p:nvPr/>
          </p:nvSpPr>
          <p:spPr>
            <a:xfrm>
              <a:off x="1033471" y="0"/>
              <a:ext cx="2217421"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defTabSz="457200">
                <a:lnSpc>
                  <a:spcPct val="110000"/>
                </a:lnSpc>
                <a:defRPr b="1" sz="2400">
                  <a:solidFill>
                    <a:srgbClr val="595959"/>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规划进度管理</a:t>
              </a:r>
            </a:p>
          </p:txBody>
        </p:sp>
        <p:sp>
          <p:nvSpPr>
            <p:cNvPr id="130" name="矩形 10"/>
            <p:cNvSpPr/>
            <p:nvPr/>
          </p:nvSpPr>
          <p:spPr>
            <a:xfrm>
              <a:off x="1033471" y="283454"/>
              <a:ext cx="2677466"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outerShdw sx="100000" sy="100000" kx="0" ky="0" algn="b" rotWithShape="0" blurRad="50800" dist="50800" dir="5400000">
                <a:srgbClr val="000000"/>
              </a:outerShdw>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250000"/>
                </a:lnSpc>
                <a:defRPr sz="1200">
                  <a:solidFill>
                    <a:srgbClr val="242343"/>
                  </a:solidFill>
                </a:defRPr>
              </a:lvl1pPr>
            </a:lstStyle>
            <a:p>
              <a:pPr/>
              <a:r>
                <a:t>Plan Schedule Management</a:t>
              </a:r>
            </a:p>
          </p:txBody>
        </p:sp>
      </p:grpSp>
      <p:grpSp>
        <p:nvGrpSpPr>
          <p:cNvPr id="137" name="稻壳儿_答辩小姐姐作品_3"/>
          <p:cNvGrpSpPr/>
          <p:nvPr/>
        </p:nvGrpSpPr>
        <p:grpSpPr>
          <a:xfrm>
            <a:off x="7335664" y="1773248"/>
            <a:ext cx="3927184" cy="639851"/>
            <a:chOff x="0" y="0"/>
            <a:chExt cx="3927182" cy="639850"/>
          </a:xfrm>
        </p:grpSpPr>
        <p:grpSp>
          <p:nvGrpSpPr>
            <p:cNvPr id="134" name="椭圆 16"/>
            <p:cNvGrpSpPr/>
            <p:nvPr/>
          </p:nvGrpSpPr>
          <p:grpSpPr>
            <a:xfrm>
              <a:off x="0" y="62634"/>
              <a:ext cx="583536" cy="577217"/>
              <a:chOff x="0" y="0"/>
              <a:chExt cx="583535" cy="577216"/>
            </a:xfrm>
          </p:grpSpPr>
          <p:sp>
            <p:nvSpPr>
              <p:cNvPr id="132" name="Circle"/>
              <p:cNvSpPr/>
              <p:nvPr/>
            </p:nvSpPr>
            <p:spPr>
              <a:xfrm>
                <a:off x="3160" y="0"/>
                <a:ext cx="577217" cy="577217"/>
              </a:xfrm>
              <a:prstGeom prst="ellipse">
                <a:avLst/>
              </a:prstGeom>
              <a:solidFill>
                <a:srgbClr val="A2633C"/>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3" name="001"/>
              <p:cNvSpPr/>
              <p:nvPr/>
            </p:nvSpPr>
            <p:spPr>
              <a:xfrm>
                <a:off x="0" y="288607"/>
                <a:ext cx="583536"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000">
                    <a:solidFill>
                      <a:srgbClr val="FFFFFF"/>
                    </a:solidFill>
                  </a:defRPr>
                </a:lvl1pPr>
              </a:lstStyle>
              <a:p>
                <a:pPr/>
                <a:r>
                  <a:t>001</a:t>
                </a:r>
              </a:p>
            </p:txBody>
          </p:sp>
        </p:grpSp>
        <p:sp>
          <p:nvSpPr>
            <p:cNvPr id="135" name="矩形 17"/>
            <p:cNvSpPr/>
            <p:nvPr/>
          </p:nvSpPr>
          <p:spPr>
            <a:xfrm>
              <a:off x="1036629" y="0"/>
              <a:ext cx="289055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defTabSz="457200">
                <a:lnSpc>
                  <a:spcPct val="110000"/>
                </a:lnSpc>
                <a:defRPr b="1" sz="2400">
                  <a:solidFill>
                    <a:srgbClr val="595959"/>
                  </a:solidFill>
                  <a:latin typeface="YRDZST-Semibold"/>
                  <a:ea typeface="YRDZST-Semibold"/>
                  <a:cs typeface="YRDZST-Semibold"/>
                  <a:sym typeface="YRDZST-Semibold"/>
                </a:defRPr>
              </a:lvl1pPr>
            </a:lstStyle>
            <a:p>
              <a:pPr/>
              <a:r>
                <a:t>定义活动</a:t>
              </a:r>
            </a:p>
          </p:txBody>
        </p:sp>
        <p:sp>
          <p:nvSpPr>
            <p:cNvPr id="136" name="矩形 18"/>
            <p:cNvSpPr/>
            <p:nvPr/>
          </p:nvSpPr>
          <p:spPr>
            <a:xfrm>
              <a:off x="1036629" y="283453"/>
              <a:ext cx="241908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outerShdw sx="100000" sy="100000" kx="0" ky="0" algn="b" rotWithShape="0" blurRad="50800" dist="50800" dir="5400000">
                <a:srgbClr val="000000"/>
              </a:outerShdw>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250000"/>
                </a:lnSpc>
                <a:defRPr sz="1200">
                  <a:solidFill>
                    <a:srgbClr val="242343"/>
                  </a:solidFill>
                </a:defRPr>
              </a:lvl1pPr>
            </a:lstStyle>
            <a:p>
              <a:pPr/>
              <a:r>
                <a:t>Define Activities </a:t>
              </a:r>
            </a:p>
          </p:txBody>
        </p:sp>
      </p:grpSp>
      <p:sp>
        <p:nvSpPr>
          <p:cNvPr id="138" name="稻壳儿_答辩小姐姐作品_6"/>
          <p:cNvSpPr txBox="1"/>
          <p:nvPr/>
        </p:nvSpPr>
        <p:spPr>
          <a:xfrm>
            <a:off x="4923225" y="746008"/>
            <a:ext cx="1098731" cy="2047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pc="800" sz="72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defRPr>
                <a:latin typeface="+mj-lt"/>
                <a:ea typeface="+mj-ea"/>
                <a:cs typeface="+mj-cs"/>
                <a:sym typeface="DengXian-Regular"/>
              </a:defRPr>
            </a:pPr>
            <a:r>
              <a:rPr>
                <a:latin typeface="YRDZST-Semibold"/>
                <a:ea typeface="YRDZST-Semibold"/>
                <a:cs typeface="YRDZST-Semibold"/>
                <a:sym typeface="YRDZST-Semibold"/>
              </a:rPr>
              <a:t>目  </a:t>
            </a:r>
          </a:p>
        </p:txBody>
      </p:sp>
      <p:sp>
        <p:nvSpPr>
          <p:cNvPr id="139" name="稻壳儿_答辩小姐姐作品_7"/>
          <p:cNvSpPr txBox="1"/>
          <p:nvPr/>
        </p:nvSpPr>
        <p:spPr>
          <a:xfrm>
            <a:off x="5723578" y="1853670"/>
            <a:ext cx="1098732" cy="2047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pc="800" sz="72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defRPr>
                <a:latin typeface="+mj-lt"/>
                <a:ea typeface="+mj-ea"/>
                <a:cs typeface="+mj-cs"/>
                <a:sym typeface="DengXian-Regular"/>
              </a:defRPr>
            </a:pPr>
            <a:r>
              <a:rPr>
                <a:latin typeface="YRDZST-Semibold"/>
                <a:ea typeface="YRDZST-Semibold"/>
                <a:cs typeface="YRDZST-Semibold"/>
                <a:sym typeface="YRDZST-Semibold"/>
              </a:rPr>
              <a:t>录  </a:t>
            </a:r>
          </a:p>
        </p:txBody>
      </p:sp>
      <p:grpSp>
        <p:nvGrpSpPr>
          <p:cNvPr id="145" name="稻壳儿_答辩小姐姐作品_4"/>
          <p:cNvGrpSpPr/>
          <p:nvPr/>
        </p:nvGrpSpPr>
        <p:grpSpPr>
          <a:xfrm>
            <a:off x="7340436" y="2679789"/>
            <a:ext cx="3460587" cy="639851"/>
            <a:chOff x="0" y="0"/>
            <a:chExt cx="3460586" cy="639850"/>
          </a:xfrm>
        </p:grpSpPr>
        <p:grpSp>
          <p:nvGrpSpPr>
            <p:cNvPr id="142" name="椭圆 20"/>
            <p:cNvGrpSpPr/>
            <p:nvPr/>
          </p:nvGrpSpPr>
          <p:grpSpPr>
            <a:xfrm>
              <a:off x="0" y="62634"/>
              <a:ext cx="577217" cy="577217"/>
              <a:chOff x="0" y="0"/>
              <a:chExt cx="577216" cy="577216"/>
            </a:xfrm>
          </p:grpSpPr>
          <p:sp>
            <p:nvSpPr>
              <p:cNvPr id="140" name="Circle"/>
              <p:cNvSpPr/>
              <p:nvPr/>
            </p:nvSpPr>
            <p:spPr>
              <a:xfrm>
                <a:off x="-1" y="-1"/>
                <a:ext cx="577218" cy="577218"/>
              </a:xfrm>
              <a:prstGeom prst="ellipse">
                <a:avLst/>
              </a:prstGeom>
              <a:solidFill>
                <a:srgbClr val="4D7F8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1" name="010"/>
              <p:cNvSpPr txBox="1"/>
              <p:nvPr/>
            </p:nvSpPr>
            <p:spPr>
              <a:xfrm>
                <a:off x="19807" y="109537"/>
                <a:ext cx="537601"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000">
                    <a:solidFill>
                      <a:srgbClr val="FFFFFF"/>
                    </a:solidFill>
                  </a:defRPr>
                </a:lvl1pPr>
              </a:lstStyle>
              <a:p>
                <a:pPr/>
                <a:r>
                  <a:t>010</a:t>
                </a:r>
              </a:p>
            </p:txBody>
          </p:sp>
        </p:grpSp>
        <p:sp>
          <p:nvSpPr>
            <p:cNvPr id="143" name="矩形 21"/>
            <p:cNvSpPr txBox="1"/>
            <p:nvPr/>
          </p:nvSpPr>
          <p:spPr>
            <a:xfrm>
              <a:off x="1041502" y="0"/>
              <a:ext cx="2217422" cy="4216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defTabSz="457200">
                <a:lnSpc>
                  <a:spcPct val="110000"/>
                </a:lnSpc>
                <a:defRPr b="1" sz="2400">
                  <a:solidFill>
                    <a:srgbClr val="595959"/>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排列活动顺序</a:t>
              </a:r>
            </a:p>
          </p:txBody>
        </p:sp>
        <p:sp>
          <p:nvSpPr>
            <p:cNvPr id="144" name="矩形 22"/>
            <p:cNvSpPr txBox="1"/>
            <p:nvPr/>
          </p:nvSpPr>
          <p:spPr>
            <a:xfrm>
              <a:off x="1041503" y="283453"/>
              <a:ext cx="2419084" cy="256541"/>
            </a:xfrm>
            <a:prstGeom prst="rect">
              <a:avLst/>
            </a:prstGeom>
            <a:noFill/>
            <a:ln w="12700" cap="flat">
              <a:noFill/>
              <a:miter lim="400000"/>
            </a:ln>
            <a:effectLst>
              <a:outerShdw sx="100000" sy="100000" kx="0" ky="0" algn="b" rotWithShape="0" blurRad="50800" dist="50800" dir="5400000">
                <a:srgbClr val="000000"/>
              </a:outerShdw>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250000"/>
                </a:lnSpc>
                <a:defRPr sz="1200">
                  <a:solidFill>
                    <a:srgbClr val="242343"/>
                  </a:solidFill>
                </a:defRPr>
              </a:lvl1pPr>
            </a:lstStyle>
            <a:p>
              <a:pPr/>
              <a:r>
                <a:t>Sequence Activities</a:t>
              </a:r>
            </a:p>
          </p:txBody>
        </p:sp>
      </p:grpSp>
      <p:grpSp>
        <p:nvGrpSpPr>
          <p:cNvPr id="151" name="稻壳儿_答辩小姐姐作品_5"/>
          <p:cNvGrpSpPr/>
          <p:nvPr/>
        </p:nvGrpSpPr>
        <p:grpSpPr>
          <a:xfrm>
            <a:off x="7340435" y="3586331"/>
            <a:ext cx="3640875" cy="639851"/>
            <a:chOff x="0" y="0"/>
            <a:chExt cx="3640873" cy="639850"/>
          </a:xfrm>
        </p:grpSpPr>
        <p:grpSp>
          <p:nvGrpSpPr>
            <p:cNvPr id="148" name="椭圆 24"/>
            <p:cNvGrpSpPr/>
            <p:nvPr/>
          </p:nvGrpSpPr>
          <p:grpSpPr>
            <a:xfrm>
              <a:off x="0" y="62634"/>
              <a:ext cx="577217" cy="577217"/>
              <a:chOff x="0" y="0"/>
              <a:chExt cx="577216" cy="577216"/>
            </a:xfrm>
          </p:grpSpPr>
          <p:sp>
            <p:nvSpPr>
              <p:cNvPr id="146" name="Circle"/>
              <p:cNvSpPr/>
              <p:nvPr/>
            </p:nvSpPr>
            <p:spPr>
              <a:xfrm>
                <a:off x="-1" y="-1"/>
                <a:ext cx="577218" cy="577218"/>
              </a:xfrm>
              <a:prstGeom prst="ellipse">
                <a:avLst/>
              </a:prstGeom>
              <a:solidFill>
                <a:srgbClr val="A2633C"/>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7" name="011"/>
              <p:cNvSpPr/>
              <p:nvPr/>
            </p:nvSpPr>
            <p:spPr>
              <a:xfrm>
                <a:off x="17506" y="288607"/>
                <a:ext cx="542203"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000">
                    <a:solidFill>
                      <a:srgbClr val="FFFFFF"/>
                    </a:solidFill>
                  </a:defRPr>
                </a:lvl1pPr>
              </a:lstStyle>
              <a:p>
                <a:pPr/>
                <a:r>
                  <a:t>011</a:t>
                </a:r>
              </a:p>
            </p:txBody>
          </p:sp>
        </p:grpSp>
        <p:sp>
          <p:nvSpPr>
            <p:cNvPr id="149" name="矩形 25"/>
            <p:cNvSpPr/>
            <p:nvPr/>
          </p:nvSpPr>
          <p:spPr>
            <a:xfrm>
              <a:off x="1041503" y="0"/>
              <a:ext cx="259937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defTabSz="457200">
                <a:lnSpc>
                  <a:spcPct val="110000"/>
                </a:lnSpc>
                <a:defRPr b="1" sz="2400">
                  <a:solidFill>
                    <a:srgbClr val="595959"/>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估算活动持续时间</a:t>
              </a:r>
            </a:p>
          </p:txBody>
        </p:sp>
        <p:sp>
          <p:nvSpPr>
            <p:cNvPr id="150" name="矩形 26"/>
            <p:cNvSpPr/>
            <p:nvPr/>
          </p:nvSpPr>
          <p:spPr>
            <a:xfrm>
              <a:off x="1041504" y="283453"/>
              <a:ext cx="241908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outerShdw sx="100000" sy="100000" kx="0" ky="0" algn="b" rotWithShape="0" blurRad="50800" dist="50800" dir="5400000">
                <a:srgbClr val="000000"/>
              </a:outerShdw>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250000"/>
                </a:lnSpc>
                <a:defRPr sz="1200">
                  <a:solidFill>
                    <a:srgbClr val="242343"/>
                  </a:solidFill>
                </a:defRPr>
              </a:lvl1pPr>
            </a:lstStyle>
            <a:p>
              <a:pPr/>
              <a:r>
                <a:t>Estimate Activity Durations </a:t>
              </a:r>
            </a:p>
          </p:txBody>
        </p:sp>
      </p:grpSp>
      <p:grpSp>
        <p:nvGrpSpPr>
          <p:cNvPr id="157" name="稻壳儿_答辩小姐姐作品_4"/>
          <p:cNvGrpSpPr/>
          <p:nvPr/>
        </p:nvGrpSpPr>
        <p:grpSpPr>
          <a:xfrm>
            <a:off x="7328031" y="4492873"/>
            <a:ext cx="3472992" cy="639851"/>
            <a:chOff x="-12404" y="0"/>
            <a:chExt cx="3472991" cy="639850"/>
          </a:xfrm>
        </p:grpSpPr>
        <p:grpSp>
          <p:nvGrpSpPr>
            <p:cNvPr id="154" name="椭圆 20"/>
            <p:cNvGrpSpPr/>
            <p:nvPr/>
          </p:nvGrpSpPr>
          <p:grpSpPr>
            <a:xfrm>
              <a:off x="-12405" y="62634"/>
              <a:ext cx="602025" cy="577217"/>
              <a:chOff x="0" y="0"/>
              <a:chExt cx="602024" cy="577216"/>
            </a:xfrm>
          </p:grpSpPr>
          <p:sp>
            <p:nvSpPr>
              <p:cNvPr id="152" name="Circle"/>
              <p:cNvSpPr/>
              <p:nvPr/>
            </p:nvSpPr>
            <p:spPr>
              <a:xfrm>
                <a:off x="12404" y="0"/>
                <a:ext cx="577217" cy="577217"/>
              </a:xfrm>
              <a:prstGeom prst="ellipse">
                <a:avLst/>
              </a:prstGeom>
              <a:solidFill>
                <a:srgbClr val="4D7F89"/>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3" name="100"/>
              <p:cNvSpPr/>
              <p:nvPr/>
            </p:nvSpPr>
            <p:spPr>
              <a:xfrm>
                <a:off x="0" y="288607"/>
                <a:ext cx="602025"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000">
                    <a:solidFill>
                      <a:srgbClr val="FFFFFF"/>
                    </a:solidFill>
                  </a:defRPr>
                </a:lvl1pPr>
              </a:lstStyle>
              <a:p>
                <a:pPr/>
                <a:r>
                  <a:t>100</a:t>
                </a:r>
              </a:p>
            </p:txBody>
          </p:sp>
        </p:grpSp>
        <p:sp>
          <p:nvSpPr>
            <p:cNvPr id="155" name="矩形 21"/>
            <p:cNvSpPr txBox="1"/>
            <p:nvPr/>
          </p:nvSpPr>
          <p:spPr>
            <a:xfrm>
              <a:off x="1041502" y="0"/>
              <a:ext cx="2217422" cy="4216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defTabSz="457200">
                <a:lnSpc>
                  <a:spcPct val="110000"/>
                </a:lnSpc>
                <a:defRPr b="1" sz="2400">
                  <a:solidFill>
                    <a:srgbClr val="595959"/>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制定进度计划</a:t>
              </a:r>
            </a:p>
          </p:txBody>
        </p:sp>
        <p:sp>
          <p:nvSpPr>
            <p:cNvPr id="156" name="矩形 22"/>
            <p:cNvSpPr txBox="1"/>
            <p:nvPr/>
          </p:nvSpPr>
          <p:spPr>
            <a:xfrm>
              <a:off x="1041503" y="283453"/>
              <a:ext cx="2419084" cy="256541"/>
            </a:xfrm>
            <a:prstGeom prst="rect">
              <a:avLst/>
            </a:prstGeom>
            <a:noFill/>
            <a:ln w="12700" cap="flat">
              <a:noFill/>
              <a:miter lim="400000"/>
            </a:ln>
            <a:effectLst>
              <a:outerShdw sx="100000" sy="100000" kx="0" ky="0" algn="b" rotWithShape="0" blurRad="50800" dist="50800" dir="5400000">
                <a:srgbClr val="000000"/>
              </a:outerShdw>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250000"/>
                </a:lnSpc>
                <a:defRPr sz="1200">
                  <a:solidFill>
                    <a:srgbClr val="242343"/>
                  </a:solidFill>
                </a:defRPr>
              </a:lvl1pPr>
            </a:lstStyle>
            <a:p>
              <a:pPr/>
              <a:r>
                <a:t>Develop Schedule</a:t>
              </a:r>
            </a:p>
          </p:txBody>
        </p:sp>
      </p:grpSp>
      <p:grpSp>
        <p:nvGrpSpPr>
          <p:cNvPr id="163" name="稻壳儿_答辩小姐姐作品_5"/>
          <p:cNvGrpSpPr/>
          <p:nvPr/>
        </p:nvGrpSpPr>
        <p:grpSpPr>
          <a:xfrm>
            <a:off x="7340435" y="5399415"/>
            <a:ext cx="3460588" cy="639851"/>
            <a:chOff x="0" y="0"/>
            <a:chExt cx="3460587" cy="639850"/>
          </a:xfrm>
        </p:grpSpPr>
        <p:grpSp>
          <p:nvGrpSpPr>
            <p:cNvPr id="160" name="椭圆 24"/>
            <p:cNvGrpSpPr/>
            <p:nvPr/>
          </p:nvGrpSpPr>
          <p:grpSpPr>
            <a:xfrm>
              <a:off x="0" y="62634"/>
              <a:ext cx="577217" cy="577217"/>
              <a:chOff x="0" y="0"/>
              <a:chExt cx="577216" cy="577216"/>
            </a:xfrm>
          </p:grpSpPr>
          <p:sp>
            <p:nvSpPr>
              <p:cNvPr id="158" name="Circle"/>
              <p:cNvSpPr/>
              <p:nvPr/>
            </p:nvSpPr>
            <p:spPr>
              <a:xfrm>
                <a:off x="-1" y="-1"/>
                <a:ext cx="577218" cy="577218"/>
              </a:xfrm>
              <a:prstGeom prst="ellipse">
                <a:avLst/>
              </a:prstGeom>
              <a:solidFill>
                <a:srgbClr val="A2633C"/>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9" name="101"/>
              <p:cNvSpPr txBox="1"/>
              <p:nvPr/>
            </p:nvSpPr>
            <p:spPr>
              <a:xfrm>
                <a:off x="12905" y="109537"/>
                <a:ext cx="551405"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000">
                    <a:solidFill>
                      <a:srgbClr val="FFFFFF"/>
                    </a:solidFill>
                  </a:defRPr>
                </a:lvl1pPr>
              </a:lstStyle>
              <a:p>
                <a:pPr/>
                <a:r>
                  <a:t>101</a:t>
                </a:r>
              </a:p>
            </p:txBody>
          </p:sp>
        </p:grpSp>
        <p:sp>
          <p:nvSpPr>
            <p:cNvPr id="161" name="矩形 25"/>
            <p:cNvSpPr txBox="1"/>
            <p:nvPr/>
          </p:nvSpPr>
          <p:spPr>
            <a:xfrm>
              <a:off x="1041503" y="0"/>
              <a:ext cx="2217422" cy="4216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defTabSz="457200">
                <a:lnSpc>
                  <a:spcPct val="110000"/>
                </a:lnSpc>
                <a:defRPr b="1" sz="2400">
                  <a:solidFill>
                    <a:srgbClr val="595959"/>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控制进度</a:t>
              </a:r>
            </a:p>
          </p:txBody>
        </p:sp>
        <p:sp>
          <p:nvSpPr>
            <p:cNvPr id="162" name="矩形 26"/>
            <p:cNvSpPr txBox="1"/>
            <p:nvPr/>
          </p:nvSpPr>
          <p:spPr>
            <a:xfrm>
              <a:off x="1041504" y="283453"/>
              <a:ext cx="2419084" cy="256541"/>
            </a:xfrm>
            <a:prstGeom prst="rect">
              <a:avLst/>
            </a:prstGeom>
            <a:noFill/>
            <a:ln w="12700" cap="flat">
              <a:noFill/>
              <a:miter lim="400000"/>
            </a:ln>
            <a:effectLst>
              <a:outerShdw sx="100000" sy="100000" kx="0" ky="0" algn="b" rotWithShape="0" blurRad="50800" dist="50800" dir="5400000">
                <a:srgbClr val="000000"/>
              </a:outerShdw>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just">
                <a:lnSpc>
                  <a:spcPct val="250000"/>
                </a:lnSpc>
                <a:defRPr sz="1200">
                  <a:solidFill>
                    <a:srgbClr val="242343"/>
                  </a:solidFill>
                </a:defRPr>
              </a:lvl1pPr>
            </a:lstStyle>
            <a:p>
              <a:pPr/>
              <a:r>
                <a:t>Control Schedule </a:t>
              </a: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9" name="稻壳儿_答辩小姐姐作品_1"/>
          <p:cNvSpPr/>
          <p:nvPr/>
        </p:nvSpPr>
        <p:spPr>
          <a:xfrm>
            <a:off x="313266" y="304800"/>
            <a:ext cx="11565468" cy="6500637"/>
          </a:xfrm>
          <a:prstGeom prst="rect">
            <a:avLst/>
          </a:prstGeom>
          <a:solidFill>
            <a:srgbClr val="FFFFFF"/>
          </a:solidFill>
          <a:ln w="12700">
            <a:miter lim="400000"/>
          </a:ln>
        </p:spPr>
        <p:txBody>
          <a:bodyPr lIns="45719" rIns="45719" anchor="ctr"/>
          <a:lstStyle/>
          <a:p>
            <a:pPr algn="ctr">
              <a:defRPr>
                <a:solidFill>
                  <a:srgbClr val="FFFFFF"/>
                </a:solidFill>
              </a:defRPr>
            </a:pPr>
          </a:p>
        </p:txBody>
      </p:sp>
      <p:grpSp>
        <p:nvGrpSpPr>
          <p:cNvPr id="793" name="稻壳儿_答辩小姐姐作品_18"/>
          <p:cNvGrpSpPr/>
          <p:nvPr/>
        </p:nvGrpSpPr>
        <p:grpSpPr>
          <a:xfrm>
            <a:off x="4058859" y="713275"/>
            <a:ext cx="4074283" cy="230833"/>
            <a:chOff x="0" y="0"/>
            <a:chExt cx="4074281" cy="230831"/>
          </a:xfrm>
        </p:grpSpPr>
        <p:sp>
          <p:nvSpPr>
            <p:cNvPr id="790" name="直接连接符 2"/>
            <p:cNvSpPr/>
            <p:nvPr/>
          </p:nvSpPr>
          <p:spPr>
            <a:xfrm>
              <a:off x="0" y="230831"/>
              <a:ext cx="648182"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791" name="直接连接符 28"/>
            <p:cNvSpPr/>
            <p:nvPr/>
          </p:nvSpPr>
          <p:spPr>
            <a:xfrm>
              <a:off x="3426099" y="230831"/>
              <a:ext cx="648183"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792" name="文本框 7"/>
            <p:cNvSpPr/>
            <p:nvPr/>
          </p:nvSpPr>
          <p:spPr>
            <a:xfrm>
              <a:off x="734343" y="0"/>
              <a:ext cx="260559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pc="300" sz="24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r>
                <a:t>制定进度计划</a:t>
              </a:r>
            </a:p>
          </p:txBody>
        </p:sp>
      </p:grpSp>
      <p:sp>
        <p:nvSpPr>
          <p:cNvPr id="794" name="数据分析"/>
          <p:cNvSpPr txBox="1"/>
          <p:nvPr/>
        </p:nvSpPr>
        <p:spPr>
          <a:xfrm>
            <a:off x="1981769" y="1434611"/>
            <a:ext cx="1318579"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2400">
                <a:solidFill>
                  <a:srgbClr val="3B3838"/>
                </a:solidFill>
                <a:latin typeface="YRDZST-Semibold"/>
                <a:ea typeface="YRDZST-Semibold"/>
                <a:cs typeface="YRDZST-Semibold"/>
                <a:sym typeface="YRDZST-Semibold"/>
              </a:defRPr>
            </a:lvl1pPr>
          </a:lstStyle>
          <a:p>
            <a:pPr/>
            <a:r>
              <a:t>数据分析</a:t>
            </a:r>
          </a:p>
        </p:txBody>
      </p:sp>
      <p:sp>
        <p:nvSpPr>
          <p:cNvPr id="795" name="假设情景分析"/>
          <p:cNvSpPr txBox="1"/>
          <p:nvPr/>
        </p:nvSpPr>
        <p:spPr>
          <a:xfrm>
            <a:off x="3640435" y="2161500"/>
            <a:ext cx="1166774"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r>
              <a:t>假设情景分析</a:t>
            </a:r>
          </a:p>
        </p:txBody>
      </p:sp>
      <p:sp>
        <p:nvSpPr>
          <p:cNvPr id="796" name="模拟"/>
          <p:cNvSpPr txBox="1"/>
          <p:nvPr/>
        </p:nvSpPr>
        <p:spPr>
          <a:xfrm>
            <a:off x="7579008" y="2159633"/>
            <a:ext cx="458352"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模拟</a:t>
            </a:r>
          </a:p>
        </p:txBody>
      </p:sp>
      <p:sp>
        <p:nvSpPr>
          <p:cNvPr id="797" name="对各种情景进行评估，预测它们对项目目标的影响（积极或消极的）"/>
          <p:cNvSpPr txBox="1"/>
          <p:nvPr/>
        </p:nvSpPr>
        <p:spPr>
          <a:xfrm>
            <a:off x="2822601" y="2677962"/>
            <a:ext cx="2802442" cy="5295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lnSpc>
                <a:spcPct val="130000"/>
              </a:lnSpc>
              <a:defRPr sz="1400">
                <a:solidFill>
                  <a:srgbClr val="3B3838"/>
                </a:solidFill>
              </a:defRPr>
            </a:pPr>
            <a:r>
              <a:rPr b="1">
                <a:latin typeface="YRDZST-Semibold"/>
                <a:ea typeface="YRDZST-Semibold"/>
                <a:cs typeface="YRDZST-Semibold"/>
                <a:sym typeface="YRDZST-Semibold"/>
              </a:rPr>
              <a:t>对各种</a:t>
            </a:r>
            <a:r>
              <a:rPr b="1">
                <a:solidFill>
                  <a:schemeClr val="accent2">
                    <a:satOff val="-18194"/>
                    <a:lumOff val="-11215"/>
                  </a:schemeClr>
                </a:solidFill>
                <a:latin typeface="YRDZST-Semibold"/>
                <a:ea typeface="YRDZST-Semibold"/>
                <a:cs typeface="YRDZST-Semibold"/>
                <a:sym typeface="YRDZST-Semibold"/>
              </a:rPr>
              <a:t>情景</a:t>
            </a:r>
            <a:r>
              <a:rPr b="1">
                <a:latin typeface="YRDZST-Semibold"/>
                <a:ea typeface="YRDZST-Semibold"/>
                <a:cs typeface="YRDZST-Semibold"/>
                <a:sym typeface="YRDZST-Semibold"/>
              </a:rPr>
              <a:t>进行评估，预测它们对项目目标的影响（积极或消极的）</a:t>
            </a:r>
          </a:p>
        </p:txBody>
      </p:sp>
      <p:sp>
        <p:nvSpPr>
          <p:cNvPr id="798" name="把单个项目风险和不确定性的其他来源模型化的方法，以评估它们对项目目标的潜在影响。"/>
          <p:cNvSpPr txBox="1"/>
          <p:nvPr/>
        </p:nvSpPr>
        <p:spPr>
          <a:xfrm>
            <a:off x="6469046" y="2677962"/>
            <a:ext cx="2678275" cy="777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把单个项目风险和不确定性的其他来源模型化的方法，以评估它们对项目目标的潜在影响。</a:t>
            </a:r>
          </a:p>
        </p:txBody>
      </p:sp>
      <p:sp>
        <p:nvSpPr>
          <p:cNvPr id="799" name="模拟包括基于多种不同的活动假设、制约因素、风险、问题或情景，使用概率分布和不确定性的其他表现形式，来计算出多种可能的工作包持续时间。"/>
          <p:cNvSpPr txBox="1"/>
          <p:nvPr/>
        </p:nvSpPr>
        <p:spPr>
          <a:xfrm>
            <a:off x="6469046" y="3691590"/>
            <a:ext cx="2678275" cy="12887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lnSpc>
                <a:spcPct val="130000"/>
              </a:lnSpc>
              <a:defRPr sz="1400">
                <a:solidFill>
                  <a:srgbClr val="3B3838"/>
                </a:solidFill>
              </a:defRPr>
            </a:pPr>
            <a:r>
              <a:rPr b="1">
                <a:latin typeface="YRDZST-Semibold"/>
                <a:ea typeface="YRDZST-Semibold"/>
                <a:cs typeface="YRDZST-Semibold"/>
                <a:sym typeface="YRDZST-Semibold"/>
              </a:rPr>
              <a:t>模拟包括基于多种不同的</a:t>
            </a:r>
            <a:r>
              <a:rPr b="1" u="sng">
                <a:latin typeface="YRDZST-Semibold"/>
                <a:ea typeface="YRDZST-Semibold"/>
                <a:cs typeface="YRDZST-Semibold"/>
                <a:sym typeface="YRDZST-Semibold"/>
              </a:rPr>
              <a:t>活动假设</a:t>
            </a:r>
            <a:r>
              <a:rPr b="1">
                <a:latin typeface="YRDZST-Semibold"/>
                <a:ea typeface="YRDZST-Semibold"/>
                <a:cs typeface="YRDZST-Semibold"/>
                <a:sym typeface="YRDZST-Semibold"/>
              </a:rPr>
              <a:t>、</a:t>
            </a:r>
            <a:r>
              <a:rPr b="1" u="sng">
                <a:latin typeface="YRDZST-Semibold"/>
                <a:ea typeface="YRDZST-Semibold"/>
                <a:cs typeface="YRDZST-Semibold"/>
                <a:sym typeface="YRDZST-Semibold"/>
              </a:rPr>
              <a:t>制约因素</a:t>
            </a:r>
            <a:r>
              <a:rPr b="1">
                <a:latin typeface="YRDZST-Semibold"/>
                <a:ea typeface="YRDZST-Semibold"/>
                <a:cs typeface="YRDZST-Semibold"/>
                <a:sym typeface="YRDZST-Semibold"/>
              </a:rPr>
              <a:t>、</a:t>
            </a:r>
            <a:r>
              <a:rPr b="1" u="sng">
                <a:latin typeface="YRDZST-Semibold"/>
                <a:ea typeface="YRDZST-Semibold"/>
                <a:cs typeface="YRDZST-Semibold"/>
                <a:sym typeface="YRDZST-Semibold"/>
              </a:rPr>
              <a:t>风险</a:t>
            </a:r>
            <a:r>
              <a:rPr b="1">
                <a:latin typeface="YRDZST-Semibold"/>
                <a:ea typeface="YRDZST-Semibold"/>
                <a:cs typeface="YRDZST-Semibold"/>
                <a:sym typeface="YRDZST-Semibold"/>
              </a:rPr>
              <a:t>、</a:t>
            </a:r>
            <a:r>
              <a:rPr b="1" u="sng">
                <a:latin typeface="YRDZST-Semibold"/>
                <a:ea typeface="YRDZST-Semibold"/>
                <a:cs typeface="YRDZST-Semibold"/>
                <a:sym typeface="YRDZST-Semibold"/>
              </a:rPr>
              <a:t>问题</a:t>
            </a:r>
            <a:r>
              <a:rPr b="1">
                <a:latin typeface="YRDZST-Semibold"/>
                <a:ea typeface="YRDZST-Semibold"/>
                <a:cs typeface="YRDZST-Semibold"/>
                <a:sym typeface="YRDZST-Semibold"/>
              </a:rPr>
              <a:t>或</a:t>
            </a:r>
            <a:r>
              <a:rPr b="1" u="sng">
                <a:latin typeface="YRDZST-Semibold"/>
                <a:ea typeface="YRDZST-Semibold"/>
                <a:cs typeface="YRDZST-Semibold"/>
                <a:sym typeface="YRDZST-Semibold"/>
              </a:rPr>
              <a:t>情景</a:t>
            </a:r>
            <a:r>
              <a:rPr b="1">
                <a:latin typeface="YRDZST-Semibold"/>
                <a:ea typeface="YRDZST-Semibold"/>
                <a:cs typeface="YRDZST-Semibold"/>
                <a:sym typeface="YRDZST-Semibold"/>
              </a:rPr>
              <a:t>，使用</a:t>
            </a:r>
            <a:r>
              <a:rPr b="1">
                <a:solidFill>
                  <a:schemeClr val="accent2">
                    <a:satOff val="-18194"/>
                    <a:lumOff val="-11215"/>
                  </a:schemeClr>
                </a:solidFill>
                <a:latin typeface="YRDZST-Semibold"/>
                <a:ea typeface="YRDZST-Semibold"/>
                <a:cs typeface="YRDZST-Semibold"/>
                <a:sym typeface="YRDZST-Semibold"/>
              </a:rPr>
              <a:t>概率分布</a:t>
            </a:r>
            <a:r>
              <a:rPr b="1">
                <a:latin typeface="YRDZST-Semibold"/>
                <a:ea typeface="YRDZST-Semibold"/>
                <a:cs typeface="YRDZST-Semibold"/>
                <a:sym typeface="YRDZST-Semibold"/>
              </a:rPr>
              <a:t>和不确定性的其他表现形式，来计算出多种可能的工作包持续时间。</a:t>
            </a:r>
          </a:p>
        </p:txBody>
      </p:sp>
      <p:sp>
        <p:nvSpPr>
          <p:cNvPr id="800" name="蒙特卡洛分析"/>
          <p:cNvSpPr txBox="1"/>
          <p:nvPr/>
        </p:nvSpPr>
        <p:spPr>
          <a:xfrm>
            <a:off x="6469046" y="5216771"/>
            <a:ext cx="2678275"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130000"/>
              </a:lnSpc>
              <a:defRPr b="1" sz="1400">
                <a:solidFill>
                  <a:schemeClr val="accent1">
                    <a:satOff val="-3547"/>
                    <a:lumOff val="-10352"/>
                  </a:schemeClr>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蒙特卡洛分析</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4" name="稻壳儿_答辩小姐姐作品_1"/>
          <p:cNvSpPr/>
          <p:nvPr/>
        </p:nvSpPr>
        <p:spPr>
          <a:xfrm>
            <a:off x="313266" y="304800"/>
            <a:ext cx="11565468" cy="6500637"/>
          </a:xfrm>
          <a:prstGeom prst="rect">
            <a:avLst/>
          </a:prstGeom>
          <a:solidFill>
            <a:srgbClr val="FFFFFF"/>
          </a:solidFill>
          <a:ln w="12700">
            <a:miter lim="400000"/>
          </a:ln>
        </p:spPr>
        <p:txBody>
          <a:bodyPr lIns="45719" rIns="45719" anchor="ctr"/>
          <a:lstStyle/>
          <a:p>
            <a:pPr algn="ctr">
              <a:defRPr>
                <a:solidFill>
                  <a:srgbClr val="FFFFFF"/>
                </a:solidFill>
              </a:defRPr>
            </a:pPr>
          </a:p>
        </p:txBody>
      </p:sp>
      <p:grpSp>
        <p:nvGrpSpPr>
          <p:cNvPr id="808" name="稻壳儿_答辩小姐姐作品_18"/>
          <p:cNvGrpSpPr/>
          <p:nvPr/>
        </p:nvGrpSpPr>
        <p:grpSpPr>
          <a:xfrm>
            <a:off x="4058859" y="713275"/>
            <a:ext cx="4074283" cy="230833"/>
            <a:chOff x="0" y="0"/>
            <a:chExt cx="4074281" cy="230831"/>
          </a:xfrm>
        </p:grpSpPr>
        <p:sp>
          <p:nvSpPr>
            <p:cNvPr id="805" name="直接连接符 2"/>
            <p:cNvSpPr/>
            <p:nvPr/>
          </p:nvSpPr>
          <p:spPr>
            <a:xfrm>
              <a:off x="0" y="230831"/>
              <a:ext cx="648182"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806" name="直接连接符 28"/>
            <p:cNvSpPr/>
            <p:nvPr/>
          </p:nvSpPr>
          <p:spPr>
            <a:xfrm>
              <a:off x="3426099" y="230831"/>
              <a:ext cx="648183"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807" name="文本框 7"/>
            <p:cNvSpPr/>
            <p:nvPr/>
          </p:nvSpPr>
          <p:spPr>
            <a:xfrm>
              <a:off x="734343" y="0"/>
              <a:ext cx="260559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pc="300" sz="24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r>
                <a:t>制定进度计划</a:t>
              </a:r>
            </a:p>
          </p:txBody>
        </p:sp>
      </p:grpSp>
      <p:sp>
        <p:nvSpPr>
          <p:cNvPr id="809" name="进度压缩"/>
          <p:cNvSpPr txBox="1"/>
          <p:nvPr/>
        </p:nvSpPr>
        <p:spPr>
          <a:xfrm>
            <a:off x="1981769" y="1434611"/>
            <a:ext cx="1318579"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2400">
                <a:solidFill>
                  <a:srgbClr val="3B3838"/>
                </a:solidFill>
                <a:latin typeface="YRDZST-Semibold"/>
                <a:ea typeface="YRDZST-Semibold"/>
                <a:cs typeface="YRDZST-Semibold"/>
                <a:sym typeface="YRDZST-Semibold"/>
              </a:defRPr>
            </a:lvl1pPr>
          </a:lstStyle>
          <a:p>
            <a:pPr/>
            <a:r>
              <a:t>进度压缩</a:t>
            </a:r>
          </a:p>
        </p:txBody>
      </p:sp>
      <p:sp>
        <p:nvSpPr>
          <p:cNvPr id="810" name="赶工"/>
          <p:cNvSpPr txBox="1"/>
          <p:nvPr/>
        </p:nvSpPr>
        <p:spPr>
          <a:xfrm>
            <a:off x="3994646" y="2161500"/>
            <a:ext cx="458352"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r>
              <a:t>赶工</a:t>
            </a:r>
          </a:p>
        </p:txBody>
      </p:sp>
      <p:sp>
        <p:nvSpPr>
          <p:cNvPr id="811" name="快速跟进"/>
          <p:cNvSpPr txBox="1"/>
          <p:nvPr/>
        </p:nvSpPr>
        <p:spPr>
          <a:xfrm>
            <a:off x="7401902" y="2159633"/>
            <a:ext cx="812563"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快速跟进</a:t>
            </a:r>
          </a:p>
        </p:txBody>
      </p:sp>
      <p:sp>
        <p:nvSpPr>
          <p:cNvPr id="812" name="通过资源增加，以最小的成本代价来压缩进度工期的一种技术"/>
          <p:cNvSpPr txBox="1"/>
          <p:nvPr/>
        </p:nvSpPr>
        <p:spPr>
          <a:xfrm>
            <a:off x="2822601" y="2677962"/>
            <a:ext cx="2802442" cy="52959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通过资源增加，以最小的成本代价来压缩进度工期的一种技术</a:t>
            </a:r>
          </a:p>
        </p:txBody>
      </p:sp>
      <p:sp>
        <p:nvSpPr>
          <p:cNvPr id="813" name="一种进度压缩技术，将正常情况下按顺序进行的活动或阶段改为至少是部分并行开展"/>
          <p:cNvSpPr txBox="1"/>
          <p:nvPr/>
        </p:nvSpPr>
        <p:spPr>
          <a:xfrm>
            <a:off x="6469046" y="2677962"/>
            <a:ext cx="2678275" cy="777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一种进度压缩技术，将正常情况下按顺序进行的活动或阶段改为至少是部分并行开展</a:t>
            </a:r>
          </a:p>
        </p:txBody>
      </p:sp>
      <p:sp>
        <p:nvSpPr>
          <p:cNvPr id="814" name="用成本换时间"/>
          <p:cNvSpPr txBox="1"/>
          <p:nvPr/>
        </p:nvSpPr>
        <p:spPr>
          <a:xfrm>
            <a:off x="2822601" y="4029263"/>
            <a:ext cx="2802442"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lnSpc>
                <a:spcPct val="130000"/>
              </a:lnSpc>
              <a:defRPr sz="1400">
                <a:solidFill>
                  <a:srgbClr val="3B3838"/>
                </a:solidFill>
              </a:defRPr>
            </a:pPr>
            <a:r>
              <a:rPr b="1">
                <a:latin typeface="YRDZST-Semibold"/>
                <a:ea typeface="YRDZST-Semibold"/>
                <a:cs typeface="YRDZST-Semibold"/>
                <a:sym typeface="YRDZST-Semibold"/>
              </a:rPr>
              <a:t>用</a:t>
            </a:r>
            <a:r>
              <a:rPr b="1">
                <a:solidFill>
                  <a:schemeClr val="accent2">
                    <a:satOff val="-18194"/>
                    <a:lumOff val="-11215"/>
                  </a:schemeClr>
                </a:solidFill>
                <a:latin typeface="YRDZST-Semibold"/>
                <a:ea typeface="YRDZST-Semibold"/>
                <a:cs typeface="YRDZST-Semibold"/>
                <a:sym typeface="YRDZST-Semibold"/>
              </a:rPr>
              <a:t>成本</a:t>
            </a:r>
            <a:r>
              <a:rPr b="1">
                <a:latin typeface="YRDZST-Semibold"/>
                <a:ea typeface="YRDZST-Semibold"/>
                <a:cs typeface="YRDZST-Semibold"/>
                <a:sym typeface="YRDZST-Semibold"/>
              </a:rPr>
              <a:t>换时间</a:t>
            </a:r>
          </a:p>
        </p:txBody>
      </p:sp>
      <p:sp>
        <p:nvSpPr>
          <p:cNvPr id="815" name="用风险换时间"/>
          <p:cNvSpPr txBox="1"/>
          <p:nvPr/>
        </p:nvSpPr>
        <p:spPr>
          <a:xfrm>
            <a:off x="6406963" y="4029263"/>
            <a:ext cx="2802442"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lnSpc>
                <a:spcPct val="130000"/>
              </a:lnSpc>
              <a:defRPr sz="1400">
                <a:solidFill>
                  <a:srgbClr val="3B3838"/>
                </a:solidFill>
              </a:defRPr>
            </a:pPr>
            <a:r>
              <a:rPr b="1">
                <a:latin typeface="YRDZST-Semibold"/>
                <a:ea typeface="YRDZST-Semibold"/>
                <a:cs typeface="YRDZST-Semibold"/>
                <a:sym typeface="YRDZST-Semibold"/>
              </a:rPr>
              <a:t>用</a:t>
            </a:r>
            <a:r>
              <a:rPr b="1">
                <a:solidFill>
                  <a:schemeClr val="accent2">
                    <a:satOff val="-18194"/>
                    <a:lumOff val="-11215"/>
                  </a:schemeClr>
                </a:solidFill>
                <a:latin typeface="YRDZST-Semibold"/>
                <a:ea typeface="YRDZST-Semibold"/>
                <a:cs typeface="YRDZST-Semibold"/>
                <a:sym typeface="YRDZST-Semibold"/>
              </a:rPr>
              <a:t>风险</a:t>
            </a:r>
            <a:r>
              <a:rPr b="1">
                <a:latin typeface="YRDZST-Semibold"/>
                <a:ea typeface="YRDZST-Semibold"/>
                <a:cs typeface="YRDZST-Semibold"/>
                <a:sym typeface="YRDZST-Semibold"/>
              </a:rPr>
              <a:t>换时间</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9" name="稻壳儿_答辩小姐姐作品_1"/>
          <p:cNvSpPr/>
          <p:nvPr/>
        </p:nvSpPr>
        <p:spPr>
          <a:xfrm>
            <a:off x="313266" y="304800"/>
            <a:ext cx="11565468" cy="6500637"/>
          </a:xfrm>
          <a:prstGeom prst="rect">
            <a:avLst/>
          </a:prstGeom>
          <a:solidFill>
            <a:srgbClr val="FFFFFF"/>
          </a:solidFill>
          <a:ln w="12700">
            <a:miter lim="400000"/>
          </a:ln>
        </p:spPr>
        <p:txBody>
          <a:bodyPr lIns="45719" rIns="45719" anchor="ctr"/>
          <a:lstStyle/>
          <a:p>
            <a:pPr algn="ctr">
              <a:defRPr>
                <a:solidFill>
                  <a:srgbClr val="FFFFFF"/>
                </a:solidFill>
              </a:defRPr>
            </a:pPr>
          </a:p>
        </p:txBody>
      </p:sp>
      <p:grpSp>
        <p:nvGrpSpPr>
          <p:cNvPr id="823" name="稻壳儿_答辩小姐姐作品_18"/>
          <p:cNvGrpSpPr/>
          <p:nvPr/>
        </p:nvGrpSpPr>
        <p:grpSpPr>
          <a:xfrm>
            <a:off x="4058859" y="713275"/>
            <a:ext cx="4074283" cy="230833"/>
            <a:chOff x="0" y="0"/>
            <a:chExt cx="4074281" cy="230831"/>
          </a:xfrm>
        </p:grpSpPr>
        <p:sp>
          <p:nvSpPr>
            <p:cNvPr id="820" name="直接连接符 2"/>
            <p:cNvSpPr/>
            <p:nvPr/>
          </p:nvSpPr>
          <p:spPr>
            <a:xfrm>
              <a:off x="0" y="230831"/>
              <a:ext cx="648182"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821" name="直接连接符 28"/>
            <p:cNvSpPr/>
            <p:nvPr/>
          </p:nvSpPr>
          <p:spPr>
            <a:xfrm>
              <a:off x="3426099" y="230831"/>
              <a:ext cx="648183"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822" name="文本框 7"/>
            <p:cNvSpPr/>
            <p:nvPr/>
          </p:nvSpPr>
          <p:spPr>
            <a:xfrm>
              <a:off x="734343" y="0"/>
              <a:ext cx="260559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pc="300" sz="24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r>
                <a:t>制定进度计划</a:t>
              </a:r>
            </a:p>
          </p:txBody>
        </p:sp>
      </p:grpSp>
      <p:sp>
        <p:nvSpPr>
          <p:cNvPr id="824" name="进度基准"/>
          <p:cNvSpPr txBox="1"/>
          <p:nvPr/>
        </p:nvSpPr>
        <p:spPr>
          <a:xfrm>
            <a:off x="1981769" y="1434611"/>
            <a:ext cx="1318579"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2400">
                <a:solidFill>
                  <a:srgbClr val="3B3838"/>
                </a:solidFill>
                <a:latin typeface="YRDZST-Semibold"/>
                <a:ea typeface="YRDZST-Semibold"/>
                <a:cs typeface="YRDZST-Semibold"/>
                <a:sym typeface="YRDZST-Semibold"/>
              </a:defRPr>
            </a:lvl1pPr>
          </a:lstStyle>
          <a:p>
            <a:pPr/>
            <a:r>
              <a:t>进度基准</a:t>
            </a:r>
          </a:p>
        </p:txBody>
      </p:sp>
      <p:sp>
        <p:nvSpPr>
          <p:cNvPr id="825" name="经过批准的进度模型…"/>
          <p:cNvSpPr txBox="1"/>
          <p:nvPr/>
        </p:nvSpPr>
        <p:spPr>
          <a:xfrm>
            <a:off x="4247128" y="2261872"/>
            <a:ext cx="3697744" cy="143327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228600" indent="-228600" algn="ctr">
              <a:lnSpc>
                <a:spcPct val="200000"/>
              </a:lnSpc>
              <a:buSzPct val="50000"/>
              <a:buChar char="•"/>
              <a:defRPr sz="1400">
                <a:solidFill>
                  <a:srgbClr val="3B3838"/>
                </a:solidFill>
              </a:defRPr>
            </a:pPr>
            <a:r>
              <a:rPr b="1">
                <a:solidFill>
                  <a:schemeClr val="accent2">
                    <a:satOff val="-18194"/>
                    <a:lumOff val="-11215"/>
                  </a:schemeClr>
                </a:solidFill>
                <a:latin typeface="YRDZST-Semibold"/>
                <a:ea typeface="YRDZST-Semibold"/>
                <a:cs typeface="YRDZST-Semibold"/>
                <a:sym typeface="YRDZST-Semibold"/>
              </a:rPr>
              <a:t>经过批准</a:t>
            </a:r>
            <a:r>
              <a:rPr b="1">
                <a:latin typeface="YRDZST-Semibold"/>
                <a:ea typeface="YRDZST-Semibold"/>
                <a:cs typeface="YRDZST-Semibold"/>
                <a:sym typeface="YRDZST-Semibold"/>
              </a:rPr>
              <a:t>的进度模型</a:t>
            </a:r>
            <a:endParaRPr b="1">
              <a:latin typeface="YRDZST-Semibold"/>
              <a:ea typeface="YRDZST-Semibold"/>
              <a:cs typeface="YRDZST-Semibold"/>
              <a:sym typeface="YRDZST-Semibold"/>
            </a:endParaRPr>
          </a:p>
          <a:p>
            <a:pPr marL="228600" indent="-228600" algn="ctr">
              <a:lnSpc>
                <a:spcPct val="200000"/>
              </a:lnSpc>
              <a:buSzPct val="50000"/>
              <a:buChar char="•"/>
              <a:defRPr sz="1400">
                <a:solidFill>
                  <a:srgbClr val="3B3838"/>
                </a:solidFill>
              </a:defRPr>
            </a:pPr>
            <a:r>
              <a:rPr b="1">
                <a:latin typeface="YRDZST-Semibold"/>
                <a:ea typeface="YRDZST-Semibold"/>
                <a:cs typeface="YRDZST-Semibold"/>
                <a:sym typeface="YRDZST-Semibold"/>
              </a:rPr>
              <a:t>（</a:t>
            </a:r>
            <a:r>
              <a:rPr b="1">
                <a:latin typeface="YRDZST-Semibold"/>
                <a:ea typeface="YRDZST-Semibold"/>
                <a:cs typeface="YRDZST-Semibold"/>
                <a:sym typeface="YRDZST-Semibold"/>
              </a:rPr>
              <a:t>进度模型的输出是</a:t>
            </a:r>
            <a:r>
              <a:rPr u="sng">
                <a:solidFill>
                  <a:srgbClr val="0563C1"/>
                </a:solidFill>
                <a:uFill>
                  <a:solidFill>
                    <a:srgbClr val="0563C1"/>
                  </a:solidFill>
                </a:uFill>
                <a:latin typeface="YRDZST-Semibold"/>
                <a:ea typeface="YRDZST-Semibold"/>
                <a:cs typeface="YRDZST-Semibold"/>
                <a:sym typeface="YRDZST-Semibold"/>
                <a:hlinkClick r:id="rId2" invalidUrl="" action="ppaction://hlinksldjump" tgtFrame="" tooltip="" history="1" highlightClick="0" endSnd="0"/>
              </a:rPr>
              <a:t>项目进度计划</a:t>
            </a:r>
            <a:r>
              <a:rPr b="1">
                <a:latin typeface="YRDZST-Semibold"/>
                <a:ea typeface="YRDZST-Semibold"/>
                <a:cs typeface="YRDZST-Semibold"/>
                <a:sym typeface="YRDZST-Semibold"/>
              </a:rPr>
              <a:t>）</a:t>
            </a:r>
            <a:endParaRPr b="1">
              <a:latin typeface="YRDZST-Semibold"/>
              <a:ea typeface="YRDZST-Semibold"/>
              <a:cs typeface="YRDZST-Semibold"/>
              <a:sym typeface="YRDZST-Semibold"/>
            </a:endParaRPr>
          </a:p>
          <a:p>
            <a:pPr marL="228600" indent="-228600" algn="ctr">
              <a:lnSpc>
                <a:spcPct val="200000"/>
              </a:lnSpc>
              <a:buSzPct val="50000"/>
              <a:buChar char="•"/>
              <a:defRPr sz="1400">
                <a:solidFill>
                  <a:srgbClr val="3B3838"/>
                </a:solidFill>
              </a:defRPr>
            </a:pPr>
            <a:r>
              <a:rPr b="1">
                <a:latin typeface="YRDZST-Semibold"/>
                <a:ea typeface="YRDZST-Semibold"/>
                <a:cs typeface="YRDZST-Semibold"/>
                <a:sym typeface="YRDZST-Semibold"/>
              </a:rPr>
              <a:t>只有通过正式的变更控制程序才能进行变更</a:t>
            </a:r>
            <a:endParaRPr b="1">
              <a:latin typeface="YRDZST-Semibold"/>
              <a:ea typeface="YRDZST-Semibold"/>
              <a:cs typeface="YRDZST-Semibold"/>
              <a:sym typeface="YRDZST-Semibold"/>
            </a:endParaRPr>
          </a:p>
          <a:p>
            <a:pPr marL="228600" indent="-228600" algn="ctr">
              <a:lnSpc>
                <a:spcPct val="200000"/>
              </a:lnSpc>
              <a:buSzPct val="50000"/>
              <a:buChar char="•"/>
              <a:defRPr sz="1400">
                <a:solidFill>
                  <a:srgbClr val="3B3838"/>
                </a:solidFill>
              </a:defRPr>
            </a:pPr>
            <a:r>
              <a:rPr b="1">
                <a:latin typeface="YRDZST-Semibold"/>
                <a:ea typeface="YRDZST-Semibold"/>
                <a:cs typeface="YRDZST-Semibold"/>
                <a:sym typeface="YRDZST-Semibold"/>
              </a:rPr>
              <a:t>用作</a:t>
            </a:r>
            <a:r>
              <a:rPr b="1">
                <a:solidFill>
                  <a:schemeClr val="accent2">
                    <a:satOff val="-18194"/>
                    <a:lumOff val="-11215"/>
                  </a:schemeClr>
                </a:solidFill>
                <a:latin typeface="YRDZST-Semibold"/>
                <a:ea typeface="YRDZST-Semibold"/>
                <a:cs typeface="YRDZST-Semibold"/>
                <a:sym typeface="YRDZST-Semibold"/>
              </a:rPr>
              <a:t>与实际结果进行比较</a:t>
            </a:r>
            <a:r>
              <a:rPr b="1">
                <a:latin typeface="YRDZST-Semibold"/>
                <a:ea typeface="YRDZST-Semibold"/>
                <a:cs typeface="YRDZST-Semibold"/>
                <a:sym typeface="YRDZST-Semibold"/>
              </a:rPr>
              <a:t>的依据</a:t>
            </a:r>
          </a:p>
        </p:txBody>
      </p:sp>
      <p:sp>
        <p:nvSpPr>
          <p:cNvPr id="826" name="包含：…"/>
          <p:cNvSpPr txBox="1"/>
          <p:nvPr/>
        </p:nvSpPr>
        <p:spPr>
          <a:xfrm>
            <a:off x="5398313" y="4107815"/>
            <a:ext cx="1395374" cy="1043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lnSpc>
                <a:spcPct val="200000"/>
              </a:lnSpc>
              <a:defRPr sz="1400">
                <a:solidFill>
                  <a:srgbClr val="3B3838"/>
                </a:solidFill>
              </a:defRPr>
            </a:pPr>
            <a:r>
              <a:rPr b="1">
                <a:latin typeface="YRDZST-Semibold"/>
                <a:ea typeface="YRDZST-Semibold"/>
                <a:cs typeface="YRDZST-Semibold"/>
                <a:sym typeface="YRDZST-Semibold"/>
              </a:rPr>
              <a:t>包含：</a:t>
            </a:r>
            <a:endParaRPr b="1">
              <a:latin typeface="YRDZST-Semibold"/>
              <a:ea typeface="YRDZST-Semibold"/>
              <a:cs typeface="YRDZST-Semibold"/>
              <a:sym typeface="YRDZST-Semibold"/>
            </a:endParaRPr>
          </a:p>
          <a:p>
            <a:pPr marL="228600" indent="-228600" algn="ctr">
              <a:lnSpc>
                <a:spcPct val="200000"/>
              </a:lnSpc>
              <a:buSzPct val="50000"/>
              <a:buChar char="•"/>
              <a:defRPr sz="1400">
                <a:solidFill>
                  <a:srgbClr val="3B3838"/>
                </a:solidFill>
              </a:defRPr>
            </a:pPr>
            <a:r>
              <a:rPr b="1">
                <a:latin typeface="YRDZST-Semibold"/>
                <a:ea typeface="YRDZST-Semibold"/>
                <a:cs typeface="YRDZST-Semibold"/>
                <a:sym typeface="YRDZST-Semibold"/>
              </a:rPr>
              <a:t>基准开始日期</a:t>
            </a:r>
            <a:endParaRPr b="1">
              <a:latin typeface="YRDZST-Semibold"/>
              <a:ea typeface="YRDZST-Semibold"/>
              <a:cs typeface="YRDZST-Semibold"/>
              <a:sym typeface="YRDZST-Semibold"/>
            </a:endParaRPr>
          </a:p>
          <a:p>
            <a:pPr marL="228600" indent="-228600" algn="ctr">
              <a:lnSpc>
                <a:spcPct val="200000"/>
              </a:lnSpc>
              <a:buSzPct val="50000"/>
              <a:buChar char="•"/>
              <a:defRPr sz="1400">
                <a:solidFill>
                  <a:srgbClr val="3B3838"/>
                </a:solidFill>
              </a:defRPr>
            </a:pPr>
            <a:r>
              <a:rPr b="1">
                <a:latin typeface="YRDZST-Semibold"/>
                <a:ea typeface="YRDZST-Semibold"/>
                <a:cs typeface="YRDZST-Semibold"/>
                <a:sym typeface="YRDZST-Semibold"/>
              </a:rPr>
              <a:t>基准结束日期</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828" name="稻壳儿_答辩小姐姐作品_1" descr="稻壳儿_答辩小姐姐作品_1"/>
          <p:cNvPicPr>
            <a:picLocks noChangeAspect="1"/>
          </p:cNvPicPr>
          <p:nvPr/>
        </p:nvPicPr>
        <p:blipFill>
          <a:blip r:embed="rId2">
            <a:extLst/>
          </a:blip>
          <a:srcRect l="8772" t="46244" r="8954" b="7485"/>
          <a:stretch>
            <a:fillRect/>
          </a:stretch>
        </p:blipFill>
        <p:spPr>
          <a:xfrm flipH="1">
            <a:off x="-1" y="0"/>
            <a:ext cx="12192001" cy="6858001"/>
          </a:xfrm>
          <a:prstGeom prst="rect">
            <a:avLst/>
          </a:prstGeom>
          <a:ln w="12700">
            <a:miter lim="400000"/>
          </a:ln>
        </p:spPr>
      </p:pic>
      <p:sp>
        <p:nvSpPr>
          <p:cNvPr id="829" name="稻壳儿_答辩小姐姐作品_2"/>
          <p:cNvSpPr txBox="1"/>
          <p:nvPr/>
        </p:nvSpPr>
        <p:spPr>
          <a:xfrm>
            <a:off x="1491239" y="1520853"/>
            <a:ext cx="9209521" cy="1069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pc="800" sz="72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控制进度</a:t>
            </a:r>
          </a:p>
        </p:txBody>
      </p:sp>
      <p:sp>
        <p:nvSpPr>
          <p:cNvPr id="830" name="稻壳儿_答辩小姐姐作品_3"/>
          <p:cNvSpPr txBox="1"/>
          <p:nvPr/>
        </p:nvSpPr>
        <p:spPr>
          <a:xfrm>
            <a:off x="2505139" y="2960570"/>
            <a:ext cx="7181724" cy="307341"/>
          </a:xfrm>
          <a:prstGeom prst="rect">
            <a:avLst/>
          </a:prstGeom>
          <a:ln w="12700">
            <a:miter lim="400000"/>
          </a:ln>
          <a:effectLst>
            <a:outerShdw sx="100000" sy="100000" kx="0" ky="0" algn="b" rotWithShape="0" blurRad="50800" dist="50800" dir="5400000">
              <a:srgbClr val="000000"/>
            </a:outerShdw>
          </a:effectLst>
          <a:extLst>
            <a:ext uri="{C572A759-6A51-4108-AA02-DFA0A04FC94B}">
              <ma14:wrappingTextBoxFlag xmlns:ma14="http://schemas.microsoft.com/office/mac/drawingml/2011/main" val="1"/>
            </a:ext>
          </a:extLst>
        </p:spPr>
        <p:txBody>
          <a:bodyPr lIns="45719" rIns="45719">
            <a:spAutoFit/>
          </a:bodyPr>
          <a:lstStyle>
            <a:lvl1pPr algn="ctr">
              <a:lnSpc>
                <a:spcPct val="250000"/>
              </a:lnSpc>
              <a:defRPr sz="1600">
                <a:solidFill>
                  <a:srgbClr val="242343"/>
                </a:solidFill>
              </a:defRPr>
            </a:lvl1pPr>
          </a:lstStyle>
          <a:p>
            <a:pPr/>
            <a:r>
              <a:t>Control Schedule </a:t>
            </a:r>
          </a:p>
        </p:txBody>
      </p:sp>
      <p:sp>
        <p:nvSpPr>
          <p:cNvPr id="831" name="稻壳儿_答辩小姐姐作品_4"/>
          <p:cNvSpPr txBox="1"/>
          <p:nvPr/>
        </p:nvSpPr>
        <p:spPr>
          <a:xfrm>
            <a:off x="891596" y="320524"/>
            <a:ext cx="2018258"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pc="800" sz="8000">
                <a:gradFill flip="none" rotWithShape="1">
                  <a:gsLst>
                    <a:gs pos="0">
                      <a:srgbClr val="4D7F89"/>
                    </a:gs>
                    <a:gs pos="100000">
                      <a:srgbClr val="A2633C"/>
                    </a:gs>
                  </a:gsLst>
                  <a:lin ang="0" scaled="0"/>
                </a:gradFill>
              </a:defRPr>
            </a:lvl1pPr>
          </a:lstStyle>
          <a:p>
            <a:pPr/>
            <a:r>
              <a:t>101</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3" name="稻壳儿_答辩小姐姐作品_1"/>
          <p:cNvSpPr/>
          <p:nvPr/>
        </p:nvSpPr>
        <p:spPr>
          <a:xfrm>
            <a:off x="313266" y="304800"/>
            <a:ext cx="11565468" cy="6248400"/>
          </a:xfrm>
          <a:prstGeom prst="rect">
            <a:avLst/>
          </a:prstGeom>
          <a:solidFill>
            <a:srgbClr val="FFFFFF"/>
          </a:solidFill>
          <a:ln w="12700">
            <a:miter lim="400000"/>
          </a:ln>
        </p:spPr>
        <p:txBody>
          <a:bodyPr lIns="45719" rIns="45719" anchor="ctr"/>
          <a:lstStyle/>
          <a:p>
            <a:pPr algn="ctr">
              <a:defRPr>
                <a:solidFill>
                  <a:srgbClr val="FFFFFF"/>
                </a:solidFill>
              </a:defRPr>
            </a:pPr>
          </a:p>
        </p:txBody>
      </p:sp>
      <p:grpSp>
        <p:nvGrpSpPr>
          <p:cNvPr id="837" name="稻壳儿_答辩小姐姐作品_18"/>
          <p:cNvGrpSpPr/>
          <p:nvPr/>
        </p:nvGrpSpPr>
        <p:grpSpPr>
          <a:xfrm>
            <a:off x="4058859" y="713275"/>
            <a:ext cx="4074283" cy="230833"/>
            <a:chOff x="0" y="0"/>
            <a:chExt cx="4074281" cy="230831"/>
          </a:xfrm>
        </p:grpSpPr>
        <p:sp>
          <p:nvSpPr>
            <p:cNvPr id="834" name="直接连接符 2"/>
            <p:cNvSpPr/>
            <p:nvPr/>
          </p:nvSpPr>
          <p:spPr>
            <a:xfrm>
              <a:off x="0" y="230831"/>
              <a:ext cx="648182"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835" name="直接连接符 28"/>
            <p:cNvSpPr/>
            <p:nvPr/>
          </p:nvSpPr>
          <p:spPr>
            <a:xfrm>
              <a:off x="3426099" y="230831"/>
              <a:ext cx="648183"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836" name="文本框 7"/>
            <p:cNvSpPr/>
            <p:nvPr/>
          </p:nvSpPr>
          <p:spPr>
            <a:xfrm>
              <a:off x="734343" y="0"/>
              <a:ext cx="260559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pc="300" sz="24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r>
                <a:t>控制进度</a:t>
              </a:r>
            </a:p>
          </p:txBody>
        </p:sp>
      </p:grpSp>
      <p:sp>
        <p:nvSpPr>
          <p:cNvPr id="838" name="稻壳儿_答辩小姐姐作品_2"/>
          <p:cNvSpPr/>
          <p:nvPr/>
        </p:nvSpPr>
        <p:spPr>
          <a:xfrm>
            <a:off x="493363" y="2390263"/>
            <a:ext cx="3835740" cy="3185716"/>
          </a:xfrm>
          <a:prstGeom prst="roundRect">
            <a:avLst>
              <a:gd name="adj" fmla="val 4982"/>
            </a:avLst>
          </a:prstGeom>
          <a:ln w="12700">
            <a:solidFill>
              <a:srgbClr val="A2633C">
                <a:alpha val="40000"/>
              </a:srgbClr>
            </a:solidFill>
            <a:miter lim="400000"/>
          </a:ln>
        </p:spPr>
        <p:txBody>
          <a:bodyPr lIns="45719" rIns="45719" anchor="ctr"/>
          <a:lstStyle/>
          <a:p>
            <a:pPr defTabSz="866943">
              <a:lnSpc>
                <a:spcPct val="120000"/>
              </a:lnSpc>
              <a:defRPr sz="2000">
                <a:solidFill>
                  <a:srgbClr val="3B3838"/>
                </a:solidFill>
              </a:defRPr>
            </a:pPr>
          </a:p>
        </p:txBody>
      </p:sp>
      <p:sp>
        <p:nvSpPr>
          <p:cNvPr id="839" name="稻壳儿_答辩小姐姐作品_3"/>
          <p:cNvSpPr/>
          <p:nvPr/>
        </p:nvSpPr>
        <p:spPr>
          <a:xfrm>
            <a:off x="4398474" y="2390263"/>
            <a:ext cx="3539300" cy="3185716"/>
          </a:xfrm>
          <a:prstGeom prst="roundRect">
            <a:avLst>
              <a:gd name="adj" fmla="val 4982"/>
            </a:avLst>
          </a:prstGeom>
          <a:ln w="12700">
            <a:solidFill>
              <a:srgbClr val="A2633C">
                <a:alpha val="40000"/>
              </a:srgbClr>
            </a:solidFill>
            <a:miter lim="400000"/>
          </a:ln>
        </p:spPr>
        <p:txBody>
          <a:bodyPr lIns="45719" rIns="45719" anchor="ctr"/>
          <a:lstStyle/>
          <a:p>
            <a:pPr defTabSz="866943">
              <a:lnSpc>
                <a:spcPct val="120000"/>
              </a:lnSpc>
              <a:defRPr sz="2000">
                <a:solidFill>
                  <a:srgbClr val="3B3838"/>
                </a:solidFill>
              </a:defRPr>
            </a:pPr>
          </a:p>
        </p:txBody>
      </p:sp>
      <p:sp>
        <p:nvSpPr>
          <p:cNvPr id="840" name="稻壳儿_答辩小姐姐作品_4"/>
          <p:cNvSpPr/>
          <p:nvPr/>
        </p:nvSpPr>
        <p:spPr>
          <a:xfrm>
            <a:off x="8017854" y="2390263"/>
            <a:ext cx="3634245" cy="3185716"/>
          </a:xfrm>
          <a:prstGeom prst="roundRect">
            <a:avLst>
              <a:gd name="adj" fmla="val 4982"/>
            </a:avLst>
          </a:prstGeom>
          <a:ln w="12700">
            <a:solidFill>
              <a:srgbClr val="A2633C">
                <a:alpha val="40000"/>
              </a:srgbClr>
            </a:solidFill>
            <a:miter lim="400000"/>
          </a:ln>
        </p:spPr>
        <p:txBody>
          <a:bodyPr lIns="45719" rIns="45719" anchor="ctr"/>
          <a:lstStyle/>
          <a:p>
            <a:pPr defTabSz="866943">
              <a:lnSpc>
                <a:spcPct val="120000"/>
              </a:lnSpc>
              <a:defRPr sz="2000">
                <a:solidFill>
                  <a:srgbClr val="3B3838"/>
                </a:solidFill>
              </a:defRPr>
            </a:pPr>
          </a:p>
        </p:txBody>
      </p:sp>
      <p:sp>
        <p:nvSpPr>
          <p:cNvPr id="841" name="稻壳儿_答辩小姐姐作品_6"/>
          <p:cNvSpPr/>
          <p:nvPr/>
        </p:nvSpPr>
        <p:spPr>
          <a:xfrm>
            <a:off x="1568006" y="1551553"/>
            <a:ext cx="1687572" cy="1687572"/>
          </a:xfrm>
          <a:prstGeom prst="ellipse">
            <a:avLst/>
          </a:prstGeom>
          <a:solidFill>
            <a:srgbClr val="4D7F89"/>
          </a:solidFill>
          <a:ln w="12700">
            <a:miter lim="400000"/>
          </a:ln>
        </p:spPr>
        <p:txBody>
          <a:bodyPr lIns="45719" rIns="45719" anchor="ctr"/>
          <a:lstStyle/>
          <a:p>
            <a:pPr defTabSz="866943">
              <a:lnSpc>
                <a:spcPct val="120000"/>
              </a:lnSpc>
              <a:defRPr sz="2000">
                <a:solidFill>
                  <a:srgbClr val="FFFFFF"/>
                </a:solidFill>
              </a:defRPr>
            </a:pPr>
          </a:p>
        </p:txBody>
      </p:sp>
      <p:sp>
        <p:nvSpPr>
          <p:cNvPr id="842" name="稻壳儿_答辩小姐姐作品_7"/>
          <p:cNvSpPr/>
          <p:nvPr/>
        </p:nvSpPr>
        <p:spPr>
          <a:xfrm>
            <a:off x="5324897" y="1551553"/>
            <a:ext cx="1687573" cy="1687572"/>
          </a:xfrm>
          <a:prstGeom prst="ellipse">
            <a:avLst/>
          </a:prstGeom>
          <a:solidFill>
            <a:srgbClr val="4D7F89"/>
          </a:solidFill>
          <a:ln w="12700">
            <a:miter lim="400000"/>
          </a:ln>
        </p:spPr>
        <p:txBody>
          <a:bodyPr lIns="45719" rIns="45719" anchor="ctr"/>
          <a:lstStyle/>
          <a:p>
            <a:pPr defTabSz="866943">
              <a:lnSpc>
                <a:spcPct val="120000"/>
              </a:lnSpc>
              <a:defRPr sz="2000">
                <a:solidFill>
                  <a:srgbClr val="FFFFFF"/>
                </a:solidFill>
              </a:defRPr>
            </a:pPr>
          </a:p>
        </p:txBody>
      </p:sp>
      <p:sp>
        <p:nvSpPr>
          <p:cNvPr id="843" name="稻壳儿_答辩小姐姐作品_8"/>
          <p:cNvSpPr/>
          <p:nvPr/>
        </p:nvSpPr>
        <p:spPr>
          <a:xfrm>
            <a:off x="9009210" y="1551553"/>
            <a:ext cx="1683959" cy="1683959"/>
          </a:xfrm>
          <a:prstGeom prst="ellipse">
            <a:avLst/>
          </a:prstGeom>
          <a:solidFill>
            <a:srgbClr val="4D7F89"/>
          </a:solidFill>
          <a:ln w="12700">
            <a:miter lim="400000"/>
          </a:ln>
        </p:spPr>
        <p:txBody>
          <a:bodyPr lIns="45719" rIns="45719" anchor="ctr"/>
          <a:lstStyle/>
          <a:p>
            <a:pPr defTabSz="866943">
              <a:lnSpc>
                <a:spcPct val="120000"/>
              </a:lnSpc>
              <a:defRPr sz="2000">
                <a:solidFill>
                  <a:srgbClr val="FFFFFF"/>
                </a:solidFill>
              </a:defRPr>
            </a:pPr>
          </a:p>
        </p:txBody>
      </p:sp>
      <p:sp>
        <p:nvSpPr>
          <p:cNvPr id="844" name="稻壳儿_答辩小姐姐作品_11"/>
          <p:cNvSpPr txBox="1"/>
          <p:nvPr/>
        </p:nvSpPr>
        <p:spPr>
          <a:xfrm>
            <a:off x="1771491" y="2158860"/>
            <a:ext cx="1216266" cy="4724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defTabSz="866943">
              <a:lnSpc>
                <a:spcPct val="120000"/>
              </a:lnSpc>
              <a:spcBef>
                <a:spcPts val="600"/>
              </a:spcBef>
              <a:defRPr b="1" sz="2800">
                <a:solidFill>
                  <a:srgbClr val="FFFFFF"/>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输入</a:t>
            </a:r>
          </a:p>
        </p:txBody>
      </p:sp>
      <p:sp>
        <p:nvSpPr>
          <p:cNvPr id="845" name="稻壳儿_答辩小姐姐作品_12"/>
          <p:cNvSpPr txBox="1"/>
          <p:nvPr/>
        </p:nvSpPr>
        <p:spPr>
          <a:xfrm>
            <a:off x="626227" y="3470005"/>
            <a:ext cx="1597863" cy="190957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项目管理计划</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chemeClr val="accent1">
                    <a:satOff val="-3547"/>
                    <a:lumOff val="-10352"/>
                  </a:schemeClr>
                </a:solidFill>
              </a:defRPr>
            </a:pPr>
            <a:r>
              <a:rPr b="1">
                <a:latin typeface="YRDZST-Semibold"/>
                <a:ea typeface="YRDZST-Semibold"/>
                <a:cs typeface="YRDZST-Semibold"/>
                <a:sym typeface="YRDZST-Semibold"/>
              </a:rPr>
              <a:t>进度管理计划</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chemeClr val="accent1">
                    <a:satOff val="-3547"/>
                    <a:lumOff val="-10352"/>
                  </a:schemeClr>
                </a:solidFill>
              </a:defRPr>
            </a:pPr>
            <a:r>
              <a:rPr b="1">
                <a:latin typeface="YRDZST-Semibold"/>
                <a:ea typeface="YRDZST-Semibold"/>
                <a:cs typeface="YRDZST-Semibold"/>
                <a:sym typeface="YRDZST-Semibold"/>
              </a:rPr>
              <a:t>进度基准</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范围基准</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绩效测量基准</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工作绩效数据</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chemeClr val="accent3">
                    <a:lumOff val="-12941"/>
                  </a:schemeClr>
                </a:solidFill>
              </a:defRPr>
            </a:pPr>
            <a:r>
              <a:rPr b="1">
                <a:latin typeface="YRDZST-Semibold"/>
                <a:ea typeface="YRDZST-Semibold"/>
                <a:cs typeface="YRDZST-Semibold"/>
                <a:sym typeface="YRDZST-Semibold"/>
              </a:rPr>
              <a:t>组织过程资产</a:t>
            </a:r>
          </a:p>
        </p:txBody>
      </p:sp>
      <p:sp>
        <p:nvSpPr>
          <p:cNvPr id="846" name="稻壳儿_答辩小姐姐作品_13"/>
          <p:cNvSpPr txBox="1"/>
          <p:nvPr/>
        </p:nvSpPr>
        <p:spPr>
          <a:xfrm>
            <a:off x="5594047" y="1975980"/>
            <a:ext cx="1216191" cy="838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66943">
              <a:lnSpc>
                <a:spcPct val="120000"/>
              </a:lnSpc>
              <a:spcBef>
                <a:spcPts val="900"/>
              </a:spcBef>
              <a:defRPr b="1" sz="2800">
                <a:solidFill>
                  <a:srgbClr val="FFFFFF"/>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工具与技术</a:t>
            </a:r>
          </a:p>
        </p:txBody>
      </p:sp>
      <p:sp>
        <p:nvSpPr>
          <p:cNvPr id="847" name="稻壳儿_答辩小姐姐作品_15"/>
          <p:cNvSpPr txBox="1"/>
          <p:nvPr/>
        </p:nvSpPr>
        <p:spPr>
          <a:xfrm>
            <a:off x="9272339" y="2204580"/>
            <a:ext cx="121619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66943">
              <a:lnSpc>
                <a:spcPct val="120000"/>
              </a:lnSpc>
              <a:spcBef>
                <a:spcPts val="900"/>
              </a:spcBef>
              <a:defRPr b="1" sz="2800">
                <a:solidFill>
                  <a:srgbClr val="FFFFFF"/>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输出</a:t>
            </a:r>
          </a:p>
        </p:txBody>
      </p:sp>
      <p:sp>
        <p:nvSpPr>
          <p:cNvPr id="848" name="稻壳儿_答辩小姐姐作品_16"/>
          <p:cNvSpPr txBox="1"/>
          <p:nvPr/>
        </p:nvSpPr>
        <p:spPr>
          <a:xfrm>
            <a:off x="4557840" y="3470005"/>
            <a:ext cx="1488887" cy="190957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数据分析</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chemeClr val="accent2">
                    <a:satOff val="-18194"/>
                    <a:lumOff val="-11215"/>
                  </a:schemeClr>
                </a:solidFill>
              </a:defRPr>
            </a:pPr>
            <a:r>
              <a:rPr b="1">
                <a:latin typeface="YRDZST-Semibold"/>
                <a:ea typeface="YRDZST-Semibold"/>
                <a:cs typeface="YRDZST-Semibold"/>
                <a:sym typeface="YRDZST-Semibold"/>
              </a:rPr>
              <a:t>挣值分析</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迭代燃尽图</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绩效审查</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趋势分析</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偏差分析</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假设情景分析</a:t>
            </a:r>
          </a:p>
        </p:txBody>
      </p:sp>
      <p:sp>
        <p:nvSpPr>
          <p:cNvPr id="849" name="稻壳儿_答辩小姐姐作品_17"/>
          <p:cNvSpPr txBox="1"/>
          <p:nvPr/>
        </p:nvSpPr>
        <p:spPr>
          <a:xfrm>
            <a:off x="8187788" y="3334369"/>
            <a:ext cx="1698892" cy="218084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工作绩效信息</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进度预测</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变更请求</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项目管理计划更新</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chemeClr val="accent1">
                    <a:satOff val="-3547"/>
                    <a:lumOff val="-10352"/>
                  </a:schemeClr>
                </a:solidFill>
              </a:defRPr>
            </a:pPr>
            <a:r>
              <a:rPr b="1">
                <a:latin typeface="YRDZST-Semibold"/>
                <a:ea typeface="YRDZST-Semibold"/>
                <a:cs typeface="YRDZST-Semibold"/>
                <a:sym typeface="YRDZST-Semibold"/>
              </a:rPr>
              <a:t>进度管理计划</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chemeClr val="accent1">
                    <a:satOff val="-3547"/>
                    <a:lumOff val="-10352"/>
                  </a:schemeClr>
                </a:solidFill>
              </a:defRPr>
            </a:pPr>
            <a:r>
              <a:rPr b="1">
                <a:latin typeface="YRDZST-Semibold"/>
                <a:ea typeface="YRDZST-Semibold"/>
                <a:cs typeface="YRDZST-Semibold"/>
                <a:sym typeface="YRDZST-Semibold"/>
              </a:rPr>
              <a:t>进度基准</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成本基准</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绩效测量基准</a:t>
            </a:r>
          </a:p>
        </p:txBody>
      </p:sp>
      <p:sp>
        <p:nvSpPr>
          <p:cNvPr id="850" name="监督项目状态，以更新项目进度和管理进度基准变更的过程"/>
          <p:cNvSpPr txBox="1"/>
          <p:nvPr/>
        </p:nvSpPr>
        <p:spPr>
          <a:xfrm>
            <a:off x="3825310" y="5606846"/>
            <a:ext cx="4709578"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监督项目状态，以更新项目进度和管理进度基准变更的过程</a:t>
            </a:r>
          </a:p>
        </p:txBody>
      </p:sp>
      <p:sp>
        <p:nvSpPr>
          <p:cNvPr id="851" name="作用：在整个项目期间保持对进度基准的维护"/>
          <p:cNvSpPr txBox="1"/>
          <p:nvPr/>
        </p:nvSpPr>
        <p:spPr>
          <a:xfrm>
            <a:off x="4282763" y="5891115"/>
            <a:ext cx="3646944"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作用：在整个项目期间保持对进度基准的维护</a:t>
            </a:r>
          </a:p>
        </p:txBody>
      </p:sp>
      <p:sp>
        <p:nvSpPr>
          <p:cNvPr id="852" name="本过程需要在整个项目期间开展"/>
          <p:cNvSpPr txBox="1"/>
          <p:nvPr/>
        </p:nvSpPr>
        <p:spPr>
          <a:xfrm>
            <a:off x="4780408" y="6202006"/>
            <a:ext cx="2583618"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本过程需要在整个项目期间开展</a:t>
            </a:r>
          </a:p>
        </p:txBody>
      </p:sp>
      <p:sp>
        <p:nvSpPr>
          <p:cNvPr id="853" name="稻壳儿_答辩小姐姐作品_12"/>
          <p:cNvSpPr txBox="1"/>
          <p:nvPr/>
        </p:nvSpPr>
        <p:spPr>
          <a:xfrm>
            <a:off x="2497347" y="3605641"/>
            <a:ext cx="1698892" cy="16383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项目文件</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chemeClr val="accent3">
                    <a:lumOff val="-12941"/>
                  </a:schemeClr>
                </a:solidFill>
              </a:defRPr>
            </a:pPr>
            <a:r>
              <a:rPr b="1">
                <a:latin typeface="YRDZST-Semibold"/>
                <a:ea typeface="YRDZST-Semibold"/>
                <a:cs typeface="YRDZST-Semibold"/>
                <a:sym typeface="YRDZST-Semibold"/>
              </a:rPr>
              <a:t>经验教训登记册</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chemeClr val="accent1">
                    <a:satOff val="-3547"/>
                    <a:lumOff val="-10352"/>
                  </a:schemeClr>
                </a:solidFill>
              </a:defRPr>
            </a:pPr>
            <a:r>
              <a:rPr b="1">
                <a:latin typeface="YRDZST-Semibold"/>
                <a:ea typeface="YRDZST-Semibold"/>
                <a:cs typeface="YRDZST-Semibold"/>
                <a:sym typeface="YRDZST-Semibold"/>
              </a:rPr>
              <a:t>项目日历</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chemeClr val="accent1">
                    <a:satOff val="-3547"/>
                    <a:lumOff val="-10352"/>
                  </a:schemeClr>
                </a:solidFill>
              </a:defRPr>
            </a:pPr>
            <a:r>
              <a:rPr b="1">
                <a:latin typeface="YRDZST-Semibold"/>
                <a:ea typeface="YRDZST-Semibold"/>
                <a:cs typeface="YRDZST-Semibold"/>
                <a:sym typeface="YRDZST-Semibold"/>
              </a:rPr>
              <a:t>项目进度计划</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资源日历</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chemeClr val="accent1">
                    <a:satOff val="-3547"/>
                    <a:lumOff val="-10352"/>
                  </a:schemeClr>
                </a:solidFill>
              </a:defRPr>
            </a:pPr>
            <a:r>
              <a:rPr b="1">
                <a:latin typeface="YRDZST-Semibold"/>
                <a:ea typeface="YRDZST-Semibold"/>
                <a:cs typeface="YRDZST-Semibold"/>
                <a:sym typeface="YRDZST-Semibold"/>
              </a:rPr>
              <a:t>进度数据</a:t>
            </a:r>
          </a:p>
        </p:txBody>
      </p:sp>
      <p:sp>
        <p:nvSpPr>
          <p:cNvPr id="854" name="稻壳儿_答辩小姐姐作品_16"/>
          <p:cNvSpPr txBox="1"/>
          <p:nvPr/>
        </p:nvSpPr>
        <p:spPr>
          <a:xfrm>
            <a:off x="6158872" y="3744890"/>
            <a:ext cx="1687573" cy="136702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关键路径法</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项目管理信息系统</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资源优化</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提前量和滞后量</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进度压缩</a:t>
            </a:r>
          </a:p>
        </p:txBody>
      </p:sp>
      <p:sp>
        <p:nvSpPr>
          <p:cNvPr id="855" name="稻壳儿_答辩小姐姐作品_17"/>
          <p:cNvSpPr txBox="1"/>
          <p:nvPr/>
        </p:nvSpPr>
        <p:spPr>
          <a:xfrm>
            <a:off x="9885509" y="3334369"/>
            <a:ext cx="1687572" cy="218084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项目文件更新</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假设日志</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chemeClr val="accent1">
                    <a:satOff val="-3547"/>
                    <a:lumOff val="-10352"/>
                  </a:schemeClr>
                </a:solidFill>
              </a:defRPr>
            </a:pPr>
            <a:r>
              <a:rPr b="1">
                <a:latin typeface="YRDZST-Semibold"/>
                <a:ea typeface="YRDZST-Semibold"/>
                <a:cs typeface="YRDZST-Semibold"/>
                <a:sym typeface="YRDZST-Semibold"/>
              </a:rPr>
              <a:t>估算依据</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chemeClr val="accent3">
                    <a:lumOff val="-12941"/>
                  </a:schemeClr>
                </a:solidFill>
              </a:defRPr>
            </a:pPr>
            <a:r>
              <a:rPr b="1">
                <a:latin typeface="YRDZST-Semibold"/>
                <a:ea typeface="YRDZST-Semibold"/>
                <a:cs typeface="YRDZST-Semibold"/>
                <a:sym typeface="YRDZST-Semibold"/>
              </a:rPr>
              <a:t>经验教训登记册</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chemeClr val="accent1">
                    <a:satOff val="-3547"/>
                    <a:lumOff val="-10352"/>
                  </a:schemeClr>
                </a:solidFill>
              </a:defRPr>
            </a:pPr>
            <a:r>
              <a:rPr b="1">
                <a:latin typeface="YRDZST-Semibold"/>
                <a:ea typeface="YRDZST-Semibold"/>
                <a:cs typeface="YRDZST-Semibold"/>
                <a:sym typeface="YRDZST-Semibold"/>
              </a:rPr>
              <a:t>项目进度计划</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资源日历</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风险登记册</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chemeClr val="accent1">
                    <a:satOff val="-3547"/>
                    <a:lumOff val="-10352"/>
                  </a:schemeClr>
                </a:solidFill>
              </a:defRPr>
            </a:pPr>
            <a:r>
              <a:rPr b="1">
                <a:latin typeface="YRDZST-Semibold"/>
                <a:ea typeface="YRDZST-Semibold"/>
                <a:cs typeface="YRDZST-Semibold"/>
                <a:sym typeface="YRDZST-Semibold"/>
              </a:rPr>
              <a:t>进度数据</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9" name="稻壳儿_答辩小姐姐作品_1"/>
          <p:cNvSpPr/>
          <p:nvPr/>
        </p:nvSpPr>
        <p:spPr>
          <a:xfrm>
            <a:off x="313266" y="304800"/>
            <a:ext cx="11565468" cy="6500637"/>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860" name="数据分析-挣值分析"/>
          <p:cNvSpPr txBox="1"/>
          <p:nvPr/>
        </p:nvSpPr>
        <p:spPr>
          <a:xfrm>
            <a:off x="1292397" y="1434611"/>
            <a:ext cx="2697323"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2400">
                <a:solidFill>
                  <a:srgbClr val="3B3838"/>
                </a:solidFill>
                <a:latin typeface="YRDZST-Semibold"/>
                <a:ea typeface="YRDZST-Semibold"/>
                <a:cs typeface="YRDZST-Semibold"/>
                <a:sym typeface="YRDZST-Semibold"/>
              </a:defRPr>
            </a:lvl1pPr>
          </a:lstStyle>
          <a:p>
            <a:pPr/>
            <a:r>
              <a:t>数据分析-挣值分析</a:t>
            </a:r>
          </a:p>
        </p:txBody>
      </p:sp>
      <p:grpSp>
        <p:nvGrpSpPr>
          <p:cNvPr id="864" name="稻壳儿_答辩小姐姐作品_18"/>
          <p:cNvGrpSpPr/>
          <p:nvPr/>
        </p:nvGrpSpPr>
        <p:grpSpPr>
          <a:xfrm>
            <a:off x="4058859" y="713275"/>
            <a:ext cx="4074283" cy="230833"/>
            <a:chOff x="0" y="0"/>
            <a:chExt cx="4074281" cy="230831"/>
          </a:xfrm>
        </p:grpSpPr>
        <p:sp>
          <p:nvSpPr>
            <p:cNvPr id="861" name="直接连接符 2"/>
            <p:cNvSpPr/>
            <p:nvPr/>
          </p:nvSpPr>
          <p:spPr>
            <a:xfrm>
              <a:off x="0" y="230831"/>
              <a:ext cx="648182"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862" name="直接连接符 28"/>
            <p:cNvSpPr/>
            <p:nvPr/>
          </p:nvSpPr>
          <p:spPr>
            <a:xfrm>
              <a:off x="3426099" y="230831"/>
              <a:ext cx="648183"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863" name="文本框 7"/>
            <p:cNvSpPr/>
            <p:nvPr/>
          </p:nvSpPr>
          <p:spPr>
            <a:xfrm>
              <a:off x="734343" y="0"/>
              <a:ext cx="260559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pc="300" sz="24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r>
                <a:t>控制进度</a:t>
              </a:r>
            </a:p>
          </p:txBody>
        </p:sp>
      </p:grpSp>
      <p:sp>
        <p:nvSpPr>
          <p:cNvPr id="865" name="SV=EV-PV…"/>
          <p:cNvSpPr txBox="1"/>
          <p:nvPr/>
        </p:nvSpPr>
        <p:spPr>
          <a:xfrm>
            <a:off x="5689024" y="5052492"/>
            <a:ext cx="813952" cy="5295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nSpc>
                <a:spcPct val="130000"/>
              </a:lnSpc>
              <a:defRPr b="1" sz="1400">
                <a:solidFill>
                  <a:srgbClr val="3B3838"/>
                </a:solidFill>
                <a:latin typeface="YRDZST-Semibold"/>
                <a:ea typeface="YRDZST-Semibold"/>
                <a:cs typeface="YRDZST-Semibold"/>
                <a:sym typeface="YRDZST-Semibold"/>
              </a:defRPr>
            </a:pPr>
            <a:r>
              <a:t>SV=EV-PV</a:t>
            </a:r>
          </a:p>
          <a:p>
            <a:pPr>
              <a:lnSpc>
                <a:spcPct val="130000"/>
              </a:lnSpc>
              <a:defRPr b="1" sz="1400">
                <a:solidFill>
                  <a:srgbClr val="3B3838"/>
                </a:solidFill>
                <a:latin typeface="YRDZST-Semibold"/>
                <a:ea typeface="YRDZST-Semibold"/>
                <a:cs typeface="YRDZST-Semibold"/>
                <a:sym typeface="YRDZST-Semibold"/>
              </a:defRPr>
            </a:pPr>
            <a:r>
              <a:t>SPI=EV/PV</a:t>
            </a:r>
          </a:p>
        </p:txBody>
      </p:sp>
      <p:sp>
        <p:nvSpPr>
          <p:cNvPr id="866" name="PV（BCWS）：计划值（Planned Value, Budget Cost of Work Scheduled）…"/>
          <p:cNvSpPr txBox="1"/>
          <p:nvPr/>
        </p:nvSpPr>
        <p:spPr>
          <a:xfrm>
            <a:off x="3424058" y="2497299"/>
            <a:ext cx="5343884" cy="2263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nSpc>
                <a:spcPct val="130000"/>
              </a:lnSpc>
              <a:defRPr b="1" sz="1400">
                <a:solidFill>
                  <a:srgbClr val="3B3838"/>
                </a:solidFill>
                <a:latin typeface="YRDZST-Semibold"/>
                <a:ea typeface="YRDZST-Semibold"/>
                <a:cs typeface="YRDZST-Semibold"/>
                <a:sym typeface="YRDZST-Semibold"/>
              </a:defRPr>
            </a:pPr>
            <a:r>
              <a:t>PV（BCWS）：计划值（Planned Value, Budget Cost of Work Scheduled）</a:t>
            </a:r>
          </a:p>
          <a:p>
            <a:pPr lvl="1">
              <a:lnSpc>
                <a:spcPct val="130000"/>
              </a:lnSpc>
              <a:defRPr b="1" sz="1400">
                <a:solidFill>
                  <a:srgbClr val="3B3838"/>
                </a:solidFill>
                <a:latin typeface="YRDZST-Semibold"/>
                <a:ea typeface="YRDZST-Semibold"/>
                <a:cs typeface="YRDZST-Semibold"/>
                <a:sym typeface="YRDZST-Semibold"/>
              </a:defRPr>
            </a:pPr>
            <a:r>
              <a:t>计划工作的预算成本，当前时间应该完成工作的计划价值之和</a:t>
            </a:r>
          </a:p>
          <a:p>
            <a:pPr>
              <a:lnSpc>
                <a:spcPct val="130000"/>
              </a:lnSpc>
              <a:defRPr b="1" sz="1400">
                <a:solidFill>
                  <a:srgbClr val="3B3838"/>
                </a:solidFill>
                <a:latin typeface="YRDZST-Semibold"/>
                <a:ea typeface="YRDZST-Semibold"/>
                <a:cs typeface="YRDZST-Semibold"/>
                <a:sym typeface="YRDZST-Semibold"/>
              </a:defRPr>
            </a:pPr>
            <a:r>
              <a:t>EV（BCWP）：挣值（Earned Value, Budget Cost of Work Performed）</a:t>
            </a:r>
          </a:p>
          <a:p>
            <a:pPr lvl="1">
              <a:lnSpc>
                <a:spcPct val="130000"/>
              </a:lnSpc>
              <a:defRPr b="1" sz="1400">
                <a:solidFill>
                  <a:srgbClr val="3B3838"/>
                </a:solidFill>
                <a:latin typeface="YRDZST-Semibold"/>
                <a:ea typeface="YRDZST-Semibold"/>
                <a:cs typeface="YRDZST-Semibold"/>
                <a:sym typeface="YRDZST-Semibold"/>
              </a:defRPr>
            </a:pPr>
            <a:r>
              <a:t>完成工作的预算成本，当前时间已经完成工作的计划价值之和</a:t>
            </a:r>
          </a:p>
          <a:p>
            <a:pPr lvl="1">
              <a:lnSpc>
                <a:spcPct val="130000"/>
              </a:lnSpc>
              <a:defRPr b="1" sz="1400">
                <a:solidFill>
                  <a:srgbClr val="3B3838"/>
                </a:solidFill>
                <a:latin typeface="YRDZST-Semibold"/>
                <a:ea typeface="YRDZST-Semibold"/>
                <a:cs typeface="YRDZST-Semibold"/>
                <a:sym typeface="YRDZST-Semibold"/>
              </a:defRPr>
            </a:pPr>
          </a:p>
          <a:p>
            <a:pPr>
              <a:lnSpc>
                <a:spcPct val="130000"/>
              </a:lnSpc>
              <a:defRPr b="1" sz="1400">
                <a:solidFill>
                  <a:srgbClr val="3B3838"/>
                </a:solidFill>
                <a:latin typeface="YRDZST-Semibold"/>
                <a:ea typeface="YRDZST-Semibold"/>
                <a:cs typeface="YRDZST-Semibold"/>
                <a:sym typeface="YRDZST-Semibold"/>
              </a:defRPr>
            </a:pPr>
            <a:r>
              <a:t>SV：进度偏差（Schedule Variance）</a:t>
            </a:r>
          </a:p>
          <a:p>
            <a:pPr lvl="1">
              <a:lnSpc>
                <a:spcPct val="130000"/>
              </a:lnSpc>
              <a:defRPr b="1" sz="1400">
                <a:solidFill>
                  <a:srgbClr val="3B3838"/>
                </a:solidFill>
                <a:latin typeface="YRDZST-Semibold"/>
                <a:ea typeface="YRDZST-Semibold"/>
                <a:cs typeface="YRDZST-Semibold"/>
                <a:sym typeface="YRDZST-Semibold"/>
              </a:defRPr>
            </a:pPr>
            <a:r>
              <a:t>SV&gt;0：进度提前；SV=0：进度符合；SV&lt;0：进度落后</a:t>
            </a:r>
          </a:p>
          <a:p>
            <a:pPr>
              <a:lnSpc>
                <a:spcPct val="130000"/>
              </a:lnSpc>
              <a:defRPr b="1" sz="1400">
                <a:solidFill>
                  <a:srgbClr val="3B3838"/>
                </a:solidFill>
                <a:latin typeface="YRDZST-Semibold"/>
                <a:ea typeface="YRDZST-Semibold"/>
                <a:cs typeface="YRDZST-Semibold"/>
                <a:sym typeface="YRDZST-Semibold"/>
              </a:defRPr>
            </a:pPr>
            <a:r>
              <a:t>SPI：进度绩效指数（Schedule Performance Index）</a:t>
            </a:r>
          </a:p>
          <a:p>
            <a:pPr lvl="1">
              <a:lnSpc>
                <a:spcPct val="130000"/>
              </a:lnSpc>
              <a:defRPr b="1" sz="1400">
                <a:solidFill>
                  <a:srgbClr val="3B3838"/>
                </a:solidFill>
                <a:latin typeface="YRDZST-Semibold"/>
                <a:ea typeface="YRDZST-Semibold"/>
                <a:cs typeface="YRDZST-Semibold"/>
                <a:sym typeface="YRDZST-Semibold"/>
              </a:defRPr>
            </a:pPr>
            <a:r>
              <a:t>SPI&gt;1：进度提前；SPI=1：进度符合；SPI&lt;1：进度落后</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0" name="稻壳儿_答辩小姐姐作品_1"/>
          <p:cNvSpPr/>
          <p:nvPr/>
        </p:nvSpPr>
        <p:spPr>
          <a:xfrm>
            <a:off x="313266" y="304800"/>
            <a:ext cx="11565468" cy="6500637"/>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871" name="数据分析-挣值分析"/>
          <p:cNvSpPr txBox="1"/>
          <p:nvPr/>
        </p:nvSpPr>
        <p:spPr>
          <a:xfrm>
            <a:off x="1292397" y="1434611"/>
            <a:ext cx="2697323"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2400">
                <a:solidFill>
                  <a:srgbClr val="3B3838"/>
                </a:solidFill>
                <a:latin typeface="YRDZST-Semibold"/>
                <a:ea typeface="YRDZST-Semibold"/>
                <a:cs typeface="YRDZST-Semibold"/>
                <a:sym typeface="YRDZST-Semibold"/>
              </a:defRPr>
            </a:lvl1pPr>
          </a:lstStyle>
          <a:p>
            <a:pPr/>
            <a:r>
              <a:t>数据分析-挣值分析</a:t>
            </a:r>
          </a:p>
        </p:txBody>
      </p:sp>
      <p:grpSp>
        <p:nvGrpSpPr>
          <p:cNvPr id="875" name="稻壳儿_答辩小姐姐作品_18"/>
          <p:cNvGrpSpPr/>
          <p:nvPr/>
        </p:nvGrpSpPr>
        <p:grpSpPr>
          <a:xfrm>
            <a:off x="4058859" y="713275"/>
            <a:ext cx="4074283" cy="230833"/>
            <a:chOff x="0" y="0"/>
            <a:chExt cx="4074281" cy="230831"/>
          </a:xfrm>
        </p:grpSpPr>
        <p:sp>
          <p:nvSpPr>
            <p:cNvPr id="872" name="直接连接符 2"/>
            <p:cNvSpPr/>
            <p:nvPr/>
          </p:nvSpPr>
          <p:spPr>
            <a:xfrm>
              <a:off x="0" y="230831"/>
              <a:ext cx="648182"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873" name="直接连接符 28"/>
            <p:cNvSpPr/>
            <p:nvPr/>
          </p:nvSpPr>
          <p:spPr>
            <a:xfrm>
              <a:off x="3426099" y="230831"/>
              <a:ext cx="648183"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874" name="文本框 7"/>
            <p:cNvSpPr/>
            <p:nvPr/>
          </p:nvSpPr>
          <p:spPr>
            <a:xfrm>
              <a:off x="734343" y="0"/>
              <a:ext cx="260559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pc="300" sz="24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r>
                <a:t>控制进度</a:t>
              </a:r>
            </a:p>
          </p:txBody>
        </p:sp>
      </p:grpSp>
      <p:pic>
        <p:nvPicPr>
          <p:cNvPr id="876" name="Image" descr="Image"/>
          <p:cNvPicPr>
            <a:picLocks noChangeAspect="1"/>
          </p:cNvPicPr>
          <p:nvPr/>
        </p:nvPicPr>
        <p:blipFill>
          <a:blip r:embed="rId3">
            <a:extLst/>
          </a:blip>
          <a:stretch>
            <a:fillRect/>
          </a:stretch>
        </p:blipFill>
        <p:spPr>
          <a:xfrm>
            <a:off x="3725628" y="2323585"/>
            <a:ext cx="4740744" cy="3199355"/>
          </a:xfrm>
          <a:prstGeom prst="rect">
            <a:avLst/>
          </a:prstGeom>
          <a:ln w="12700">
            <a:miter lim="400000"/>
          </a:ln>
        </p:spPr>
      </p:pic>
      <p:sp>
        <p:nvSpPr>
          <p:cNvPr id="877" name="（图片来源：光环国际-《PMI PMP®精讲课程》7-7，02:52）"/>
          <p:cNvSpPr txBox="1"/>
          <p:nvPr/>
        </p:nvSpPr>
        <p:spPr>
          <a:xfrm>
            <a:off x="6971547" y="5990273"/>
            <a:ext cx="3466231" cy="243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000">
                <a:solidFill>
                  <a:schemeClr val="accent3"/>
                </a:solidFill>
                <a:latin typeface="YRDZST-Semibold"/>
                <a:ea typeface="YRDZST-Semibold"/>
                <a:cs typeface="YRDZST-Semibold"/>
                <a:sym typeface="YRDZST-Semibold"/>
              </a:defRPr>
            </a:lvl1pPr>
          </a:lstStyle>
          <a:p>
            <a:pPr/>
            <a:r>
              <a:t>（图片来源：光环国际-《PMI PMP®精讲课程》7-7，02:52）</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881" name="稻壳儿_答辩小姐姐作品_1" descr="稻壳儿_答辩小姐姐作品_1"/>
          <p:cNvPicPr>
            <a:picLocks noChangeAspect="1"/>
          </p:cNvPicPr>
          <p:nvPr/>
        </p:nvPicPr>
        <p:blipFill>
          <a:blip r:embed="rId2">
            <a:extLst/>
          </a:blip>
          <a:srcRect l="8772" t="46244" r="8954" b="7485"/>
          <a:stretch>
            <a:fillRect/>
          </a:stretch>
        </p:blipFill>
        <p:spPr>
          <a:xfrm flipH="1">
            <a:off x="-1" y="0"/>
            <a:ext cx="12192001" cy="6858001"/>
          </a:xfrm>
          <a:prstGeom prst="rect">
            <a:avLst/>
          </a:prstGeom>
          <a:ln w="12700">
            <a:miter lim="400000"/>
          </a:ln>
        </p:spPr>
      </p:pic>
      <p:sp>
        <p:nvSpPr>
          <p:cNvPr id="882" name="稻壳儿_答辩小姐姐作品_2"/>
          <p:cNvSpPr txBox="1"/>
          <p:nvPr/>
        </p:nvSpPr>
        <p:spPr>
          <a:xfrm>
            <a:off x="1491239" y="1520853"/>
            <a:ext cx="9209521" cy="1069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pc="800" sz="72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总结</a:t>
            </a:r>
          </a:p>
        </p:txBody>
      </p:sp>
      <p:sp>
        <p:nvSpPr>
          <p:cNvPr id="883" name="稻壳儿_答辩小姐姐作品_3"/>
          <p:cNvSpPr txBox="1"/>
          <p:nvPr/>
        </p:nvSpPr>
        <p:spPr>
          <a:xfrm>
            <a:off x="2505139" y="2960570"/>
            <a:ext cx="7181724" cy="307341"/>
          </a:xfrm>
          <a:prstGeom prst="rect">
            <a:avLst/>
          </a:prstGeom>
          <a:ln w="12700">
            <a:miter lim="400000"/>
          </a:ln>
          <a:effectLst>
            <a:outerShdw sx="100000" sy="100000" kx="0" ky="0" algn="b" rotWithShape="0" blurRad="50800" dist="50800" dir="5400000">
              <a:srgbClr val="000000"/>
            </a:outerShdw>
          </a:effectLst>
          <a:extLst>
            <a:ext uri="{C572A759-6A51-4108-AA02-DFA0A04FC94B}">
              <ma14:wrappingTextBoxFlag xmlns:ma14="http://schemas.microsoft.com/office/mac/drawingml/2011/main" val="1"/>
            </a:ext>
          </a:extLst>
        </p:spPr>
        <p:txBody>
          <a:bodyPr lIns="45719" rIns="45719">
            <a:spAutoFit/>
          </a:bodyPr>
          <a:lstStyle>
            <a:lvl1pPr algn="ctr">
              <a:lnSpc>
                <a:spcPct val="250000"/>
              </a:lnSpc>
              <a:defRPr sz="1600">
                <a:solidFill>
                  <a:srgbClr val="242343"/>
                </a:solidFill>
              </a:defRPr>
            </a:lvl1pPr>
          </a:lstStyle>
          <a:p>
            <a:pPr/>
            <a:r>
              <a:t>Summary</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5" name="稻壳儿_答辩小姐姐作品_1"/>
          <p:cNvSpPr/>
          <p:nvPr/>
        </p:nvSpPr>
        <p:spPr>
          <a:xfrm>
            <a:off x="313266" y="304800"/>
            <a:ext cx="11565468" cy="6248400"/>
          </a:xfrm>
          <a:prstGeom prst="rect">
            <a:avLst/>
          </a:prstGeom>
          <a:solidFill>
            <a:srgbClr val="FFFFFF"/>
          </a:solidFill>
          <a:ln w="12700">
            <a:miter lim="400000"/>
          </a:ln>
        </p:spPr>
        <p:txBody>
          <a:bodyPr lIns="45719" rIns="45719" anchor="ctr"/>
          <a:lstStyle/>
          <a:p>
            <a:pPr algn="ctr">
              <a:defRPr>
                <a:solidFill>
                  <a:srgbClr val="FFFFFF"/>
                </a:solidFill>
              </a:defRPr>
            </a:pPr>
          </a:p>
        </p:txBody>
      </p:sp>
      <p:grpSp>
        <p:nvGrpSpPr>
          <p:cNvPr id="889" name="稻壳儿_答辩小姐姐作品_18"/>
          <p:cNvGrpSpPr/>
          <p:nvPr/>
        </p:nvGrpSpPr>
        <p:grpSpPr>
          <a:xfrm>
            <a:off x="4058859" y="713275"/>
            <a:ext cx="4074283" cy="230833"/>
            <a:chOff x="0" y="0"/>
            <a:chExt cx="4074281" cy="230831"/>
          </a:xfrm>
        </p:grpSpPr>
        <p:sp>
          <p:nvSpPr>
            <p:cNvPr id="886" name="直接连接符 2"/>
            <p:cNvSpPr/>
            <p:nvPr/>
          </p:nvSpPr>
          <p:spPr>
            <a:xfrm>
              <a:off x="0" y="230831"/>
              <a:ext cx="648182"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887" name="直接连接符 28"/>
            <p:cNvSpPr/>
            <p:nvPr/>
          </p:nvSpPr>
          <p:spPr>
            <a:xfrm>
              <a:off x="3426099" y="230831"/>
              <a:ext cx="648183"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888" name="文本框 7"/>
            <p:cNvSpPr/>
            <p:nvPr/>
          </p:nvSpPr>
          <p:spPr>
            <a:xfrm>
              <a:off x="734343" y="0"/>
              <a:ext cx="260559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pc="300" sz="24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r>
                <a:t>总结</a:t>
              </a:r>
            </a:p>
          </p:txBody>
        </p:sp>
      </p:grpSp>
      <p:grpSp>
        <p:nvGrpSpPr>
          <p:cNvPr id="892" name="规划进度管理"/>
          <p:cNvGrpSpPr/>
          <p:nvPr/>
        </p:nvGrpSpPr>
        <p:grpSpPr>
          <a:xfrm>
            <a:off x="594119" y="3055336"/>
            <a:ext cx="1812234" cy="747328"/>
            <a:chOff x="0" y="0"/>
            <a:chExt cx="1812232" cy="747326"/>
          </a:xfrm>
        </p:grpSpPr>
        <p:sp>
          <p:nvSpPr>
            <p:cNvPr id="891" name="规划进度管理"/>
            <p:cNvSpPr/>
            <p:nvPr/>
          </p:nvSpPr>
          <p:spPr>
            <a:xfrm>
              <a:off x="71842" y="71842"/>
              <a:ext cx="1668549" cy="603643"/>
            </a:xfrm>
            <a:prstGeom prst="roundRect">
              <a:avLst>
                <a:gd name="adj" fmla="val 31558"/>
              </a:avLst>
            </a:prstGeom>
            <a:solidFill>
              <a:srgbClr val="FFFFFF"/>
            </a:solidFill>
            <a:ln>
              <a:noFill/>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700"/>
              </a:lvl1pPr>
            </a:lstStyle>
            <a:p>
              <a:pPr/>
              <a:r>
                <a:t>规划进度管理</a:t>
              </a:r>
            </a:p>
          </p:txBody>
        </p:sp>
        <p:pic>
          <p:nvPicPr>
            <p:cNvPr id="890" name="规划进度管理 规划进度管理" descr="规划进度管理 规划进度管理"/>
            <p:cNvPicPr>
              <a:picLocks noChangeAspect="0"/>
            </p:cNvPicPr>
            <p:nvPr/>
          </p:nvPicPr>
          <p:blipFill>
            <a:blip r:embed="rId2">
              <a:extLst/>
            </a:blip>
            <a:stretch>
              <a:fillRect/>
            </a:stretch>
          </p:blipFill>
          <p:spPr>
            <a:xfrm>
              <a:off x="0" y="-1"/>
              <a:ext cx="1812234" cy="747328"/>
            </a:xfrm>
            <a:prstGeom prst="rect">
              <a:avLst/>
            </a:prstGeom>
            <a:effectLst/>
          </p:spPr>
        </p:pic>
      </p:grpSp>
      <p:grpSp>
        <p:nvGrpSpPr>
          <p:cNvPr id="895" name="定义活动"/>
          <p:cNvGrpSpPr/>
          <p:nvPr/>
        </p:nvGrpSpPr>
        <p:grpSpPr>
          <a:xfrm>
            <a:off x="2509248" y="3055336"/>
            <a:ext cx="1812234" cy="747328"/>
            <a:chOff x="0" y="0"/>
            <a:chExt cx="1812232" cy="747326"/>
          </a:xfrm>
        </p:grpSpPr>
        <p:sp>
          <p:nvSpPr>
            <p:cNvPr id="894" name="定义活动"/>
            <p:cNvSpPr/>
            <p:nvPr/>
          </p:nvSpPr>
          <p:spPr>
            <a:xfrm>
              <a:off x="71842" y="71842"/>
              <a:ext cx="1668549" cy="603643"/>
            </a:xfrm>
            <a:prstGeom prst="roundRect">
              <a:avLst>
                <a:gd name="adj" fmla="val 31558"/>
              </a:avLst>
            </a:prstGeom>
            <a:solidFill>
              <a:srgbClr val="FFFFFF"/>
            </a:solidFill>
            <a:ln>
              <a:noFill/>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700"/>
              </a:lvl1pPr>
            </a:lstStyle>
            <a:p>
              <a:pPr/>
              <a:r>
                <a:t>定义活动</a:t>
              </a:r>
            </a:p>
          </p:txBody>
        </p:sp>
        <p:pic>
          <p:nvPicPr>
            <p:cNvPr id="893" name="定义活动 定义活动" descr="定义活动 定义活动"/>
            <p:cNvPicPr>
              <a:picLocks noChangeAspect="0"/>
            </p:cNvPicPr>
            <p:nvPr/>
          </p:nvPicPr>
          <p:blipFill>
            <a:blip r:embed="rId2">
              <a:extLst/>
            </a:blip>
            <a:stretch>
              <a:fillRect/>
            </a:stretch>
          </p:blipFill>
          <p:spPr>
            <a:xfrm>
              <a:off x="0" y="-1"/>
              <a:ext cx="1812234" cy="747328"/>
            </a:xfrm>
            <a:prstGeom prst="rect">
              <a:avLst/>
            </a:prstGeom>
            <a:effectLst/>
          </p:spPr>
        </p:pic>
      </p:grpSp>
      <p:grpSp>
        <p:nvGrpSpPr>
          <p:cNvPr id="898" name="排列活动顺序"/>
          <p:cNvGrpSpPr/>
          <p:nvPr/>
        </p:nvGrpSpPr>
        <p:grpSpPr>
          <a:xfrm>
            <a:off x="4424377" y="3055336"/>
            <a:ext cx="1812234" cy="747328"/>
            <a:chOff x="0" y="0"/>
            <a:chExt cx="1812232" cy="747326"/>
          </a:xfrm>
        </p:grpSpPr>
        <p:sp>
          <p:nvSpPr>
            <p:cNvPr id="897" name="排列活动顺序"/>
            <p:cNvSpPr/>
            <p:nvPr/>
          </p:nvSpPr>
          <p:spPr>
            <a:xfrm>
              <a:off x="71842" y="71842"/>
              <a:ext cx="1668549" cy="603643"/>
            </a:xfrm>
            <a:prstGeom prst="roundRect">
              <a:avLst>
                <a:gd name="adj" fmla="val 31558"/>
              </a:avLst>
            </a:prstGeom>
            <a:solidFill>
              <a:srgbClr val="FFFFFF"/>
            </a:solidFill>
            <a:ln>
              <a:noFill/>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700"/>
              </a:lvl1pPr>
            </a:lstStyle>
            <a:p>
              <a:pPr/>
              <a:r>
                <a:t>排列活动顺序</a:t>
              </a:r>
            </a:p>
          </p:txBody>
        </p:sp>
        <p:pic>
          <p:nvPicPr>
            <p:cNvPr id="896" name="排列活动顺序 排列活动顺序" descr="排列活动顺序 排列活动顺序"/>
            <p:cNvPicPr>
              <a:picLocks noChangeAspect="0"/>
            </p:cNvPicPr>
            <p:nvPr/>
          </p:nvPicPr>
          <p:blipFill>
            <a:blip r:embed="rId2">
              <a:extLst/>
            </a:blip>
            <a:stretch>
              <a:fillRect/>
            </a:stretch>
          </p:blipFill>
          <p:spPr>
            <a:xfrm>
              <a:off x="0" y="-1"/>
              <a:ext cx="1812234" cy="747328"/>
            </a:xfrm>
            <a:prstGeom prst="rect">
              <a:avLst/>
            </a:prstGeom>
            <a:effectLst/>
          </p:spPr>
        </p:pic>
      </p:grpSp>
      <p:grpSp>
        <p:nvGrpSpPr>
          <p:cNvPr id="901" name="估算活动持续时间"/>
          <p:cNvGrpSpPr/>
          <p:nvPr/>
        </p:nvGrpSpPr>
        <p:grpSpPr>
          <a:xfrm>
            <a:off x="6339506" y="3055336"/>
            <a:ext cx="2256390" cy="747328"/>
            <a:chOff x="0" y="0"/>
            <a:chExt cx="2256389" cy="747326"/>
          </a:xfrm>
        </p:grpSpPr>
        <p:sp>
          <p:nvSpPr>
            <p:cNvPr id="900" name="估算活动持续时间"/>
            <p:cNvSpPr/>
            <p:nvPr/>
          </p:nvSpPr>
          <p:spPr>
            <a:xfrm>
              <a:off x="71842" y="71842"/>
              <a:ext cx="2112706" cy="603643"/>
            </a:xfrm>
            <a:prstGeom prst="roundRect">
              <a:avLst>
                <a:gd name="adj" fmla="val 31558"/>
              </a:avLst>
            </a:prstGeom>
            <a:solidFill>
              <a:srgbClr val="FFFFFF"/>
            </a:solidFill>
            <a:ln>
              <a:noFill/>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700"/>
              </a:lvl1pPr>
            </a:lstStyle>
            <a:p>
              <a:pPr/>
              <a:r>
                <a:t>估算活动持续时间</a:t>
              </a:r>
            </a:p>
          </p:txBody>
        </p:sp>
        <p:pic>
          <p:nvPicPr>
            <p:cNvPr id="899" name="估算活动持续时间 估算活动持续时间" descr="估算活动持续时间 估算活动持续时间"/>
            <p:cNvPicPr>
              <a:picLocks noChangeAspect="0"/>
            </p:cNvPicPr>
            <p:nvPr/>
          </p:nvPicPr>
          <p:blipFill>
            <a:blip r:embed="rId3">
              <a:extLst/>
            </a:blip>
            <a:stretch>
              <a:fillRect/>
            </a:stretch>
          </p:blipFill>
          <p:spPr>
            <a:xfrm>
              <a:off x="0" y="-1"/>
              <a:ext cx="2256390" cy="747328"/>
            </a:xfrm>
            <a:prstGeom prst="rect">
              <a:avLst/>
            </a:prstGeom>
            <a:effectLst/>
          </p:spPr>
        </p:pic>
      </p:grpSp>
      <p:grpSp>
        <p:nvGrpSpPr>
          <p:cNvPr id="904" name="制定进度计划"/>
          <p:cNvGrpSpPr/>
          <p:nvPr/>
        </p:nvGrpSpPr>
        <p:grpSpPr>
          <a:xfrm>
            <a:off x="8698790" y="3055336"/>
            <a:ext cx="1812234" cy="747328"/>
            <a:chOff x="0" y="0"/>
            <a:chExt cx="1812232" cy="747326"/>
          </a:xfrm>
        </p:grpSpPr>
        <p:sp>
          <p:nvSpPr>
            <p:cNvPr id="903" name="制定进度计划"/>
            <p:cNvSpPr/>
            <p:nvPr/>
          </p:nvSpPr>
          <p:spPr>
            <a:xfrm>
              <a:off x="71842" y="71842"/>
              <a:ext cx="1668549" cy="603643"/>
            </a:xfrm>
            <a:prstGeom prst="roundRect">
              <a:avLst>
                <a:gd name="adj" fmla="val 31558"/>
              </a:avLst>
            </a:prstGeom>
            <a:solidFill>
              <a:srgbClr val="FFFFFF"/>
            </a:solidFill>
            <a:ln>
              <a:noFill/>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700"/>
              </a:lvl1pPr>
            </a:lstStyle>
            <a:p>
              <a:pPr/>
              <a:r>
                <a:t>制定进度计划</a:t>
              </a:r>
            </a:p>
          </p:txBody>
        </p:sp>
        <p:pic>
          <p:nvPicPr>
            <p:cNvPr id="902" name="制定进度计划 制定进度计划" descr="制定进度计划 制定进度计划"/>
            <p:cNvPicPr>
              <a:picLocks noChangeAspect="0"/>
            </p:cNvPicPr>
            <p:nvPr/>
          </p:nvPicPr>
          <p:blipFill>
            <a:blip r:embed="rId2">
              <a:extLst/>
            </a:blip>
            <a:stretch>
              <a:fillRect/>
            </a:stretch>
          </p:blipFill>
          <p:spPr>
            <a:xfrm>
              <a:off x="0" y="-1"/>
              <a:ext cx="1812234" cy="747328"/>
            </a:xfrm>
            <a:prstGeom prst="rect">
              <a:avLst/>
            </a:prstGeom>
            <a:effectLst/>
          </p:spPr>
        </p:pic>
      </p:grpSp>
      <p:grpSp>
        <p:nvGrpSpPr>
          <p:cNvPr id="907" name="控制进度"/>
          <p:cNvGrpSpPr/>
          <p:nvPr/>
        </p:nvGrpSpPr>
        <p:grpSpPr>
          <a:xfrm>
            <a:off x="4424377" y="4812689"/>
            <a:ext cx="1812234" cy="747327"/>
            <a:chOff x="0" y="0"/>
            <a:chExt cx="1812232" cy="747326"/>
          </a:xfrm>
        </p:grpSpPr>
        <p:sp>
          <p:nvSpPr>
            <p:cNvPr id="906" name="控制进度"/>
            <p:cNvSpPr/>
            <p:nvPr/>
          </p:nvSpPr>
          <p:spPr>
            <a:xfrm>
              <a:off x="71842" y="71842"/>
              <a:ext cx="1668549" cy="603643"/>
            </a:xfrm>
            <a:prstGeom prst="roundRect">
              <a:avLst>
                <a:gd name="adj" fmla="val 31558"/>
              </a:avLst>
            </a:prstGeom>
            <a:solidFill>
              <a:srgbClr val="FFFFFF"/>
            </a:solidFill>
            <a:ln>
              <a:noFill/>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sz="1700"/>
              </a:lvl1pPr>
            </a:lstStyle>
            <a:p>
              <a:pPr/>
              <a:r>
                <a:t>控制进度</a:t>
              </a:r>
            </a:p>
          </p:txBody>
        </p:sp>
        <p:pic>
          <p:nvPicPr>
            <p:cNvPr id="905" name="控制进度 控制进度" descr="控制进度 控制进度"/>
            <p:cNvPicPr>
              <a:picLocks noChangeAspect="0"/>
            </p:cNvPicPr>
            <p:nvPr/>
          </p:nvPicPr>
          <p:blipFill>
            <a:blip r:embed="rId2">
              <a:extLst/>
            </a:blip>
            <a:stretch>
              <a:fillRect/>
            </a:stretch>
          </p:blipFill>
          <p:spPr>
            <a:xfrm>
              <a:off x="0" y="-1"/>
              <a:ext cx="1812234" cy="747328"/>
            </a:xfrm>
            <a:prstGeom prst="rect">
              <a:avLst/>
            </a:prstGeom>
            <a:effectLst/>
          </p:spPr>
        </p:pic>
      </p:grpSp>
      <p:pic>
        <p:nvPicPr>
          <p:cNvPr id="934" name="Connection Line" descr="Connection Line"/>
          <p:cNvPicPr>
            <a:picLocks noChangeAspect="0"/>
          </p:cNvPicPr>
          <p:nvPr/>
        </p:nvPicPr>
        <p:blipFill>
          <a:blip r:embed="rId4">
            <a:extLst/>
          </a:blip>
          <a:stretch>
            <a:fillRect/>
          </a:stretch>
        </p:blipFill>
        <p:spPr>
          <a:xfrm>
            <a:off x="1823059" y="2810589"/>
            <a:ext cx="1269484" cy="337632"/>
          </a:xfrm>
          <a:prstGeom prst="rect">
            <a:avLst/>
          </a:prstGeom>
        </p:spPr>
      </p:pic>
      <p:pic>
        <p:nvPicPr>
          <p:cNvPr id="936" name="Connection Line" descr="Connection Line"/>
          <p:cNvPicPr>
            <a:picLocks noChangeAspect="0"/>
          </p:cNvPicPr>
          <p:nvPr/>
        </p:nvPicPr>
        <p:blipFill>
          <a:blip r:embed="rId4">
            <a:extLst/>
          </a:blip>
          <a:stretch>
            <a:fillRect/>
          </a:stretch>
        </p:blipFill>
        <p:spPr>
          <a:xfrm>
            <a:off x="3738187" y="2810589"/>
            <a:ext cx="1269484" cy="337632"/>
          </a:xfrm>
          <a:prstGeom prst="rect">
            <a:avLst/>
          </a:prstGeom>
        </p:spPr>
      </p:pic>
      <p:pic>
        <p:nvPicPr>
          <p:cNvPr id="938" name="Connection Line" descr="Connection Line"/>
          <p:cNvPicPr>
            <a:picLocks noChangeAspect="0"/>
          </p:cNvPicPr>
          <p:nvPr/>
        </p:nvPicPr>
        <p:blipFill>
          <a:blip r:embed="rId5">
            <a:extLst/>
          </a:blip>
          <a:stretch>
            <a:fillRect/>
          </a:stretch>
        </p:blipFill>
        <p:spPr>
          <a:xfrm>
            <a:off x="5699081" y="2815818"/>
            <a:ext cx="1400032" cy="332403"/>
          </a:xfrm>
          <a:prstGeom prst="rect">
            <a:avLst/>
          </a:prstGeom>
        </p:spPr>
      </p:pic>
      <p:pic>
        <p:nvPicPr>
          <p:cNvPr id="940" name="Connection Line" descr="Connection Line"/>
          <p:cNvPicPr>
            <a:picLocks noChangeAspect="0"/>
          </p:cNvPicPr>
          <p:nvPr/>
        </p:nvPicPr>
        <p:blipFill>
          <a:blip r:embed="rId5">
            <a:extLst/>
          </a:blip>
          <a:stretch>
            <a:fillRect/>
          </a:stretch>
        </p:blipFill>
        <p:spPr>
          <a:xfrm>
            <a:off x="7836288" y="2815818"/>
            <a:ext cx="1400032" cy="332403"/>
          </a:xfrm>
          <a:prstGeom prst="rect">
            <a:avLst/>
          </a:prstGeom>
        </p:spPr>
      </p:pic>
      <p:pic>
        <p:nvPicPr>
          <p:cNvPr id="942" name="Connection Line" descr="Connection Line"/>
          <p:cNvPicPr>
            <a:picLocks noChangeAspect="0"/>
          </p:cNvPicPr>
          <p:nvPr/>
        </p:nvPicPr>
        <p:blipFill>
          <a:blip r:embed="rId6">
            <a:extLst/>
          </a:blip>
          <a:stretch>
            <a:fillRect/>
          </a:stretch>
        </p:blipFill>
        <p:spPr>
          <a:xfrm>
            <a:off x="6143418" y="3709783"/>
            <a:ext cx="3298912" cy="1552207"/>
          </a:xfrm>
          <a:prstGeom prst="rect">
            <a:avLst/>
          </a:prstGeom>
        </p:spPr>
      </p:pic>
      <p:pic>
        <p:nvPicPr>
          <p:cNvPr id="944" name="Connection Line" descr="Connection Line"/>
          <p:cNvPicPr>
            <a:picLocks noChangeAspect="0"/>
          </p:cNvPicPr>
          <p:nvPr/>
        </p:nvPicPr>
        <p:blipFill>
          <a:blip r:embed="rId7">
            <a:extLst/>
          </a:blip>
          <a:stretch>
            <a:fillRect/>
          </a:stretch>
        </p:blipFill>
        <p:spPr>
          <a:xfrm>
            <a:off x="1703279" y="3709783"/>
            <a:ext cx="2816467" cy="1422789"/>
          </a:xfrm>
          <a:prstGeom prst="rect">
            <a:avLst/>
          </a:prstGeom>
        </p:spPr>
      </p:pic>
      <p:pic>
        <p:nvPicPr>
          <p:cNvPr id="946" name="Connection Line" descr="Connection Line"/>
          <p:cNvPicPr>
            <a:picLocks noChangeAspect="0"/>
          </p:cNvPicPr>
          <p:nvPr/>
        </p:nvPicPr>
        <p:blipFill>
          <a:blip r:embed="rId8">
            <a:extLst/>
          </a:blip>
          <a:stretch>
            <a:fillRect/>
          </a:stretch>
        </p:blipFill>
        <p:spPr>
          <a:xfrm>
            <a:off x="3161832" y="3709803"/>
            <a:ext cx="1418996" cy="1273432"/>
          </a:xfrm>
          <a:prstGeom prst="rect">
            <a:avLst/>
          </a:prstGeom>
        </p:spPr>
      </p:pic>
      <p:sp>
        <p:nvSpPr>
          <p:cNvPr id="915" name="进度管理计划"/>
          <p:cNvSpPr txBox="1"/>
          <p:nvPr/>
        </p:nvSpPr>
        <p:spPr>
          <a:xfrm>
            <a:off x="1850257" y="2211600"/>
            <a:ext cx="116677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sz="1400">
                <a:solidFill>
                  <a:schemeClr val="accent2">
                    <a:satOff val="-18194"/>
                    <a:lumOff val="-11215"/>
                  </a:schemeClr>
                </a:solidFill>
                <a:latin typeface="YRDZST-Semibold"/>
                <a:ea typeface="YRDZST-Semibold"/>
                <a:cs typeface="YRDZST-Semibold"/>
                <a:sym typeface="YRDZST-Semibold"/>
              </a:defRPr>
            </a:lvl1pPr>
          </a:lstStyle>
          <a:p>
            <a:pPr/>
            <a:r>
              <a:t>进度管理计划</a:t>
            </a:r>
          </a:p>
        </p:txBody>
      </p:sp>
      <p:sp>
        <p:nvSpPr>
          <p:cNvPr id="916" name="项目管理计划"/>
          <p:cNvSpPr txBox="1"/>
          <p:nvPr/>
        </p:nvSpPr>
        <p:spPr>
          <a:xfrm>
            <a:off x="798417" y="1057299"/>
            <a:ext cx="1166773"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sz="1400">
                <a:solidFill>
                  <a:schemeClr val="accent6">
                    <a:lumOff val="-9568"/>
                  </a:schemeClr>
                </a:solidFill>
                <a:latin typeface="YRDZST-Semibold"/>
                <a:ea typeface="YRDZST-Semibold"/>
                <a:cs typeface="YRDZST-Semibold"/>
                <a:sym typeface="YRDZST-Semibold"/>
              </a:defRPr>
            </a:lvl1pPr>
          </a:lstStyle>
          <a:p>
            <a:pPr/>
            <a:r>
              <a:t>项目管理计划</a:t>
            </a:r>
          </a:p>
        </p:txBody>
      </p:sp>
      <p:sp>
        <p:nvSpPr>
          <p:cNvPr id="917" name="专家判断、数据分析、…"/>
          <p:cNvSpPr txBox="1"/>
          <p:nvPr/>
        </p:nvSpPr>
        <p:spPr>
          <a:xfrm>
            <a:off x="435256" y="1458872"/>
            <a:ext cx="1876585" cy="6184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lnSpc>
                <a:spcPct val="130000"/>
              </a:lnSpc>
              <a:defRPr sz="1400">
                <a:solidFill>
                  <a:schemeClr val="accent5">
                    <a:satOff val="-19091"/>
                    <a:lumOff val="-11921"/>
                  </a:schemeClr>
                </a:solidFill>
                <a:latin typeface="YRDZST-Semibold"/>
                <a:ea typeface="YRDZST-Semibold"/>
                <a:cs typeface="YRDZST-Semibold"/>
                <a:sym typeface="YRDZST-Semibold"/>
              </a:defRPr>
            </a:pPr>
            <a:r>
              <a:t>专家判断、数据分析、</a:t>
            </a:r>
          </a:p>
          <a:p>
            <a:pPr algn="ctr">
              <a:lnSpc>
                <a:spcPct val="130000"/>
              </a:lnSpc>
              <a:defRPr sz="1400">
                <a:solidFill>
                  <a:schemeClr val="accent5">
                    <a:satOff val="-19091"/>
                    <a:lumOff val="-11921"/>
                  </a:schemeClr>
                </a:solidFill>
                <a:latin typeface="YRDZST-Semibold"/>
                <a:ea typeface="YRDZST-Semibold"/>
                <a:cs typeface="YRDZST-Semibold"/>
                <a:sym typeface="YRDZST-Semibold"/>
              </a:defRPr>
            </a:pPr>
            <a:r>
              <a:t>备选方案分析</a:t>
            </a:r>
          </a:p>
        </p:txBody>
      </p:sp>
      <p:sp>
        <p:nvSpPr>
          <p:cNvPr id="918" name="活动清单、活动属性、…"/>
          <p:cNvSpPr txBox="1"/>
          <p:nvPr/>
        </p:nvSpPr>
        <p:spPr>
          <a:xfrm>
            <a:off x="3349633" y="2197468"/>
            <a:ext cx="1876585" cy="61849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lnSpc>
                <a:spcPct val="130000"/>
              </a:lnSpc>
              <a:defRPr sz="1400">
                <a:solidFill>
                  <a:schemeClr val="accent2">
                    <a:satOff val="-18194"/>
                    <a:lumOff val="-11215"/>
                  </a:schemeClr>
                </a:solidFill>
                <a:latin typeface="YRDZST-Semibold"/>
                <a:ea typeface="YRDZST-Semibold"/>
                <a:cs typeface="YRDZST-Semibold"/>
                <a:sym typeface="YRDZST-Semibold"/>
              </a:defRPr>
            </a:pPr>
            <a:r>
              <a:t>活动清单、活动属性、</a:t>
            </a:r>
          </a:p>
          <a:p>
            <a:pPr algn="ctr">
              <a:lnSpc>
                <a:spcPct val="130000"/>
              </a:lnSpc>
              <a:defRPr sz="1400">
                <a:solidFill>
                  <a:schemeClr val="accent2">
                    <a:satOff val="-18194"/>
                    <a:lumOff val="-11215"/>
                  </a:schemeClr>
                </a:solidFill>
                <a:latin typeface="YRDZST-Semibold"/>
                <a:ea typeface="YRDZST-Semibold"/>
                <a:cs typeface="YRDZST-Semibold"/>
                <a:sym typeface="YRDZST-Semibold"/>
              </a:defRPr>
            </a:pPr>
            <a:r>
              <a:t>里程碑清单</a:t>
            </a:r>
          </a:p>
        </p:txBody>
      </p:sp>
      <p:sp>
        <p:nvSpPr>
          <p:cNvPr id="919" name="范围基准"/>
          <p:cNvSpPr txBox="1"/>
          <p:nvPr/>
        </p:nvSpPr>
        <p:spPr>
          <a:xfrm>
            <a:off x="2880132" y="1254494"/>
            <a:ext cx="812563"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sz="1400">
                <a:solidFill>
                  <a:schemeClr val="accent6">
                    <a:lumOff val="-9568"/>
                  </a:schemeClr>
                </a:solidFill>
                <a:latin typeface="YRDZST-Semibold"/>
                <a:ea typeface="YRDZST-Semibold"/>
                <a:cs typeface="YRDZST-Semibold"/>
                <a:sym typeface="YRDZST-Semibold"/>
              </a:defRPr>
            </a:lvl1pPr>
          </a:lstStyle>
          <a:p>
            <a:pPr/>
            <a:r>
              <a:t>范围基准</a:t>
            </a:r>
          </a:p>
        </p:txBody>
      </p:sp>
      <p:sp>
        <p:nvSpPr>
          <p:cNvPr id="920" name="分解、滚动式规划"/>
          <p:cNvSpPr txBox="1"/>
          <p:nvPr/>
        </p:nvSpPr>
        <p:spPr>
          <a:xfrm>
            <a:off x="2525574" y="1664322"/>
            <a:ext cx="1521679"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sz="1400">
                <a:solidFill>
                  <a:schemeClr val="accent5">
                    <a:satOff val="-19091"/>
                    <a:lumOff val="-11921"/>
                  </a:schemeClr>
                </a:solidFill>
                <a:latin typeface="YRDZST-Semibold"/>
                <a:ea typeface="YRDZST-Semibold"/>
                <a:cs typeface="YRDZST-Semibold"/>
                <a:sym typeface="YRDZST-Semibold"/>
              </a:defRPr>
            </a:lvl1pPr>
          </a:lstStyle>
          <a:p>
            <a:pPr/>
            <a:r>
              <a:t>分解、滚动式规划</a:t>
            </a:r>
          </a:p>
        </p:txBody>
      </p:sp>
      <p:sp>
        <p:nvSpPr>
          <p:cNvPr id="921" name="项目进度网络图"/>
          <p:cNvSpPr txBox="1"/>
          <p:nvPr/>
        </p:nvSpPr>
        <p:spPr>
          <a:xfrm>
            <a:off x="5701983" y="2196941"/>
            <a:ext cx="134388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sz="1400">
                <a:solidFill>
                  <a:schemeClr val="accent2">
                    <a:satOff val="-18194"/>
                    <a:lumOff val="-11215"/>
                  </a:schemeClr>
                </a:solidFill>
                <a:latin typeface="YRDZST-Semibold"/>
                <a:ea typeface="YRDZST-Semibold"/>
                <a:cs typeface="YRDZST-Semibold"/>
                <a:sym typeface="YRDZST-Semibold"/>
              </a:defRPr>
            </a:lvl1pPr>
          </a:lstStyle>
          <a:p>
            <a:pPr/>
            <a:r>
              <a:t>项目进度网络图</a:t>
            </a:r>
          </a:p>
        </p:txBody>
      </p:sp>
      <p:sp>
        <p:nvSpPr>
          <p:cNvPr id="922" name="假设日志"/>
          <p:cNvSpPr txBox="1"/>
          <p:nvPr/>
        </p:nvSpPr>
        <p:spPr>
          <a:xfrm>
            <a:off x="4917863" y="1281700"/>
            <a:ext cx="812562"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sz="1400">
                <a:solidFill>
                  <a:schemeClr val="accent6">
                    <a:lumOff val="-9568"/>
                  </a:schemeClr>
                </a:solidFill>
                <a:latin typeface="YRDZST-Semibold"/>
                <a:ea typeface="YRDZST-Semibold"/>
                <a:cs typeface="YRDZST-Semibold"/>
                <a:sym typeface="YRDZST-Semibold"/>
              </a:defRPr>
            </a:lvl1pPr>
          </a:lstStyle>
          <a:p>
            <a:pPr/>
            <a:r>
              <a:t>假设日志</a:t>
            </a:r>
          </a:p>
        </p:txBody>
      </p:sp>
      <p:sp>
        <p:nvSpPr>
          <p:cNvPr id="923" name="PDM、提前量与滞后量"/>
          <p:cNvSpPr txBox="1"/>
          <p:nvPr/>
        </p:nvSpPr>
        <p:spPr>
          <a:xfrm>
            <a:off x="4411549" y="1691528"/>
            <a:ext cx="182519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sz="1400">
                <a:solidFill>
                  <a:schemeClr val="accent5">
                    <a:satOff val="-19091"/>
                    <a:lumOff val="-11921"/>
                  </a:schemeClr>
                </a:solidFill>
                <a:latin typeface="YRDZST-Semibold"/>
                <a:ea typeface="YRDZST-Semibold"/>
                <a:cs typeface="YRDZST-Semibold"/>
                <a:sym typeface="YRDZST-Semibold"/>
              </a:defRPr>
            </a:lvl1pPr>
          </a:lstStyle>
          <a:p>
            <a:pPr/>
            <a:r>
              <a:t>PDM、提前量与滞后量</a:t>
            </a:r>
          </a:p>
        </p:txBody>
      </p:sp>
      <p:sp>
        <p:nvSpPr>
          <p:cNvPr id="924" name="活动持续时间估算…"/>
          <p:cNvSpPr txBox="1"/>
          <p:nvPr/>
        </p:nvSpPr>
        <p:spPr>
          <a:xfrm>
            <a:off x="7390520" y="2200406"/>
            <a:ext cx="2054385" cy="6184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lnSpc>
                <a:spcPct val="130000"/>
              </a:lnSpc>
              <a:defRPr sz="1400">
                <a:solidFill>
                  <a:schemeClr val="accent2">
                    <a:satOff val="-18194"/>
                    <a:lumOff val="-11215"/>
                  </a:schemeClr>
                </a:solidFill>
                <a:latin typeface="YRDZST-Semibold"/>
                <a:ea typeface="YRDZST-Semibold"/>
                <a:cs typeface="YRDZST-Semibold"/>
                <a:sym typeface="YRDZST-Semibold"/>
              </a:defRPr>
            </a:pPr>
            <a:r>
              <a:t>活动持续时间估算</a:t>
            </a:r>
          </a:p>
          <a:p>
            <a:pPr algn="ctr">
              <a:lnSpc>
                <a:spcPct val="130000"/>
              </a:lnSpc>
              <a:defRPr sz="1400">
                <a:solidFill>
                  <a:schemeClr val="accent2">
                    <a:satOff val="-18194"/>
                    <a:lumOff val="-11215"/>
                  </a:schemeClr>
                </a:solidFill>
                <a:latin typeface="YRDZST-Semibold"/>
                <a:ea typeface="YRDZST-Semibold"/>
                <a:cs typeface="YRDZST-Semibold"/>
                <a:sym typeface="YRDZST-Semibold"/>
              </a:defRPr>
            </a:pPr>
            <a:r>
              <a:t>（活动属性）、估算依据</a:t>
            </a:r>
          </a:p>
        </p:txBody>
      </p:sp>
      <p:sp>
        <p:nvSpPr>
          <p:cNvPr id="925" name="资源情况（单个活动）"/>
          <p:cNvSpPr txBox="1"/>
          <p:nvPr/>
        </p:nvSpPr>
        <p:spPr>
          <a:xfrm>
            <a:off x="6523058" y="1225175"/>
            <a:ext cx="1876585"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sz="1400">
                <a:solidFill>
                  <a:schemeClr val="accent6">
                    <a:lumOff val="-9568"/>
                  </a:schemeClr>
                </a:solidFill>
                <a:latin typeface="YRDZST-Semibold"/>
                <a:ea typeface="YRDZST-Semibold"/>
                <a:cs typeface="YRDZST-Semibold"/>
                <a:sym typeface="YRDZST-Semibold"/>
              </a:defRPr>
            </a:lvl1pPr>
          </a:lstStyle>
          <a:p>
            <a:pPr/>
            <a:r>
              <a:t>资源情况（单个活动）</a:t>
            </a:r>
          </a:p>
        </p:txBody>
      </p:sp>
      <p:sp>
        <p:nvSpPr>
          <p:cNvPr id="926" name="五种估算方法、数据分析"/>
          <p:cNvSpPr txBox="1"/>
          <p:nvPr/>
        </p:nvSpPr>
        <p:spPr>
          <a:xfrm>
            <a:off x="6434853" y="1635003"/>
            <a:ext cx="2052996"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sz="1400">
                <a:solidFill>
                  <a:schemeClr val="accent5">
                    <a:satOff val="-19091"/>
                    <a:lumOff val="-11921"/>
                  </a:schemeClr>
                </a:solidFill>
                <a:latin typeface="YRDZST-Semibold"/>
                <a:ea typeface="YRDZST-Semibold"/>
                <a:cs typeface="YRDZST-Semibold"/>
                <a:sym typeface="YRDZST-Semibold"/>
              </a:defRPr>
            </a:lvl1pPr>
          </a:lstStyle>
          <a:p>
            <a:pPr/>
            <a:r>
              <a:t>五种估算方法、数据分析</a:t>
            </a:r>
          </a:p>
        </p:txBody>
      </p:sp>
      <p:sp>
        <p:nvSpPr>
          <p:cNvPr id="927" name="进度基准"/>
          <p:cNvSpPr txBox="1"/>
          <p:nvPr/>
        </p:nvSpPr>
        <p:spPr>
          <a:xfrm>
            <a:off x="7730218" y="4840219"/>
            <a:ext cx="812563"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sz="1400">
                <a:solidFill>
                  <a:schemeClr val="accent2">
                    <a:satOff val="-18194"/>
                    <a:lumOff val="-11215"/>
                  </a:schemeClr>
                </a:solidFill>
                <a:latin typeface="YRDZST-Semibold"/>
                <a:ea typeface="YRDZST-Semibold"/>
                <a:cs typeface="YRDZST-Semibold"/>
                <a:sym typeface="YRDZST-Semibold"/>
              </a:defRPr>
            </a:lvl1pPr>
          </a:lstStyle>
          <a:p>
            <a:pPr/>
            <a:r>
              <a:t>进度基准</a:t>
            </a:r>
          </a:p>
        </p:txBody>
      </p:sp>
      <p:sp>
        <p:nvSpPr>
          <p:cNvPr id="928" name="协议、资源情况（整体进度）"/>
          <p:cNvSpPr txBox="1"/>
          <p:nvPr/>
        </p:nvSpPr>
        <p:spPr>
          <a:xfrm>
            <a:off x="8972772" y="4171009"/>
            <a:ext cx="2408595"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sz="1400">
                <a:solidFill>
                  <a:schemeClr val="accent6">
                    <a:lumOff val="-9568"/>
                  </a:schemeClr>
                </a:solidFill>
                <a:latin typeface="YRDZST-Semibold"/>
                <a:ea typeface="YRDZST-Semibold"/>
                <a:cs typeface="YRDZST-Semibold"/>
                <a:sym typeface="YRDZST-Semibold"/>
              </a:defRPr>
            </a:lvl1pPr>
          </a:lstStyle>
          <a:p>
            <a:pPr/>
            <a:r>
              <a:t>协议、资源情况（整体进度）</a:t>
            </a:r>
          </a:p>
        </p:txBody>
      </p:sp>
      <p:sp>
        <p:nvSpPr>
          <p:cNvPr id="929" name="CPM，资源优化、数据分析、进度压缩"/>
          <p:cNvSpPr txBox="1"/>
          <p:nvPr/>
        </p:nvSpPr>
        <p:spPr>
          <a:xfrm>
            <a:off x="8644606" y="4580837"/>
            <a:ext cx="3064927"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sz="1400">
                <a:solidFill>
                  <a:schemeClr val="accent5">
                    <a:satOff val="-19091"/>
                    <a:lumOff val="-11921"/>
                  </a:schemeClr>
                </a:solidFill>
                <a:latin typeface="YRDZST-Semibold"/>
                <a:ea typeface="YRDZST-Semibold"/>
                <a:cs typeface="YRDZST-Semibold"/>
                <a:sym typeface="YRDZST-Semibold"/>
              </a:defRPr>
            </a:lvl1pPr>
          </a:lstStyle>
          <a:p>
            <a:pPr/>
            <a:r>
              <a:t>CPM，资源优化、数据分析、进度压缩</a:t>
            </a:r>
          </a:p>
        </p:txBody>
      </p:sp>
      <p:sp>
        <p:nvSpPr>
          <p:cNvPr id="930" name="项目管理计划的更新"/>
          <p:cNvSpPr txBox="1"/>
          <p:nvPr/>
        </p:nvSpPr>
        <p:spPr>
          <a:xfrm>
            <a:off x="1776589" y="4840219"/>
            <a:ext cx="169809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sz="1400">
                <a:solidFill>
                  <a:schemeClr val="accent2">
                    <a:satOff val="-18194"/>
                    <a:lumOff val="-11215"/>
                  </a:schemeClr>
                </a:solidFill>
                <a:latin typeface="YRDZST-Semibold"/>
                <a:ea typeface="YRDZST-Semibold"/>
                <a:cs typeface="YRDZST-Semibold"/>
                <a:sym typeface="YRDZST-Semibold"/>
              </a:defRPr>
            </a:lvl1pPr>
          </a:lstStyle>
          <a:p>
            <a:pPr/>
            <a:r>
              <a:t>项目管理计划的更新</a:t>
            </a:r>
          </a:p>
        </p:txBody>
      </p:sp>
      <p:sp>
        <p:nvSpPr>
          <p:cNvPr id="931" name="绩效测量基准"/>
          <p:cNvSpPr txBox="1"/>
          <p:nvPr/>
        </p:nvSpPr>
        <p:spPr>
          <a:xfrm>
            <a:off x="4740757" y="5565989"/>
            <a:ext cx="1166774"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sz="1400">
                <a:solidFill>
                  <a:schemeClr val="accent6">
                    <a:lumOff val="-9568"/>
                  </a:schemeClr>
                </a:solidFill>
                <a:latin typeface="YRDZST-Semibold"/>
                <a:ea typeface="YRDZST-Semibold"/>
                <a:cs typeface="YRDZST-Semibold"/>
                <a:sym typeface="YRDZST-Semibold"/>
              </a:defRPr>
            </a:lvl1pPr>
          </a:lstStyle>
          <a:p>
            <a:pPr/>
            <a:r>
              <a:t>绩效测量基准</a:t>
            </a:r>
          </a:p>
        </p:txBody>
      </p:sp>
      <p:sp>
        <p:nvSpPr>
          <p:cNvPr id="932" name="数据分析"/>
          <p:cNvSpPr txBox="1"/>
          <p:nvPr/>
        </p:nvSpPr>
        <p:spPr>
          <a:xfrm>
            <a:off x="4917863" y="5975817"/>
            <a:ext cx="812562"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sz="1400">
                <a:solidFill>
                  <a:schemeClr val="accent5">
                    <a:satOff val="-19091"/>
                    <a:lumOff val="-11921"/>
                  </a:schemeClr>
                </a:solidFill>
                <a:latin typeface="YRDZST-Semibold"/>
                <a:ea typeface="YRDZST-Semibold"/>
                <a:cs typeface="YRDZST-Semibold"/>
                <a:sym typeface="YRDZST-Semibold"/>
              </a:defRPr>
            </a:lvl1pPr>
          </a:lstStyle>
          <a:p>
            <a:pPr/>
            <a:r>
              <a:t>数据分析</a:t>
            </a:r>
          </a:p>
        </p:txBody>
      </p:sp>
      <p:sp>
        <p:nvSpPr>
          <p:cNvPr id="933" name="进度计划的更新"/>
          <p:cNvSpPr txBox="1"/>
          <p:nvPr/>
        </p:nvSpPr>
        <p:spPr>
          <a:xfrm>
            <a:off x="3858305" y="4102553"/>
            <a:ext cx="1343879"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sz="1400">
                <a:solidFill>
                  <a:schemeClr val="accent2">
                    <a:satOff val="-18194"/>
                    <a:lumOff val="-11215"/>
                  </a:schemeClr>
                </a:solidFill>
                <a:latin typeface="YRDZST-Semibold"/>
                <a:ea typeface="YRDZST-Semibold"/>
                <a:cs typeface="YRDZST-Semibold"/>
                <a:sym typeface="YRDZST-Semibold"/>
              </a:defRPr>
            </a:lvl1pPr>
          </a:lstStyle>
          <a:p>
            <a:pPr/>
            <a:r>
              <a:t>进度计划的更新</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9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9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9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2" grpId="5" fill="hold">
                                  <p:stCondLst>
                                    <p:cond delay="0"/>
                                  </p:stCondLst>
                                  <p:iterate type="el" backwards="0">
                                    <p:tmAbs val="0"/>
                                  </p:iterate>
                                  <p:childTnLst>
                                    <p:set>
                                      <p:cBhvr>
                                        <p:cTn id="22" fill="hold"/>
                                        <p:tgtEl>
                                          <p:spTgt spid="934"/>
                                        </p:tgtEl>
                                        <p:attrNameLst>
                                          <p:attrName>style.visibility</p:attrName>
                                        </p:attrNameLst>
                                      </p:cBhvr>
                                      <p:to>
                                        <p:strVal val="visible"/>
                                      </p:to>
                                    </p:set>
                                    <p:animEffect filter="wipe(left)" transition="in">
                                      <p:cBhvr>
                                        <p:cTn id="23" dur="1000"/>
                                        <p:tgtEl>
                                          <p:spTgt spid="934"/>
                                        </p:tgtEl>
                                      </p:cBhvr>
                                    </p:animEffect>
                                  </p:childTnLst>
                                </p:cTn>
                              </p:par>
                            </p:childTnLst>
                          </p:cTn>
                        </p:par>
                        <p:par>
                          <p:cTn id="24" fill="hold">
                            <p:stCondLst>
                              <p:cond delay="1000"/>
                            </p:stCondLst>
                            <p:childTnLst>
                              <p:par>
                                <p:cTn id="25" presetClass="entr" nodeType="afterEffect" presetSubtype="0" presetID="1" grpId="6" fill="hold">
                                  <p:stCondLst>
                                    <p:cond delay="0"/>
                                  </p:stCondLst>
                                  <p:iterate type="el" backwards="0">
                                    <p:tmAbs val="0"/>
                                  </p:iterate>
                                  <p:childTnLst>
                                    <p:set>
                                      <p:cBhvr>
                                        <p:cTn id="26" fill="hold"/>
                                        <p:tgtEl>
                                          <p:spTgt spid="89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9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8" fill="hold">
                                  <p:stCondLst>
                                    <p:cond delay="0"/>
                                  </p:stCondLst>
                                  <p:iterate type="el" backwards="0">
                                    <p:tmAbs val="0"/>
                                  </p:iterate>
                                  <p:childTnLst>
                                    <p:set>
                                      <p:cBhvr>
                                        <p:cTn id="34" fill="hold"/>
                                        <p:tgtEl>
                                          <p:spTgt spid="9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9" fill="hold">
                                  <p:stCondLst>
                                    <p:cond delay="0"/>
                                  </p:stCondLst>
                                  <p:iterate type="el" backwards="0">
                                    <p:tmAbs val="0"/>
                                  </p:iterate>
                                  <p:childTnLst>
                                    <p:set>
                                      <p:cBhvr>
                                        <p:cTn id="38" fill="hold"/>
                                        <p:tgtEl>
                                          <p:spTgt spid="9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8" presetID="22" grpId="10" fill="hold">
                                  <p:stCondLst>
                                    <p:cond delay="0"/>
                                  </p:stCondLst>
                                  <p:iterate type="el" backwards="0">
                                    <p:tmAbs val="0"/>
                                  </p:iterate>
                                  <p:childTnLst>
                                    <p:set>
                                      <p:cBhvr>
                                        <p:cTn id="42" fill="hold"/>
                                        <p:tgtEl>
                                          <p:spTgt spid="936"/>
                                        </p:tgtEl>
                                        <p:attrNameLst>
                                          <p:attrName>style.visibility</p:attrName>
                                        </p:attrNameLst>
                                      </p:cBhvr>
                                      <p:to>
                                        <p:strVal val="visible"/>
                                      </p:to>
                                    </p:set>
                                    <p:animEffect filter="wipe(left)" transition="in">
                                      <p:cBhvr>
                                        <p:cTn id="43" dur="1000"/>
                                        <p:tgtEl>
                                          <p:spTgt spid="936"/>
                                        </p:tgtEl>
                                      </p:cBhvr>
                                    </p:animEffect>
                                  </p:childTnLst>
                                </p:cTn>
                              </p:par>
                            </p:childTnLst>
                          </p:cTn>
                        </p:par>
                        <p:par>
                          <p:cTn id="44" fill="hold">
                            <p:stCondLst>
                              <p:cond delay="1000"/>
                            </p:stCondLst>
                            <p:childTnLst>
                              <p:par>
                                <p:cTn id="45" presetClass="entr" nodeType="afterEffect" presetSubtype="0" presetID="1" grpId="11" fill="hold">
                                  <p:stCondLst>
                                    <p:cond delay="0"/>
                                  </p:stCondLst>
                                  <p:iterate type="el" backwards="0">
                                    <p:tmAbs val="0"/>
                                  </p:iterate>
                                  <p:childTnLst>
                                    <p:set>
                                      <p:cBhvr>
                                        <p:cTn id="46" fill="hold"/>
                                        <p:tgtEl>
                                          <p:spTgt spid="89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0" presetID="1" grpId="12" fill="hold">
                                  <p:stCondLst>
                                    <p:cond delay="0"/>
                                  </p:stCondLst>
                                  <p:iterate type="el" backwards="0">
                                    <p:tmAbs val="0"/>
                                  </p:iterate>
                                  <p:childTnLst>
                                    <p:set>
                                      <p:cBhvr>
                                        <p:cTn id="50" fill="hold"/>
                                        <p:tgtEl>
                                          <p:spTgt spid="9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0" presetID="1" grpId="13" fill="hold">
                                  <p:stCondLst>
                                    <p:cond delay="0"/>
                                  </p:stCondLst>
                                  <p:iterate type="el" backwards="0">
                                    <p:tmAbs val="0"/>
                                  </p:iterate>
                                  <p:childTnLst>
                                    <p:set>
                                      <p:cBhvr>
                                        <p:cTn id="54" fill="hold"/>
                                        <p:tgtEl>
                                          <p:spTgt spid="9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Class="entr" nodeType="clickEffect" presetSubtype="0" presetID="1" grpId="14" fill="hold">
                                  <p:stCondLst>
                                    <p:cond delay="0"/>
                                  </p:stCondLst>
                                  <p:iterate type="el" backwards="0">
                                    <p:tmAbs val="0"/>
                                  </p:iterate>
                                  <p:childTnLst>
                                    <p:set>
                                      <p:cBhvr>
                                        <p:cTn id="58" fill="hold"/>
                                        <p:tgtEl>
                                          <p:spTgt spid="9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Class="entr" nodeType="clickEffect" presetSubtype="8" presetID="22" grpId="15" fill="hold">
                                  <p:stCondLst>
                                    <p:cond delay="0"/>
                                  </p:stCondLst>
                                  <p:iterate type="el" backwards="0">
                                    <p:tmAbs val="0"/>
                                  </p:iterate>
                                  <p:childTnLst>
                                    <p:set>
                                      <p:cBhvr>
                                        <p:cTn id="62" fill="hold"/>
                                        <p:tgtEl>
                                          <p:spTgt spid="938"/>
                                        </p:tgtEl>
                                        <p:attrNameLst>
                                          <p:attrName>style.visibility</p:attrName>
                                        </p:attrNameLst>
                                      </p:cBhvr>
                                      <p:to>
                                        <p:strVal val="visible"/>
                                      </p:to>
                                    </p:set>
                                    <p:animEffect filter="wipe(left)" transition="in">
                                      <p:cBhvr>
                                        <p:cTn id="63" dur="1000"/>
                                        <p:tgtEl>
                                          <p:spTgt spid="938"/>
                                        </p:tgtEl>
                                      </p:cBhvr>
                                    </p:animEffect>
                                  </p:childTnLst>
                                </p:cTn>
                              </p:par>
                            </p:childTnLst>
                          </p:cTn>
                        </p:par>
                        <p:par>
                          <p:cTn id="64" fill="hold">
                            <p:stCondLst>
                              <p:cond delay="1000"/>
                            </p:stCondLst>
                            <p:childTnLst>
                              <p:par>
                                <p:cTn id="65" presetClass="entr" nodeType="afterEffect" presetSubtype="0" presetID="1" grpId="16" fill="hold">
                                  <p:stCondLst>
                                    <p:cond delay="0"/>
                                  </p:stCondLst>
                                  <p:iterate type="el" backwards="0">
                                    <p:tmAbs val="0"/>
                                  </p:iterate>
                                  <p:childTnLst>
                                    <p:set>
                                      <p:cBhvr>
                                        <p:cTn id="66" fill="hold"/>
                                        <p:tgtEl>
                                          <p:spTgt spid="90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Class="entr" nodeType="clickEffect" presetSubtype="0" presetID="1" grpId="17" fill="hold">
                                  <p:stCondLst>
                                    <p:cond delay="0"/>
                                  </p:stCondLst>
                                  <p:iterate type="el" backwards="0">
                                    <p:tmAbs val="0"/>
                                  </p:iterate>
                                  <p:childTnLst>
                                    <p:set>
                                      <p:cBhvr>
                                        <p:cTn id="70" fill="hold"/>
                                        <p:tgtEl>
                                          <p:spTgt spid="92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Class="entr" nodeType="clickEffect" presetSubtype="0" presetID="1" grpId="18" fill="hold">
                                  <p:stCondLst>
                                    <p:cond delay="0"/>
                                  </p:stCondLst>
                                  <p:iterate type="el" backwards="0">
                                    <p:tmAbs val="0"/>
                                  </p:iterate>
                                  <p:childTnLst>
                                    <p:set>
                                      <p:cBhvr>
                                        <p:cTn id="74" fill="hold"/>
                                        <p:tgtEl>
                                          <p:spTgt spid="92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Class="entr" nodeType="clickEffect" presetSubtype="0" presetID="1" grpId="19" fill="hold">
                                  <p:stCondLst>
                                    <p:cond delay="0"/>
                                  </p:stCondLst>
                                  <p:iterate type="el" backwards="0">
                                    <p:tmAbs val="0"/>
                                  </p:iterate>
                                  <p:childTnLst>
                                    <p:set>
                                      <p:cBhvr>
                                        <p:cTn id="78" fill="hold"/>
                                        <p:tgtEl>
                                          <p:spTgt spid="9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Class="entr" nodeType="clickEffect" presetSubtype="8" presetID="22" grpId="20" fill="hold">
                                  <p:stCondLst>
                                    <p:cond delay="0"/>
                                  </p:stCondLst>
                                  <p:iterate type="el" backwards="0">
                                    <p:tmAbs val="0"/>
                                  </p:iterate>
                                  <p:childTnLst>
                                    <p:set>
                                      <p:cBhvr>
                                        <p:cTn id="82" fill="hold"/>
                                        <p:tgtEl>
                                          <p:spTgt spid="940"/>
                                        </p:tgtEl>
                                        <p:attrNameLst>
                                          <p:attrName>style.visibility</p:attrName>
                                        </p:attrNameLst>
                                      </p:cBhvr>
                                      <p:to>
                                        <p:strVal val="visible"/>
                                      </p:to>
                                    </p:set>
                                    <p:animEffect filter="wipe(left)" transition="in">
                                      <p:cBhvr>
                                        <p:cTn id="83" dur="1000"/>
                                        <p:tgtEl>
                                          <p:spTgt spid="940"/>
                                        </p:tgtEl>
                                      </p:cBhvr>
                                    </p:animEffect>
                                  </p:childTnLst>
                                </p:cTn>
                              </p:par>
                            </p:childTnLst>
                          </p:cTn>
                        </p:par>
                        <p:par>
                          <p:cTn id="84" fill="hold">
                            <p:stCondLst>
                              <p:cond delay="1000"/>
                            </p:stCondLst>
                            <p:childTnLst>
                              <p:par>
                                <p:cTn id="85" presetClass="entr" nodeType="afterEffect" presetSubtype="0" presetID="1" grpId="21" fill="hold">
                                  <p:stCondLst>
                                    <p:cond delay="0"/>
                                  </p:stCondLst>
                                  <p:iterate type="el" backwards="0">
                                    <p:tmAbs val="0"/>
                                  </p:iterate>
                                  <p:childTnLst>
                                    <p:set>
                                      <p:cBhvr>
                                        <p:cTn id="86" fill="hold"/>
                                        <p:tgtEl>
                                          <p:spTgt spid="90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Class="entr" nodeType="clickEffect" presetSubtype="0" presetID="1" grpId="22" fill="hold">
                                  <p:stCondLst>
                                    <p:cond delay="0"/>
                                  </p:stCondLst>
                                  <p:iterate type="el" backwards="0">
                                    <p:tmAbs val="0"/>
                                  </p:iterate>
                                  <p:childTnLst>
                                    <p:set>
                                      <p:cBhvr>
                                        <p:cTn id="90" fill="hold"/>
                                        <p:tgtEl>
                                          <p:spTgt spid="92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Class="entr" nodeType="clickEffect" presetSubtype="0" presetID="1" grpId="23" fill="hold">
                                  <p:stCondLst>
                                    <p:cond delay="0"/>
                                  </p:stCondLst>
                                  <p:iterate type="el" backwards="0">
                                    <p:tmAbs val="0"/>
                                  </p:iterate>
                                  <p:childTnLst>
                                    <p:set>
                                      <p:cBhvr>
                                        <p:cTn id="94" fill="hold"/>
                                        <p:tgtEl>
                                          <p:spTgt spid="92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Class="entr" nodeType="clickEffect" presetSubtype="0" presetID="1" grpId="24" fill="hold">
                                  <p:stCondLst>
                                    <p:cond delay="0"/>
                                  </p:stCondLst>
                                  <p:iterate type="el" backwards="0">
                                    <p:tmAbs val="0"/>
                                  </p:iterate>
                                  <p:childTnLst>
                                    <p:set>
                                      <p:cBhvr>
                                        <p:cTn id="98" fill="hold"/>
                                        <p:tgtEl>
                                          <p:spTgt spid="92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Class="entr" nodeType="clickEffect" presetSubtype="2" presetID="22" grpId="25" fill="hold">
                                  <p:stCondLst>
                                    <p:cond delay="0"/>
                                  </p:stCondLst>
                                  <p:iterate type="el" backwards="0">
                                    <p:tmAbs val="0"/>
                                  </p:iterate>
                                  <p:childTnLst>
                                    <p:set>
                                      <p:cBhvr>
                                        <p:cTn id="102" fill="hold"/>
                                        <p:tgtEl>
                                          <p:spTgt spid="942"/>
                                        </p:tgtEl>
                                        <p:attrNameLst>
                                          <p:attrName>style.visibility</p:attrName>
                                        </p:attrNameLst>
                                      </p:cBhvr>
                                      <p:to>
                                        <p:strVal val="visible"/>
                                      </p:to>
                                    </p:set>
                                    <p:animEffect filter="wipe(right)" transition="in">
                                      <p:cBhvr>
                                        <p:cTn id="103" dur="1000"/>
                                        <p:tgtEl>
                                          <p:spTgt spid="942"/>
                                        </p:tgtEl>
                                      </p:cBhvr>
                                    </p:animEffect>
                                  </p:childTnLst>
                                </p:cTn>
                              </p:par>
                            </p:childTnLst>
                          </p:cTn>
                        </p:par>
                        <p:par>
                          <p:cTn id="104" fill="hold">
                            <p:stCondLst>
                              <p:cond delay="1000"/>
                            </p:stCondLst>
                            <p:childTnLst>
                              <p:par>
                                <p:cTn id="105" presetClass="entr" nodeType="afterEffect" presetSubtype="0" presetID="1" grpId="26" fill="hold">
                                  <p:stCondLst>
                                    <p:cond delay="0"/>
                                  </p:stCondLst>
                                  <p:iterate type="el" backwards="0">
                                    <p:tmAbs val="0"/>
                                  </p:iterate>
                                  <p:childTnLst>
                                    <p:set>
                                      <p:cBhvr>
                                        <p:cTn id="106" fill="hold"/>
                                        <p:tgtEl>
                                          <p:spTgt spid="90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Class="entr" nodeType="clickEffect" presetSubtype="0" presetID="1" grpId="27" fill="hold">
                                  <p:stCondLst>
                                    <p:cond delay="0"/>
                                  </p:stCondLst>
                                  <p:iterate type="el" backwards="0">
                                    <p:tmAbs val="0"/>
                                  </p:iterate>
                                  <p:childTnLst>
                                    <p:set>
                                      <p:cBhvr>
                                        <p:cTn id="110" fill="hold"/>
                                        <p:tgtEl>
                                          <p:spTgt spid="93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Class="entr" nodeType="clickEffect" presetSubtype="0" presetID="1" grpId="28" fill="hold">
                                  <p:stCondLst>
                                    <p:cond delay="0"/>
                                  </p:stCondLst>
                                  <p:iterate type="el" backwards="0">
                                    <p:tmAbs val="0"/>
                                  </p:iterate>
                                  <p:childTnLst>
                                    <p:set>
                                      <p:cBhvr>
                                        <p:cTn id="114" fill="hold"/>
                                        <p:tgtEl>
                                          <p:spTgt spid="93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Class="entr" nodeType="clickEffect" presetSubtype="0" presetID="1" grpId="29" fill="hold">
                                  <p:stCondLst>
                                    <p:cond delay="0"/>
                                  </p:stCondLst>
                                  <p:iterate type="el" backwards="0">
                                    <p:tmAbs val="0"/>
                                  </p:iterate>
                                  <p:childTnLst>
                                    <p:set>
                                      <p:cBhvr>
                                        <p:cTn id="118" fill="hold"/>
                                        <p:tgtEl>
                                          <p:spTgt spid="93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Class="entr" nodeType="clickEffect" presetSubtype="2" presetID="22" grpId="30" fill="hold">
                                  <p:stCondLst>
                                    <p:cond delay="0"/>
                                  </p:stCondLst>
                                  <p:iterate type="el" backwards="0">
                                    <p:tmAbs val="0"/>
                                  </p:iterate>
                                  <p:childTnLst>
                                    <p:set>
                                      <p:cBhvr>
                                        <p:cTn id="122" fill="hold"/>
                                        <p:tgtEl>
                                          <p:spTgt spid="944"/>
                                        </p:tgtEl>
                                        <p:attrNameLst>
                                          <p:attrName>style.visibility</p:attrName>
                                        </p:attrNameLst>
                                      </p:cBhvr>
                                      <p:to>
                                        <p:strVal val="visible"/>
                                      </p:to>
                                    </p:set>
                                    <p:animEffect filter="wipe(right)" transition="in">
                                      <p:cBhvr>
                                        <p:cTn id="123" dur="1000"/>
                                        <p:tgtEl>
                                          <p:spTgt spid="944"/>
                                        </p:tgtEl>
                                      </p:cBhvr>
                                    </p:animEffect>
                                  </p:childTnLst>
                                </p:cTn>
                              </p:par>
                            </p:childTnLst>
                          </p:cTn>
                        </p:par>
                      </p:childTnLst>
                    </p:cTn>
                  </p:par>
                  <p:par>
                    <p:cTn id="124" fill="hold">
                      <p:stCondLst>
                        <p:cond delay="indefinite"/>
                      </p:stCondLst>
                      <p:childTnLst>
                        <p:par>
                          <p:cTn id="125" fill="hold">
                            <p:stCondLst>
                              <p:cond delay="0"/>
                            </p:stCondLst>
                            <p:childTnLst>
                              <p:par>
                                <p:cTn id="126" presetClass="entr" nodeType="clickEffect" presetSubtype="0" presetID="1" grpId="31" fill="hold">
                                  <p:stCondLst>
                                    <p:cond delay="0"/>
                                  </p:stCondLst>
                                  <p:iterate type="el" backwards="0">
                                    <p:tmAbs val="0"/>
                                  </p:iterate>
                                  <p:childTnLst>
                                    <p:set>
                                      <p:cBhvr>
                                        <p:cTn id="127" fill="hold"/>
                                        <p:tgtEl>
                                          <p:spTgt spid="933"/>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Class="entr" nodeType="clickEffect" presetSubtype="2" presetID="22" grpId="32" fill="hold">
                                  <p:stCondLst>
                                    <p:cond delay="0"/>
                                  </p:stCondLst>
                                  <p:iterate type="el" backwards="0">
                                    <p:tmAbs val="0"/>
                                  </p:iterate>
                                  <p:childTnLst>
                                    <p:set>
                                      <p:cBhvr>
                                        <p:cTn id="131" fill="hold"/>
                                        <p:tgtEl>
                                          <p:spTgt spid="946"/>
                                        </p:tgtEl>
                                        <p:attrNameLst>
                                          <p:attrName>style.visibility</p:attrName>
                                        </p:attrNameLst>
                                      </p:cBhvr>
                                      <p:to>
                                        <p:strVal val="visible"/>
                                      </p:to>
                                    </p:set>
                                    <p:animEffect filter="wipe(right)" transition="in">
                                      <p:cBhvr>
                                        <p:cTn id="132" dur="1000"/>
                                        <p:tgtEl>
                                          <p:spTgt spid="9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15" grpId="4"/>
      <p:bldP build="whole" bldLvl="1" animBg="1" rev="0" advAuto="0" spid="929" grpId="23"/>
      <p:bldP build="whole" bldLvl="1" animBg="1" rev="0" advAuto="0" spid="916" grpId="2"/>
      <p:bldP build="whole" bldLvl="1" animBg="1" rev="0" advAuto="0" spid="938" grpId="15"/>
      <p:bldP build="whole" bldLvl="1" animBg="1" rev="0" advAuto="0" spid="928" grpId="22"/>
      <p:bldP build="whole" bldLvl="1" animBg="1" rev="0" advAuto="0" spid="930" grpId="29"/>
      <p:bldP build="whole" bldLvl="1" animBg="1" rev="0" advAuto="0" spid="926" grpId="18"/>
      <p:bldP build="whole" bldLvl="1" animBg="1" rev="0" advAuto="0" spid="940" grpId="20"/>
      <p:bldP build="whole" bldLvl="1" animBg="1" rev="0" advAuto="0" spid="892" grpId="1"/>
      <p:bldP build="whole" bldLvl="1" animBg="1" rev="0" advAuto="0" spid="925" grpId="17"/>
      <p:bldP build="whole" bldLvl="1" animBg="1" rev="0" advAuto="0" spid="927" grpId="24"/>
      <p:bldP build="whole" bldLvl="1" animBg="1" rev="0" advAuto="0" spid="923" grpId="13"/>
      <p:bldP build="whole" bldLvl="1" animBg="1" rev="0" advAuto="0" spid="904" grpId="21"/>
      <p:bldP build="whole" bldLvl="1" animBg="1" rev="0" advAuto="0" spid="924" grpId="19"/>
      <p:bldP build="whole" bldLvl="1" animBg="1" rev="0" advAuto="0" spid="922" grpId="12"/>
      <p:bldP build="whole" bldLvl="1" animBg="1" rev="0" advAuto="0" spid="944" grpId="30"/>
      <p:bldP build="whole" bldLvl="1" animBg="1" rev="0" advAuto="0" spid="936" grpId="10"/>
      <p:bldP build="whole" bldLvl="1" animBg="1" rev="0" advAuto="0" spid="920" grpId="8"/>
      <p:bldP build="whole" bldLvl="1" animBg="1" rev="0" advAuto="0" spid="921" grpId="14"/>
      <p:bldP build="whole" bldLvl="1" animBg="1" rev="0" advAuto="0" spid="919" grpId="7"/>
      <p:bldP build="whole" bldLvl="1" animBg="1" rev="0" advAuto="0" spid="895" grpId="6"/>
      <p:bldP build="whole" bldLvl="1" animBg="1" rev="0" advAuto="0" spid="917" grpId="3"/>
      <p:bldP build="whole" bldLvl="1" animBg="1" rev="0" advAuto="0" spid="942" grpId="25"/>
      <p:bldP build="whole" bldLvl="1" animBg="1" rev="0" advAuto="0" spid="918" grpId="9"/>
      <p:bldP build="whole" bldLvl="1" animBg="1" rev="0" advAuto="0" spid="907" grpId="26"/>
      <p:bldP build="whole" bldLvl="1" animBg="1" rev="0" advAuto="0" spid="898" grpId="11"/>
      <p:bldP build="whole" bldLvl="1" animBg="1" rev="0" advAuto="0" spid="933" grpId="31"/>
      <p:bldP build="whole" bldLvl="1" animBg="1" rev="0" advAuto="0" spid="932" grpId="28"/>
      <p:bldP build="whole" bldLvl="1" animBg="1" rev="0" advAuto="0" spid="901" grpId="16"/>
      <p:bldP build="whole" bldLvl="1" animBg="1" rev="0" advAuto="0" spid="946" grpId="32"/>
      <p:bldP build="whole" bldLvl="1" animBg="1" rev="0" advAuto="0" spid="934" grpId="5"/>
      <p:bldP build="whole" bldLvl="1" animBg="1" rev="0" advAuto="0" spid="931" grpId="27"/>
    </p:bldLst>
  </p:timing>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49" name="稻壳儿_答辩小姐姐作品_1" descr="稻壳儿_答辩小姐姐作品_1"/>
          <p:cNvPicPr>
            <a:picLocks noChangeAspect="1"/>
          </p:cNvPicPr>
          <p:nvPr/>
        </p:nvPicPr>
        <p:blipFill>
          <a:blip r:embed="rId2">
            <a:extLst/>
          </a:blip>
          <a:srcRect l="8772" t="10256" r="8955" b="7487"/>
          <a:stretch>
            <a:fillRect/>
          </a:stretch>
        </p:blipFill>
        <p:spPr>
          <a:xfrm flipH="1" rot="16200000">
            <a:off x="2667002" y="-2667002"/>
            <a:ext cx="6858001" cy="12192003"/>
          </a:xfrm>
          <a:prstGeom prst="rect">
            <a:avLst/>
          </a:prstGeom>
          <a:ln w="12700">
            <a:miter lim="400000"/>
          </a:ln>
        </p:spPr>
      </p:pic>
      <p:sp>
        <p:nvSpPr>
          <p:cNvPr id="950" name="稻壳儿_答辩小姐姐作品_2"/>
          <p:cNvSpPr txBox="1"/>
          <p:nvPr/>
        </p:nvSpPr>
        <p:spPr>
          <a:xfrm>
            <a:off x="2239386" y="1594658"/>
            <a:ext cx="7713228" cy="1069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72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汇报完毕谢谢观看</a:t>
            </a:r>
          </a:p>
        </p:txBody>
      </p:sp>
      <p:sp>
        <p:nvSpPr>
          <p:cNvPr id="951" name="稻壳儿_答辩小姐姐作品_4"/>
          <p:cNvSpPr txBox="1"/>
          <p:nvPr/>
        </p:nvSpPr>
        <p:spPr>
          <a:xfrm>
            <a:off x="5065362" y="4912962"/>
            <a:ext cx="2061276" cy="345441"/>
          </a:xfrm>
          <a:prstGeom prst="rect">
            <a:avLst/>
          </a:prstGeom>
          <a:gradFill>
            <a:gsLst>
              <a:gs pos="0">
                <a:srgbClr val="4D7F89"/>
              </a:gs>
              <a:gs pos="100000">
                <a:srgbClr val="A2633C"/>
              </a:gs>
            </a:gsLst>
            <a:lin ang="3600000"/>
          </a:gradFill>
          <a:ln w="12700">
            <a:miter lim="400000"/>
          </a:ln>
          <a:extLst>
            <a:ext uri="{C572A759-6A51-4108-AA02-DFA0A04FC94B}">
              <ma14:wrappingTextBoxFlag xmlns:ma14="http://schemas.microsoft.com/office/mac/drawingml/2011/main" val="1"/>
            </a:ext>
          </a:extLst>
        </p:spPr>
        <p:txBody>
          <a:bodyPr lIns="45719" rIns="45719">
            <a:spAutoFit/>
          </a:bodyPr>
          <a:lstStyle/>
          <a:p>
            <a:pPr algn="ctr">
              <a:defRPr>
                <a:solidFill>
                  <a:srgbClr val="FFFFFF"/>
                </a:solidFill>
              </a:defRPr>
            </a:pPr>
            <a:r>
              <a:rPr b="1">
                <a:latin typeface="YRDZST-Semibold"/>
                <a:ea typeface="YRDZST-Semibold"/>
                <a:cs typeface="YRDZST-Semibold"/>
                <a:sym typeface="YRDZST-Semibold"/>
              </a:rPr>
              <a:t>汇报人：</a:t>
            </a:r>
            <a:r>
              <a:rPr b="1">
                <a:latin typeface="YRDZST-Semibold"/>
                <a:ea typeface="YRDZST-Semibold"/>
                <a:cs typeface="YRDZST-Semibold"/>
                <a:sym typeface="YRDZST-Semibold"/>
              </a:rPr>
              <a:t>杜乐</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7" name="稻壳儿_答辩小姐姐作品_1" descr="稻壳儿_答辩小姐姐作品_1"/>
          <p:cNvPicPr>
            <a:picLocks noChangeAspect="1"/>
          </p:cNvPicPr>
          <p:nvPr/>
        </p:nvPicPr>
        <p:blipFill>
          <a:blip r:embed="rId2">
            <a:extLst/>
          </a:blip>
          <a:srcRect l="8772" t="46244" r="8954" b="7485"/>
          <a:stretch>
            <a:fillRect/>
          </a:stretch>
        </p:blipFill>
        <p:spPr>
          <a:xfrm flipH="1">
            <a:off x="-1" y="0"/>
            <a:ext cx="12192001" cy="6858001"/>
          </a:xfrm>
          <a:prstGeom prst="rect">
            <a:avLst/>
          </a:prstGeom>
          <a:ln w="12700">
            <a:miter lim="400000"/>
          </a:ln>
        </p:spPr>
      </p:pic>
      <p:sp>
        <p:nvSpPr>
          <p:cNvPr id="168" name="稻壳儿_答辩小姐姐作品_2"/>
          <p:cNvSpPr txBox="1"/>
          <p:nvPr/>
        </p:nvSpPr>
        <p:spPr>
          <a:xfrm>
            <a:off x="2424114" y="1520853"/>
            <a:ext cx="7343771" cy="1069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pc="800" sz="72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规划进度管理</a:t>
            </a:r>
          </a:p>
        </p:txBody>
      </p:sp>
      <p:sp>
        <p:nvSpPr>
          <p:cNvPr id="169" name="稻壳儿_答辩小姐姐作品_3"/>
          <p:cNvSpPr txBox="1"/>
          <p:nvPr/>
        </p:nvSpPr>
        <p:spPr>
          <a:xfrm>
            <a:off x="2505139" y="2960570"/>
            <a:ext cx="7181724" cy="808991"/>
          </a:xfrm>
          <a:prstGeom prst="rect">
            <a:avLst/>
          </a:prstGeom>
          <a:ln w="12700">
            <a:miter lim="400000"/>
          </a:ln>
          <a:effectLst>
            <a:outerShdw sx="100000" sy="100000" kx="0" ky="0" algn="b" rotWithShape="0" blurRad="50800" dist="50800" dir="5400000">
              <a:srgbClr val="000000"/>
            </a:outerShdw>
          </a:effectLst>
          <a:extLst>
            <a:ext uri="{C572A759-6A51-4108-AA02-DFA0A04FC94B}">
              <ma14:wrappingTextBoxFlag xmlns:ma14="http://schemas.microsoft.com/office/mac/drawingml/2011/main" val="1"/>
            </a:ext>
          </a:extLst>
        </p:spPr>
        <p:txBody>
          <a:bodyPr lIns="45719" rIns="45719">
            <a:spAutoFit/>
          </a:bodyPr>
          <a:lstStyle>
            <a:lvl1pPr algn="ctr">
              <a:lnSpc>
                <a:spcPct val="250000"/>
              </a:lnSpc>
              <a:defRPr sz="1600">
                <a:solidFill>
                  <a:srgbClr val="242343"/>
                </a:solidFill>
              </a:defRPr>
            </a:lvl1pPr>
          </a:lstStyle>
          <a:p>
            <a:pPr/>
            <a:r>
              <a:t>Plan Schedule Management</a:t>
            </a:r>
            <a:endParaRPr sz="1200">
              <a:latin typeface="Times Roman"/>
              <a:ea typeface="Times Roman"/>
              <a:cs typeface="Times Roman"/>
              <a:sym typeface="Times Roman"/>
            </a:endParaRPr>
          </a:p>
        </p:txBody>
      </p:sp>
      <p:sp>
        <p:nvSpPr>
          <p:cNvPr id="170" name="稻壳儿_答辩小姐姐作品_4"/>
          <p:cNvSpPr txBox="1"/>
          <p:nvPr/>
        </p:nvSpPr>
        <p:spPr>
          <a:xfrm>
            <a:off x="891596" y="320524"/>
            <a:ext cx="2018258"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pc="800" sz="8000">
                <a:gradFill flip="none" rotWithShape="1">
                  <a:gsLst>
                    <a:gs pos="0">
                      <a:srgbClr val="4D7F89"/>
                    </a:gs>
                    <a:gs pos="100000">
                      <a:srgbClr val="A2633C"/>
                    </a:gs>
                  </a:gsLst>
                  <a:lin ang="0" scaled="0"/>
                </a:gradFill>
              </a:defRPr>
            </a:lvl1pPr>
          </a:lstStyle>
          <a:p>
            <a:pPr/>
            <a:r>
              <a:t>000</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稻壳儿_答辩小姐姐作品_1"/>
          <p:cNvSpPr/>
          <p:nvPr/>
        </p:nvSpPr>
        <p:spPr>
          <a:xfrm>
            <a:off x="313266" y="304800"/>
            <a:ext cx="11565468" cy="6248400"/>
          </a:xfrm>
          <a:prstGeom prst="rect">
            <a:avLst/>
          </a:prstGeom>
          <a:solidFill>
            <a:srgbClr val="FFFFFF"/>
          </a:solidFill>
          <a:ln w="12700">
            <a:miter lim="400000"/>
          </a:ln>
        </p:spPr>
        <p:txBody>
          <a:bodyPr lIns="45719" rIns="45719" anchor="ctr"/>
          <a:lstStyle/>
          <a:p>
            <a:pPr algn="ctr">
              <a:defRPr>
                <a:solidFill>
                  <a:srgbClr val="FFFFFF"/>
                </a:solidFill>
              </a:defRPr>
            </a:pPr>
          </a:p>
        </p:txBody>
      </p:sp>
      <p:grpSp>
        <p:nvGrpSpPr>
          <p:cNvPr id="176" name="稻壳儿_答辩小姐姐作品_18"/>
          <p:cNvGrpSpPr/>
          <p:nvPr/>
        </p:nvGrpSpPr>
        <p:grpSpPr>
          <a:xfrm>
            <a:off x="4058859" y="713275"/>
            <a:ext cx="4074283" cy="230833"/>
            <a:chOff x="0" y="0"/>
            <a:chExt cx="4074281" cy="230831"/>
          </a:xfrm>
        </p:grpSpPr>
        <p:sp>
          <p:nvSpPr>
            <p:cNvPr id="173" name="直接连接符 2"/>
            <p:cNvSpPr/>
            <p:nvPr/>
          </p:nvSpPr>
          <p:spPr>
            <a:xfrm>
              <a:off x="0" y="230831"/>
              <a:ext cx="648182"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174" name="直接连接符 28"/>
            <p:cNvSpPr/>
            <p:nvPr/>
          </p:nvSpPr>
          <p:spPr>
            <a:xfrm>
              <a:off x="3426099" y="230831"/>
              <a:ext cx="648183"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175" name="文本框 7"/>
            <p:cNvSpPr/>
            <p:nvPr/>
          </p:nvSpPr>
          <p:spPr>
            <a:xfrm>
              <a:off x="734343" y="0"/>
              <a:ext cx="260559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pc="300" sz="24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r>
                <a:t>规划进度管理</a:t>
              </a:r>
            </a:p>
          </p:txBody>
        </p:sp>
      </p:grpSp>
      <p:sp>
        <p:nvSpPr>
          <p:cNvPr id="177" name="稻壳儿_答辩小姐姐作品_2"/>
          <p:cNvSpPr/>
          <p:nvPr/>
        </p:nvSpPr>
        <p:spPr>
          <a:xfrm>
            <a:off x="2413414" y="2390263"/>
            <a:ext cx="2292097" cy="2611799"/>
          </a:xfrm>
          <a:prstGeom prst="roundRect">
            <a:avLst>
              <a:gd name="adj" fmla="val 6924"/>
            </a:avLst>
          </a:prstGeom>
          <a:ln w="12700">
            <a:solidFill>
              <a:srgbClr val="A2633C">
                <a:alpha val="40000"/>
              </a:srgbClr>
            </a:solidFill>
            <a:miter lim="400000"/>
          </a:ln>
        </p:spPr>
        <p:txBody>
          <a:bodyPr lIns="45719" rIns="45719" anchor="ctr"/>
          <a:lstStyle/>
          <a:p>
            <a:pPr defTabSz="866943">
              <a:lnSpc>
                <a:spcPct val="120000"/>
              </a:lnSpc>
              <a:defRPr sz="2000">
                <a:solidFill>
                  <a:srgbClr val="3B3838"/>
                </a:solidFill>
              </a:defRPr>
            </a:pPr>
          </a:p>
        </p:txBody>
      </p:sp>
      <p:sp>
        <p:nvSpPr>
          <p:cNvPr id="178" name="稻壳儿_答辩小姐姐作品_3"/>
          <p:cNvSpPr/>
          <p:nvPr/>
        </p:nvSpPr>
        <p:spPr>
          <a:xfrm>
            <a:off x="4960187" y="2390263"/>
            <a:ext cx="2292097" cy="2611799"/>
          </a:xfrm>
          <a:prstGeom prst="roundRect">
            <a:avLst>
              <a:gd name="adj" fmla="val 6924"/>
            </a:avLst>
          </a:prstGeom>
          <a:ln w="12700">
            <a:solidFill>
              <a:srgbClr val="A2633C">
                <a:alpha val="40000"/>
              </a:srgbClr>
            </a:solidFill>
            <a:miter lim="400000"/>
          </a:ln>
        </p:spPr>
        <p:txBody>
          <a:bodyPr lIns="45719" rIns="45719" anchor="ctr"/>
          <a:lstStyle/>
          <a:p>
            <a:pPr defTabSz="866943">
              <a:lnSpc>
                <a:spcPct val="120000"/>
              </a:lnSpc>
              <a:defRPr sz="2000">
                <a:solidFill>
                  <a:srgbClr val="3B3838"/>
                </a:solidFill>
              </a:defRPr>
            </a:pPr>
          </a:p>
        </p:txBody>
      </p:sp>
      <p:sp>
        <p:nvSpPr>
          <p:cNvPr id="179" name="稻壳儿_答辩小姐姐作品_4"/>
          <p:cNvSpPr/>
          <p:nvPr/>
        </p:nvSpPr>
        <p:spPr>
          <a:xfrm>
            <a:off x="7486489" y="2390263"/>
            <a:ext cx="2292097" cy="2611799"/>
          </a:xfrm>
          <a:prstGeom prst="roundRect">
            <a:avLst>
              <a:gd name="adj" fmla="val 6924"/>
            </a:avLst>
          </a:prstGeom>
          <a:ln w="12700">
            <a:solidFill>
              <a:srgbClr val="A2633C">
                <a:alpha val="40000"/>
              </a:srgbClr>
            </a:solidFill>
            <a:miter lim="400000"/>
          </a:ln>
        </p:spPr>
        <p:txBody>
          <a:bodyPr lIns="45719" rIns="45719" anchor="ctr"/>
          <a:lstStyle/>
          <a:p>
            <a:pPr defTabSz="866943">
              <a:lnSpc>
                <a:spcPct val="120000"/>
              </a:lnSpc>
              <a:defRPr sz="2000">
                <a:solidFill>
                  <a:srgbClr val="3B3838"/>
                </a:solidFill>
              </a:defRPr>
            </a:pPr>
          </a:p>
        </p:txBody>
      </p:sp>
      <p:sp>
        <p:nvSpPr>
          <p:cNvPr id="180" name="稻壳儿_答辩小姐姐作品_6"/>
          <p:cNvSpPr/>
          <p:nvPr/>
        </p:nvSpPr>
        <p:spPr>
          <a:xfrm>
            <a:off x="2716235" y="1551553"/>
            <a:ext cx="1687572" cy="1687572"/>
          </a:xfrm>
          <a:prstGeom prst="ellipse">
            <a:avLst/>
          </a:prstGeom>
          <a:solidFill>
            <a:srgbClr val="4D7F89"/>
          </a:solidFill>
          <a:ln w="12700">
            <a:miter lim="400000"/>
          </a:ln>
        </p:spPr>
        <p:txBody>
          <a:bodyPr lIns="45719" rIns="45719" anchor="ctr"/>
          <a:lstStyle/>
          <a:p>
            <a:pPr defTabSz="866943">
              <a:lnSpc>
                <a:spcPct val="120000"/>
              </a:lnSpc>
              <a:defRPr sz="2000">
                <a:solidFill>
                  <a:srgbClr val="FFFFFF"/>
                </a:solidFill>
              </a:defRPr>
            </a:pPr>
          </a:p>
        </p:txBody>
      </p:sp>
      <p:sp>
        <p:nvSpPr>
          <p:cNvPr id="181" name="稻壳儿_答辩小姐姐作品_7"/>
          <p:cNvSpPr/>
          <p:nvPr/>
        </p:nvSpPr>
        <p:spPr>
          <a:xfrm>
            <a:off x="5263008" y="1551553"/>
            <a:ext cx="1687572" cy="1687572"/>
          </a:xfrm>
          <a:prstGeom prst="ellipse">
            <a:avLst/>
          </a:prstGeom>
          <a:solidFill>
            <a:srgbClr val="4D7F89"/>
          </a:solidFill>
          <a:ln w="12700">
            <a:miter lim="400000"/>
          </a:ln>
        </p:spPr>
        <p:txBody>
          <a:bodyPr lIns="45719" rIns="45719" anchor="ctr"/>
          <a:lstStyle/>
          <a:p>
            <a:pPr defTabSz="866943">
              <a:lnSpc>
                <a:spcPct val="120000"/>
              </a:lnSpc>
              <a:defRPr sz="2000">
                <a:solidFill>
                  <a:srgbClr val="FFFFFF"/>
                </a:solidFill>
              </a:defRPr>
            </a:pPr>
          </a:p>
        </p:txBody>
      </p:sp>
      <p:sp>
        <p:nvSpPr>
          <p:cNvPr id="182" name="稻壳儿_答辩小姐姐作品_8"/>
          <p:cNvSpPr/>
          <p:nvPr/>
        </p:nvSpPr>
        <p:spPr>
          <a:xfrm>
            <a:off x="7806771" y="1551553"/>
            <a:ext cx="1683959" cy="1683959"/>
          </a:xfrm>
          <a:prstGeom prst="ellipse">
            <a:avLst/>
          </a:prstGeom>
          <a:solidFill>
            <a:srgbClr val="4D7F89"/>
          </a:solidFill>
          <a:ln w="12700">
            <a:miter lim="400000"/>
          </a:ln>
        </p:spPr>
        <p:txBody>
          <a:bodyPr lIns="45719" rIns="45719" anchor="ctr"/>
          <a:lstStyle/>
          <a:p>
            <a:pPr defTabSz="866943">
              <a:lnSpc>
                <a:spcPct val="120000"/>
              </a:lnSpc>
              <a:defRPr sz="2000">
                <a:solidFill>
                  <a:srgbClr val="FFFFFF"/>
                </a:solidFill>
              </a:defRPr>
            </a:pPr>
          </a:p>
        </p:txBody>
      </p:sp>
      <p:sp>
        <p:nvSpPr>
          <p:cNvPr id="183" name="稻壳儿_答辩小姐姐作品_10"/>
          <p:cNvSpPr/>
          <p:nvPr/>
        </p:nvSpPr>
        <p:spPr>
          <a:xfrm>
            <a:off x="5305177" y="1714132"/>
            <a:ext cx="173396" cy="121020"/>
          </a:xfrm>
          <a:custGeom>
            <a:avLst/>
            <a:gdLst/>
            <a:ahLst/>
            <a:cxnLst>
              <a:cxn ang="0">
                <a:pos x="wd2" y="hd2"/>
              </a:cxn>
              <a:cxn ang="5400000">
                <a:pos x="wd2" y="hd2"/>
              </a:cxn>
              <a:cxn ang="10800000">
                <a:pos x="wd2" y="hd2"/>
              </a:cxn>
              <a:cxn ang="16200000">
                <a:pos x="wd2" y="hd2"/>
              </a:cxn>
            </a:cxnLst>
            <a:rect l="0" t="0" r="r" b="b"/>
            <a:pathLst>
              <a:path w="21474" h="21420" fill="norm" stroke="1" extrusionOk="0">
                <a:moveTo>
                  <a:pt x="21474" y="11049"/>
                </a:moveTo>
                <a:lnTo>
                  <a:pt x="18909" y="958"/>
                </a:lnTo>
                <a:cubicBezTo>
                  <a:pt x="18720" y="217"/>
                  <a:pt x="18164" y="-180"/>
                  <a:pt x="17669" y="79"/>
                </a:cubicBezTo>
                <a:lnTo>
                  <a:pt x="618" y="8962"/>
                </a:lnTo>
                <a:cubicBezTo>
                  <a:pt x="123" y="9221"/>
                  <a:pt x="-126" y="10036"/>
                  <a:pt x="64" y="10782"/>
                </a:cubicBezTo>
                <a:lnTo>
                  <a:pt x="2769" y="21420"/>
                </a:lnTo>
                <a:lnTo>
                  <a:pt x="2769" y="15715"/>
                </a:lnTo>
                <a:cubicBezTo>
                  <a:pt x="2769" y="13145"/>
                  <a:pt x="4209" y="11049"/>
                  <a:pt x="5979" y="11049"/>
                </a:cubicBezTo>
                <a:lnTo>
                  <a:pt x="10484" y="11049"/>
                </a:lnTo>
                <a:lnTo>
                  <a:pt x="15858" y="5663"/>
                </a:lnTo>
                <a:lnTo>
                  <a:pt x="18967" y="11049"/>
                </a:lnTo>
                <a:cubicBezTo>
                  <a:pt x="18967" y="11049"/>
                  <a:pt x="21474" y="11049"/>
                  <a:pt x="21474" y="11049"/>
                </a:cubicBezTo>
                <a:close/>
              </a:path>
            </a:pathLst>
          </a:custGeom>
          <a:solidFill>
            <a:srgbClr val="FFFFFF"/>
          </a:solidFill>
          <a:ln w="12700">
            <a:miter lim="400000"/>
          </a:ln>
        </p:spPr>
        <p:txBody>
          <a:bodyPr lIns="45719" rIns="45719" anchor="ctr"/>
          <a:lstStyle/>
          <a:p>
            <a:pPr defTabSz="866943">
              <a:lnSpc>
                <a:spcPct val="120000"/>
              </a:lnSpc>
              <a:defRPr sz="2000">
                <a:solidFill>
                  <a:srgbClr val="3B3838"/>
                </a:solidFill>
              </a:defRPr>
            </a:pPr>
          </a:p>
        </p:txBody>
      </p:sp>
      <p:sp>
        <p:nvSpPr>
          <p:cNvPr id="184" name="稻壳儿_答辩小姐姐作品_11"/>
          <p:cNvSpPr txBox="1"/>
          <p:nvPr/>
        </p:nvSpPr>
        <p:spPr>
          <a:xfrm>
            <a:off x="2919721" y="2158860"/>
            <a:ext cx="1216266" cy="4724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defTabSz="866943">
              <a:lnSpc>
                <a:spcPct val="120000"/>
              </a:lnSpc>
              <a:spcBef>
                <a:spcPts val="600"/>
              </a:spcBef>
              <a:defRPr b="1" sz="2800">
                <a:solidFill>
                  <a:srgbClr val="FFFFFF"/>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输入</a:t>
            </a:r>
          </a:p>
        </p:txBody>
      </p:sp>
      <p:sp>
        <p:nvSpPr>
          <p:cNvPr id="185" name="稻壳儿_答辩小姐姐作品_12"/>
          <p:cNvSpPr txBox="1"/>
          <p:nvPr/>
        </p:nvSpPr>
        <p:spPr>
          <a:xfrm>
            <a:off x="2800424" y="3500197"/>
            <a:ext cx="1454256" cy="1095757"/>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项目章程</a:t>
            </a: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项目管理计划</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chemeClr val="accent3">
                    <a:lumOff val="-12941"/>
                  </a:schemeClr>
                </a:solidFill>
              </a:defRPr>
            </a:pPr>
            <a:r>
              <a:rPr b="1">
                <a:latin typeface="YRDZST-Semibold"/>
                <a:ea typeface="YRDZST-Semibold"/>
                <a:cs typeface="YRDZST-Semibold"/>
                <a:sym typeface="YRDZST-Semibold"/>
              </a:rPr>
              <a:t>事业环境因素</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chemeClr val="accent3">
                    <a:lumOff val="-12941"/>
                  </a:schemeClr>
                </a:solidFill>
              </a:defRPr>
            </a:pPr>
            <a:r>
              <a:rPr b="1">
                <a:latin typeface="YRDZST-Semibold"/>
                <a:ea typeface="YRDZST-Semibold"/>
                <a:cs typeface="YRDZST-Semibold"/>
                <a:sym typeface="YRDZST-Semibold"/>
              </a:rPr>
              <a:t>组织过程资产</a:t>
            </a:r>
          </a:p>
        </p:txBody>
      </p:sp>
      <p:sp>
        <p:nvSpPr>
          <p:cNvPr id="186" name="稻壳儿_答辩小姐姐作品_13"/>
          <p:cNvSpPr txBox="1"/>
          <p:nvPr/>
        </p:nvSpPr>
        <p:spPr>
          <a:xfrm>
            <a:off x="5532158" y="1975980"/>
            <a:ext cx="1216191" cy="838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66943">
              <a:lnSpc>
                <a:spcPct val="120000"/>
              </a:lnSpc>
              <a:spcBef>
                <a:spcPts val="900"/>
              </a:spcBef>
              <a:defRPr b="1" sz="2800">
                <a:solidFill>
                  <a:srgbClr val="FFFFFF"/>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工具与技术</a:t>
            </a:r>
          </a:p>
        </p:txBody>
      </p:sp>
      <p:sp>
        <p:nvSpPr>
          <p:cNvPr id="187" name="稻壳儿_答辩小姐姐作品_15"/>
          <p:cNvSpPr txBox="1"/>
          <p:nvPr/>
        </p:nvSpPr>
        <p:spPr>
          <a:xfrm>
            <a:off x="8069900" y="2204580"/>
            <a:ext cx="121619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66943">
              <a:lnSpc>
                <a:spcPct val="120000"/>
              </a:lnSpc>
              <a:spcBef>
                <a:spcPts val="900"/>
              </a:spcBef>
              <a:defRPr b="1" sz="2800">
                <a:solidFill>
                  <a:srgbClr val="FFFFFF"/>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输出</a:t>
            </a:r>
          </a:p>
        </p:txBody>
      </p:sp>
      <p:sp>
        <p:nvSpPr>
          <p:cNvPr id="188" name="稻壳儿_答辩小姐姐作品_16"/>
          <p:cNvSpPr txBox="1"/>
          <p:nvPr/>
        </p:nvSpPr>
        <p:spPr>
          <a:xfrm>
            <a:off x="5413125" y="3500197"/>
            <a:ext cx="1454256" cy="1095757"/>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defTabSz="866943">
              <a:lnSpc>
                <a:spcPct val="120000"/>
              </a:lnSpc>
              <a:spcBef>
                <a:spcPts val="300"/>
              </a:spcBef>
              <a:buSzPct val="100000"/>
              <a:buChar char="•"/>
              <a:defRPr sz="1400">
                <a:solidFill>
                  <a:schemeClr val="accent3">
                    <a:lumOff val="-12941"/>
                  </a:schemeClr>
                </a:solidFill>
              </a:defRPr>
            </a:pPr>
            <a:r>
              <a:rPr b="1">
                <a:latin typeface="YRDZST-Semibold"/>
                <a:ea typeface="YRDZST-Semibold"/>
                <a:cs typeface="YRDZST-Semibold"/>
                <a:sym typeface="YRDZST-Semibold"/>
              </a:rPr>
              <a:t>专家判断</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数据分析</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备选方案分析</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chemeClr val="accent3">
                    <a:lumOff val="-12941"/>
                  </a:schemeClr>
                </a:solidFill>
              </a:defRPr>
            </a:pPr>
            <a:r>
              <a:rPr b="1">
                <a:latin typeface="YRDZST-Semibold"/>
                <a:ea typeface="YRDZST-Semibold"/>
                <a:cs typeface="YRDZST-Semibold"/>
                <a:sym typeface="YRDZST-Semibold"/>
              </a:rPr>
              <a:t>会议</a:t>
            </a:r>
          </a:p>
        </p:txBody>
      </p:sp>
      <p:sp>
        <p:nvSpPr>
          <p:cNvPr id="189" name="稻壳儿_答辩小姐姐作品_17"/>
          <p:cNvSpPr txBox="1"/>
          <p:nvPr/>
        </p:nvSpPr>
        <p:spPr>
          <a:xfrm>
            <a:off x="7948965" y="3907105"/>
            <a:ext cx="1399658" cy="2819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defTabSz="866943">
              <a:lnSpc>
                <a:spcPct val="120000"/>
              </a:lnSpc>
              <a:spcBef>
                <a:spcPts val="300"/>
              </a:spcBef>
              <a:buSzPct val="100000"/>
              <a:buChar char="•"/>
              <a:defRPr b="1" sz="1400">
                <a:solidFill>
                  <a:schemeClr val="accent2">
                    <a:satOff val="-18194"/>
                    <a:lumOff val="-11215"/>
                  </a:schemeClr>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进度管理计划</a:t>
            </a:r>
          </a:p>
        </p:txBody>
      </p:sp>
      <p:sp>
        <p:nvSpPr>
          <p:cNvPr id="190" name="稻壳儿_答辩小姐姐作品_3"/>
          <p:cNvSpPr txBox="1"/>
          <p:nvPr/>
        </p:nvSpPr>
        <p:spPr>
          <a:xfrm>
            <a:off x="2484351" y="5141000"/>
            <a:ext cx="7223298"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为规划、编制、管理、执行和控制项目进度而制定政策、程序和文档的过程</a:t>
            </a:r>
          </a:p>
        </p:txBody>
      </p:sp>
      <p:sp>
        <p:nvSpPr>
          <p:cNvPr id="191" name="本过程仅开展一次或仅在项目的预定义点开展"/>
          <p:cNvSpPr txBox="1"/>
          <p:nvPr/>
        </p:nvSpPr>
        <p:spPr>
          <a:xfrm>
            <a:off x="4272875" y="5837469"/>
            <a:ext cx="3646250"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本过程仅开展一次或仅在项目的预定义点开展</a:t>
            </a:r>
          </a:p>
        </p:txBody>
      </p:sp>
      <p:sp>
        <p:nvSpPr>
          <p:cNvPr id="192" name="作用：为如何在整个项目期间管理项目进度提供指南和方向"/>
          <p:cNvSpPr txBox="1"/>
          <p:nvPr/>
        </p:nvSpPr>
        <p:spPr>
          <a:xfrm>
            <a:off x="3741211" y="5489645"/>
            <a:ext cx="4709578"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lnSpc>
                <a:spcPct val="130000"/>
              </a:lnSpc>
              <a:defRPr sz="1400">
                <a:solidFill>
                  <a:srgbClr val="3B3838"/>
                </a:solidFill>
              </a:defRPr>
            </a:pPr>
            <a:r>
              <a:rPr b="1">
                <a:latin typeface="YRDZST-Semibold"/>
                <a:ea typeface="YRDZST-Semibold"/>
                <a:cs typeface="YRDZST-Semibold"/>
                <a:sym typeface="YRDZST-Semibold"/>
              </a:rPr>
              <a:t>作用：</a:t>
            </a:r>
            <a:r>
              <a:rPr b="1">
                <a:latin typeface="YRDZST-Semibold"/>
                <a:ea typeface="YRDZST-Semibold"/>
                <a:cs typeface="YRDZST-Semibold"/>
                <a:sym typeface="YRDZST-Semibold"/>
              </a:rPr>
              <a:t>为如何在整个项目期间管理项目进度提供指南和方向</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稻壳儿_答辩小姐姐作品_1"/>
          <p:cNvSpPr/>
          <p:nvPr/>
        </p:nvSpPr>
        <p:spPr>
          <a:xfrm>
            <a:off x="313266" y="304800"/>
            <a:ext cx="11565468" cy="6248400"/>
          </a:xfrm>
          <a:prstGeom prst="rect">
            <a:avLst/>
          </a:prstGeom>
          <a:solidFill>
            <a:srgbClr val="FFFFFF"/>
          </a:solidFill>
          <a:ln w="12700">
            <a:miter lim="400000"/>
          </a:ln>
        </p:spPr>
        <p:txBody>
          <a:bodyPr lIns="45719" rIns="45719" anchor="ctr"/>
          <a:lstStyle/>
          <a:p>
            <a:pPr algn="ctr">
              <a:defRPr>
                <a:solidFill>
                  <a:srgbClr val="FFFFFF"/>
                </a:solidFill>
              </a:defRPr>
            </a:pPr>
          </a:p>
        </p:txBody>
      </p:sp>
      <p:grpSp>
        <p:nvGrpSpPr>
          <p:cNvPr id="200" name="稻壳儿_答辩小姐姐作品_18"/>
          <p:cNvGrpSpPr/>
          <p:nvPr/>
        </p:nvGrpSpPr>
        <p:grpSpPr>
          <a:xfrm>
            <a:off x="4058859" y="713275"/>
            <a:ext cx="4074283" cy="230833"/>
            <a:chOff x="0" y="0"/>
            <a:chExt cx="4074281" cy="230831"/>
          </a:xfrm>
        </p:grpSpPr>
        <p:sp>
          <p:nvSpPr>
            <p:cNvPr id="197" name="直接连接符 2"/>
            <p:cNvSpPr/>
            <p:nvPr/>
          </p:nvSpPr>
          <p:spPr>
            <a:xfrm>
              <a:off x="0" y="230831"/>
              <a:ext cx="648182"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198" name="直接连接符 28"/>
            <p:cNvSpPr/>
            <p:nvPr/>
          </p:nvSpPr>
          <p:spPr>
            <a:xfrm>
              <a:off x="3426099" y="230831"/>
              <a:ext cx="648183"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199" name="文本框 7"/>
            <p:cNvSpPr/>
            <p:nvPr/>
          </p:nvSpPr>
          <p:spPr>
            <a:xfrm>
              <a:off x="734343" y="0"/>
              <a:ext cx="260559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pc="300" sz="24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r>
                <a:t>规划进度管理</a:t>
              </a:r>
            </a:p>
          </p:txBody>
        </p:sp>
      </p:grpSp>
      <p:sp>
        <p:nvSpPr>
          <p:cNvPr id="201" name="进度管理计划"/>
          <p:cNvSpPr txBox="1"/>
          <p:nvPr/>
        </p:nvSpPr>
        <p:spPr>
          <a:xfrm>
            <a:off x="3445252" y="1404643"/>
            <a:ext cx="1925797"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2400">
                <a:solidFill>
                  <a:srgbClr val="3B3838"/>
                </a:solidFill>
                <a:latin typeface="YRDZST-Semibold"/>
                <a:ea typeface="YRDZST-Semibold"/>
                <a:cs typeface="YRDZST-Semibold"/>
                <a:sym typeface="YRDZST-Semibold"/>
              </a:defRPr>
            </a:lvl1pPr>
          </a:lstStyle>
          <a:p>
            <a:pPr/>
            <a:r>
              <a:t>进度管理计划</a:t>
            </a:r>
          </a:p>
        </p:txBody>
      </p:sp>
      <p:sp>
        <p:nvSpPr>
          <p:cNvPr id="202" name="项目进度计划"/>
          <p:cNvSpPr txBox="1"/>
          <p:nvPr/>
        </p:nvSpPr>
        <p:spPr>
          <a:xfrm>
            <a:off x="6850234" y="1406181"/>
            <a:ext cx="1925797"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2400">
                <a:solidFill>
                  <a:srgbClr val="3B3838"/>
                </a:solidFill>
                <a:latin typeface="YRDZST-Semibold"/>
                <a:ea typeface="YRDZST-Semibold"/>
                <a:cs typeface="YRDZST-Semibold"/>
                <a:sym typeface="YRDZST-Semibold"/>
              </a:defRPr>
            </a:lvl1pPr>
          </a:lstStyle>
          <a:p>
            <a:pPr/>
            <a:r>
              <a:t>项目进度计划</a:t>
            </a:r>
          </a:p>
        </p:txBody>
      </p:sp>
      <p:sp>
        <p:nvSpPr>
          <p:cNvPr id="203" name="包含内容：…"/>
          <p:cNvSpPr txBox="1"/>
          <p:nvPr/>
        </p:nvSpPr>
        <p:spPr>
          <a:xfrm>
            <a:off x="3208782" y="2882630"/>
            <a:ext cx="2458007" cy="25107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lnSpc>
                <a:spcPct val="130000"/>
              </a:lnSpc>
              <a:defRPr sz="1400">
                <a:solidFill>
                  <a:srgbClr val="3B3838"/>
                </a:solidFill>
                <a:latin typeface="YRDZST-Semibold"/>
                <a:ea typeface="YRDZST-Semibold"/>
                <a:cs typeface="YRDZST-Semibold"/>
                <a:sym typeface="YRDZST-Semibold"/>
              </a:defRPr>
            </a:pPr>
            <a:r>
              <a:t>包含内容：</a:t>
            </a:r>
          </a:p>
          <a:p>
            <a:pPr marL="228600" indent="-228600" algn="ctr">
              <a:lnSpc>
                <a:spcPct val="130000"/>
              </a:lnSpc>
              <a:buClr>
                <a:srgbClr val="3B3838"/>
              </a:buClr>
              <a:buSzPct val="50000"/>
              <a:buChar char="•"/>
              <a:defRPr sz="1400">
                <a:solidFill>
                  <a:srgbClr val="3B3838"/>
                </a:solidFill>
                <a:latin typeface="YRDZST-Semibold"/>
                <a:ea typeface="YRDZST-Semibold"/>
                <a:cs typeface="YRDZST-Semibold"/>
                <a:sym typeface="YRDZST-Semibold"/>
              </a:defRPr>
            </a:pPr>
            <a:r>
              <a:rPr b="1"/>
              <a:t>项目进度模型制定</a:t>
            </a:r>
            <a:endParaRPr b="1"/>
          </a:p>
          <a:p>
            <a:pPr marL="228600" indent="-228600" algn="ctr">
              <a:lnSpc>
                <a:spcPct val="130000"/>
              </a:lnSpc>
              <a:buClr>
                <a:srgbClr val="3B3838"/>
              </a:buClr>
              <a:buSzPct val="50000"/>
              <a:buChar char="•"/>
              <a:defRPr b="1" sz="1400">
                <a:solidFill>
                  <a:srgbClr val="3B3838"/>
                </a:solidFill>
                <a:latin typeface="YRDZST-Semibold"/>
                <a:ea typeface="YRDZST-Semibold"/>
                <a:cs typeface="YRDZST-Semibold"/>
                <a:sym typeface="YRDZST-Semibold"/>
              </a:defRPr>
            </a:pPr>
            <a:r>
              <a:t>制定计划的发布的迭代长度</a:t>
            </a:r>
          </a:p>
          <a:p>
            <a:pPr marL="228600" indent="-228600" algn="ctr">
              <a:lnSpc>
                <a:spcPct val="130000"/>
              </a:lnSpc>
              <a:buClr>
                <a:srgbClr val="3B3838"/>
              </a:buClr>
              <a:buSzPct val="50000"/>
              <a:buChar char="•"/>
              <a:defRPr sz="1400">
                <a:solidFill>
                  <a:srgbClr val="3B3838"/>
                </a:solidFill>
                <a:latin typeface="YRDZST-Semibold"/>
                <a:ea typeface="YRDZST-Semibold"/>
                <a:cs typeface="YRDZST-Semibold"/>
                <a:sym typeface="YRDZST-Semibold"/>
              </a:defRPr>
            </a:pPr>
            <a:r>
              <a:t>准确度</a:t>
            </a:r>
          </a:p>
          <a:p>
            <a:pPr marL="228600" indent="-228600" algn="ctr">
              <a:lnSpc>
                <a:spcPct val="130000"/>
              </a:lnSpc>
              <a:buClr>
                <a:srgbClr val="3B3838"/>
              </a:buClr>
              <a:buSzPct val="50000"/>
              <a:buChar char="•"/>
              <a:defRPr sz="1400">
                <a:solidFill>
                  <a:srgbClr val="3B3838"/>
                </a:solidFill>
                <a:latin typeface="YRDZST-Semibold"/>
                <a:ea typeface="YRDZST-Semibold"/>
                <a:cs typeface="YRDZST-Semibold"/>
                <a:sym typeface="YRDZST-Semibold"/>
              </a:defRPr>
            </a:pPr>
            <a:r>
              <a:t>计量单位</a:t>
            </a:r>
          </a:p>
          <a:p>
            <a:pPr marL="228600" indent="-228600" algn="ctr">
              <a:lnSpc>
                <a:spcPct val="130000"/>
              </a:lnSpc>
              <a:buClr>
                <a:srgbClr val="3B3838"/>
              </a:buClr>
              <a:buSzPct val="50000"/>
              <a:buChar char="•"/>
              <a:defRPr sz="1400">
                <a:solidFill>
                  <a:srgbClr val="3B3838"/>
                </a:solidFill>
                <a:latin typeface="YRDZST-Semibold"/>
                <a:ea typeface="YRDZST-Semibold"/>
                <a:cs typeface="YRDZST-Semibold"/>
                <a:sym typeface="YRDZST-Semibold"/>
              </a:defRPr>
            </a:pPr>
            <a:r>
              <a:t>组织程序链接</a:t>
            </a:r>
          </a:p>
          <a:p>
            <a:pPr marL="228600" indent="-228600" algn="ctr">
              <a:lnSpc>
                <a:spcPct val="130000"/>
              </a:lnSpc>
              <a:buClr>
                <a:srgbClr val="3B3838"/>
              </a:buClr>
              <a:buSzPct val="50000"/>
              <a:buChar char="•"/>
              <a:defRPr sz="1400">
                <a:solidFill>
                  <a:srgbClr val="3B3838"/>
                </a:solidFill>
                <a:latin typeface="YRDZST-Semibold"/>
                <a:ea typeface="YRDZST-Semibold"/>
                <a:cs typeface="YRDZST-Semibold"/>
                <a:sym typeface="YRDZST-Semibold"/>
              </a:defRPr>
            </a:pPr>
            <a:r>
              <a:t>项目进度模型维护</a:t>
            </a:r>
          </a:p>
          <a:p>
            <a:pPr marL="228600" indent="-228600" algn="ctr">
              <a:lnSpc>
                <a:spcPct val="130000"/>
              </a:lnSpc>
              <a:buClr>
                <a:srgbClr val="3B3838"/>
              </a:buClr>
              <a:buSzPct val="50000"/>
              <a:buChar char="•"/>
              <a:defRPr sz="1400">
                <a:solidFill>
                  <a:srgbClr val="3B3838"/>
                </a:solidFill>
                <a:latin typeface="YRDZST-Semibold"/>
                <a:ea typeface="YRDZST-Semibold"/>
                <a:cs typeface="YRDZST-Semibold"/>
                <a:sym typeface="YRDZST-Semibold"/>
              </a:defRPr>
            </a:pPr>
            <a:r>
              <a:t>控制临界值</a:t>
            </a:r>
          </a:p>
          <a:p>
            <a:pPr marL="228600" indent="-228600" algn="ctr">
              <a:lnSpc>
                <a:spcPct val="130000"/>
              </a:lnSpc>
              <a:buClr>
                <a:srgbClr val="3B3838"/>
              </a:buClr>
              <a:buSzPct val="50000"/>
              <a:buChar char="•"/>
              <a:defRPr sz="1400">
                <a:solidFill>
                  <a:srgbClr val="3B3838"/>
                </a:solidFill>
                <a:latin typeface="YRDZST-Semibold"/>
                <a:ea typeface="YRDZST-Semibold"/>
                <a:cs typeface="YRDZST-Semibold"/>
                <a:sym typeface="YRDZST-Semibold"/>
              </a:defRPr>
            </a:pPr>
            <a:r>
              <a:t>绩效测量规则</a:t>
            </a:r>
          </a:p>
          <a:p>
            <a:pPr marL="228600" indent="-228600" algn="ctr">
              <a:lnSpc>
                <a:spcPct val="130000"/>
              </a:lnSpc>
              <a:buClr>
                <a:srgbClr val="3B3838"/>
              </a:buClr>
              <a:buSzPct val="50000"/>
              <a:buChar char="•"/>
              <a:defRPr sz="1400">
                <a:solidFill>
                  <a:srgbClr val="3B3838"/>
                </a:solidFill>
                <a:latin typeface="YRDZST-Semibold"/>
                <a:ea typeface="YRDZST-Semibold"/>
                <a:cs typeface="YRDZST-Semibold"/>
                <a:sym typeface="YRDZST-Semibold"/>
              </a:defRPr>
            </a:pPr>
            <a:r>
              <a:t>报告格式</a:t>
            </a:r>
          </a:p>
        </p:txBody>
      </p:sp>
      <p:sp>
        <p:nvSpPr>
          <p:cNvPr id="204" name="包含内容：…"/>
          <p:cNvSpPr txBox="1"/>
          <p:nvPr/>
        </p:nvSpPr>
        <p:spPr>
          <a:xfrm>
            <a:off x="7056527" y="2758805"/>
            <a:ext cx="1572480" cy="25107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lnSpc>
                <a:spcPct val="130000"/>
              </a:lnSpc>
              <a:defRPr b="1" sz="1400">
                <a:solidFill>
                  <a:srgbClr val="3B3838"/>
                </a:solidFill>
                <a:latin typeface="YRDZST-Semibold"/>
                <a:ea typeface="YRDZST-Semibold"/>
                <a:cs typeface="YRDZST-Semibold"/>
                <a:sym typeface="YRDZST-Semibold"/>
              </a:defRPr>
            </a:pPr>
            <a:r>
              <a:t>包含内容：</a:t>
            </a:r>
          </a:p>
          <a:p>
            <a:pPr marL="228600" indent="-228600" algn="ctr">
              <a:lnSpc>
                <a:spcPct val="130000"/>
              </a:lnSpc>
              <a:buClr>
                <a:srgbClr val="3B3838"/>
              </a:buClr>
              <a:buSzPct val="50000"/>
              <a:buChar char="•"/>
              <a:defRPr b="1" sz="1400">
                <a:solidFill>
                  <a:srgbClr val="3B3838"/>
                </a:solidFill>
                <a:latin typeface="YRDZST-Semibold"/>
                <a:ea typeface="YRDZST-Semibold"/>
                <a:cs typeface="YRDZST-Semibold"/>
                <a:sym typeface="YRDZST-Semibold"/>
              </a:defRPr>
            </a:pPr>
            <a:r>
              <a:t>活动的计划日期</a:t>
            </a:r>
          </a:p>
          <a:p>
            <a:pPr marL="228600" indent="-228600" algn="ctr">
              <a:lnSpc>
                <a:spcPct val="130000"/>
              </a:lnSpc>
              <a:buClr>
                <a:srgbClr val="3B3838"/>
              </a:buClr>
              <a:buSzPct val="50000"/>
              <a:buChar char="•"/>
              <a:defRPr b="1" sz="1400">
                <a:solidFill>
                  <a:srgbClr val="3B3838"/>
                </a:solidFill>
                <a:latin typeface="YRDZST-Semibold"/>
                <a:ea typeface="YRDZST-Semibold"/>
                <a:cs typeface="YRDZST-Semibold"/>
                <a:sym typeface="YRDZST-Semibold"/>
              </a:defRPr>
            </a:pPr>
            <a:r>
              <a:t>活动的持续时间</a:t>
            </a:r>
          </a:p>
          <a:p>
            <a:pPr marL="228600" indent="-228600" algn="ctr">
              <a:lnSpc>
                <a:spcPct val="130000"/>
              </a:lnSpc>
              <a:buClr>
                <a:srgbClr val="3B3838"/>
              </a:buClr>
              <a:buSzPct val="50000"/>
              <a:buChar char="•"/>
              <a:defRPr b="1" sz="1400">
                <a:solidFill>
                  <a:srgbClr val="3B3838"/>
                </a:solidFill>
                <a:latin typeface="YRDZST-Semibold"/>
                <a:ea typeface="YRDZST-Semibold"/>
                <a:cs typeface="YRDZST-Semibold"/>
                <a:sym typeface="YRDZST-Semibold"/>
              </a:defRPr>
            </a:pPr>
            <a:r>
              <a:t>里程碑</a:t>
            </a:r>
          </a:p>
          <a:p>
            <a:pPr marL="228600" indent="-228600" algn="ctr">
              <a:lnSpc>
                <a:spcPct val="130000"/>
              </a:lnSpc>
              <a:buClr>
                <a:srgbClr val="3B3838"/>
              </a:buClr>
              <a:buSzPct val="50000"/>
              <a:buChar char="•"/>
              <a:defRPr b="1" sz="1400">
                <a:solidFill>
                  <a:srgbClr val="3B3838"/>
                </a:solidFill>
                <a:latin typeface="YRDZST-Semibold"/>
                <a:ea typeface="YRDZST-Semibold"/>
                <a:cs typeface="YRDZST-Semibold"/>
                <a:sym typeface="YRDZST-Semibold"/>
              </a:defRPr>
            </a:pPr>
            <a:r>
              <a:t>所需资源</a:t>
            </a:r>
          </a:p>
          <a:p>
            <a:pPr algn="ctr">
              <a:lnSpc>
                <a:spcPct val="130000"/>
              </a:lnSpc>
              <a:defRPr b="1" sz="1400">
                <a:solidFill>
                  <a:srgbClr val="3B3838"/>
                </a:solidFill>
                <a:latin typeface="YRDZST-Semibold"/>
                <a:ea typeface="YRDZST-Semibold"/>
                <a:cs typeface="YRDZST-Semibold"/>
                <a:sym typeface="YRDZST-Semibold"/>
              </a:defRPr>
            </a:pPr>
          </a:p>
          <a:p>
            <a:pPr algn="ctr">
              <a:lnSpc>
                <a:spcPct val="130000"/>
              </a:lnSpc>
              <a:defRPr b="1" sz="1400">
                <a:solidFill>
                  <a:srgbClr val="3B3838"/>
                </a:solidFill>
                <a:latin typeface="YRDZST-Semibold"/>
                <a:ea typeface="YRDZST-Semibold"/>
                <a:cs typeface="YRDZST-Semibold"/>
                <a:sym typeface="YRDZST-Semibold"/>
              </a:defRPr>
            </a:pPr>
            <a:r>
              <a:t>展现方式：</a:t>
            </a:r>
          </a:p>
          <a:p>
            <a:pPr marL="228600" indent="-228600" algn="ctr">
              <a:lnSpc>
                <a:spcPct val="130000"/>
              </a:lnSpc>
              <a:buSzPct val="50000"/>
              <a:buChar char="•"/>
              <a:defRPr b="1" sz="1400">
                <a:solidFill>
                  <a:srgbClr val="3B3838"/>
                </a:solidFill>
                <a:latin typeface="YRDZST-Semibold"/>
                <a:ea typeface="YRDZST-Semibold"/>
                <a:cs typeface="YRDZST-Semibold"/>
                <a:sym typeface="YRDZST-Semibold"/>
              </a:defRPr>
            </a:pPr>
            <a:r>
              <a:t>横道图</a:t>
            </a:r>
          </a:p>
          <a:p>
            <a:pPr marL="228600" indent="-228600" algn="ctr">
              <a:lnSpc>
                <a:spcPct val="130000"/>
              </a:lnSpc>
              <a:buSzPct val="50000"/>
              <a:buChar char="•"/>
              <a:defRPr b="1" sz="1400">
                <a:solidFill>
                  <a:srgbClr val="3B3838"/>
                </a:solidFill>
                <a:latin typeface="YRDZST-Semibold"/>
                <a:ea typeface="YRDZST-Semibold"/>
                <a:cs typeface="YRDZST-Semibold"/>
                <a:sym typeface="YRDZST-Semibold"/>
              </a:defRPr>
            </a:pPr>
            <a:r>
              <a:t>里程碑图</a:t>
            </a:r>
          </a:p>
          <a:p>
            <a:pPr marL="228600" indent="-228600" algn="ctr">
              <a:lnSpc>
                <a:spcPct val="130000"/>
              </a:lnSpc>
              <a:buSzPct val="50000"/>
              <a:buChar char="•"/>
              <a:defRPr b="1" sz="1400">
                <a:solidFill>
                  <a:srgbClr val="3B3838"/>
                </a:solidFill>
                <a:latin typeface="YRDZST-Semibold"/>
                <a:ea typeface="YRDZST-Semibold"/>
                <a:cs typeface="YRDZST-Semibold"/>
                <a:sym typeface="YRDZST-Semibold"/>
              </a:defRPr>
            </a:pPr>
            <a:r>
              <a:t>项目进度网络图</a:t>
            </a:r>
          </a:p>
        </p:txBody>
      </p:sp>
      <p:sp>
        <p:nvSpPr>
          <p:cNvPr id="205" name="项目管理计划的组成部分"/>
          <p:cNvSpPr txBox="1"/>
          <p:nvPr/>
        </p:nvSpPr>
        <p:spPr>
          <a:xfrm>
            <a:off x="3382000" y="2083776"/>
            <a:ext cx="2052301"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项目管理计划的组成部分</a:t>
            </a:r>
          </a:p>
        </p:txBody>
      </p:sp>
      <p:sp>
        <p:nvSpPr>
          <p:cNvPr id="206" name="属于项目文件"/>
          <p:cNvSpPr txBox="1"/>
          <p:nvPr/>
        </p:nvSpPr>
        <p:spPr>
          <a:xfrm>
            <a:off x="7229745" y="2083776"/>
            <a:ext cx="1166774"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属于项目文件</a:t>
            </a:r>
          </a:p>
        </p:txBody>
      </p:sp>
      <p:sp>
        <p:nvSpPr>
          <p:cNvPr id="207" name="Rounded Rectangle"/>
          <p:cNvSpPr/>
          <p:nvPr/>
        </p:nvSpPr>
        <p:spPr>
          <a:xfrm>
            <a:off x="3431252" y="2097549"/>
            <a:ext cx="1079977" cy="269241"/>
          </a:xfrm>
          <a:prstGeom prst="roundRect">
            <a:avLst>
              <a:gd name="adj" fmla="val 50000"/>
            </a:avLst>
          </a:prstGeom>
          <a:solidFill>
            <a:srgbClr val="23A5FF">
              <a:alpha val="42275"/>
            </a:srgbClr>
          </a:solidFill>
          <a:ln w="12700">
            <a:miter lim="400000"/>
          </a:ln>
        </p:spPr>
        <p:txBody>
          <a:bodyPr lIns="45719" rIns="45719" anchor="ctr"/>
          <a:lstStyle/>
          <a:p>
            <a:pPr>
              <a:defRPr sz="2200"/>
            </a:pPr>
          </a:p>
        </p:txBody>
      </p:sp>
      <p:sp>
        <p:nvSpPr>
          <p:cNvPr id="208" name="Rounded Rectangle"/>
          <p:cNvSpPr/>
          <p:nvPr/>
        </p:nvSpPr>
        <p:spPr>
          <a:xfrm>
            <a:off x="7622252" y="2090126"/>
            <a:ext cx="749860" cy="269241"/>
          </a:xfrm>
          <a:prstGeom prst="roundRect">
            <a:avLst>
              <a:gd name="adj" fmla="val 50000"/>
            </a:avLst>
          </a:prstGeom>
          <a:solidFill>
            <a:srgbClr val="23A5FF">
              <a:alpha val="42275"/>
            </a:srgbClr>
          </a:solidFill>
          <a:ln w="12700">
            <a:miter lim="400000"/>
          </a:ln>
        </p:spPr>
        <p:txBody>
          <a:bodyPr lIns="45719" rIns="45719" anchor="ctr"/>
          <a:lstStyle/>
          <a:p>
            <a:pPr>
              <a:defRPr sz="2200"/>
            </a:pPr>
          </a:p>
        </p:txBody>
      </p:sp>
      <p:sp>
        <p:nvSpPr>
          <p:cNvPr id="209" name="（制定进度计划的输出）"/>
          <p:cNvSpPr txBox="1"/>
          <p:nvPr/>
        </p:nvSpPr>
        <p:spPr>
          <a:xfrm>
            <a:off x="6881314" y="1736040"/>
            <a:ext cx="1914437"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300">
                <a:solidFill>
                  <a:schemeClr val="accent3"/>
                </a:solidFill>
                <a:latin typeface="YRDZST-Semibold"/>
                <a:ea typeface="YRDZST-Semibold"/>
                <a:cs typeface="YRDZST-Semibold"/>
                <a:sym typeface="YRDZST-Semibold"/>
              </a:defRPr>
            </a:lvl1pPr>
          </a:lstStyle>
          <a:p>
            <a:pPr/>
            <a:r>
              <a:t>（制定进度计划的输出）</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3" name="稻壳儿_答辩小姐姐作品_1" descr="稻壳儿_答辩小姐姐作品_1"/>
          <p:cNvPicPr>
            <a:picLocks noChangeAspect="1"/>
          </p:cNvPicPr>
          <p:nvPr/>
        </p:nvPicPr>
        <p:blipFill>
          <a:blip r:embed="rId2">
            <a:extLst/>
          </a:blip>
          <a:srcRect l="8772" t="46244" r="8954" b="7485"/>
          <a:stretch>
            <a:fillRect/>
          </a:stretch>
        </p:blipFill>
        <p:spPr>
          <a:xfrm flipH="1">
            <a:off x="-1" y="0"/>
            <a:ext cx="12192001" cy="6858001"/>
          </a:xfrm>
          <a:prstGeom prst="rect">
            <a:avLst/>
          </a:prstGeom>
          <a:ln w="12700">
            <a:miter lim="400000"/>
          </a:ln>
        </p:spPr>
      </p:pic>
      <p:sp>
        <p:nvSpPr>
          <p:cNvPr id="214" name="稻壳儿_答辩小姐姐作品_2"/>
          <p:cNvSpPr txBox="1"/>
          <p:nvPr/>
        </p:nvSpPr>
        <p:spPr>
          <a:xfrm>
            <a:off x="1491239" y="1520853"/>
            <a:ext cx="9209521" cy="1069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pc="800" sz="72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定义活动</a:t>
            </a:r>
          </a:p>
        </p:txBody>
      </p:sp>
      <p:sp>
        <p:nvSpPr>
          <p:cNvPr id="215" name="稻壳儿_答辩小姐姐作品_3"/>
          <p:cNvSpPr txBox="1"/>
          <p:nvPr/>
        </p:nvSpPr>
        <p:spPr>
          <a:xfrm>
            <a:off x="2505139" y="2960570"/>
            <a:ext cx="7181724" cy="307341"/>
          </a:xfrm>
          <a:prstGeom prst="rect">
            <a:avLst/>
          </a:prstGeom>
          <a:ln w="12700">
            <a:miter lim="400000"/>
          </a:ln>
          <a:effectLst>
            <a:outerShdw sx="100000" sy="100000" kx="0" ky="0" algn="b" rotWithShape="0" blurRad="50800" dist="50800" dir="5400000">
              <a:srgbClr val="000000"/>
            </a:outerShdw>
          </a:effectLst>
          <a:extLst>
            <a:ext uri="{C572A759-6A51-4108-AA02-DFA0A04FC94B}">
              <ma14:wrappingTextBoxFlag xmlns:ma14="http://schemas.microsoft.com/office/mac/drawingml/2011/main" val="1"/>
            </a:ext>
          </a:extLst>
        </p:spPr>
        <p:txBody>
          <a:bodyPr lIns="45719" rIns="45719">
            <a:spAutoFit/>
          </a:bodyPr>
          <a:lstStyle>
            <a:lvl1pPr algn="ctr">
              <a:lnSpc>
                <a:spcPct val="250000"/>
              </a:lnSpc>
              <a:defRPr sz="1600">
                <a:solidFill>
                  <a:srgbClr val="242343"/>
                </a:solidFill>
              </a:defRPr>
            </a:lvl1pPr>
          </a:lstStyle>
          <a:p>
            <a:pPr/>
            <a:r>
              <a:t>Define Activities </a:t>
            </a:r>
          </a:p>
        </p:txBody>
      </p:sp>
      <p:sp>
        <p:nvSpPr>
          <p:cNvPr id="216" name="稻壳儿_答辩小姐姐作品_4"/>
          <p:cNvSpPr txBox="1"/>
          <p:nvPr/>
        </p:nvSpPr>
        <p:spPr>
          <a:xfrm>
            <a:off x="891596" y="320524"/>
            <a:ext cx="2018258"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pc="800" sz="8000">
                <a:gradFill flip="none" rotWithShape="1">
                  <a:gsLst>
                    <a:gs pos="0">
                      <a:srgbClr val="4D7F89"/>
                    </a:gs>
                    <a:gs pos="100000">
                      <a:srgbClr val="A2633C"/>
                    </a:gs>
                  </a:gsLst>
                  <a:lin ang="0" scaled="0"/>
                </a:gradFill>
              </a:defRPr>
            </a:lvl1pPr>
          </a:lstStyle>
          <a:p>
            <a:pPr/>
            <a:r>
              <a:t>001</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稻壳儿_答辩小姐姐作品_1"/>
          <p:cNvSpPr/>
          <p:nvPr/>
        </p:nvSpPr>
        <p:spPr>
          <a:xfrm>
            <a:off x="313266" y="304800"/>
            <a:ext cx="11565468" cy="6248400"/>
          </a:xfrm>
          <a:prstGeom prst="rect">
            <a:avLst/>
          </a:prstGeom>
          <a:solidFill>
            <a:srgbClr val="FFFFFF"/>
          </a:solidFill>
          <a:ln w="12700">
            <a:miter lim="400000"/>
          </a:ln>
        </p:spPr>
        <p:txBody>
          <a:bodyPr lIns="45719" rIns="45719" anchor="ctr"/>
          <a:lstStyle/>
          <a:p>
            <a:pPr algn="ctr">
              <a:defRPr>
                <a:solidFill>
                  <a:srgbClr val="FFFFFF"/>
                </a:solidFill>
              </a:defRPr>
            </a:pPr>
          </a:p>
        </p:txBody>
      </p:sp>
      <p:grpSp>
        <p:nvGrpSpPr>
          <p:cNvPr id="222" name="稻壳儿_答辩小姐姐作品_18"/>
          <p:cNvGrpSpPr/>
          <p:nvPr/>
        </p:nvGrpSpPr>
        <p:grpSpPr>
          <a:xfrm>
            <a:off x="4058859" y="713275"/>
            <a:ext cx="4074283" cy="230833"/>
            <a:chOff x="0" y="0"/>
            <a:chExt cx="4074281" cy="230831"/>
          </a:xfrm>
        </p:grpSpPr>
        <p:sp>
          <p:nvSpPr>
            <p:cNvPr id="219" name="直接连接符 2"/>
            <p:cNvSpPr/>
            <p:nvPr/>
          </p:nvSpPr>
          <p:spPr>
            <a:xfrm>
              <a:off x="0" y="230831"/>
              <a:ext cx="648182"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220" name="直接连接符 28"/>
            <p:cNvSpPr/>
            <p:nvPr/>
          </p:nvSpPr>
          <p:spPr>
            <a:xfrm>
              <a:off x="3426099" y="230831"/>
              <a:ext cx="648183"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221" name="文本框 7"/>
            <p:cNvSpPr/>
            <p:nvPr/>
          </p:nvSpPr>
          <p:spPr>
            <a:xfrm>
              <a:off x="734343" y="0"/>
              <a:ext cx="260559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pc="300" sz="24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r>
                <a:t>定义活动</a:t>
              </a:r>
            </a:p>
          </p:txBody>
        </p:sp>
      </p:grpSp>
      <p:sp>
        <p:nvSpPr>
          <p:cNvPr id="223" name="稻壳儿_答辩小姐姐作品_2"/>
          <p:cNvSpPr/>
          <p:nvPr/>
        </p:nvSpPr>
        <p:spPr>
          <a:xfrm>
            <a:off x="2413414" y="2390263"/>
            <a:ext cx="2292097" cy="2901447"/>
          </a:xfrm>
          <a:prstGeom prst="roundRect">
            <a:avLst>
              <a:gd name="adj" fmla="val 6924"/>
            </a:avLst>
          </a:prstGeom>
          <a:ln w="12700">
            <a:solidFill>
              <a:srgbClr val="A2633C">
                <a:alpha val="40000"/>
              </a:srgbClr>
            </a:solidFill>
            <a:miter lim="400000"/>
          </a:ln>
        </p:spPr>
        <p:txBody>
          <a:bodyPr lIns="45719" rIns="45719" anchor="ctr"/>
          <a:lstStyle/>
          <a:p>
            <a:pPr defTabSz="866943">
              <a:lnSpc>
                <a:spcPct val="120000"/>
              </a:lnSpc>
              <a:defRPr sz="2000">
                <a:solidFill>
                  <a:srgbClr val="3B3838"/>
                </a:solidFill>
              </a:defRPr>
            </a:pPr>
          </a:p>
        </p:txBody>
      </p:sp>
      <p:sp>
        <p:nvSpPr>
          <p:cNvPr id="224" name="稻壳儿_答辩小姐姐作品_3"/>
          <p:cNvSpPr/>
          <p:nvPr/>
        </p:nvSpPr>
        <p:spPr>
          <a:xfrm>
            <a:off x="4960187" y="2390263"/>
            <a:ext cx="2292097" cy="2901447"/>
          </a:xfrm>
          <a:prstGeom prst="roundRect">
            <a:avLst>
              <a:gd name="adj" fmla="val 6924"/>
            </a:avLst>
          </a:prstGeom>
          <a:ln w="12700">
            <a:solidFill>
              <a:srgbClr val="A2633C">
                <a:alpha val="40000"/>
              </a:srgbClr>
            </a:solidFill>
            <a:miter lim="400000"/>
          </a:ln>
        </p:spPr>
        <p:txBody>
          <a:bodyPr lIns="45719" rIns="45719" anchor="ctr"/>
          <a:lstStyle/>
          <a:p>
            <a:pPr defTabSz="866943">
              <a:lnSpc>
                <a:spcPct val="120000"/>
              </a:lnSpc>
              <a:defRPr sz="2000">
                <a:solidFill>
                  <a:srgbClr val="3B3838"/>
                </a:solidFill>
              </a:defRPr>
            </a:pPr>
          </a:p>
        </p:txBody>
      </p:sp>
      <p:sp>
        <p:nvSpPr>
          <p:cNvPr id="225" name="稻壳儿_答辩小姐姐作品_4"/>
          <p:cNvSpPr/>
          <p:nvPr/>
        </p:nvSpPr>
        <p:spPr>
          <a:xfrm>
            <a:off x="7486489" y="2390263"/>
            <a:ext cx="2292097" cy="2901447"/>
          </a:xfrm>
          <a:prstGeom prst="roundRect">
            <a:avLst>
              <a:gd name="adj" fmla="val 6924"/>
            </a:avLst>
          </a:prstGeom>
          <a:ln w="12700">
            <a:solidFill>
              <a:srgbClr val="A2633C">
                <a:alpha val="40000"/>
              </a:srgbClr>
            </a:solidFill>
            <a:miter lim="400000"/>
          </a:ln>
        </p:spPr>
        <p:txBody>
          <a:bodyPr lIns="45719" rIns="45719" anchor="ctr"/>
          <a:lstStyle/>
          <a:p>
            <a:pPr defTabSz="866943">
              <a:lnSpc>
                <a:spcPct val="120000"/>
              </a:lnSpc>
              <a:defRPr sz="2000">
                <a:solidFill>
                  <a:srgbClr val="3B3838"/>
                </a:solidFill>
              </a:defRPr>
            </a:pPr>
          </a:p>
        </p:txBody>
      </p:sp>
      <p:sp>
        <p:nvSpPr>
          <p:cNvPr id="226" name="稻壳儿_答辩小姐姐作品_6"/>
          <p:cNvSpPr/>
          <p:nvPr/>
        </p:nvSpPr>
        <p:spPr>
          <a:xfrm>
            <a:off x="2716235" y="1551553"/>
            <a:ext cx="1687572" cy="1687572"/>
          </a:xfrm>
          <a:prstGeom prst="ellipse">
            <a:avLst/>
          </a:prstGeom>
          <a:solidFill>
            <a:srgbClr val="4D7F89"/>
          </a:solidFill>
          <a:ln w="12700">
            <a:miter lim="400000"/>
          </a:ln>
        </p:spPr>
        <p:txBody>
          <a:bodyPr lIns="45719" rIns="45719" anchor="ctr"/>
          <a:lstStyle/>
          <a:p>
            <a:pPr defTabSz="866943">
              <a:lnSpc>
                <a:spcPct val="120000"/>
              </a:lnSpc>
              <a:defRPr sz="2000">
                <a:solidFill>
                  <a:srgbClr val="FFFFFF"/>
                </a:solidFill>
              </a:defRPr>
            </a:pPr>
          </a:p>
        </p:txBody>
      </p:sp>
      <p:sp>
        <p:nvSpPr>
          <p:cNvPr id="227" name="稻壳儿_答辩小姐姐作品_7"/>
          <p:cNvSpPr/>
          <p:nvPr/>
        </p:nvSpPr>
        <p:spPr>
          <a:xfrm>
            <a:off x="5263008" y="1551553"/>
            <a:ext cx="1687572" cy="1687572"/>
          </a:xfrm>
          <a:prstGeom prst="ellipse">
            <a:avLst/>
          </a:prstGeom>
          <a:solidFill>
            <a:srgbClr val="4D7F89"/>
          </a:solidFill>
          <a:ln w="12700">
            <a:miter lim="400000"/>
          </a:ln>
        </p:spPr>
        <p:txBody>
          <a:bodyPr lIns="45719" rIns="45719" anchor="ctr"/>
          <a:lstStyle/>
          <a:p>
            <a:pPr defTabSz="866943">
              <a:lnSpc>
                <a:spcPct val="120000"/>
              </a:lnSpc>
              <a:defRPr sz="2000">
                <a:solidFill>
                  <a:srgbClr val="FFFFFF"/>
                </a:solidFill>
              </a:defRPr>
            </a:pPr>
          </a:p>
        </p:txBody>
      </p:sp>
      <p:sp>
        <p:nvSpPr>
          <p:cNvPr id="228" name="稻壳儿_答辩小姐姐作品_8"/>
          <p:cNvSpPr/>
          <p:nvPr/>
        </p:nvSpPr>
        <p:spPr>
          <a:xfrm>
            <a:off x="7806771" y="1551553"/>
            <a:ext cx="1683959" cy="1683959"/>
          </a:xfrm>
          <a:prstGeom prst="ellipse">
            <a:avLst/>
          </a:prstGeom>
          <a:solidFill>
            <a:srgbClr val="4D7F89"/>
          </a:solidFill>
          <a:ln w="12700">
            <a:miter lim="400000"/>
          </a:ln>
        </p:spPr>
        <p:txBody>
          <a:bodyPr lIns="45719" rIns="45719" anchor="ctr"/>
          <a:lstStyle/>
          <a:p>
            <a:pPr defTabSz="866943">
              <a:lnSpc>
                <a:spcPct val="120000"/>
              </a:lnSpc>
              <a:defRPr sz="2000">
                <a:solidFill>
                  <a:srgbClr val="FFFFFF"/>
                </a:solidFill>
              </a:defRPr>
            </a:pPr>
          </a:p>
        </p:txBody>
      </p:sp>
      <p:sp>
        <p:nvSpPr>
          <p:cNvPr id="229" name="稻壳儿_答辩小姐姐作品_10"/>
          <p:cNvSpPr/>
          <p:nvPr/>
        </p:nvSpPr>
        <p:spPr>
          <a:xfrm>
            <a:off x="5305177" y="1714132"/>
            <a:ext cx="173396" cy="121020"/>
          </a:xfrm>
          <a:custGeom>
            <a:avLst/>
            <a:gdLst/>
            <a:ahLst/>
            <a:cxnLst>
              <a:cxn ang="0">
                <a:pos x="wd2" y="hd2"/>
              </a:cxn>
              <a:cxn ang="5400000">
                <a:pos x="wd2" y="hd2"/>
              </a:cxn>
              <a:cxn ang="10800000">
                <a:pos x="wd2" y="hd2"/>
              </a:cxn>
              <a:cxn ang="16200000">
                <a:pos x="wd2" y="hd2"/>
              </a:cxn>
            </a:cxnLst>
            <a:rect l="0" t="0" r="r" b="b"/>
            <a:pathLst>
              <a:path w="21474" h="21420" fill="norm" stroke="1" extrusionOk="0">
                <a:moveTo>
                  <a:pt x="21474" y="11049"/>
                </a:moveTo>
                <a:lnTo>
                  <a:pt x="18909" y="958"/>
                </a:lnTo>
                <a:cubicBezTo>
                  <a:pt x="18720" y="217"/>
                  <a:pt x="18164" y="-180"/>
                  <a:pt x="17669" y="79"/>
                </a:cubicBezTo>
                <a:lnTo>
                  <a:pt x="618" y="8962"/>
                </a:lnTo>
                <a:cubicBezTo>
                  <a:pt x="123" y="9221"/>
                  <a:pt x="-126" y="10036"/>
                  <a:pt x="64" y="10782"/>
                </a:cubicBezTo>
                <a:lnTo>
                  <a:pt x="2769" y="21420"/>
                </a:lnTo>
                <a:lnTo>
                  <a:pt x="2769" y="15715"/>
                </a:lnTo>
                <a:cubicBezTo>
                  <a:pt x="2769" y="13145"/>
                  <a:pt x="4209" y="11049"/>
                  <a:pt x="5979" y="11049"/>
                </a:cubicBezTo>
                <a:lnTo>
                  <a:pt x="10484" y="11049"/>
                </a:lnTo>
                <a:lnTo>
                  <a:pt x="15858" y="5663"/>
                </a:lnTo>
                <a:lnTo>
                  <a:pt x="18967" y="11049"/>
                </a:lnTo>
                <a:cubicBezTo>
                  <a:pt x="18967" y="11049"/>
                  <a:pt x="21474" y="11049"/>
                  <a:pt x="21474" y="11049"/>
                </a:cubicBezTo>
                <a:close/>
              </a:path>
            </a:pathLst>
          </a:custGeom>
          <a:solidFill>
            <a:srgbClr val="FFFFFF"/>
          </a:solidFill>
          <a:ln w="12700">
            <a:miter lim="400000"/>
          </a:ln>
        </p:spPr>
        <p:txBody>
          <a:bodyPr lIns="45719" rIns="45719" anchor="ctr"/>
          <a:lstStyle/>
          <a:p>
            <a:pPr defTabSz="866943">
              <a:lnSpc>
                <a:spcPct val="120000"/>
              </a:lnSpc>
              <a:defRPr sz="2000">
                <a:solidFill>
                  <a:srgbClr val="3B3838"/>
                </a:solidFill>
              </a:defRPr>
            </a:pPr>
          </a:p>
        </p:txBody>
      </p:sp>
      <p:sp>
        <p:nvSpPr>
          <p:cNvPr id="230" name="稻壳儿_答辩小姐姐作品_11"/>
          <p:cNvSpPr txBox="1"/>
          <p:nvPr/>
        </p:nvSpPr>
        <p:spPr>
          <a:xfrm>
            <a:off x="2919721" y="2158860"/>
            <a:ext cx="1216266" cy="4724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defTabSz="866943">
              <a:lnSpc>
                <a:spcPct val="120000"/>
              </a:lnSpc>
              <a:spcBef>
                <a:spcPts val="600"/>
              </a:spcBef>
              <a:defRPr b="1" sz="2800">
                <a:solidFill>
                  <a:srgbClr val="FFFFFF"/>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输入</a:t>
            </a:r>
          </a:p>
        </p:txBody>
      </p:sp>
      <p:sp>
        <p:nvSpPr>
          <p:cNvPr id="231" name="稻壳儿_答辩小姐姐作品_12"/>
          <p:cNvSpPr txBox="1"/>
          <p:nvPr/>
        </p:nvSpPr>
        <p:spPr>
          <a:xfrm>
            <a:off x="2818914" y="3519609"/>
            <a:ext cx="1458217" cy="1367029"/>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项目管理计划</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chemeClr val="accent1">
                    <a:satOff val="-3547"/>
                    <a:lumOff val="-10352"/>
                  </a:schemeClr>
                </a:solidFill>
              </a:defRPr>
            </a:pPr>
            <a:r>
              <a:rPr b="1">
                <a:latin typeface="YRDZST-Semibold"/>
                <a:ea typeface="YRDZST-Semibold"/>
                <a:cs typeface="YRDZST-Semibold"/>
                <a:sym typeface="YRDZST-Semibold"/>
              </a:rPr>
              <a:t>进度管理计划</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范围基准</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chemeClr val="accent3">
                    <a:lumOff val="-12941"/>
                  </a:schemeClr>
                </a:solidFill>
              </a:defRPr>
            </a:pPr>
            <a:r>
              <a:rPr b="1">
                <a:latin typeface="YRDZST-Semibold"/>
                <a:ea typeface="YRDZST-Semibold"/>
                <a:cs typeface="YRDZST-Semibold"/>
                <a:sym typeface="YRDZST-Semibold"/>
              </a:rPr>
              <a:t>事业环境因素</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chemeClr val="accent3">
                    <a:lumOff val="-12941"/>
                  </a:schemeClr>
                </a:solidFill>
              </a:defRPr>
            </a:pPr>
            <a:r>
              <a:rPr b="1">
                <a:latin typeface="YRDZST-Semibold"/>
                <a:ea typeface="YRDZST-Semibold"/>
                <a:cs typeface="YRDZST-Semibold"/>
                <a:sym typeface="YRDZST-Semibold"/>
              </a:rPr>
              <a:t>组织过程资产</a:t>
            </a:r>
          </a:p>
        </p:txBody>
      </p:sp>
      <p:sp>
        <p:nvSpPr>
          <p:cNvPr id="232" name="稻壳儿_答辩小姐姐作品_13"/>
          <p:cNvSpPr txBox="1"/>
          <p:nvPr/>
        </p:nvSpPr>
        <p:spPr>
          <a:xfrm>
            <a:off x="5532158" y="1975980"/>
            <a:ext cx="1216191" cy="8382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66943">
              <a:lnSpc>
                <a:spcPct val="120000"/>
              </a:lnSpc>
              <a:spcBef>
                <a:spcPts val="900"/>
              </a:spcBef>
              <a:defRPr b="1" sz="2800">
                <a:solidFill>
                  <a:srgbClr val="FFFFFF"/>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工具与技术</a:t>
            </a:r>
          </a:p>
        </p:txBody>
      </p:sp>
      <p:sp>
        <p:nvSpPr>
          <p:cNvPr id="233" name="稻壳儿_答辩小姐姐作品_15"/>
          <p:cNvSpPr txBox="1"/>
          <p:nvPr/>
        </p:nvSpPr>
        <p:spPr>
          <a:xfrm>
            <a:off x="8069900" y="2204580"/>
            <a:ext cx="1216191" cy="3810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defTabSz="866943">
              <a:lnSpc>
                <a:spcPct val="120000"/>
              </a:lnSpc>
              <a:spcBef>
                <a:spcPts val="900"/>
              </a:spcBef>
              <a:defRPr b="1" sz="2800">
                <a:solidFill>
                  <a:srgbClr val="FFFFFF"/>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输出</a:t>
            </a:r>
          </a:p>
        </p:txBody>
      </p:sp>
      <p:sp>
        <p:nvSpPr>
          <p:cNvPr id="234" name="稻壳儿_答辩小姐姐作品_16"/>
          <p:cNvSpPr txBox="1"/>
          <p:nvPr/>
        </p:nvSpPr>
        <p:spPr>
          <a:xfrm>
            <a:off x="5487867" y="3655245"/>
            <a:ext cx="1216266" cy="1095757"/>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defTabSz="866943">
              <a:lnSpc>
                <a:spcPct val="120000"/>
              </a:lnSpc>
              <a:spcBef>
                <a:spcPts val="300"/>
              </a:spcBef>
              <a:buSzPct val="100000"/>
              <a:buChar char="•"/>
              <a:defRPr sz="1400">
                <a:solidFill>
                  <a:schemeClr val="accent3">
                    <a:lumOff val="-12941"/>
                  </a:schemeClr>
                </a:solidFill>
              </a:defRPr>
            </a:pPr>
            <a:r>
              <a:rPr b="1">
                <a:latin typeface="YRDZST-Semibold"/>
                <a:ea typeface="YRDZST-Semibold"/>
                <a:cs typeface="YRDZST-Semibold"/>
                <a:sym typeface="YRDZST-Semibold"/>
              </a:rPr>
              <a:t>专家判断</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分解</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滚动式规划</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chemeClr val="accent3">
                    <a:lumOff val="-12941"/>
                  </a:schemeClr>
                </a:solidFill>
              </a:defRPr>
            </a:pPr>
            <a:r>
              <a:rPr b="1">
                <a:latin typeface="YRDZST-Semibold"/>
                <a:ea typeface="YRDZST-Semibold"/>
                <a:cs typeface="YRDZST-Semibold"/>
                <a:sym typeface="YRDZST-Semibold"/>
              </a:rPr>
              <a:t>会议</a:t>
            </a:r>
          </a:p>
        </p:txBody>
      </p:sp>
      <p:sp>
        <p:nvSpPr>
          <p:cNvPr id="235" name="稻壳儿_答辩小姐姐作品_17"/>
          <p:cNvSpPr txBox="1"/>
          <p:nvPr/>
        </p:nvSpPr>
        <p:spPr>
          <a:xfrm>
            <a:off x="7746579" y="3253190"/>
            <a:ext cx="1771917" cy="1909573"/>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活动清单</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活动属性</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chemeClr val="accent2">
                    <a:satOff val="-18194"/>
                    <a:lumOff val="-11215"/>
                  </a:schemeClr>
                </a:solidFill>
              </a:defRPr>
            </a:pPr>
            <a:r>
              <a:rPr b="1">
                <a:latin typeface="YRDZST-Semibold"/>
                <a:ea typeface="YRDZST-Semibold"/>
                <a:cs typeface="YRDZST-Semibold"/>
                <a:sym typeface="YRDZST-Semibold"/>
              </a:rPr>
              <a:t>里程碑清单</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变更请求</a:t>
            </a:r>
            <a:endParaRPr b="1">
              <a:latin typeface="YRDZST-Semibold"/>
              <a:ea typeface="YRDZST-Semibold"/>
              <a:cs typeface="YRDZST-Semibold"/>
              <a:sym typeface="YRDZST-Semibold"/>
            </a:endParaRPr>
          </a:p>
          <a:p>
            <a:pPr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项目管理计划更新</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进度基准</a:t>
            </a:r>
            <a:endParaRPr b="1">
              <a:latin typeface="YRDZST-Semibold"/>
              <a:ea typeface="YRDZST-Semibold"/>
              <a:cs typeface="YRDZST-Semibold"/>
              <a:sym typeface="YRDZST-Semibold"/>
            </a:endParaRPr>
          </a:p>
          <a:p>
            <a:pPr lvl="1" marL="152400" indent="0" algn="ctr" defTabSz="866943">
              <a:lnSpc>
                <a:spcPct val="120000"/>
              </a:lnSpc>
              <a:spcBef>
                <a:spcPts val="300"/>
              </a:spcBef>
              <a:buSzPct val="100000"/>
              <a:buChar char="•"/>
              <a:defRPr sz="1400">
                <a:solidFill>
                  <a:srgbClr val="3B3838"/>
                </a:solidFill>
              </a:defRPr>
            </a:pPr>
            <a:r>
              <a:rPr b="1">
                <a:latin typeface="YRDZST-Semibold"/>
                <a:ea typeface="YRDZST-Semibold"/>
                <a:cs typeface="YRDZST-Semibold"/>
                <a:sym typeface="YRDZST-Semibold"/>
              </a:rPr>
              <a:t>成本基准</a:t>
            </a:r>
          </a:p>
        </p:txBody>
      </p:sp>
      <p:sp>
        <p:nvSpPr>
          <p:cNvPr id="236" name="识别和记录为完成项目可交付成果而须采取的具体行动的过程"/>
          <p:cNvSpPr txBox="1"/>
          <p:nvPr/>
        </p:nvSpPr>
        <p:spPr>
          <a:xfrm>
            <a:off x="3771122" y="5378265"/>
            <a:ext cx="4885989"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识别和记录为完成项目可交付成果而须采取的具体行动的过程</a:t>
            </a:r>
          </a:p>
        </p:txBody>
      </p:sp>
      <p:sp>
        <p:nvSpPr>
          <p:cNvPr id="237" name="作用：将工作包分解为进度活动，作为对项目工作进行进度估算、规划、执行、监督和控制的基础"/>
          <p:cNvSpPr txBox="1"/>
          <p:nvPr/>
        </p:nvSpPr>
        <p:spPr>
          <a:xfrm>
            <a:off x="2278679" y="5662535"/>
            <a:ext cx="7723149"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lnSpc>
                <a:spcPct val="130000"/>
              </a:lnSpc>
              <a:defRPr sz="1400">
                <a:solidFill>
                  <a:srgbClr val="3B3838"/>
                </a:solidFill>
              </a:defRPr>
            </a:pPr>
            <a:r>
              <a:rPr b="1">
                <a:latin typeface="YRDZST-Semibold"/>
                <a:ea typeface="YRDZST-Semibold"/>
                <a:cs typeface="YRDZST-Semibold"/>
                <a:sym typeface="YRDZST-Semibold"/>
              </a:rPr>
              <a:t>作用：</a:t>
            </a:r>
            <a:r>
              <a:rPr b="1">
                <a:latin typeface="YRDZST-Semibold"/>
                <a:ea typeface="YRDZST-Semibold"/>
                <a:cs typeface="YRDZST-Semibold"/>
                <a:sym typeface="YRDZST-Semibold"/>
              </a:rPr>
              <a:t>将工作包分解为进度活动，作为对项目工作进行进度估算、规划、执行、监督和控制的基础</a:t>
            </a:r>
          </a:p>
        </p:txBody>
      </p:sp>
      <p:sp>
        <p:nvSpPr>
          <p:cNvPr id="238" name="本过程需要在整个项目期间开展"/>
          <p:cNvSpPr txBox="1"/>
          <p:nvPr/>
        </p:nvSpPr>
        <p:spPr>
          <a:xfrm>
            <a:off x="4814426" y="5973426"/>
            <a:ext cx="2583618"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本过程需要在整个项目期间开展</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稻壳儿_答辩小姐姐作品_1"/>
          <p:cNvSpPr/>
          <p:nvPr/>
        </p:nvSpPr>
        <p:spPr>
          <a:xfrm>
            <a:off x="313266" y="304800"/>
            <a:ext cx="11565468" cy="6248400"/>
          </a:xfrm>
          <a:prstGeom prst="rect">
            <a:avLst/>
          </a:prstGeom>
          <a:solidFill>
            <a:srgbClr val="FFFFFF"/>
          </a:solidFill>
          <a:ln w="12700">
            <a:miter lim="400000"/>
          </a:ln>
        </p:spPr>
        <p:txBody>
          <a:bodyPr lIns="45719" rIns="45719" anchor="ctr"/>
          <a:lstStyle/>
          <a:p>
            <a:pPr algn="ctr">
              <a:defRPr>
                <a:solidFill>
                  <a:srgbClr val="FFFFFF"/>
                </a:solidFill>
              </a:defRPr>
            </a:pPr>
          </a:p>
        </p:txBody>
      </p:sp>
      <p:grpSp>
        <p:nvGrpSpPr>
          <p:cNvPr id="246" name="稻壳儿_答辩小姐姐作品_18"/>
          <p:cNvGrpSpPr/>
          <p:nvPr/>
        </p:nvGrpSpPr>
        <p:grpSpPr>
          <a:xfrm>
            <a:off x="4058859" y="713275"/>
            <a:ext cx="4074283" cy="230833"/>
            <a:chOff x="0" y="0"/>
            <a:chExt cx="4074281" cy="230831"/>
          </a:xfrm>
        </p:grpSpPr>
        <p:sp>
          <p:nvSpPr>
            <p:cNvPr id="243" name="直接连接符 2"/>
            <p:cNvSpPr/>
            <p:nvPr/>
          </p:nvSpPr>
          <p:spPr>
            <a:xfrm>
              <a:off x="0" y="230831"/>
              <a:ext cx="648182"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244" name="直接连接符 28"/>
            <p:cNvSpPr/>
            <p:nvPr/>
          </p:nvSpPr>
          <p:spPr>
            <a:xfrm>
              <a:off x="3426099" y="230831"/>
              <a:ext cx="648183" cy="1"/>
            </a:xfrm>
            <a:prstGeom prst="line">
              <a:avLst/>
            </a:prstGeom>
            <a:noFill/>
            <a:ln w="12700" cap="flat">
              <a:solidFill>
                <a:srgbClr val="4D7F89">
                  <a:alpha val="50000"/>
                </a:srgbClr>
              </a:solidFill>
              <a:prstDash val="solid"/>
              <a:miter lim="800000"/>
            </a:ln>
            <a:effectLst/>
          </p:spPr>
          <p:txBody>
            <a:bodyPr wrap="square" lIns="45719" tIns="45719" rIns="45719" bIns="45719" numCol="1" anchor="t">
              <a:noAutofit/>
            </a:bodyPr>
            <a:lstStyle/>
            <a:p>
              <a:pPr/>
            </a:p>
          </p:txBody>
        </p:sp>
        <p:sp>
          <p:nvSpPr>
            <p:cNvPr id="245" name="文本框 7"/>
            <p:cNvSpPr/>
            <p:nvPr/>
          </p:nvSpPr>
          <p:spPr>
            <a:xfrm>
              <a:off x="734343" y="0"/>
              <a:ext cx="260559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b="1" spc="300" sz="2400">
                  <a:gradFill flip="none" rotWithShape="1">
                    <a:gsLst>
                      <a:gs pos="0">
                        <a:srgbClr val="4D7F89"/>
                      </a:gs>
                      <a:gs pos="100000">
                        <a:srgbClr val="A2633C"/>
                      </a:gs>
                    </a:gsLst>
                    <a:lin ang="0" scaled="0"/>
                  </a:gradFill>
                  <a:latin typeface="YRDZST-Semibold"/>
                  <a:ea typeface="YRDZST-Semibold"/>
                  <a:cs typeface="YRDZST-Semibold"/>
                  <a:sym typeface="YRDZST-Semibold"/>
                </a:defRPr>
              </a:lvl1pPr>
            </a:lstStyle>
            <a:p>
              <a:pPr/>
              <a:r>
                <a:t>定义活动</a:t>
              </a:r>
            </a:p>
          </p:txBody>
        </p:sp>
      </p:grpSp>
      <p:sp>
        <p:nvSpPr>
          <p:cNvPr id="247" name="活动清单"/>
          <p:cNvSpPr txBox="1"/>
          <p:nvPr/>
        </p:nvSpPr>
        <p:spPr>
          <a:xfrm>
            <a:off x="1981769" y="1434611"/>
            <a:ext cx="1318579"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2400">
                <a:solidFill>
                  <a:srgbClr val="3B3838"/>
                </a:solidFill>
                <a:latin typeface="YRDZST-Semibold"/>
                <a:ea typeface="YRDZST-Semibold"/>
                <a:cs typeface="YRDZST-Semibold"/>
                <a:sym typeface="YRDZST-Semibold"/>
              </a:defRPr>
            </a:lvl1pPr>
          </a:lstStyle>
          <a:p>
            <a:pPr/>
            <a:r>
              <a:t>活动清单</a:t>
            </a:r>
          </a:p>
        </p:txBody>
      </p:sp>
      <p:sp>
        <p:nvSpPr>
          <p:cNvPr id="248" name="活动属性"/>
          <p:cNvSpPr txBox="1"/>
          <p:nvPr/>
        </p:nvSpPr>
        <p:spPr>
          <a:xfrm>
            <a:off x="5386751" y="1436150"/>
            <a:ext cx="1318579"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2400">
                <a:solidFill>
                  <a:srgbClr val="3B3838"/>
                </a:solidFill>
                <a:latin typeface="YRDZST-Semibold"/>
                <a:ea typeface="YRDZST-Semibold"/>
                <a:cs typeface="YRDZST-Semibold"/>
                <a:sym typeface="YRDZST-Semibold"/>
              </a:defRPr>
            </a:lvl1pPr>
          </a:lstStyle>
          <a:p>
            <a:pPr/>
            <a:r>
              <a:t>活动属性</a:t>
            </a:r>
          </a:p>
        </p:txBody>
      </p:sp>
      <p:sp>
        <p:nvSpPr>
          <p:cNvPr id="249" name="包含内容：…"/>
          <p:cNvSpPr txBox="1"/>
          <p:nvPr/>
        </p:nvSpPr>
        <p:spPr>
          <a:xfrm>
            <a:off x="1973006" y="2912598"/>
            <a:ext cx="1395374" cy="777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lnSpc>
                <a:spcPct val="130000"/>
              </a:lnSpc>
              <a:defRPr sz="1400">
                <a:solidFill>
                  <a:srgbClr val="3B3838"/>
                </a:solidFill>
                <a:latin typeface="YRDZST-Semibold"/>
                <a:ea typeface="YRDZST-Semibold"/>
                <a:cs typeface="YRDZST-Semibold"/>
                <a:sym typeface="YRDZST-Semibold"/>
              </a:defRPr>
            </a:pPr>
            <a:r>
              <a:t>包含内容：</a:t>
            </a:r>
          </a:p>
          <a:p>
            <a:pPr marL="228600" indent="-228600" algn="ctr">
              <a:lnSpc>
                <a:spcPct val="130000"/>
              </a:lnSpc>
              <a:buClr>
                <a:srgbClr val="3B3838"/>
              </a:buClr>
              <a:buSzPct val="50000"/>
              <a:buChar char="•"/>
              <a:defRPr b="1" sz="1400">
                <a:solidFill>
                  <a:srgbClr val="3B3838"/>
                </a:solidFill>
                <a:latin typeface="YRDZST-Semibold"/>
                <a:ea typeface="YRDZST-Semibold"/>
                <a:cs typeface="YRDZST-Semibold"/>
                <a:sym typeface="YRDZST-Semibold"/>
              </a:defRPr>
            </a:pPr>
            <a:r>
              <a:t>活动的标识</a:t>
            </a:r>
          </a:p>
          <a:p>
            <a:pPr marL="228600" indent="-228600" algn="ctr">
              <a:lnSpc>
                <a:spcPct val="130000"/>
              </a:lnSpc>
              <a:buClr>
                <a:srgbClr val="3B3838"/>
              </a:buClr>
              <a:buSzPct val="50000"/>
              <a:buChar char="•"/>
              <a:defRPr b="1" sz="1400">
                <a:solidFill>
                  <a:srgbClr val="3B3838"/>
                </a:solidFill>
                <a:latin typeface="YRDZST-Semibold"/>
                <a:ea typeface="YRDZST-Semibold"/>
                <a:cs typeface="YRDZST-Semibold"/>
                <a:sym typeface="YRDZST-Semibold"/>
              </a:defRPr>
            </a:pPr>
            <a:r>
              <a:t>工作范围描述</a:t>
            </a:r>
          </a:p>
        </p:txBody>
      </p:sp>
      <p:sp>
        <p:nvSpPr>
          <p:cNvPr id="250" name="包含内容：…"/>
          <p:cNvSpPr txBox="1"/>
          <p:nvPr/>
        </p:nvSpPr>
        <p:spPr>
          <a:xfrm>
            <a:off x="5289435" y="2788773"/>
            <a:ext cx="1572480" cy="30060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lnSpc>
                <a:spcPct val="130000"/>
              </a:lnSpc>
              <a:defRPr b="1" sz="1400">
                <a:solidFill>
                  <a:srgbClr val="3B3838"/>
                </a:solidFill>
                <a:latin typeface="YRDZST-Semibold"/>
                <a:ea typeface="YRDZST-Semibold"/>
                <a:cs typeface="YRDZST-Semibold"/>
                <a:sym typeface="YRDZST-Semibold"/>
              </a:defRPr>
            </a:pPr>
            <a:r>
              <a:t>包含内容：</a:t>
            </a:r>
          </a:p>
          <a:p>
            <a:pPr marL="228600" indent="-228600" algn="ctr">
              <a:lnSpc>
                <a:spcPct val="130000"/>
              </a:lnSpc>
              <a:buClr>
                <a:srgbClr val="3B3838"/>
              </a:buClr>
              <a:buSzPct val="50000"/>
              <a:buChar char="•"/>
              <a:defRPr b="1" sz="1400">
                <a:solidFill>
                  <a:srgbClr val="3B3838"/>
                </a:solidFill>
                <a:latin typeface="YRDZST-Semibold"/>
                <a:ea typeface="YRDZST-Semibold"/>
                <a:cs typeface="YRDZST-Semibold"/>
                <a:sym typeface="YRDZST-Semibold"/>
              </a:defRPr>
            </a:pPr>
            <a:r>
              <a:t>活动的标识</a:t>
            </a:r>
          </a:p>
          <a:p>
            <a:pPr marL="228600" indent="-228600" algn="ctr">
              <a:lnSpc>
                <a:spcPct val="130000"/>
              </a:lnSpc>
              <a:buClr>
                <a:srgbClr val="3B3838"/>
              </a:buClr>
              <a:buSzPct val="50000"/>
              <a:buChar char="•"/>
              <a:defRPr b="1" sz="1400">
                <a:solidFill>
                  <a:srgbClr val="3B3838"/>
                </a:solidFill>
                <a:latin typeface="YRDZST-Semibold"/>
                <a:ea typeface="YRDZST-Semibold"/>
                <a:cs typeface="YRDZST-Semibold"/>
                <a:sym typeface="YRDZST-Semibold"/>
              </a:defRPr>
            </a:pPr>
            <a:r>
              <a:t>WBS标识</a:t>
            </a:r>
          </a:p>
          <a:p>
            <a:pPr marL="228600" indent="-228600" algn="ctr">
              <a:lnSpc>
                <a:spcPct val="130000"/>
              </a:lnSpc>
              <a:buClr>
                <a:srgbClr val="3B3838"/>
              </a:buClr>
              <a:buSzPct val="50000"/>
              <a:buChar char="•"/>
              <a:defRPr b="1" sz="1400">
                <a:solidFill>
                  <a:srgbClr val="3B3838"/>
                </a:solidFill>
                <a:latin typeface="YRDZST-Semibold"/>
                <a:ea typeface="YRDZST-Semibold"/>
                <a:cs typeface="YRDZST-Semibold"/>
                <a:sym typeface="YRDZST-Semibold"/>
              </a:defRPr>
            </a:pPr>
            <a:r>
              <a:t>活动标签或名称</a:t>
            </a:r>
          </a:p>
          <a:p>
            <a:pPr marL="228600" indent="-228600" algn="ctr">
              <a:lnSpc>
                <a:spcPct val="130000"/>
              </a:lnSpc>
              <a:buClr>
                <a:srgbClr val="3B3838"/>
              </a:buClr>
              <a:buSzPct val="50000"/>
              <a:buChar char="•"/>
              <a:defRPr b="1" sz="1400">
                <a:solidFill>
                  <a:srgbClr val="3B3838"/>
                </a:solidFill>
                <a:latin typeface="YRDZST-Semibold"/>
                <a:ea typeface="YRDZST-Semibold"/>
                <a:cs typeface="YRDZST-Semibold"/>
                <a:sym typeface="YRDZST-Semibold"/>
              </a:defRPr>
            </a:pPr>
            <a:r>
              <a:t>活动描述</a:t>
            </a:r>
          </a:p>
          <a:p>
            <a:pPr marL="228600" indent="-228600" algn="ctr">
              <a:lnSpc>
                <a:spcPct val="130000"/>
              </a:lnSpc>
              <a:buClr>
                <a:srgbClr val="3B3838"/>
              </a:buClr>
              <a:buSzPct val="50000"/>
              <a:buChar char="•"/>
              <a:defRPr b="1" sz="1400">
                <a:solidFill>
                  <a:srgbClr val="3B3838"/>
                </a:solidFill>
                <a:latin typeface="YRDZST-Semibold"/>
                <a:ea typeface="YRDZST-Semibold"/>
                <a:cs typeface="YRDZST-Semibold"/>
                <a:sym typeface="YRDZST-Semibold"/>
              </a:defRPr>
            </a:pPr>
            <a:r>
              <a:t>紧前/紧后活动</a:t>
            </a:r>
          </a:p>
          <a:p>
            <a:pPr marL="228600" indent="-228600" algn="ctr">
              <a:lnSpc>
                <a:spcPct val="130000"/>
              </a:lnSpc>
              <a:buClr>
                <a:srgbClr val="3B3838"/>
              </a:buClr>
              <a:buSzPct val="50000"/>
              <a:buChar char="•"/>
              <a:defRPr b="1" sz="1400">
                <a:solidFill>
                  <a:srgbClr val="3B3838"/>
                </a:solidFill>
                <a:latin typeface="YRDZST-Semibold"/>
                <a:ea typeface="YRDZST-Semibold"/>
                <a:cs typeface="YRDZST-Semibold"/>
                <a:sym typeface="YRDZST-Semibold"/>
              </a:defRPr>
            </a:pPr>
            <a:r>
              <a:t>逻辑关系</a:t>
            </a:r>
          </a:p>
          <a:p>
            <a:pPr marL="228600" indent="-228600" algn="ctr">
              <a:lnSpc>
                <a:spcPct val="130000"/>
              </a:lnSpc>
              <a:buClr>
                <a:srgbClr val="3B3838"/>
              </a:buClr>
              <a:buSzPct val="50000"/>
              <a:buChar char="•"/>
              <a:defRPr b="1" sz="1400">
                <a:solidFill>
                  <a:srgbClr val="3B3838"/>
                </a:solidFill>
                <a:latin typeface="YRDZST-Semibold"/>
                <a:ea typeface="YRDZST-Semibold"/>
                <a:cs typeface="YRDZST-Semibold"/>
                <a:sym typeface="YRDZST-Semibold"/>
              </a:defRPr>
            </a:pPr>
            <a:r>
              <a:t>提前量和滞后量</a:t>
            </a:r>
          </a:p>
          <a:p>
            <a:pPr marL="228600" indent="-228600" algn="ctr">
              <a:lnSpc>
                <a:spcPct val="130000"/>
              </a:lnSpc>
              <a:buClr>
                <a:srgbClr val="3B3838"/>
              </a:buClr>
              <a:buSzPct val="50000"/>
              <a:buChar char="•"/>
              <a:defRPr b="1" sz="1400">
                <a:solidFill>
                  <a:srgbClr val="3B3838"/>
                </a:solidFill>
                <a:latin typeface="YRDZST-Semibold"/>
                <a:ea typeface="YRDZST-Semibold"/>
                <a:cs typeface="YRDZST-Semibold"/>
                <a:sym typeface="YRDZST-Semibold"/>
              </a:defRPr>
            </a:pPr>
            <a:r>
              <a:t>资源需求</a:t>
            </a:r>
          </a:p>
          <a:p>
            <a:pPr marL="228600" indent="-228600" algn="ctr">
              <a:lnSpc>
                <a:spcPct val="130000"/>
              </a:lnSpc>
              <a:buClr>
                <a:srgbClr val="3B3838"/>
              </a:buClr>
              <a:buSzPct val="50000"/>
              <a:buChar char="•"/>
              <a:defRPr b="1" sz="1400">
                <a:solidFill>
                  <a:srgbClr val="3B3838"/>
                </a:solidFill>
                <a:latin typeface="YRDZST-Semibold"/>
                <a:ea typeface="YRDZST-Semibold"/>
                <a:cs typeface="YRDZST-Semibold"/>
                <a:sym typeface="YRDZST-Semibold"/>
              </a:defRPr>
            </a:pPr>
            <a:r>
              <a:t>强制日期</a:t>
            </a:r>
          </a:p>
          <a:p>
            <a:pPr marL="228600" indent="-228600" algn="ctr">
              <a:lnSpc>
                <a:spcPct val="130000"/>
              </a:lnSpc>
              <a:buClr>
                <a:srgbClr val="3B3838"/>
              </a:buClr>
              <a:buSzPct val="50000"/>
              <a:buChar char="•"/>
              <a:defRPr b="1" sz="1400">
                <a:solidFill>
                  <a:srgbClr val="3B3838"/>
                </a:solidFill>
                <a:latin typeface="YRDZST-Semibold"/>
                <a:ea typeface="YRDZST-Semibold"/>
                <a:cs typeface="YRDZST-Semibold"/>
                <a:sym typeface="YRDZST-Semibold"/>
              </a:defRPr>
            </a:pPr>
            <a:r>
              <a:t>制约因素</a:t>
            </a:r>
          </a:p>
          <a:p>
            <a:pPr marL="228600" indent="-228600" algn="ctr">
              <a:lnSpc>
                <a:spcPct val="130000"/>
              </a:lnSpc>
              <a:buClr>
                <a:srgbClr val="3B3838"/>
              </a:buClr>
              <a:buSzPct val="50000"/>
              <a:buChar char="•"/>
              <a:defRPr b="1" sz="1400">
                <a:solidFill>
                  <a:srgbClr val="3B3838"/>
                </a:solidFill>
                <a:latin typeface="YRDZST-Semibold"/>
                <a:ea typeface="YRDZST-Semibold"/>
                <a:cs typeface="YRDZST-Semibold"/>
                <a:sym typeface="YRDZST-Semibold"/>
              </a:defRPr>
            </a:pPr>
            <a:r>
              <a:t>假设条件</a:t>
            </a:r>
          </a:p>
        </p:txBody>
      </p:sp>
      <p:sp>
        <p:nvSpPr>
          <p:cNvPr id="251" name="属于项目文件"/>
          <p:cNvSpPr txBox="1"/>
          <p:nvPr/>
        </p:nvSpPr>
        <p:spPr>
          <a:xfrm>
            <a:off x="5462653" y="2113745"/>
            <a:ext cx="1166774"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属于项目文件</a:t>
            </a:r>
          </a:p>
        </p:txBody>
      </p:sp>
      <p:sp>
        <p:nvSpPr>
          <p:cNvPr id="252" name="Rounded Rectangle"/>
          <p:cNvSpPr/>
          <p:nvPr/>
        </p:nvSpPr>
        <p:spPr>
          <a:xfrm>
            <a:off x="5855160" y="2120095"/>
            <a:ext cx="749860" cy="269241"/>
          </a:xfrm>
          <a:prstGeom prst="roundRect">
            <a:avLst>
              <a:gd name="adj" fmla="val 50000"/>
            </a:avLst>
          </a:prstGeom>
          <a:solidFill>
            <a:srgbClr val="23A5FF">
              <a:alpha val="42275"/>
            </a:srgbClr>
          </a:solidFill>
          <a:ln w="12700">
            <a:miter lim="400000"/>
          </a:ln>
        </p:spPr>
        <p:txBody>
          <a:bodyPr lIns="45719" rIns="45719" anchor="ctr"/>
          <a:lstStyle/>
          <a:p>
            <a:pPr>
              <a:defRPr sz="2200"/>
            </a:pPr>
          </a:p>
        </p:txBody>
      </p:sp>
      <p:sp>
        <p:nvSpPr>
          <p:cNvPr id="253" name="里程碑清单"/>
          <p:cNvSpPr txBox="1"/>
          <p:nvPr/>
        </p:nvSpPr>
        <p:spPr>
          <a:xfrm>
            <a:off x="8813147" y="1434611"/>
            <a:ext cx="1622187" cy="421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2400">
                <a:solidFill>
                  <a:srgbClr val="3B3838"/>
                </a:solidFill>
                <a:latin typeface="YRDZST-Semibold"/>
                <a:ea typeface="YRDZST-Semibold"/>
                <a:cs typeface="YRDZST-Semibold"/>
                <a:sym typeface="YRDZST-Semibold"/>
              </a:defRPr>
            </a:lvl1pPr>
          </a:lstStyle>
          <a:p>
            <a:pPr/>
            <a:r>
              <a:t>里程碑清单</a:t>
            </a:r>
          </a:p>
        </p:txBody>
      </p:sp>
      <p:sp>
        <p:nvSpPr>
          <p:cNvPr id="254" name="包含内容：…"/>
          <p:cNvSpPr txBox="1"/>
          <p:nvPr/>
        </p:nvSpPr>
        <p:spPr>
          <a:xfrm>
            <a:off x="8247766" y="2912598"/>
            <a:ext cx="2812218" cy="10248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lnSpc>
                <a:spcPct val="130000"/>
              </a:lnSpc>
              <a:defRPr sz="1400">
                <a:solidFill>
                  <a:srgbClr val="3B3838"/>
                </a:solidFill>
                <a:latin typeface="YRDZST-Semibold"/>
                <a:ea typeface="YRDZST-Semibold"/>
                <a:cs typeface="YRDZST-Semibold"/>
                <a:sym typeface="YRDZST-Semibold"/>
              </a:defRPr>
            </a:pPr>
            <a:r>
              <a:t>包含内容：</a:t>
            </a:r>
          </a:p>
          <a:p>
            <a:pPr marL="228600" indent="-228600" algn="ctr">
              <a:lnSpc>
                <a:spcPct val="130000"/>
              </a:lnSpc>
              <a:buClr>
                <a:srgbClr val="3B3838"/>
              </a:buClr>
              <a:buSzPct val="50000"/>
              <a:buChar char="•"/>
              <a:defRPr b="1" sz="1400">
                <a:solidFill>
                  <a:srgbClr val="3B3838"/>
                </a:solidFill>
                <a:latin typeface="YRDZST-Semibold"/>
                <a:ea typeface="YRDZST-Semibold"/>
                <a:cs typeface="YRDZST-Semibold"/>
                <a:sym typeface="YRDZST-Semibold"/>
              </a:defRPr>
            </a:pPr>
            <a:r>
              <a:t>里程碑是强制性的还是选择性的</a:t>
            </a:r>
          </a:p>
          <a:p>
            <a:pPr marL="228600" indent="-228600" algn="ctr">
              <a:lnSpc>
                <a:spcPct val="130000"/>
              </a:lnSpc>
              <a:buClr>
                <a:srgbClr val="3B3838"/>
              </a:buClr>
              <a:buSzPct val="50000"/>
              <a:buChar char="•"/>
              <a:defRPr b="1" sz="1400">
                <a:solidFill>
                  <a:srgbClr val="3B3838"/>
                </a:solidFill>
                <a:latin typeface="YRDZST-Semibold"/>
                <a:ea typeface="YRDZST-Semibold"/>
                <a:cs typeface="YRDZST-Semibold"/>
                <a:sym typeface="YRDZST-Semibold"/>
              </a:defRPr>
            </a:pPr>
            <a:r>
              <a:t>里程碑的时间点</a:t>
            </a:r>
          </a:p>
          <a:p>
            <a:pPr marL="228600" indent="-228600" algn="ctr">
              <a:lnSpc>
                <a:spcPct val="130000"/>
              </a:lnSpc>
              <a:buClr>
                <a:srgbClr val="3B3838"/>
              </a:buClr>
              <a:buSzPct val="50000"/>
              <a:buChar char="•"/>
              <a:defRPr b="1" sz="1400">
                <a:solidFill>
                  <a:srgbClr val="3B3838"/>
                </a:solidFill>
                <a:latin typeface="YRDZST-Semibold"/>
                <a:ea typeface="YRDZST-Semibold"/>
                <a:cs typeface="YRDZST-Semibold"/>
                <a:sym typeface="YRDZST-Semibold"/>
              </a:defRPr>
            </a:pPr>
            <a:r>
              <a:t>里程碑的事件</a:t>
            </a:r>
          </a:p>
        </p:txBody>
      </p:sp>
      <p:sp>
        <p:nvSpPr>
          <p:cNvPr id="255" name="属于项目文件"/>
          <p:cNvSpPr txBox="1"/>
          <p:nvPr/>
        </p:nvSpPr>
        <p:spPr>
          <a:xfrm>
            <a:off x="2057671" y="2113745"/>
            <a:ext cx="1166774"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属于项目文件</a:t>
            </a:r>
          </a:p>
        </p:txBody>
      </p:sp>
      <p:sp>
        <p:nvSpPr>
          <p:cNvPr id="256" name="Rounded Rectangle"/>
          <p:cNvSpPr/>
          <p:nvPr/>
        </p:nvSpPr>
        <p:spPr>
          <a:xfrm>
            <a:off x="2447976" y="2120095"/>
            <a:ext cx="749860" cy="269241"/>
          </a:xfrm>
          <a:prstGeom prst="roundRect">
            <a:avLst>
              <a:gd name="adj" fmla="val 50000"/>
            </a:avLst>
          </a:prstGeom>
          <a:solidFill>
            <a:srgbClr val="23A5FF">
              <a:alpha val="42275"/>
            </a:srgbClr>
          </a:solidFill>
          <a:ln w="12700">
            <a:miter lim="400000"/>
          </a:ln>
        </p:spPr>
        <p:txBody>
          <a:bodyPr lIns="45719" rIns="45719" anchor="ctr"/>
          <a:lstStyle/>
          <a:p>
            <a:pPr>
              <a:defRPr sz="2200"/>
            </a:pPr>
          </a:p>
        </p:txBody>
      </p:sp>
      <p:sp>
        <p:nvSpPr>
          <p:cNvPr id="257" name="属于项目文件"/>
          <p:cNvSpPr txBox="1"/>
          <p:nvPr/>
        </p:nvSpPr>
        <p:spPr>
          <a:xfrm>
            <a:off x="9040854" y="2113745"/>
            <a:ext cx="1166773" cy="281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lnSpc>
                <a:spcPct val="130000"/>
              </a:lnSpc>
              <a:defRPr b="1" sz="1400">
                <a:solidFill>
                  <a:srgbClr val="3B3838"/>
                </a:solidFill>
                <a:latin typeface="YRDZST-Semibold"/>
                <a:ea typeface="YRDZST-Semibold"/>
                <a:cs typeface="YRDZST-Semibold"/>
                <a:sym typeface="YRDZST-Semibold"/>
              </a:defRPr>
            </a:lvl1pPr>
          </a:lstStyle>
          <a:p>
            <a:pPr>
              <a:defRPr b="0">
                <a:latin typeface="+mj-lt"/>
                <a:ea typeface="+mj-ea"/>
                <a:cs typeface="+mj-cs"/>
                <a:sym typeface="DengXian-Regular"/>
              </a:defRPr>
            </a:pPr>
            <a:r>
              <a:rPr b="1">
                <a:latin typeface="YRDZST-Semibold"/>
                <a:ea typeface="YRDZST-Semibold"/>
                <a:cs typeface="YRDZST-Semibold"/>
                <a:sym typeface="YRDZST-Semibold"/>
              </a:rPr>
              <a:t>属于项目文件</a:t>
            </a:r>
          </a:p>
        </p:txBody>
      </p:sp>
      <p:sp>
        <p:nvSpPr>
          <p:cNvPr id="258" name="Rounded Rectangle"/>
          <p:cNvSpPr/>
          <p:nvPr/>
        </p:nvSpPr>
        <p:spPr>
          <a:xfrm>
            <a:off x="9433360" y="2120095"/>
            <a:ext cx="749860" cy="269241"/>
          </a:xfrm>
          <a:prstGeom prst="roundRect">
            <a:avLst>
              <a:gd name="adj" fmla="val 50000"/>
            </a:avLst>
          </a:prstGeom>
          <a:solidFill>
            <a:srgbClr val="23A5FF">
              <a:alpha val="42275"/>
            </a:srgbClr>
          </a:solidFill>
          <a:ln w="12700">
            <a:miter lim="400000"/>
          </a:ln>
        </p:spPr>
        <p:txBody>
          <a:bodyPr lIns="45719" rIns="45719" anchor="ctr"/>
          <a:lstStyle/>
          <a:p>
            <a:pPr>
              <a:defRPr sz="2200"/>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DengXian-Regular"/>
        <a:ea typeface="DengXian-Regular"/>
        <a:cs typeface="DengXian-Regular"/>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DengXian-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DengXian-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DengXian-Regular"/>
        <a:ea typeface="DengXian-Regular"/>
        <a:cs typeface="DengXian-Regular"/>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DengXian-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DengXian-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