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92" r:id="rId2"/>
    <p:sldMasterId id="2147483709" r:id="rId3"/>
  </p:sldMasterIdLst>
  <p:notesMasterIdLst>
    <p:notesMasterId r:id="rId19"/>
  </p:notesMasterIdLst>
  <p:sldIdLst>
    <p:sldId id="256" r:id="rId4"/>
    <p:sldId id="257" r:id="rId5"/>
    <p:sldId id="1233" r:id="rId6"/>
    <p:sldId id="1237" r:id="rId7"/>
    <p:sldId id="1238" r:id="rId8"/>
    <p:sldId id="1235" r:id="rId9"/>
    <p:sldId id="1236" r:id="rId10"/>
    <p:sldId id="1239" r:id="rId11"/>
    <p:sldId id="1240" r:id="rId12"/>
    <p:sldId id="1241" r:id="rId13"/>
    <p:sldId id="1242" r:id="rId14"/>
    <p:sldId id="1243" r:id="rId15"/>
    <p:sldId id="572" r:id="rId16"/>
    <p:sldId id="321" r:id="rId17"/>
    <p:sldId id="1244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Work Sans" panose="020B0604020202020204" charset="0"/>
      <p:regular r:id="rId26"/>
      <p:bold r:id="rId27"/>
      <p:italic r:id="rId28"/>
      <p:boldItalic r:id="rId29"/>
    </p:embeddedFont>
    <p:embeddedFont>
      <p:font typeface="Work Sans Light" panose="020B0604020202020204" charset="0"/>
      <p:regular r:id="rId30"/>
      <p:bold r:id="rId31"/>
      <p:italic r:id="rId32"/>
      <p:boldItalic r:id="rId33"/>
    </p:embeddedFont>
    <p:embeddedFont>
      <p:font typeface="Work Sans Medium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8" roundtripDataSignature="AMtx7mh9cBwuomw2KhP3+gywVhm2hcJ6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F63761-9A24-4E9C-811A-762A2EB3E6BA}">
  <a:tblStyle styleId="{AEF63761-9A24-4E9C-811A-762A2EB3E6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C08DFD9-2811-44C4-8D3A-7CFF629AAF17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E82AC6A-495D-4AF2-9FDD-C54954D73DD1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694F3AD-6488-4413-8E68-283D300497FC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1622" autoAdjust="0"/>
  </p:normalViewPr>
  <p:slideViewPr>
    <p:cSldViewPr snapToGrid="0">
      <p:cViewPr varScale="1">
        <p:scale>
          <a:sx n="104" d="100"/>
          <a:sy n="104" d="100"/>
        </p:scale>
        <p:origin x="78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159" Type="http://schemas.openxmlformats.org/officeDocument/2006/relationships/presProps" Target="presProps.xml"/><Relationship Id="rId7" Type="http://schemas.openxmlformats.org/officeDocument/2006/relationships/slide" Target="slides/slide4.xml"/><Relationship Id="rId16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6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60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15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4350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7" name="Google Shape;617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a de título">
  <p:cSld name="1_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7" descr="Interfaz de usuario gráfica, Texto, Aplicación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7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3538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4292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413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0295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74347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986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Encabezado de sección">
  <p:cSld name="2_Encabezado de secció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58" descr="Patrón de fond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33600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36651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24321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2222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B25968F-984F-8BF4-4FF0-2432A9923E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7833" y="317431"/>
            <a:ext cx="811391" cy="79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528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62804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844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37997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DFF890D-F3AC-9928-32A3-F179DB21A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563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a de título">
  <p:cSld name="1_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7" descr="Interfaz de usuario gráfica, Texto, Aplicación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275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En blanc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47227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36137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Encabezado de secció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33493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62735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6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6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6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02659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92921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7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5431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Imagen con títul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7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7854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6202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Título vertical y texto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089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703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6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6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6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7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387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71618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"/>
          <p:cNvSpPr txBox="1"/>
          <p:nvPr/>
        </p:nvSpPr>
        <p:spPr>
          <a:xfrm>
            <a:off x="995422" y="2551837"/>
            <a:ext cx="9477046" cy="249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Stunt </a:t>
            </a:r>
            <a:r>
              <a:rPr lang="es-ES" sz="3600" b="1" dirty="0" err="1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riders</a:t>
            </a:r>
            <a:r>
              <a:rPr lang="es-ES" sz="3600" b="1" dirty="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b="1" dirty="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>
                <a:solidFill>
                  <a:srgbClr val="3F3F3F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Autores: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3F3F3F"/>
                </a:solidFill>
                <a:latin typeface="Work Sans Medium"/>
                <a:sym typeface="Work Sans Medium"/>
              </a:rPr>
              <a:t>L</a:t>
            </a:r>
            <a:r>
              <a:rPr lang="es-CO" sz="2000" dirty="0" err="1">
                <a:solidFill>
                  <a:srgbClr val="3F3F3F"/>
                </a:solidFill>
                <a:latin typeface="Work Sans Medium"/>
                <a:sym typeface="Work Sans Medium"/>
              </a:rPr>
              <a:t>udwin</a:t>
            </a:r>
            <a:r>
              <a:rPr lang="es-CO" sz="2000" dirty="0">
                <a:solidFill>
                  <a:srgbClr val="3F3F3F"/>
                </a:solidFill>
                <a:latin typeface="Work Sans Medium"/>
                <a:sym typeface="Work Sans Medium"/>
              </a:rPr>
              <a:t> Mayorga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3F3F3F"/>
                </a:solidFill>
                <a:latin typeface="Work Sans Medium"/>
                <a:sym typeface="Work Sans Medium"/>
              </a:rPr>
              <a:t>D</a:t>
            </a:r>
            <a:r>
              <a:rPr lang="es-CO" sz="2000" dirty="0" err="1">
                <a:solidFill>
                  <a:srgbClr val="3F3F3F"/>
                </a:solidFill>
                <a:latin typeface="Work Sans Medium"/>
                <a:sym typeface="Work Sans Medium"/>
              </a:rPr>
              <a:t>uvan</a:t>
            </a:r>
            <a:r>
              <a:rPr lang="es-CO" sz="2000" dirty="0">
                <a:solidFill>
                  <a:srgbClr val="3F3F3F"/>
                </a:solidFill>
                <a:latin typeface="Work Sans Medium"/>
                <a:sym typeface="Work Sans Medium"/>
              </a:rPr>
              <a:t> </a:t>
            </a:r>
            <a:r>
              <a:rPr lang="es-CO" sz="2000" dirty="0" err="1">
                <a:solidFill>
                  <a:srgbClr val="3F3F3F"/>
                </a:solidFill>
                <a:latin typeface="Work Sans Medium"/>
                <a:sym typeface="Work Sans Medium"/>
              </a:rPr>
              <a:t>Mendez</a:t>
            </a:r>
            <a:endParaRPr lang="es-CO" sz="2000" dirty="0">
              <a:solidFill>
                <a:srgbClr val="3F3F3F"/>
              </a:solidFill>
              <a:latin typeface="Work Sans Medium"/>
              <a:sym typeface="Work Sans Mediu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3F3F3F"/>
                </a:solidFill>
                <a:latin typeface="Work Sans Medium"/>
                <a:sym typeface="Work Sans Medium"/>
              </a:rPr>
              <a:t>C</a:t>
            </a:r>
            <a:r>
              <a:rPr lang="es-CO" sz="2000" dirty="0" err="1">
                <a:solidFill>
                  <a:srgbClr val="3F3F3F"/>
                </a:solidFill>
                <a:latin typeface="Work Sans Medium"/>
                <a:sym typeface="Work Sans Medium"/>
              </a:rPr>
              <a:t>ristian</a:t>
            </a:r>
            <a:r>
              <a:rPr lang="es-CO" sz="2000" dirty="0">
                <a:solidFill>
                  <a:srgbClr val="3F3F3F"/>
                </a:solidFill>
                <a:latin typeface="Work Sans Medium"/>
                <a:sym typeface="Work Sans Medium"/>
              </a:rPr>
              <a:t> Barreto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3F3F3F"/>
                </a:solidFill>
                <a:latin typeface="Work Sans Medium"/>
                <a:sym typeface="Work Sans Medium"/>
              </a:rPr>
              <a:t>S</a:t>
            </a:r>
            <a:r>
              <a:rPr lang="es-CO" sz="2000" dirty="0" err="1">
                <a:solidFill>
                  <a:srgbClr val="3F3F3F"/>
                </a:solidFill>
                <a:latin typeface="Work Sans Medium"/>
                <a:sym typeface="Work Sans Medium"/>
              </a:rPr>
              <a:t>antiago</a:t>
            </a:r>
            <a:r>
              <a:rPr lang="es-CO" sz="2000" dirty="0">
                <a:solidFill>
                  <a:srgbClr val="3F3F3F"/>
                </a:solidFill>
                <a:latin typeface="Work Sans Medium"/>
                <a:sym typeface="Work Sans Medium"/>
              </a:rPr>
              <a:t> Valbuena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CO" dirty="0">
                <a:solidFill>
                  <a:prstClr val="white"/>
                </a:solidFill>
                <a:latin typeface="Work Sans Medium" pitchFamily="2" charset="77"/>
              </a:rPr>
              <a:t>Funcionalidades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28183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611814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ES" dirty="0">
                <a:solidFill>
                  <a:prstClr val="black">
                    <a:lumMod val="95000"/>
                    <a:lumOff val="5000"/>
                  </a:prstClr>
                </a:solidFill>
                <a:latin typeface="Work Sans Medium" pitchFamily="2" charset="77"/>
              </a:rPr>
              <a:t>Funcionalidades por módulo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2D870C7-B3A5-47C2-BB1B-8FC0B365A743}"/>
              </a:ext>
            </a:extLst>
          </p:cNvPr>
          <p:cNvSpPr/>
          <p:nvPr/>
        </p:nvSpPr>
        <p:spPr>
          <a:xfrm>
            <a:off x="744675" y="1536174"/>
            <a:ext cx="976229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Mostrar un cuadro resumen, en el cual se compile las funcionalidades que se podrán ver en cada módulo y su correspondiente perfil. Ejemplo: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Posteriormente, demostrarán las funcionalidades que permitan verificar que cumplen con el objetivo del proyecto. 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Tiempo: Máximo 7 min. (Mostrar el camino feliz)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840211" y="2332023"/>
            <a:ext cx="2803741" cy="2608467"/>
            <a:chOff x="840211" y="2332023"/>
            <a:chExt cx="3445186" cy="3606935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0211" y="2332023"/>
              <a:ext cx="3445186" cy="1672662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4"/>
            <a:srcRect r="22147" b="24197"/>
            <a:stretch/>
          </p:blipFill>
          <p:spPr>
            <a:xfrm>
              <a:off x="840211" y="3957157"/>
              <a:ext cx="3445186" cy="19818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8167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CO" dirty="0">
                <a:solidFill>
                  <a:prstClr val="white"/>
                </a:solidFill>
                <a:latin typeface="Work Sans Medium" pitchFamily="2" charset="77"/>
              </a:rPr>
              <a:t>Reglas del negocio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5195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Work Sans Medium" pitchFamily="2" charset="77"/>
                <a:ea typeface="+mj-ea"/>
                <a:cs typeface="+mj-cs"/>
              </a:rPr>
              <a:t>Demostración de las reglas</a:t>
            </a:r>
            <a:r>
              <a:rPr kumimoji="0" lang="es-ES" sz="44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Work Sans Medium" pitchFamily="2" charset="77"/>
                <a:ea typeface="+mj-ea"/>
                <a:cs typeface="+mj-cs"/>
              </a:rPr>
              <a:t> del negocio</a:t>
            </a: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2D870C7-B3A5-47C2-BB1B-8FC0B365A743}"/>
              </a:ext>
            </a:extLst>
          </p:cNvPr>
          <p:cNvSpPr/>
          <p:nvPr/>
        </p:nvSpPr>
        <p:spPr>
          <a:xfrm>
            <a:off x="744675" y="1536174"/>
            <a:ext cx="97622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Listar las principales reglas de negocio y demostrar el funcionamiento de las más críticas. 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Ejemplo: 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El stock no puede tener menos de 5 productos o vender los últimos 5 productos.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Debe ser mayor de edad para registrarse.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Se realizan los pedidos si el estado de pago es Pagado.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Tiempo: Máximo 5 min. </a:t>
            </a:r>
          </a:p>
        </p:txBody>
      </p:sp>
    </p:spTree>
    <p:extLst>
      <p:ext uri="{BB962C8B-B14F-4D97-AF65-F5344CB8AC3E}">
        <p14:creationId xmlns:p14="http://schemas.microsoft.com/office/powerpoint/2010/main" val="870633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Google Shape;619;p55" descr="Imagen que contiene Interfaz de usuario gráfic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CO" dirty="0">
                <a:solidFill>
                  <a:prstClr val="white"/>
                </a:solidFill>
                <a:latin typeface="Work Sans Medium" pitchFamily="2" charset="77"/>
              </a:rPr>
              <a:t>Preguntas</a:t>
            </a:r>
          </a:p>
          <a:p>
            <a:pPr lvl="0">
              <a:buClrTx/>
              <a:defRPr/>
            </a:pPr>
            <a:r>
              <a:rPr lang="es-CO" sz="2000" dirty="0">
                <a:solidFill>
                  <a:prstClr val="white"/>
                </a:solidFill>
                <a:latin typeface="Work Sans Medium" pitchFamily="2" charset="77"/>
              </a:rPr>
              <a:t>Tiempo: Máximo 5 min.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9855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"/>
          <p:cNvSpPr txBox="1"/>
          <p:nvPr/>
        </p:nvSpPr>
        <p:spPr>
          <a:xfrm>
            <a:off x="3785914" y="2228671"/>
            <a:ext cx="462017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2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Contenido</a:t>
            </a:r>
            <a:endParaRPr/>
          </a:p>
        </p:txBody>
      </p:sp>
      <p:cxnSp>
        <p:nvCxnSpPr>
          <p:cNvPr id="214" name="Google Shape;214;p2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w="9525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5" name="Google Shape;215;p2"/>
          <p:cNvSpPr txBox="1"/>
          <p:nvPr/>
        </p:nvSpPr>
        <p:spPr>
          <a:xfrm>
            <a:off x="4168816" y="3463724"/>
            <a:ext cx="3854368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Objetivo del proyecto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Diseño de la base de datos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Software utilizado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Ordenamiento de carpetas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sym typeface="Work Sans Light"/>
              </a:rPr>
              <a:t>Funcionalidades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sym typeface="Work Sans Light"/>
              </a:rPr>
              <a:t>Reglas del negocio (pruebas)</a:t>
            </a:r>
            <a:endParaRPr lang="es-ES" sz="1600" dirty="0">
              <a:solidFill>
                <a:schemeClr val="dk1"/>
              </a:solidFill>
              <a:latin typeface="Work Sa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611814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ES" dirty="0">
                <a:solidFill>
                  <a:prstClr val="black">
                    <a:lumMod val="95000"/>
                    <a:lumOff val="5000"/>
                  </a:prstClr>
                </a:solidFill>
                <a:latin typeface="Work Sans Medium" pitchFamily="2" charset="77"/>
              </a:rPr>
              <a:t>Objetivo general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70031A7-F441-46C3-BA86-83ABC8EDD32B}"/>
              </a:ext>
            </a:extLst>
          </p:cNvPr>
          <p:cNvSpPr/>
          <p:nvPr/>
        </p:nvSpPr>
        <p:spPr>
          <a:xfrm>
            <a:off x="456236" y="1518573"/>
            <a:ext cx="9966036" cy="3820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Aptos"/>
                <a:ea typeface="Aptos"/>
                <a:cs typeface="Times New Roman" panose="02020603050405020304" pitchFamily="18" charset="0"/>
              </a:rPr>
              <a:t> </a:t>
            </a:r>
            <a:r>
              <a:rPr lang="es-CO" sz="3600" dirty="0">
                <a:latin typeface="Work Sans" panose="020B0604020202020204" charset="0"/>
                <a:ea typeface="Aptos"/>
                <a:cs typeface="Times New Roman" panose="02020603050405020304" pitchFamily="18" charset="0"/>
              </a:rPr>
              <a:t>Construir un sistema de información para la tienda Stunt Raiders, ubicada en la ciudad de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O" sz="3600" dirty="0">
              <a:latin typeface="Work Sans" panose="020B0604020202020204" charset="0"/>
              <a:ea typeface="Aptos"/>
              <a:cs typeface="Times New Roman" panose="02020603050405020304" pitchFamily="18" charset="0"/>
            </a:endParaRPr>
          </a:p>
          <a:p>
            <a:pPr marR="41910">
              <a:lnSpc>
                <a:spcPct val="107000"/>
              </a:lnSpc>
              <a:spcAft>
                <a:spcPts val="2030"/>
              </a:spcAft>
            </a:pPr>
            <a:r>
              <a:rPr lang="es-CO" sz="3600" dirty="0">
                <a:latin typeface="Work Sans" panose="020B0604020202020204" charset="0"/>
                <a:ea typeface="Aptos"/>
                <a:cs typeface="Times New Roman" panose="02020603050405020304" pitchFamily="18" charset="0"/>
              </a:rPr>
              <a:t>Bogotá, localidad Santafé orientado a la web. </a:t>
            </a:r>
          </a:p>
        </p:txBody>
      </p:sp>
    </p:spTree>
    <p:extLst>
      <p:ext uri="{BB962C8B-B14F-4D97-AF65-F5344CB8AC3E}">
        <p14:creationId xmlns:p14="http://schemas.microsoft.com/office/powerpoint/2010/main" val="361163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7847255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CO" dirty="0">
                <a:solidFill>
                  <a:prstClr val="white"/>
                </a:solidFill>
                <a:latin typeface="Work Sans Medium" pitchFamily="2" charset="77"/>
              </a:rPr>
              <a:t>Diseño de la base de datos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9017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611814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ES" dirty="0">
                <a:solidFill>
                  <a:prstClr val="black">
                    <a:lumMod val="95000"/>
                    <a:lumOff val="5000"/>
                  </a:prstClr>
                </a:solidFill>
                <a:latin typeface="Work Sans Medium" pitchFamily="2" charset="77"/>
              </a:rPr>
              <a:t>Base de datos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2D870C7-B3A5-47C2-BB1B-8FC0B365A743}"/>
              </a:ext>
            </a:extLst>
          </p:cNvPr>
          <p:cNvSpPr/>
          <p:nvPr/>
        </p:nvSpPr>
        <p:spPr>
          <a:xfrm>
            <a:off x="744675" y="1536174"/>
            <a:ext cx="97622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Modelo relacional de la base de datos…(imagen)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Tiempo: Explicación máximo 2 min.</a:t>
            </a:r>
          </a:p>
        </p:txBody>
      </p:sp>
    </p:spTree>
    <p:extLst>
      <p:ext uri="{BB962C8B-B14F-4D97-AF65-F5344CB8AC3E}">
        <p14:creationId xmlns:p14="http://schemas.microsoft.com/office/powerpoint/2010/main" val="312126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CO" dirty="0">
                <a:solidFill>
                  <a:prstClr val="white"/>
                </a:solidFill>
                <a:latin typeface="Work Sans Medium" pitchFamily="2" charset="77"/>
              </a:rPr>
              <a:t>Herramientas o software utilizado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1406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611814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ES" dirty="0">
                <a:solidFill>
                  <a:prstClr val="black">
                    <a:lumMod val="95000"/>
                    <a:lumOff val="5000"/>
                  </a:prstClr>
                </a:solidFill>
                <a:latin typeface="Work Sans Medium" pitchFamily="2" charset="77"/>
              </a:rPr>
              <a:t>Herramientas o software utilizado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2D870C7-B3A5-47C2-BB1B-8FC0B365A743}"/>
              </a:ext>
            </a:extLst>
          </p:cNvPr>
          <p:cNvSpPr/>
          <p:nvPr/>
        </p:nvSpPr>
        <p:spPr>
          <a:xfrm>
            <a:off x="744675" y="1536174"/>
            <a:ext cx="976229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Sistema operativo sobre el que opera: Windows 10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Software Web Server: </a:t>
            </a:r>
            <a:r>
              <a:rPr lang="es-ES" sz="2000" kern="1200" dirty="0" err="1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Infinity</a:t>
            </a: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Gestor de base de datos relacional: </a:t>
            </a:r>
            <a:r>
              <a:rPr lang="es-ES" sz="2000" kern="1200" dirty="0" err="1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Mysql</a:t>
            </a: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Entorno de desarrollo integrado o Editor de código (definir si es entorno o editor):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Laravel (si se usaron, definir para que se utiliza ese </a:t>
            </a:r>
            <a:r>
              <a:rPr lang="es-ES" sz="2000" kern="1200" dirty="0" err="1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framework</a:t>
            </a: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):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</a:rPr>
              <a:t>Lenguajes de programación: PHP</a:t>
            </a: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Arquitectura: MVC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Sistema de control de versiones: Git </a:t>
            </a:r>
            <a:r>
              <a:rPr lang="es-ES" sz="2000" kern="1200" dirty="0" err="1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hub</a:t>
            </a: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- Git Desktop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Metodología de desarrollo: Scrum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Tiempo: Máximo 1 min.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3209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CO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Medium" pitchFamily="2" charset="77"/>
                <a:ea typeface="+mj-ea"/>
                <a:cs typeface="+mj-cs"/>
                <a:sym typeface="Arial"/>
              </a:rPr>
              <a:t>Ordenamiento de carpetas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CO" sz="2000" dirty="0">
                <a:solidFill>
                  <a:prstClr val="white"/>
                </a:solidFill>
                <a:latin typeface="Work Sans Medium" pitchFamily="2" charset="77"/>
              </a:rPr>
              <a:t>Patrón de diseño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CO" sz="2000" dirty="0">
                <a:solidFill>
                  <a:prstClr val="white"/>
                </a:solidFill>
                <a:latin typeface="Work Sans Medium" pitchFamily="2" charset="77"/>
              </a:rPr>
              <a:t>Paradigma de programación</a:t>
            </a:r>
            <a:endParaRPr kumimoji="0" lang="es-CO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9578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611814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ES" dirty="0">
                <a:solidFill>
                  <a:prstClr val="black">
                    <a:lumMod val="95000"/>
                    <a:lumOff val="5000"/>
                  </a:prstClr>
                </a:solidFill>
                <a:latin typeface="Work Sans Medium" pitchFamily="2" charset="77"/>
              </a:rPr>
              <a:t>MVC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2D870C7-B3A5-47C2-BB1B-8FC0B365A743}"/>
              </a:ext>
            </a:extLst>
          </p:cNvPr>
          <p:cNvSpPr/>
          <p:nvPr/>
        </p:nvSpPr>
        <p:spPr>
          <a:xfrm>
            <a:off x="744675" y="1536174"/>
            <a:ext cx="97622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Mostrar captura de pantalla donde se señale y explique brevemente el ordenamiento de las carpetas de acuerdo con el MVC y que hace cada sección de los demás complementos, archivos o carpetas adicionales. Ejemplo: La carpeta </a:t>
            </a:r>
            <a:r>
              <a:rPr lang="es-ES" sz="2000" kern="1200" dirty="0" err="1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vendor</a:t>
            </a: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 o el archivo </a:t>
            </a:r>
            <a:r>
              <a:rPr lang="es-ES" sz="2000" kern="1200" dirty="0" err="1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composer.json</a:t>
            </a: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Por otra parte, ingresar brevemente a la codificación y señalar que se esta utilizando el paradigma de programación orientado a objetos preferiblemente.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Tiempo: Máximo 3 min.</a:t>
            </a:r>
          </a:p>
        </p:txBody>
      </p:sp>
    </p:spTree>
    <p:extLst>
      <p:ext uri="{BB962C8B-B14F-4D97-AF65-F5344CB8AC3E}">
        <p14:creationId xmlns:p14="http://schemas.microsoft.com/office/powerpoint/2010/main" val="37265352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3656</TotalTime>
  <Words>404</Words>
  <Application>Microsoft Office PowerPoint</Application>
  <PresentationFormat>Panorámica</PresentationFormat>
  <Paragraphs>78</Paragraphs>
  <Slides>15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15</vt:i4>
      </vt:variant>
    </vt:vector>
  </HeadingPairs>
  <TitlesOfParts>
    <vt:vector size="27" baseType="lpstr">
      <vt:lpstr>Arial</vt:lpstr>
      <vt:lpstr>Calibri</vt:lpstr>
      <vt:lpstr>Work Sans Light</vt:lpstr>
      <vt:lpstr>Work Sans</vt:lpstr>
      <vt:lpstr>Times New Roman</vt:lpstr>
      <vt:lpstr>Aptos</vt:lpstr>
      <vt:lpstr>Calibri Light</vt:lpstr>
      <vt:lpstr>Wingdings</vt:lpstr>
      <vt:lpstr>Work Sans Medium</vt:lpstr>
      <vt:lpstr>Tema de Office</vt:lpstr>
      <vt:lpstr>1_Tema de Office</vt:lpstr>
      <vt:lpstr>2_Tema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APRENDIZ</cp:lastModifiedBy>
  <cp:revision>301</cp:revision>
  <dcterms:created xsi:type="dcterms:W3CDTF">2020-10-01T23:51:28Z</dcterms:created>
  <dcterms:modified xsi:type="dcterms:W3CDTF">2025-09-08T16:24:46Z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