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29717c501_0_1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29717c501_0_1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29717c501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29717c501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29717c501_0_1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29717c501_0_1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29717c501_0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29717c501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29717c501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29717c501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29717c501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29717c501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29717c501_0_1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29717c501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29717c501_0_1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29717c501_0_1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29717c501_0_1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29717c501_0_1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29717c501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29717c501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29717c50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29717c50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29717c50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29717c50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29717c50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29717c50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29717c50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29717c50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29717c501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29717c501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217f919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217f919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217f9195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217f919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217f919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217f919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217f9195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217f9195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217f919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217f919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217f919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217f919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29717c501_0_1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29717c501_0_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217f919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217f919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217f9195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217f9195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230651b4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230651b4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217f9195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217f9195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29717c501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29717c501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29717c501_0_1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29717c501_0_1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29717c501_0_1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29717c501_0_1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29717c501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29717c501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29717c501_0_1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29717c501_0_1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29717c501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29717c501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lin ang="5400012" scaled="0"/>
        </a:gra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207825"/>
            <a:ext cx="5903100" cy="155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it" sz="3000">
                <a:solidFill>
                  <a:srgbClr val="CC0000"/>
                </a:solidFill>
              </a:rPr>
              <a:t>Delegate features extraction to a</a:t>
            </a:r>
            <a:endParaRPr b="1" sz="3000">
              <a:solidFill>
                <a:srgbClr val="CC0000"/>
              </a:solidFill>
            </a:endParaRPr>
          </a:p>
          <a:p>
            <a:pPr indent="0" lvl="0" marL="0" rtl="0" algn="l">
              <a:spcBef>
                <a:spcPts val="0"/>
              </a:spcBef>
              <a:spcAft>
                <a:spcPts val="0"/>
              </a:spcAft>
              <a:buClr>
                <a:schemeClr val="dk1"/>
              </a:buClr>
              <a:buSzPts val="1100"/>
              <a:buFont typeface="Arial"/>
              <a:buNone/>
            </a:pPr>
            <a:r>
              <a:rPr b="1" lang="it" sz="3000">
                <a:solidFill>
                  <a:srgbClr val="CC0000"/>
                </a:solidFill>
              </a:rPr>
              <a:t> Convolutional Neural Networks</a:t>
            </a:r>
            <a:endParaRPr b="1" sz="3000">
              <a:solidFill>
                <a:srgbClr val="CC0000"/>
              </a:solidFill>
            </a:endParaRPr>
          </a:p>
          <a:p>
            <a:pPr indent="0" lvl="0" marL="0" rtl="0" algn="l">
              <a:spcBef>
                <a:spcPts val="0"/>
              </a:spcBef>
              <a:spcAft>
                <a:spcPts val="0"/>
              </a:spcAft>
              <a:buNone/>
            </a:pPr>
            <a:r>
              <a:t/>
            </a:r>
            <a:endParaRPr sz="3000"/>
          </a:p>
        </p:txBody>
      </p:sp>
      <p:sp>
        <p:nvSpPr>
          <p:cNvPr id="86" name="Google Shape;86;p13"/>
          <p:cNvSpPr txBox="1"/>
          <p:nvPr>
            <p:ph idx="1" type="subTitle"/>
          </p:nvPr>
        </p:nvSpPr>
        <p:spPr>
          <a:xfrm>
            <a:off x="270500" y="3461913"/>
            <a:ext cx="8520600" cy="10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it" sz="1800">
                <a:solidFill>
                  <a:srgbClr val="000000"/>
                </a:solidFill>
              </a:rPr>
              <a:t>Author:</a:t>
            </a:r>
            <a:endParaRPr i="1" sz="1800">
              <a:solidFill>
                <a:srgbClr val="000000"/>
              </a:solidFill>
            </a:endParaRPr>
          </a:p>
          <a:p>
            <a:pPr indent="0" lvl="0" marL="0" rtl="0" algn="l">
              <a:spcBef>
                <a:spcPts val="0"/>
              </a:spcBef>
              <a:spcAft>
                <a:spcPts val="0"/>
              </a:spcAft>
              <a:buNone/>
            </a:pPr>
            <a:r>
              <a:rPr b="1" i="1" lang="it" sz="1800">
                <a:solidFill>
                  <a:srgbClr val="000000"/>
                </a:solidFill>
              </a:rPr>
              <a:t>Gabriele Chiriatti</a:t>
            </a:r>
            <a:endParaRPr b="1" i="1" sz="1800">
              <a:solidFill>
                <a:srgbClr val="000000"/>
              </a:solidFill>
            </a:endParaRPr>
          </a:p>
          <a:p>
            <a:pPr indent="0" lvl="0" marL="0" rtl="0" algn="l">
              <a:spcBef>
                <a:spcPts val="0"/>
              </a:spcBef>
              <a:spcAft>
                <a:spcPts val="0"/>
              </a:spcAft>
              <a:buClr>
                <a:schemeClr val="dk1"/>
              </a:buClr>
              <a:buSzPts val="1100"/>
              <a:buFont typeface="Arial"/>
              <a:buNone/>
            </a:pPr>
            <a:r>
              <a:rPr b="1" i="1" lang="it" sz="1800">
                <a:solidFill>
                  <a:srgbClr val="000000"/>
                </a:solidFill>
              </a:rPr>
              <a:t>Alexander Grajales Quintero Duverley</a:t>
            </a:r>
            <a:endParaRPr b="1" i="1" sz="1800">
              <a:solidFill>
                <a:srgbClr val="000000"/>
              </a:solidFill>
            </a:endParaRPr>
          </a:p>
          <a:p>
            <a:pPr indent="0" lvl="0" marL="0" rtl="0" algn="l">
              <a:spcBef>
                <a:spcPts val="0"/>
              </a:spcBef>
              <a:spcAft>
                <a:spcPts val="0"/>
              </a:spcAft>
              <a:buNone/>
            </a:pPr>
            <a:r>
              <a:t/>
            </a:r>
            <a:endParaRPr i="1"/>
          </a:p>
        </p:txBody>
      </p:sp>
      <p:sp>
        <p:nvSpPr>
          <p:cNvPr id="87" name="Google Shape;87;p13"/>
          <p:cNvSpPr txBox="1"/>
          <p:nvPr/>
        </p:nvSpPr>
        <p:spPr>
          <a:xfrm>
            <a:off x="3385800" y="4380450"/>
            <a:ext cx="20988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it"/>
              <a:t>September 27, 2018</a:t>
            </a:r>
            <a:endParaRPr i="1"/>
          </a:p>
        </p:txBody>
      </p:sp>
      <p:pic>
        <p:nvPicPr>
          <p:cNvPr descr="Logo Politecnico di Torino" id="88" name="Google Shape;88;p13"/>
          <p:cNvPicPr preferRelativeResize="0"/>
          <p:nvPr/>
        </p:nvPicPr>
        <p:blipFill>
          <a:blip r:embed="rId3">
            <a:alphaModFix/>
          </a:blip>
          <a:stretch>
            <a:fillRect/>
          </a:stretch>
        </p:blipFill>
        <p:spPr>
          <a:xfrm>
            <a:off x="3121125" y="2022525"/>
            <a:ext cx="2628175" cy="10984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2994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NASNet</a:t>
            </a:r>
            <a:endParaRPr b="1"/>
          </a:p>
        </p:txBody>
      </p:sp>
      <p:sp>
        <p:nvSpPr>
          <p:cNvPr id="150" name="Google Shape;150;p22"/>
          <p:cNvSpPr txBox="1"/>
          <p:nvPr>
            <p:ph idx="1" type="body"/>
          </p:nvPr>
        </p:nvSpPr>
        <p:spPr>
          <a:xfrm>
            <a:off x="311700" y="1017725"/>
            <a:ext cx="8520600" cy="15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The NesNet is introduced by</a:t>
            </a:r>
            <a:r>
              <a:rPr i="1" lang="it" sz="1200"/>
              <a:t> Barret Zoph,Vijay Vasudevan,Jonathon Shlens,Quoc V. Le. </a:t>
            </a:r>
            <a:endParaRPr i="1" sz="1200"/>
          </a:p>
          <a:p>
            <a:pPr indent="0" lvl="0" marL="0" rtl="0" algn="l">
              <a:spcBef>
                <a:spcPts val="0"/>
              </a:spcBef>
              <a:spcAft>
                <a:spcPts val="0"/>
              </a:spcAft>
              <a:buNone/>
            </a:pPr>
            <a:r>
              <a:rPr lang="it" sz="1200"/>
              <a:t>NASNet is capable of producing small neural networks which performed as well as those designed by humans. The main search method used in this work is the Neural Architecture Search (NAS): a controller recurrent neural network (RNN) samples child networks with different architectures.The child networks are trained to convergence to obtain some accuracy on a held-out validation set.The resulting accuracies are used to update the controller so that the controller will generate better architectures over time.The controller weights are updated with policy gradient.</a:t>
            </a:r>
            <a:endParaRPr sz="1200"/>
          </a:p>
          <a:p>
            <a:pPr indent="0" lvl="0" marL="0" rtl="0" algn="l">
              <a:spcBef>
                <a:spcPts val="0"/>
              </a:spcBef>
              <a:spcAft>
                <a:spcPts val="0"/>
              </a:spcAft>
              <a:buClr>
                <a:schemeClr val="dk1"/>
              </a:buClr>
              <a:buSzPts val="1100"/>
              <a:buFont typeface="Arial"/>
              <a:buNone/>
            </a:pPr>
            <a:r>
              <a:t/>
            </a:r>
            <a:endParaRPr sz="1200"/>
          </a:p>
        </p:txBody>
      </p:sp>
      <p:pic>
        <p:nvPicPr>
          <p:cNvPr id="151" name="Google Shape;151;p22"/>
          <p:cNvPicPr preferRelativeResize="0"/>
          <p:nvPr/>
        </p:nvPicPr>
        <p:blipFill>
          <a:blip r:embed="rId3">
            <a:alphaModFix/>
          </a:blip>
          <a:stretch>
            <a:fillRect/>
          </a:stretch>
        </p:blipFill>
        <p:spPr>
          <a:xfrm>
            <a:off x="4016625" y="2343225"/>
            <a:ext cx="5127376" cy="2544175"/>
          </a:xfrm>
          <a:prstGeom prst="rect">
            <a:avLst/>
          </a:prstGeom>
          <a:noFill/>
          <a:ln>
            <a:noFill/>
          </a:ln>
        </p:spPr>
      </p:pic>
      <p:sp>
        <p:nvSpPr>
          <p:cNvPr id="152" name="Google Shape;152;p22"/>
          <p:cNvSpPr txBox="1"/>
          <p:nvPr/>
        </p:nvSpPr>
        <p:spPr>
          <a:xfrm>
            <a:off x="311700" y="2905125"/>
            <a:ext cx="3145500" cy="177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solidFill>
                  <a:schemeClr val="dk2"/>
                </a:solidFill>
                <a:latin typeface="Roboto"/>
                <a:ea typeface="Roboto"/>
                <a:cs typeface="Roboto"/>
                <a:sym typeface="Roboto"/>
              </a:rPr>
              <a:t>A controller RNN predicts architecture A from a search space with probability p. A child network with architecture A is trained to convergence achieving accuracy R. Scale the gradients of p by R to update the RNN controller. </a:t>
            </a:r>
            <a:endParaRPr sz="12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idx="1" type="body"/>
          </p:nvPr>
        </p:nvSpPr>
        <p:spPr>
          <a:xfrm>
            <a:off x="0" y="101650"/>
            <a:ext cx="1745700" cy="50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In synthesis:</a:t>
            </a:r>
            <a:endParaRPr/>
          </a:p>
        </p:txBody>
      </p:sp>
      <p:sp>
        <p:nvSpPr>
          <p:cNvPr id="158" name="Google Shape;158;p23"/>
          <p:cNvSpPr/>
          <p:nvPr/>
        </p:nvSpPr>
        <p:spPr>
          <a:xfrm>
            <a:off x="6118200" y="3622575"/>
            <a:ext cx="3025800" cy="126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23"/>
          <p:cNvPicPr preferRelativeResize="0"/>
          <p:nvPr/>
        </p:nvPicPr>
        <p:blipFill>
          <a:blip r:embed="rId3">
            <a:alphaModFix/>
          </a:blip>
          <a:stretch>
            <a:fillRect/>
          </a:stretch>
        </p:blipFill>
        <p:spPr>
          <a:xfrm>
            <a:off x="1024975" y="610750"/>
            <a:ext cx="7094052" cy="3922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Dimensionality Reduction</a:t>
            </a:r>
            <a:endParaRPr b="1"/>
          </a:p>
        </p:txBody>
      </p:sp>
      <p:sp>
        <p:nvSpPr>
          <p:cNvPr id="165" name="Google Shape;165;p24"/>
          <p:cNvSpPr txBox="1"/>
          <p:nvPr>
            <p:ph idx="1" type="body"/>
          </p:nvPr>
        </p:nvSpPr>
        <p:spPr>
          <a:xfrm>
            <a:off x="311700" y="12771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The problem is that the features have a large number of variables. In other words, they have a high number of dimensions along which the data is distributed. Visually exploring the data can then become challenging and most of the time even practically impossible to do manually. However, such visual exploration is incredibly important in any data-related problem. Therefore it is key to understand how to visualise high-dimensional datasets. </a:t>
            </a:r>
            <a:endParaRPr sz="1200"/>
          </a:p>
          <a:p>
            <a:pPr indent="0" lvl="0" marL="0" rtl="0" algn="l">
              <a:spcBef>
                <a:spcPts val="1600"/>
              </a:spcBef>
              <a:spcAft>
                <a:spcPts val="0"/>
              </a:spcAft>
              <a:buNone/>
            </a:pPr>
            <a:r>
              <a:rPr lang="it" sz="1200"/>
              <a:t>This can be achieved using techniques known as dimensionality reduction (Unsupervised learning) .</a:t>
            </a:r>
            <a:endParaRPr sz="1200"/>
          </a:p>
          <a:p>
            <a:pPr indent="0" lvl="0" marL="0" rtl="0" algn="l">
              <a:spcBef>
                <a:spcPts val="1600"/>
              </a:spcBef>
              <a:spcAft>
                <a:spcPts val="1600"/>
              </a:spcAft>
              <a:buNone/>
            </a:pPr>
            <a:r>
              <a:rPr lang="it" sz="1200"/>
              <a:t>We will focus on two techniques that will allow us to do this: PCA and t-SNE.</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it"/>
              <a:t>PCA</a:t>
            </a:r>
            <a:endParaRPr b="1"/>
          </a:p>
        </p:txBody>
      </p:sp>
      <p:sp>
        <p:nvSpPr>
          <p:cNvPr id="171" name="Google Shape;171;p25"/>
          <p:cNvSpPr txBox="1"/>
          <p:nvPr>
            <p:ph idx="1" type="body"/>
          </p:nvPr>
        </p:nvSpPr>
        <p:spPr>
          <a:xfrm>
            <a:off x="311700" y="1079750"/>
            <a:ext cx="8520600" cy="182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200"/>
              <a:t>Principal component analysis (PCA) was invented in 1901 by Karl Pearson, as an analogue of the principal axis theorem in mechanics; it was later independently developed and named by Harold Hotelling in the 1930s. PCA is a technique for reducing the number of dimensions in a dataset whilst retaining most information. It is using the correlation between some dimensions and tries to provide a minimum number of variables that keeps the maximum amount of variation or information about how the original data is distributed. It does not do this using guesswork but using hard mathematics and it uses something known as the eigenvalues and eigenvectors of the data-matrix. These eigenvectors of the covariance matrix have the property that they point along the major directions of variation in the data. These are the directions of maximum variation in a dataset.</a:t>
            </a:r>
            <a:endParaRPr sz="1200"/>
          </a:p>
        </p:txBody>
      </p:sp>
      <p:sp>
        <p:nvSpPr>
          <p:cNvPr id="172" name="Google Shape;172;p25"/>
          <p:cNvSpPr txBox="1"/>
          <p:nvPr/>
        </p:nvSpPr>
        <p:spPr>
          <a:xfrm>
            <a:off x="3158850" y="2909450"/>
            <a:ext cx="2826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sz="3000">
                <a:solidFill>
                  <a:schemeClr val="dk1"/>
                </a:solidFill>
                <a:latin typeface="Roboto"/>
                <a:ea typeface="Roboto"/>
                <a:cs typeface="Roboto"/>
                <a:sym typeface="Roboto"/>
              </a:rPr>
              <a:t>t-SNE</a:t>
            </a:r>
            <a:endParaRPr b="1" sz="2800"/>
          </a:p>
        </p:txBody>
      </p:sp>
      <p:sp>
        <p:nvSpPr>
          <p:cNvPr id="173" name="Google Shape;173;p25"/>
          <p:cNvSpPr txBox="1"/>
          <p:nvPr/>
        </p:nvSpPr>
        <p:spPr>
          <a:xfrm>
            <a:off x="311700" y="3482150"/>
            <a:ext cx="8614200" cy="12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dk2"/>
                </a:solidFill>
              </a:rPr>
              <a:t>T-distributed Stochastic Neighbor Embedding (t-SNE) is a machine learning algorithm for visualization developed by Laurens van der Maaten and Geoffrey Hinton. It is a nonlinear dimensionality reduction technique well-suited for embedding high-dimensional data for visualization in a low-dimensional space of two or three dimensions. Specifically, it models each high-dimensional object by a two- or three-dimensional point in such a way that similar objects are modeled by nearby points and dissimilar objects are modeled by distant points with high probability.</a:t>
            </a:r>
            <a:endParaRPr sz="12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252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Supervised Classifier</a:t>
            </a:r>
            <a:endParaRPr b="1"/>
          </a:p>
        </p:txBody>
      </p:sp>
      <p:sp>
        <p:nvSpPr>
          <p:cNvPr id="179" name="Google Shape;179;p26"/>
          <p:cNvSpPr txBox="1"/>
          <p:nvPr>
            <p:ph idx="1" type="body"/>
          </p:nvPr>
        </p:nvSpPr>
        <p:spPr>
          <a:xfrm>
            <a:off x="311700" y="103072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When the reduced features are obtained need a classifier to recognize different images, this is made with a supervised algorithm. Supervised learning is the machine learning task of learning a function that maps an input to an output based on example input-output pairs.It infers a function from labeled training data consisting of a set of training examples. In supervised learning, each example is a pair consisting of an input object (typically a vector) and a desired output value (also called the supervisory signal). A supervised learning algorithm analyzes the training data and produces an inferred function, which can be used for mapping new examples. An optimal scenario will allow for the algorithm to correctly determine the class labels for unseen instances. This requires the learning algorithm to generalize from the training data to unseen situations in a "reasonable" way.</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it" sz="1200"/>
              <a:t>In our work the supervised method used are:</a:t>
            </a:r>
            <a:endParaRPr sz="1200"/>
          </a:p>
          <a:p>
            <a:pPr indent="0" lvl="0" marL="0" rtl="0" algn="l">
              <a:lnSpc>
                <a:spcPct val="150000"/>
              </a:lnSpc>
              <a:spcBef>
                <a:spcPts val="0"/>
              </a:spcBef>
              <a:spcAft>
                <a:spcPts val="0"/>
              </a:spcAft>
              <a:buClr>
                <a:schemeClr val="dk1"/>
              </a:buClr>
              <a:buSzPts val="1100"/>
              <a:buFont typeface="Arial"/>
              <a:buNone/>
            </a:pPr>
            <a:r>
              <a:t/>
            </a:r>
            <a:endParaRPr sz="1200"/>
          </a:p>
          <a:p>
            <a:pPr indent="-304800" lvl="0" marL="3200400" rtl="0" algn="l">
              <a:lnSpc>
                <a:spcPct val="150000"/>
              </a:lnSpc>
              <a:spcBef>
                <a:spcPts val="0"/>
              </a:spcBef>
              <a:spcAft>
                <a:spcPts val="0"/>
              </a:spcAft>
              <a:buSzPts val="1200"/>
              <a:buChar char="➢"/>
            </a:pPr>
            <a:r>
              <a:rPr lang="it" sz="1200"/>
              <a:t>k-NN: </a:t>
            </a:r>
            <a:r>
              <a:rPr i="1" lang="it" sz="1200"/>
              <a:t>k-nearest neighbors.</a:t>
            </a:r>
            <a:endParaRPr i="1" sz="1200"/>
          </a:p>
          <a:p>
            <a:pPr indent="-304800" lvl="0" marL="3200400" rtl="0" algn="l">
              <a:lnSpc>
                <a:spcPct val="150000"/>
              </a:lnSpc>
              <a:spcBef>
                <a:spcPts val="0"/>
              </a:spcBef>
              <a:spcAft>
                <a:spcPts val="0"/>
              </a:spcAft>
              <a:buSzPts val="1200"/>
              <a:buChar char="➢"/>
            </a:pPr>
            <a:r>
              <a:rPr lang="it" sz="1200"/>
              <a:t>SVM :</a:t>
            </a:r>
            <a:r>
              <a:rPr i="1" lang="it" sz="1200"/>
              <a:t> Support Vector Machine</a:t>
            </a:r>
            <a:r>
              <a:rPr lang="it" sz="1200"/>
              <a:t>.</a:t>
            </a:r>
            <a:endParaRPr sz="1200"/>
          </a:p>
          <a:p>
            <a:pPr indent="0" lvl="0" marL="0" rtl="0" algn="l">
              <a:spcBef>
                <a:spcPts val="0"/>
              </a:spcBef>
              <a:spcAft>
                <a:spcPts val="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197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k-NN </a:t>
            </a:r>
            <a:endParaRPr b="1"/>
          </a:p>
        </p:txBody>
      </p:sp>
      <p:sp>
        <p:nvSpPr>
          <p:cNvPr id="185" name="Google Shape;185;p27"/>
          <p:cNvSpPr txBox="1"/>
          <p:nvPr>
            <p:ph idx="1" type="body"/>
          </p:nvPr>
        </p:nvSpPr>
        <p:spPr>
          <a:xfrm>
            <a:off x="358500" y="769975"/>
            <a:ext cx="8629500" cy="39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t>In pattern recognition, the k-nearest neighbors algorithm (k-NN) is a non-parametric method used for classification and regression.The training examples are vectors in a multidimensional feature space, each with a class label. The training phase of the algorithm consists only of storing the feature vectors and class labels of the training samples.</a:t>
            </a:r>
            <a:endParaRPr sz="1200"/>
          </a:p>
          <a:p>
            <a:pPr indent="0" lvl="0" marL="0" rtl="0" algn="l">
              <a:spcBef>
                <a:spcPts val="0"/>
              </a:spcBef>
              <a:spcAft>
                <a:spcPts val="0"/>
              </a:spcAft>
              <a:buClr>
                <a:schemeClr val="dk1"/>
              </a:buClr>
              <a:buSzPts val="1100"/>
              <a:buFont typeface="Arial"/>
              <a:buNone/>
            </a:pPr>
            <a:r>
              <a:rPr lang="it" sz="1200"/>
              <a:t>In the classification phase, k is a user-defined constant, and an unlabeled vector (a query or test point) is classified by assigning the label which is most frequent among the k training samples nearest to that query point.A commonly used distance metric for continuous variables is Euclidean distance. For discrete variables, such as for text classification, another metric can be used, such as the overlap metric (or Hamming distance). In the context of gene expression microarray data, for example, k-NN has also been employed with correlation coefficients such as Pearson and Spearman. Often, the classification accuracy of k-NN can be improved significantly if the distance metric is learned with specialized algorithms such as Large Margin Nearest Neighbor or Neighbourhood components analysis.A drawback of the basic "majority voting" classification occurs when the class distribution is skewed. That is, examples of a more frequent class tend to dominate the prediction of the new example, because they tend to be common among the k nearest neighbors due to their large number.\\ One way to overcome this problem is to weight the classification, taking into account the distance from the test point to each of its k nearest neighbors. The class (or value, in regression problems) of each of the k nearest points is multiplied by a weight proportional to the inverse of the distance from that point to the test point. </a:t>
            </a:r>
            <a:endParaRPr sz="1200"/>
          </a:p>
          <a:p>
            <a:pPr indent="0" lvl="0" marL="0" rtl="0" algn="l">
              <a:spcBef>
                <a:spcPts val="0"/>
              </a:spcBef>
              <a:spcAft>
                <a:spcPts val="0"/>
              </a:spcAft>
              <a:buClr>
                <a:schemeClr val="dk1"/>
              </a:buClr>
              <a:buSzPts val="1100"/>
              <a:buFont typeface="Arial"/>
              <a:buNone/>
            </a:pPr>
            <a:r>
              <a:rPr lang="it" sz="1200"/>
              <a:t>Another way to overcome skew is by abstraction in data representation. </a:t>
            </a:r>
            <a:endParaRPr sz="1200"/>
          </a:p>
          <a:p>
            <a:pPr indent="0" lvl="0" marL="0" rtl="0" algn="l">
              <a:spcBef>
                <a:spcPts val="0"/>
              </a:spcBef>
              <a:spcAft>
                <a:spcPts val="0"/>
              </a:spcAft>
              <a:buClr>
                <a:schemeClr val="dk1"/>
              </a:buClr>
              <a:buSzPts val="1100"/>
              <a:buFont typeface="Arial"/>
              <a:buNone/>
            </a:pPr>
            <a:r>
              <a:rPr lang="it" sz="1200"/>
              <a:t>For example, in a self-organizing map (SOM), each node is a representative (a center) </a:t>
            </a:r>
            <a:endParaRPr sz="1200"/>
          </a:p>
          <a:p>
            <a:pPr indent="0" lvl="0" marL="0" rtl="0" algn="l">
              <a:spcBef>
                <a:spcPts val="0"/>
              </a:spcBef>
              <a:spcAft>
                <a:spcPts val="0"/>
              </a:spcAft>
              <a:buClr>
                <a:schemeClr val="dk1"/>
              </a:buClr>
              <a:buSzPts val="1100"/>
              <a:buFont typeface="Arial"/>
              <a:buNone/>
            </a:pPr>
            <a:r>
              <a:rPr lang="it" sz="1200"/>
              <a:t>of a cluster of similar points, regardless of their density in the original training data.  </a:t>
            </a:r>
            <a:endParaRPr sz="1200"/>
          </a:p>
          <a:p>
            <a:pPr indent="0" lvl="0" marL="0" rtl="0" algn="l">
              <a:spcBef>
                <a:spcPts val="0"/>
              </a:spcBef>
              <a:spcAft>
                <a:spcPts val="0"/>
              </a:spcAft>
              <a:buClr>
                <a:schemeClr val="dk1"/>
              </a:buClr>
              <a:buSzPts val="1100"/>
              <a:buFont typeface="Arial"/>
              <a:buNone/>
            </a:pPr>
            <a:r>
              <a:rPr lang="it" sz="1200"/>
              <a:t>K-NN can then be applied to the SOM.</a:t>
            </a:r>
            <a:endParaRPr sz="1200"/>
          </a:p>
          <a:p>
            <a:pPr indent="0" lvl="0" marL="0" rtl="0" algn="l">
              <a:spcBef>
                <a:spcPts val="0"/>
              </a:spcBef>
              <a:spcAft>
                <a:spcPts val="16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idx="1" type="body"/>
          </p:nvPr>
        </p:nvSpPr>
        <p:spPr>
          <a:xfrm>
            <a:off x="311700" y="249375"/>
            <a:ext cx="8520600" cy="9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t>The test sample (green circle) should be classified either to the first class of blue squares or to the second class of red triangles. If k = 3 (solid line circle) it is assigned to the second class because there are 2 triangles and only 1 square inside the inner circle. If k = 5 (dashed line circle) it is assigned to the first class (3 squares vs. 2 triangles inside the outer circle).</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a:p>
        </p:txBody>
      </p:sp>
      <p:pic>
        <p:nvPicPr>
          <p:cNvPr id="191" name="Google Shape;191;p28"/>
          <p:cNvPicPr preferRelativeResize="0"/>
          <p:nvPr/>
        </p:nvPicPr>
        <p:blipFill>
          <a:blip r:embed="rId3">
            <a:alphaModFix/>
          </a:blip>
          <a:stretch>
            <a:fillRect/>
          </a:stretch>
        </p:blipFill>
        <p:spPr>
          <a:xfrm>
            <a:off x="3054714" y="1192388"/>
            <a:ext cx="3034575" cy="275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183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SVM</a:t>
            </a:r>
            <a:endParaRPr b="1"/>
          </a:p>
        </p:txBody>
      </p:sp>
      <p:sp>
        <p:nvSpPr>
          <p:cNvPr id="197" name="Google Shape;197;p29"/>
          <p:cNvSpPr txBox="1"/>
          <p:nvPr>
            <p:ph idx="1" type="body"/>
          </p:nvPr>
        </p:nvSpPr>
        <p:spPr>
          <a:xfrm>
            <a:off x="187000" y="819625"/>
            <a:ext cx="4925400" cy="41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Support Vector Machine (SVM) is a supervised machine learning algorithm which can be used for both classification or regression challenges. However, it is mostly used in classification problems. In this algorithm, we plot each data item as a point in n-dimensional space (where n is number of features you have) with the value of each feature being the value of a particular coordinate. Then, we perform classification by finding the hyper-plane that differentiate the two classes very well. </a:t>
            </a:r>
            <a:endParaRPr sz="1200"/>
          </a:p>
          <a:p>
            <a:pPr indent="0" lvl="0" marL="0" rtl="0" algn="l">
              <a:spcBef>
                <a:spcPts val="0"/>
              </a:spcBef>
              <a:spcAft>
                <a:spcPts val="0"/>
              </a:spcAft>
              <a:buClr>
                <a:schemeClr val="dk1"/>
              </a:buClr>
              <a:buSzPts val="1100"/>
              <a:buFont typeface="Arial"/>
              <a:buNone/>
            </a:pPr>
            <a:r>
              <a:rPr lang="it" sz="1200"/>
              <a:t>Support Vectors are simply the co-ordinates of individual observation. Support Vector Machine is a frontier which best segregates the two classes (hyper-plane/ line).In addition to performing linear classification, SVMs can efficiently perform a non-linear classification using what is called the kernel trick.These are functions which takes low dimensional input space and transform it to a higher dimensional space i.e. it converts not separable problem to separable problem, these functions are called kernels. It is mostly useful in non-linear separation problem. Simply put, it does some extremely complex data transformations, then find out the process to separate the data based on the labels or outputs you’ve defined.</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1600"/>
              </a:spcAft>
              <a:buNone/>
            </a:pPr>
            <a:r>
              <a:t/>
            </a:r>
            <a:endParaRPr sz="1200"/>
          </a:p>
        </p:txBody>
      </p:sp>
      <p:pic>
        <p:nvPicPr>
          <p:cNvPr id="198" name="Google Shape;198;p29"/>
          <p:cNvPicPr preferRelativeResize="0"/>
          <p:nvPr/>
        </p:nvPicPr>
        <p:blipFill>
          <a:blip r:embed="rId3">
            <a:alphaModFix/>
          </a:blip>
          <a:stretch>
            <a:fillRect/>
          </a:stretch>
        </p:blipFill>
        <p:spPr>
          <a:xfrm>
            <a:off x="5916351" y="609350"/>
            <a:ext cx="2309600" cy="1610500"/>
          </a:xfrm>
          <a:prstGeom prst="rect">
            <a:avLst/>
          </a:prstGeom>
          <a:noFill/>
          <a:ln>
            <a:noFill/>
          </a:ln>
        </p:spPr>
      </p:pic>
      <p:pic>
        <p:nvPicPr>
          <p:cNvPr id="199" name="Google Shape;199;p29"/>
          <p:cNvPicPr preferRelativeResize="0"/>
          <p:nvPr/>
        </p:nvPicPr>
        <p:blipFill>
          <a:blip r:embed="rId4">
            <a:alphaModFix/>
          </a:blip>
          <a:stretch>
            <a:fillRect/>
          </a:stretch>
        </p:blipFill>
        <p:spPr>
          <a:xfrm>
            <a:off x="5232250" y="2219850"/>
            <a:ext cx="3911750" cy="2667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idx="1" type="body"/>
          </p:nvPr>
        </p:nvSpPr>
        <p:spPr>
          <a:xfrm>
            <a:off x="185850" y="225600"/>
            <a:ext cx="8772300" cy="40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t>The principal advantages of SVM are:</a:t>
            </a:r>
            <a:endParaRPr sz="1200"/>
          </a:p>
          <a:p>
            <a:pPr indent="0" lvl="0" marL="0" rtl="0" algn="l">
              <a:spcBef>
                <a:spcPts val="0"/>
              </a:spcBef>
              <a:spcAft>
                <a:spcPts val="0"/>
              </a:spcAft>
              <a:buClr>
                <a:schemeClr val="dk1"/>
              </a:buClr>
              <a:buSzPts val="1100"/>
              <a:buFont typeface="Arial"/>
              <a:buNone/>
            </a:pPr>
            <a:r>
              <a:t/>
            </a:r>
            <a:endParaRPr sz="1200"/>
          </a:p>
          <a:p>
            <a:pPr indent="-304800" lvl="0" marL="457200" rtl="0" algn="l">
              <a:spcBef>
                <a:spcPts val="0"/>
              </a:spcBef>
              <a:spcAft>
                <a:spcPts val="0"/>
              </a:spcAft>
              <a:buSzPts val="1200"/>
              <a:buChar char="●"/>
            </a:pPr>
            <a:r>
              <a:rPr lang="it" sz="1200"/>
              <a:t>It works really well with clear margin of separation.</a:t>
            </a:r>
            <a:endParaRPr sz="1200"/>
          </a:p>
          <a:p>
            <a:pPr indent="-304800" lvl="0" marL="457200" rtl="0" algn="l">
              <a:spcBef>
                <a:spcPts val="0"/>
              </a:spcBef>
              <a:spcAft>
                <a:spcPts val="0"/>
              </a:spcAft>
              <a:buSzPts val="1200"/>
              <a:buChar char="●"/>
            </a:pPr>
            <a:r>
              <a:rPr lang="it" sz="1200"/>
              <a:t>It is effective in high dimensional spaces.</a:t>
            </a:r>
            <a:endParaRPr sz="1200"/>
          </a:p>
          <a:p>
            <a:pPr indent="-304800" lvl="0" marL="457200" rtl="0" algn="l">
              <a:spcBef>
                <a:spcPts val="0"/>
              </a:spcBef>
              <a:spcAft>
                <a:spcPts val="0"/>
              </a:spcAft>
              <a:buSzPts val="1200"/>
              <a:buChar char="●"/>
            </a:pPr>
            <a:r>
              <a:rPr lang="it" sz="1200"/>
              <a:t>It is effective in cases where number of dimensions is greater than the number of samples.</a:t>
            </a:r>
            <a:endParaRPr sz="1200"/>
          </a:p>
          <a:p>
            <a:pPr indent="-304800" lvl="0" marL="457200" rtl="0" algn="l">
              <a:spcBef>
                <a:spcPts val="0"/>
              </a:spcBef>
              <a:spcAft>
                <a:spcPts val="0"/>
              </a:spcAft>
              <a:buSzPts val="1200"/>
              <a:buChar char="●"/>
            </a:pPr>
            <a:r>
              <a:rPr lang="it" sz="1200"/>
              <a:t>It uses a subset of training points in the decision function (called support vectors), so it is also memory efficient.\\\\</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it" sz="1200"/>
              <a:t>The drawback are:</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It doesn’t perform well, when we have large data set because the required training time is higher.</a:t>
            </a:r>
            <a:endParaRPr sz="1200"/>
          </a:p>
          <a:p>
            <a:pPr indent="-304800" lvl="0" marL="457200" rtl="0" algn="l">
              <a:spcBef>
                <a:spcPts val="0"/>
              </a:spcBef>
              <a:spcAft>
                <a:spcPts val="0"/>
              </a:spcAft>
              <a:buSzPts val="1200"/>
              <a:buChar char="●"/>
            </a:pPr>
            <a:r>
              <a:rPr lang="it" sz="1200"/>
              <a:t>It also doesn’t perform very well, when the data set has more noise i.e. target classes are overlapping.</a:t>
            </a:r>
            <a:endParaRPr sz="1200"/>
          </a:p>
          <a:p>
            <a:pPr indent="-304800" lvl="0" marL="457200" rtl="0" algn="l">
              <a:spcBef>
                <a:spcPts val="0"/>
              </a:spcBef>
              <a:spcAft>
                <a:spcPts val="0"/>
              </a:spcAft>
              <a:buSzPts val="1200"/>
              <a:buChar char="●"/>
            </a:pPr>
            <a:r>
              <a:rPr lang="it" sz="1200"/>
              <a:t>SVM doesn’t directly provide probability estimates, these are calculated using an expensive five-fold cross-validation. It is related SVC method of Python scikit-learn library.</a:t>
            </a:r>
            <a:endParaRPr sz="1200"/>
          </a:p>
          <a:p>
            <a:pPr indent="0" lvl="0" marL="0" rtl="0" algn="l">
              <a:lnSpc>
                <a:spcPct val="150000"/>
              </a:lnSpc>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it" sz="1200"/>
              <a:t>In Python, scikit-learn is a widely used library for implementing machine learning algorithms,SVM is also available in scikit-learn library and follow the structure:Import library, object creation, fitting model and prediction</a:t>
            </a:r>
            <a:endParaRPr sz="1200"/>
          </a:p>
          <a:p>
            <a:pPr indent="0" lvl="0" marL="0" rtl="0" algn="l">
              <a:spcBef>
                <a:spcPts val="0"/>
              </a:spcBef>
              <a:spcAft>
                <a:spcPts val="160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226400" y="1656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Image Data Set</a:t>
            </a:r>
            <a:endParaRPr b="1"/>
          </a:p>
        </p:txBody>
      </p:sp>
      <p:sp>
        <p:nvSpPr>
          <p:cNvPr id="210" name="Google Shape;210;p31"/>
          <p:cNvSpPr txBox="1"/>
          <p:nvPr>
            <p:ph idx="1" type="body"/>
          </p:nvPr>
        </p:nvSpPr>
        <p:spPr>
          <a:xfrm>
            <a:off x="311700" y="800575"/>
            <a:ext cx="8772300" cy="396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1200"/>
              <a:t>The images represent histological samples of subjects looking for lung lesions. These problems can be benign or malignant. </a:t>
            </a:r>
            <a:endParaRPr sz="1200"/>
          </a:p>
          <a:p>
            <a:pPr indent="0" lvl="0" marL="0" rtl="0" algn="l">
              <a:lnSpc>
                <a:spcPct val="150000"/>
              </a:lnSpc>
              <a:spcBef>
                <a:spcPts val="0"/>
              </a:spcBef>
              <a:spcAft>
                <a:spcPts val="0"/>
              </a:spcAft>
              <a:buClr>
                <a:schemeClr val="dk1"/>
              </a:buClr>
              <a:buSzPts val="1100"/>
              <a:buFont typeface="Arial"/>
              <a:buNone/>
            </a:pPr>
            <a:r>
              <a:rPr lang="it" sz="1200"/>
              <a:t>In particular represent:</a:t>
            </a:r>
            <a:endParaRPr sz="1200"/>
          </a:p>
          <a:p>
            <a:pPr indent="-304800" lvl="0" marL="457200" rtl="0" algn="l">
              <a:lnSpc>
                <a:spcPct val="150000"/>
              </a:lnSpc>
              <a:spcBef>
                <a:spcPts val="0"/>
              </a:spcBef>
              <a:spcAft>
                <a:spcPts val="0"/>
              </a:spcAft>
              <a:buSzPts val="1200"/>
              <a:buChar char="●"/>
            </a:pPr>
            <a:r>
              <a:rPr lang="it" sz="1200"/>
              <a:t>Epithelioid Mesothelioma (ME) malignant tumor.</a:t>
            </a:r>
            <a:endParaRPr sz="1200"/>
          </a:p>
          <a:p>
            <a:pPr indent="-304800" lvl="0" marL="457200" rtl="0" algn="l">
              <a:lnSpc>
                <a:spcPct val="150000"/>
              </a:lnSpc>
              <a:spcBef>
                <a:spcPts val="0"/>
              </a:spcBef>
              <a:spcAft>
                <a:spcPts val="0"/>
              </a:spcAft>
              <a:buSzPts val="1200"/>
              <a:buChar char="●"/>
            </a:pPr>
            <a:r>
              <a:rPr lang="it" sz="1200"/>
              <a:t>Sarcomatoid Mesothelioma (MS) malignant tumor.</a:t>
            </a:r>
            <a:endParaRPr sz="1200"/>
          </a:p>
          <a:p>
            <a:pPr indent="-304800" lvl="0" marL="457200" rtl="0" algn="l">
              <a:lnSpc>
                <a:spcPct val="150000"/>
              </a:lnSpc>
              <a:spcBef>
                <a:spcPts val="0"/>
              </a:spcBef>
              <a:spcAft>
                <a:spcPts val="0"/>
              </a:spcAft>
              <a:buSzPts val="1200"/>
              <a:buChar char="●"/>
            </a:pPr>
            <a:r>
              <a:rPr lang="it" sz="1200"/>
              <a:t>Benign Fibrosis (F).</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it" sz="1200"/>
              <a:t>In our Data Set there are 998 ME images, 1001 MS image and 333 F images.</a:t>
            </a:r>
            <a:endParaRPr sz="1200"/>
          </a:p>
          <a:p>
            <a:pPr indent="0" lvl="0" marL="0" rtl="0" algn="l">
              <a:spcBef>
                <a:spcPts val="0"/>
              </a:spcBef>
              <a:spcAft>
                <a:spcPts val="1600"/>
              </a:spcAft>
              <a:buNone/>
            </a:pPr>
            <a:r>
              <a:t/>
            </a:r>
            <a:endParaRPr sz="1200"/>
          </a:p>
        </p:txBody>
      </p:sp>
      <p:pic>
        <p:nvPicPr>
          <p:cNvPr id="211" name="Google Shape;211;p31"/>
          <p:cNvPicPr preferRelativeResize="0"/>
          <p:nvPr/>
        </p:nvPicPr>
        <p:blipFill>
          <a:blip r:embed="rId3">
            <a:alphaModFix/>
          </a:blip>
          <a:stretch>
            <a:fillRect/>
          </a:stretch>
        </p:blipFill>
        <p:spPr>
          <a:xfrm>
            <a:off x="2020500" y="2226075"/>
            <a:ext cx="4932400" cy="187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819150" y="4230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Introduction</a:t>
            </a:r>
            <a:endParaRPr b="1"/>
          </a:p>
        </p:txBody>
      </p:sp>
      <p:sp>
        <p:nvSpPr>
          <p:cNvPr id="94" name="Google Shape;94;p14"/>
          <p:cNvSpPr txBox="1"/>
          <p:nvPr>
            <p:ph idx="1" type="body"/>
          </p:nvPr>
        </p:nvSpPr>
        <p:spPr>
          <a:xfrm>
            <a:off x="311700" y="11836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it" sz="1200"/>
              <a:t>Convolutional neural networks are deep artificial neural networks that are used primarily to classify images (e.g. name what they see), cluster them by similarity (photo search), and perform object recognition within scenes. They are algorithms that can identify faces, individuals, street signs, tumors, platypuses and many other aspects of visual data. </a:t>
            </a:r>
            <a:endParaRPr sz="1200"/>
          </a:p>
          <a:p>
            <a:pPr indent="0" lvl="0" marL="0" rtl="0" algn="just">
              <a:spcBef>
                <a:spcPts val="1600"/>
              </a:spcBef>
              <a:spcAft>
                <a:spcPts val="0"/>
              </a:spcAft>
              <a:buClr>
                <a:schemeClr val="dk1"/>
              </a:buClr>
              <a:buSzPts val="1100"/>
              <a:buFont typeface="Arial"/>
              <a:buNone/>
            </a:pPr>
            <a:r>
              <a:rPr lang="it" sz="1200"/>
              <a:t>The efficacy of convolutional nets in image recognition is one of the main reasons why the world has woken up to the efficacy of deep learning. They are powering major advances in computer vision (CV), which has obvious applications for self-driving cars, robotics, drones, security, medical diagnoses, and treatments for the visually impaired.</a:t>
            </a:r>
            <a:endParaRPr sz="1200"/>
          </a:p>
          <a:p>
            <a:pPr indent="0" lvl="0" marL="0" rtl="0" algn="just">
              <a:spcBef>
                <a:spcPts val="1600"/>
              </a:spcBef>
              <a:spcAft>
                <a:spcPts val="1600"/>
              </a:spcAft>
              <a:buNone/>
            </a:pPr>
            <a:r>
              <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200800"/>
            <a:ext cx="8520600" cy="7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The Project</a:t>
            </a:r>
            <a:endParaRPr b="1"/>
          </a:p>
        </p:txBody>
      </p:sp>
      <p:sp>
        <p:nvSpPr>
          <p:cNvPr id="217" name="Google Shape;217;p32"/>
          <p:cNvSpPr txBox="1"/>
          <p:nvPr>
            <p:ph idx="1" type="body"/>
          </p:nvPr>
        </p:nvSpPr>
        <p:spPr>
          <a:xfrm>
            <a:off x="311700" y="891825"/>
            <a:ext cx="8520600" cy="40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t>In our work we used different Keras pre-trained model as features extractrion. For each model we try to extract level from different depth level of the net.</a:t>
            </a:r>
            <a:endParaRPr sz="1200"/>
          </a:p>
          <a:p>
            <a:pPr indent="0" lvl="0" marL="0" rtl="0" algn="l">
              <a:lnSpc>
                <a:spcPct val="150000"/>
              </a:lnSpc>
              <a:spcBef>
                <a:spcPts val="0"/>
              </a:spcBef>
              <a:spcAft>
                <a:spcPts val="0"/>
              </a:spcAft>
              <a:buClr>
                <a:schemeClr val="dk1"/>
              </a:buClr>
              <a:buSzPts val="1100"/>
              <a:buFont typeface="Arial"/>
              <a:buNone/>
            </a:pPr>
            <a:r>
              <a:rPr lang="it" sz="1200"/>
              <a:t>The model used are:</a:t>
            </a:r>
            <a:endParaRPr sz="1200"/>
          </a:p>
          <a:p>
            <a:pPr indent="-304800" lvl="0" marL="1371600" rtl="0" algn="l">
              <a:lnSpc>
                <a:spcPct val="150000"/>
              </a:lnSpc>
              <a:spcBef>
                <a:spcPts val="0"/>
              </a:spcBef>
              <a:spcAft>
                <a:spcPts val="0"/>
              </a:spcAft>
              <a:buSzPts val="1200"/>
              <a:buChar char="●"/>
            </a:pPr>
            <a:r>
              <a:rPr lang="it" sz="1200"/>
              <a:t>VGG16</a:t>
            </a:r>
            <a:endParaRPr sz="1200"/>
          </a:p>
          <a:p>
            <a:pPr indent="-304800" lvl="0" marL="1371600" rtl="0" algn="l">
              <a:lnSpc>
                <a:spcPct val="150000"/>
              </a:lnSpc>
              <a:spcBef>
                <a:spcPts val="0"/>
              </a:spcBef>
              <a:spcAft>
                <a:spcPts val="0"/>
              </a:spcAft>
              <a:buSzPts val="1200"/>
              <a:buChar char="●"/>
            </a:pPr>
            <a:r>
              <a:rPr lang="it" sz="1200"/>
              <a:t>VGG19</a:t>
            </a:r>
            <a:endParaRPr sz="1200"/>
          </a:p>
          <a:p>
            <a:pPr indent="-304800" lvl="0" marL="1371600" rtl="0" algn="l">
              <a:lnSpc>
                <a:spcPct val="150000"/>
              </a:lnSpc>
              <a:spcBef>
                <a:spcPts val="0"/>
              </a:spcBef>
              <a:spcAft>
                <a:spcPts val="0"/>
              </a:spcAft>
              <a:buSzPts val="1200"/>
              <a:buChar char="●"/>
            </a:pPr>
            <a:r>
              <a:rPr lang="it" sz="1200"/>
              <a:t>MobileNet</a:t>
            </a:r>
            <a:endParaRPr sz="1200"/>
          </a:p>
          <a:p>
            <a:pPr indent="-304800" lvl="0" marL="1371600" rtl="0" algn="l">
              <a:lnSpc>
                <a:spcPct val="150000"/>
              </a:lnSpc>
              <a:spcBef>
                <a:spcPts val="0"/>
              </a:spcBef>
              <a:spcAft>
                <a:spcPts val="0"/>
              </a:spcAft>
              <a:buSzPts val="1200"/>
              <a:buChar char="●"/>
            </a:pPr>
            <a:r>
              <a:rPr lang="it" sz="1200"/>
              <a:t>DenseNet</a:t>
            </a:r>
            <a:endParaRPr sz="1200"/>
          </a:p>
          <a:p>
            <a:pPr indent="-304800" lvl="0" marL="1371600" rtl="0" algn="l">
              <a:lnSpc>
                <a:spcPct val="150000"/>
              </a:lnSpc>
              <a:spcBef>
                <a:spcPts val="0"/>
              </a:spcBef>
              <a:spcAft>
                <a:spcPts val="0"/>
              </a:spcAft>
              <a:buSzPts val="1200"/>
              <a:buChar char="●"/>
            </a:pPr>
            <a:r>
              <a:rPr lang="it" sz="1200"/>
              <a:t>InceptionResNetV2</a:t>
            </a:r>
            <a:endParaRPr sz="1200"/>
          </a:p>
          <a:p>
            <a:pPr indent="-304800" lvl="0" marL="1371600" rtl="0" algn="l">
              <a:lnSpc>
                <a:spcPct val="150000"/>
              </a:lnSpc>
              <a:spcBef>
                <a:spcPts val="0"/>
              </a:spcBef>
              <a:spcAft>
                <a:spcPts val="0"/>
              </a:spcAft>
              <a:buSzPts val="1200"/>
              <a:buChar char="●"/>
            </a:pPr>
            <a:r>
              <a:rPr lang="it" sz="1200"/>
              <a:t>ResNet50</a:t>
            </a:r>
            <a:endParaRPr sz="1200"/>
          </a:p>
          <a:p>
            <a:pPr indent="-304800" lvl="0" marL="1371600" rtl="0" algn="l">
              <a:lnSpc>
                <a:spcPct val="150000"/>
              </a:lnSpc>
              <a:spcBef>
                <a:spcPts val="0"/>
              </a:spcBef>
              <a:spcAft>
                <a:spcPts val="0"/>
              </a:spcAft>
              <a:buSzPts val="1200"/>
              <a:buChar char="●"/>
            </a:pPr>
            <a:r>
              <a:rPr lang="it" sz="1200"/>
              <a:t>Xception</a:t>
            </a:r>
            <a:endParaRPr sz="1200"/>
          </a:p>
          <a:p>
            <a:pPr indent="0" lvl="0" marL="0" rtl="0" algn="l">
              <a:lnSpc>
                <a:spcPct val="150000"/>
              </a:lnSpc>
              <a:spcBef>
                <a:spcPts val="0"/>
              </a:spcBef>
              <a:spcAft>
                <a:spcPts val="0"/>
              </a:spcAft>
              <a:buNone/>
            </a:pPr>
            <a:r>
              <a:rPr lang="it" sz="1200"/>
              <a:t>The feature are </a:t>
            </a:r>
            <a:r>
              <a:rPr lang="it" sz="1200">
                <a:highlight>
                  <a:srgbClr val="FFFFFF"/>
                </a:highlight>
                <a:latin typeface="Arial"/>
                <a:ea typeface="Arial"/>
                <a:cs typeface="Arial"/>
                <a:sym typeface="Arial"/>
              </a:rPr>
              <a:t>subsequently</a:t>
            </a:r>
            <a:r>
              <a:rPr lang="it" sz="1200"/>
              <a:t> reduced with PCA and t-SNE algorithm.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The images of features extraction of the following images are taken from  </a:t>
            </a:r>
            <a:endParaRPr sz="1200"/>
          </a:p>
          <a:p>
            <a:pPr indent="0" lvl="0" marL="457200" rtl="0" algn="l">
              <a:spcBef>
                <a:spcPts val="0"/>
              </a:spcBef>
              <a:spcAft>
                <a:spcPts val="0"/>
              </a:spcAft>
              <a:buNone/>
            </a:pPr>
            <a:r>
              <a:rPr lang="it" sz="1200"/>
              <a:t>the last layer in the net as example.</a:t>
            </a:r>
            <a:endParaRPr sz="1200"/>
          </a:p>
          <a:p>
            <a:pPr indent="0" lvl="0" marL="0" rtl="0" algn="l">
              <a:spcBef>
                <a:spcPts val="0"/>
              </a:spcBef>
              <a:spcAft>
                <a:spcPts val="1600"/>
              </a:spcAft>
              <a:buNone/>
            </a:pPr>
            <a:r>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48300" y="445025"/>
            <a:ext cx="9047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t-SNE</a:t>
            </a:r>
            <a:endParaRPr b="1"/>
          </a:p>
        </p:txBody>
      </p:sp>
      <p:sp>
        <p:nvSpPr>
          <p:cNvPr id="223" name="Google Shape;223;p33"/>
          <p:cNvSpPr txBox="1"/>
          <p:nvPr>
            <p:ph idx="1" type="body"/>
          </p:nvPr>
        </p:nvSpPr>
        <p:spPr>
          <a:xfrm>
            <a:off x="311700" y="1890875"/>
            <a:ext cx="5452200" cy="15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t>A drawback of this tecnique is that the t-SNE is not linear method so is not possible to save weights for a new image. We need to reuse t-SNE for all the images so to restart again with the full set. This problem is not present if we use PCA method that is linear.</a:t>
            </a:r>
            <a:endParaRPr sz="1200"/>
          </a:p>
          <a:p>
            <a:pPr indent="0" lvl="0" marL="0" rtl="0" algn="l">
              <a:spcBef>
                <a:spcPts val="0"/>
              </a:spcBef>
              <a:spcAft>
                <a:spcPts val="1600"/>
              </a:spcAft>
              <a:buNone/>
            </a:pPr>
            <a:r>
              <a:t/>
            </a:r>
            <a:endParaRPr/>
          </a:p>
        </p:txBody>
      </p:sp>
      <p:sp>
        <p:nvSpPr>
          <p:cNvPr id="224" name="Google Shape;224;p33"/>
          <p:cNvSpPr/>
          <p:nvPr/>
        </p:nvSpPr>
        <p:spPr>
          <a:xfrm>
            <a:off x="7088750" y="3779925"/>
            <a:ext cx="2064900" cy="111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33"/>
          <p:cNvPicPr preferRelativeResize="0"/>
          <p:nvPr/>
        </p:nvPicPr>
        <p:blipFill>
          <a:blip r:embed="rId3">
            <a:alphaModFix/>
          </a:blip>
          <a:stretch>
            <a:fillRect/>
          </a:stretch>
        </p:blipFill>
        <p:spPr>
          <a:xfrm>
            <a:off x="6166675" y="252700"/>
            <a:ext cx="2977325" cy="46380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2095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PCA</a:t>
            </a:r>
            <a:endParaRPr b="1"/>
          </a:p>
        </p:txBody>
      </p:sp>
      <p:sp>
        <p:nvSpPr>
          <p:cNvPr id="231" name="Google Shape;231;p34"/>
          <p:cNvSpPr txBox="1"/>
          <p:nvPr>
            <p:ph idx="1" type="body"/>
          </p:nvPr>
        </p:nvSpPr>
        <p:spPr>
          <a:xfrm>
            <a:off x="311700" y="1484625"/>
            <a:ext cx="548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t>In this casethe PCA is applicated for 2 dimensions extraction (not racomanded)</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it" sz="1200"/>
              <a:t>The output is the worst result..</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1600"/>
              </a:spcAft>
              <a:buNone/>
            </a:pPr>
            <a:r>
              <a:t/>
            </a:r>
            <a:endParaRPr/>
          </a:p>
        </p:txBody>
      </p:sp>
      <p:pic>
        <p:nvPicPr>
          <p:cNvPr id="232" name="Google Shape;232;p34"/>
          <p:cNvPicPr preferRelativeResize="0"/>
          <p:nvPr/>
        </p:nvPicPr>
        <p:blipFill>
          <a:blip r:embed="rId3">
            <a:alphaModFix/>
          </a:blip>
          <a:stretch>
            <a:fillRect/>
          </a:stretch>
        </p:blipFill>
        <p:spPr>
          <a:xfrm>
            <a:off x="6180450" y="552650"/>
            <a:ext cx="2963550" cy="43483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2717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PCA and t-SNE</a:t>
            </a:r>
            <a:endParaRPr b="1"/>
          </a:p>
        </p:txBody>
      </p:sp>
      <p:sp>
        <p:nvSpPr>
          <p:cNvPr id="238" name="Google Shape;238;p35"/>
          <p:cNvSpPr txBox="1"/>
          <p:nvPr>
            <p:ph idx="1" type="body"/>
          </p:nvPr>
        </p:nvSpPr>
        <p:spPr>
          <a:xfrm>
            <a:off x="311700" y="1152475"/>
            <a:ext cx="5216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t>The best solution to visualize our data is to combine the two method: is possible to reduce features with PCA and use t-SNE to reduce features to two.</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it" sz="1200"/>
              <a:t>%%%%%%%%%%%%%%%%%%%%%%%%%%</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p:txBody>
      </p:sp>
      <p:pic>
        <p:nvPicPr>
          <p:cNvPr id="239" name="Google Shape;239;p35"/>
          <p:cNvPicPr preferRelativeResize="0"/>
          <p:nvPr/>
        </p:nvPicPr>
        <p:blipFill>
          <a:blip r:embed="rId3">
            <a:alphaModFix/>
          </a:blip>
          <a:stretch>
            <a:fillRect/>
          </a:stretch>
        </p:blipFill>
        <p:spPr>
          <a:xfrm>
            <a:off x="6166675" y="363750"/>
            <a:ext cx="2977324" cy="45213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2786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it"/>
              <a:t>PCA and t-SNE for Intermediate layer</a:t>
            </a:r>
            <a:endParaRPr/>
          </a:p>
        </p:txBody>
      </p:sp>
      <p:sp>
        <p:nvSpPr>
          <p:cNvPr id="245" name="Google Shape;245;p36"/>
          <p:cNvSpPr txBox="1"/>
          <p:nvPr>
            <p:ph idx="1" type="body"/>
          </p:nvPr>
        </p:nvSpPr>
        <p:spPr>
          <a:xfrm>
            <a:off x="311700" y="10155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The following images are taken from the </a:t>
            </a:r>
            <a:r>
              <a:rPr lang="it" sz="1200"/>
              <a:t>intermediate</a:t>
            </a:r>
            <a:r>
              <a:rPr lang="it" sz="1200"/>
              <a:t> layer in </a:t>
            </a:r>
            <a:r>
              <a:rPr lang="it" sz="1200"/>
              <a:t>particular</a:t>
            </a:r>
            <a:r>
              <a:rPr lang="it" sz="1200"/>
              <a:t> from:</a:t>
            </a:r>
            <a:endParaRPr sz="1200"/>
          </a:p>
          <a:p>
            <a:pPr indent="-304800" lvl="0" marL="457200" rtl="0" algn="l">
              <a:lnSpc>
                <a:spcPct val="200000"/>
              </a:lnSpc>
              <a:spcBef>
                <a:spcPts val="1600"/>
              </a:spcBef>
              <a:spcAft>
                <a:spcPts val="0"/>
              </a:spcAft>
              <a:buSzPts val="1200"/>
              <a:buChar char="●"/>
            </a:pPr>
            <a:r>
              <a:rPr lang="it" sz="1200"/>
              <a:t>Middle layer </a:t>
            </a:r>
            <a:endParaRPr sz="1200"/>
          </a:p>
          <a:p>
            <a:pPr indent="-304800" lvl="0" marL="457200" rtl="0" algn="l">
              <a:lnSpc>
                <a:spcPct val="200000"/>
              </a:lnSpc>
              <a:spcBef>
                <a:spcPts val="0"/>
              </a:spcBef>
              <a:spcAft>
                <a:spcPts val="0"/>
              </a:spcAft>
              <a:buSzPts val="1200"/>
              <a:buChar char="●"/>
            </a:pPr>
            <a:r>
              <a:rPr lang="it" sz="1200"/>
              <a:t>First layer</a:t>
            </a:r>
            <a:endParaRPr sz="1200"/>
          </a:p>
          <a:p>
            <a:pPr indent="0" lvl="0" marL="0" rtl="0" algn="l">
              <a:spcBef>
                <a:spcPts val="1600"/>
              </a:spcBef>
              <a:spcAft>
                <a:spcPts val="0"/>
              </a:spcAft>
              <a:buNone/>
            </a:pPr>
            <a:r>
              <a:rPr lang="it" sz="1200"/>
              <a:t>Anyway the user can select any layer during program execution. The layer is chosen by name. </a:t>
            </a:r>
            <a:endParaRPr sz="1200"/>
          </a:p>
          <a:p>
            <a:pPr indent="0" lvl="0" marL="0" rtl="0" algn="l">
              <a:spcBef>
                <a:spcPts val="1600"/>
              </a:spcBef>
              <a:spcAft>
                <a:spcPts val="0"/>
              </a:spcAft>
              <a:buNone/>
            </a:pPr>
            <a:r>
              <a:rPr lang="it" sz="1200"/>
              <a:t>All the name layer are </a:t>
            </a:r>
            <a:r>
              <a:rPr lang="it" sz="1200">
                <a:highlight>
                  <a:srgbClr val="FFFFFF"/>
                </a:highlight>
              </a:rPr>
              <a:t>printed on screen during the execution of the program.</a:t>
            </a:r>
            <a:endParaRPr sz="1200">
              <a:highlight>
                <a:srgbClr val="FFFFFF"/>
              </a:highlight>
            </a:endParaRPr>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Middle layer</a:t>
            </a:r>
            <a:endParaRPr b="1"/>
          </a:p>
        </p:txBody>
      </p:sp>
      <p:sp>
        <p:nvSpPr>
          <p:cNvPr id="251" name="Google Shape;251;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First layer</a:t>
            </a:r>
            <a:endParaRPr b="1"/>
          </a:p>
        </p:txBody>
      </p:sp>
      <p:sp>
        <p:nvSpPr>
          <p:cNvPr id="257" name="Google Shape;257;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Supervised Classifier</a:t>
            </a:r>
            <a:endParaRPr b="1"/>
          </a:p>
        </p:txBody>
      </p:sp>
      <p:sp>
        <p:nvSpPr>
          <p:cNvPr id="263" name="Google Shape;263;p39"/>
          <p:cNvSpPr txBox="1"/>
          <p:nvPr>
            <p:ph idx="1" type="body"/>
          </p:nvPr>
        </p:nvSpPr>
        <p:spPr>
          <a:xfrm>
            <a:off x="277125" y="1152475"/>
            <a:ext cx="8520600" cy="38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t>In order to classify our image a Supervised Classifier is needed.</a:t>
            </a:r>
            <a:endParaRPr sz="1200"/>
          </a:p>
          <a:p>
            <a:pPr indent="0" lvl="0" marL="0" rtl="0" algn="l">
              <a:spcBef>
                <a:spcPts val="0"/>
              </a:spcBef>
              <a:spcAft>
                <a:spcPts val="0"/>
              </a:spcAft>
              <a:buClr>
                <a:schemeClr val="dk1"/>
              </a:buClr>
              <a:buSzPts val="1100"/>
              <a:buFont typeface="Arial"/>
              <a:buNone/>
            </a:pPr>
            <a:r>
              <a:rPr lang="it" sz="1200"/>
              <a:t>In our work we used two different classifier:</a:t>
            </a:r>
            <a:endParaRPr sz="1200"/>
          </a:p>
          <a:p>
            <a:pPr indent="0" lvl="0" marL="0" rtl="0" algn="l">
              <a:spcBef>
                <a:spcPts val="0"/>
              </a:spcBef>
              <a:spcAft>
                <a:spcPts val="0"/>
              </a:spcAft>
              <a:buClr>
                <a:schemeClr val="dk1"/>
              </a:buClr>
              <a:buSzPts val="1100"/>
              <a:buFont typeface="Arial"/>
              <a:buNone/>
            </a:pPr>
            <a:r>
              <a:t/>
            </a:r>
            <a:endParaRPr sz="1200"/>
          </a:p>
          <a:p>
            <a:pPr indent="-304800" lvl="0" marL="457200" rtl="0" algn="l">
              <a:lnSpc>
                <a:spcPct val="200000"/>
              </a:lnSpc>
              <a:spcBef>
                <a:spcPts val="0"/>
              </a:spcBef>
              <a:spcAft>
                <a:spcPts val="0"/>
              </a:spcAft>
              <a:buSzPts val="1200"/>
              <a:buChar char="●"/>
            </a:pPr>
            <a:r>
              <a:rPr lang="it" sz="1200"/>
              <a:t>k-NN:k-nearest neighbors.</a:t>
            </a:r>
            <a:endParaRPr sz="1200"/>
          </a:p>
          <a:p>
            <a:pPr indent="-304800" lvl="0" marL="457200" rtl="0" algn="l">
              <a:lnSpc>
                <a:spcPct val="200000"/>
              </a:lnSpc>
              <a:spcBef>
                <a:spcPts val="0"/>
              </a:spcBef>
              <a:spcAft>
                <a:spcPts val="0"/>
              </a:spcAft>
              <a:buSzPts val="1200"/>
              <a:buChar char="●"/>
            </a:pPr>
            <a:r>
              <a:rPr lang="it" sz="1200"/>
              <a:t>SVM:Support Vector Machine.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For both method the accuracy of the model is calculated. The input features (calculated from the Keras pre trained model) are </a:t>
            </a:r>
            <a:r>
              <a:rPr lang="it" sz="1100">
                <a:highlight>
                  <a:srgbClr val="FFFFFF"/>
                </a:highlight>
              </a:rPr>
              <a:t>have been reduced with PCA. </a:t>
            </a:r>
            <a:endParaRPr sz="1100">
              <a:highlight>
                <a:srgbClr val="FFFFFF"/>
              </a:highlight>
            </a:endParaRPr>
          </a:p>
          <a:p>
            <a:pPr indent="0" lvl="0" marL="0" rtl="0" algn="l">
              <a:spcBef>
                <a:spcPts val="0"/>
              </a:spcBef>
              <a:spcAft>
                <a:spcPts val="0"/>
              </a:spcAft>
              <a:buNone/>
            </a:pPr>
            <a:r>
              <a:t/>
            </a:r>
            <a:endParaRPr sz="1100">
              <a:highlight>
                <a:srgbClr val="FFFFFF"/>
              </a:highlight>
            </a:endParaRPr>
          </a:p>
          <a:p>
            <a:pPr indent="0" lvl="0" marL="0" rtl="0" algn="l">
              <a:spcBef>
                <a:spcPts val="0"/>
              </a:spcBef>
              <a:spcAft>
                <a:spcPts val="0"/>
              </a:spcAft>
              <a:buNone/>
            </a:pPr>
            <a:r>
              <a:rPr lang="it" sz="1100">
                <a:highlight>
                  <a:srgbClr val="FFFFFF"/>
                </a:highlight>
              </a:rPr>
              <a:t>The default number of component is 50 but is also modificable by the user.</a:t>
            </a:r>
            <a:endParaRPr sz="1100">
              <a:highlight>
                <a:srgbClr val="FFFFFF"/>
              </a:highlight>
            </a:endParaRPr>
          </a:p>
          <a:p>
            <a:pPr indent="0" lvl="0" marL="0" rtl="0" algn="l">
              <a:spcBef>
                <a:spcPts val="0"/>
              </a:spcBef>
              <a:spcAft>
                <a:spcPts val="0"/>
              </a:spcAft>
              <a:buNone/>
            </a:pPr>
            <a:r>
              <a:rPr lang="it" sz="1200"/>
              <a:t>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311700" y="147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Result  </a:t>
            </a:r>
            <a:r>
              <a:rPr b="1" lang="it"/>
              <a:t>k-NN</a:t>
            </a:r>
            <a:endParaRPr b="1"/>
          </a:p>
        </p:txBody>
      </p:sp>
      <p:sp>
        <p:nvSpPr>
          <p:cNvPr id="269" name="Google Shape;269;p40"/>
          <p:cNvSpPr txBox="1"/>
          <p:nvPr>
            <p:ph idx="1" type="body"/>
          </p:nvPr>
        </p:nvSpPr>
        <p:spPr>
          <a:xfrm>
            <a:off x="311700" y="755725"/>
            <a:ext cx="8520600" cy="37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In the k-NN algorithm the number of neighbour is chosen by the user. The default number is 5. For a optimal number of neighbour ,in literature, is suggested to use a formula:  </a:t>
            </a:r>
            <a:endParaRPr sz="1200"/>
          </a:p>
          <a:p>
            <a:pPr indent="0" lvl="0" marL="0" rtl="0" algn="l">
              <a:lnSpc>
                <a:spcPct val="150000"/>
              </a:lnSpc>
              <a:spcBef>
                <a:spcPts val="1600"/>
              </a:spcBef>
              <a:spcAft>
                <a:spcPts val="0"/>
              </a:spcAft>
              <a:buNone/>
            </a:pPr>
            <a:r>
              <a:rPr lang="it" sz="1200"/>
              <a:t>                                                                                                 Where N is the number of training sample in the dataset.</a:t>
            </a:r>
            <a:endParaRPr sz="1200"/>
          </a:p>
          <a:p>
            <a:pPr indent="0" lvl="0" marL="0" rtl="0" algn="l">
              <a:lnSpc>
                <a:spcPct val="150000"/>
              </a:lnSpc>
              <a:spcBef>
                <a:spcPts val="0"/>
              </a:spcBef>
              <a:spcAft>
                <a:spcPts val="0"/>
              </a:spcAft>
              <a:buNone/>
            </a:pPr>
            <a:r>
              <a:t/>
            </a:r>
            <a:endParaRPr sz="1200"/>
          </a:p>
          <a:p>
            <a:pPr indent="0" lvl="0" marL="0" rtl="0" algn="l">
              <a:lnSpc>
                <a:spcPct val="150000"/>
              </a:lnSpc>
              <a:spcBef>
                <a:spcPts val="0"/>
              </a:spcBef>
              <a:spcAft>
                <a:spcPts val="0"/>
              </a:spcAft>
              <a:buNone/>
            </a:pPr>
            <a:r>
              <a:t/>
            </a:r>
            <a:endParaRPr sz="1200"/>
          </a:p>
        </p:txBody>
      </p:sp>
      <p:sp>
        <p:nvSpPr>
          <p:cNvPr id="270" name="Google Shape;270;p40"/>
          <p:cNvSpPr/>
          <p:nvPr/>
        </p:nvSpPr>
        <p:spPr>
          <a:xfrm>
            <a:off x="6118200" y="3622575"/>
            <a:ext cx="3025800" cy="126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qrt(N)/2" id="271" name="Google Shape;271;p40" title="MathEquation,#000000"/>
          <p:cNvPicPr preferRelativeResize="0"/>
          <p:nvPr/>
        </p:nvPicPr>
        <p:blipFill>
          <a:blip r:embed="rId3">
            <a:alphaModFix/>
          </a:blip>
          <a:stretch>
            <a:fillRect/>
          </a:stretch>
        </p:blipFill>
        <p:spPr>
          <a:xfrm>
            <a:off x="3394523" y="1282650"/>
            <a:ext cx="547578" cy="607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286800" y="581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Result SVM</a:t>
            </a:r>
            <a:endParaRPr b="1"/>
          </a:p>
        </p:txBody>
      </p:sp>
      <p:sp>
        <p:nvSpPr>
          <p:cNvPr id="277" name="Google Shape;277;p41"/>
          <p:cNvSpPr txBox="1"/>
          <p:nvPr>
            <p:ph idx="1" type="body"/>
          </p:nvPr>
        </p:nvSpPr>
        <p:spPr>
          <a:xfrm>
            <a:off x="0" y="542500"/>
            <a:ext cx="9094200" cy="11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200"/>
              <a:t>For </a:t>
            </a:r>
            <a:r>
              <a:rPr lang="it" sz="1200">
                <a:latin typeface="Arial"/>
                <a:ea typeface="Arial"/>
                <a:cs typeface="Arial"/>
                <a:sym typeface="Arial"/>
              </a:rPr>
              <a:t>Multi-class classification the SVM the scikit-learn library use two different </a:t>
            </a:r>
            <a:r>
              <a:rPr lang="it" sz="1200">
                <a:latin typeface="Arial"/>
                <a:ea typeface="Arial"/>
                <a:cs typeface="Arial"/>
                <a:sym typeface="Arial"/>
              </a:rPr>
              <a:t>approach </a:t>
            </a:r>
            <a:r>
              <a:rPr lang="it" sz="1200">
                <a:highlight>
                  <a:srgbClr val="FFFFFF"/>
                </a:highlight>
                <a:latin typeface="Arial"/>
                <a:ea typeface="Arial"/>
                <a:cs typeface="Arial"/>
                <a:sym typeface="Arial"/>
              </a:rPr>
              <a:t>selectable</a:t>
            </a:r>
            <a:r>
              <a:rPr lang="it" sz="1100">
                <a:solidFill>
                  <a:srgbClr val="1D1F22"/>
                </a:solidFill>
                <a:highlight>
                  <a:srgbClr val="FFFFFF"/>
                </a:highlight>
                <a:latin typeface="Arial"/>
                <a:ea typeface="Arial"/>
                <a:cs typeface="Arial"/>
                <a:sym typeface="Arial"/>
              </a:rPr>
              <a:t> </a:t>
            </a:r>
            <a:r>
              <a:rPr lang="it" sz="1100">
                <a:solidFill>
                  <a:srgbClr val="212121"/>
                </a:solidFill>
                <a:highlight>
                  <a:srgbClr val="FFFFFF"/>
                </a:highlight>
                <a:latin typeface="Arial"/>
                <a:ea typeface="Arial"/>
                <a:cs typeface="Arial"/>
                <a:sym typeface="Arial"/>
              </a:rPr>
              <a:t>by command line:</a:t>
            </a:r>
            <a:endParaRPr sz="1100">
              <a:solidFill>
                <a:srgbClr val="212121"/>
              </a:solidFill>
              <a:highlight>
                <a:srgbClr val="FFFFFF"/>
              </a:highlight>
              <a:latin typeface="Arial"/>
              <a:ea typeface="Arial"/>
              <a:cs typeface="Arial"/>
              <a:sym typeface="Arial"/>
            </a:endParaRPr>
          </a:p>
          <a:p>
            <a:pPr indent="-298450" lvl="0" marL="457200" rtl="0" algn="l">
              <a:lnSpc>
                <a:spcPct val="150000"/>
              </a:lnSpc>
              <a:spcBef>
                <a:spcPts val="1600"/>
              </a:spcBef>
              <a:spcAft>
                <a:spcPts val="0"/>
              </a:spcAft>
              <a:buSzPts val="1100"/>
              <a:buFont typeface="Arial"/>
              <a:buChar char="●"/>
            </a:pPr>
            <a:r>
              <a:rPr i="1" lang="it" sz="1100">
                <a:highlight>
                  <a:srgbClr val="FFFFFF"/>
                </a:highlight>
                <a:latin typeface="Arial"/>
                <a:ea typeface="Arial"/>
                <a:cs typeface="Arial"/>
                <a:sym typeface="Arial"/>
              </a:rPr>
              <a:t>“one-vs-the-rest”</a:t>
            </a:r>
            <a:endParaRPr i="1" sz="1100">
              <a:highlight>
                <a:srgbClr val="FFFFFF"/>
              </a:highlight>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i="1" lang="it" sz="1100">
                <a:highlight>
                  <a:srgbClr val="FFFFFF"/>
                </a:highlight>
                <a:latin typeface="Arial"/>
                <a:ea typeface="Arial"/>
                <a:cs typeface="Arial"/>
                <a:sym typeface="Arial"/>
              </a:rPr>
              <a:t>“one-vs-one”</a:t>
            </a:r>
            <a:endParaRPr i="1" sz="1100">
              <a:highlight>
                <a:srgbClr val="FFFFFF"/>
              </a:highlight>
              <a:latin typeface="Arial"/>
              <a:ea typeface="Arial"/>
              <a:cs typeface="Arial"/>
              <a:sym typeface="Arial"/>
            </a:endParaRPr>
          </a:p>
          <a:p>
            <a:pPr indent="0" lvl="0" marL="0" rtl="0" algn="l">
              <a:spcBef>
                <a:spcPts val="1600"/>
              </a:spcBef>
              <a:spcAft>
                <a:spcPts val="1600"/>
              </a:spcAft>
              <a:buNone/>
            </a:pPr>
            <a:r>
              <a:t/>
            </a:r>
            <a:endParaRPr sz="1200"/>
          </a:p>
        </p:txBody>
      </p:sp>
      <p:sp>
        <p:nvSpPr>
          <p:cNvPr id="278" name="Google Shape;278;p41"/>
          <p:cNvSpPr/>
          <p:nvPr/>
        </p:nvSpPr>
        <p:spPr>
          <a:xfrm>
            <a:off x="6118200" y="3622575"/>
            <a:ext cx="3025800" cy="126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216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Feature Extractor</a:t>
            </a:r>
            <a:endParaRPr b="1"/>
          </a:p>
        </p:txBody>
      </p:sp>
      <p:sp>
        <p:nvSpPr>
          <p:cNvPr id="100" name="Google Shape;100;p15"/>
          <p:cNvSpPr txBox="1"/>
          <p:nvPr>
            <p:ph idx="1" type="body"/>
          </p:nvPr>
        </p:nvSpPr>
        <p:spPr>
          <a:xfrm>
            <a:off x="311700" y="725900"/>
            <a:ext cx="8520600" cy="355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200"/>
              <a:t>The main benefit of using a CNN over simple ANN on visual data is that CNN’s are constrained to deal with image data exclusively. One of the main features of CNN is weight sharing, as a result it reduces the number of weights significantly.Furthermore high quality images consists a very high number of pixels which can lead to a very high number of weights if you use simple ANN , here we can understand the need of CNN and how can they scale to high resolution images also. Another advantage of CNN is that they are very good feature extractors. This means that you can extract useful attributes from an already trained CNN with its trained weights by feeding your data on each level and tune the CNN a bit for the specific task. Infact is only needed to not use the classifier. The output will be only a series of features for each image.</a:t>
            </a:r>
            <a:endParaRPr sz="1200"/>
          </a:p>
        </p:txBody>
      </p:sp>
      <p:pic>
        <p:nvPicPr>
          <p:cNvPr id="101" name="Google Shape;101;p15"/>
          <p:cNvPicPr preferRelativeResize="0"/>
          <p:nvPr/>
        </p:nvPicPr>
        <p:blipFill>
          <a:blip r:embed="rId3">
            <a:alphaModFix/>
          </a:blip>
          <a:stretch>
            <a:fillRect/>
          </a:stretch>
        </p:blipFill>
        <p:spPr>
          <a:xfrm>
            <a:off x="2346188" y="2374525"/>
            <a:ext cx="4742575" cy="2518400"/>
          </a:xfrm>
          <a:prstGeom prst="rect">
            <a:avLst/>
          </a:prstGeom>
          <a:noFill/>
          <a:ln>
            <a:noFill/>
          </a:ln>
        </p:spPr>
      </p:pic>
      <p:sp>
        <p:nvSpPr>
          <p:cNvPr id="102" name="Google Shape;102;p15"/>
          <p:cNvSpPr/>
          <p:nvPr/>
        </p:nvSpPr>
        <p:spPr>
          <a:xfrm>
            <a:off x="7088750" y="3779925"/>
            <a:ext cx="2064900" cy="111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311700" y="1403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Visual Categorization with Bags of Keypoints</a:t>
            </a:r>
            <a:endParaRPr b="1"/>
          </a:p>
        </p:txBody>
      </p:sp>
      <p:sp>
        <p:nvSpPr>
          <p:cNvPr id="284" name="Google Shape;284;p42"/>
          <p:cNvSpPr txBox="1"/>
          <p:nvPr>
            <p:ph idx="1" type="body"/>
          </p:nvPr>
        </p:nvSpPr>
        <p:spPr>
          <a:xfrm>
            <a:off x="277125" y="817300"/>
            <a:ext cx="8675700" cy="3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t>The bag of keypoints method was created by Gabriella Csurka, Christopher R. Dance, Lixin Fan, Jutta Willamowski, Cédric Bray in 2004.</a:t>
            </a:r>
            <a:endParaRPr sz="1200"/>
          </a:p>
          <a:p>
            <a:pPr indent="0" lvl="0" marL="0" rtl="0" algn="l">
              <a:spcBef>
                <a:spcPts val="0"/>
              </a:spcBef>
              <a:spcAft>
                <a:spcPts val="0"/>
              </a:spcAft>
              <a:buClr>
                <a:schemeClr val="dk1"/>
              </a:buClr>
              <a:buSzPts val="1100"/>
              <a:buFont typeface="Arial"/>
              <a:buNone/>
            </a:pPr>
            <a:r>
              <a:rPr lang="it" sz="1200"/>
              <a:t>The main steps of the method are:</a:t>
            </a:r>
            <a:endParaRPr sz="1200"/>
          </a:p>
          <a:p>
            <a:pPr indent="-304800" lvl="0" marL="457200" rtl="0" algn="l">
              <a:lnSpc>
                <a:spcPct val="150000"/>
              </a:lnSpc>
              <a:spcBef>
                <a:spcPts val="0"/>
              </a:spcBef>
              <a:spcAft>
                <a:spcPts val="0"/>
              </a:spcAft>
              <a:buSzPts val="1200"/>
              <a:buChar char="❖"/>
            </a:pPr>
            <a:r>
              <a:rPr lang="it" sz="1200"/>
              <a:t>Detection and description of image patches</a:t>
            </a:r>
            <a:endParaRPr sz="1200"/>
          </a:p>
          <a:p>
            <a:pPr indent="-304800" lvl="0" marL="457200" rtl="0" algn="l">
              <a:lnSpc>
                <a:spcPct val="150000"/>
              </a:lnSpc>
              <a:spcBef>
                <a:spcPts val="0"/>
              </a:spcBef>
              <a:spcAft>
                <a:spcPts val="0"/>
              </a:spcAft>
              <a:buSzPts val="1200"/>
              <a:buChar char="❖"/>
            </a:pPr>
            <a:r>
              <a:rPr lang="it" sz="1200"/>
              <a:t>Assigning patch descriptors to a set of predetermined clusters (a vocabulary) with a vector quantization algorithm</a:t>
            </a:r>
            <a:endParaRPr sz="1200"/>
          </a:p>
          <a:p>
            <a:pPr indent="-304800" lvl="0" marL="457200" rtl="0" algn="l">
              <a:lnSpc>
                <a:spcPct val="150000"/>
              </a:lnSpc>
              <a:spcBef>
                <a:spcPts val="0"/>
              </a:spcBef>
              <a:spcAft>
                <a:spcPts val="0"/>
              </a:spcAft>
              <a:buSzPts val="1200"/>
              <a:buChar char="❖"/>
            </a:pPr>
            <a:r>
              <a:rPr lang="it" sz="1200"/>
              <a:t>Constructing a bag of keypoints, which counts the number of patches assigned to each cluster</a:t>
            </a:r>
            <a:endParaRPr sz="1200"/>
          </a:p>
          <a:p>
            <a:pPr indent="-304800" lvl="0" marL="457200" rtl="0" algn="l">
              <a:lnSpc>
                <a:spcPct val="115000"/>
              </a:lnSpc>
              <a:spcBef>
                <a:spcPts val="0"/>
              </a:spcBef>
              <a:spcAft>
                <a:spcPts val="0"/>
              </a:spcAft>
              <a:buSzPts val="1200"/>
              <a:buChar char="❖"/>
            </a:pPr>
            <a:r>
              <a:rPr lang="it" sz="1200"/>
              <a:t>Applying a multi-class classifier, treating the bag of keypoints as the feature vector, and thus determine which category or categories to assign to the image.</a:t>
            </a:r>
            <a:endParaRPr sz="1200"/>
          </a:p>
          <a:p>
            <a:pPr indent="0" lvl="0" marL="0" rtl="0" algn="l">
              <a:lnSpc>
                <a:spcPct val="115000"/>
              </a:lnSpc>
              <a:spcBef>
                <a:spcPts val="0"/>
              </a:spcBef>
              <a:spcAft>
                <a:spcPts val="0"/>
              </a:spcAft>
              <a:buNone/>
            </a:pPr>
            <a:r>
              <a:t/>
            </a:r>
            <a:endParaRPr i="1" sz="1200"/>
          </a:p>
          <a:p>
            <a:pPr indent="0" lvl="0" marL="0" rtl="0" algn="l">
              <a:lnSpc>
                <a:spcPct val="100000"/>
              </a:lnSpc>
              <a:spcBef>
                <a:spcPts val="0"/>
              </a:spcBef>
              <a:spcAft>
                <a:spcPts val="0"/>
              </a:spcAft>
              <a:buClr>
                <a:schemeClr val="dk1"/>
              </a:buClr>
              <a:buSzPts val="1100"/>
              <a:buFont typeface="Arial"/>
              <a:buNone/>
            </a:pPr>
            <a:r>
              <a:rPr i="1" lang="it" sz="1200"/>
              <a:t>MatLab 2017</a:t>
            </a:r>
            <a:r>
              <a:rPr lang="it" sz="1200"/>
              <a:t> provide a tool to use this method.</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it" sz="1200"/>
              <a:t>Two different cases are analyzed:</a:t>
            </a:r>
            <a:endParaRPr sz="1200"/>
          </a:p>
          <a:p>
            <a:pPr indent="0" lvl="0" marL="0" rtl="0" algn="l">
              <a:lnSpc>
                <a:spcPct val="100000"/>
              </a:lnSpc>
              <a:spcBef>
                <a:spcPts val="0"/>
              </a:spcBef>
              <a:spcAft>
                <a:spcPts val="0"/>
              </a:spcAft>
              <a:buNone/>
            </a:pPr>
            <a:r>
              <a:t/>
            </a:r>
            <a:endParaRPr sz="1200"/>
          </a:p>
          <a:p>
            <a:pPr indent="-304800" lvl="0" marL="457200" rtl="0" algn="l">
              <a:lnSpc>
                <a:spcPct val="150000"/>
              </a:lnSpc>
              <a:spcBef>
                <a:spcPts val="0"/>
              </a:spcBef>
              <a:spcAft>
                <a:spcPts val="0"/>
              </a:spcAft>
              <a:buSzPts val="1200"/>
              <a:buChar char="●"/>
            </a:pPr>
            <a:r>
              <a:rPr lang="it" sz="1200"/>
              <a:t>The 30\% of images from each set are used for the training data and the remainder, 70\%, for the validation data.</a:t>
            </a:r>
            <a:endParaRPr sz="1200"/>
          </a:p>
          <a:p>
            <a:pPr indent="-304800" lvl="0" marL="457200" rtl="0" algn="l">
              <a:lnSpc>
                <a:spcPct val="150000"/>
              </a:lnSpc>
              <a:spcBef>
                <a:spcPts val="0"/>
              </a:spcBef>
              <a:spcAft>
                <a:spcPts val="0"/>
              </a:spcAft>
              <a:buSzPts val="1200"/>
              <a:buChar char="●"/>
            </a:pPr>
            <a:r>
              <a:rPr lang="it" sz="1200"/>
              <a:t>The 50\% of images from each set are used for the training and validation data.</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311700" y="2164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Result  Bags of Keypoints</a:t>
            </a:r>
            <a:endParaRPr b="1"/>
          </a:p>
        </p:txBody>
      </p:sp>
      <p:sp>
        <p:nvSpPr>
          <p:cNvPr id="290" name="Google Shape;290;p43"/>
          <p:cNvSpPr txBox="1"/>
          <p:nvPr>
            <p:ph idx="1" type="body"/>
          </p:nvPr>
        </p:nvSpPr>
        <p:spPr>
          <a:xfrm>
            <a:off x="311700" y="1152475"/>
            <a:ext cx="5156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1600"/>
              </a:spcBef>
              <a:spcAft>
                <a:spcPts val="0"/>
              </a:spcAft>
              <a:buNone/>
            </a:pPr>
            <a:r>
              <a:rPr lang="it" sz="1200"/>
              <a:t>The confusion matrix for the first case is:</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lang="it" sz="1200"/>
              <a:t>While in the second case the confusion matrix is:</a:t>
            </a:r>
            <a:endParaRPr sz="1200"/>
          </a:p>
        </p:txBody>
      </p:sp>
      <p:pic>
        <p:nvPicPr>
          <p:cNvPr id="291" name="Google Shape;291;p43"/>
          <p:cNvPicPr preferRelativeResize="0"/>
          <p:nvPr/>
        </p:nvPicPr>
        <p:blipFill>
          <a:blip r:embed="rId3">
            <a:alphaModFix/>
          </a:blip>
          <a:stretch>
            <a:fillRect/>
          </a:stretch>
        </p:blipFill>
        <p:spPr>
          <a:xfrm>
            <a:off x="5283975" y="1202388"/>
            <a:ext cx="2352932" cy="1510662"/>
          </a:xfrm>
          <a:prstGeom prst="rect">
            <a:avLst/>
          </a:prstGeom>
          <a:noFill/>
          <a:ln>
            <a:noFill/>
          </a:ln>
        </p:spPr>
      </p:pic>
      <p:sp>
        <p:nvSpPr>
          <p:cNvPr id="292" name="Google Shape;292;p43"/>
          <p:cNvSpPr/>
          <p:nvPr/>
        </p:nvSpPr>
        <p:spPr>
          <a:xfrm>
            <a:off x="6118200" y="3622575"/>
            <a:ext cx="3025800" cy="126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p43"/>
          <p:cNvPicPr preferRelativeResize="0"/>
          <p:nvPr/>
        </p:nvPicPr>
        <p:blipFill>
          <a:blip r:embed="rId4">
            <a:alphaModFix/>
          </a:blip>
          <a:stretch>
            <a:fillRect/>
          </a:stretch>
        </p:blipFill>
        <p:spPr>
          <a:xfrm>
            <a:off x="5283975" y="3106000"/>
            <a:ext cx="2517909" cy="1623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Conclusion</a:t>
            </a:r>
            <a:endParaRPr b="1"/>
          </a:p>
        </p:txBody>
      </p:sp>
      <p:sp>
        <p:nvSpPr>
          <p:cNvPr id="305" name="Google Shape;305;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284225" y="2795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Keras</a:t>
            </a:r>
            <a:endParaRPr b="1"/>
          </a:p>
        </p:txBody>
      </p:sp>
      <p:sp>
        <p:nvSpPr>
          <p:cNvPr id="108" name="Google Shape;108;p16"/>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t>Keras (https://keras.io/) is an open source neural network library written in Python. It is capable of running on top of TensorFlow, Microsoft Cognitive Toolkit or Theano.\\Designed to enable fast experimentation with deep neural networks, it focuses on being user-friendly, modular, and extensible.Keras provide deep learning models that are made available alongside pre-trained weights. These models can be used for prediction, feature extraction, and fine-tuning.All the methods have been trained on the ImageNet database. \url{ https://keras.io/applications/}\\\\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   The principal models are:</a:t>
            </a:r>
            <a:endParaRPr sz="1200"/>
          </a:p>
          <a:p>
            <a:pPr indent="-304800" lvl="0" marL="2286000" rtl="0" algn="l">
              <a:lnSpc>
                <a:spcPct val="150000"/>
              </a:lnSpc>
              <a:spcBef>
                <a:spcPts val="0"/>
              </a:spcBef>
              <a:spcAft>
                <a:spcPts val="0"/>
              </a:spcAft>
              <a:buSzPts val="1200"/>
              <a:buChar char="➢"/>
            </a:pPr>
            <a:r>
              <a:rPr i="1" lang="it" sz="1200"/>
              <a:t>VGG16</a:t>
            </a:r>
            <a:endParaRPr i="1" sz="1200"/>
          </a:p>
          <a:p>
            <a:pPr indent="-304800" lvl="0" marL="2286000" rtl="0" algn="l">
              <a:lnSpc>
                <a:spcPct val="150000"/>
              </a:lnSpc>
              <a:spcBef>
                <a:spcPts val="0"/>
              </a:spcBef>
              <a:spcAft>
                <a:spcPts val="0"/>
              </a:spcAft>
              <a:buSzPts val="1200"/>
              <a:buChar char="➢"/>
            </a:pPr>
            <a:r>
              <a:rPr i="1" lang="it" sz="1200"/>
              <a:t>VGG19</a:t>
            </a:r>
            <a:endParaRPr i="1" sz="1200"/>
          </a:p>
          <a:p>
            <a:pPr indent="-304800" lvl="0" marL="2286000" rtl="0" algn="l">
              <a:lnSpc>
                <a:spcPct val="150000"/>
              </a:lnSpc>
              <a:spcBef>
                <a:spcPts val="0"/>
              </a:spcBef>
              <a:spcAft>
                <a:spcPts val="0"/>
              </a:spcAft>
              <a:buSzPts val="1200"/>
              <a:buChar char="➢"/>
            </a:pPr>
            <a:r>
              <a:rPr i="1" lang="it" sz="1200"/>
              <a:t>ResNet50</a:t>
            </a:r>
            <a:endParaRPr i="1" sz="1200"/>
          </a:p>
          <a:p>
            <a:pPr indent="-304800" lvl="0" marL="2286000" rtl="0" algn="l">
              <a:lnSpc>
                <a:spcPct val="150000"/>
              </a:lnSpc>
              <a:spcBef>
                <a:spcPts val="0"/>
              </a:spcBef>
              <a:spcAft>
                <a:spcPts val="0"/>
              </a:spcAft>
              <a:buSzPts val="1200"/>
              <a:buChar char="➢"/>
            </a:pPr>
            <a:r>
              <a:rPr i="1" lang="it" sz="1200"/>
              <a:t>InceptionV3</a:t>
            </a:r>
            <a:endParaRPr i="1" sz="1200"/>
          </a:p>
          <a:p>
            <a:pPr indent="-304800" lvl="0" marL="2286000" rtl="0" algn="l">
              <a:lnSpc>
                <a:spcPct val="150000"/>
              </a:lnSpc>
              <a:spcBef>
                <a:spcPts val="0"/>
              </a:spcBef>
              <a:spcAft>
                <a:spcPts val="0"/>
              </a:spcAft>
              <a:buSzPts val="1200"/>
              <a:buChar char="➢"/>
            </a:pPr>
            <a:r>
              <a:rPr i="1" lang="it" sz="1200"/>
              <a:t>InceptionResNetV2</a:t>
            </a:r>
            <a:endParaRPr i="1" sz="1200"/>
          </a:p>
          <a:p>
            <a:pPr indent="-304800" lvl="0" marL="2286000" rtl="0" algn="l">
              <a:lnSpc>
                <a:spcPct val="150000"/>
              </a:lnSpc>
              <a:spcBef>
                <a:spcPts val="0"/>
              </a:spcBef>
              <a:spcAft>
                <a:spcPts val="0"/>
              </a:spcAft>
              <a:buSzPts val="1200"/>
              <a:buChar char="➢"/>
            </a:pPr>
            <a:r>
              <a:rPr i="1" lang="it" sz="1200"/>
              <a:t>MobileNet</a:t>
            </a:r>
            <a:endParaRPr i="1" sz="1200"/>
          </a:p>
          <a:p>
            <a:pPr indent="-304800" lvl="0" marL="2286000" rtl="0" algn="l">
              <a:lnSpc>
                <a:spcPct val="150000"/>
              </a:lnSpc>
              <a:spcBef>
                <a:spcPts val="0"/>
              </a:spcBef>
              <a:spcAft>
                <a:spcPts val="0"/>
              </a:spcAft>
              <a:buSzPts val="1200"/>
              <a:buChar char="➢"/>
            </a:pPr>
            <a:r>
              <a:rPr i="1" lang="it" sz="1200"/>
              <a:t>DenseNet</a:t>
            </a:r>
            <a:endParaRPr i="1" sz="1200"/>
          </a:p>
          <a:p>
            <a:pPr indent="-304800" lvl="0" marL="2286000" rtl="0" algn="l">
              <a:lnSpc>
                <a:spcPct val="150000"/>
              </a:lnSpc>
              <a:spcBef>
                <a:spcPts val="0"/>
              </a:spcBef>
              <a:spcAft>
                <a:spcPts val="0"/>
              </a:spcAft>
              <a:buSzPts val="1200"/>
              <a:buChar char="➢"/>
            </a:pPr>
            <a:r>
              <a:rPr i="1" lang="it" sz="1200"/>
              <a:t>NASNet</a:t>
            </a:r>
            <a:endParaRPr i="1" sz="1200"/>
          </a:p>
          <a:p>
            <a:pPr indent="0" lvl="0" marL="0" rtl="0" algn="l">
              <a:spcBef>
                <a:spcPts val="0"/>
              </a:spcBef>
              <a:spcAft>
                <a:spcPts val="16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1284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VGG16 and VGG19</a:t>
            </a:r>
            <a:endParaRPr b="1"/>
          </a:p>
        </p:txBody>
      </p:sp>
      <p:sp>
        <p:nvSpPr>
          <p:cNvPr id="114" name="Google Shape;114;p17"/>
          <p:cNvSpPr txBox="1"/>
          <p:nvPr>
            <p:ph idx="1" type="body"/>
          </p:nvPr>
        </p:nvSpPr>
        <p:spPr>
          <a:xfrm>
            <a:off x="311700" y="674375"/>
            <a:ext cx="8520600" cy="41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The VGG network architecture was introduced by </a:t>
            </a:r>
            <a:r>
              <a:rPr i="1" lang="it" sz="1200"/>
              <a:t>Simonyan and Zisserman</a:t>
            </a:r>
            <a:r>
              <a:rPr lang="it" sz="1200"/>
              <a:t> in their 2014 paper, Very Deep Convolutional Networks for Large Scale Image Recognition.</a:t>
            </a:r>
            <a:endParaRPr sz="1200"/>
          </a:p>
          <a:p>
            <a:pPr indent="0" lvl="0" marL="0" rtl="0" algn="l">
              <a:spcBef>
                <a:spcPts val="0"/>
              </a:spcBef>
              <a:spcAft>
                <a:spcPts val="0"/>
              </a:spcAft>
              <a:buClr>
                <a:schemeClr val="dk1"/>
              </a:buClr>
              <a:buSzPts val="1100"/>
              <a:buFont typeface="Arial"/>
              <a:buNone/>
            </a:pPr>
            <a:r>
              <a:rPr lang="it" sz="1200"/>
              <a:t>This network is characterized by its simplicity, using only 3×3 convolutional layers stacked on top of each other in increasing depth.Reducing volume size is handled by max pooling. Two fully-connected layers, each with 4,096 nodes are then followed by a softmax classifier.</a:t>
            </a:r>
            <a:endParaRPr sz="1200"/>
          </a:p>
          <a:p>
            <a:pPr indent="0" lvl="0" marL="0" rtl="0" algn="l">
              <a:spcBef>
                <a:spcPts val="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it" sz="1200"/>
              <a:t>The “16” and “19” stand for the number of weight layers in the network.</a:t>
            </a:r>
            <a:endParaRPr sz="1200"/>
          </a:p>
          <a:p>
            <a:pPr indent="0" lvl="0" marL="0" rtl="0" algn="l">
              <a:spcBef>
                <a:spcPts val="0"/>
              </a:spcBef>
              <a:spcAft>
                <a:spcPts val="0"/>
              </a:spcAft>
              <a:buClr>
                <a:schemeClr val="dk1"/>
              </a:buClr>
              <a:buSzPts val="1100"/>
              <a:buFont typeface="Arial"/>
              <a:buNone/>
            </a:pPr>
            <a:r>
              <a:rPr lang="it" sz="1200"/>
              <a:t>In 2014, 16 and 19 layer networks were considered very deep (although we now have </a:t>
            </a:r>
            <a:endParaRPr sz="1200"/>
          </a:p>
          <a:p>
            <a:pPr indent="0" lvl="0" marL="0" rtl="0" algn="l">
              <a:spcBef>
                <a:spcPts val="0"/>
              </a:spcBef>
              <a:spcAft>
                <a:spcPts val="0"/>
              </a:spcAft>
              <a:buClr>
                <a:schemeClr val="dk1"/>
              </a:buClr>
              <a:buSzPts val="1100"/>
              <a:buFont typeface="Arial"/>
              <a:buNone/>
            </a:pPr>
            <a:r>
              <a:rPr lang="it" sz="1200"/>
              <a:t>the ResNet architecture which can be successfully trained at depths of 50-200 </a:t>
            </a:r>
            <a:endParaRPr sz="1200"/>
          </a:p>
          <a:p>
            <a:pPr indent="0" lvl="0" marL="0" rtl="0" algn="l">
              <a:spcBef>
                <a:spcPts val="0"/>
              </a:spcBef>
              <a:spcAft>
                <a:spcPts val="0"/>
              </a:spcAft>
              <a:buClr>
                <a:schemeClr val="dk1"/>
              </a:buClr>
              <a:buSzPts val="1100"/>
              <a:buFont typeface="Arial"/>
              <a:buNone/>
            </a:pPr>
            <a:r>
              <a:rPr lang="it" sz="1200"/>
              <a:t>for ImageNet and over 1,000 for CIFAR-10).</a:t>
            </a:r>
            <a:endParaRPr sz="1200"/>
          </a:p>
          <a:p>
            <a:pPr indent="0" lvl="0" marL="0" rtl="0" algn="l">
              <a:spcBef>
                <a:spcPts val="0"/>
              </a:spcBef>
              <a:spcAft>
                <a:spcPts val="0"/>
              </a:spcAft>
              <a:buNone/>
            </a:pPr>
            <a:r>
              <a:t/>
            </a:r>
            <a:endParaRPr sz="1200"/>
          </a:p>
          <a:p>
            <a:pPr indent="0" lvl="0" marL="0" rtl="0" algn="l">
              <a:spcBef>
                <a:spcPts val="1600"/>
              </a:spcBef>
              <a:spcAft>
                <a:spcPts val="1600"/>
              </a:spcAft>
              <a:buNone/>
            </a:pPr>
            <a:r>
              <a:t/>
            </a:r>
            <a:endParaRPr sz="1200"/>
          </a:p>
        </p:txBody>
      </p:sp>
      <p:pic>
        <p:nvPicPr>
          <p:cNvPr id="115" name="Google Shape;115;p17"/>
          <p:cNvPicPr preferRelativeResize="0"/>
          <p:nvPr/>
        </p:nvPicPr>
        <p:blipFill>
          <a:blip r:embed="rId3">
            <a:alphaModFix/>
          </a:blip>
          <a:stretch>
            <a:fillRect/>
          </a:stretch>
        </p:blipFill>
        <p:spPr>
          <a:xfrm>
            <a:off x="2809301" y="1767338"/>
            <a:ext cx="3525400" cy="207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2924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 ResNet50</a:t>
            </a:r>
            <a:endParaRPr b="1"/>
          </a:p>
        </p:txBody>
      </p:sp>
      <p:sp>
        <p:nvSpPr>
          <p:cNvPr id="121" name="Google Shape;121;p18"/>
          <p:cNvSpPr txBox="1"/>
          <p:nvPr>
            <p:ph idx="1" type="body"/>
          </p:nvPr>
        </p:nvSpPr>
        <p:spPr>
          <a:xfrm>
            <a:off x="400150" y="900250"/>
            <a:ext cx="6622200" cy="39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t>ResNet50 is a 50 layer Residual Network. There are other variants like ResNet101 and ResNet152 also.</a:t>
            </a:r>
            <a:endParaRPr sz="1200"/>
          </a:p>
          <a:p>
            <a:pPr indent="0" lvl="0" marL="0" rtl="0" algn="l">
              <a:spcBef>
                <a:spcPts val="0"/>
              </a:spcBef>
              <a:spcAft>
                <a:spcPts val="0"/>
              </a:spcAft>
              <a:buNone/>
            </a:pPr>
            <a:r>
              <a:rPr lang="it" sz="1200"/>
              <a:t>ResNet is a short name for Residual Network.</a:t>
            </a:r>
            <a:endParaRPr sz="1200"/>
          </a:p>
          <a:p>
            <a:pPr indent="0" lvl="0" marL="0" rtl="0" algn="l">
              <a:spcBef>
                <a:spcPts val="0"/>
              </a:spcBef>
              <a:spcAft>
                <a:spcPts val="0"/>
              </a:spcAft>
              <a:buClr>
                <a:schemeClr val="dk1"/>
              </a:buClr>
              <a:buSzPts val="1100"/>
              <a:buFont typeface="Arial"/>
              <a:buNone/>
            </a:pPr>
            <a:r>
              <a:rPr lang="it" sz="1200"/>
              <a:t> As the name of the network indicates, the new terminology that this network introduces is residual learning.</a:t>
            </a:r>
            <a:endParaRPr sz="1200"/>
          </a:p>
          <a:p>
            <a:pPr indent="0" lvl="0" marL="0" rtl="0" algn="l">
              <a:spcBef>
                <a:spcPts val="0"/>
              </a:spcBef>
              <a:spcAft>
                <a:spcPts val="0"/>
              </a:spcAft>
              <a:buNone/>
            </a:pPr>
            <a:r>
              <a:rPr lang="it" sz="1200"/>
              <a:t>In general, in a deep convolutional neural network, several layers are stacked and are trained to the task at hand. </a:t>
            </a:r>
            <a:endParaRPr sz="1200"/>
          </a:p>
          <a:p>
            <a:pPr indent="0" lvl="0" marL="0" rtl="0" algn="l">
              <a:spcBef>
                <a:spcPts val="0"/>
              </a:spcBef>
              <a:spcAft>
                <a:spcPts val="0"/>
              </a:spcAft>
              <a:buNone/>
            </a:pPr>
            <a:r>
              <a:rPr lang="it" sz="1200"/>
              <a:t>The network learns several low/mid/high level features at the end of its layers.In residual learning, instead of trying to learn some features, we try to learn some residual.</a:t>
            </a:r>
            <a:endParaRPr sz="1200"/>
          </a:p>
          <a:p>
            <a:pPr indent="0" lvl="0" marL="0" rtl="0" algn="l">
              <a:spcBef>
                <a:spcPts val="0"/>
              </a:spcBef>
              <a:spcAft>
                <a:spcPts val="0"/>
              </a:spcAft>
              <a:buNone/>
            </a:pPr>
            <a:r>
              <a:rPr lang="it" sz="1200"/>
              <a:t>Residual can be simply understood as subtraction of feature learned from input of that layer. ResNet does this using shortcut connections (directly connecting input of nth layer to some (n+x)th layer).</a:t>
            </a:r>
            <a:endParaRPr sz="1200"/>
          </a:p>
          <a:p>
            <a:pPr indent="0" lvl="0" marL="0" rtl="0" algn="l">
              <a:spcBef>
                <a:spcPts val="0"/>
              </a:spcBef>
              <a:spcAft>
                <a:spcPts val="0"/>
              </a:spcAft>
              <a:buClr>
                <a:schemeClr val="dk1"/>
              </a:buClr>
              <a:buSzPts val="1100"/>
              <a:buFont typeface="Arial"/>
              <a:buNone/>
            </a:pPr>
            <a:r>
              <a:rPr lang="it" sz="1200"/>
              <a:t>It has proved that training this form of networks is easier than training simple deep convolutional neural networks and also the problem of degrading accuracy is resolved.</a:t>
            </a:r>
            <a:endParaRPr sz="1200"/>
          </a:p>
          <a:p>
            <a:pPr indent="0" lvl="0" marL="0" rtl="0" algn="l">
              <a:spcBef>
                <a:spcPts val="0"/>
              </a:spcBef>
              <a:spcAft>
                <a:spcPts val="1600"/>
              </a:spcAft>
              <a:buNone/>
            </a:pPr>
            <a:r>
              <a:t/>
            </a:r>
            <a:endParaRPr sz="1200"/>
          </a:p>
        </p:txBody>
      </p:sp>
      <p:pic>
        <p:nvPicPr>
          <p:cNvPr id="122" name="Google Shape;122;p18"/>
          <p:cNvPicPr preferRelativeResize="0"/>
          <p:nvPr/>
        </p:nvPicPr>
        <p:blipFill>
          <a:blip r:embed="rId3">
            <a:alphaModFix/>
          </a:blip>
          <a:stretch>
            <a:fillRect/>
          </a:stretch>
        </p:blipFill>
        <p:spPr>
          <a:xfrm>
            <a:off x="7411075" y="791725"/>
            <a:ext cx="1450675" cy="303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InceptionV3</a:t>
            </a:r>
            <a:endParaRPr b="1"/>
          </a:p>
        </p:txBody>
      </p:sp>
      <p:sp>
        <p:nvSpPr>
          <p:cNvPr id="128" name="Google Shape;128;p19"/>
          <p:cNvSpPr txBox="1"/>
          <p:nvPr>
            <p:ph idx="1" type="body"/>
          </p:nvPr>
        </p:nvSpPr>
        <p:spPr>
          <a:xfrm>
            <a:off x="311700" y="1069325"/>
            <a:ext cx="4655100" cy="40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t>The “Inception” micro-architecture was first introduced by </a:t>
            </a:r>
            <a:r>
              <a:rPr i="1" lang="it" sz="1200"/>
              <a:t>Szegedy et al</a:t>
            </a:r>
            <a:r>
              <a:rPr lang="it" sz="1200"/>
              <a:t>. in their 2014 paper.</a:t>
            </a:r>
            <a:endParaRPr sz="1200"/>
          </a:p>
          <a:p>
            <a:pPr indent="0" lvl="0" marL="0" rtl="0" algn="l">
              <a:spcBef>
                <a:spcPts val="0"/>
              </a:spcBef>
              <a:spcAft>
                <a:spcPts val="0"/>
              </a:spcAft>
              <a:buClr>
                <a:schemeClr val="dk1"/>
              </a:buClr>
              <a:buSzPts val="1100"/>
              <a:buFont typeface="Arial"/>
              <a:buNone/>
            </a:pPr>
            <a:r>
              <a:rPr lang="it" sz="1200"/>
              <a:t>The goal of the inception module is to act as a “multi-level feature extractor” by computing 1×1, 3×3, and 5×5 convolutions within the same module of the network — the output of these filters are then stacked along the channel dimension and before being fed into the next layer in the network.</a:t>
            </a:r>
            <a:endParaRPr sz="1200"/>
          </a:p>
          <a:p>
            <a:pPr indent="0" lvl="0" marL="0" rtl="0" algn="l">
              <a:spcBef>
                <a:spcPts val="0"/>
              </a:spcBef>
              <a:spcAft>
                <a:spcPts val="0"/>
              </a:spcAft>
              <a:buClr>
                <a:schemeClr val="dk1"/>
              </a:buClr>
              <a:buSzPts val="1100"/>
              <a:buFont typeface="Arial"/>
              <a:buNone/>
            </a:pPr>
            <a:r>
              <a:rPr lang="it" sz="1200"/>
              <a:t>The original incarnation of this architecture was called GoogLeNet, but subsequent manifestations have simply been called Inception vN where N refers to the version number put out by Google.</a:t>
            </a:r>
            <a:endParaRPr sz="1200"/>
          </a:p>
          <a:p>
            <a:pPr indent="0" lvl="0" marL="0" rtl="0" algn="l">
              <a:spcBef>
                <a:spcPts val="0"/>
              </a:spcBef>
              <a:spcAft>
                <a:spcPts val="0"/>
              </a:spcAft>
              <a:buClr>
                <a:schemeClr val="dk1"/>
              </a:buClr>
              <a:buSzPts val="1100"/>
              <a:buFont typeface="Arial"/>
              <a:buNone/>
            </a:pPr>
            <a:r>
              <a:rPr lang="it" sz="1200"/>
              <a:t>The Inception V3 architecture included in the Keras core comes from the later publication by Szegedy et al., Rethinking the Inception Architecture for Computer Vision (2015) which proposes updates to the inception module to further boost ImageNet classification accuracy.</a:t>
            </a:r>
            <a:endParaRPr sz="1200"/>
          </a:p>
          <a:p>
            <a:pPr indent="0" lvl="0" marL="0" rtl="0" algn="l">
              <a:spcBef>
                <a:spcPts val="0"/>
              </a:spcBef>
              <a:spcAft>
                <a:spcPts val="0"/>
              </a:spcAft>
              <a:buClr>
                <a:schemeClr val="dk1"/>
              </a:buClr>
              <a:buSzPts val="1100"/>
              <a:buFont typeface="Arial"/>
              <a:buNone/>
            </a:pPr>
            <a:r>
              <a:rPr lang="it" sz="1200"/>
              <a:t>The weights for Inception V3 are smaller than both VGG and ResNet, coming in at 96MB.</a:t>
            </a:r>
            <a:endParaRPr sz="1200"/>
          </a:p>
          <a:p>
            <a:pPr indent="0" lvl="0" marL="0" rtl="0" algn="l">
              <a:spcBef>
                <a:spcPts val="0"/>
              </a:spcBef>
              <a:spcAft>
                <a:spcPts val="1600"/>
              </a:spcAft>
              <a:buNone/>
            </a:pPr>
            <a:r>
              <a:t/>
            </a:r>
            <a:endParaRPr sz="1200"/>
          </a:p>
        </p:txBody>
      </p:sp>
      <p:pic>
        <p:nvPicPr>
          <p:cNvPr id="129" name="Google Shape;129;p19"/>
          <p:cNvPicPr preferRelativeResize="0"/>
          <p:nvPr/>
        </p:nvPicPr>
        <p:blipFill>
          <a:blip r:embed="rId3">
            <a:alphaModFix/>
          </a:blip>
          <a:stretch>
            <a:fillRect/>
          </a:stretch>
        </p:blipFill>
        <p:spPr>
          <a:xfrm>
            <a:off x="4966800" y="1447388"/>
            <a:ext cx="4177200" cy="22487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1824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MobileNet</a:t>
            </a:r>
            <a:endParaRPr b="1"/>
          </a:p>
        </p:txBody>
      </p:sp>
      <p:sp>
        <p:nvSpPr>
          <p:cNvPr id="135" name="Google Shape;135;p20"/>
          <p:cNvSpPr txBox="1"/>
          <p:nvPr>
            <p:ph idx="1" type="body"/>
          </p:nvPr>
        </p:nvSpPr>
        <p:spPr>
          <a:xfrm>
            <a:off x="131275" y="790225"/>
            <a:ext cx="5648100" cy="39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t>The MobileNet is introduced by </a:t>
            </a:r>
            <a:r>
              <a:rPr i="1" lang="it" sz="1200"/>
              <a:t>Andrew G. Howard, Menglong Zhu, Bo Chen, Dmitry Kalenichenko, Weijun Wang, Tobias Weyand, Marco Andreetto, Hartwig Adam</a:t>
            </a:r>
            <a:r>
              <a:rPr lang="it" sz="1200"/>
              <a:t> in their paper in 2017.</a:t>
            </a:r>
            <a:endParaRPr sz="1200"/>
          </a:p>
          <a:p>
            <a:pPr indent="0" lvl="0" marL="0" rtl="0" algn="l">
              <a:spcBef>
                <a:spcPts val="0"/>
              </a:spcBef>
              <a:spcAft>
                <a:spcPts val="0"/>
              </a:spcAft>
              <a:buNone/>
            </a:pPr>
            <a:r>
              <a:rPr lang="it" sz="1200"/>
              <a:t>The MobileNet model is based on </a:t>
            </a:r>
            <a:r>
              <a:rPr lang="it" sz="1200"/>
              <a:t>depth wise</a:t>
            </a:r>
            <a:r>
              <a:rPr lang="it" sz="1200"/>
              <a:t> separable convolutions which is a form of factorized convolutions which factorize a standard convolution into a depthwise convolution and a 1×1 convolution called a pointwise convolution. For MobileNets the depthwise convolution applies a single filter to each input channel. The pointwise convolution then applies a 1×1 convolution to combine the outputs the depthwise convolution. </a:t>
            </a:r>
            <a:endParaRPr sz="1200"/>
          </a:p>
          <a:p>
            <a:pPr indent="0" lvl="0" marL="0" rtl="0" algn="l">
              <a:spcBef>
                <a:spcPts val="0"/>
              </a:spcBef>
              <a:spcAft>
                <a:spcPts val="0"/>
              </a:spcAft>
              <a:buNone/>
            </a:pPr>
            <a:r>
              <a:rPr lang="it" sz="1200"/>
              <a:t>A standard convolution both filters and combines inputs into a new set of outputs in one step. The depthwise separable convolution splits this into two layers, a separate layer for filtering and a separate layer for combining. This factorization has the effect of drastically reducing computation and model size.</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it" sz="1200"/>
              <a:t>The standard convolutional filters in (a) are replaced by two layers: depthwise convolution in (b) and pointwise convolution in (c) to build a depthwise separable filter.</a:t>
            </a:r>
            <a:endParaRPr sz="1200"/>
          </a:p>
          <a:p>
            <a:pPr indent="0" lvl="0" marL="0" rtl="0" algn="l">
              <a:spcBef>
                <a:spcPts val="0"/>
              </a:spcBef>
              <a:spcAft>
                <a:spcPts val="1600"/>
              </a:spcAft>
              <a:buNone/>
            </a:pPr>
            <a:r>
              <a:t/>
            </a:r>
            <a:endParaRPr sz="1200"/>
          </a:p>
        </p:txBody>
      </p:sp>
      <p:sp>
        <p:nvSpPr>
          <p:cNvPr id="136" name="Google Shape;136;p20"/>
          <p:cNvSpPr/>
          <p:nvPr/>
        </p:nvSpPr>
        <p:spPr>
          <a:xfrm>
            <a:off x="5951100" y="3773050"/>
            <a:ext cx="3192900" cy="111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0"/>
          <p:cNvPicPr preferRelativeResize="0"/>
          <p:nvPr/>
        </p:nvPicPr>
        <p:blipFill>
          <a:blip r:embed="rId3">
            <a:alphaModFix/>
          </a:blip>
          <a:stretch>
            <a:fillRect/>
          </a:stretch>
        </p:blipFill>
        <p:spPr>
          <a:xfrm>
            <a:off x="5712075" y="873350"/>
            <a:ext cx="3431925" cy="391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2855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DenseNet</a:t>
            </a:r>
            <a:endParaRPr b="1"/>
          </a:p>
        </p:txBody>
      </p:sp>
      <p:sp>
        <p:nvSpPr>
          <p:cNvPr id="143" name="Google Shape;143;p21"/>
          <p:cNvSpPr txBox="1"/>
          <p:nvPr>
            <p:ph idx="1" type="body"/>
          </p:nvPr>
        </p:nvSpPr>
        <p:spPr>
          <a:xfrm>
            <a:off x="359775" y="10650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t>The DenseNet is introduced by </a:t>
            </a:r>
            <a:r>
              <a:rPr i="1" lang="it" sz="1200"/>
              <a:t>Gao Huang,Zhuang Liu,Laurens van der Maaten</a:t>
            </a:r>
            <a:r>
              <a:rPr lang="it" sz="1200"/>
              <a:t>  </a:t>
            </a:r>
            <a:endParaRPr sz="1200"/>
          </a:p>
          <a:p>
            <a:pPr indent="0" lvl="0" marL="0" rtl="0" algn="l">
              <a:spcBef>
                <a:spcPts val="0"/>
              </a:spcBef>
              <a:spcAft>
                <a:spcPts val="0"/>
              </a:spcAft>
              <a:buClr>
                <a:schemeClr val="dk1"/>
              </a:buClr>
              <a:buSzPts val="1100"/>
              <a:buFont typeface="Arial"/>
              <a:buNone/>
            </a:pPr>
            <a:r>
              <a:rPr lang="it" sz="1200"/>
              <a:t>To further improve the information flow between layers DenseNet propose a different connectivity pattern: introduce direct connections from any layer to all subsequent layers. </a:t>
            </a:r>
            <a:endParaRPr sz="1200"/>
          </a:p>
          <a:p>
            <a:pPr indent="0" lvl="0" marL="0" rtl="0" algn="l">
              <a:spcBef>
                <a:spcPts val="0"/>
              </a:spcBef>
              <a:spcAft>
                <a:spcPts val="1600"/>
              </a:spcAft>
              <a:buNone/>
            </a:pPr>
            <a:r>
              <a:rPr lang="it" sz="1200"/>
              <a:t>The figure illustrates the layout of the resulting DenseNet schematically</a:t>
            </a:r>
            <a:endParaRPr sz="1200"/>
          </a:p>
        </p:txBody>
      </p:sp>
      <p:pic>
        <p:nvPicPr>
          <p:cNvPr id="144" name="Google Shape;144;p21"/>
          <p:cNvPicPr preferRelativeResize="0"/>
          <p:nvPr/>
        </p:nvPicPr>
        <p:blipFill>
          <a:blip r:embed="rId3">
            <a:alphaModFix/>
          </a:blip>
          <a:stretch>
            <a:fillRect/>
          </a:stretch>
        </p:blipFill>
        <p:spPr>
          <a:xfrm>
            <a:off x="2717625" y="2205125"/>
            <a:ext cx="3708750" cy="239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