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B7D4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208" autoAdjust="0"/>
  </p:normalViewPr>
  <p:slideViewPr>
    <p:cSldViewPr>
      <p:cViewPr>
        <p:scale>
          <a:sx n="75" d="100"/>
          <a:sy n="75" d="100"/>
        </p:scale>
        <p:origin x="-122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FE3E5-8971-4F75-A2CB-6C5A4E3E921D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E44E-F31A-45D6-B0A2-305A3CF8C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FE3E5-8971-4F75-A2CB-6C5A4E3E921D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E44E-F31A-45D6-B0A2-305A3CF8C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FE3E5-8971-4F75-A2CB-6C5A4E3E921D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E44E-F31A-45D6-B0A2-305A3CF8C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FE3E5-8971-4F75-A2CB-6C5A4E3E921D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E44E-F31A-45D6-B0A2-305A3CF8C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FE3E5-8971-4F75-A2CB-6C5A4E3E921D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E44E-F31A-45D6-B0A2-305A3CF8C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FE3E5-8971-4F75-A2CB-6C5A4E3E921D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E44E-F31A-45D6-B0A2-305A3CF8C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FE3E5-8971-4F75-A2CB-6C5A4E3E921D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E44E-F31A-45D6-B0A2-305A3CF8C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FE3E5-8971-4F75-A2CB-6C5A4E3E921D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E44E-F31A-45D6-B0A2-305A3CF8C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FE3E5-8971-4F75-A2CB-6C5A4E3E921D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E44E-F31A-45D6-B0A2-305A3CF8C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FE3E5-8971-4F75-A2CB-6C5A4E3E921D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E44E-F31A-45D6-B0A2-305A3CF8C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FE3E5-8971-4F75-A2CB-6C5A4E3E921D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E44E-F31A-45D6-B0A2-305A3CF8C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FE3E5-8971-4F75-A2CB-6C5A4E3E921D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0E44E-F31A-45D6-B0A2-305A3CF8C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5105400" cy="3810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2000" b="1" dirty="0" smtClean="0"/>
              <a:t>High Level System Context</a:t>
            </a:r>
            <a:endParaRPr lang="en-US" sz="2000" b="1" dirty="0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2514600" y="1714484"/>
            <a:ext cx="3505200" cy="2628916"/>
          </a:xfrm>
          <a:prstGeom prst="roundRect">
            <a:avLst/>
          </a:prstGeom>
          <a:gradFill>
            <a:gsLst>
              <a:gs pos="28000">
                <a:schemeClr val="bg1"/>
              </a:gs>
              <a:gs pos="73000">
                <a:srgbClr val="DFE2EE"/>
              </a:gs>
            </a:gsLst>
            <a:lin ang="4800000" scaled="0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glow rad="63500">
              <a:srgbClr val="8899A0">
                <a:alpha val="40000"/>
              </a:srgb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t"/>
          <a:lstStyle/>
          <a:p>
            <a:pPr algn="ctr">
              <a:buClr>
                <a:schemeClr val="bg2"/>
              </a:buClr>
              <a:defRPr/>
            </a:pPr>
            <a:r>
              <a:rPr lang="en-US" sz="1400" b="1" dirty="0" smtClean="0">
                <a:latin typeface="Arial" charset="0"/>
                <a:cs typeface="Arial" charset="0"/>
              </a:rPr>
              <a:t>Business Use Cases</a:t>
            </a:r>
            <a:endParaRPr lang="en-US" sz="1400" b="1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38400" y="1143000"/>
            <a:ext cx="6324600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 smtClean="0"/>
              <a:t>Business Model</a:t>
            </a:r>
            <a:endParaRPr lang="en-AU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2667000" y="2438400"/>
            <a:ext cx="1600200" cy="381000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Product Mgmt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343400" y="2438400"/>
            <a:ext cx="1524000" cy="381000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Suppliers Mgmt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667000" y="2895600"/>
            <a:ext cx="1600200" cy="381000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Customer Mgmt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343400" y="2895600"/>
            <a:ext cx="1524000" cy="381000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Order Mgmt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667000" y="3352800"/>
            <a:ext cx="3200400" cy="381000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Sales Management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667000" y="3810000"/>
            <a:ext cx="3200400" cy="381000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User Management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6248400" y="1676400"/>
            <a:ext cx="2667000" cy="2628916"/>
          </a:xfrm>
          <a:prstGeom prst="roundRect">
            <a:avLst/>
          </a:prstGeom>
          <a:gradFill>
            <a:gsLst>
              <a:gs pos="28000">
                <a:schemeClr val="bg1"/>
              </a:gs>
              <a:gs pos="73000">
                <a:srgbClr val="DFE2EE"/>
              </a:gs>
            </a:gsLst>
            <a:lin ang="4800000" scaled="0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glow rad="63500">
              <a:srgbClr val="8899A0">
                <a:alpha val="40000"/>
              </a:srgb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t"/>
          <a:lstStyle/>
          <a:p>
            <a:pPr algn="ctr">
              <a:buClr>
                <a:schemeClr val="bg2"/>
              </a:buClr>
              <a:defRPr/>
            </a:pPr>
            <a:r>
              <a:rPr lang="en-US" sz="1400" b="1" dirty="0" smtClean="0">
                <a:latin typeface="Arial" charset="0"/>
                <a:cs typeface="Arial" charset="0"/>
              </a:rPr>
              <a:t>Integration Platform</a:t>
            </a:r>
            <a:endParaRPr lang="en-US" sz="1400" b="1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629400" y="2514600"/>
            <a:ext cx="1981200" cy="304800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Facebook.com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629400" y="3657600"/>
            <a:ext cx="1981200" cy="304800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Salesforce.com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629400" y="2209800"/>
            <a:ext cx="1981200" cy="2286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b="1" dirty="0" smtClean="0"/>
              <a:t>Social Media</a:t>
            </a:r>
            <a:endParaRPr lang="en-AU" sz="14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6629400" y="2895600"/>
            <a:ext cx="1981200" cy="304800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???????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629400" y="3352800"/>
            <a:ext cx="1981200" cy="2286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b="1" dirty="0" smtClean="0"/>
              <a:t>CRM Integration</a:t>
            </a:r>
            <a:endParaRPr lang="en-AU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6200" y="1143000"/>
            <a:ext cx="2057400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 smtClean="0"/>
              <a:t>MIS Model</a:t>
            </a:r>
            <a:endParaRPr lang="en-AU" sz="1600" dirty="0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152400" y="1752600"/>
            <a:ext cx="2057400" cy="2628916"/>
          </a:xfrm>
          <a:prstGeom prst="roundRect">
            <a:avLst/>
          </a:prstGeom>
          <a:gradFill>
            <a:gsLst>
              <a:gs pos="28000">
                <a:schemeClr val="bg1"/>
              </a:gs>
              <a:gs pos="73000">
                <a:srgbClr val="DFE2EE"/>
              </a:gs>
            </a:gsLst>
            <a:lin ang="4800000" scaled="0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glow rad="63500">
              <a:srgbClr val="8899A0">
                <a:alpha val="40000"/>
              </a:srgb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t"/>
          <a:lstStyle/>
          <a:p>
            <a:pPr algn="ctr">
              <a:buClr>
                <a:schemeClr val="bg2"/>
              </a:buClr>
              <a:defRPr/>
            </a:pPr>
            <a:r>
              <a:rPr lang="en-US" sz="1400" b="1" dirty="0" smtClean="0">
                <a:latin typeface="Arial" charset="0"/>
                <a:cs typeface="Arial" charset="0"/>
              </a:rPr>
              <a:t>Management </a:t>
            </a:r>
          </a:p>
          <a:p>
            <a:pPr algn="ctr">
              <a:buClr>
                <a:schemeClr val="bg2"/>
              </a:buClr>
              <a:defRPr/>
            </a:pPr>
            <a:r>
              <a:rPr lang="en-US" sz="1400" b="1" dirty="0" smtClean="0">
                <a:latin typeface="Arial" charset="0"/>
                <a:cs typeface="Arial" charset="0"/>
              </a:rPr>
              <a:t>Information System</a:t>
            </a:r>
            <a:endParaRPr lang="en-US" sz="1400" b="1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04800" y="2438400"/>
            <a:ext cx="1676400" cy="381000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Dashboard Services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04800" y="3048000"/>
            <a:ext cx="1676400" cy="381000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Reporting Services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04800" y="3733800"/>
            <a:ext cx="1676400" cy="381000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Analytical Services</a:t>
            </a:r>
            <a:endParaRPr lang="en-AU" sz="1400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76200" y="990600"/>
            <a:ext cx="8991600" cy="0"/>
          </a:xfrm>
          <a:prstGeom prst="line">
            <a:avLst/>
          </a:prstGeom>
          <a:ln cap="rnd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6200" y="4648200"/>
            <a:ext cx="8991600" cy="0"/>
          </a:xfrm>
          <a:prstGeom prst="line">
            <a:avLst/>
          </a:prstGeom>
          <a:ln cap="rnd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5105400" y="2683238"/>
            <a:ext cx="2133600" cy="31841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/>
              <a:t>App Services</a:t>
            </a:r>
            <a:endParaRPr lang="en-US" sz="1200" dirty="0"/>
          </a:p>
        </p:txBody>
      </p:sp>
      <p:sp>
        <p:nvSpPr>
          <p:cNvPr id="148" name="Rounded Rectangle 147"/>
          <p:cNvSpPr/>
          <p:nvPr/>
        </p:nvSpPr>
        <p:spPr>
          <a:xfrm>
            <a:off x="5562600" y="2971800"/>
            <a:ext cx="762000" cy="28194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vert270" rtlCol="0" anchor="t"/>
          <a:lstStyle/>
          <a:p>
            <a:r>
              <a:rPr lang="en-AU" dirty="0" smtClean="0"/>
              <a:t>Service</a:t>
            </a:r>
            <a:endParaRPr lang="en-AU" dirty="0"/>
          </a:p>
        </p:txBody>
      </p:sp>
      <p:sp>
        <p:nvSpPr>
          <p:cNvPr id="144" name="Rounded Rectangle 143"/>
          <p:cNvSpPr/>
          <p:nvPr/>
        </p:nvSpPr>
        <p:spPr>
          <a:xfrm>
            <a:off x="6400800" y="2971800"/>
            <a:ext cx="762000" cy="28194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vert270" rtlCol="0" anchor="t"/>
          <a:lstStyle/>
          <a:p>
            <a:r>
              <a:rPr lang="en-AU" dirty="0" smtClean="0"/>
              <a:t>Repository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38100" y="4131038"/>
            <a:ext cx="876300" cy="12029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AU" sz="1200" dirty="0" smtClean="0"/>
              <a:t>Corporate Users</a:t>
            </a:r>
            <a:endParaRPr lang="en-AU" sz="1200" dirty="0"/>
          </a:p>
        </p:txBody>
      </p:sp>
      <p:sp>
        <p:nvSpPr>
          <p:cNvPr id="5" name="Rectangle 4"/>
          <p:cNvSpPr/>
          <p:nvPr/>
        </p:nvSpPr>
        <p:spPr>
          <a:xfrm>
            <a:off x="38100" y="1066800"/>
            <a:ext cx="876300" cy="11267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AU" sz="1200" dirty="0" smtClean="0"/>
              <a:t>Public Users</a:t>
            </a:r>
            <a:endParaRPr lang="en-AU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5715000" cy="3810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2000" b="1" dirty="0" smtClean="0"/>
              <a:t>High Level </a:t>
            </a:r>
            <a:r>
              <a:rPr lang="en-US" sz="2000" b="1" dirty="0" smtClean="0"/>
              <a:t>Technical Architecture &amp; </a:t>
            </a:r>
            <a:r>
              <a:rPr lang="en-US" sz="2000" b="1" dirty="0" smtClean="0"/>
              <a:t>Deployment Model</a:t>
            </a:r>
            <a:endParaRPr lang="en-US" sz="2000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495800" y="1066800"/>
            <a:ext cx="0" cy="5791200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391400" y="1066800"/>
            <a:ext cx="0" cy="5791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543800" y="1219200"/>
            <a:ext cx="1371600" cy="464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Can 9"/>
          <p:cNvSpPr/>
          <p:nvPr/>
        </p:nvSpPr>
        <p:spPr>
          <a:xfrm>
            <a:off x="7772400" y="3352800"/>
            <a:ext cx="914400" cy="2057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AU" sz="1600" dirty="0" smtClean="0"/>
              <a:t>Application Database</a:t>
            </a:r>
            <a:endParaRPr lang="en-AU" sz="1600" dirty="0"/>
          </a:p>
        </p:txBody>
      </p:sp>
      <p:sp>
        <p:nvSpPr>
          <p:cNvPr id="11" name="Rectangle 10"/>
          <p:cNvSpPr/>
          <p:nvPr/>
        </p:nvSpPr>
        <p:spPr>
          <a:xfrm>
            <a:off x="3048000" y="1066800"/>
            <a:ext cx="1371600" cy="4816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/>
              <a:t>Application</a:t>
            </a:r>
            <a:endParaRPr lang="en-US" sz="12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3124200" y="3048000"/>
            <a:ext cx="1219200" cy="1600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Web Application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124200" y="4800600"/>
            <a:ext cx="1219200" cy="990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Web API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276600" y="3352800"/>
            <a:ext cx="914400" cy="36476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Angular 2.4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76600" y="3775438"/>
            <a:ext cx="914400" cy="36476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ASP.NET MVC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2362200" y="1066800"/>
            <a:ext cx="0" cy="5791200"/>
          </a:xfrm>
          <a:prstGeom prst="line">
            <a:avLst/>
          </a:prstGeom>
          <a:ln>
            <a:prstDash val="soli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5159829" y="2988038"/>
            <a:ext cx="250371" cy="28031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Web API Services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49" name="Picture 2" descr="C:\Users\hk_in\AppData\Local\Microsoft\Windows\INetCache\IE\V3VM2ERJ\240px-User_icon_2.svg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02962"/>
            <a:ext cx="457200" cy="457200"/>
          </a:xfrm>
          <a:prstGeom prst="rect">
            <a:avLst/>
          </a:prstGeom>
          <a:noFill/>
        </p:spPr>
      </p:pic>
      <p:pic>
        <p:nvPicPr>
          <p:cNvPr id="50" name="Picture 3" descr="C:\Users\hk_in\AppData\Local\Microsoft\Windows\INetCache\IE\WMBTYCWP\female-user-icon-ear-headset-call-center-16065-large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736362"/>
            <a:ext cx="304799" cy="344774"/>
          </a:xfrm>
          <a:prstGeom prst="rect">
            <a:avLst/>
          </a:prstGeom>
          <a:noFill/>
        </p:spPr>
      </p:pic>
      <p:pic>
        <p:nvPicPr>
          <p:cNvPr id="51" name="Picture 4" descr="C:\Users\hk_in\AppData\Local\Microsoft\Windows\INetCache\IE\MOF73M09\user_icom_by_adeptusmagos-d4o017u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342900" y="4207238"/>
            <a:ext cx="419100" cy="419100"/>
          </a:xfrm>
          <a:prstGeom prst="rect">
            <a:avLst/>
          </a:prstGeom>
          <a:noFill/>
        </p:spPr>
      </p:pic>
      <p:pic>
        <p:nvPicPr>
          <p:cNvPr id="52" name="Picture 5" descr="C:\Users\hk_in\AppData\Local\Microsoft\Windows\INetCache\IE\WMBTYCWP\Crystal_Clear_kdm_user_female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4648200"/>
            <a:ext cx="483250" cy="517162"/>
          </a:xfrm>
          <a:prstGeom prst="rect">
            <a:avLst/>
          </a:prstGeom>
          <a:noFill/>
        </p:spPr>
      </p:pic>
      <p:pic>
        <p:nvPicPr>
          <p:cNvPr id="55" name="Picture 6" descr="C:\Users\hk_in\AppData\Local\Microsoft\Windows\INetCache\IE\WMBTYCWP\1456399430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27138" y="3219813"/>
            <a:ext cx="601662" cy="454025"/>
          </a:xfrm>
          <a:prstGeom prst="rect">
            <a:avLst/>
          </a:prstGeom>
          <a:noFill/>
        </p:spPr>
      </p:pic>
      <p:sp>
        <p:nvSpPr>
          <p:cNvPr id="56" name="Rounded Rectangle 55"/>
          <p:cNvSpPr/>
          <p:nvPr/>
        </p:nvSpPr>
        <p:spPr>
          <a:xfrm>
            <a:off x="2057400" y="2759438"/>
            <a:ext cx="228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AU" sz="1100" dirty="0" smtClean="0"/>
              <a:t>Reverse Proxy</a:t>
            </a:r>
            <a:endParaRPr lang="en-AU" sz="1100" dirty="0"/>
          </a:p>
        </p:txBody>
      </p:sp>
      <p:cxnSp>
        <p:nvCxnSpPr>
          <p:cNvPr id="57" name="Elbow Connector 84"/>
          <p:cNvCxnSpPr>
            <a:stCxn id="5" idx="3"/>
            <a:endCxn id="55" idx="0"/>
          </p:cNvCxnSpPr>
          <p:nvPr/>
        </p:nvCxnSpPr>
        <p:spPr>
          <a:xfrm>
            <a:off x="914400" y="1630181"/>
            <a:ext cx="613569" cy="158963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5" idx="3"/>
            <a:endCxn id="56" idx="1"/>
          </p:cNvCxnSpPr>
          <p:nvPr/>
        </p:nvCxnSpPr>
        <p:spPr>
          <a:xfrm flipV="1">
            <a:off x="1828800" y="3254738"/>
            <a:ext cx="228600" cy="1920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6" descr="C:\Users\hk_in\AppData\Local\Microsoft\Windows\INetCache\IE\WMBTYCWP\1456399430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27138" y="5124813"/>
            <a:ext cx="601662" cy="454025"/>
          </a:xfrm>
          <a:prstGeom prst="rect">
            <a:avLst/>
          </a:prstGeom>
          <a:noFill/>
        </p:spPr>
      </p:pic>
      <p:sp>
        <p:nvSpPr>
          <p:cNvPr id="60" name="Rounded Rectangle 59"/>
          <p:cNvSpPr/>
          <p:nvPr/>
        </p:nvSpPr>
        <p:spPr>
          <a:xfrm>
            <a:off x="2057400" y="4588238"/>
            <a:ext cx="228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AU" sz="1100" dirty="0" smtClean="0"/>
              <a:t>Reverse Proxy</a:t>
            </a:r>
            <a:endParaRPr lang="en-AU" sz="1100" dirty="0"/>
          </a:p>
        </p:txBody>
      </p:sp>
      <p:cxnSp>
        <p:nvCxnSpPr>
          <p:cNvPr id="61" name="Shape 60"/>
          <p:cNvCxnSpPr>
            <a:stCxn id="4" idx="3"/>
            <a:endCxn id="59" idx="0"/>
          </p:cNvCxnSpPr>
          <p:nvPr/>
        </p:nvCxnSpPr>
        <p:spPr>
          <a:xfrm>
            <a:off x="914400" y="4732519"/>
            <a:ext cx="613569" cy="39229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9" idx="3"/>
            <a:endCxn id="60" idx="1"/>
          </p:cNvCxnSpPr>
          <p:nvPr/>
        </p:nvCxnSpPr>
        <p:spPr>
          <a:xfrm flipV="1">
            <a:off x="1828800" y="5083538"/>
            <a:ext cx="228600" cy="2682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Elbow Connector 96"/>
          <p:cNvCxnSpPr>
            <a:stCxn id="56" idx="3"/>
            <a:endCxn id="67" idx="0"/>
          </p:cNvCxnSpPr>
          <p:nvPr/>
        </p:nvCxnSpPr>
        <p:spPr>
          <a:xfrm>
            <a:off x="2286000" y="3254738"/>
            <a:ext cx="377031" cy="1905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Elbow Connector 98"/>
          <p:cNvCxnSpPr>
            <a:stCxn id="60" idx="3"/>
            <a:endCxn id="69" idx="2"/>
          </p:cNvCxnSpPr>
          <p:nvPr/>
        </p:nvCxnSpPr>
        <p:spPr>
          <a:xfrm>
            <a:off x="2286000" y="5083538"/>
            <a:ext cx="377031" cy="34925"/>
          </a:xfrm>
          <a:prstGeom prst="bentConnector4">
            <a:avLst>
              <a:gd name="adj1" fmla="val 10105"/>
              <a:gd name="adj2" fmla="val 75454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7" name="Picture 6" descr="C:\Users\hk_in\AppData\Local\Microsoft\Windows\INetCache\IE\WMBTYCWP\1456399430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62200" y="3445238"/>
            <a:ext cx="601662" cy="454025"/>
          </a:xfrm>
          <a:prstGeom prst="rect">
            <a:avLst/>
          </a:prstGeom>
          <a:noFill/>
        </p:spPr>
      </p:pic>
      <p:cxnSp>
        <p:nvCxnSpPr>
          <p:cNvPr id="68" name="Elbow Connector 96"/>
          <p:cNvCxnSpPr>
            <a:stCxn id="67" idx="2"/>
            <a:endCxn id="11" idx="1"/>
          </p:cNvCxnSpPr>
          <p:nvPr/>
        </p:nvCxnSpPr>
        <p:spPr>
          <a:xfrm rot="5400000" flipH="1" flipV="1">
            <a:off x="2643493" y="3494756"/>
            <a:ext cx="424044" cy="384969"/>
          </a:xfrm>
          <a:prstGeom prst="bentConnector4">
            <a:avLst>
              <a:gd name="adj1" fmla="val -53909"/>
              <a:gd name="adj2" fmla="val 89072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9" name="Picture 6" descr="C:\Users\hk_in\AppData\Local\Microsoft\Windows\INetCache\IE\WMBTYCWP\1456399430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62200" y="4664438"/>
            <a:ext cx="601662" cy="454025"/>
          </a:xfrm>
          <a:prstGeom prst="rect">
            <a:avLst/>
          </a:prstGeom>
          <a:noFill/>
        </p:spPr>
      </p:pic>
      <p:cxnSp>
        <p:nvCxnSpPr>
          <p:cNvPr id="70" name="Elbow Connector 96"/>
          <p:cNvCxnSpPr>
            <a:stCxn id="69" idx="0"/>
            <a:endCxn id="11" idx="1"/>
          </p:cNvCxnSpPr>
          <p:nvPr/>
        </p:nvCxnSpPr>
        <p:spPr>
          <a:xfrm rot="5400000" flipH="1" flipV="1">
            <a:off x="2260906" y="3877345"/>
            <a:ext cx="1189219" cy="38496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4" name="Picture 6" descr="C:\Users\hk_in\AppData\Local\Microsoft\Windows\INetCache\IE\WMBTYCWP\1456399430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49087" y="3750038"/>
            <a:ext cx="403913" cy="304800"/>
          </a:xfrm>
          <a:prstGeom prst="rect">
            <a:avLst/>
          </a:prstGeom>
          <a:noFill/>
        </p:spPr>
      </p:pic>
      <p:cxnSp>
        <p:nvCxnSpPr>
          <p:cNvPr id="75" name="Shape 74"/>
          <p:cNvCxnSpPr>
            <a:stCxn id="13" idx="3"/>
            <a:endCxn id="74" idx="2"/>
          </p:cNvCxnSpPr>
          <p:nvPr/>
        </p:nvCxnSpPr>
        <p:spPr>
          <a:xfrm flipV="1">
            <a:off x="4343400" y="4054838"/>
            <a:ext cx="407644" cy="124106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130"/>
          <p:cNvCxnSpPr>
            <a:stCxn id="74" idx="0"/>
            <a:endCxn id="27" idx="1"/>
          </p:cNvCxnSpPr>
          <p:nvPr/>
        </p:nvCxnSpPr>
        <p:spPr>
          <a:xfrm rot="16200000" flipH="1">
            <a:off x="4665581" y="3835500"/>
            <a:ext cx="525281" cy="354356"/>
          </a:xfrm>
          <a:prstGeom prst="bentConnector4">
            <a:avLst>
              <a:gd name="adj1" fmla="val -43520"/>
              <a:gd name="adj2" fmla="val 7849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Can 81"/>
          <p:cNvSpPr/>
          <p:nvPr/>
        </p:nvSpPr>
        <p:spPr>
          <a:xfrm>
            <a:off x="7772400" y="1524000"/>
            <a:ext cx="914400" cy="1600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AU" sz="1600" dirty="0" smtClean="0"/>
              <a:t>Auth Service Database</a:t>
            </a:r>
            <a:endParaRPr lang="en-AU" sz="1600" dirty="0"/>
          </a:p>
        </p:txBody>
      </p:sp>
      <p:cxnSp>
        <p:nvCxnSpPr>
          <p:cNvPr id="91" name="Straight Connector 90"/>
          <p:cNvCxnSpPr/>
          <p:nvPr/>
        </p:nvCxnSpPr>
        <p:spPr>
          <a:xfrm>
            <a:off x="1168400" y="1066800"/>
            <a:ext cx="0" cy="5791200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1143000" y="6629400"/>
            <a:ext cx="1219200" cy="228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DMZ</a:t>
            </a:r>
            <a:endParaRPr lang="en-AU" dirty="0"/>
          </a:p>
        </p:txBody>
      </p:sp>
      <p:sp>
        <p:nvSpPr>
          <p:cNvPr id="93" name="Rounded Rectangle 92"/>
          <p:cNvSpPr/>
          <p:nvPr/>
        </p:nvSpPr>
        <p:spPr>
          <a:xfrm>
            <a:off x="2362200" y="6400800"/>
            <a:ext cx="2133600" cy="228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Presentation</a:t>
            </a:r>
            <a:endParaRPr lang="en-AU" dirty="0"/>
          </a:p>
        </p:txBody>
      </p:sp>
      <p:sp>
        <p:nvSpPr>
          <p:cNvPr id="94" name="Rounded Rectangle 93"/>
          <p:cNvSpPr/>
          <p:nvPr/>
        </p:nvSpPr>
        <p:spPr>
          <a:xfrm>
            <a:off x="2362200" y="6629400"/>
            <a:ext cx="2133600" cy="228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DMZ</a:t>
            </a:r>
            <a:endParaRPr lang="en-AU" dirty="0"/>
          </a:p>
        </p:txBody>
      </p:sp>
      <p:sp>
        <p:nvSpPr>
          <p:cNvPr id="95" name="Rounded Rectangle 94"/>
          <p:cNvSpPr/>
          <p:nvPr/>
        </p:nvSpPr>
        <p:spPr>
          <a:xfrm>
            <a:off x="4495800" y="6629400"/>
            <a:ext cx="2895600" cy="228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INTRANET</a:t>
            </a:r>
            <a:endParaRPr lang="en-AU" dirty="0"/>
          </a:p>
        </p:txBody>
      </p:sp>
      <p:sp>
        <p:nvSpPr>
          <p:cNvPr id="96" name="Rounded Rectangle 95"/>
          <p:cNvSpPr/>
          <p:nvPr/>
        </p:nvSpPr>
        <p:spPr>
          <a:xfrm>
            <a:off x="4495800" y="6400800"/>
            <a:ext cx="2895600" cy="228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Application Layer</a:t>
            </a:r>
            <a:endParaRPr lang="en-AU" dirty="0"/>
          </a:p>
        </p:txBody>
      </p:sp>
      <p:sp>
        <p:nvSpPr>
          <p:cNvPr id="97" name="Rounded Rectangle 96"/>
          <p:cNvSpPr/>
          <p:nvPr/>
        </p:nvSpPr>
        <p:spPr>
          <a:xfrm>
            <a:off x="7391400" y="6629400"/>
            <a:ext cx="1676400" cy="228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INTRANET</a:t>
            </a:r>
            <a:endParaRPr lang="en-AU" dirty="0"/>
          </a:p>
        </p:txBody>
      </p:sp>
      <p:sp>
        <p:nvSpPr>
          <p:cNvPr id="98" name="Rounded Rectangle 97"/>
          <p:cNvSpPr/>
          <p:nvPr/>
        </p:nvSpPr>
        <p:spPr>
          <a:xfrm>
            <a:off x="7391400" y="6400800"/>
            <a:ext cx="1676400" cy="228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 Layer</a:t>
            </a:r>
            <a:endParaRPr lang="en-AU" dirty="0"/>
          </a:p>
        </p:txBody>
      </p:sp>
      <p:sp>
        <p:nvSpPr>
          <p:cNvPr id="99" name="TextBox 98"/>
          <p:cNvSpPr txBox="1"/>
          <p:nvPr/>
        </p:nvSpPr>
        <p:spPr>
          <a:xfrm>
            <a:off x="1066800" y="1678320"/>
            <a:ext cx="430887" cy="76008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AU" sz="1600" b="1" dirty="0" smtClean="0">
                <a:solidFill>
                  <a:schemeClr val="accent2"/>
                </a:solidFill>
              </a:rPr>
              <a:t>Firewall</a:t>
            </a:r>
            <a:endParaRPr lang="en-AU" sz="1600" b="1" dirty="0">
              <a:solidFill>
                <a:schemeClr val="accent2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406900" y="1068720"/>
            <a:ext cx="430887" cy="76008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AU" sz="1600" b="1" dirty="0" smtClean="0">
                <a:solidFill>
                  <a:schemeClr val="accent2"/>
                </a:solidFill>
              </a:rPr>
              <a:t>Firewall</a:t>
            </a:r>
            <a:endParaRPr lang="en-AU" sz="1600" b="1" dirty="0">
              <a:solidFill>
                <a:schemeClr val="accent2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0" y="6629400"/>
            <a:ext cx="1143000" cy="228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INTERNET</a:t>
            </a:r>
            <a:endParaRPr lang="en-AU" dirty="0"/>
          </a:p>
        </p:txBody>
      </p:sp>
      <p:cxnSp>
        <p:nvCxnSpPr>
          <p:cNvPr id="102" name="Elbow Connector 101"/>
          <p:cNvCxnSpPr>
            <a:stCxn id="144" idx="3"/>
            <a:endCxn id="10" idx="2"/>
          </p:cNvCxnSpPr>
          <p:nvPr/>
        </p:nvCxnSpPr>
        <p:spPr>
          <a:xfrm>
            <a:off x="7162800" y="4381500"/>
            <a:ext cx="60960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 rot="16200000">
            <a:off x="1217884" y="2684555"/>
            <a:ext cx="10262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tcp 443 (https)</a:t>
            </a:r>
            <a:endParaRPr lang="en-AU" sz="1100" dirty="0"/>
          </a:p>
        </p:txBody>
      </p:sp>
      <p:sp>
        <p:nvSpPr>
          <p:cNvPr id="106" name="TextBox 105"/>
          <p:cNvSpPr txBox="1"/>
          <p:nvPr/>
        </p:nvSpPr>
        <p:spPr>
          <a:xfrm rot="16200000">
            <a:off x="1217884" y="4477711"/>
            <a:ext cx="10262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tcp 443 (https)</a:t>
            </a:r>
            <a:endParaRPr lang="en-AU" sz="1100" dirty="0"/>
          </a:p>
        </p:txBody>
      </p:sp>
      <p:sp>
        <p:nvSpPr>
          <p:cNvPr id="109" name="TextBox 108"/>
          <p:cNvSpPr txBox="1"/>
          <p:nvPr/>
        </p:nvSpPr>
        <p:spPr>
          <a:xfrm rot="16200000">
            <a:off x="2391192" y="2864630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tcp 80 (http)</a:t>
            </a:r>
            <a:endParaRPr lang="en-AU" sz="1100" dirty="0"/>
          </a:p>
        </p:txBody>
      </p:sp>
      <p:sp>
        <p:nvSpPr>
          <p:cNvPr id="110" name="TextBox 109"/>
          <p:cNvSpPr txBox="1"/>
          <p:nvPr/>
        </p:nvSpPr>
        <p:spPr>
          <a:xfrm rot="16200000">
            <a:off x="2391192" y="5303030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tcp 80 (http)</a:t>
            </a:r>
            <a:endParaRPr lang="en-AU" sz="1100" dirty="0"/>
          </a:p>
        </p:txBody>
      </p:sp>
      <p:sp>
        <p:nvSpPr>
          <p:cNvPr id="111" name="TextBox 110"/>
          <p:cNvSpPr txBox="1"/>
          <p:nvPr/>
        </p:nvSpPr>
        <p:spPr>
          <a:xfrm rot="16200000">
            <a:off x="4176803" y="3256236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tcp 80 (http)</a:t>
            </a:r>
            <a:endParaRPr lang="en-AU" sz="1100" dirty="0"/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4545103" y="2926036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tcp 80 (http)</a:t>
            </a:r>
            <a:endParaRPr lang="en-AU" sz="1100" dirty="0"/>
          </a:p>
        </p:txBody>
      </p:sp>
      <p:sp>
        <p:nvSpPr>
          <p:cNvPr id="131" name="Rounded Rectangle 130"/>
          <p:cNvSpPr/>
          <p:nvPr/>
        </p:nvSpPr>
        <p:spPr>
          <a:xfrm>
            <a:off x="5638800" y="3064238"/>
            <a:ext cx="228600" cy="11267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Generic Service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6019800" y="3886200"/>
            <a:ext cx="228600" cy="1447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Product Service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4" name="Elbow Connector 133"/>
          <p:cNvCxnSpPr>
            <a:stCxn id="131" idx="2"/>
            <a:endCxn id="132" idx="1"/>
          </p:cNvCxnSpPr>
          <p:nvPr/>
        </p:nvCxnSpPr>
        <p:spPr>
          <a:xfrm rot="16200000" flipH="1">
            <a:off x="5676900" y="4267200"/>
            <a:ext cx="419100" cy="2667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6" name="Rounded Rectangle 135"/>
          <p:cNvSpPr/>
          <p:nvPr/>
        </p:nvSpPr>
        <p:spPr>
          <a:xfrm>
            <a:off x="6553200" y="3048000"/>
            <a:ext cx="228600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Generic Repository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6858000" y="3886200"/>
            <a:ext cx="228600" cy="1447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Product Repository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8" name="Elbow Connector 137"/>
          <p:cNvCxnSpPr>
            <a:stCxn id="136" idx="2"/>
            <a:endCxn id="137" idx="1"/>
          </p:cNvCxnSpPr>
          <p:nvPr/>
        </p:nvCxnSpPr>
        <p:spPr>
          <a:xfrm rot="16200000" flipH="1">
            <a:off x="6667500" y="4419600"/>
            <a:ext cx="190500" cy="1905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5105400" y="1143000"/>
            <a:ext cx="2133600" cy="14478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/>
              <a:t>Auth Services</a:t>
            </a:r>
            <a:endParaRPr lang="en-US" sz="1200" dirty="0"/>
          </a:p>
        </p:txBody>
      </p:sp>
      <p:sp>
        <p:nvSpPr>
          <p:cNvPr id="157" name="Rounded Rectangle 156"/>
          <p:cNvSpPr/>
          <p:nvPr/>
        </p:nvSpPr>
        <p:spPr>
          <a:xfrm>
            <a:off x="5257800" y="1447800"/>
            <a:ext cx="1828800" cy="304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Management</a:t>
            </a:r>
            <a:endParaRPr lang="en-US" sz="1000" dirty="0"/>
          </a:p>
        </p:txBody>
      </p:sp>
      <p:sp>
        <p:nvSpPr>
          <p:cNvPr id="158" name="Rounded Rectangle 157"/>
          <p:cNvSpPr/>
          <p:nvPr/>
        </p:nvSpPr>
        <p:spPr>
          <a:xfrm>
            <a:off x="5257800" y="2133600"/>
            <a:ext cx="1828800" cy="304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Identity Server</a:t>
            </a:r>
            <a:endParaRPr lang="en-US" sz="1000" dirty="0"/>
          </a:p>
        </p:txBody>
      </p:sp>
      <p:sp>
        <p:nvSpPr>
          <p:cNvPr id="164" name="Rounded Rectangle 163"/>
          <p:cNvSpPr/>
          <p:nvPr/>
        </p:nvSpPr>
        <p:spPr>
          <a:xfrm>
            <a:off x="3276600" y="5105400"/>
            <a:ext cx="914400" cy="36476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Service Manager</a:t>
            </a:r>
          </a:p>
        </p:txBody>
      </p:sp>
      <p:sp>
        <p:nvSpPr>
          <p:cNvPr id="169" name="Rounded Rectangle 168"/>
          <p:cNvSpPr/>
          <p:nvPr/>
        </p:nvSpPr>
        <p:spPr>
          <a:xfrm>
            <a:off x="3276600" y="4191000"/>
            <a:ext cx="914400" cy="36476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Responsive Design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8100" y="2362200"/>
            <a:ext cx="876300" cy="1600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t"/>
          <a:lstStyle/>
          <a:p>
            <a:pPr algn="ctr"/>
            <a:r>
              <a:rPr lang="en-AU" sz="1200" dirty="0" smtClean="0"/>
              <a:t>Target</a:t>
            </a:r>
            <a:endParaRPr lang="en-AU" sz="1200" dirty="0"/>
          </a:p>
        </p:txBody>
      </p:sp>
      <p:pic>
        <p:nvPicPr>
          <p:cNvPr id="1026" name="Picture 2" descr="C:\Users\hk_in\AppData\Local\Microsoft\Windows\INetCache\IE\W1JS5LDW\Websearch[1]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7262" y="2667000"/>
            <a:ext cx="700938" cy="438269"/>
          </a:xfrm>
          <a:prstGeom prst="rect">
            <a:avLst/>
          </a:prstGeom>
          <a:noFill/>
        </p:spPr>
      </p:pic>
      <p:pic>
        <p:nvPicPr>
          <p:cNvPr id="1028" name="Picture 4" descr="C:\Users\hk_in\AppData\Local\Microsoft\Windows\INetCache\IE\W1JS5LDW\mobile_learning[1]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2400" y="3200400"/>
            <a:ext cx="685800" cy="685800"/>
          </a:xfrm>
          <a:prstGeom prst="rect">
            <a:avLst/>
          </a:prstGeom>
          <a:noFill/>
        </p:spPr>
      </p:pic>
      <p:sp>
        <p:nvSpPr>
          <p:cNvPr id="176" name="Rounded Rectangle 175"/>
          <p:cNvSpPr/>
          <p:nvPr/>
        </p:nvSpPr>
        <p:spPr>
          <a:xfrm>
            <a:off x="3124200" y="1371600"/>
            <a:ext cx="1219200" cy="1524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Security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7" name="Rounded Rectangle 176"/>
          <p:cNvSpPr/>
          <p:nvPr/>
        </p:nvSpPr>
        <p:spPr>
          <a:xfrm>
            <a:off x="3276600" y="1676400"/>
            <a:ext cx="914400" cy="9144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Owin 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&amp; 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Identity Server</a:t>
            </a: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79" name="Elbow Connector 178"/>
          <p:cNvCxnSpPr>
            <a:stCxn id="177" idx="3"/>
            <a:endCxn id="158" idx="1"/>
          </p:cNvCxnSpPr>
          <p:nvPr/>
        </p:nvCxnSpPr>
        <p:spPr>
          <a:xfrm>
            <a:off x="4191000" y="2133600"/>
            <a:ext cx="1066800" cy="152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77" idx="3"/>
            <a:endCxn id="157" idx="1"/>
          </p:cNvCxnSpPr>
          <p:nvPr/>
        </p:nvCxnSpPr>
        <p:spPr>
          <a:xfrm flipV="1">
            <a:off x="4191000" y="1600200"/>
            <a:ext cx="1066800" cy="533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Elbow Connector 182"/>
          <p:cNvCxnSpPr>
            <a:stCxn id="157" idx="3"/>
            <a:endCxn id="82" idx="2"/>
          </p:cNvCxnSpPr>
          <p:nvPr/>
        </p:nvCxnSpPr>
        <p:spPr>
          <a:xfrm>
            <a:off x="7086600" y="1600200"/>
            <a:ext cx="685800" cy="723900"/>
          </a:xfrm>
          <a:prstGeom prst="bentConnector3">
            <a:avLst>
              <a:gd name="adj1" fmla="val 61111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5" name="Elbow Connector 184"/>
          <p:cNvCxnSpPr>
            <a:stCxn id="158" idx="3"/>
            <a:endCxn id="82" idx="2"/>
          </p:cNvCxnSpPr>
          <p:nvPr/>
        </p:nvCxnSpPr>
        <p:spPr>
          <a:xfrm>
            <a:off x="7086600" y="2286000"/>
            <a:ext cx="685800" cy="38100"/>
          </a:xfrm>
          <a:prstGeom prst="bentConnector3">
            <a:avLst>
              <a:gd name="adj1" fmla="val 61111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5282</TotalTime>
  <Words>146</Words>
  <Application>Microsoft Office PowerPoint</Application>
  <PresentationFormat>On-screen Show (4:3)</PresentationFormat>
  <Paragraphs>69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System Overview</vt:lpstr>
      <vt:lpstr>High Level System Context</vt:lpstr>
      <vt:lpstr>High Level Technical Architecture &amp; Deployment Model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Sign-On</dc:title>
  <dc:creator>MyPc</dc:creator>
  <cp:lastModifiedBy>hk_india@hotmail.com</cp:lastModifiedBy>
  <cp:revision>608</cp:revision>
  <dcterms:created xsi:type="dcterms:W3CDTF">2017-02-18T23:24:15Z</dcterms:created>
  <dcterms:modified xsi:type="dcterms:W3CDTF">2017-05-19T10:10:48Z</dcterms:modified>
</cp:coreProperties>
</file>