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60" r:id="rId3"/>
    <p:sldId id="257" r:id="rId4"/>
    <p:sldId id="258" r:id="rId5"/>
    <p:sldId id="259" r:id="rId6"/>
    <p:sldId id="261" r:id="rId7"/>
    <p:sldId id="262" r:id="rId8"/>
    <p:sldId id="263" r:id="rId9"/>
    <p:sldId id="264" r:id="rId10"/>
    <p:sldId id="268" r:id="rId11"/>
    <p:sldId id="269" r:id="rId12"/>
    <p:sldId id="270" r:id="rId13"/>
    <p:sldId id="266" r:id="rId14"/>
    <p:sldId id="26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5F9553C-FB90-4E40-A19B-C67A0900F585}">
          <p14:sldIdLst>
            <p14:sldId id="256"/>
            <p14:sldId id="260"/>
            <p14:sldId id="257"/>
            <p14:sldId id="258"/>
            <p14:sldId id="259"/>
            <p14:sldId id="261"/>
            <p14:sldId id="262"/>
            <p14:sldId id="263"/>
            <p14:sldId id="264"/>
            <p14:sldId id="268"/>
            <p14:sldId id="269"/>
            <p14:sldId id="270"/>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14" autoAdjust="0"/>
  </p:normalViewPr>
  <p:slideViewPr>
    <p:cSldViewPr snapToGrid="0">
      <p:cViewPr varScale="1">
        <p:scale>
          <a:sx n="74" d="100"/>
          <a:sy n="74" d="100"/>
        </p:scale>
        <p:origin x="55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CF9E1-DC74-4584-991B-4E0D4BAFE023}" type="datetimeFigureOut">
              <a:rPr lang="zh-CN" altLang="en-US" smtClean="0"/>
              <a:t>2016/9/26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17537-C970-465A-B9D2-D7FA8760D497}" type="slidenum">
              <a:rPr lang="zh-CN" altLang="en-US" smtClean="0"/>
              <a:t>‹#›</a:t>
            </a:fld>
            <a:endParaRPr lang="zh-CN" altLang="en-US"/>
          </a:p>
        </p:txBody>
      </p:sp>
    </p:spTree>
    <p:extLst>
      <p:ext uri="{BB962C8B-B14F-4D97-AF65-F5344CB8AC3E}">
        <p14:creationId xmlns:p14="http://schemas.microsoft.com/office/powerpoint/2010/main" val="13889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B17537-C970-465A-B9D2-D7FA8760D497}" type="slidenum">
              <a:rPr lang="zh-CN" altLang="en-US" smtClean="0"/>
              <a:t>4</a:t>
            </a:fld>
            <a:endParaRPr lang="zh-CN" altLang="en-US"/>
          </a:p>
        </p:txBody>
      </p:sp>
    </p:spTree>
    <p:extLst>
      <p:ext uri="{BB962C8B-B14F-4D97-AF65-F5344CB8AC3E}">
        <p14:creationId xmlns:p14="http://schemas.microsoft.com/office/powerpoint/2010/main" val="196476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43715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315796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185128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29943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103168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62183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50725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368012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318957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15525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FE6EE1-A747-4A21-A6A6-27C551225A41}" type="datetimeFigureOut">
              <a:rPr lang="zh-CN" altLang="en-US" smtClean="0"/>
              <a:t>2016/9/26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101130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6EE1-A747-4A21-A6A6-27C551225A41}" type="datetimeFigureOut">
              <a:rPr lang="zh-CN" altLang="en-US" smtClean="0"/>
              <a:t>2016/9/26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31B2E-3494-4F73-ADDF-132D6D3D745D}" type="slidenum">
              <a:rPr lang="zh-CN" altLang="en-US" smtClean="0"/>
              <a:t>‹#›</a:t>
            </a:fld>
            <a:endParaRPr lang="zh-CN" altLang="en-US"/>
          </a:p>
        </p:txBody>
      </p:sp>
    </p:spTree>
    <p:extLst>
      <p:ext uri="{BB962C8B-B14F-4D97-AF65-F5344CB8AC3E}">
        <p14:creationId xmlns:p14="http://schemas.microsoft.com/office/powerpoint/2010/main" val="402532256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ike.baidu.com/subview/1509/4904688.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baike.baidu.com/view/4821.htm" TargetMode="External"/><Relationship Id="rId5" Type="http://schemas.openxmlformats.org/officeDocument/2006/relationships/hyperlink" Target="http://baike.baidu.com/view/1316082.htm" TargetMode="External"/><Relationship Id="rId4" Type="http://schemas.openxmlformats.org/officeDocument/2006/relationships/hyperlink" Target="http://baike.baidu.com/view/460250.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nodejs.org/dist/node-v?.?.?.tar.g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9600" dirty="0" smtClean="0">
                <a:solidFill>
                  <a:srgbClr val="00B050"/>
                </a:solidFill>
              </a:rPr>
              <a:t>Node.js</a:t>
            </a:r>
            <a:endParaRPr lang="zh-CN" altLang="en-US" sz="9600" dirty="0">
              <a:solidFill>
                <a:srgbClr val="00B050"/>
              </a:solidFill>
            </a:endParaRPr>
          </a:p>
        </p:txBody>
      </p:sp>
      <p:sp>
        <p:nvSpPr>
          <p:cNvPr id="3" name="副标题 2"/>
          <p:cNvSpPr>
            <a:spLocks noGrp="1"/>
          </p:cNvSpPr>
          <p:nvPr>
            <p:ph type="subTitle" idx="1"/>
          </p:nvPr>
        </p:nvSpPr>
        <p:spPr>
          <a:xfrm>
            <a:off x="1524000" y="4080680"/>
            <a:ext cx="9144000" cy="1177119"/>
          </a:xfrm>
        </p:spPr>
        <p:txBody>
          <a:bodyPr>
            <a:normAutofit fontScale="70000" lnSpcReduction="20000"/>
          </a:bodyPr>
          <a:lstStyle/>
          <a:p>
            <a:r>
              <a:rPr lang="en-US" altLang="zh-CN" dirty="0" smtClean="0"/>
              <a:t>Welcome to Node.js</a:t>
            </a:r>
          </a:p>
          <a:p>
            <a:endParaRPr lang="en-US" altLang="zh-CN" dirty="0" smtClean="0"/>
          </a:p>
          <a:p>
            <a:r>
              <a:rPr lang="zh-CN" altLang="en-US" dirty="0"/>
              <a:t>官</a:t>
            </a:r>
            <a:r>
              <a:rPr lang="zh-CN" altLang="en-US" dirty="0" smtClean="0"/>
              <a:t>网：</a:t>
            </a:r>
            <a:r>
              <a:rPr lang="en-US" altLang="zh-CN" u="sng" dirty="0" smtClean="0">
                <a:solidFill>
                  <a:srgbClr val="00B050"/>
                </a:solidFill>
              </a:rPr>
              <a:t>nodejs.org</a:t>
            </a:r>
          </a:p>
          <a:p>
            <a:r>
              <a:rPr lang="zh-CN" altLang="en-US" sz="2000" dirty="0" smtClean="0"/>
              <a:t>演讲：好好住</a:t>
            </a:r>
            <a:r>
              <a:rPr lang="en-US" altLang="zh-CN" sz="2000" dirty="0" smtClean="0"/>
              <a:t>.</a:t>
            </a:r>
            <a:r>
              <a:rPr lang="zh-CN" altLang="en-US" sz="2000" dirty="0" smtClean="0"/>
              <a:t>杜文军</a:t>
            </a:r>
            <a:endParaRPr lang="en-US" altLang="zh-CN" sz="2000" dirty="0" smtClean="0"/>
          </a:p>
        </p:txBody>
      </p:sp>
    </p:spTree>
    <p:extLst>
      <p:ext uri="{BB962C8B-B14F-4D97-AF65-F5344CB8AC3E}">
        <p14:creationId xmlns:p14="http://schemas.microsoft.com/office/powerpoint/2010/main" val="228835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简单应用</a:t>
            </a:r>
          </a:p>
        </p:txBody>
      </p:sp>
      <p:sp>
        <p:nvSpPr>
          <p:cNvPr id="3" name="内容占位符 2"/>
          <p:cNvSpPr>
            <a:spLocks noGrp="1"/>
          </p:cNvSpPr>
          <p:nvPr>
            <p:ph idx="1"/>
          </p:nvPr>
        </p:nvSpPr>
        <p:spPr/>
        <p:txBody>
          <a:bodyPr/>
          <a:lstStyle/>
          <a:p>
            <a:r>
              <a:rPr lang="en-US" altLang="zh-CN" dirty="0" smtClean="0"/>
              <a:t>1.  </a:t>
            </a:r>
            <a:r>
              <a:rPr lang="zh-CN" altLang="en-US" dirty="0" smtClean="0"/>
              <a:t>选择目录或文件输出内容</a:t>
            </a:r>
            <a:endParaRPr lang="en-US" altLang="zh-CN" dirty="0" smtClean="0"/>
          </a:p>
          <a:p>
            <a:r>
              <a:rPr lang="en-US" altLang="zh-CN" dirty="0" smtClean="0"/>
              <a:t>2.  </a:t>
            </a:r>
            <a:r>
              <a:rPr lang="zh-CN" altLang="en-US" dirty="0" smtClean="0"/>
              <a:t>监控文件</a:t>
            </a:r>
            <a:endParaRPr lang="en-US" altLang="zh-CN" dirty="0" smtClean="0"/>
          </a:p>
          <a:p>
            <a:r>
              <a:rPr lang="en-US" altLang="zh-CN" dirty="0" smtClean="0"/>
              <a:t>3. </a:t>
            </a:r>
            <a:r>
              <a:rPr lang="en-US" altLang="zh-CN" dirty="0"/>
              <a:t> </a:t>
            </a:r>
            <a:r>
              <a:rPr lang="zh-CN" altLang="en-US" dirty="0" smtClean="0"/>
              <a:t>输出图片</a:t>
            </a:r>
            <a:endParaRPr lang="en-US" altLang="zh-CN" dirty="0" smtClean="0"/>
          </a:p>
          <a:p>
            <a:r>
              <a:rPr lang="en-US" altLang="zh-CN" dirty="0" smtClean="0"/>
              <a:t>4.  TCP </a:t>
            </a:r>
            <a:r>
              <a:rPr lang="zh-CN" altLang="en-US" dirty="0" smtClean="0"/>
              <a:t>聊天</a:t>
            </a:r>
            <a:r>
              <a:rPr lang="zh-CN" altLang="en-US" dirty="0" smtClean="0"/>
              <a:t>室</a:t>
            </a:r>
            <a:endParaRPr lang="en-US" altLang="zh-CN" dirty="0" smtClean="0"/>
          </a:p>
          <a:p>
            <a:r>
              <a:rPr lang="en-US" altLang="zh-CN" dirty="0" smtClean="0"/>
              <a:t>5. express web</a:t>
            </a:r>
            <a:r>
              <a:rPr lang="zh-CN" altLang="en-US" smtClean="0"/>
              <a:t>开发</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312976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Node </a:t>
            </a:r>
            <a:r>
              <a:rPr lang="zh-CN" altLang="en-US" dirty="0"/>
              <a:t>常用模块介绍</a:t>
            </a:r>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t>Express</a:t>
            </a:r>
          </a:p>
          <a:p>
            <a:pPr marL="0" indent="0">
              <a:buNone/>
            </a:pPr>
            <a:r>
              <a:rPr lang="zh-CN" altLang="en-US" dirty="0"/>
              <a:t>     官网： </a:t>
            </a:r>
            <a:r>
              <a:rPr lang="en-US" altLang="zh-CN" dirty="0"/>
              <a:t>http://www.expressjs.com</a:t>
            </a:r>
            <a:r>
              <a:rPr lang="en-US" altLang="zh-CN" dirty="0" smtClean="0"/>
              <a:t>/</a:t>
            </a:r>
          </a:p>
          <a:p>
            <a:pPr marL="0" indent="0">
              <a:buNone/>
            </a:pPr>
            <a:r>
              <a:rPr lang="en-US" altLang="zh-CN" dirty="0"/>
              <a:t>Pm2</a:t>
            </a:r>
          </a:p>
          <a:p>
            <a:pPr marL="0" indent="0">
              <a:buNone/>
            </a:pPr>
            <a:r>
              <a:rPr lang="zh-CN" altLang="en-US" dirty="0"/>
              <a:t>      官网： </a:t>
            </a:r>
            <a:r>
              <a:rPr lang="en-US" altLang="zh-CN" dirty="0"/>
              <a:t>https://</a:t>
            </a:r>
            <a:r>
              <a:rPr lang="en-US" altLang="zh-CN" dirty="0" smtClean="0"/>
              <a:t>www.npmjs.com/package/pm2</a:t>
            </a:r>
          </a:p>
          <a:p>
            <a:pPr marL="0" indent="0">
              <a:buNone/>
            </a:pPr>
            <a:r>
              <a:rPr lang="en-US" altLang="zh-CN" dirty="0" err="1" smtClean="0"/>
              <a:t>Webpack</a:t>
            </a:r>
            <a:endParaRPr lang="en-US" altLang="zh-CN" dirty="0" smtClean="0"/>
          </a:p>
          <a:p>
            <a:pPr marL="0" indent="0">
              <a:buNone/>
            </a:pPr>
            <a:r>
              <a:rPr lang="zh-CN" altLang="en-US" dirty="0" smtClean="0"/>
              <a:t>       官</a:t>
            </a:r>
            <a:r>
              <a:rPr lang="zh-CN" altLang="en-US" dirty="0"/>
              <a:t>网</a:t>
            </a:r>
            <a:r>
              <a:rPr lang="en-US" altLang="zh-CN" dirty="0"/>
              <a:t>:</a:t>
            </a:r>
            <a:r>
              <a:rPr lang="zh-CN" altLang="en-US" dirty="0"/>
              <a:t>   </a:t>
            </a:r>
            <a:r>
              <a:rPr lang="en-US" altLang="zh-CN" dirty="0" smtClean="0"/>
              <a:t>http</a:t>
            </a:r>
            <a:r>
              <a:rPr lang="en-US" altLang="zh-CN" dirty="0"/>
              <a:t>://webpack.github.io</a:t>
            </a:r>
            <a:r>
              <a:rPr lang="en-US" altLang="zh-CN" dirty="0" smtClean="0"/>
              <a:t>/</a:t>
            </a:r>
          </a:p>
          <a:p>
            <a:pPr marL="0" indent="0">
              <a:buNone/>
            </a:pPr>
            <a:r>
              <a:rPr lang="en-US" altLang="zh-CN" dirty="0" smtClean="0"/>
              <a:t>Socket.io</a:t>
            </a:r>
          </a:p>
          <a:p>
            <a:pPr marL="0" indent="0">
              <a:buNone/>
            </a:pPr>
            <a:r>
              <a:rPr lang="en-US" altLang="zh-CN" dirty="0"/>
              <a:t> </a:t>
            </a:r>
            <a:r>
              <a:rPr lang="en-US" altLang="zh-CN" dirty="0" smtClean="0"/>
              <a:t>      </a:t>
            </a:r>
            <a:r>
              <a:rPr lang="zh-CN" altLang="en-US" dirty="0" smtClean="0"/>
              <a:t>官网：</a:t>
            </a:r>
            <a:r>
              <a:rPr lang="en-US" altLang="zh-CN" dirty="0" smtClean="0"/>
              <a:t>http://socket.io/</a:t>
            </a:r>
            <a:r>
              <a:rPr lang="zh-CN" altLang="en-US" dirty="0" smtClean="0"/>
              <a:t>          </a:t>
            </a:r>
            <a:endParaRPr lang="en-US" altLang="zh-CN" dirty="0" smtClean="0"/>
          </a:p>
          <a:p>
            <a:pPr marL="0" indent="0">
              <a:buNone/>
            </a:pPr>
            <a:r>
              <a:rPr lang="en-US" altLang="zh-CN" dirty="0" smtClean="0"/>
              <a:t>Promise</a:t>
            </a:r>
            <a:endParaRPr lang="en-US" altLang="zh-CN" dirty="0"/>
          </a:p>
          <a:p>
            <a:pPr marL="0" indent="0">
              <a:buNone/>
            </a:pPr>
            <a:r>
              <a:rPr lang="en-US" altLang="zh-CN" dirty="0" smtClean="0"/>
              <a:t>        </a:t>
            </a:r>
            <a:r>
              <a:rPr lang="zh-CN" altLang="en-US" dirty="0"/>
              <a:t>官</a:t>
            </a:r>
            <a:r>
              <a:rPr lang="zh-CN" altLang="en-US" dirty="0" smtClean="0"/>
              <a:t>网</a:t>
            </a:r>
            <a:r>
              <a:rPr lang="en-US" altLang="zh-CN" dirty="0" smtClean="0"/>
              <a:t>:   https</a:t>
            </a:r>
            <a:r>
              <a:rPr lang="en-US" altLang="zh-CN" dirty="0"/>
              <a:t>://www.promisejs.org</a:t>
            </a:r>
            <a:r>
              <a:rPr lang="en-US" altLang="zh-CN" dirty="0" smtClean="0"/>
              <a:t>/</a:t>
            </a:r>
          </a:p>
          <a:p>
            <a:pPr marL="0" indent="0">
              <a:buNone/>
            </a:pPr>
            <a:r>
              <a:rPr lang="en-US" altLang="zh-CN" dirty="0"/>
              <a:t>        </a:t>
            </a:r>
            <a:r>
              <a:rPr lang="zh-CN" altLang="en-US" dirty="0" smtClean="0"/>
              <a:t>火狐官网：    </a:t>
            </a:r>
            <a:r>
              <a:rPr lang="en-US" altLang="zh-CN" dirty="0" smtClean="0"/>
              <a:t>https</a:t>
            </a:r>
            <a:r>
              <a:rPr lang="en-US" altLang="zh-CN" dirty="0"/>
              <a:t>://</a:t>
            </a:r>
            <a:r>
              <a:rPr lang="en-US" altLang="zh-CN" dirty="0" smtClean="0"/>
              <a:t>developer.mozilla.org/enUS/docs/Web/JavaScript/Reference/Global_Objects/Promise</a:t>
            </a:r>
          </a:p>
          <a:p>
            <a:r>
              <a:rPr lang="en-US" altLang="zh-CN" dirty="0" smtClean="0"/>
              <a:t>…</a:t>
            </a:r>
            <a:endParaRPr lang="zh-CN" altLang="en-US" dirty="0"/>
          </a:p>
        </p:txBody>
      </p:sp>
    </p:spTree>
    <p:extLst>
      <p:ext uri="{BB962C8B-B14F-4D97-AF65-F5344CB8AC3E}">
        <p14:creationId xmlns:p14="http://schemas.microsoft.com/office/powerpoint/2010/main" val="32456414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好好住项目</a:t>
            </a:r>
          </a:p>
        </p:txBody>
      </p:sp>
      <p:sp>
        <p:nvSpPr>
          <p:cNvPr id="3" name="内容占位符 2"/>
          <p:cNvSpPr>
            <a:spLocks noGrp="1"/>
          </p:cNvSpPr>
          <p:nvPr>
            <p:ph idx="1"/>
          </p:nvPr>
        </p:nvSpPr>
        <p:spPr/>
        <p:txBody>
          <a:bodyPr>
            <a:normAutofit/>
          </a:bodyPr>
          <a:lstStyle/>
          <a:p>
            <a:r>
              <a:rPr lang="zh-CN" altLang="en-US" dirty="0" smtClean="0"/>
              <a:t>项目架构</a:t>
            </a:r>
            <a:endParaRPr lang="en-US" altLang="zh-CN" dirty="0" smtClean="0"/>
          </a:p>
          <a:p>
            <a:r>
              <a:rPr lang="zh-CN" altLang="en-US" dirty="0" smtClean="0"/>
              <a:t>框架  </a:t>
            </a:r>
            <a:r>
              <a:rPr lang="en-US" altLang="zh-CN" dirty="0" smtClean="0"/>
              <a:t>Express</a:t>
            </a:r>
          </a:p>
          <a:p>
            <a:r>
              <a:rPr lang="zh-CN" altLang="en-US" dirty="0" smtClean="0"/>
              <a:t>进程管理器</a:t>
            </a:r>
            <a:r>
              <a:rPr lang="en-US" altLang="zh-CN" dirty="0"/>
              <a:t> </a:t>
            </a:r>
            <a:r>
              <a:rPr lang="en-US" altLang="zh-CN" dirty="0" smtClean="0"/>
              <a:t>Pm2</a:t>
            </a:r>
          </a:p>
          <a:p>
            <a:r>
              <a:rPr lang="zh-CN" altLang="en-US" dirty="0" smtClean="0"/>
              <a:t>代码压缩 </a:t>
            </a:r>
            <a:r>
              <a:rPr lang="en-US" altLang="zh-CN" dirty="0" err="1"/>
              <a:t>W</a:t>
            </a:r>
            <a:r>
              <a:rPr lang="en-US" altLang="zh-CN" dirty="0" err="1" smtClean="0"/>
              <a:t>ebpack</a:t>
            </a:r>
            <a:endParaRPr lang="en-US" altLang="zh-CN" dirty="0" smtClean="0"/>
          </a:p>
          <a:p>
            <a:r>
              <a:rPr lang="zh-CN" altLang="en-US" dirty="0" smtClean="0"/>
              <a:t>目前主要功能为  </a:t>
            </a:r>
            <a:endParaRPr lang="en-US" altLang="zh-CN" dirty="0" smtClean="0"/>
          </a:p>
          <a:p>
            <a:r>
              <a:rPr lang="en-US" altLang="zh-CN" dirty="0"/>
              <a:t> </a:t>
            </a:r>
            <a:r>
              <a:rPr lang="en-US" altLang="zh-CN" dirty="0" smtClean="0"/>
              <a:t>       1. app</a:t>
            </a:r>
            <a:r>
              <a:rPr lang="zh-CN" altLang="en-US" dirty="0" smtClean="0"/>
              <a:t>相对应 </a:t>
            </a:r>
            <a:r>
              <a:rPr lang="en-US" altLang="zh-CN" dirty="0" smtClean="0"/>
              <a:t>H5</a:t>
            </a:r>
            <a:r>
              <a:rPr lang="zh-CN" altLang="en-US" dirty="0" smtClean="0"/>
              <a:t>分享页</a:t>
            </a:r>
            <a:endParaRPr lang="en-US" altLang="zh-CN" dirty="0" smtClean="0"/>
          </a:p>
          <a:p>
            <a:r>
              <a:rPr lang="en-US" altLang="zh-CN" dirty="0"/>
              <a:t> </a:t>
            </a:r>
            <a:r>
              <a:rPr lang="en-US" altLang="zh-CN" dirty="0" smtClean="0"/>
              <a:t>       2. </a:t>
            </a:r>
            <a:r>
              <a:rPr lang="zh-CN" altLang="en-US" dirty="0" smtClean="0"/>
              <a:t>活动页</a:t>
            </a:r>
            <a:endParaRPr lang="zh-CN" altLang="en-US" dirty="0"/>
          </a:p>
        </p:txBody>
      </p:sp>
    </p:spTree>
    <p:extLst>
      <p:ext uri="{BB962C8B-B14F-4D97-AF65-F5344CB8AC3E}">
        <p14:creationId xmlns:p14="http://schemas.microsoft.com/office/powerpoint/2010/main" val="3769153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学习参考</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JavaScript</a:t>
            </a:r>
            <a:r>
              <a:rPr lang="zh-CN" altLang="en-US" dirty="0" smtClean="0"/>
              <a:t>权威指南。</a:t>
            </a:r>
            <a:endParaRPr lang="en-US" altLang="zh-CN" dirty="0" smtClean="0"/>
          </a:p>
          <a:p>
            <a:pPr>
              <a:lnSpc>
                <a:spcPct val="120000"/>
              </a:lnSpc>
            </a:pPr>
            <a:r>
              <a:rPr lang="en-US" altLang="zh-CN" dirty="0"/>
              <a:t> </a:t>
            </a:r>
            <a:r>
              <a:rPr lang="en-US" altLang="zh-CN" dirty="0" smtClean="0"/>
              <a:t>       </a:t>
            </a:r>
            <a:r>
              <a:rPr lang="zh-CN" altLang="en-US" dirty="0" smtClean="0"/>
              <a:t>本书对各个知识点的讲解都非常详细，以至于本书成为大块头。我希望每个读者都能认真阅读本书，这会让你的</a:t>
            </a:r>
            <a:r>
              <a:rPr lang="en-US" altLang="zh-CN" dirty="0" smtClean="0"/>
              <a:t>JavaScript</a:t>
            </a:r>
            <a:r>
              <a:rPr lang="zh-CN" altLang="en-US" dirty="0" smtClean="0"/>
              <a:t>编程基本功更加穷实，你所</a:t>
            </a:r>
            <a:r>
              <a:rPr lang="zh-CN" altLang="en-US" dirty="0"/>
              <a:t>花</a:t>
            </a:r>
            <a:r>
              <a:rPr lang="zh-CN" altLang="en-US" dirty="0" smtClean="0"/>
              <a:t>费的时间和精力终究会有成倍的回报。 </a:t>
            </a:r>
            <a:r>
              <a:rPr lang="en-US" altLang="zh-CN" dirty="0" smtClean="0"/>
              <a:t>--</a:t>
            </a:r>
            <a:r>
              <a:rPr lang="zh-CN" altLang="en-US" dirty="0" smtClean="0"/>
              <a:t>摘自：前言</a:t>
            </a:r>
            <a:endParaRPr lang="en-US" altLang="zh-CN" dirty="0" smtClean="0"/>
          </a:p>
          <a:p>
            <a:r>
              <a:rPr lang="en-US" altLang="zh-CN" dirty="0" smtClean="0"/>
              <a:t>2. </a:t>
            </a:r>
            <a:r>
              <a:rPr lang="zh-CN" altLang="en-US" dirty="0" smtClean="0"/>
              <a:t>编写高质量</a:t>
            </a:r>
            <a:r>
              <a:rPr lang="en-US" altLang="zh-CN" dirty="0" smtClean="0"/>
              <a:t>JavaScript</a:t>
            </a:r>
            <a:r>
              <a:rPr lang="zh-CN" altLang="en-US" dirty="0" smtClean="0"/>
              <a:t>的</a:t>
            </a:r>
            <a:r>
              <a:rPr lang="en-US" altLang="zh-CN" dirty="0" smtClean="0"/>
              <a:t>68</a:t>
            </a:r>
            <a:r>
              <a:rPr lang="zh-CN" altLang="en-US" dirty="0" smtClean="0"/>
              <a:t>个有效方法。</a:t>
            </a:r>
            <a:endParaRPr lang="en-US" altLang="zh-CN" dirty="0" smtClean="0"/>
          </a:p>
          <a:p>
            <a:r>
              <a:rPr lang="en-US" altLang="zh-CN" dirty="0" smtClean="0"/>
              <a:t>3</a:t>
            </a:r>
            <a:r>
              <a:rPr lang="en-US" altLang="zh-CN" dirty="0"/>
              <a:t>. </a:t>
            </a:r>
            <a:r>
              <a:rPr lang="en-US" altLang="zh-CN" dirty="0" smtClean="0"/>
              <a:t>JavaScript</a:t>
            </a:r>
            <a:r>
              <a:rPr lang="zh-CN" altLang="en-US" dirty="0" smtClean="0"/>
              <a:t>精粹</a:t>
            </a:r>
            <a:endParaRPr lang="en-US" altLang="zh-CN" dirty="0" smtClean="0"/>
          </a:p>
          <a:p>
            <a:r>
              <a:rPr lang="en-US" altLang="zh-CN" dirty="0" smtClean="0"/>
              <a:t>4. JavaScript</a:t>
            </a:r>
            <a:r>
              <a:rPr lang="zh-CN" altLang="en-US" dirty="0" smtClean="0"/>
              <a:t>设计模式</a:t>
            </a:r>
            <a:endParaRPr lang="en-US" altLang="zh-CN" dirty="0" smtClean="0"/>
          </a:p>
          <a:p>
            <a:r>
              <a:rPr lang="en-US" altLang="zh-CN" dirty="0"/>
              <a:t>5</a:t>
            </a:r>
            <a:r>
              <a:rPr lang="en-US" altLang="zh-CN" dirty="0" smtClean="0"/>
              <a:t>. </a:t>
            </a:r>
            <a:r>
              <a:rPr lang="zh-CN" altLang="en-US" dirty="0" smtClean="0"/>
              <a:t>了不起的</a:t>
            </a:r>
            <a:r>
              <a:rPr lang="en-US" altLang="zh-CN" dirty="0" smtClean="0"/>
              <a:t>Node.js</a:t>
            </a:r>
          </a:p>
          <a:p>
            <a:r>
              <a:rPr lang="en-US" altLang="zh-CN" dirty="0"/>
              <a:t>6</a:t>
            </a:r>
            <a:r>
              <a:rPr lang="en-US" altLang="zh-CN" dirty="0" smtClean="0"/>
              <a:t>. Node.js</a:t>
            </a:r>
            <a:r>
              <a:rPr lang="zh-CN" altLang="en-US" dirty="0" smtClean="0"/>
              <a:t>实战</a:t>
            </a:r>
            <a:endParaRPr lang="en-US" altLang="zh-CN" dirty="0" smtClean="0"/>
          </a:p>
          <a:p>
            <a:r>
              <a:rPr lang="en-US" altLang="zh-CN" dirty="0" smtClean="0"/>
              <a:t>7. </a:t>
            </a:r>
            <a:r>
              <a:rPr lang="zh-CN" altLang="en-US" dirty="0" smtClean="0"/>
              <a:t>深入浅出</a:t>
            </a:r>
            <a:r>
              <a:rPr lang="en-US" altLang="zh-CN" dirty="0" smtClean="0"/>
              <a:t>Node.js</a:t>
            </a:r>
          </a:p>
          <a:p>
            <a:pPr marL="0" indent="0" algn="ctr">
              <a:buNone/>
            </a:pPr>
            <a:r>
              <a:rPr lang="zh-CN" altLang="en-US" sz="4700" dirty="0" smtClean="0">
                <a:solidFill>
                  <a:srgbClr val="00B050"/>
                </a:solidFill>
              </a:rPr>
              <a:t>面对变化，拥抱变化。</a:t>
            </a:r>
            <a:endParaRPr lang="en-US" altLang="zh-CN" sz="4700" dirty="0">
              <a:solidFill>
                <a:srgbClr val="00B050"/>
              </a:solidFill>
            </a:endParaRPr>
          </a:p>
        </p:txBody>
      </p:sp>
    </p:spTree>
    <p:extLst>
      <p:ext uri="{BB962C8B-B14F-4D97-AF65-F5344CB8AC3E}">
        <p14:creationId xmlns:p14="http://schemas.microsoft.com/office/powerpoint/2010/main" val="1335016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533" y="2588654"/>
            <a:ext cx="10515600" cy="3717098"/>
          </a:xfrm>
        </p:spPr>
        <p:txBody>
          <a:bodyPr>
            <a:normAutofit/>
          </a:bodyPr>
          <a:lstStyle/>
          <a:p>
            <a:pPr marL="0" indent="0" algn="ctr">
              <a:buNone/>
            </a:pPr>
            <a:r>
              <a:rPr lang="en-US" altLang="zh-CN" sz="8800" dirty="0" smtClean="0"/>
              <a:t>Thank you!</a:t>
            </a:r>
            <a:endParaRPr lang="zh-CN" altLang="en-US" sz="8800" dirty="0"/>
          </a:p>
        </p:txBody>
      </p:sp>
    </p:spTree>
    <p:extLst>
      <p:ext uri="{BB962C8B-B14F-4D97-AF65-F5344CB8AC3E}">
        <p14:creationId xmlns:p14="http://schemas.microsoft.com/office/powerpoint/2010/main" val="2551968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Node</a:t>
            </a:r>
            <a:r>
              <a:rPr lang="zh-CN" altLang="en-US" dirty="0" smtClean="0"/>
              <a:t>是什么</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smtClean="0"/>
              <a:t>1. </a:t>
            </a:r>
            <a:r>
              <a:rPr lang="zh-CN" altLang="en-US" smtClean="0"/>
              <a:t>官</a:t>
            </a:r>
            <a:r>
              <a:rPr lang="zh-CN" altLang="en-US" dirty="0" smtClean="0"/>
              <a:t>网上给</a:t>
            </a:r>
            <a:r>
              <a:rPr lang="en-US" altLang="zh-CN" dirty="0" smtClean="0"/>
              <a:t>Node</a:t>
            </a:r>
            <a:r>
              <a:rPr lang="zh-CN" altLang="en-US" dirty="0" smtClean="0"/>
              <a:t>下的定义是：</a:t>
            </a:r>
            <a:endParaRPr lang="en-US" altLang="zh-CN" dirty="0"/>
          </a:p>
          <a:p>
            <a:pPr marL="0" indent="0">
              <a:lnSpc>
                <a:spcPct val="120000"/>
              </a:lnSpc>
              <a:buNone/>
            </a:pPr>
            <a:r>
              <a:rPr lang="en-US" altLang="zh-CN" dirty="0" smtClean="0"/>
              <a:t>         </a:t>
            </a:r>
            <a:r>
              <a:rPr lang="zh-CN" altLang="en-US" dirty="0" smtClean="0"/>
              <a:t>“一个搭建在</a:t>
            </a:r>
            <a:r>
              <a:rPr lang="en-US" altLang="zh-CN" dirty="0" smtClean="0"/>
              <a:t>Chrome JavaScript</a:t>
            </a:r>
            <a:r>
              <a:rPr lang="zh-CN" altLang="en-US" dirty="0" smtClean="0"/>
              <a:t>运行时的平台，用于构建高速，可伸缩的网络程序。</a:t>
            </a:r>
            <a:r>
              <a:rPr lang="en-US" altLang="zh-CN" dirty="0" smtClean="0"/>
              <a:t>Node.js</a:t>
            </a:r>
            <a:r>
              <a:rPr lang="zh-CN" altLang="en-US" dirty="0" smtClean="0"/>
              <a:t>采用的事件驱动，非阻塞</a:t>
            </a:r>
            <a:r>
              <a:rPr lang="en-US" altLang="zh-CN" dirty="0" smtClean="0"/>
              <a:t>I/0</a:t>
            </a:r>
            <a:r>
              <a:rPr lang="zh-CN" altLang="en-US" dirty="0" smtClean="0"/>
              <a:t>模型，使它即轻量又高效，并成为构建运行在分布式设备上的数据密集型实时应用的完美选择。”</a:t>
            </a:r>
            <a:endParaRPr lang="en-US" altLang="zh-CN" dirty="0" smtClean="0"/>
          </a:p>
          <a:p>
            <a:pPr marL="0" indent="0">
              <a:buNone/>
            </a:pPr>
            <a:r>
              <a:rPr lang="en-US" altLang="zh-CN" dirty="0" smtClean="0"/>
              <a:t>2. </a:t>
            </a:r>
            <a:r>
              <a:rPr lang="zh-CN" altLang="en-US" dirty="0" smtClean="0"/>
              <a:t>构建在</a:t>
            </a:r>
            <a:r>
              <a:rPr lang="en-US" altLang="zh-CN" dirty="0" smtClean="0"/>
              <a:t>JavaScript</a:t>
            </a:r>
            <a:r>
              <a:rPr lang="zh-CN" altLang="en-US" dirty="0" smtClean="0"/>
              <a:t>之上</a:t>
            </a:r>
            <a:endParaRPr lang="en-US" altLang="zh-CN" dirty="0" smtClean="0"/>
          </a:p>
          <a:p>
            <a:pPr marL="0" indent="0">
              <a:buNone/>
            </a:pPr>
            <a:r>
              <a:rPr lang="en-US" altLang="zh-CN" dirty="0" smtClean="0"/>
              <a:t>             Node</a:t>
            </a:r>
            <a:r>
              <a:rPr lang="zh-CN" altLang="en-US" dirty="0" smtClean="0"/>
              <a:t>是运行平台，所编写的执行代码用</a:t>
            </a:r>
            <a:r>
              <a:rPr lang="en-US" altLang="zh-CN" dirty="0" smtClean="0"/>
              <a:t>JavaScript</a:t>
            </a:r>
            <a:r>
              <a:rPr lang="zh-CN" altLang="en-US" dirty="0" smtClean="0"/>
              <a:t>语言编写</a:t>
            </a:r>
            <a:r>
              <a:rPr lang="en-US" altLang="zh-CN" dirty="0" smtClean="0"/>
              <a:t>, </a:t>
            </a:r>
            <a:r>
              <a:rPr lang="zh-CN" altLang="en-US" dirty="0" smtClean="0"/>
              <a:t>后缀为 </a:t>
            </a:r>
            <a:r>
              <a:rPr lang="en-US" altLang="zh-CN" dirty="0" smtClean="0"/>
              <a:t>.</a:t>
            </a:r>
            <a:r>
              <a:rPr lang="en-US" altLang="zh-CN" dirty="0" err="1" smtClean="0"/>
              <a:t>js</a:t>
            </a:r>
            <a:endParaRPr lang="en-US" altLang="zh-CN" dirty="0" smtClean="0"/>
          </a:p>
          <a:p>
            <a:pPr marL="0" indent="0">
              <a:lnSpc>
                <a:spcPct val="120000"/>
              </a:lnSpc>
              <a:buNone/>
            </a:pPr>
            <a:r>
              <a:rPr lang="en-US" altLang="zh-CN" dirty="0"/>
              <a:t> </a:t>
            </a:r>
            <a:r>
              <a:rPr lang="en-US" altLang="zh-CN" dirty="0" smtClean="0"/>
              <a:t>            </a:t>
            </a:r>
            <a:r>
              <a:rPr lang="zh-CN" altLang="en-US" dirty="0" smtClean="0"/>
              <a:t>无论好坏，</a:t>
            </a:r>
            <a:r>
              <a:rPr lang="en-US" altLang="zh-CN" dirty="0" smtClean="0"/>
              <a:t>JavaScript</a:t>
            </a:r>
            <a:r>
              <a:rPr lang="zh-CN" altLang="en-US" dirty="0" smtClean="0"/>
              <a:t>都是世界上最流行的语言。只要你做过</a:t>
            </a:r>
            <a:r>
              <a:rPr lang="en-US" altLang="zh-CN" dirty="0" smtClean="0"/>
              <a:t>web</a:t>
            </a:r>
            <a:r>
              <a:rPr lang="zh-CN" altLang="en-US" dirty="0" smtClean="0"/>
              <a:t>程序，就肯定遇到过</a:t>
            </a:r>
            <a:r>
              <a:rPr lang="en-US" altLang="zh-CN" dirty="0" smtClean="0"/>
              <a:t>JavaScript</a:t>
            </a:r>
            <a:r>
              <a:rPr lang="zh-CN" altLang="en-US" dirty="0" smtClean="0"/>
              <a:t>。</a:t>
            </a:r>
            <a:r>
              <a:rPr lang="en-US" altLang="zh-CN" dirty="0" smtClean="0"/>
              <a:t>JavaScript</a:t>
            </a:r>
            <a:r>
              <a:rPr lang="zh-CN" altLang="en-US" dirty="0" smtClean="0"/>
              <a:t>几乎遍布于</a:t>
            </a:r>
            <a:r>
              <a:rPr lang="en-US" altLang="zh-CN" dirty="0" smtClean="0"/>
              <a:t>Web</a:t>
            </a:r>
            <a:r>
              <a:rPr lang="zh-CN" altLang="en-US" dirty="0" smtClean="0"/>
              <a:t>上的每个角落，所以它已经实现了</a:t>
            </a:r>
            <a:r>
              <a:rPr lang="en-US" altLang="zh-CN" dirty="0" smtClean="0"/>
              <a:t>Java</a:t>
            </a:r>
            <a:r>
              <a:rPr lang="zh-CN" altLang="en-US" dirty="0" smtClean="0"/>
              <a:t>在</a:t>
            </a:r>
            <a:r>
              <a:rPr lang="en-US" altLang="zh-CN" dirty="0" smtClean="0"/>
              <a:t>20</a:t>
            </a:r>
            <a:r>
              <a:rPr lang="zh-CN" altLang="en-US" dirty="0" smtClean="0"/>
              <a:t>世纪</a:t>
            </a:r>
            <a:r>
              <a:rPr lang="en-US" altLang="zh-CN" dirty="0" smtClean="0"/>
              <a:t>90</a:t>
            </a:r>
            <a:r>
              <a:rPr lang="zh-CN" altLang="en-US" dirty="0" smtClean="0"/>
              <a:t>年代“一次编写，处处运行”的梦想。</a:t>
            </a:r>
            <a:endParaRPr lang="en-US" altLang="zh-CN" dirty="0" smtClean="0"/>
          </a:p>
          <a:p>
            <a:pPr marL="0" indent="0">
              <a:buNone/>
            </a:pPr>
            <a:r>
              <a:rPr lang="en-US" altLang="zh-CN" dirty="0" smtClean="0"/>
              <a:t>3. Node</a:t>
            </a:r>
            <a:r>
              <a:rPr lang="zh-CN" altLang="en-US" dirty="0" smtClean="0"/>
              <a:t>在服务端使用</a:t>
            </a:r>
            <a:r>
              <a:rPr lang="en-US" altLang="zh-CN" dirty="0" smtClean="0"/>
              <a:t>JavaScript</a:t>
            </a:r>
            <a:r>
              <a:rPr lang="zh-CN" altLang="en-US" dirty="0" smtClean="0"/>
              <a:t>好处</a:t>
            </a:r>
            <a:endParaRPr lang="en-US" altLang="zh-CN" dirty="0" smtClean="0"/>
          </a:p>
          <a:p>
            <a:pPr marL="0" indent="0">
              <a:lnSpc>
                <a:spcPct val="120000"/>
              </a:lnSpc>
              <a:buNone/>
            </a:pPr>
            <a:r>
              <a:rPr lang="en-US" altLang="zh-CN" dirty="0" smtClean="0"/>
              <a:t>             1. </a:t>
            </a:r>
            <a:r>
              <a:rPr lang="zh-CN" altLang="en-US" dirty="0" smtClean="0"/>
              <a:t>开发人员用一种语言就能编写整个</a:t>
            </a:r>
            <a:r>
              <a:rPr lang="en-US" altLang="zh-CN" dirty="0" smtClean="0"/>
              <a:t>web</a:t>
            </a:r>
            <a:r>
              <a:rPr lang="zh-CN" altLang="en-US" dirty="0" smtClean="0"/>
              <a:t>应用，可以减少开发客户端和服务端时所需的语言切换。代码可以在客户端和服务端中共享，比如表单验证或其他逻辑中使用的相同代码。</a:t>
            </a:r>
            <a:endParaRPr lang="en-US" altLang="zh-CN" dirty="0" smtClean="0"/>
          </a:p>
          <a:p>
            <a:pPr marL="0" indent="0">
              <a:buNone/>
            </a:pPr>
            <a:r>
              <a:rPr lang="en-US" altLang="zh-CN" dirty="0"/>
              <a:t> </a:t>
            </a:r>
            <a:r>
              <a:rPr lang="en-US" altLang="zh-CN" dirty="0" smtClean="0"/>
              <a:t>            2. JSON </a:t>
            </a:r>
            <a:r>
              <a:rPr lang="zh-CN" altLang="en-US" dirty="0" smtClean="0"/>
              <a:t>是目前非常流行的数据交换格式，并且还是</a:t>
            </a:r>
            <a:r>
              <a:rPr lang="en-US" altLang="zh-CN" dirty="0" smtClean="0"/>
              <a:t>JavaScript</a:t>
            </a:r>
            <a:r>
              <a:rPr lang="zh-CN" altLang="en-US" dirty="0" smtClean="0"/>
              <a:t>原</a:t>
            </a:r>
            <a:r>
              <a:rPr lang="zh-CN" altLang="en-US" dirty="0"/>
              <a:t>生</a:t>
            </a:r>
            <a:r>
              <a:rPr lang="zh-CN" altLang="en-US" dirty="0" smtClean="0"/>
              <a:t>的。</a:t>
            </a:r>
            <a:endParaRPr lang="en-US" altLang="zh-CN" dirty="0" smtClean="0"/>
          </a:p>
          <a:p>
            <a:pPr marL="0" indent="0">
              <a:buNone/>
            </a:pPr>
            <a:r>
              <a:rPr lang="en-US" altLang="zh-CN" dirty="0"/>
              <a:t> </a:t>
            </a:r>
            <a:r>
              <a:rPr lang="en-US" altLang="zh-CN" dirty="0" smtClean="0"/>
              <a:t>            3. </a:t>
            </a:r>
            <a:r>
              <a:rPr lang="zh-CN" altLang="en-US" dirty="0" smtClean="0"/>
              <a:t>有些</a:t>
            </a:r>
            <a:r>
              <a:rPr lang="en-US" altLang="zh-CN" dirty="0" smtClean="0"/>
              <a:t>NoSQL</a:t>
            </a:r>
            <a:r>
              <a:rPr lang="zh-CN" altLang="en-US" dirty="0" smtClean="0"/>
              <a:t>数据库中用的就是</a:t>
            </a:r>
            <a:r>
              <a:rPr lang="en-US" altLang="zh-CN" dirty="0" smtClean="0"/>
              <a:t>JavaScript</a:t>
            </a:r>
            <a:r>
              <a:rPr lang="zh-CN" altLang="en-US" dirty="0" smtClean="0"/>
              <a:t>语言（比如 </a:t>
            </a:r>
            <a:r>
              <a:rPr lang="en-US" altLang="zh-CN" dirty="0" err="1" smtClean="0"/>
              <a:t>CouchDB</a:t>
            </a:r>
            <a:r>
              <a:rPr lang="zh-CN" altLang="en-US" dirty="0" smtClean="0"/>
              <a:t>和</a:t>
            </a:r>
            <a:r>
              <a:rPr lang="en-US" altLang="zh-CN" dirty="0" err="1" smtClean="0"/>
              <a:t>MongoDB</a:t>
            </a:r>
            <a:r>
              <a:rPr lang="zh-CN" altLang="en-US" dirty="0" smtClean="0"/>
              <a:t>），所以跟他们简直是天作之合。</a:t>
            </a:r>
            <a:endParaRPr lang="en-US" altLang="zh-CN" dirty="0" smtClean="0"/>
          </a:p>
          <a:p>
            <a:pPr marL="0" indent="0">
              <a:buNone/>
            </a:pPr>
            <a:r>
              <a:rPr lang="en-US" altLang="zh-CN" dirty="0"/>
              <a:t> </a:t>
            </a:r>
            <a:r>
              <a:rPr lang="en-US" altLang="zh-CN" dirty="0" smtClean="0"/>
              <a:t>            4. JavaScript</a:t>
            </a:r>
            <a:r>
              <a:rPr lang="zh-CN" altLang="en-US" dirty="0" smtClean="0"/>
              <a:t>是一门编译目标语言，现在有很多可以编辑成</a:t>
            </a:r>
            <a:r>
              <a:rPr lang="en-US" altLang="zh-CN" dirty="0" smtClean="0"/>
              <a:t>JavaScript</a:t>
            </a:r>
            <a:r>
              <a:rPr lang="zh-CN" altLang="en-US" dirty="0" smtClean="0"/>
              <a:t>的语言。</a:t>
            </a:r>
            <a:endParaRPr lang="en-US" altLang="zh-CN" dirty="0" smtClean="0"/>
          </a:p>
          <a:p>
            <a:pPr marL="0" indent="0">
              <a:buNone/>
            </a:pPr>
            <a:r>
              <a:rPr lang="en-US" altLang="zh-CN" dirty="0"/>
              <a:t> </a:t>
            </a:r>
            <a:r>
              <a:rPr lang="en-US" altLang="zh-CN" dirty="0" smtClean="0"/>
              <a:t>            5. Node</a:t>
            </a:r>
            <a:r>
              <a:rPr lang="zh-CN" altLang="en-US" dirty="0" smtClean="0"/>
              <a:t>用的虚拟机（</a:t>
            </a:r>
            <a:r>
              <a:rPr lang="en-US" altLang="zh-CN" dirty="0" smtClean="0"/>
              <a:t>V8</a:t>
            </a:r>
            <a:r>
              <a:rPr lang="zh-CN" altLang="en-US" dirty="0" smtClean="0"/>
              <a:t>）会紧跟</a:t>
            </a:r>
            <a:r>
              <a:rPr lang="en-US" altLang="zh-CN" dirty="0" smtClean="0"/>
              <a:t>ECMAScript</a:t>
            </a:r>
            <a:r>
              <a:rPr lang="zh-CN" altLang="en-US" dirty="0" smtClean="0"/>
              <a:t>标准。换句话说，在</a:t>
            </a:r>
            <a:r>
              <a:rPr lang="en-US" altLang="zh-CN" dirty="0" smtClean="0"/>
              <a:t>Node</a:t>
            </a:r>
            <a:r>
              <a:rPr lang="zh-CN" altLang="en-US" dirty="0" smtClean="0"/>
              <a:t>中如果想用新的</a:t>
            </a:r>
            <a:r>
              <a:rPr lang="en-US" altLang="zh-CN" dirty="0" smtClean="0"/>
              <a:t>JavaScript</a:t>
            </a:r>
            <a:r>
              <a:rPr lang="zh-CN" altLang="en-US" dirty="0" smtClean="0"/>
              <a:t>特性，不用等到所有浏览器都支持。</a:t>
            </a:r>
            <a:endParaRPr lang="en-US" altLang="zh-CN" dirty="0" smtClean="0"/>
          </a:p>
          <a:p>
            <a:pPr marL="0" indent="0">
              <a:buNone/>
            </a:pPr>
            <a:endParaRPr lang="en-US" altLang="zh-CN" dirty="0" smtClean="0"/>
          </a:p>
          <a:p>
            <a:pPr marL="0" indent="0">
              <a:buNone/>
            </a:pPr>
            <a:endParaRPr lang="en-US" altLang="zh-CN" dirty="0" smtClean="0"/>
          </a:p>
          <a:p>
            <a:pPr marL="514350" indent="-514350">
              <a:buAutoNum type="arabicPeriod"/>
            </a:pPr>
            <a:endParaRPr lang="zh-CN" altLang="en-US" dirty="0"/>
          </a:p>
        </p:txBody>
      </p:sp>
    </p:spTree>
    <p:extLst>
      <p:ext uri="{BB962C8B-B14F-4D97-AF65-F5344CB8AC3E}">
        <p14:creationId xmlns:p14="http://schemas.microsoft.com/office/powerpoint/2010/main" val="1246306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38200" y="1535340"/>
            <a:ext cx="10515600" cy="4351338"/>
          </a:xfrm>
        </p:spPr>
        <p:txBody>
          <a:bodyPr>
            <a:normAutofit lnSpcReduction="10000"/>
          </a:bodyPr>
          <a:lstStyle/>
          <a:p>
            <a:r>
              <a:rPr lang="en-US" altLang="zh-CN" dirty="0" smtClean="0"/>
              <a:t>1. Node </a:t>
            </a:r>
            <a:r>
              <a:rPr lang="zh-CN" altLang="en-US" dirty="0" smtClean="0"/>
              <a:t>简介</a:t>
            </a:r>
            <a:endParaRPr lang="en-US" altLang="zh-CN" dirty="0" smtClean="0"/>
          </a:p>
          <a:p>
            <a:r>
              <a:rPr lang="en-US" altLang="zh-CN" dirty="0" smtClean="0"/>
              <a:t>2. JavaScript </a:t>
            </a:r>
            <a:r>
              <a:rPr lang="zh-CN" altLang="en-US" dirty="0" smtClean="0"/>
              <a:t>回顾</a:t>
            </a:r>
            <a:endParaRPr lang="en-US" altLang="zh-CN" dirty="0" smtClean="0"/>
          </a:p>
          <a:p>
            <a:r>
              <a:rPr lang="en-US" altLang="zh-CN" dirty="0" smtClean="0"/>
              <a:t>3. Node </a:t>
            </a:r>
            <a:r>
              <a:rPr lang="zh-CN" altLang="en-US" dirty="0" smtClean="0"/>
              <a:t>的特点</a:t>
            </a:r>
            <a:endParaRPr lang="en-US" altLang="zh-CN" dirty="0" smtClean="0"/>
          </a:p>
          <a:p>
            <a:r>
              <a:rPr lang="en-US" altLang="zh-CN" dirty="0" smtClean="0"/>
              <a:t>4. Node </a:t>
            </a:r>
            <a:r>
              <a:rPr lang="zh-CN" altLang="en-US" dirty="0" smtClean="0"/>
              <a:t>的应用场景</a:t>
            </a:r>
            <a:endParaRPr lang="en-US" altLang="zh-CN" dirty="0" smtClean="0"/>
          </a:p>
          <a:p>
            <a:r>
              <a:rPr lang="en-US" altLang="zh-CN" dirty="0" smtClean="0"/>
              <a:t>5. </a:t>
            </a:r>
            <a:r>
              <a:rPr lang="zh-CN" altLang="en-US" dirty="0" smtClean="0"/>
              <a:t>模块</a:t>
            </a:r>
            <a:endParaRPr lang="en-US" altLang="zh-CN" dirty="0" smtClean="0"/>
          </a:p>
          <a:p>
            <a:r>
              <a:rPr lang="en-US" altLang="zh-CN" dirty="0"/>
              <a:t>6</a:t>
            </a:r>
            <a:r>
              <a:rPr lang="en-US" altLang="zh-CN" dirty="0" smtClean="0"/>
              <a:t>. </a:t>
            </a:r>
            <a:r>
              <a:rPr lang="zh-CN" altLang="en-US" dirty="0" smtClean="0"/>
              <a:t>简单应用</a:t>
            </a:r>
            <a:endParaRPr lang="en-US" altLang="zh-CN" dirty="0" smtClean="0"/>
          </a:p>
          <a:p>
            <a:r>
              <a:rPr lang="en-US" altLang="zh-CN" dirty="0"/>
              <a:t>7</a:t>
            </a:r>
            <a:r>
              <a:rPr lang="en-US" altLang="zh-CN" dirty="0" smtClean="0"/>
              <a:t>. Node </a:t>
            </a:r>
            <a:r>
              <a:rPr lang="zh-CN" altLang="en-US" dirty="0" smtClean="0"/>
              <a:t>常用模块介绍 </a:t>
            </a:r>
            <a:r>
              <a:rPr lang="en-US" altLang="zh-CN" dirty="0" smtClean="0"/>
              <a:t>webpack,pm2,socket.io,express…</a:t>
            </a:r>
          </a:p>
          <a:p>
            <a:r>
              <a:rPr lang="en-US" altLang="zh-CN" dirty="0"/>
              <a:t>8</a:t>
            </a:r>
            <a:r>
              <a:rPr lang="en-US" altLang="zh-CN" dirty="0" smtClean="0"/>
              <a:t>. </a:t>
            </a:r>
            <a:r>
              <a:rPr lang="zh-CN" altLang="en-US" dirty="0"/>
              <a:t>好好</a:t>
            </a:r>
            <a:r>
              <a:rPr lang="zh-CN" altLang="en-US" dirty="0" smtClean="0"/>
              <a:t>住项目</a:t>
            </a:r>
            <a:endParaRPr lang="en-US" altLang="zh-CN" dirty="0" smtClean="0"/>
          </a:p>
          <a:p>
            <a:r>
              <a:rPr lang="en-US" altLang="zh-CN" dirty="0"/>
              <a:t>9</a:t>
            </a:r>
            <a:r>
              <a:rPr lang="en-US" altLang="zh-CN" dirty="0" smtClean="0"/>
              <a:t>. </a:t>
            </a:r>
            <a:r>
              <a:rPr lang="zh-CN" altLang="en-US" dirty="0" smtClean="0"/>
              <a:t>学习参考</a:t>
            </a:r>
            <a:endParaRPr lang="zh-CN" altLang="en-US" dirty="0"/>
          </a:p>
        </p:txBody>
      </p:sp>
    </p:spTree>
    <p:extLst>
      <p:ext uri="{BB962C8B-B14F-4D97-AF65-F5344CB8AC3E}">
        <p14:creationId xmlns:p14="http://schemas.microsoft.com/office/powerpoint/2010/main" val="125408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3104"/>
          </a:xfrm>
        </p:spPr>
        <p:txBody>
          <a:bodyPr/>
          <a:lstStyle/>
          <a:p>
            <a:pPr algn="ctr"/>
            <a:r>
              <a:rPr lang="en-US" altLang="zh-CN" dirty="0"/>
              <a:t>Node </a:t>
            </a:r>
            <a:r>
              <a:rPr lang="zh-CN" altLang="en-US" dirty="0"/>
              <a:t>简介</a:t>
            </a:r>
            <a:endParaRPr lang="en-US" altLang="zh-CN" dirty="0"/>
          </a:p>
        </p:txBody>
      </p:sp>
      <p:sp>
        <p:nvSpPr>
          <p:cNvPr id="3" name="内容占位符 2"/>
          <p:cNvSpPr>
            <a:spLocks noGrp="1"/>
          </p:cNvSpPr>
          <p:nvPr>
            <p:ph idx="1"/>
          </p:nvPr>
        </p:nvSpPr>
        <p:spPr>
          <a:xfrm>
            <a:off x="838199" y="1248230"/>
            <a:ext cx="10874829" cy="5500913"/>
          </a:xfrm>
        </p:spPr>
        <p:txBody>
          <a:bodyPr>
            <a:normAutofit fontScale="47500" lnSpcReduction="20000"/>
          </a:bodyPr>
          <a:lstStyle/>
          <a:p>
            <a:r>
              <a:rPr lang="en-US" altLang="zh-CN" dirty="0" smtClean="0"/>
              <a:t>Note  1.</a:t>
            </a:r>
            <a:r>
              <a:rPr lang="zh-CN" altLang="en-US" dirty="0" smtClean="0"/>
              <a:t>简单说运行在服务端的</a:t>
            </a:r>
            <a:r>
              <a:rPr lang="en-US" altLang="zh-CN" dirty="0" smtClean="0"/>
              <a:t>JavaScript</a:t>
            </a:r>
            <a:r>
              <a:rPr lang="zh-CN" altLang="en-US" dirty="0" smtClean="0"/>
              <a:t>。 </a:t>
            </a:r>
            <a:r>
              <a:rPr lang="en-US" altLang="zh-CN" dirty="0" smtClean="0"/>
              <a:t>2.</a:t>
            </a:r>
            <a:r>
              <a:rPr lang="zh-CN" altLang="en-US" dirty="0" smtClean="0"/>
              <a:t>基于</a:t>
            </a:r>
            <a:r>
              <a:rPr lang="en-US" altLang="zh-CN" dirty="0" smtClean="0"/>
              <a:t>Chrome V8</a:t>
            </a:r>
            <a:r>
              <a:rPr lang="zh-CN" altLang="en-US" dirty="0" smtClean="0"/>
              <a:t>引擎编译执行平台。 </a:t>
            </a:r>
            <a:r>
              <a:rPr lang="en-US" altLang="zh-CN" dirty="0" smtClean="0"/>
              <a:t>3.</a:t>
            </a:r>
            <a:r>
              <a:rPr lang="zh-CN" altLang="en-US" dirty="0" smtClean="0"/>
              <a:t>事件驱动，异步非阻塞</a:t>
            </a:r>
            <a:r>
              <a:rPr lang="zh-CN" altLang="en-US" dirty="0"/>
              <a:t>服务</a:t>
            </a:r>
            <a:r>
              <a:rPr lang="zh-CN" altLang="en-US" dirty="0" smtClean="0"/>
              <a:t>端</a:t>
            </a:r>
            <a:r>
              <a:rPr lang="en-US" altLang="zh-CN" dirty="0" smtClean="0"/>
              <a:t>JavaScript</a:t>
            </a:r>
            <a:r>
              <a:rPr lang="zh-CN" altLang="en-US" dirty="0" smtClean="0"/>
              <a:t>环境。 </a:t>
            </a:r>
            <a:endParaRPr lang="en-US" altLang="zh-CN" dirty="0" smtClean="0"/>
          </a:p>
          <a:p>
            <a:r>
              <a:rPr lang="en-US" altLang="zh-CN" dirty="0" smtClean="0"/>
              <a:t>1. Node</a:t>
            </a:r>
            <a:r>
              <a:rPr lang="zh-CN" altLang="en-US" dirty="0" smtClean="0"/>
              <a:t> 的诞生历程</a:t>
            </a:r>
            <a:endParaRPr lang="en-US" altLang="zh-CN" dirty="0" smtClean="0"/>
          </a:p>
          <a:p>
            <a:r>
              <a:rPr lang="en-US" altLang="zh-CN" dirty="0"/>
              <a:t> </a:t>
            </a:r>
            <a:r>
              <a:rPr lang="en-US" altLang="zh-CN" dirty="0" smtClean="0"/>
              <a:t>          </a:t>
            </a:r>
            <a:r>
              <a:rPr lang="en-US" altLang="zh-CN" dirty="0"/>
              <a:t>2009</a:t>
            </a:r>
            <a:r>
              <a:rPr lang="zh-CN" altLang="en-US" dirty="0"/>
              <a:t>年</a:t>
            </a:r>
            <a:r>
              <a:rPr lang="en-US" altLang="zh-CN" dirty="0"/>
              <a:t>2</a:t>
            </a:r>
            <a:r>
              <a:rPr lang="zh-CN" altLang="en-US" dirty="0"/>
              <a:t>月，</a:t>
            </a:r>
            <a:r>
              <a:rPr lang="en-US" altLang="zh-CN" dirty="0"/>
              <a:t>Ryan Dahl</a:t>
            </a:r>
            <a:r>
              <a:rPr lang="zh-CN" altLang="en-US" dirty="0"/>
              <a:t>在</a:t>
            </a:r>
            <a:r>
              <a:rPr lang="zh-CN" altLang="en-US" dirty="0">
                <a:hlinkClick r:id="rId3"/>
              </a:rPr>
              <a:t>博客</a:t>
            </a:r>
            <a:r>
              <a:rPr lang="zh-CN" altLang="en-US" dirty="0"/>
              <a:t>上宣布准备基于</a:t>
            </a:r>
            <a:r>
              <a:rPr lang="en-US" altLang="zh-CN" dirty="0"/>
              <a:t>V8</a:t>
            </a:r>
            <a:r>
              <a:rPr lang="zh-CN" altLang="en-US" dirty="0"/>
              <a:t>创建一个轻量级的</a:t>
            </a:r>
            <a:r>
              <a:rPr lang="en-US" altLang="zh-CN" dirty="0">
                <a:hlinkClick r:id="rId4"/>
              </a:rPr>
              <a:t>Web</a:t>
            </a:r>
            <a:r>
              <a:rPr lang="zh-CN" altLang="en-US" dirty="0">
                <a:hlinkClick r:id="rId4"/>
              </a:rPr>
              <a:t>服务器</a:t>
            </a:r>
            <a:r>
              <a:rPr lang="zh-CN" altLang="en-US" dirty="0"/>
              <a:t>并提供一套库。</a:t>
            </a:r>
          </a:p>
          <a:p>
            <a:r>
              <a:rPr lang="en-US" altLang="zh-CN" dirty="0" smtClean="0"/>
              <a:t>           2009</a:t>
            </a:r>
            <a:r>
              <a:rPr lang="zh-CN" altLang="en-US" dirty="0"/>
              <a:t>年</a:t>
            </a:r>
            <a:r>
              <a:rPr lang="en-US" altLang="zh-CN" dirty="0"/>
              <a:t>5</a:t>
            </a:r>
            <a:r>
              <a:rPr lang="zh-CN" altLang="en-US" dirty="0"/>
              <a:t>月，</a:t>
            </a:r>
            <a:r>
              <a:rPr lang="en-US" altLang="zh-CN" dirty="0"/>
              <a:t>Ryan Dahl</a:t>
            </a:r>
            <a:r>
              <a:rPr lang="zh-CN" altLang="en-US" dirty="0"/>
              <a:t>在</a:t>
            </a:r>
            <a:r>
              <a:rPr lang="en-US" altLang="zh-CN" dirty="0"/>
              <a:t>GitHub</a:t>
            </a:r>
            <a:r>
              <a:rPr lang="zh-CN" altLang="en-US" dirty="0"/>
              <a:t>上发布了最初版本的部分</a:t>
            </a:r>
            <a:r>
              <a:rPr lang="en-US" altLang="zh-CN" dirty="0"/>
              <a:t>Node.js</a:t>
            </a:r>
            <a:r>
              <a:rPr lang="zh-CN" altLang="en-US" dirty="0"/>
              <a:t>包，随后几个月里，有人开始使用</a:t>
            </a:r>
            <a:r>
              <a:rPr lang="en-US" altLang="zh-CN" dirty="0"/>
              <a:t>Node.js</a:t>
            </a:r>
            <a:r>
              <a:rPr lang="zh-CN" altLang="en-US" dirty="0"/>
              <a:t>开发应用。</a:t>
            </a:r>
          </a:p>
          <a:p>
            <a:r>
              <a:rPr lang="en-US" altLang="zh-CN" dirty="0" smtClean="0"/>
              <a:t>           2009</a:t>
            </a:r>
            <a:r>
              <a:rPr lang="zh-CN" altLang="en-US" dirty="0"/>
              <a:t>年</a:t>
            </a:r>
            <a:r>
              <a:rPr lang="en-US" altLang="zh-CN" dirty="0"/>
              <a:t>11</a:t>
            </a:r>
            <a:r>
              <a:rPr lang="zh-CN" altLang="en-US" dirty="0"/>
              <a:t>月和</a:t>
            </a:r>
            <a:r>
              <a:rPr lang="en-US" altLang="zh-CN" dirty="0"/>
              <a:t>2010</a:t>
            </a:r>
            <a:r>
              <a:rPr lang="zh-CN" altLang="en-US" dirty="0"/>
              <a:t>年</a:t>
            </a:r>
            <a:r>
              <a:rPr lang="en-US" altLang="zh-CN" dirty="0"/>
              <a:t>4</a:t>
            </a:r>
            <a:r>
              <a:rPr lang="zh-CN" altLang="en-US" dirty="0"/>
              <a:t>月，两届</a:t>
            </a:r>
            <a:r>
              <a:rPr lang="en-US" altLang="zh-CN" dirty="0" err="1"/>
              <a:t>JSConf</a:t>
            </a:r>
            <a:r>
              <a:rPr lang="zh-CN" altLang="en-US" dirty="0"/>
              <a:t>大会都安排了</a:t>
            </a:r>
            <a:r>
              <a:rPr lang="en-US" altLang="zh-CN" dirty="0"/>
              <a:t>Node.js</a:t>
            </a:r>
            <a:r>
              <a:rPr lang="zh-CN" altLang="en-US" dirty="0"/>
              <a:t>的讲座。</a:t>
            </a:r>
          </a:p>
          <a:p>
            <a:r>
              <a:rPr lang="en-US" altLang="zh-CN" dirty="0" smtClean="0"/>
              <a:t>           2010</a:t>
            </a:r>
            <a:r>
              <a:rPr lang="zh-CN" altLang="en-US" dirty="0"/>
              <a:t>年年底，</a:t>
            </a:r>
            <a:r>
              <a:rPr lang="en-US" altLang="zh-CN" dirty="0"/>
              <a:t>Node.js</a:t>
            </a:r>
            <a:r>
              <a:rPr lang="zh-CN" altLang="en-US" dirty="0"/>
              <a:t>获得</a:t>
            </a:r>
            <a:r>
              <a:rPr lang="zh-CN" altLang="en-US" dirty="0">
                <a:hlinkClick r:id="rId5"/>
              </a:rPr>
              <a:t>云计算</a:t>
            </a:r>
            <a:r>
              <a:rPr lang="zh-CN" altLang="en-US" dirty="0"/>
              <a:t>服务商</a:t>
            </a:r>
            <a:r>
              <a:rPr lang="en-US" altLang="zh-CN" dirty="0" err="1"/>
              <a:t>Joyent</a:t>
            </a:r>
            <a:r>
              <a:rPr lang="zh-CN" altLang="en-US" dirty="0"/>
              <a:t>资助，创始人</a:t>
            </a:r>
            <a:r>
              <a:rPr lang="en-US" altLang="zh-CN" dirty="0"/>
              <a:t>Ryan Dahl</a:t>
            </a:r>
            <a:r>
              <a:rPr lang="zh-CN" altLang="en-US" dirty="0"/>
              <a:t>加入</a:t>
            </a:r>
            <a:r>
              <a:rPr lang="en-US" altLang="zh-CN" dirty="0" err="1"/>
              <a:t>Joyent</a:t>
            </a:r>
            <a:r>
              <a:rPr lang="zh-CN" altLang="en-US" dirty="0"/>
              <a:t>全职负责</a:t>
            </a:r>
            <a:r>
              <a:rPr lang="en-US" altLang="zh-CN" dirty="0"/>
              <a:t>Node.js</a:t>
            </a:r>
            <a:r>
              <a:rPr lang="zh-CN" altLang="en-US" dirty="0"/>
              <a:t>的发展。</a:t>
            </a:r>
          </a:p>
          <a:p>
            <a:r>
              <a:rPr lang="en-US" altLang="zh-CN" dirty="0" smtClean="0"/>
              <a:t>           2011</a:t>
            </a:r>
            <a:r>
              <a:rPr lang="zh-CN" altLang="en-US" dirty="0"/>
              <a:t>年</a:t>
            </a:r>
            <a:r>
              <a:rPr lang="en-US" altLang="zh-CN" dirty="0"/>
              <a:t>7</a:t>
            </a:r>
            <a:r>
              <a:rPr lang="zh-CN" altLang="en-US" dirty="0"/>
              <a:t>月，</a:t>
            </a:r>
            <a:r>
              <a:rPr lang="en-US" altLang="zh-CN" dirty="0"/>
              <a:t>Node.js</a:t>
            </a:r>
            <a:r>
              <a:rPr lang="zh-CN" altLang="en-US" dirty="0"/>
              <a:t>在微软的支持下发布</a:t>
            </a:r>
            <a:r>
              <a:rPr lang="en-US" altLang="zh-CN" dirty="0">
                <a:hlinkClick r:id="rId6"/>
              </a:rPr>
              <a:t>Windows</a:t>
            </a:r>
            <a:r>
              <a:rPr lang="zh-CN" altLang="en-US" dirty="0" smtClean="0"/>
              <a:t>版本</a:t>
            </a:r>
            <a:endParaRPr lang="en-US" altLang="zh-CN" dirty="0" smtClean="0"/>
          </a:p>
          <a:p>
            <a:r>
              <a:rPr lang="en-US" altLang="zh-CN" dirty="0"/>
              <a:t> </a:t>
            </a:r>
            <a:r>
              <a:rPr lang="en-US" altLang="zh-CN" dirty="0" smtClean="0"/>
              <a:t>          </a:t>
            </a:r>
            <a:r>
              <a:rPr lang="zh-CN" altLang="en-US" dirty="0" smtClean="0"/>
              <a:t>目前官网最新版</a:t>
            </a:r>
            <a:r>
              <a:rPr lang="en-US" altLang="zh-CN" dirty="0" smtClean="0"/>
              <a:t>6.6.0 </a:t>
            </a:r>
            <a:r>
              <a:rPr lang="zh-CN" altLang="en-US" dirty="0" smtClean="0"/>
              <a:t>。  </a:t>
            </a:r>
            <a:r>
              <a:rPr lang="en-US" altLang="zh-CN" dirty="0" smtClean="0"/>
              <a:t>LTS</a:t>
            </a:r>
            <a:r>
              <a:rPr lang="zh-CN" altLang="en-US" dirty="0" smtClean="0"/>
              <a:t>版本</a:t>
            </a:r>
            <a:r>
              <a:rPr lang="en-US" altLang="zh-CN" dirty="0" smtClean="0"/>
              <a:t>4.5.0</a:t>
            </a:r>
            <a:endParaRPr lang="zh-CN" altLang="en-US" dirty="0"/>
          </a:p>
          <a:p>
            <a:r>
              <a:rPr lang="en-US" altLang="zh-CN" dirty="0" smtClean="0"/>
              <a:t>2. Node </a:t>
            </a:r>
            <a:r>
              <a:rPr lang="zh-CN" altLang="en-US" dirty="0" smtClean="0"/>
              <a:t>的命名与起源</a:t>
            </a:r>
            <a:endParaRPr lang="en-US" altLang="zh-CN" dirty="0" smtClean="0"/>
          </a:p>
          <a:p>
            <a:r>
              <a:rPr lang="en-US" altLang="zh-CN" dirty="0"/>
              <a:t> </a:t>
            </a:r>
            <a:r>
              <a:rPr lang="en-US" altLang="zh-CN" dirty="0" smtClean="0"/>
              <a:t>          1. </a:t>
            </a:r>
            <a:r>
              <a:rPr lang="zh-CN" altLang="en-US" dirty="0" smtClean="0"/>
              <a:t>为什么是</a:t>
            </a:r>
            <a:r>
              <a:rPr lang="en-US" altLang="zh-CN" dirty="0" smtClean="0"/>
              <a:t>JavaScript</a:t>
            </a:r>
          </a:p>
          <a:p>
            <a:pPr>
              <a:lnSpc>
                <a:spcPct val="120000"/>
              </a:lnSpc>
            </a:pPr>
            <a:r>
              <a:rPr lang="en-US" altLang="zh-CN" dirty="0"/>
              <a:t> </a:t>
            </a:r>
            <a:r>
              <a:rPr lang="en-US" altLang="zh-CN" dirty="0" smtClean="0"/>
              <a:t>                 1. Ryan Dahl</a:t>
            </a:r>
            <a:r>
              <a:rPr lang="zh-CN" altLang="en-US" dirty="0" smtClean="0"/>
              <a:t>是一名资深的</a:t>
            </a:r>
            <a:r>
              <a:rPr lang="en-US" altLang="zh-CN" dirty="0" smtClean="0"/>
              <a:t>C/C++</a:t>
            </a:r>
            <a:r>
              <a:rPr lang="zh-CN" altLang="en-US" dirty="0" smtClean="0"/>
              <a:t>程序员，在创造出</a:t>
            </a:r>
            <a:r>
              <a:rPr lang="en-US" altLang="zh-CN" dirty="0" smtClean="0"/>
              <a:t>Node</a:t>
            </a:r>
            <a:r>
              <a:rPr lang="zh-CN" altLang="en-US" dirty="0" smtClean="0"/>
              <a:t>之前，他的主要工作都是围绕高性能</a:t>
            </a:r>
            <a:r>
              <a:rPr lang="en-US" altLang="zh-CN" dirty="0" smtClean="0"/>
              <a:t>web</a:t>
            </a:r>
            <a:r>
              <a:rPr lang="zh-CN" altLang="en-US" dirty="0" smtClean="0"/>
              <a:t>服务器进行的。经历过一些尝试和失败之后，他找到了设计高性能，</a:t>
            </a:r>
            <a:r>
              <a:rPr lang="en-US" altLang="zh-CN" dirty="0" smtClean="0"/>
              <a:t>web</a:t>
            </a:r>
            <a:r>
              <a:rPr lang="zh-CN" altLang="en-US" dirty="0" smtClean="0"/>
              <a:t>服务器的几个要求：事件驱动</a:t>
            </a:r>
            <a:r>
              <a:rPr lang="en-US" altLang="zh-CN" dirty="0" smtClean="0"/>
              <a:t>,</a:t>
            </a:r>
            <a:r>
              <a:rPr lang="zh-CN" altLang="en-US" dirty="0" smtClean="0"/>
              <a:t>非阻塞</a:t>
            </a:r>
            <a:r>
              <a:rPr lang="en-US" altLang="zh-CN" dirty="0" smtClean="0"/>
              <a:t>I/0</a:t>
            </a:r>
            <a:r>
              <a:rPr lang="zh-CN" altLang="en-US" dirty="0" smtClean="0"/>
              <a:t>。</a:t>
            </a:r>
            <a:endParaRPr lang="en-US" altLang="zh-CN" dirty="0" smtClean="0"/>
          </a:p>
          <a:p>
            <a:pPr>
              <a:lnSpc>
                <a:spcPct val="120000"/>
              </a:lnSpc>
            </a:pPr>
            <a:r>
              <a:rPr lang="en-US" altLang="zh-CN" dirty="0" smtClean="0"/>
              <a:t>                  2. </a:t>
            </a:r>
            <a:r>
              <a:rPr lang="zh-CN" altLang="en-US" dirty="0" smtClean="0"/>
              <a:t>写作</a:t>
            </a:r>
            <a:r>
              <a:rPr lang="en-US" altLang="zh-CN" dirty="0" smtClean="0"/>
              <a:t>Node</a:t>
            </a:r>
            <a:r>
              <a:rPr lang="zh-CN" altLang="en-US" dirty="0" smtClean="0"/>
              <a:t>的时候，</a:t>
            </a:r>
            <a:r>
              <a:rPr lang="en-US" altLang="zh-CN" dirty="0" smtClean="0"/>
              <a:t>Ryan Dahl</a:t>
            </a:r>
            <a:r>
              <a:rPr lang="zh-CN" altLang="en-US" dirty="0" smtClean="0"/>
              <a:t>曾经评估过</a:t>
            </a:r>
            <a:r>
              <a:rPr lang="en-US" altLang="zh-CN" dirty="0" err="1" smtClean="0"/>
              <a:t>C,Lua,Haskell,Ruby</a:t>
            </a:r>
            <a:r>
              <a:rPr lang="zh-CN" altLang="en-US" dirty="0" smtClean="0"/>
              <a:t>等语言作为备选实现。 结论为：</a:t>
            </a:r>
            <a:r>
              <a:rPr lang="en-US" altLang="zh-CN" dirty="0" smtClean="0"/>
              <a:t>C</a:t>
            </a:r>
            <a:r>
              <a:rPr lang="zh-CN" altLang="en-US" dirty="0" smtClean="0"/>
              <a:t>的开发门槛高，</a:t>
            </a:r>
            <a:r>
              <a:rPr lang="en-US" altLang="zh-CN" dirty="0" smtClean="0"/>
              <a:t>Haskell</a:t>
            </a:r>
            <a:r>
              <a:rPr lang="zh-CN" altLang="en-US" dirty="0" smtClean="0"/>
              <a:t>自己不熟悉，</a:t>
            </a:r>
            <a:r>
              <a:rPr lang="en-US" altLang="zh-CN" dirty="0" err="1" smtClean="0"/>
              <a:t>Lua</a:t>
            </a:r>
            <a:r>
              <a:rPr lang="zh-CN" altLang="en-US" dirty="0" smtClean="0"/>
              <a:t>本身有很多阻塞</a:t>
            </a:r>
            <a:r>
              <a:rPr lang="en-US" altLang="zh-CN" dirty="0" smtClean="0"/>
              <a:t>I/O</a:t>
            </a:r>
            <a:r>
              <a:rPr lang="zh-CN" altLang="en-US" dirty="0" smtClean="0"/>
              <a:t>库，</a:t>
            </a:r>
            <a:r>
              <a:rPr lang="en-US" altLang="zh-CN" dirty="0" smtClean="0"/>
              <a:t>Ruby</a:t>
            </a:r>
            <a:r>
              <a:rPr lang="zh-CN" altLang="en-US" dirty="0" smtClean="0"/>
              <a:t>虚拟机性能不好。</a:t>
            </a:r>
            <a:endParaRPr lang="en-US" altLang="zh-CN" dirty="0"/>
          </a:p>
          <a:p>
            <a:pPr>
              <a:lnSpc>
                <a:spcPct val="120000"/>
              </a:lnSpc>
            </a:pPr>
            <a:r>
              <a:rPr lang="en-US" altLang="zh-CN" dirty="0" smtClean="0"/>
              <a:t>                  3. </a:t>
            </a:r>
            <a:r>
              <a:rPr lang="zh-CN" altLang="en-US" dirty="0" smtClean="0"/>
              <a:t>相比之下，</a:t>
            </a:r>
            <a:r>
              <a:rPr lang="en-US" altLang="zh-CN" dirty="0" smtClean="0"/>
              <a:t>JavaScript</a:t>
            </a:r>
            <a:r>
              <a:rPr lang="zh-CN" altLang="en-US" dirty="0" smtClean="0"/>
              <a:t>比</a:t>
            </a:r>
            <a:r>
              <a:rPr lang="en-US" altLang="zh-CN" dirty="0" smtClean="0"/>
              <a:t>C</a:t>
            </a:r>
            <a:r>
              <a:rPr lang="zh-CN" altLang="en-US" dirty="0" smtClean="0"/>
              <a:t>的开发门槛低，比</a:t>
            </a:r>
            <a:r>
              <a:rPr lang="en-US" altLang="zh-CN" dirty="0" err="1" smtClean="0"/>
              <a:t>Lua</a:t>
            </a:r>
            <a:r>
              <a:rPr lang="zh-CN" altLang="en-US" dirty="0" smtClean="0"/>
              <a:t>的历史包袱少。另外</a:t>
            </a:r>
            <a:r>
              <a:rPr lang="en-US" altLang="zh-CN" dirty="0" smtClean="0"/>
              <a:t>JavaScript</a:t>
            </a:r>
            <a:r>
              <a:rPr lang="zh-CN" altLang="en-US" dirty="0" smtClean="0"/>
              <a:t>在浏览器中有广泛的事件驱动的应用。在加上</a:t>
            </a:r>
            <a:r>
              <a:rPr lang="en-US" altLang="zh-CN" dirty="0" smtClean="0"/>
              <a:t>V8</a:t>
            </a:r>
            <a:r>
              <a:rPr lang="zh-CN" altLang="en-US" dirty="0" smtClean="0"/>
              <a:t>高性能。</a:t>
            </a:r>
            <a:r>
              <a:rPr lang="en-US" altLang="zh-CN" dirty="0" smtClean="0"/>
              <a:t>JavaScript</a:t>
            </a:r>
            <a:r>
              <a:rPr lang="zh-CN" altLang="en-US" dirty="0" smtClean="0"/>
              <a:t>成为了</a:t>
            </a:r>
            <a:r>
              <a:rPr lang="en-US" altLang="zh-CN" dirty="0" smtClean="0"/>
              <a:t>Node</a:t>
            </a:r>
            <a:r>
              <a:rPr lang="zh-CN" altLang="en-US" dirty="0" smtClean="0"/>
              <a:t>的实现语言。</a:t>
            </a:r>
            <a:endParaRPr lang="en-US" altLang="zh-CN" dirty="0" smtClean="0"/>
          </a:p>
          <a:p>
            <a:r>
              <a:rPr lang="en-US" altLang="zh-CN" dirty="0"/>
              <a:t> </a:t>
            </a:r>
            <a:r>
              <a:rPr lang="en-US" altLang="zh-CN" dirty="0" smtClean="0"/>
              <a:t>           2.</a:t>
            </a:r>
            <a:r>
              <a:rPr lang="zh-CN" altLang="en-US" dirty="0"/>
              <a:t> </a:t>
            </a:r>
            <a:r>
              <a:rPr lang="zh-CN" altLang="en-US" dirty="0" smtClean="0"/>
              <a:t>为什么叫</a:t>
            </a:r>
            <a:r>
              <a:rPr lang="en-US" altLang="zh-CN" dirty="0" smtClean="0"/>
              <a:t>Node</a:t>
            </a:r>
          </a:p>
          <a:p>
            <a:pPr>
              <a:lnSpc>
                <a:spcPct val="120000"/>
              </a:lnSpc>
            </a:pPr>
            <a:r>
              <a:rPr lang="en-US" altLang="zh-CN" dirty="0"/>
              <a:t> </a:t>
            </a:r>
            <a:r>
              <a:rPr lang="en-US" altLang="zh-CN" dirty="0" smtClean="0"/>
              <a:t>                    </a:t>
            </a:r>
            <a:r>
              <a:rPr lang="zh-CN" altLang="en-US" dirty="0" smtClean="0"/>
              <a:t>起初，</a:t>
            </a:r>
            <a:r>
              <a:rPr lang="en-US" altLang="zh-CN" dirty="0" smtClean="0"/>
              <a:t>Ryan Dahl</a:t>
            </a:r>
            <a:r>
              <a:rPr lang="zh-CN" altLang="en-US" dirty="0" smtClean="0"/>
              <a:t>称它的项目为</a:t>
            </a:r>
            <a:r>
              <a:rPr lang="en-US" altLang="zh-CN" dirty="0" smtClean="0"/>
              <a:t>web.js</a:t>
            </a:r>
            <a:r>
              <a:rPr lang="zh-CN" altLang="en-US" dirty="0" smtClean="0"/>
              <a:t>， 但是项目发展太快。变成了构建网络应用的一个基础框架。然后可以在它的基础上构建更多的东西，诸如服务器，客户端，命令行工具等。</a:t>
            </a:r>
            <a:r>
              <a:rPr lang="en-US" altLang="zh-CN" dirty="0" smtClean="0"/>
              <a:t>Node</a:t>
            </a:r>
            <a:r>
              <a:rPr lang="zh-CN" altLang="en-US" dirty="0" smtClean="0"/>
              <a:t>发展为一个不强制任何资源的单线程，单进程系统，包含十分事宜网络的库，为构建大型分布式应用程序提供基础设施，其目标也是成为一个构建快速，可伸缩的网络应用平台。它自身非常简单，通过通信协议来组织许多</a:t>
            </a:r>
            <a:r>
              <a:rPr lang="en-US" altLang="zh-CN" dirty="0" smtClean="0"/>
              <a:t>Node</a:t>
            </a:r>
            <a:r>
              <a:rPr lang="zh-CN" altLang="en-US" dirty="0" smtClean="0"/>
              <a:t>，非常容易通过扩展来达成构建大型网络应用的目的。每一个</a:t>
            </a:r>
            <a:r>
              <a:rPr lang="en-US" altLang="zh-CN" dirty="0" smtClean="0"/>
              <a:t>Node</a:t>
            </a:r>
            <a:r>
              <a:rPr lang="zh-CN" altLang="en-US" dirty="0" smtClean="0"/>
              <a:t>进程都构成这个网络应用中的一个节点，这是它名字所含义的真谛。</a:t>
            </a:r>
            <a:endParaRPr lang="en-US" altLang="zh-CN" dirty="0" smtClean="0"/>
          </a:p>
        </p:txBody>
      </p:sp>
    </p:spTree>
    <p:extLst>
      <p:ext uri="{BB962C8B-B14F-4D97-AF65-F5344CB8AC3E}">
        <p14:creationId xmlns:p14="http://schemas.microsoft.com/office/powerpoint/2010/main" val="2680654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41161"/>
          </a:xfrm>
        </p:spPr>
        <p:txBody>
          <a:bodyPr/>
          <a:lstStyle/>
          <a:p>
            <a:pPr algn="ctr"/>
            <a:r>
              <a:rPr lang="en-US" altLang="zh-CN" dirty="0"/>
              <a:t>Node </a:t>
            </a:r>
            <a:r>
              <a:rPr lang="zh-CN" altLang="en-US" dirty="0"/>
              <a:t>简介</a:t>
            </a:r>
          </a:p>
        </p:txBody>
      </p:sp>
      <p:sp>
        <p:nvSpPr>
          <p:cNvPr id="3" name="内容占位符 2"/>
          <p:cNvSpPr>
            <a:spLocks noGrp="1"/>
          </p:cNvSpPr>
          <p:nvPr>
            <p:ph idx="1"/>
          </p:nvPr>
        </p:nvSpPr>
        <p:spPr>
          <a:xfrm>
            <a:off x="838200" y="1306286"/>
            <a:ext cx="10515600" cy="5442857"/>
          </a:xfrm>
        </p:spPr>
        <p:txBody>
          <a:bodyPr>
            <a:normAutofit fontScale="40000" lnSpcReduction="20000"/>
          </a:bodyPr>
          <a:lstStyle/>
          <a:p>
            <a:r>
              <a:rPr lang="en-US" altLang="zh-CN" dirty="0"/>
              <a:t>3. Node </a:t>
            </a:r>
            <a:r>
              <a:rPr lang="zh-CN" altLang="en-US" dirty="0"/>
              <a:t>给</a:t>
            </a:r>
            <a:r>
              <a:rPr lang="en-US" altLang="zh-CN" dirty="0"/>
              <a:t>JavaScript</a:t>
            </a:r>
            <a:r>
              <a:rPr lang="zh-CN" altLang="en-US" dirty="0"/>
              <a:t>带来的意义</a:t>
            </a:r>
            <a:endParaRPr lang="en-US" altLang="zh-CN" dirty="0"/>
          </a:p>
          <a:p>
            <a:pPr>
              <a:lnSpc>
                <a:spcPct val="120000"/>
              </a:lnSpc>
            </a:pPr>
            <a:r>
              <a:rPr lang="en-US" altLang="zh-CN" sz="3000" dirty="0" smtClean="0"/>
              <a:t>          Chrome</a:t>
            </a:r>
            <a:r>
              <a:rPr lang="zh-CN" altLang="en-US" sz="3000" dirty="0" smtClean="0"/>
              <a:t>浏览器和</a:t>
            </a:r>
            <a:r>
              <a:rPr lang="en-US" altLang="zh-CN" sz="3000" dirty="0" smtClean="0"/>
              <a:t>Node</a:t>
            </a:r>
            <a:r>
              <a:rPr lang="zh-CN" altLang="en-US" sz="3000" dirty="0" smtClean="0"/>
              <a:t>的组件构成右图所示。我们知道浏览器中除了</a:t>
            </a:r>
            <a:r>
              <a:rPr lang="en-US" altLang="zh-CN" sz="3000" dirty="0" smtClean="0"/>
              <a:t>V8</a:t>
            </a:r>
            <a:r>
              <a:rPr lang="zh-CN" altLang="en-US" sz="3000" dirty="0" smtClean="0"/>
              <a:t>作为</a:t>
            </a:r>
            <a:r>
              <a:rPr lang="en-US" altLang="zh-CN" sz="3000" dirty="0" smtClean="0"/>
              <a:t>JavaScript</a:t>
            </a:r>
            <a:r>
              <a:rPr lang="zh-CN" altLang="en-US" sz="3000" dirty="0" smtClean="0"/>
              <a:t>引擎，还有一个</a:t>
            </a:r>
            <a:r>
              <a:rPr lang="en-US" altLang="zh-CN" sz="3000" dirty="0" err="1" smtClean="0"/>
              <a:t>WebKit</a:t>
            </a:r>
            <a:r>
              <a:rPr lang="zh-CN" altLang="en-US" sz="3000" dirty="0" smtClean="0"/>
              <a:t>布局引擎。</a:t>
            </a:r>
            <a:r>
              <a:rPr lang="en-US" altLang="zh-CN" sz="3000" dirty="0" smtClean="0"/>
              <a:t>HTML5</a:t>
            </a:r>
            <a:r>
              <a:rPr lang="zh-CN" altLang="en-US" sz="3000" dirty="0" smtClean="0"/>
              <a:t>在发展过程中定义了更多更丰富的</a:t>
            </a:r>
            <a:r>
              <a:rPr lang="en-US" altLang="zh-CN" sz="3000" dirty="0" smtClean="0"/>
              <a:t>API</a:t>
            </a:r>
            <a:r>
              <a:rPr lang="zh-CN" altLang="en-US" sz="3000" dirty="0" smtClean="0"/>
              <a:t>，在实现上，浏览器提供了越来越多的功能暴露给</a:t>
            </a:r>
            <a:r>
              <a:rPr lang="en-US" altLang="zh-CN" sz="3000" dirty="0" smtClean="0"/>
              <a:t>JavaScript </a:t>
            </a:r>
            <a:r>
              <a:rPr lang="zh-CN" altLang="en-US" sz="3000" dirty="0" smtClean="0"/>
              <a:t>和</a:t>
            </a:r>
            <a:r>
              <a:rPr lang="en-US" altLang="zh-CN" sz="3000" dirty="0" smtClean="0"/>
              <a:t>HTML</a:t>
            </a:r>
            <a:r>
              <a:rPr lang="zh-CN" altLang="en-US" sz="3000" dirty="0" smtClean="0"/>
              <a:t>标签。这个愿景美好，但是对于浏览器的发展现状，</a:t>
            </a:r>
            <a:r>
              <a:rPr lang="en-US" altLang="zh-CN" sz="3000" dirty="0" smtClean="0"/>
              <a:t>HTML5</a:t>
            </a:r>
            <a:r>
              <a:rPr lang="zh-CN" altLang="en-US" sz="3000" dirty="0" smtClean="0"/>
              <a:t>标准统一的过程相对缓慢。</a:t>
            </a:r>
            <a:r>
              <a:rPr lang="en-US" altLang="zh-CN" sz="3000" dirty="0" smtClean="0"/>
              <a:t>JavaScript</a:t>
            </a:r>
            <a:r>
              <a:rPr lang="zh-CN" altLang="en-US" sz="3000" dirty="0" smtClean="0"/>
              <a:t>作为一门图灵完备的语言，长久以来却限制在浏览器的沙箱中运行，它的能力取决于浏览器中间层提供的支持的多少。</a:t>
            </a:r>
            <a:endParaRPr lang="en-US" altLang="zh-CN" sz="3000" dirty="0" smtClean="0"/>
          </a:p>
          <a:p>
            <a:pPr>
              <a:lnSpc>
                <a:spcPct val="120000"/>
              </a:lnSpc>
            </a:pPr>
            <a:r>
              <a:rPr lang="en-US" altLang="zh-CN" dirty="0" smtClean="0"/>
              <a:t>          Node</a:t>
            </a:r>
            <a:r>
              <a:rPr lang="zh-CN" altLang="en-US" dirty="0" smtClean="0"/>
              <a:t>的结构和</a:t>
            </a:r>
            <a:r>
              <a:rPr lang="en-US" altLang="zh-CN" dirty="0" err="1" smtClean="0"/>
              <a:t>Charme</a:t>
            </a:r>
            <a:r>
              <a:rPr lang="zh-CN" altLang="en-US" dirty="0" smtClean="0"/>
              <a:t>十分相似。都是基于事件驱动的异步架构。在</a:t>
            </a:r>
            <a:r>
              <a:rPr lang="en-US" altLang="zh-CN" dirty="0" smtClean="0"/>
              <a:t>Node</a:t>
            </a:r>
            <a:r>
              <a:rPr lang="zh-CN" altLang="en-US" dirty="0" smtClean="0"/>
              <a:t>中，</a:t>
            </a:r>
            <a:r>
              <a:rPr lang="en-US" altLang="zh-CN" dirty="0" smtClean="0"/>
              <a:t>JavaScript</a:t>
            </a:r>
            <a:r>
              <a:rPr lang="zh-CN" altLang="en-US" dirty="0" smtClean="0"/>
              <a:t>可以随心所欲的访问本地文件，可以搭建</a:t>
            </a:r>
            <a:r>
              <a:rPr lang="en-US" altLang="zh-CN" dirty="0" err="1" smtClean="0"/>
              <a:t>WebSocket</a:t>
            </a:r>
            <a:r>
              <a:rPr lang="zh-CN" altLang="en-US" dirty="0" smtClean="0"/>
              <a:t>服务器端，可以链接数据库，可以如</a:t>
            </a:r>
            <a:r>
              <a:rPr lang="en-US" altLang="zh-CN" dirty="0" smtClean="0"/>
              <a:t>Web Workers</a:t>
            </a:r>
            <a:r>
              <a:rPr lang="zh-CN" altLang="en-US" dirty="0" smtClean="0"/>
              <a:t>一样玩转多线程。如今，</a:t>
            </a:r>
            <a:r>
              <a:rPr lang="en-US" altLang="zh-CN" dirty="0" smtClean="0"/>
              <a:t>JavaScript</a:t>
            </a:r>
            <a:r>
              <a:rPr lang="zh-CN" altLang="en-US" dirty="0" smtClean="0"/>
              <a:t>可以运行在不同的地方。前后端编程环境统一，可以大大降低前后端转换所需要的上下文交换代价。</a:t>
            </a:r>
            <a:endParaRPr lang="en-US" altLang="zh-CN" dirty="0" smtClean="0"/>
          </a:p>
          <a:p>
            <a:pPr>
              <a:lnSpc>
                <a:spcPct val="130000"/>
              </a:lnSpc>
            </a:pPr>
            <a:r>
              <a:rPr lang="en-US" altLang="zh-CN" dirty="0" smtClean="0"/>
              <a:t>          </a:t>
            </a:r>
            <a:r>
              <a:rPr lang="zh-CN" altLang="en-US" dirty="0" smtClean="0"/>
              <a:t>随着</a:t>
            </a:r>
            <a:r>
              <a:rPr lang="en-US" altLang="zh-CN" dirty="0" smtClean="0"/>
              <a:t>Node</a:t>
            </a:r>
            <a:r>
              <a:rPr lang="zh-CN" altLang="en-US" dirty="0" smtClean="0"/>
              <a:t>的出现，关于</a:t>
            </a:r>
            <a:r>
              <a:rPr lang="en-US" altLang="zh-CN" dirty="0" smtClean="0"/>
              <a:t>JavaScript</a:t>
            </a:r>
            <a:r>
              <a:rPr lang="zh-CN" altLang="en-US" dirty="0" smtClean="0"/>
              <a:t>的想象总是无限的。</a:t>
            </a:r>
            <a:endParaRPr lang="en-US" altLang="zh-CN" dirty="0" smtClean="0"/>
          </a:p>
          <a:p>
            <a:r>
              <a:rPr lang="en-US" altLang="zh-CN" dirty="0" smtClean="0"/>
              <a:t>4. </a:t>
            </a:r>
            <a:r>
              <a:rPr lang="zh-CN" altLang="en-US" dirty="0" smtClean="0"/>
              <a:t>下载安装</a:t>
            </a:r>
            <a:endParaRPr lang="en-US" altLang="zh-CN" dirty="0" smtClean="0"/>
          </a:p>
          <a:p>
            <a:r>
              <a:rPr lang="en-US" altLang="zh-CN" dirty="0" smtClean="0"/>
              <a:t>       </a:t>
            </a:r>
            <a:r>
              <a:rPr lang="en-US" altLang="zh-CN" dirty="0"/>
              <a:t>Node</a:t>
            </a:r>
            <a:r>
              <a:rPr lang="zh-CN" altLang="en-US" dirty="0"/>
              <a:t>的安装包文件名遵循</a:t>
            </a:r>
            <a:r>
              <a:rPr lang="en-US" altLang="zh-CN" dirty="0"/>
              <a:t>node-v?.?.?.</a:t>
            </a:r>
            <a:r>
              <a:rPr lang="en-US" altLang="zh-CN" dirty="0" err="1"/>
              <a:t>ext</a:t>
            </a:r>
            <a:r>
              <a:rPr lang="en-US" altLang="zh-CN" dirty="0"/>
              <a:t> </a:t>
            </a:r>
            <a:r>
              <a:rPr lang="zh-CN" altLang="en-US" dirty="0"/>
              <a:t>的格式</a:t>
            </a:r>
            <a:endParaRPr lang="en-US" altLang="zh-CN" dirty="0"/>
          </a:p>
          <a:p>
            <a:r>
              <a:rPr lang="en-US" altLang="zh-CN" dirty="0"/>
              <a:t>       1. </a:t>
            </a:r>
            <a:r>
              <a:rPr lang="en-US" altLang="zh-CN" dirty="0" err="1"/>
              <a:t>Windoxs</a:t>
            </a:r>
            <a:r>
              <a:rPr lang="en-US" altLang="zh-CN" dirty="0"/>
              <a:t> </a:t>
            </a:r>
            <a:r>
              <a:rPr lang="zh-CN" altLang="en-US" dirty="0"/>
              <a:t>安装</a:t>
            </a:r>
            <a:endParaRPr lang="en-US" altLang="zh-CN" dirty="0"/>
          </a:p>
          <a:p>
            <a:r>
              <a:rPr lang="en-US" altLang="zh-CN" dirty="0"/>
              <a:t>              1. </a:t>
            </a:r>
            <a:r>
              <a:rPr lang="zh-CN" altLang="en-US" dirty="0"/>
              <a:t>官网下载 </a:t>
            </a:r>
            <a:r>
              <a:rPr lang="en-US" altLang="zh-CN" dirty="0" err="1"/>
              <a:t>msi</a:t>
            </a:r>
            <a:r>
              <a:rPr lang="zh-CN" altLang="en-US" dirty="0"/>
              <a:t>包</a:t>
            </a:r>
            <a:r>
              <a:rPr lang="en-US" altLang="zh-CN" dirty="0"/>
              <a:t>,</a:t>
            </a:r>
            <a:r>
              <a:rPr lang="zh-CN" altLang="en-US" dirty="0"/>
              <a:t>然后一直下一步安装完毕。 </a:t>
            </a:r>
            <a:endParaRPr lang="en-US" altLang="zh-CN" dirty="0"/>
          </a:p>
          <a:p>
            <a:r>
              <a:rPr lang="en-US" altLang="zh-CN" dirty="0"/>
              <a:t>              2. </a:t>
            </a:r>
            <a:r>
              <a:rPr lang="zh-CN" altLang="en-US" dirty="0"/>
              <a:t>打开 </a:t>
            </a:r>
            <a:r>
              <a:rPr lang="en-US" altLang="zh-CN" dirty="0"/>
              <a:t>shell</a:t>
            </a:r>
            <a:r>
              <a:rPr lang="zh-CN" altLang="en-US" dirty="0"/>
              <a:t>或者执行</a:t>
            </a:r>
            <a:r>
              <a:rPr lang="en-US" altLang="zh-CN" dirty="0"/>
              <a:t>cmd.exe</a:t>
            </a:r>
            <a:r>
              <a:rPr lang="zh-CN" altLang="en-US" dirty="0"/>
              <a:t>打开命令行工具并输入 </a:t>
            </a:r>
            <a:r>
              <a:rPr lang="en-US" altLang="zh-CN" dirty="0"/>
              <a:t>node --version</a:t>
            </a:r>
          </a:p>
          <a:p>
            <a:r>
              <a:rPr lang="en-US" altLang="zh-CN" dirty="0"/>
              <a:t>       2. Linux </a:t>
            </a:r>
            <a:r>
              <a:rPr lang="zh-CN" altLang="en-US" dirty="0"/>
              <a:t>安装</a:t>
            </a:r>
            <a:endParaRPr lang="en-US" altLang="zh-CN" dirty="0"/>
          </a:p>
          <a:p>
            <a:r>
              <a:rPr lang="en-US" altLang="zh-CN" dirty="0" smtClean="0"/>
              <a:t>             curl </a:t>
            </a:r>
            <a:r>
              <a:rPr lang="en-US" altLang="zh-CN" dirty="0"/>
              <a:t>–O </a:t>
            </a:r>
            <a:r>
              <a:rPr lang="en-US" altLang="zh-CN" dirty="0">
                <a:hlinkClick r:id="rId2"/>
              </a:rPr>
              <a:t>http://nodejs.org/dist/node-v?.?.?.tar.gz</a:t>
            </a:r>
            <a:endParaRPr lang="en-US" altLang="zh-CN" dirty="0"/>
          </a:p>
          <a:p>
            <a:r>
              <a:rPr lang="en-US" altLang="zh-CN" dirty="0"/>
              <a:t>             tar –</a:t>
            </a:r>
            <a:r>
              <a:rPr lang="en-US" altLang="zh-CN" dirty="0" err="1"/>
              <a:t>zxvf</a:t>
            </a:r>
            <a:r>
              <a:rPr lang="en-US" altLang="zh-CN" dirty="0"/>
              <a:t> node-v?.?.?.tar.gz</a:t>
            </a:r>
          </a:p>
          <a:p>
            <a:r>
              <a:rPr lang="en-US" altLang="zh-CN" dirty="0"/>
              <a:t>             cd node-v?.?.?</a:t>
            </a:r>
          </a:p>
          <a:p>
            <a:r>
              <a:rPr lang="en-US" altLang="zh-CN" dirty="0"/>
              <a:t>             ./</a:t>
            </a:r>
            <a:r>
              <a:rPr lang="en-US" altLang="zh-CN" dirty="0" smtClean="0"/>
              <a:t>configure</a:t>
            </a:r>
          </a:p>
          <a:p>
            <a:r>
              <a:rPr lang="en-US" altLang="zh-CN" dirty="0" smtClean="0"/>
              <a:t>             </a:t>
            </a:r>
            <a:r>
              <a:rPr lang="en-US" altLang="zh-CN" dirty="0"/>
              <a:t>make &amp;&amp; make install</a:t>
            </a:r>
          </a:p>
          <a:p>
            <a:r>
              <a:rPr lang="en-US" altLang="zh-CN" dirty="0"/>
              <a:t>             node –version</a:t>
            </a:r>
          </a:p>
          <a:p>
            <a:r>
              <a:rPr lang="en-US" altLang="zh-CN" dirty="0"/>
              <a:t>       3. </a:t>
            </a:r>
            <a:r>
              <a:rPr lang="en-US" altLang="zh-CN" dirty="0" err="1"/>
              <a:t>nvm</a:t>
            </a:r>
            <a:r>
              <a:rPr lang="en-US" altLang="zh-CN" dirty="0"/>
              <a:t> </a:t>
            </a:r>
            <a:r>
              <a:rPr lang="zh-CN" altLang="en-US" dirty="0"/>
              <a:t>方式  安装</a:t>
            </a:r>
            <a:r>
              <a:rPr lang="en-US" altLang="zh-CN" dirty="0" err="1"/>
              <a:t>nvm</a:t>
            </a:r>
            <a:r>
              <a:rPr lang="en-US" altLang="zh-CN" dirty="0"/>
              <a:t>   </a:t>
            </a:r>
            <a:r>
              <a:rPr lang="en-US" altLang="zh-CN" dirty="0" err="1"/>
              <a:t>nvm</a:t>
            </a:r>
            <a:r>
              <a:rPr lang="en-US" altLang="zh-CN" dirty="0"/>
              <a:t> install node-version</a:t>
            </a:r>
          </a:p>
          <a:p>
            <a:endParaRPr lang="zh-CN" altLang="en-US" dirty="0"/>
          </a:p>
        </p:txBody>
      </p:sp>
      <p:pic>
        <p:nvPicPr>
          <p:cNvPr id="4" name="图片 3"/>
          <p:cNvPicPr>
            <a:picLocks noChangeAspect="1"/>
          </p:cNvPicPr>
          <p:nvPr/>
        </p:nvPicPr>
        <p:blipFill>
          <a:blip r:embed="rId3"/>
          <a:stretch>
            <a:fillRect/>
          </a:stretch>
        </p:blipFill>
        <p:spPr>
          <a:xfrm>
            <a:off x="5807530" y="2730385"/>
            <a:ext cx="5431970" cy="3422161"/>
          </a:xfrm>
          <a:prstGeom prst="rect">
            <a:avLst/>
          </a:prstGeom>
        </p:spPr>
      </p:pic>
    </p:spTree>
    <p:extLst>
      <p:ext uri="{BB962C8B-B14F-4D97-AF65-F5344CB8AC3E}">
        <p14:creationId xmlns:p14="http://schemas.microsoft.com/office/powerpoint/2010/main" val="414436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JavaScript </a:t>
            </a:r>
            <a:r>
              <a:rPr lang="zh-CN" altLang="en-US" dirty="0"/>
              <a:t>回顾</a:t>
            </a:r>
          </a:p>
        </p:txBody>
      </p:sp>
      <p:sp>
        <p:nvSpPr>
          <p:cNvPr id="3" name="内容占位符 2"/>
          <p:cNvSpPr>
            <a:spLocks noGrp="1"/>
          </p:cNvSpPr>
          <p:nvPr>
            <p:ph idx="1"/>
          </p:nvPr>
        </p:nvSpPr>
        <p:spPr/>
        <p:txBody>
          <a:bodyPr/>
          <a:lstStyle/>
          <a:p>
            <a:r>
              <a:rPr lang="en-US" altLang="zh-CN" dirty="0" smtClean="0"/>
              <a:t>1. JavaScript </a:t>
            </a:r>
            <a:r>
              <a:rPr lang="zh-CN" altLang="en-US" dirty="0" smtClean="0"/>
              <a:t>是由</a:t>
            </a:r>
            <a:r>
              <a:rPr lang="en-US" altLang="zh-CN" dirty="0" smtClean="0"/>
              <a:t>Web</a:t>
            </a:r>
            <a:r>
              <a:rPr lang="zh-CN" altLang="en-US" dirty="0" smtClean="0"/>
              <a:t>发展初期的网景公司创建。</a:t>
            </a:r>
            <a:r>
              <a:rPr lang="en-US" altLang="zh-CN" dirty="0" smtClean="0"/>
              <a:t>JavaScript</a:t>
            </a:r>
            <a:r>
              <a:rPr lang="zh-CN" altLang="en-US" dirty="0" smtClean="0"/>
              <a:t>之父用</a:t>
            </a:r>
            <a:r>
              <a:rPr lang="en-US" altLang="zh-CN" dirty="0" smtClean="0"/>
              <a:t>10</a:t>
            </a:r>
            <a:r>
              <a:rPr lang="zh-CN" altLang="en-US" dirty="0" smtClean="0"/>
              <a:t>天时间创造的。</a:t>
            </a:r>
            <a:endParaRPr lang="en-US" altLang="zh-CN" dirty="0" smtClean="0"/>
          </a:p>
          <a:p>
            <a:r>
              <a:rPr lang="en-US" altLang="zh-CN" dirty="0" smtClean="0"/>
              <a:t>2. JavaScript</a:t>
            </a:r>
            <a:r>
              <a:rPr lang="zh-CN" altLang="en-US" dirty="0" smtClean="0"/>
              <a:t>是面向</a:t>
            </a:r>
            <a:r>
              <a:rPr lang="en-US" altLang="zh-CN" dirty="0" smtClean="0"/>
              <a:t>Web</a:t>
            </a:r>
            <a:r>
              <a:rPr lang="zh-CN" altLang="en-US" dirty="0" smtClean="0"/>
              <a:t>的编程语言。绝大多数的现代网站都使用了</a:t>
            </a:r>
            <a:r>
              <a:rPr lang="en-US" altLang="zh-CN" dirty="0" smtClean="0"/>
              <a:t>JavaScript</a:t>
            </a:r>
            <a:r>
              <a:rPr lang="zh-CN" altLang="en-US" dirty="0" smtClean="0"/>
              <a:t>，并且现有的现代浏览器</a:t>
            </a:r>
            <a:r>
              <a:rPr lang="en-US" altLang="zh-CN" dirty="0" smtClean="0"/>
              <a:t>-</a:t>
            </a:r>
            <a:r>
              <a:rPr lang="zh-CN" altLang="en-US" dirty="0" smtClean="0"/>
              <a:t>基于桌面系统，游戏机，平板电脑和只能手机的浏览器</a:t>
            </a:r>
            <a:r>
              <a:rPr lang="en-US" altLang="zh-CN" dirty="0" smtClean="0"/>
              <a:t>-</a:t>
            </a:r>
            <a:r>
              <a:rPr lang="zh-CN" altLang="en-US" dirty="0" smtClean="0"/>
              <a:t>均包含了</a:t>
            </a:r>
            <a:r>
              <a:rPr lang="en-US" altLang="zh-CN" dirty="0" smtClean="0"/>
              <a:t>JavaScript</a:t>
            </a:r>
            <a:r>
              <a:rPr lang="zh-CN" altLang="en-US" dirty="0" smtClean="0"/>
              <a:t>解释器。这使得</a:t>
            </a:r>
            <a:r>
              <a:rPr lang="en-US" altLang="zh-CN" dirty="0" smtClean="0"/>
              <a:t>JavaScript</a:t>
            </a:r>
            <a:r>
              <a:rPr lang="zh-CN" altLang="en-US" dirty="0" smtClean="0"/>
              <a:t>能够称的上史上使用最广泛的编程语言。</a:t>
            </a:r>
            <a:r>
              <a:rPr lang="en-US" altLang="zh-CN" dirty="0" smtClean="0"/>
              <a:t>JavaScript</a:t>
            </a:r>
            <a:r>
              <a:rPr lang="zh-CN" altLang="en-US" dirty="0" smtClean="0"/>
              <a:t>也是前端开发工程师必须掌握的三种技能之一。</a:t>
            </a:r>
            <a:endParaRPr lang="en-US" altLang="zh-CN" dirty="0" smtClean="0"/>
          </a:p>
          <a:p>
            <a:r>
              <a:rPr lang="en-US" altLang="zh-CN" dirty="0" smtClean="0"/>
              <a:t>3. JavaScript</a:t>
            </a:r>
            <a:r>
              <a:rPr lang="zh-CN" altLang="en-US" dirty="0" smtClean="0"/>
              <a:t>是一门高端的，基于原型，面向对象，动态的，弱类型的编程语言，非常适合面向对象和函数式的编程风格。</a:t>
            </a:r>
            <a:endParaRPr lang="en-US" altLang="zh-CN" dirty="0" smtClean="0"/>
          </a:p>
          <a:p>
            <a:r>
              <a:rPr lang="en-US" altLang="zh-CN" dirty="0" smtClean="0"/>
              <a:t>4. JavaScript</a:t>
            </a:r>
            <a:r>
              <a:rPr lang="zh-CN" altLang="en-US" dirty="0" smtClean="0"/>
              <a:t>语法</a:t>
            </a:r>
            <a:endParaRPr lang="zh-CN" altLang="en-US" dirty="0"/>
          </a:p>
        </p:txBody>
      </p:sp>
    </p:spTree>
    <p:extLst>
      <p:ext uri="{BB962C8B-B14F-4D97-AF65-F5344CB8AC3E}">
        <p14:creationId xmlns:p14="http://schemas.microsoft.com/office/powerpoint/2010/main" val="1252976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Node </a:t>
            </a:r>
            <a:r>
              <a:rPr lang="zh-CN" altLang="en-US" dirty="0"/>
              <a:t>的特点</a:t>
            </a:r>
          </a:p>
        </p:txBody>
      </p:sp>
      <p:sp>
        <p:nvSpPr>
          <p:cNvPr id="3" name="内容占位符 2"/>
          <p:cNvSpPr>
            <a:spLocks noGrp="1"/>
          </p:cNvSpPr>
          <p:nvPr>
            <p:ph idx="1"/>
          </p:nvPr>
        </p:nvSpPr>
        <p:spPr>
          <a:xfrm>
            <a:off x="838200" y="1287887"/>
            <a:ext cx="10515600" cy="5331854"/>
          </a:xfrm>
        </p:spPr>
        <p:txBody>
          <a:bodyPr>
            <a:normAutofit fontScale="55000" lnSpcReduction="20000"/>
          </a:bodyPr>
          <a:lstStyle/>
          <a:p>
            <a:r>
              <a:rPr lang="en-US" altLang="zh-CN" dirty="0" smtClean="0"/>
              <a:t>1. </a:t>
            </a:r>
            <a:r>
              <a:rPr lang="zh-CN" altLang="en-US" dirty="0" smtClean="0"/>
              <a:t>异步</a:t>
            </a:r>
            <a:r>
              <a:rPr lang="en-US" altLang="zh-CN" dirty="0" smtClean="0"/>
              <a:t>I/O, </a:t>
            </a:r>
            <a:r>
              <a:rPr lang="zh-CN" altLang="en-US" dirty="0" smtClean="0"/>
              <a:t>非阻塞</a:t>
            </a:r>
            <a:endParaRPr lang="en-US" altLang="zh-CN" dirty="0" smtClean="0"/>
          </a:p>
          <a:p>
            <a:r>
              <a:rPr lang="en-US" altLang="zh-CN" dirty="0"/>
              <a:t> </a:t>
            </a:r>
            <a:r>
              <a:rPr lang="en-US" altLang="zh-CN" dirty="0" smtClean="0"/>
              <a:t>       code</a:t>
            </a:r>
          </a:p>
          <a:p>
            <a:r>
              <a:rPr lang="en-US" altLang="zh-CN" dirty="0" smtClean="0"/>
              <a:t>2. </a:t>
            </a:r>
            <a:r>
              <a:rPr lang="zh-CN" altLang="en-US" dirty="0" smtClean="0"/>
              <a:t>事件与回调函数</a:t>
            </a:r>
            <a:endParaRPr lang="en-US" altLang="zh-CN" dirty="0" smtClean="0"/>
          </a:p>
          <a:p>
            <a:r>
              <a:rPr lang="en-US" altLang="zh-CN" dirty="0"/>
              <a:t> </a:t>
            </a:r>
            <a:r>
              <a:rPr lang="en-US" altLang="zh-CN" dirty="0" smtClean="0"/>
              <a:t>     code</a:t>
            </a:r>
          </a:p>
          <a:p>
            <a:r>
              <a:rPr lang="en-US" altLang="zh-CN" dirty="0" smtClean="0"/>
              <a:t>3. </a:t>
            </a:r>
            <a:r>
              <a:rPr lang="zh-CN" altLang="en-US" dirty="0" smtClean="0"/>
              <a:t>单线程</a:t>
            </a:r>
            <a:endParaRPr lang="en-US" altLang="zh-CN" dirty="0" smtClean="0"/>
          </a:p>
          <a:p>
            <a:pPr>
              <a:lnSpc>
                <a:spcPct val="120000"/>
              </a:lnSpc>
            </a:pPr>
            <a:r>
              <a:rPr lang="en-US" altLang="zh-CN" dirty="0"/>
              <a:t> </a:t>
            </a:r>
            <a:r>
              <a:rPr lang="en-US" altLang="zh-CN" dirty="0" smtClean="0"/>
              <a:t>    Node</a:t>
            </a:r>
            <a:r>
              <a:rPr lang="zh-CN" altLang="en-US" dirty="0" smtClean="0"/>
              <a:t>保持了</a:t>
            </a:r>
            <a:r>
              <a:rPr lang="en-US" altLang="zh-CN" dirty="0" smtClean="0"/>
              <a:t>JavaScript</a:t>
            </a:r>
            <a:r>
              <a:rPr lang="zh-CN" altLang="en-US" dirty="0" smtClean="0"/>
              <a:t>在浏览器重单线程的特点。并且在</a:t>
            </a:r>
            <a:r>
              <a:rPr lang="en-US" altLang="zh-CN" dirty="0" smtClean="0"/>
              <a:t>Node</a:t>
            </a:r>
            <a:r>
              <a:rPr lang="zh-CN" altLang="en-US" dirty="0" smtClean="0"/>
              <a:t>中，</a:t>
            </a:r>
            <a:r>
              <a:rPr lang="en-US" altLang="zh-CN" dirty="0" smtClean="0"/>
              <a:t>JavaScript</a:t>
            </a:r>
            <a:r>
              <a:rPr lang="zh-CN" altLang="en-US" dirty="0" smtClean="0"/>
              <a:t>与其余线程是无法共享任何状态的。单线程的最大好处是不用像多线程编程那样处处在意状态的同步问题，这里没有死锁的存在，也没有线程上下文交换所带来的性能上的开销。</a:t>
            </a:r>
            <a:endParaRPr lang="en-US" altLang="zh-CN" dirty="0" smtClean="0"/>
          </a:p>
          <a:p>
            <a:r>
              <a:rPr lang="en-US" altLang="zh-CN" dirty="0"/>
              <a:t> </a:t>
            </a:r>
            <a:r>
              <a:rPr lang="en-US" altLang="zh-CN" dirty="0" smtClean="0"/>
              <a:t>     </a:t>
            </a:r>
            <a:r>
              <a:rPr lang="zh-CN" altLang="en-US" dirty="0" smtClean="0"/>
              <a:t>单线程的一些问题：</a:t>
            </a:r>
            <a:endParaRPr lang="en-US" altLang="zh-CN" dirty="0" smtClean="0"/>
          </a:p>
          <a:p>
            <a:r>
              <a:rPr lang="en-US" altLang="zh-CN" dirty="0"/>
              <a:t> </a:t>
            </a:r>
            <a:r>
              <a:rPr lang="en-US" altLang="zh-CN" dirty="0" smtClean="0"/>
              <a:t>      1. </a:t>
            </a:r>
            <a:r>
              <a:rPr lang="zh-CN" altLang="en-US" dirty="0" smtClean="0"/>
              <a:t>无法利用多核</a:t>
            </a:r>
            <a:r>
              <a:rPr lang="en-US" altLang="zh-CN" dirty="0" smtClean="0"/>
              <a:t>CPU</a:t>
            </a:r>
            <a:r>
              <a:rPr lang="zh-CN" altLang="en-US" dirty="0" smtClean="0"/>
              <a:t>。</a:t>
            </a:r>
            <a:endParaRPr lang="en-US" altLang="zh-CN" dirty="0" smtClean="0"/>
          </a:p>
          <a:p>
            <a:r>
              <a:rPr lang="en-US" altLang="zh-CN" dirty="0"/>
              <a:t> </a:t>
            </a:r>
            <a:r>
              <a:rPr lang="en-US" altLang="zh-CN" dirty="0" smtClean="0"/>
              <a:t>      2. </a:t>
            </a:r>
            <a:r>
              <a:rPr lang="zh-CN" altLang="en-US" dirty="0" smtClean="0"/>
              <a:t>错误会引起整个应用退出，应用的健壮性值得考验。</a:t>
            </a:r>
            <a:endParaRPr lang="en-US" altLang="zh-CN" dirty="0" smtClean="0"/>
          </a:p>
          <a:p>
            <a:r>
              <a:rPr lang="en-US" altLang="zh-CN" dirty="0"/>
              <a:t> </a:t>
            </a:r>
            <a:r>
              <a:rPr lang="en-US" altLang="zh-CN" dirty="0" smtClean="0"/>
              <a:t>      3. </a:t>
            </a:r>
            <a:r>
              <a:rPr lang="zh-CN" altLang="en-US" dirty="0" smtClean="0"/>
              <a:t>大量计算占用</a:t>
            </a:r>
            <a:r>
              <a:rPr lang="en-US" altLang="zh-CN" dirty="0" smtClean="0"/>
              <a:t>CPU</a:t>
            </a:r>
            <a:r>
              <a:rPr lang="zh-CN" altLang="en-US" dirty="0" smtClean="0"/>
              <a:t>导致无法继续调用异步</a:t>
            </a:r>
            <a:r>
              <a:rPr lang="en-US" altLang="zh-CN" dirty="0" smtClean="0"/>
              <a:t>I/0</a:t>
            </a:r>
            <a:r>
              <a:rPr lang="zh-CN" altLang="en-US" dirty="0" smtClean="0"/>
              <a:t>。 </a:t>
            </a:r>
            <a:r>
              <a:rPr lang="en-US" altLang="zh-CN" dirty="0" smtClean="0"/>
              <a:t>Node</a:t>
            </a:r>
            <a:r>
              <a:rPr lang="zh-CN" altLang="en-US" dirty="0" smtClean="0"/>
              <a:t>采用</a:t>
            </a:r>
            <a:r>
              <a:rPr lang="en-US" altLang="zh-CN" dirty="0" err="1" smtClean="0"/>
              <a:t>child_process</a:t>
            </a:r>
            <a:r>
              <a:rPr lang="zh-CN" altLang="en-US" dirty="0" smtClean="0"/>
              <a:t>解决这个问题。</a:t>
            </a:r>
            <a:endParaRPr lang="en-US" altLang="zh-CN" dirty="0" smtClean="0"/>
          </a:p>
          <a:p>
            <a:r>
              <a:rPr lang="en-US" altLang="zh-CN" dirty="0" smtClean="0"/>
              <a:t>4. </a:t>
            </a:r>
            <a:r>
              <a:rPr lang="zh-CN" altLang="en-US" dirty="0" smtClean="0"/>
              <a:t>跨平台</a:t>
            </a:r>
            <a:endParaRPr lang="en-US" altLang="zh-CN" dirty="0" smtClean="0"/>
          </a:p>
          <a:p>
            <a:r>
              <a:rPr lang="en-US" altLang="zh-CN" dirty="0"/>
              <a:t> </a:t>
            </a:r>
            <a:r>
              <a:rPr lang="en-US" altLang="zh-CN" dirty="0" smtClean="0"/>
              <a:t>    Node</a:t>
            </a:r>
            <a:r>
              <a:rPr lang="zh-CN" altLang="en-US" dirty="0" smtClean="0"/>
              <a:t>可以在</a:t>
            </a:r>
            <a:r>
              <a:rPr lang="en-US" altLang="zh-CN" dirty="0" smtClean="0"/>
              <a:t>Linux</a:t>
            </a:r>
            <a:r>
              <a:rPr lang="zh-CN" altLang="en-US" dirty="0" smtClean="0"/>
              <a:t>，</a:t>
            </a:r>
            <a:r>
              <a:rPr lang="en-US" altLang="zh-CN" dirty="0" smtClean="0"/>
              <a:t>Mac OS,  Windows </a:t>
            </a:r>
            <a:r>
              <a:rPr lang="zh-CN" altLang="en-US" dirty="0" smtClean="0"/>
              <a:t>运行。</a:t>
            </a:r>
            <a:endParaRPr lang="en-US" altLang="zh-CN" dirty="0" smtClean="0"/>
          </a:p>
          <a:p>
            <a:pPr>
              <a:lnSpc>
                <a:spcPct val="120000"/>
              </a:lnSpc>
            </a:pPr>
            <a:r>
              <a:rPr lang="en-US" altLang="zh-CN" dirty="0" smtClean="0"/>
              <a:t>     Node </a:t>
            </a:r>
            <a:r>
              <a:rPr lang="zh-CN" altLang="en-US" dirty="0" smtClean="0"/>
              <a:t>基于</a:t>
            </a:r>
            <a:r>
              <a:rPr lang="en-US" altLang="zh-CN" dirty="0" err="1" smtClean="0"/>
              <a:t>libuv</a:t>
            </a:r>
            <a:r>
              <a:rPr lang="zh-CN" altLang="en-US" dirty="0" smtClean="0"/>
              <a:t>实现跨平台的架构示意图，兼容得益</a:t>
            </a:r>
            <a:r>
              <a:rPr lang="en-US" altLang="zh-CN" dirty="0" err="1" smtClean="0"/>
              <a:t>yuNode</a:t>
            </a:r>
            <a:r>
              <a:rPr lang="zh-CN" altLang="en-US" dirty="0" smtClean="0"/>
              <a:t>在架构层面的改动，它在操作系统与</a:t>
            </a:r>
            <a:r>
              <a:rPr lang="en-US" altLang="zh-CN" dirty="0" smtClean="0"/>
              <a:t>Node</a:t>
            </a:r>
            <a:r>
              <a:rPr lang="zh-CN" altLang="en-US" dirty="0" smtClean="0"/>
              <a:t>上层模块系统之间构建了一层平台层架构，即</a:t>
            </a:r>
            <a:r>
              <a:rPr lang="en-US" altLang="zh-CN" dirty="0" err="1" smtClean="0"/>
              <a:t>libuv</a:t>
            </a:r>
            <a:r>
              <a:rPr lang="zh-CN" altLang="en-US" dirty="0" smtClean="0"/>
              <a:t>。目前，</a:t>
            </a:r>
            <a:r>
              <a:rPr lang="en-US" altLang="zh-CN" dirty="0" err="1" smtClean="0"/>
              <a:t>libuv</a:t>
            </a:r>
            <a:r>
              <a:rPr lang="zh-CN" altLang="en-US" dirty="0" smtClean="0"/>
              <a:t>已经成为很多系统实现跨平台的基础组件。</a:t>
            </a:r>
            <a:endParaRPr lang="en-US" altLang="zh-CN" dirty="0" smtClean="0"/>
          </a:p>
          <a:p>
            <a:pPr>
              <a:lnSpc>
                <a:spcPct val="120000"/>
              </a:lnSpc>
            </a:pPr>
            <a:r>
              <a:rPr lang="en-US" altLang="zh-CN" dirty="0" smtClean="0"/>
              <a:t>5. </a:t>
            </a:r>
            <a:r>
              <a:rPr lang="zh-CN" altLang="en-US" dirty="0" smtClean="0"/>
              <a:t>社区活跃 </a:t>
            </a:r>
            <a:r>
              <a:rPr lang="en-US" altLang="zh-CN" dirty="0" err="1" smtClean="0"/>
              <a:t>npm</a:t>
            </a:r>
            <a:r>
              <a:rPr lang="zh-CN" altLang="en-US" dirty="0" smtClean="0"/>
              <a:t>模块太多。</a:t>
            </a:r>
            <a:endParaRPr lang="zh-CN" altLang="en-US" dirty="0"/>
          </a:p>
        </p:txBody>
      </p:sp>
      <p:pic>
        <p:nvPicPr>
          <p:cNvPr id="4" name="图片 3"/>
          <p:cNvPicPr>
            <a:picLocks noChangeAspect="1"/>
          </p:cNvPicPr>
          <p:nvPr/>
        </p:nvPicPr>
        <p:blipFill>
          <a:blip r:embed="rId2"/>
          <a:stretch>
            <a:fillRect/>
          </a:stretch>
        </p:blipFill>
        <p:spPr>
          <a:xfrm>
            <a:off x="9228384" y="3255102"/>
            <a:ext cx="1771650" cy="1800225"/>
          </a:xfrm>
          <a:prstGeom prst="rect">
            <a:avLst/>
          </a:prstGeom>
        </p:spPr>
      </p:pic>
    </p:spTree>
    <p:extLst>
      <p:ext uri="{BB962C8B-B14F-4D97-AF65-F5344CB8AC3E}">
        <p14:creationId xmlns:p14="http://schemas.microsoft.com/office/powerpoint/2010/main" val="23329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Node </a:t>
            </a:r>
            <a:r>
              <a:rPr lang="zh-CN" altLang="en-US" dirty="0"/>
              <a:t>的应用场景</a:t>
            </a:r>
          </a:p>
        </p:txBody>
      </p:sp>
      <p:sp>
        <p:nvSpPr>
          <p:cNvPr id="3" name="内容占位符 2"/>
          <p:cNvSpPr>
            <a:spLocks noGrp="1"/>
          </p:cNvSpPr>
          <p:nvPr>
            <p:ph idx="1"/>
          </p:nvPr>
        </p:nvSpPr>
        <p:spPr/>
        <p:txBody>
          <a:bodyPr>
            <a:normAutofit fontScale="70000" lnSpcReduction="20000"/>
          </a:bodyPr>
          <a:lstStyle/>
          <a:p>
            <a:r>
              <a:rPr lang="en-US" altLang="zh-CN" dirty="0" smtClean="0"/>
              <a:t>1. I/0</a:t>
            </a:r>
            <a:r>
              <a:rPr lang="zh-CN" altLang="en-US" dirty="0" smtClean="0"/>
              <a:t>密集型 </a:t>
            </a:r>
            <a:endParaRPr lang="en-US" altLang="zh-CN" dirty="0" smtClean="0"/>
          </a:p>
          <a:p>
            <a:pPr>
              <a:lnSpc>
                <a:spcPct val="120000"/>
              </a:lnSpc>
            </a:pPr>
            <a:r>
              <a:rPr lang="en-US" altLang="zh-CN" dirty="0"/>
              <a:t> </a:t>
            </a:r>
            <a:r>
              <a:rPr lang="en-US" altLang="zh-CN" dirty="0" smtClean="0"/>
              <a:t>       Node</a:t>
            </a:r>
            <a:r>
              <a:rPr lang="zh-CN" altLang="en-US" dirty="0" smtClean="0"/>
              <a:t>擅长</a:t>
            </a:r>
            <a:r>
              <a:rPr lang="en-US" altLang="zh-CN" dirty="0" smtClean="0"/>
              <a:t>I/0</a:t>
            </a:r>
            <a:r>
              <a:rPr lang="zh-CN" altLang="en-US" dirty="0" smtClean="0"/>
              <a:t>密集型的应用场景基本上是没人反对的。</a:t>
            </a:r>
            <a:r>
              <a:rPr lang="en-US" altLang="zh-CN" dirty="0" smtClean="0"/>
              <a:t>Node</a:t>
            </a:r>
            <a:r>
              <a:rPr lang="zh-CN" altLang="en-US" dirty="0" smtClean="0"/>
              <a:t>面向网络且擅长并行</a:t>
            </a:r>
            <a:r>
              <a:rPr lang="en-US" altLang="zh-CN" dirty="0" smtClean="0"/>
              <a:t>I/0</a:t>
            </a:r>
            <a:r>
              <a:rPr lang="zh-CN" altLang="en-US" dirty="0" smtClean="0"/>
              <a:t>，能够有效的组织起更多的硬件资源，从而提供更多好的服务。</a:t>
            </a:r>
            <a:endParaRPr lang="en-US" altLang="zh-CN" dirty="0" smtClean="0"/>
          </a:p>
          <a:p>
            <a:pPr>
              <a:lnSpc>
                <a:spcPct val="120000"/>
              </a:lnSpc>
            </a:pPr>
            <a:r>
              <a:rPr lang="en-US" altLang="zh-CN" dirty="0"/>
              <a:t> </a:t>
            </a:r>
            <a:r>
              <a:rPr lang="en-US" altLang="zh-CN" dirty="0" smtClean="0"/>
              <a:t>      I/O</a:t>
            </a:r>
            <a:r>
              <a:rPr lang="zh-CN" altLang="en-US" dirty="0" smtClean="0"/>
              <a:t>密集的优势主要在于</a:t>
            </a:r>
            <a:r>
              <a:rPr lang="en-US" altLang="zh-CN" dirty="0" smtClean="0"/>
              <a:t>Node</a:t>
            </a:r>
            <a:r>
              <a:rPr lang="zh-CN" altLang="en-US" dirty="0" smtClean="0"/>
              <a:t>利用事件循环的处理能力，而不是启动每一个线程为每一个请求服务，占用资源极少。</a:t>
            </a:r>
            <a:endParaRPr lang="en-US" altLang="zh-CN" dirty="0" smtClean="0"/>
          </a:p>
          <a:p>
            <a:r>
              <a:rPr lang="en-US" altLang="zh-CN" dirty="0" smtClean="0"/>
              <a:t>2. Web Socket</a:t>
            </a:r>
            <a:r>
              <a:rPr lang="zh-CN" altLang="en-US" dirty="0" smtClean="0"/>
              <a:t>服务器。高性能实时应用。</a:t>
            </a:r>
            <a:endParaRPr lang="en-US" altLang="zh-CN" dirty="0" smtClean="0"/>
          </a:p>
          <a:p>
            <a:r>
              <a:rPr lang="en-US" altLang="zh-CN" dirty="0" smtClean="0"/>
              <a:t>3. </a:t>
            </a:r>
            <a:r>
              <a:rPr lang="zh-CN" altLang="en-US" dirty="0" smtClean="0"/>
              <a:t>基于社交网络的大规模</a:t>
            </a:r>
            <a:r>
              <a:rPr lang="en-US" altLang="zh-CN" dirty="0" smtClean="0"/>
              <a:t>web</a:t>
            </a:r>
            <a:r>
              <a:rPr lang="zh-CN" altLang="en-US" dirty="0" smtClean="0"/>
              <a:t>应用。</a:t>
            </a:r>
            <a:endParaRPr lang="en-US" altLang="zh-CN" dirty="0" smtClean="0"/>
          </a:p>
          <a:p>
            <a:r>
              <a:rPr lang="en-US" altLang="zh-CN" dirty="0" smtClean="0"/>
              <a:t>4. </a:t>
            </a:r>
            <a:r>
              <a:rPr lang="zh-CN" altLang="en-US" dirty="0" smtClean="0"/>
              <a:t>分布式应用</a:t>
            </a:r>
            <a:endParaRPr lang="en-US" altLang="zh-CN" dirty="0" smtClean="0"/>
          </a:p>
          <a:p>
            <a:r>
              <a:rPr lang="en-US" altLang="zh-CN" dirty="0"/>
              <a:t> </a:t>
            </a:r>
            <a:r>
              <a:rPr lang="en-US" altLang="zh-CN" dirty="0" smtClean="0"/>
              <a:t>     </a:t>
            </a:r>
            <a:r>
              <a:rPr lang="zh-CN" altLang="en-US" dirty="0" smtClean="0"/>
              <a:t>比如对多台数据库查询，然后获取数据并合并。</a:t>
            </a:r>
            <a:endParaRPr lang="en-US" altLang="zh-CN" dirty="0" smtClean="0"/>
          </a:p>
          <a:p>
            <a:r>
              <a:rPr lang="en-US" altLang="zh-CN" dirty="0" smtClean="0"/>
              <a:t>5. </a:t>
            </a:r>
            <a:r>
              <a:rPr lang="zh-CN" altLang="en-US" dirty="0" smtClean="0"/>
              <a:t>游戏开发领域   </a:t>
            </a:r>
            <a:r>
              <a:rPr lang="en-US" altLang="zh-CN" dirty="0" smtClean="0"/>
              <a:t>Node</a:t>
            </a:r>
            <a:r>
              <a:rPr lang="zh-CN" altLang="en-US" dirty="0" smtClean="0"/>
              <a:t>对高并发和实时处理不错</a:t>
            </a:r>
            <a:endParaRPr lang="en-US" altLang="zh-CN" dirty="0" smtClean="0"/>
          </a:p>
          <a:p>
            <a:pPr>
              <a:lnSpc>
                <a:spcPct val="120000"/>
              </a:lnSpc>
            </a:pPr>
            <a:r>
              <a:rPr lang="en-US" altLang="zh-CN" dirty="0" smtClean="0"/>
              <a:t>6. </a:t>
            </a:r>
            <a:r>
              <a:rPr lang="zh-CN" altLang="en-US" dirty="0" smtClean="0"/>
              <a:t>工具类应用  过去依赖</a:t>
            </a:r>
            <a:r>
              <a:rPr lang="en-US" altLang="zh-CN" dirty="0" smtClean="0"/>
              <a:t>Java</a:t>
            </a:r>
            <a:r>
              <a:rPr lang="zh-CN" altLang="en-US" dirty="0" smtClean="0"/>
              <a:t>或其他语言构建的前端工具类应用，都可以用</a:t>
            </a:r>
            <a:r>
              <a:rPr lang="en-US" altLang="zh-CN" dirty="0" smtClean="0"/>
              <a:t>node</a:t>
            </a:r>
            <a:r>
              <a:rPr lang="zh-CN" altLang="en-US" dirty="0" smtClean="0"/>
              <a:t>重写。</a:t>
            </a:r>
            <a:endParaRPr lang="zh-CN" altLang="en-US" dirty="0"/>
          </a:p>
        </p:txBody>
      </p:sp>
    </p:spTree>
    <p:extLst>
      <p:ext uri="{BB962C8B-B14F-4D97-AF65-F5344CB8AC3E}">
        <p14:creationId xmlns:p14="http://schemas.microsoft.com/office/powerpoint/2010/main" val="718329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模块</a:t>
            </a:r>
          </a:p>
        </p:txBody>
      </p:sp>
      <p:sp>
        <p:nvSpPr>
          <p:cNvPr id="3" name="内容占位符 2"/>
          <p:cNvSpPr>
            <a:spLocks noGrp="1"/>
          </p:cNvSpPr>
          <p:nvPr>
            <p:ph idx="1"/>
          </p:nvPr>
        </p:nvSpPr>
        <p:spPr>
          <a:xfrm>
            <a:off x="838200" y="1287887"/>
            <a:ext cx="10515600" cy="5357612"/>
          </a:xfrm>
        </p:spPr>
        <p:txBody>
          <a:bodyPr>
            <a:normAutofit fontScale="47500" lnSpcReduction="20000"/>
          </a:bodyPr>
          <a:lstStyle/>
          <a:p>
            <a:pPr>
              <a:lnSpc>
                <a:spcPct val="120000"/>
              </a:lnSpc>
            </a:pPr>
            <a:r>
              <a:rPr lang="en-US" altLang="zh-CN" dirty="0" smtClean="0"/>
              <a:t>1. JavaScript</a:t>
            </a:r>
            <a:r>
              <a:rPr lang="zh-CN" altLang="en-US" dirty="0" smtClean="0"/>
              <a:t>自诞生以来，先天缺乏一项功能： 模块。 在其他高级语言中，</a:t>
            </a:r>
            <a:r>
              <a:rPr lang="en-US" altLang="zh-CN" dirty="0" smtClean="0"/>
              <a:t>Java</a:t>
            </a:r>
            <a:r>
              <a:rPr lang="zh-CN" altLang="en-US" dirty="0" smtClean="0"/>
              <a:t>有类文件，</a:t>
            </a:r>
            <a:r>
              <a:rPr lang="en-US" altLang="zh-CN" dirty="0" smtClean="0"/>
              <a:t>Python</a:t>
            </a:r>
            <a:r>
              <a:rPr lang="zh-CN" altLang="en-US" dirty="0" smtClean="0"/>
              <a:t>有</a:t>
            </a:r>
            <a:r>
              <a:rPr lang="en-US" altLang="zh-CN" dirty="0" err="1" smtClean="0"/>
              <a:t>improt</a:t>
            </a:r>
            <a:r>
              <a:rPr lang="zh-CN" altLang="en-US" dirty="0" smtClean="0"/>
              <a:t>机制，</a:t>
            </a:r>
            <a:r>
              <a:rPr lang="en-US" altLang="zh-CN" dirty="0" smtClean="0"/>
              <a:t>Ruby</a:t>
            </a:r>
            <a:r>
              <a:rPr lang="zh-CN" altLang="en-US" dirty="0" smtClean="0"/>
              <a:t>有</a:t>
            </a:r>
            <a:r>
              <a:rPr lang="en-US" altLang="zh-CN" dirty="0" smtClean="0"/>
              <a:t>require</a:t>
            </a:r>
            <a:r>
              <a:rPr lang="zh-CN" altLang="en-US" dirty="0" smtClean="0"/>
              <a:t>，</a:t>
            </a:r>
            <a:r>
              <a:rPr lang="en-US" altLang="zh-CN" dirty="0" smtClean="0"/>
              <a:t>PHP</a:t>
            </a:r>
            <a:r>
              <a:rPr lang="zh-CN" altLang="en-US" dirty="0" smtClean="0"/>
              <a:t>有</a:t>
            </a:r>
            <a:r>
              <a:rPr lang="en-US" altLang="zh-CN" dirty="0" smtClean="0"/>
              <a:t>include</a:t>
            </a:r>
            <a:r>
              <a:rPr lang="zh-CN" altLang="en-US" dirty="0" smtClean="0"/>
              <a:t>和</a:t>
            </a:r>
            <a:r>
              <a:rPr lang="en-US" altLang="zh-CN" dirty="0" smtClean="0"/>
              <a:t>require</a:t>
            </a:r>
            <a:r>
              <a:rPr lang="zh-CN" altLang="en-US" dirty="0" smtClean="0"/>
              <a:t>。而</a:t>
            </a:r>
            <a:r>
              <a:rPr lang="en-US" altLang="zh-CN" dirty="0" smtClean="0"/>
              <a:t>JavaScript</a:t>
            </a:r>
            <a:r>
              <a:rPr lang="zh-CN" altLang="en-US" dirty="0" smtClean="0"/>
              <a:t>通过</a:t>
            </a:r>
            <a:r>
              <a:rPr lang="en-US" altLang="zh-CN" dirty="0" smtClean="0"/>
              <a:t>&lt;script&gt;</a:t>
            </a:r>
            <a:r>
              <a:rPr lang="zh-CN" altLang="en-US" dirty="0" smtClean="0"/>
              <a:t>标签引入代码的方式显得杂乱无章，语言自身毫无组织和约束能力。</a:t>
            </a:r>
            <a:endParaRPr lang="en-US" altLang="zh-CN" dirty="0" smtClean="0"/>
          </a:p>
          <a:p>
            <a:pPr>
              <a:lnSpc>
                <a:spcPct val="120000"/>
              </a:lnSpc>
            </a:pPr>
            <a:r>
              <a:rPr lang="en-US" altLang="zh-CN" dirty="0" smtClean="0"/>
              <a:t>2. </a:t>
            </a:r>
            <a:r>
              <a:rPr lang="zh-CN" altLang="en-US" dirty="0" smtClean="0"/>
              <a:t>但看起来凌乱的</a:t>
            </a:r>
            <a:r>
              <a:rPr lang="en-US" altLang="zh-CN" dirty="0" smtClean="0"/>
              <a:t>JavaScript</a:t>
            </a:r>
            <a:r>
              <a:rPr lang="zh-CN" altLang="en-US" dirty="0" smtClean="0"/>
              <a:t>编程现状并不代表社区没有进步，社区也为</a:t>
            </a:r>
            <a:r>
              <a:rPr lang="en-US" altLang="zh-CN" dirty="0" smtClean="0"/>
              <a:t>JavaScript</a:t>
            </a:r>
            <a:r>
              <a:rPr lang="zh-CN" altLang="en-US" dirty="0" smtClean="0"/>
              <a:t>制定了相应的规范，其中</a:t>
            </a:r>
            <a:r>
              <a:rPr lang="en-US" altLang="zh-CN" dirty="0" err="1" smtClean="0"/>
              <a:t>CommonJS</a:t>
            </a:r>
            <a:r>
              <a:rPr lang="zh-CN" altLang="en-US" dirty="0" smtClean="0"/>
              <a:t>规范的提出算是最为重要的里程碑。</a:t>
            </a:r>
            <a:r>
              <a:rPr lang="en-US" altLang="zh-CN" dirty="0" err="1" smtClean="0"/>
              <a:t>CommonJS</a:t>
            </a:r>
            <a:r>
              <a:rPr lang="zh-CN" altLang="en-US" dirty="0" smtClean="0"/>
              <a:t>规范为</a:t>
            </a:r>
            <a:r>
              <a:rPr lang="en-US" altLang="zh-CN" dirty="0" smtClean="0"/>
              <a:t>JavaScript</a:t>
            </a:r>
            <a:r>
              <a:rPr lang="zh-CN" altLang="en-US" dirty="0" smtClean="0"/>
              <a:t>制定了一个美好的愿景</a:t>
            </a:r>
            <a:r>
              <a:rPr lang="en-US" altLang="zh-CN" dirty="0" smtClean="0"/>
              <a:t>-</a:t>
            </a:r>
            <a:r>
              <a:rPr lang="zh-CN" altLang="en-US" dirty="0" smtClean="0"/>
              <a:t>希望</a:t>
            </a:r>
            <a:r>
              <a:rPr lang="en-US" altLang="zh-CN" dirty="0" smtClean="0"/>
              <a:t>JavaScript</a:t>
            </a:r>
            <a:r>
              <a:rPr lang="zh-CN" altLang="en-US" dirty="0" smtClean="0"/>
              <a:t>能够在任何地方运行。</a:t>
            </a:r>
            <a:endParaRPr lang="en-US" altLang="zh-CN" dirty="0" smtClean="0"/>
          </a:p>
          <a:p>
            <a:r>
              <a:rPr lang="en-US" altLang="zh-CN" dirty="0" smtClean="0"/>
              <a:t>Common.js</a:t>
            </a:r>
            <a:r>
              <a:rPr lang="zh-CN" altLang="en-US" dirty="0"/>
              <a:t>官</a:t>
            </a:r>
            <a:r>
              <a:rPr lang="zh-CN" altLang="en-US" dirty="0" smtClean="0"/>
              <a:t>网 </a:t>
            </a:r>
            <a:r>
              <a:rPr lang="en-US" altLang="zh-CN" dirty="0"/>
              <a:t>http://www.commonjs.org/specs/modules/1.0/</a:t>
            </a:r>
            <a:endParaRPr lang="en-US" altLang="zh-CN" dirty="0" smtClean="0"/>
          </a:p>
          <a:p>
            <a:r>
              <a:rPr lang="en-US" altLang="zh-CN" dirty="0" smtClean="0"/>
              <a:t>3. code</a:t>
            </a:r>
          </a:p>
          <a:p>
            <a:r>
              <a:rPr lang="en-US" altLang="zh-CN" dirty="0" smtClean="0"/>
              <a:t>4. Node </a:t>
            </a:r>
            <a:r>
              <a:rPr lang="zh-CN" altLang="en-US" dirty="0" smtClean="0"/>
              <a:t>的模块实现</a:t>
            </a:r>
            <a:endParaRPr lang="en-US" altLang="zh-CN" dirty="0" smtClean="0"/>
          </a:p>
          <a:p>
            <a:r>
              <a:rPr lang="en-US" altLang="zh-CN" dirty="0"/>
              <a:t> </a:t>
            </a:r>
            <a:r>
              <a:rPr lang="en-US" altLang="zh-CN" dirty="0" smtClean="0"/>
              <a:t>     1. Node</a:t>
            </a:r>
            <a:r>
              <a:rPr lang="zh-CN" altLang="en-US" dirty="0" smtClean="0"/>
              <a:t>中引入模块，需要经历</a:t>
            </a:r>
            <a:r>
              <a:rPr lang="en-US" altLang="zh-CN" dirty="0" smtClean="0"/>
              <a:t>3</a:t>
            </a:r>
            <a:r>
              <a:rPr lang="zh-CN" altLang="en-US" dirty="0" smtClean="0"/>
              <a:t>个步骤。 </a:t>
            </a:r>
            <a:r>
              <a:rPr lang="en-US" altLang="zh-CN" dirty="0" smtClean="0"/>
              <a:t>1. </a:t>
            </a:r>
            <a:r>
              <a:rPr lang="zh-CN" altLang="en-US" dirty="0" smtClean="0"/>
              <a:t>路径分析 </a:t>
            </a:r>
            <a:r>
              <a:rPr lang="en-US" altLang="zh-CN" dirty="0" smtClean="0"/>
              <a:t>2. </a:t>
            </a:r>
            <a:r>
              <a:rPr lang="zh-CN" altLang="en-US" dirty="0" smtClean="0"/>
              <a:t>文件定位 </a:t>
            </a:r>
            <a:r>
              <a:rPr lang="en-US" altLang="zh-CN" dirty="0" smtClean="0"/>
              <a:t>3. </a:t>
            </a:r>
            <a:r>
              <a:rPr lang="zh-CN" altLang="en-US" dirty="0" smtClean="0"/>
              <a:t>执行编译 </a:t>
            </a:r>
            <a:endParaRPr lang="en-US" altLang="zh-CN" dirty="0" smtClean="0"/>
          </a:p>
          <a:p>
            <a:pPr>
              <a:lnSpc>
                <a:spcPct val="120000"/>
              </a:lnSpc>
            </a:pPr>
            <a:r>
              <a:rPr lang="en-US" altLang="zh-CN" dirty="0"/>
              <a:t> </a:t>
            </a:r>
            <a:r>
              <a:rPr lang="en-US" altLang="zh-CN" dirty="0" smtClean="0"/>
              <a:t>             1. </a:t>
            </a:r>
            <a:r>
              <a:rPr lang="zh-CN" altLang="en-US" dirty="0" smtClean="0"/>
              <a:t>路径分析 核心模块，如</a:t>
            </a:r>
            <a:r>
              <a:rPr lang="en-US" altLang="zh-CN" dirty="0" err="1" smtClean="0"/>
              <a:t>http,fs,path</a:t>
            </a:r>
            <a:r>
              <a:rPr lang="zh-CN" altLang="en-US" dirty="0" smtClean="0"/>
              <a:t>等 </a:t>
            </a:r>
            <a:r>
              <a:rPr lang="en-US" altLang="zh-CN" dirty="0" smtClean="0"/>
              <a:t>2.  . </a:t>
            </a:r>
            <a:r>
              <a:rPr lang="zh-CN" altLang="en-US" dirty="0" smtClean="0"/>
              <a:t>或</a:t>
            </a:r>
            <a:r>
              <a:rPr lang="en-US" altLang="zh-CN" dirty="0" smtClean="0"/>
              <a:t>.. </a:t>
            </a:r>
            <a:r>
              <a:rPr lang="zh-CN" altLang="en-US" dirty="0" smtClean="0"/>
              <a:t>开始的相对路径文件模块 </a:t>
            </a:r>
            <a:r>
              <a:rPr lang="en-US" altLang="zh-CN" dirty="0" smtClean="0"/>
              <a:t>3. </a:t>
            </a:r>
            <a:r>
              <a:rPr lang="zh-CN" altLang="en-US" dirty="0" smtClean="0"/>
              <a:t>以</a:t>
            </a:r>
            <a:r>
              <a:rPr lang="en-US" altLang="zh-CN" dirty="0" smtClean="0"/>
              <a:t>/</a:t>
            </a:r>
            <a:r>
              <a:rPr lang="zh-CN" altLang="en-US" dirty="0" smtClean="0"/>
              <a:t>开始的绝对路径模块。 如果没有制定路径， 查找规则会是  当前文件目录下的</a:t>
            </a:r>
            <a:r>
              <a:rPr lang="en-US" altLang="zh-CN" dirty="0" err="1" smtClean="0"/>
              <a:t>node_modules</a:t>
            </a:r>
            <a:r>
              <a:rPr lang="zh-CN" altLang="en-US" dirty="0" smtClean="0"/>
              <a:t>目录。父目录的</a:t>
            </a:r>
            <a:r>
              <a:rPr lang="en-US" altLang="zh-CN" dirty="0" err="1" smtClean="0"/>
              <a:t>node_modules</a:t>
            </a:r>
            <a:r>
              <a:rPr lang="en-US" altLang="zh-CN" dirty="0" smtClean="0"/>
              <a:t> ..</a:t>
            </a:r>
            <a:r>
              <a:rPr lang="zh-CN" altLang="en-US" dirty="0" smtClean="0"/>
              <a:t>延路径向上逐级递归，知道根目录下的</a:t>
            </a:r>
            <a:r>
              <a:rPr lang="en-US" altLang="zh-CN" dirty="0" err="1" smtClean="0"/>
              <a:t>node_modules</a:t>
            </a:r>
            <a:r>
              <a:rPr lang="zh-CN" altLang="en-US" dirty="0" smtClean="0"/>
              <a:t>目录。然后查找  </a:t>
            </a:r>
            <a:r>
              <a:rPr lang="en-US" altLang="zh-CN" dirty="0" smtClean="0"/>
              <a:t>NODE_PATH</a:t>
            </a:r>
            <a:r>
              <a:rPr lang="zh-CN" altLang="en-US" dirty="0" smtClean="0"/>
              <a:t>制定的目录  当文件路径越深，模块查找耗时越多。</a:t>
            </a:r>
            <a:endParaRPr lang="en-US" altLang="zh-CN" dirty="0" smtClean="0"/>
          </a:p>
          <a:p>
            <a:r>
              <a:rPr lang="en-US" altLang="zh-CN" dirty="0"/>
              <a:t> </a:t>
            </a:r>
            <a:r>
              <a:rPr lang="en-US" altLang="zh-CN" dirty="0" smtClean="0"/>
              <a:t>             </a:t>
            </a:r>
          </a:p>
          <a:p>
            <a:r>
              <a:rPr lang="en-US" altLang="zh-CN" dirty="0"/>
              <a:t> </a:t>
            </a:r>
            <a:r>
              <a:rPr lang="en-US" altLang="zh-CN" dirty="0" smtClean="0"/>
              <a:t>     2. </a:t>
            </a:r>
            <a:r>
              <a:rPr lang="zh-CN" altLang="en-US" dirty="0" smtClean="0"/>
              <a:t>在</a:t>
            </a:r>
            <a:r>
              <a:rPr lang="en-US" altLang="zh-CN" dirty="0" smtClean="0"/>
              <a:t>Node</a:t>
            </a:r>
            <a:r>
              <a:rPr lang="zh-CN" altLang="en-US" dirty="0" smtClean="0"/>
              <a:t>中，模块分为两类： 一类是</a:t>
            </a:r>
            <a:r>
              <a:rPr lang="en-US" altLang="zh-CN" dirty="0" smtClean="0"/>
              <a:t>Node</a:t>
            </a:r>
            <a:r>
              <a:rPr lang="zh-CN" altLang="en-US" dirty="0" smtClean="0"/>
              <a:t>提供的模块，称为核心模块；另一类是用户编写的模块，称为文件模块。</a:t>
            </a:r>
            <a:endParaRPr lang="en-US" altLang="zh-CN" dirty="0" smtClean="0"/>
          </a:p>
          <a:p>
            <a:r>
              <a:rPr lang="en-US" altLang="zh-CN" dirty="0"/>
              <a:t> </a:t>
            </a:r>
            <a:r>
              <a:rPr lang="en-US" altLang="zh-CN" dirty="0" smtClean="0"/>
              <a:t>     3. </a:t>
            </a:r>
            <a:r>
              <a:rPr lang="zh-CN" altLang="en-US" dirty="0" smtClean="0"/>
              <a:t>优先从缓存加载。 </a:t>
            </a:r>
            <a:r>
              <a:rPr lang="en-US" altLang="zh-CN" dirty="0" smtClean="0"/>
              <a:t>Node</a:t>
            </a:r>
            <a:r>
              <a:rPr lang="zh-CN" altLang="en-US" dirty="0" smtClean="0"/>
              <a:t>对加入过的模块缓存的是编译和执行之后的对象。</a:t>
            </a:r>
            <a:endParaRPr lang="en-US" altLang="zh-CN" dirty="0" smtClean="0"/>
          </a:p>
          <a:p>
            <a:r>
              <a:rPr lang="en-US" altLang="zh-CN" dirty="0" smtClean="0"/>
              <a:t>5.  </a:t>
            </a:r>
            <a:r>
              <a:rPr lang="zh-CN" altLang="en-US" dirty="0" smtClean="0"/>
              <a:t>包与</a:t>
            </a:r>
            <a:r>
              <a:rPr lang="en-US" altLang="zh-CN" dirty="0" smtClean="0"/>
              <a:t>NPM</a:t>
            </a:r>
          </a:p>
          <a:p>
            <a:pPr>
              <a:lnSpc>
                <a:spcPct val="120000"/>
              </a:lnSpc>
            </a:pPr>
            <a:r>
              <a:rPr lang="en-US" altLang="zh-CN" dirty="0"/>
              <a:t> </a:t>
            </a:r>
            <a:r>
              <a:rPr lang="en-US" altLang="zh-CN" dirty="0" smtClean="0"/>
              <a:t>      </a:t>
            </a:r>
            <a:r>
              <a:rPr lang="en-US" altLang="zh-CN" dirty="0" err="1" smtClean="0"/>
              <a:t>CommonJS</a:t>
            </a:r>
            <a:r>
              <a:rPr lang="zh-CN" altLang="en-US" dirty="0" smtClean="0"/>
              <a:t>包规范是理论，</a:t>
            </a:r>
            <a:r>
              <a:rPr lang="en-US" altLang="zh-CN" dirty="0" smtClean="0"/>
              <a:t>NPM</a:t>
            </a:r>
            <a:r>
              <a:rPr lang="zh-CN" altLang="en-US" dirty="0" smtClean="0"/>
              <a:t>是其中的一种实践。相对</a:t>
            </a:r>
            <a:r>
              <a:rPr lang="en-US" altLang="zh-CN" dirty="0" smtClean="0"/>
              <a:t>Node</a:t>
            </a:r>
            <a:r>
              <a:rPr lang="zh-CN" altLang="en-US" dirty="0" smtClean="0"/>
              <a:t>而言，</a:t>
            </a:r>
            <a:r>
              <a:rPr lang="en-US" altLang="zh-CN" dirty="0" smtClean="0"/>
              <a:t>NPM</a:t>
            </a:r>
            <a:r>
              <a:rPr lang="zh-CN" altLang="en-US" dirty="0" smtClean="0"/>
              <a:t>帮助完成了第三方模块的发布，安装和依赖。借助</a:t>
            </a:r>
            <a:r>
              <a:rPr lang="en-US" altLang="zh-CN" dirty="0" smtClean="0"/>
              <a:t>NPM</a:t>
            </a:r>
            <a:r>
              <a:rPr lang="zh-CN" altLang="en-US" dirty="0" smtClean="0"/>
              <a:t>，</a:t>
            </a:r>
            <a:r>
              <a:rPr lang="en-US" altLang="zh-CN" dirty="0" smtClean="0"/>
              <a:t>Node</a:t>
            </a:r>
            <a:r>
              <a:rPr lang="zh-CN" altLang="en-US" dirty="0" smtClean="0"/>
              <a:t>与第三方模块之间形成了很好的一个生态系统</a:t>
            </a:r>
            <a:endParaRPr lang="en-US" altLang="zh-CN" dirty="0" smtClean="0"/>
          </a:p>
          <a:p>
            <a:r>
              <a:rPr lang="en-US" altLang="zh-CN" dirty="0"/>
              <a:t> </a:t>
            </a:r>
            <a:r>
              <a:rPr lang="en-US" altLang="zh-CN" dirty="0" smtClean="0"/>
              <a:t>      NPM </a:t>
            </a:r>
            <a:r>
              <a:rPr lang="zh-CN" altLang="en-US" dirty="0" smtClean="0"/>
              <a:t>是</a:t>
            </a:r>
            <a:r>
              <a:rPr lang="en-US" altLang="zh-CN" dirty="0" smtClean="0"/>
              <a:t>Node</a:t>
            </a:r>
            <a:r>
              <a:rPr lang="zh-CN" altLang="en-US" dirty="0" smtClean="0"/>
              <a:t>自带的，不用安装。 官网： </a:t>
            </a:r>
            <a:r>
              <a:rPr lang="en-US" altLang="zh-CN" dirty="0"/>
              <a:t>https://www.npmjs.com/</a:t>
            </a:r>
            <a:endParaRPr lang="en-US" altLang="zh-CN" dirty="0" smtClean="0"/>
          </a:p>
          <a:p>
            <a:r>
              <a:rPr lang="en-US" altLang="zh-CN" dirty="0"/>
              <a:t> </a:t>
            </a:r>
            <a:r>
              <a:rPr lang="en-US" altLang="zh-CN" dirty="0" smtClean="0"/>
              <a:t>      code</a:t>
            </a:r>
          </a:p>
          <a:p>
            <a:pPr marL="0" indent="0">
              <a:buNone/>
            </a:pPr>
            <a:endParaRPr lang="en-US" altLang="zh-CN" dirty="0" smtClean="0"/>
          </a:p>
        </p:txBody>
      </p:sp>
    </p:spTree>
    <p:extLst>
      <p:ext uri="{BB962C8B-B14F-4D97-AF65-F5344CB8AC3E}">
        <p14:creationId xmlns:p14="http://schemas.microsoft.com/office/powerpoint/2010/main" val="1003144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1120</TotalTime>
  <Words>2305</Words>
  <Application>Microsoft Office PowerPoint</Application>
  <PresentationFormat>宽屏</PresentationFormat>
  <Paragraphs>147</Paragraphs>
  <Slides>14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Calibri Light</vt:lpstr>
      <vt:lpstr>Office Theme</vt:lpstr>
      <vt:lpstr>Node.js</vt:lpstr>
      <vt:lpstr>Node是什么</vt:lpstr>
      <vt:lpstr>目录</vt:lpstr>
      <vt:lpstr>Node 简介</vt:lpstr>
      <vt:lpstr>Node 简介</vt:lpstr>
      <vt:lpstr>JavaScript 回顾</vt:lpstr>
      <vt:lpstr>Node 的特点</vt:lpstr>
      <vt:lpstr>Node 的应用场景</vt:lpstr>
      <vt:lpstr>模块</vt:lpstr>
      <vt:lpstr>简单应用</vt:lpstr>
      <vt:lpstr>Node 常用模块介绍</vt:lpstr>
      <vt:lpstr>好好住项目</vt:lpstr>
      <vt:lpstr>学习参考</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dwj</dc:creator>
  <cp:lastModifiedBy>wenjun du</cp:lastModifiedBy>
  <cp:revision>153</cp:revision>
  <dcterms:created xsi:type="dcterms:W3CDTF">2016-09-24T11:40:07Z</dcterms:created>
  <dcterms:modified xsi:type="dcterms:W3CDTF">2016-09-26T02:49:33Z</dcterms:modified>
</cp:coreProperties>
</file>