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kinggoodsoftware.com/2009/05/04/71-tips-for-naming-variables/" TargetMode="External"/><Relationship Id="rId2" Type="http://schemas.openxmlformats.org/officeDocument/2006/relationships/hyperlink" Target="https://dzone.com/articles/best-practices-variable-an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a-nickels-worth.blogspot.hk/2016/04/a-guide-to-naming-variables.html" TargetMode="External"/><Relationship Id="rId4" Type="http://schemas.openxmlformats.org/officeDocument/2006/relationships/hyperlink" Target="http://wiki.c2.com/?GoodVariableNam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变量命名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en-US" altLang="zh-CN" dirty="0">
                <a:solidFill>
                  <a:schemeClr val="bg1"/>
                </a:solidFill>
              </a:rPr>
              <a:t>. </a:t>
            </a:r>
            <a:r>
              <a:rPr lang="zh-CN" altLang="en-US" dirty="0">
                <a:solidFill>
                  <a:schemeClr val="bg1"/>
                </a:solidFill>
              </a:rPr>
              <a:t>变量</a:t>
            </a:r>
            <a:r>
              <a:rPr lang="zh-CN" altLang="en-US" dirty="0" smtClean="0">
                <a:solidFill>
                  <a:schemeClr val="bg1"/>
                </a:solidFill>
              </a:rPr>
              <a:t>命名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问题？ 什么是好的变量名？</a:t>
            </a:r>
            <a:r>
              <a:rPr lang="en-US" altLang="zh-CN" dirty="0">
                <a:solidFill>
                  <a:schemeClr val="bg1"/>
                </a:solidFill>
              </a:rPr>
              <a:t>https://www.google.com.hk/</a:t>
            </a:r>
            <a:r>
              <a:rPr lang="en-US" altLang="zh-CN" dirty="0" err="1">
                <a:solidFill>
                  <a:schemeClr val="bg1"/>
                </a:solidFill>
              </a:rPr>
              <a:t>search?q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 err="1">
                <a:solidFill>
                  <a:schemeClr val="bg1"/>
                </a:solidFill>
              </a:rPr>
              <a:t>what+is+a+good+variable&amp;oq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 err="1">
                <a:solidFill>
                  <a:schemeClr val="bg1"/>
                </a:solidFill>
              </a:rPr>
              <a:t>what+is+a+good+variable&amp;aqs</a:t>
            </a:r>
            <a:r>
              <a:rPr lang="en-US" altLang="zh-CN" dirty="0">
                <a:solidFill>
                  <a:schemeClr val="bg1"/>
                </a:solidFill>
              </a:rPr>
              <a:t>=chrome..</a:t>
            </a:r>
            <a:r>
              <a:rPr lang="en-US" altLang="zh-CN" dirty="0" smtClean="0">
                <a:solidFill>
                  <a:schemeClr val="bg1"/>
                </a:solidFill>
              </a:rPr>
              <a:t>69i57.13987j0j4&amp;sourceid=</a:t>
            </a:r>
            <a:r>
              <a:rPr lang="en-US" altLang="zh-CN" dirty="0" err="1" smtClean="0">
                <a:solidFill>
                  <a:schemeClr val="bg1"/>
                </a:solidFill>
              </a:rPr>
              <a:t>chrome&amp;ie</a:t>
            </a:r>
            <a:r>
              <a:rPr lang="en-US" altLang="zh-CN" dirty="0" smtClean="0">
                <a:solidFill>
                  <a:schemeClr val="bg1"/>
                </a:solidFill>
              </a:rPr>
              <a:t>=UTF-8</a:t>
            </a:r>
            <a:endParaRPr lang="zh-CN" altLang="en-US" dirty="0">
              <a:solidFill>
                <a:schemeClr val="bg1"/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bg1"/>
                </a:solidFill>
              </a:rPr>
              <a:t>一</a:t>
            </a:r>
            <a:r>
              <a:rPr lang="en-US" altLang="zh-CN" sz="2400" dirty="0">
                <a:solidFill>
                  <a:schemeClr val="bg1"/>
                </a:solidFill>
              </a:rPr>
              <a:t>. </a:t>
            </a:r>
            <a:r>
              <a:rPr lang="zh-CN" altLang="en-US" sz="2400" dirty="0" smtClean="0">
                <a:solidFill>
                  <a:schemeClr val="bg1"/>
                </a:solidFill>
              </a:rPr>
              <a:t>如何命名。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二</a:t>
            </a:r>
            <a:r>
              <a:rPr lang="en-US" altLang="zh-CN" sz="2400" dirty="0">
                <a:solidFill>
                  <a:schemeClr val="bg1"/>
                </a:solidFill>
              </a:rPr>
              <a:t>. </a:t>
            </a:r>
            <a:r>
              <a:rPr lang="zh-CN" altLang="en-US" dirty="0" smtClean="0">
                <a:solidFill>
                  <a:schemeClr val="bg1"/>
                </a:solidFill>
              </a:rPr>
              <a:t>应该避免的名字。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2. </a:t>
            </a:r>
            <a:r>
              <a:rPr lang="zh-CN" altLang="en-US" dirty="0">
                <a:solidFill>
                  <a:schemeClr val="bg1"/>
                </a:solidFill>
              </a:rPr>
              <a:t>变量使用</a:t>
            </a: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一</a:t>
            </a:r>
            <a:r>
              <a:rPr lang="en-US" altLang="zh-CN" dirty="0" smtClean="0">
                <a:solidFill>
                  <a:schemeClr val="bg1"/>
                </a:solidFill>
              </a:rPr>
              <a:t>.  </a:t>
            </a:r>
            <a:r>
              <a:rPr lang="zh-CN" altLang="en-US" dirty="0">
                <a:solidFill>
                  <a:schemeClr val="bg1"/>
                </a:solidFill>
              </a:rPr>
              <a:t>变量初始化。</a:t>
            </a: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二</a:t>
            </a:r>
            <a:r>
              <a:rPr lang="en-US" altLang="zh-CN" dirty="0" smtClean="0">
                <a:solidFill>
                  <a:schemeClr val="bg1"/>
                </a:solidFill>
              </a:rPr>
              <a:t>. </a:t>
            </a:r>
            <a:r>
              <a:rPr lang="zh-CN" altLang="en-US" dirty="0">
                <a:solidFill>
                  <a:schemeClr val="bg1"/>
                </a:solidFill>
              </a:rPr>
              <a:t>为变量指定单一用途。</a:t>
            </a: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三</a:t>
            </a:r>
            <a:r>
              <a:rPr lang="en-US" altLang="zh-CN" dirty="0" smtClean="0">
                <a:solidFill>
                  <a:schemeClr val="bg1"/>
                </a:solidFill>
              </a:rPr>
              <a:t>.  </a:t>
            </a:r>
            <a:r>
              <a:rPr lang="zh-CN" altLang="en-US" dirty="0">
                <a:solidFill>
                  <a:schemeClr val="bg1"/>
                </a:solidFill>
              </a:rPr>
              <a:t>就近原则。</a:t>
            </a:r>
            <a:r>
              <a:rPr lang="en-US" altLang="zh-CN" dirty="0">
                <a:solidFill>
                  <a:schemeClr val="bg1"/>
                </a:solidFill>
              </a:rPr>
              <a:t>[</a:t>
            </a:r>
            <a:r>
              <a:rPr lang="zh-CN" altLang="en-US" dirty="0">
                <a:solidFill>
                  <a:schemeClr val="bg1"/>
                </a:solidFill>
              </a:rPr>
              <a:t>变量跨度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变量代码存活时间</a:t>
            </a:r>
            <a:r>
              <a:rPr lang="en-US" altLang="zh-CN" dirty="0" smtClean="0">
                <a:solidFill>
                  <a:schemeClr val="bg1"/>
                </a:solidFill>
              </a:rPr>
              <a:t>]</a:t>
            </a: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四</a:t>
            </a:r>
            <a:r>
              <a:rPr lang="en-US" altLang="zh-CN" dirty="0" smtClean="0">
                <a:solidFill>
                  <a:schemeClr val="bg1"/>
                </a:solidFill>
              </a:rPr>
              <a:t>. </a:t>
            </a:r>
            <a:r>
              <a:rPr lang="zh-CN" altLang="en-US" dirty="0" smtClean="0">
                <a:solidFill>
                  <a:schemeClr val="bg1"/>
                </a:solidFill>
              </a:rPr>
              <a:t>确保所有已声明的变量都被使用。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图片 5" descr="{E1E64C02-2C42-395F-8050-FEFF4CCD0DE5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365125"/>
            <a:ext cx="270446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. </a:t>
            </a:r>
            <a:r>
              <a:rPr lang="zh-CN" altLang="en-US" dirty="0">
                <a:solidFill>
                  <a:schemeClr val="bg1"/>
                </a:solidFill>
              </a:rPr>
              <a:t>变量</a:t>
            </a:r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–</a:t>
            </a:r>
            <a:r>
              <a:rPr lang="zh-CN" altLang="en-US" dirty="0">
                <a:solidFill>
                  <a:schemeClr val="bg1"/>
                </a:solidFill>
              </a:rPr>
              <a:t>就近原则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 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 descr="{E1E64C02-2C42-395F-8050-FEFF4CCD0DE5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109" y="365125"/>
            <a:ext cx="270446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50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. </a:t>
            </a:r>
            <a:r>
              <a:rPr lang="zh-CN" altLang="en-US" sz="3600" dirty="0">
                <a:solidFill>
                  <a:schemeClr val="bg1"/>
                </a:solidFill>
              </a:rPr>
              <a:t>变量</a:t>
            </a:r>
            <a:r>
              <a:rPr lang="zh-CN" altLang="en-US" sz="3600" dirty="0" smtClean="0">
                <a:solidFill>
                  <a:schemeClr val="bg1"/>
                </a:solidFill>
              </a:rPr>
              <a:t>使用</a:t>
            </a:r>
            <a:r>
              <a:rPr lang="en-US" altLang="zh-CN" sz="3600" dirty="0" smtClean="0">
                <a:solidFill>
                  <a:schemeClr val="bg1"/>
                </a:solidFill>
              </a:rPr>
              <a:t> – </a:t>
            </a:r>
            <a:r>
              <a:rPr lang="zh-CN" altLang="en-US" sz="3600" dirty="0" smtClean="0">
                <a:solidFill>
                  <a:schemeClr val="bg1"/>
                </a:solidFill>
              </a:rPr>
              <a:t>确保</a:t>
            </a:r>
            <a:r>
              <a:rPr lang="zh-CN" altLang="en-US" sz="3600" dirty="0">
                <a:solidFill>
                  <a:schemeClr val="bg1"/>
                </a:solidFill>
              </a:rPr>
              <a:t>所有已声明的变量都被使用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 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 descr="{E1E64C02-2C42-395F-8050-FEFF4CCD0DE5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095" y="90152"/>
            <a:ext cx="2153655" cy="62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78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</a:rPr>
              <a:t>思考： </a:t>
            </a:r>
            <a:r>
              <a:rPr lang="en-US" altLang="zh-CN" sz="3600" dirty="0" err="1">
                <a:solidFill>
                  <a:schemeClr val="bg1"/>
                </a:solidFill>
              </a:rPr>
              <a:t>H</a:t>
            </a:r>
            <a:r>
              <a:rPr lang="en-US" altLang="zh-CN" sz="3600" dirty="0" err="1" smtClean="0">
                <a:solidFill>
                  <a:schemeClr val="bg1"/>
                </a:solidFill>
              </a:rPr>
              <a:t>hz</a:t>
            </a:r>
            <a:r>
              <a:rPr lang="en-US" altLang="zh-CN" sz="3600" dirty="0" smtClean="0">
                <a:solidFill>
                  <a:schemeClr val="bg1"/>
                </a:solidFill>
              </a:rPr>
              <a:t> </a:t>
            </a:r>
            <a:r>
              <a:rPr lang="zh-CN" altLang="en-US" sz="3600" dirty="0" smtClean="0">
                <a:solidFill>
                  <a:schemeClr val="bg1"/>
                </a:solidFill>
              </a:rPr>
              <a:t>变量命名和使用基础规则应该是怎样？</a:t>
            </a:r>
            <a:r>
              <a:rPr lang="en-US" altLang="zh-CN" sz="3600" dirty="0" smtClean="0">
                <a:solidFill>
                  <a:schemeClr val="bg1"/>
                </a:solidFill>
              </a:rPr>
              <a:t> 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变量命名和使用难以完全统一的困难在于。</a:t>
            </a:r>
            <a:endParaRPr lang="en-US" altLang="zh-CN" dirty="0">
              <a:solidFill>
                <a:schemeClr val="bg1"/>
              </a:solidFill>
            </a:endParaRPr>
          </a:p>
          <a:p>
            <a:pPr marL="971550" lvl="1" indent="-51435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每个开发者想法不同，对事物的认识，理解和抽象不同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但是统一规则带来的好处却是显而易见的，可扩展性更好，可读性更高，可维护性更强。甚至代码质量也会相应提高。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3. </a:t>
            </a:r>
            <a:r>
              <a:rPr lang="zh-CN" altLang="en-US" dirty="0" smtClean="0">
                <a:solidFill>
                  <a:schemeClr val="bg1"/>
                </a:solidFill>
              </a:rPr>
              <a:t>关于变量命名和使用规范的基本建议：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1. </a:t>
            </a:r>
            <a:r>
              <a:rPr lang="zh-CN" altLang="en-US" dirty="0" smtClean="0">
                <a:solidFill>
                  <a:schemeClr val="bg1"/>
                </a:solidFill>
              </a:rPr>
              <a:t>变量命名需要</a:t>
            </a:r>
            <a:r>
              <a:rPr lang="zh-CN" altLang="en-US" dirty="0">
                <a:solidFill>
                  <a:schemeClr val="bg1"/>
                </a:solidFill>
              </a:rPr>
              <a:t>是</a:t>
            </a:r>
            <a:r>
              <a:rPr lang="zh-CN" altLang="en-US" dirty="0" smtClean="0">
                <a:solidFill>
                  <a:schemeClr val="bg1"/>
                </a:solidFill>
              </a:rPr>
              <a:t>名词。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2. </a:t>
            </a:r>
            <a:r>
              <a:rPr lang="zh-CN" altLang="en-US" dirty="0" smtClean="0">
                <a:solidFill>
                  <a:schemeClr val="bg1"/>
                </a:solidFill>
              </a:rPr>
              <a:t>函数命名需要时动词或者动词短语。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3. </a:t>
            </a:r>
            <a:r>
              <a:rPr lang="zh-CN" altLang="en-US" dirty="0" smtClean="0">
                <a:solidFill>
                  <a:schemeClr val="bg1"/>
                </a:solidFill>
              </a:rPr>
              <a:t>类</a:t>
            </a:r>
            <a:r>
              <a:rPr lang="zh-CN" altLang="en-US" dirty="0">
                <a:solidFill>
                  <a:schemeClr val="bg1"/>
                </a:solidFill>
              </a:rPr>
              <a:t>名和对象名应该是名词或名词</a:t>
            </a:r>
            <a:r>
              <a:rPr lang="zh-CN" altLang="en-US" dirty="0" smtClean="0">
                <a:solidFill>
                  <a:schemeClr val="bg1"/>
                </a:solidFill>
              </a:rPr>
              <a:t>短语。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4. </a:t>
            </a:r>
            <a:r>
              <a:rPr lang="zh-CN" altLang="en-US" dirty="0" smtClean="0">
                <a:solidFill>
                  <a:schemeClr val="bg1"/>
                </a:solidFill>
              </a:rPr>
              <a:t>状态和类型应该使用具名常量。不能使用数字。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5</a:t>
            </a:r>
            <a:r>
              <a:rPr lang="en-US" altLang="zh-CN" dirty="0" smtClean="0">
                <a:solidFill>
                  <a:schemeClr val="bg1"/>
                </a:solidFill>
              </a:rPr>
              <a:t>. </a:t>
            </a:r>
            <a:r>
              <a:rPr lang="zh-CN" altLang="en-US" dirty="0" smtClean="0">
                <a:solidFill>
                  <a:schemeClr val="bg1"/>
                </a:solidFill>
              </a:rPr>
              <a:t>布尔变量应该使用能隐含“真假”含义，或者 </a:t>
            </a:r>
            <a:r>
              <a:rPr lang="en-US" altLang="zh-CN" dirty="0" smtClean="0">
                <a:solidFill>
                  <a:schemeClr val="bg1"/>
                </a:solidFill>
              </a:rPr>
              <a:t>is…, has… </a:t>
            </a:r>
            <a:r>
              <a:rPr lang="zh-CN" altLang="en-US" dirty="0" smtClean="0">
                <a:solidFill>
                  <a:schemeClr val="bg1"/>
                </a:solidFill>
              </a:rPr>
              <a:t>这样的。使用肯定的布尔变量，不应该使用  </a:t>
            </a:r>
            <a:r>
              <a:rPr lang="en-US" altLang="zh-CN" dirty="0" err="1" smtClean="0">
                <a:solidFill>
                  <a:schemeClr val="bg1"/>
                </a:solidFill>
              </a:rPr>
              <a:t>notFound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6</a:t>
            </a:r>
            <a:r>
              <a:rPr lang="en-US" altLang="zh-CN" dirty="0" smtClean="0">
                <a:solidFill>
                  <a:schemeClr val="bg1"/>
                </a:solidFill>
              </a:rPr>
              <a:t>. </a:t>
            </a:r>
            <a:r>
              <a:rPr lang="zh-CN" altLang="en-US" dirty="0" smtClean="0">
                <a:solidFill>
                  <a:schemeClr val="bg1"/>
                </a:solidFill>
              </a:rPr>
              <a:t>变量必须初始化。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7</a:t>
            </a:r>
            <a:r>
              <a:rPr lang="en-US" altLang="zh-CN" dirty="0" smtClean="0">
                <a:solidFill>
                  <a:schemeClr val="bg1"/>
                </a:solidFill>
              </a:rPr>
              <a:t>. </a:t>
            </a:r>
            <a:r>
              <a:rPr lang="zh-CN" altLang="en-US" dirty="0" smtClean="0">
                <a:solidFill>
                  <a:schemeClr val="bg1"/>
                </a:solidFill>
              </a:rPr>
              <a:t>变量的声明应该和调用 跨度应该尽可能短。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8</a:t>
            </a:r>
            <a:r>
              <a:rPr lang="en-US" altLang="zh-CN" dirty="0" smtClean="0">
                <a:solidFill>
                  <a:schemeClr val="bg1"/>
                </a:solidFill>
              </a:rPr>
              <a:t>. </a:t>
            </a:r>
            <a:r>
              <a:rPr lang="zh-CN" altLang="en-US" dirty="0" smtClean="0">
                <a:solidFill>
                  <a:schemeClr val="bg1"/>
                </a:solidFill>
              </a:rPr>
              <a:t>不能定义为使用的变量。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601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533" y="2588654"/>
            <a:ext cx="10515600" cy="37170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8800" dirty="0" smtClean="0">
                <a:solidFill>
                  <a:schemeClr val="bg1"/>
                </a:solidFill>
              </a:rPr>
              <a:t>Thank you!</a:t>
            </a:r>
            <a:endParaRPr lang="zh-CN" altLang="en-US" sz="88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810" y="310515"/>
            <a:ext cx="270446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6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如何命名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1. </a:t>
            </a:r>
            <a:r>
              <a:rPr lang="zh-CN" altLang="en-US" dirty="0" smtClean="0">
                <a:solidFill>
                  <a:schemeClr val="bg1"/>
                </a:solidFill>
              </a:rPr>
              <a:t>变量命名是程序员工作中最熟悉，最花费时间之一。我觉得应该是程序员最困难的选择之一。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2. </a:t>
            </a:r>
            <a:r>
              <a:rPr lang="zh-CN" altLang="en-US" dirty="0" smtClean="0">
                <a:solidFill>
                  <a:schemeClr val="bg1"/>
                </a:solidFill>
              </a:rPr>
              <a:t>关于好的命名方法我们也可以在网上找到很多指南。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altLang="zh-CN" dirty="0" smtClean="0">
                <a:solidFill>
                  <a:schemeClr val="bg1"/>
                </a:solidFill>
                <a:hlinkClick r:id="rId2"/>
              </a:rPr>
              <a:t>dzone.com/articles/best-practices-variable-and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  <a:hlinkClick r:id="rId3"/>
              </a:rPr>
              <a:t>http://www.makinggoodsoftware.com/2009/05/04/71-tips-for-naming-variables</a:t>
            </a:r>
            <a:r>
              <a:rPr lang="en-US" altLang="zh-CN" dirty="0" smtClean="0">
                <a:solidFill>
                  <a:schemeClr val="bg1"/>
                </a:solidFill>
                <a:hlinkClick r:id="rId3"/>
              </a:rPr>
              <a:t>/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  <a:hlinkClick r:id="rId4"/>
              </a:rPr>
              <a:t>http://wiki.c2.com/?</a:t>
            </a:r>
            <a:r>
              <a:rPr lang="en-US" altLang="zh-CN" dirty="0" smtClean="0">
                <a:solidFill>
                  <a:schemeClr val="bg1"/>
                </a:solidFill>
                <a:hlinkClick r:id="rId4"/>
              </a:rPr>
              <a:t>GoodVariableNames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  <a:hlinkClick r:id="rId5"/>
              </a:rPr>
              <a:t>https://</a:t>
            </a:r>
            <a:r>
              <a:rPr lang="en-US" altLang="zh-CN" dirty="0" smtClean="0">
                <a:solidFill>
                  <a:schemeClr val="bg1"/>
                </a:solidFill>
                <a:hlinkClick r:id="rId5"/>
              </a:rPr>
              <a:t>a-nickels-worth.blogspot.hk/2016/04/a-guide-to-naming-variables.html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	</a:t>
            </a:r>
          </a:p>
          <a:p>
            <a:pPr marL="457200" lvl="1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图片 5" descr="{E1E64C02-2C42-395F-8050-FEFF4CCD0DE5}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0320" y="365125"/>
            <a:ext cx="270446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61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如何命名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AutoNum type="arabicPeriod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</a:rPr>
              <a:t>《</a:t>
            </a:r>
            <a:r>
              <a:rPr lang="zh-CN" altLang="en-US" dirty="0" smtClean="0">
                <a:solidFill>
                  <a:schemeClr val="bg1"/>
                </a:solidFill>
              </a:rPr>
              <a:t>在编写可读代码的艺术</a:t>
            </a:r>
            <a:r>
              <a:rPr lang="en-US" altLang="zh-CN" dirty="0" smtClean="0">
                <a:solidFill>
                  <a:schemeClr val="bg1"/>
                </a:solidFill>
              </a:rPr>
              <a:t>》</a:t>
            </a:r>
            <a:r>
              <a:rPr lang="zh-CN" altLang="en-US" dirty="0" smtClean="0">
                <a:solidFill>
                  <a:schemeClr val="bg1"/>
                </a:solidFill>
              </a:rPr>
              <a:t>书中关于变量的说明。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     关键思想：把信息装到名字里。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1428750" lvl="2" indent="-51435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选择专业的词。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1428750" lvl="2" indent="-51435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避免空泛的名字。像</a:t>
            </a:r>
            <a:r>
              <a:rPr lang="en-US" altLang="zh-CN" dirty="0" err="1" smtClean="0">
                <a:solidFill>
                  <a:schemeClr val="bg1"/>
                </a:solidFill>
              </a:rPr>
              <a:t>tmp</a:t>
            </a:r>
            <a:r>
              <a:rPr lang="zh-CN" altLang="en-US" dirty="0" smtClean="0">
                <a:solidFill>
                  <a:schemeClr val="bg1"/>
                </a:solidFill>
              </a:rPr>
              <a:t>和</a:t>
            </a:r>
            <a:r>
              <a:rPr lang="en-US" altLang="zh-CN" dirty="0" err="1" smtClean="0">
                <a:solidFill>
                  <a:schemeClr val="bg1"/>
                </a:solidFill>
              </a:rPr>
              <a:t>retval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</a:rPr>
              <a:t>除非使用它们有特殊的理由。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1428750" lvl="2" indent="-51435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使用具体的名字来更细致的描述事物。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1428750" lvl="2" indent="-51435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给变量名带上重要的细节。如</a:t>
            </a:r>
            <a:r>
              <a:rPr lang="en-US" altLang="zh-CN" dirty="0" err="1" smtClean="0">
                <a:solidFill>
                  <a:schemeClr val="bg1"/>
                </a:solidFill>
              </a:rPr>
              <a:t>start_ms</a:t>
            </a:r>
            <a:endParaRPr lang="en-US" altLang="zh-CN" dirty="0">
              <a:solidFill>
                <a:schemeClr val="bg1"/>
              </a:solidFill>
            </a:endParaRPr>
          </a:p>
          <a:p>
            <a:pPr marL="1428750" lvl="2" indent="-51435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为作用域大的名字采用更长的名字。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1428750" lvl="2" indent="-51435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有目的地使用大小写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</a:rPr>
              <a:t>下划线等。比例类变量 </a:t>
            </a:r>
            <a:r>
              <a:rPr lang="en-US" altLang="zh-CN" dirty="0" smtClean="0">
                <a:solidFill>
                  <a:schemeClr val="bg1"/>
                </a:solidFill>
              </a:rPr>
              <a:t>offset_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4" name="图片 3" descr="{E1E64C02-2C42-395F-8050-FEFF4CCD0DE5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365125"/>
            <a:ext cx="270446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6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如何命名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《</a:t>
            </a:r>
            <a:r>
              <a:rPr lang="zh-CN" altLang="en-US" dirty="0">
                <a:solidFill>
                  <a:schemeClr val="bg1"/>
                </a:solidFill>
              </a:rPr>
              <a:t>代码整洁之道</a:t>
            </a:r>
            <a:r>
              <a:rPr lang="en-US" altLang="zh-CN" dirty="0">
                <a:solidFill>
                  <a:schemeClr val="bg1"/>
                </a:solidFill>
              </a:rPr>
              <a:t>》</a:t>
            </a:r>
            <a:r>
              <a:rPr lang="zh-CN" altLang="en-US" dirty="0">
                <a:solidFill>
                  <a:schemeClr val="bg1"/>
                </a:solidFill>
              </a:rPr>
              <a:t>书中关于命名的观点。</a:t>
            </a:r>
            <a:endParaRPr lang="en-US" altLang="zh-CN" dirty="0">
              <a:solidFill>
                <a:schemeClr val="bg1"/>
              </a:solidFill>
            </a:endParaRPr>
          </a:p>
          <a:p>
            <a:pPr marL="971550" lvl="1" indent="-51435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名副其实。</a:t>
            </a:r>
            <a:endParaRPr lang="en-US" altLang="zh-CN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1. </a:t>
            </a:r>
            <a:r>
              <a:rPr lang="zh-CN" altLang="en-US" dirty="0" smtClean="0">
                <a:solidFill>
                  <a:schemeClr val="bg1"/>
                </a:solidFill>
              </a:rPr>
              <a:t>试</a:t>
            </a:r>
            <a:r>
              <a:rPr lang="zh-CN" altLang="en-US" dirty="0">
                <a:solidFill>
                  <a:schemeClr val="bg1"/>
                </a:solidFill>
              </a:rPr>
              <a:t>比较  </a:t>
            </a:r>
            <a:r>
              <a:rPr lang="en-US" altLang="zh-CN" dirty="0">
                <a:solidFill>
                  <a:schemeClr val="bg1"/>
                </a:solidFill>
              </a:rPr>
              <a:t>$d and $</a:t>
            </a:r>
            <a:r>
              <a:rPr lang="en-US" altLang="zh-CN" dirty="0" err="1">
                <a:solidFill>
                  <a:schemeClr val="bg1"/>
                </a:solidFill>
              </a:rPr>
              <a:t>daysSinceCreation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</a:p>
          <a:p>
            <a:pPr marL="971550" lvl="1" indent="-51435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避免误导。</a:t>
            </a:r>
            <a:endParaRPr lang="en-US" altLang="zh-CN" dirty="0">
              <a:solidFill>
                <a:schemeClr val="bg1"/>
              </a:solidFill>
            </a:endParaRPr>
          </a:p>
          <a:p>
            <a:pPr marL="971550" lvl="1" indent="-51435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做有意义的</a:t>
            </a:r>
            <a:r>
              <a:rPr lang="zh-CN" altLang="en-US" dirty="0" smtClean="0">
                <a:solidFill>
                  <a:schemeClr val="bg1"/>
                </a:solidFill>
              </a:rPr>
              <a:t>区分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1. </a:t>
            </a:r>
            <a:r>
              <a:rPr lang="zh-CN" altLang="en-US" dirty="0" smtClean="0">
                <a:solidFill>
                  <a:schemeClr val="bg1"/>
                </a:solidFill>
              </a:rPr>
              <a:t>试比较 </a:t>
            </a:r>
            <a:r>
              <a:rPr lang="en-US" altLang="zh-CN" dirty="0" smtClean="0">
                <a:solidFill>
                  <a:schemeClr val="bg1"/>
                </a:solidFill>
              </a:rPr>
              <a:t>function move($a, $b)   and function move($source, $destination)</a:t>
            </a:r>
            <a:endParaRPr lang="en-US" altLang="zh-CN" dirty="0">
              <a:solidFill>
                <a:schemeClr val="bg1"/>
              </a:solidFill>
            </a:endParaRPr>
          </a:p>
          <a:p>
            <a:pPr marL="971550" lvl="1" indent="-51435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使用读的出来的</a:t>
            </a:r>
            <a:r>
              <a:rPr lang="zh-CN" altLang="en-US" dirty="0" smtClean="0">
                <a:solidFill>
                  <a:schemeClr val="bg1"/>
                </a:solidFill>
              </a:rPr>
              <a:t>名称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1. </a:t>
            </a:r>
            <a:r>
              <a:rPr lang="zh-CN" altLang="en-US" dirty="0" smtClean="0">
                <a:solidFill>
                  <a:schemeClr val="bg1"/>
                </a:solidFill>
              </a:rPr>
              <a:t>不要自造词，而非恰当的英语词。</a:t>
            </a:r>
            <a:endParaRPr lang="en-US" altLang="zh-CN" dirty="0">
              <a:solidFill>
                <a:schemeClr val="bg1"/>
              </a:solidFill>
            </a:endParaRPr>
          </a:p>
          <a:p>
            <a:pPr marL="971550" lvl="1" indent="-51435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使用可搜索的</a:t>
            </a:r>
            <a:r>
              <a:rPr lang="zh-CN" altLang="en-US" dirty="0" smtClean="0">
                <a:solidFill>
                  <a:schemeClr val="bg1"/>
                </a:solidFill>
              </a:rPr>
              <a:t>名称</a:t>
            </a:r>
            <a:endParaRPr lang="en-US" altLang="zh-CN" dirty="0">
              <a:solidFill>
                <a:schemeClr val="bg1"/>
              </a:solidFill>
            </a:endParaRPr>
          </a:p>
          <a:p>
            <a:pPr marL="971550" lvl="1" indent="-51435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避免使用编码  </a:t>
            </a:r>
            <a:r>
              <a:rPr lang="en-US" altLang="zh-CN" dirty="0">
                <a:solidFill>
                  <a:schemeClr val="bg1"/>
                </a:solidFill>
              </a:rPr>
              <a:t>[</a:t>
            </a:r>
            <a:r>
              <a:rPr lang="zh-CN" altLang="en-US" dirty="0">
                <a:solidFill>
                  <a:schemeClr val="bg1"/>
                </a:solidFill>
              </a:rPr>
              <a:t>匈牙利语标记法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前缀</a:t>
            </a:r>
            <a:r>
              <a:rPr lang="en-US" altLang="zh-CN" dirty="0">
                <a:solidFill>
                  <a:schemeClr val="bg1"/>
                </a:solidFill>
              </a:rPr>
              <a:t>]</a:t>
            </a:r>
          </a:p>
          <a:p>
            <a:pPr marL="971550" lvl="1" indent="-51435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避免思维映射</a:t>
            </a:r>
            <a:endParaRPr lang="en-US" altLang="zh-CN" dirty="0">
              <a:solidFill>
                <a:schemeClr val="bg1"/>
              </a:solidFill>
            </a:endParaRPr>
          </a:p>
          <a:p>
            <a:pPr marL="971550" lvl="1" indent="-51435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类名和对象名应该是名词或名词短语</a:t>
            </a:r>
            <a:endParaRPr lang="en-US" altLang="zh-CN" dirty="0">
              <a:solidFill>
                <a:schemeClr val="bg1"/>
              </a:solidFill>
            </a:endParaRPr>
          </a:p>
          <a:p>
            <a:pPr marL="971550" lvl="1" indent="-51435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方法名应当是动词或动词短语</a:t>
            </a:r>
            <a:endParaRPr lang="en-US" altLang="zh-CN" dirty="0">
              <a:solidFill>
                <a:schemeClr val="bg1"/>
              </a:solidFill>
            </a:endParaRPr>
          </a:p>
          <a:p>
            <a:pPr marL="971550" lvl="1" indent="-51435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每个概念对应一个词</a:t>
            </a:r>
            <a:endParaRPr lang="en-US" altLang="zh-CN" dirty="0">
              <a:solidFill>
                <a:schemeClr val="bg1"/>
              </a:solidFill>
            </a:endParaRPr>
          </a:p>
          <a:p>
            <a:pPr marL="971550" lvl="1" indent="-51435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使用解决方案领域名称。</a:t>
            </a:r>
            <a:endParaRPr lang="en-US" altLang="zh-CN" dirty="0">
              <a:solidFill>
                <a:schemeClr val="bg1"/>
              </a:solidFill>
            </a:endParaRPr>
          </a:p>
          <a:p>
            <a:pPr marL="971550" lvl="1" indent="-51435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添加有意义的语境。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 descr="{E1E64C02-2C42-395F-8050-FEFF4CCD0DE5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365125"/>
            <a:ext cx="270446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0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如何命名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《</a:t>
            </a:r>
            <a:r>
              <a:rPr lang="zh-CN" altLang="en-US" dirty="0" smtClean="0">
                <a:solidFill>
                  <a:schemeClr val="bg1"/>
                </a:solidFill>
              </a:rPr>
              <a:t>代码大全</a:t>
            </a:r>
            <a:r>
              <a:rPr lang="en-US" altLang="zh-CN" dirty="0" smtClean="0">
                <a:solidFill>
                  <a:schemeClr val="bg1"/>
                </a:solidFill>
              </a:rPr>
              <a:t>》</a:t>
            </a:r>
            <a:r>
              <a:rPr lang="zh-CN" altLang="en-US" dirty="0">
                <a:solidFill>
                  <a:schemeClr val="bg1"/>
                </a:solidFill>
              </a:rPr>
              <a:t>书中关于命名的观点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1. </a:t>
            </a:r>
            <a:r>
              <a:rPr lang="zh-CN" altLang="en-US" dirty="0">
                <a:solidFill>
                  <a:schemeClr val="bg1"/>
                </a:solidFill>
              </a:rPr>
              <a:t>为变量命名时最重要的考虑是，该名字要完全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准确的描述出该变量所代表的事物。获得好名字的一种实用技巧就是用文字表达变量所代表的是什么。通常，对变量的描述就是最佳的变量名。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zh-CN" altLang="en-US" dirty="0">
                <a:solidFill>
                  <a:schemeClr val="bg1"/>
                </a:solidFill>
              </a:rPr>
              <a:t>例： 标识当前利率的变量最好为 </a:t>
            </a:r>
            <a:r>
              <a:rPr lang="en-US" altLang="zh-CN" dirty="0">
                <a:solidFill>
                  <a:schemeClr val="bg1"/>
                </a:solidFill>
              </a:rPr>
              <a:t>rate, </a:t>
            </a:r>
            <a:r>
              <a:rPr lang="zh-CN" altLang="en-US" dirty="0">
                <a:solidFill>
                  <a:schemeClr val="bg1"/>
                </a:solidFill>
              </a:rPr>
              <a:t>而不是</a:t>
            </a:r>
            <a:r>
              <a:rPr lang="en-US" altLang="zh-CN" dirty="0">
                <a:solidFill>
                  <a:schemeClr val="bg1"/>
                </a:solidFill>
              </a:rPr>
              <a:t>r</a:t>
            </a:r>
            <a:r>
              <a:rPr lang="zh-CN" altLang="en-US" dirty="0">
                <a:solidFill>
                  <a:schemeClr val="bg1"/>
                </a:solidFill>
              </a:rPr>
              <a:t>或</a:t>
            </a:r>
            <a:r>
              <a:rPr lang="en-US" altLang="zh-CN" dirty="0">
                <a:solidFill>
                  <a:schemeClr val="bg1"/>
                </a:solidFill>
              </a:rPr>
              <a:t>x</a:t>
            </a:r>
            <a:r>
              <a:rPr lang="zh-CN" altLang="en-US" dirty="0">
                <a:solidFill>
                  <a:schemeClr val="bg1"/>
                </a:solidFill>
              </a:rPr>
              <a:t>。表示当前日期最好为 </a:t>
            </a:r>
            <a:r>
              <a:rPr lang="en-US" altLang="zh-CN" dirty="0" err="1">
                <a:solidFill>
                  <a:schemeClr val="bg1"/>
                </a:solidFill>
              </a:rPr>
              <a:t>currentDate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而不是 </a:t>
            </a:r>
            <a:r>
              <a:rPr lang="en-US" altLang="zh-CN" dirty="0">
                <a:solidFill>
                  <a:schemeClr val="bg1"/>
                </a:solidFill>
              </a:rPr>
              <a:t>current </a:t>
            </a:r>
            <a:r>
              <a:rPr lang="zh-CN" altLang="en-US" dirty="0">
                <a:solidFill>
                  <a:schemeClr val="bg1"/>
                </a:solidFill>
              </a:rPr>
              <a:t>或者</a:t>
            </a:r>
            <a:r>
              <a:rPr lang="en-US" altLang="zh-CN" dirty="0">
                <a:solidFill>
                  <a:schemeClr val="bg1"/>
                </a:solidFill>
              </a:rPr>
              <a:t>date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2. </a:t>
            </a:r>
            <a:r>
              <a:rPr lang="zh-CN" altLang="en-US" dirty="0" smtClean="0">
                <a:solidFill>
                  <a:schemeClr val="bg1"/>
                </a:solidFill>
              </a:rPr>
              <a:t>以问题为导向。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3. </a:t>
            </a:r>
            <a:r>
              <a:rPr lang="zh-CN" altLang="en-US" dirty="0" smtClean="0">
                <a:solidFill>
                  <a:schemeClr val="bg1"/>
                </a:solidFill>
              </a:rPr>
              <a:t>最适当的名字长度。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4. </a:t>
            </a:r>
            <a:r>
              <a:rPr lang="zh-CN" altLang="en-US" dirty="0" smtClean="0">
                <a:solidFill>
                  <a:schemeClr val="bg1"/>
                </a:solidFill>
              </a:rPr>
              <a:t>作用域对变量名的影响。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5. </a:t>
            </a:r>
            <a:r>
              <a:rPr lang="zh-CN" altLang="en-US" dirty="0" smtClean="0">
                <a:solidFill>
                  <a:schemeClr val="bg1"/>
                </a:solidFill>
              </a:rPr>
              <a:t>变量命中的计算值限定词。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6. </a:t>
            </a:r>
            <a:r>
              <a:rPr lang="zh-CN" altLang="en-US" dirty="0" smtClean="0">
                <a:solidFill>
                  <a:schemeClr val="bg1"/>
                </a:solidFill>
              </a:rPr>
              <a:t>变量名中的常用对仗词。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2"/>
            <a:r>
              <a:rPr lang="en-US" altLang="zh-CN" dirty="0" smtClean="0">
                <a:solidFill>
                  <a:schemeClr val="bg1"/>
                </a:solidFill>
              </a:rPr>
              <a:t>Begin/end, first/last, locked/unlocked, min/max, next/previous, old/new, opened/closed, visible/invisible, source/target, source/destination, up/down</a:t>
            </a:r>
          </a:p>
          <a:p>
            <a:pPr marL="914400" lvl="2" indent="0"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 descr="{E1E64C02-2C42-395F-8050-FEFF4CCD0DE5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365125"/>
            <a:ext cx="270446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0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如何命名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《</a:t>
            </a:r>
            <a:r>
              <a:rPr lang="zh-CN" altLang="en-US" dirty="0">
                <a:solidFill>
                  <a:schemeClr val="bg1"/>
                </a:solidFill>
              </a:rPr>
              <a:t>代码大全</a:t>
            </a:r>
            <a:r>
              <a:rPr lang="en-US" altLang="zh-CN" dirty="0">
                <a:solidFill>
                  <a:schemeClr val="bg1"/>
                </a:solidFill>
              </a:rPr>
              <a:t>》</a:t>
            </a:r>
            <a:r>
              <a:rPr lang="zh-CN" altLang="en-US" dirty="0">
                <a:solidFill>
                  <a:schemeClr val="bg1"/>
                </a:solidFill>
              </a:rPr>
              <a:t>书中关于命名的观点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为特定类型的数据命名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en-US" altLang="zh-CN" dirty="0">
                <a:solidFill>
                  <a:schemeClr val="bg1"/>
                </a:solidFill>
              </a:rPr>
              <a:t>1. </a:t>
            </a:r>
            <a:r>
              <a:rPr lang="zh-CN" altLang="en-US" dirty="0">
                <a:solidFill>
                  <a:schemeClr val="bg1"/>
                </a:solidFill>
              </a:rPr>
              <a:t>为循环下标命名。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en-US" altLang="zh-CN" dirty="0">
                <a:solidFill>
                  <a:schemeClr val="bg1"/>
                </a:solidFill>
              </a:rPr>
              <a:t>2. </a:t>
            </a:r>
            <a:r>
              <a:rPr lang="zh-CN" altLang="en-US" dirty="0">
                <a:solidFill>
                  <a:schemeClr val="bg1"/>
                </a:solidFill>
              </a:rPr>
              <a:t>为状态变量命名。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en-US" altLang="zh-CN" dirty="0">
                <a:solidFill>
                  <a:schemeClr val="bg1"/>
                </a:solidFill>
              </a:rPr>
              <a:t>3. </a:t>
            </a:r>
            <a:r>
              <a:rPr lang="zh-CN" altLang="en-US" dirty="0">
                <a:solidFill>
                  <a:schemeClr val="bg1"/>
                </a:solidFill>
              </a:rPr>
              <a:t>为临时变量命名。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en-US" altLang="zh-CN" dirty="0">
                <a:solidFill>
                  <a:schemeClr val="bg1"/>
                </a:solidFill>
              </a:rPr>
              <a:t>4. </a:t>
            </a:r>
            <a:r>
              <a:rPr lang="zh-CN" altLang="en-US" dirty="0">
                <a:solidFill>
                  <a:schemeClr val="bg1"/>
                </a:solidFill>
              </a:rPr>
              <a:t>为布尔变量命名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创建具备可读性的短名字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2"/>
            <a:r>
              <a:rPr lang="zh-CN" altLang="en-US" dirty="0" smtClean="0">
                <a:solidFill>
                  <a:schemeClr val="bg1"/>
                </a:solidFill>
              </a:rPr>
              <a:t>从某种程度上说，要求使用短变量名是早期计算的遗留物。早期语言，如汇编一遍的</a:t>
            </a:r>
            <a:r>
              <a:rPr lang="en-US" altLang="zh-CN" dirty="0">
                <a:solidFill>
                  <a:schemeClr val="bg1"/>
                </a:solidFill>
              </a:rPr>
              <a:t>B</a:t>
            </a:r>
            <a:r>
              <a:rPr lang="en-US" altLang="zh-CN" dirty="0" smtClean="0">
                <a:solidFill>
                  <a:schemeClr val="bg1"/>
                </a:solidFill>
              </a:rPr>
              <a:t>asic</a:t>
            </a:r>
            <a:r>
              <a:rPr lang="zh-CN" altLang="en-US" dirty="0" smtClean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F</a:t>
            </a:r>
            <a:r>
              <a:rPr lang="en-US" altLang="zh-CN" dirty="0" smtClean="0">
                <a:solidFill>
                  <a:schemeClr val="bg1"/>
                </a:solidFill>
              </a:rPr>
              <a:t>ortran</a:t>
            </a:r>
            <a:r>
              <a:rPr lang="zh-CN" altLang="en-US" dirty="0" smtClean="0">
                <a:solidFill>
                  <a:schemeClr val="bg1"/>
                </a:solidFill>
              </a:rPr>
              <a:t>都把变量名的长度限制在</a:t>
            </a: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到</a:t>
            </a:r>
            <a:r>
              <a:rPr lang="en-US" altLang="zh-CN" dirty="0" smtClean="0">
                <a:solidFill>
                  <a:schemeClr val="bg1"/>
                </a:solidFill>
              </a:rPr>
              <a:t>8</a:t>
            </a:r>
            <a:r>
              <a:rPr lang="zh-CN" altLang="en-US" dirty="0" smtClean="0">
                <a:solidFill>
                  <a:schemeClr val="bg1"/>
                </a:solidFill>
              </a:rPr>
              <a:t>个字符，并要求程序员创建简短的名字。如果环境真的要求你创建简短的名字。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zh-CN" altLang="en-US" dirty="0" smtClean="0">
                <a:solidFill>
                  <a:schemeClr val="bg1"/>
                </a:solidFill>
              </a:rPr>
              <a:t>缩写的一般指导原则</a:t>
            </a:r>
            <a:endParaRPr lang="en-US" altLang="zh-CN" dirty="0">
              <a:solidFill>
                <a:schemeClr val="bg1"/>
              </a:solidFill>
            </a:endParaRPr>
          </a:p>
          <a:p>
            <a:pPr lvl="3"/>
            <a:r>
              <a:rPr lang="en-US" altLang="zh-CN" dirty="0" smtClean="0">
                <a:solidFill>
                  <a:schemeClr val="bg1"/>
                </a:solidFill>
              </a:rPr>
              <a:t>1. </a:t>
            </a:r>
            <a:r>
              <a:rPr lang="zh-CN" altLang="en-US" dirty="0" smtClean="0">
                <a:solidFill>
                  <a:schemeClr val="bg1"/>
                </a:solidFill>
              </a:rPr>
              <a:t>使用标准的缩写 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</a:rPr>
              <a:t>列在字典中的那些常见缩写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3"/>
            <a:r>
              <a:rPr lang="en-US" altLang="zh-CN" dirty="0" smtClean="0">
                <a:solidFill>
                  <a:schemeClr val="bg1"/>
                </a:solidFill>
              </a:rPr>
              <a:t>2. </a:t>
            </a:r>
            <a:r>
              <a:rPr lang="zh-CN" altLang="en-US" dirty="0" smtClean="0">
                <a:solidFill>
                  <a:schemeClr val="bg1"/>
                </a:solidFill>
              </a:rPr>
              <a:t>去掉搜索非前置元音。 </a:t>
            </a:r>
            <a:r>
              <a:rPr lang="en-US" altLang="zh-CN" dirty="0" smtClean="0">
                <a:solidFill>
                  <a:schemeClr val="bg1"/>
                </a:solidFill>
              </a:rPr>
              <a:t>(computer</a:t>
            </a:r>
            <a:r>
              <a:rPr lang="zh-CN" altLang="en-US" dirty="0" smtClean="0">
                <a:solidFill>
                  <a:schemeClr val="bg1"/>
                </a:solidFill>
              </a:rPr>
              <a:t>变成</a:t>
            </a:r>
            <a:r>
              <a:rPr lang="en-US" altLang="zh-CN" dirty="0" err="1" smtClean="0">
                <a:solidFill>
                  <a:schemeClr val="bg1"/>
                </a:solidFill>
              </a:rPr>
              <a:t>cmptr</a:t>
            </a:r>
            <a:r>
              <a:rPr lang="en-US" altLang="zh-CN" dirty="0" smtClean="0">
                <a:solidFill>
                  <a:schemeClr val="bg1"/>
                </a:solidFill>
              </a:rPr>
              <a:t>, screen</a:t>
            </a:r>
            <a:r>
              <a:rPr lang="zh-CN" altLang="en-US" dirty="0" smtClean="0">
                <a:solidFill>
                  <a:schemeClr val="bg1"/>
                </a:solidFill>
              </a:rPr>
              <a:t>变成</a:t>
            </a:r>
            <a:r>
              <a:rPr lang="en-US" altLang="zh-CN" dirty="0" err="1" smtClean="0">
                <a:solidFill>
                  <a:schemeClr val="bg1"/>
                </a:solidFill>
              </a:rPr>
              <a:t>scrn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pPr lvl="3"/>
            <a:r>
              <a:rPr lang="en-US" altLang="zh-CN" dirty="0" smtClean="0">
                <a:solidFill>
                  <a:schemeClr val="bg1"/>
                </a:solidFill>
              </a:rPr>
              <a:t>3. </a:t>
            </a:r>
            <a:r>
              <a:rPr lang="zh-CN" altLang="en-US" dirty="0" smtClean="0">
                <a:solidFill>
                  <a:schemeClr val="bg1"/>
                </a:solidFill>
              </a:rPr>
              <a:t>去掉虚词 </a:t>
            </a:r>
            <a:r>
              <a:rPr lang="en-US" altLang="zh-CN" dirty="0" smtClean="0">
                <a:solidFill>
                  <a:schemeClr val="bg1"/>
                </a:solidFill>
              </a:rPr>
              <a:t>and, or, the </a:t>
            </a:r>
            <a:r>
              <a:rPr lang="zh-CN" altLang="en-US" dirty="0" smtClean="0">
                <a:solidFill>
                  <a:schemeClr val="bg1"/>
                </a:solidFill>
              </a:rPr>
              <a:t>等。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3"/>
            <a:r>
              <a:rPr lang="en-US" altLang="zh-CN" dirty="0" smtClean="0">
                <a:solidFill>
                  <a:schemeClr val="bg1"/>
                </a:solidFill>
              </a:rPr>
              <a:t>4. </a:t>
            </a:r>
            <a:r>
              <a:rPr lang="zh-CN" altLang="en-US" dirty="0" smtClean="0">
                <a:solidFill>
                  <a:schemeClr val="bg1"/>
                </a:solidFill>
              </a:rPr>
              <a:t>使用每个单词的第一个或前几个字母。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3"/>
            <a:r>
              <a:rPr lang="en-US" altLang="zh-CN" dirty="0" smtClean="0">
                <a:solidFill>
                  <a:schemeClr val="bg1"/>
                </a:solidFill>
              </a:rPr>
              <a:t>5. </a:t>
            </a:r>
            <a:r>
              <a:rPr lang="zh-CN" altLang="en-US" dirty="0" smtClean="0">
                <a:solidFill>
                  <a:schemeClr val="bg1"/>
                </a:solidFill>
              </a:rPr>
              <a:t>统一地在每个单词的第一，第二或者第三个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</a:rPr>
              <a:t>选择最合适的一个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</a:rPr>
              <a:t>字母后截断。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3"/>
            <a:r>
              <a:rPr lang="en-US" altLang="zh-CN" dirty="0" smtClean="0">
                <a:solidFill>
                  <a:schemeClr val="bg1"/>
                </a:solidFill>
              </a:rPr>
              <a:t>6. </a:t>
            </a:r>
            <a:r>
              <a:rPr lang="zh-CN" altLang="en-US" dirty="0" smtClean="0">
                <a:solidFill>
                  <a:schemeClr val="bg1"/>
                </a:solidFill>
              </a:rPr>
              <a:t>保留每个单词的第一个和最后一个字母。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3"/>
            <a:r>
              <a:rPr lang="en-US" altLang="zh-CN" dirty="0" smtClean="0">
                <a:solidFill>
                  <a:schemeClr val="bg1"/>
                </a:solidFill>
              </a:rPr>
              <a:t>7. </a:t>
            </a:r>
            <a:r>
              <a:rPr lang="zh-CN" altLang="en-US" dirty="0" smtClean="0">
                <a:solidFill>
                  <a:schemeClr val="bg1"/>
                </a:solidFill>
              </a:rPr>
              <a:t>使用名字中的每一个重要单词，最多不超过三个。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3"/>
            <a:r>
              <a:rPr lang="en-US" altLang="zh-CN" dirty="0" smtClean="0">
                <a:solidFill>
                  <a:schemeClr val="bg1"/>
                </a:solidFill>
              </a:rPr>
              <a:t>8. </a:t>
            </a:r>
            <a:r>
              <a:rPr lang="zh-CN" altLang="en-US" dirty="0" smtClean="0">
                <a:solidFill>
                  <a:schemeClr val="bg1"/>
                </a:solidFill>
              </a:rPr>
              <a:t>去除无用的后缀 </a:t>
            </a:r>
            <a:r>
              <a:rPr lang="en-US" altLang="zh-CN" dirty="0" smtClean="0">
                <a:solidFill>
                  <a:schemeClr val="bg1"/>
                </a:solidFill>
              </a:rPr>
              <a:t>–</a:t>
            </a:r>
            <a:r>
              <a:rPr lang="en-US" altLang="zh-CN" dirty="0" err="1" smtClean="0">
                <a:solidFill>
                  <a:schemeClr val="bg1"/>
                </a:solidFill>
              </a:rPr>
              <a:t>ing</a:t>
            </a:r>
            <a:r>
              <a:rPr lang="en-US" altLang="zh-CN" dirty="0" smtClean="0">
                <a:solidFill>
                  <a:schemeClr val="bg1"/>
                </a:solidFill>
              </a:rPr>
              <a:t>, </a:t>
            </a:r>
            <a:r>
              <a:rPr lang="en-US" altLang="zh-CN" dirty="0" err="1" smtClean="0">
                <a:solidFill>
                  <a:schemeClr val="bg1"/>
                </a:solidFill>
              </a:rPr>
              <a:t>ed</a:t>
            </a:r>
            <a:r>
              <a:rPr lang="zh-CN" altLang="en-US" dirty="0" smtClean="0">
                <a:solidFill>
                  <a:schemeClr val="bg1"/>
                </a:solidFill>
              </a:rPr>
              <a:t>等。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3"/>
            <a:r>
              <a:rPr lang="en-US" altLang="zh-CN" dirty="0" smtClean="0">
                <a:solidFill>
                  <a:schemeClr val="bg1"/>
                </a:solidFill>
              </a:rPr>
              <a:t>9. </a:t>
            </a:r>
            <a:r>
              <a:rPr lang="zh-CN" altLang="en-US" dirty="0" smtClean="0">
                <a:solidFill>
                  <a:schemeClr val="bg1"/>
                </a:solidFill>
              </a:rPr>
              <a:t>保留每个音节中最引人注意的发音。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3"/>
            <a:r>
              <a:rPr lang="en-US" altLang="zh-CN" dirty="0" smtClean="0">
                <a:solidFill>
                  <a:schemeClr val="bg1"/>
                </a:solidFill>
              </a:rPr>
              <a:t>10. </a:t>
            </a:r>
            <a:r>
              <a:rPr lang="zh-CN" altLang="en-US" dirty="0" smtClean="0">
                <a:solidFill>
                  <a:schemeClr val="bg1"/>
                </a:solidFill>
              </a:rPr>
              <a:t>确保不要改变变量的含义。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 descr="{E1E64C02-2C42-395F-8050-FEFF4CCD0DE5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365125"/>
            <a:ext cx="270446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85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</a:rPr>
              <a:t>应该</a:t>
            </a:r>
            <a:r>
              <a:rPr lang="zh-CN" altLang="en-US" dirty="0">
                <a:solidFill>
                  <a:schemeClr val="bg1"/>
                </a:solidFill>
              </a:rPr>
              <a:t>避免的</a:t>
            </a:r>
            <a:r>
              <a:rPr lang="zh-CN" altLang="en-US" dirty="0" smtClean="0">
                <a:solidFill>
                  <a:schemeClr val="bg1"/>
                </a:solidFill>
              </a:rPr>
              <a:t>名字</a:t>
            </a:r>
            <a:r>
              <a:rPr lang="en-US" altLang="zh-CN" dirty="0">
                <a:solidFill>
                  <a:schemeClr val="bg1"/>
                </a:solidFill>
              </a:rPr>
              <a:t/>
            </a:r>
            <a:br>
              <a:rPr lang="en-US" altLang="zh-CN" dirty="0">
                <a:solidFill>
                  <a:schemeClr val="bg1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 </a:t>
            </a:r>
            <a:r>
              <a:rPr lang="zh-CN" altLang="en-US" dirty="0" smtClean="0">
                <a:solidFill>
                  <a:schemeClr val="bg1"/>
                </a:solidFill>
              </a:rPr>
              <a:t>避免使用令人误解的名字或缩写。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2. </a:t>
            </a:r>
            <a:r>
              <a:rPr lang="zh-CN" altLang="en-US" dirty="0" smtClean="0">
                <a:solidFill>
                  <a:schemeClr val="bg1"/>
                </a:solidFill>
              </a:rPr>
              <a:t>避免使用具有相似含义的名字。</a:t>
            </a:r>
            <a:r>
              <a:rPr lang="en-US" altLang="zh-CN" dirty="0" smtClean="0">
                <a:solidFill>
                  <a:schemeClr val="bg1"/>
                </a:solidFill>
              </a:rPr>
              <a:t>$input $</a:t>
            </a:r>
            <a:r>
              <a:rPr lang="en-US" altLang="zh-CN" dirty="0" err="1" smtClean="0">
                <a:solidFill>
                  <a:schemeClr val="bg1"/>
                </a:solidFill>
              </a:rPr>
              <a:t>inputValue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3. </a:t>
            </a:r>
            <a:r>
              <a:rPr lang="zh-CN" altLang="en-US" dirty="0" smtClean="0">
                <a:solidFill>
                  <a:schemeClr val="bg1"/>
                </a:solidFill>
              </a:rPr>
              <a:t>避免使用具有不同含义但却有相似名字的变量。</a:t>
            </a:r>
            <a:r>
              <a:rPr lang="en-US" altLang="zh-CN" dirty="0" smtClean="0">
                <a:solidFill>
                  <a:schemeClr val="bg1"/>
                </a:solidFill>
              </a:rPr>
              <a:t>$</a:t>
            </a:r>
            <a:r>
              <a:rPr lang="en-US" altLang="zh-CN" dirty="0" err="1" smtClean="0">
                <a:solidFill>
                  <a:schemeClr val="bg1"/>
                </a:solidFill>
              </a:rPr>
              <a:t>clientRecs</a:t>
            </a:r>
            <a:r>
              <a:rPr lang="zh-CN" altLang="en-US" dirty="0" smtClean="0">
                <a:solidFill>
                  <a:schemeClr val="bg1"/>
                </a:solidFill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</a:rPr>
              <a:t>$</a:t>
            </a:r>
            <a:r>
              <a:rPr lang="en-US" altLang="zh-CN" dirty="0" err="1" smtClean="0">
                <a:solidFill>
                  <a:schemeClr val="bg1"/>
                </a:solidFill>
              </a:rPr>
              <a:t>clientReps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4. </a:t>
            </a:r>
            <a:r>
              <a:rPr lang="zh-CN" altLang="en-US" dirty="0" smtClean="0">
                <a:solidFill>
                  <a:schemeClr val="bg1"/>
                </a:solidFill>
              </a:rPr>
              <a:t>避免使用发音相近的名字。</a:t>
            </a:r>
            <a:r>
              <a:rPr lang="en-US" altLang="zh-CN" dirty="0" smtClean="0">
                <a:solidFill>
                  <a:schemeClr val="bg1"/>
                </a:solidFill>
              </a:rPr>
              <a:t>$warp, $rap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5. </a:t>
            </a:r>
            <a:r>
              <a:rPr lang="zh-CN" altLang="en-US" dirty="0" smtClean="0">
                <a:solidFill>
                  <a:schemeClr val="bg1"/>
                </a:solidFill>
              </a:rPr>
              <a:t>避免在名字中使用数字。</a:t>
            </a:r>
            <a:r>
              <a:rPr lang="en-US" altLang="zh-CN" dirty="0" smtClean="0">
                <a:solidFill>
                  <a:schemeClr val="bg1"/>
                </a:solidFill>
              </a:rPr>
              <a:t>$file1, $file2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6. </a:t>
            </a:r>
            <a:r>
              <a:rPr lang="zh-CN" altLang="en-US" dirty="0" smtClean="0">
                <a:solidFill>
                  <a:schemeClr val="bg1"/>
                </a:solidFill>
              </a:rPr>
              <a:t>避免在名字中拼错单词。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7. </a:t>
            </a:r>
            <a:r>
              <a:rPr lang="zh-CN" altLang="en-US" dirty="0" smtClean="0">
                <a:solidFill>
                  <a:schemeClr val="bg1"/>
                </a:solidFill>
              </a:rPr>
              <a:t>避免使用英语中常常拼错的单词。比如 </a:t>
            </a:r>
            <a:r>
              <a:rPr lang="en-US" altLang="zh-CN" dirty="0" smtClean="0">
                <a:solidFill>
                  <a:schemeClr val="bg1"/>
                </a:solidFill>
              </a:rPr>
              <a:t>ascend, absence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8. </a:t>
            </a:r>
            <a:r>
              <a:rPr lang="zh-CN" altLang="en-US" dirty="0" smtClean="0">
                <a:solidFill>
                  <a:schemeClr val="bg1"/>
                </a:solidFill>
              </a:rPr>
              <a:t>不要依靠大小写来区分变量名 如：</a:t>
            </a:r>
            <a:r>
              <a:rPr lang="en-US" altLang="zh-CN" dirty="0" err="1" smtClean="0">
                <a:solidFill>
                  <a:schemeClr val="bg1"/>
                </a:solidFill>
              </a:rPr>
              <a:t>frd</a:t>
            </a:r>
            <a:r>
              <a:rPr lang="zh-CN" altLang="en-US" dirty="0" smtClean="0">
                <a:solidFill>
                  <a:schemeClr val="bg1"/>
                </a:solidFill>
              </a:rPr>
              <a:t>来代表 </a:t>
            </a:r>
            <a:r>
              <a:rPr lang="en-US" altLang="zh-CN" dirty="0" smtClean="0">
                <a:solidFill>
                  <a:schemeClr val="bg1"/>
                </a:solidFill>
              </a:rPr>
              <a:t>fired</a:t>
            </a:r>
            <a:r>
              <a:rPr lang="zh-CN" altLang="en-US" dirty="0" smtClean="0">
                <a:solidFill>
                  <a:schemeClr val="bg1"/>
                </a:solidFill>
              </a:rPr>
              <a:t>， 用</a:t>
            </a:r>
            <a:r>
              <a:rPr lang="en-US" altLang="zh-CN" dirty="0" smtClean="0">
                <a:solidFill>
                  <a:schemeClr val="bg1"/>
                </a:solidFill>
              </a:rPr>
              <a:t>FRD</a:t>
            </a:r>
            <a:r>
              <a:rPr lang="zh-CN" altLang="en-US" dirty="0" smtClean="0">
                <a:solidFill>
                  <a:schemeClr val="bg1"/>
                </a:solidFill>
              </a:rPr>
              <a:t>代表 </a:t>
            </a:r>
            <a:r>
              <a:rPr lang="en-US" altLang="zh-CN" dirty="0" smtClean="0">
                <a:solidFill>
                  <a:schemeClr val="bg1"/>
                </a:solidFill>
              </a:rPr>
              <a:t>final review duty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9. </a:t>
            </a:r>
            <a:r>
              <a:rPr lang="zh-CN" altLang="en-US" dirty="0" smtClean="0">
                <a:solidFill>
                  <a:schemeClr val="bg1"/>
                </a:solidFill>
              </a:rPr>
              <a:t>避免使用多种自然语言。如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$</a:t>
            </a:r>
            <a:r>
              <a:rPr lang="zh-CN" altLang="en-US" dirty="0" smtClean="0">
                <a:solidFill>
                  <a:schemeClr val="bg1"/>
                </a:solidFill>
              </a:rPr>
              <a:t>姓名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10. </a:t>
            </a:r>
            <a:r>
              <a:rPr lang="zh-CN" altLang="en-US" dirty="0" smtClean="0">
                <a:solidFill>
                  <a:schemeClr val="bg1"/>
                </a:solidFill>
              </a:rPr>
              <a:t>避免使用标准类型，变量和子程序的名字。如：</a:t>
            </a:r>
            <a:r>
              <a:rPr lang="en-US" altLang="zh-CN" dirty="0" smtClean="0">
                <a:solidFill>
                  <a:schemeClr val="bg1"/>
                </a:solidFill>
              </a:rPr>
              <a:t>if ($if == $else){ $else = ‘else’]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11. </a:t>
            </a:r>
            <a:r>
              <a:rPr lang="zh-CN" altLang="en-US" dirty="0" smtClean="0">
                <a:solidFill>
                  <a:schemeClr val="bg1"/>
                </a:solidFill>
              </a:rPr>
              <a:t>不要使用与变量含义完全无关的名字。 如：</a:t>
            </a:r>
            <a:r>
              <a:rPr lang="en-US" altLang="zh-CN" dirty="0" smtClean="0">
                <a:solidFill>
                  <a:schemeClr val="bg1"/>
                </a:solidFill>
              </a:rPr>
              <a:t>$hello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12. </a:t>
            </a:r>
            <a:r>
              <a:rPr lang="zh-CN" altLang="en-US" dirty="0" smtClean="0">
                <a:solidFill>
                  <a:schemeClr val="bg1"/>
                </a:solidFill>
              </a:rPr>
              <a:t>避免在名字中包含易混淆的字符。如： </a:t>
            </a:r>
            <a:r>
              <a:rPr lang="en-US" altLang="zh-CN" dirty="0" smtClean="0">
                <a:solidFill>
                  <a:schemeClr val="bg1"/>
                </a:solidFill>
              </a:rPr>
              <a:t>$eyeChart1, $</a:t>
            </a:r>
            <a:r>
              <a:rPr lang="en-US" altLang="zh-CN" dirty="0" err="1" smtClean="0">
                <a:solidFill>
                  <a:schemeClr val="bg1"/>
                </a:solidFill>
              </a:rPr>
              <a:t>eyeChartl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 descr="{E1E64C02-2C42-395F-8050-FEFF4CCD0DE5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365125"/>
            <a:ext cx="270446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82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. </a:t>
            </a:r>
            <a:r>
              <a:rPr lang="zh-CN" altLang="en-US" dirty="0">
                <a:solidFill>
                  <a:schemeClr val="bg1"/>
                </a:solidFill>
              </a:rPr>
              <a:t>变量</a:t>
            </a:r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– </a:t>
            </a:r>
            <a:r>
              <a:rPr lang="zh-CN" altLang="en-US" dirty="0" smtClean="0">
                <a:solidFill>
                  <a:schemeClr val="bg1"/>
                </a:solidFill>
              </a:rPr>
              <a:t>变量初始化原则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 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 descr="{E1E64C02-2C42-395F-8050-FEFF4CCD0DE5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090" y="365125"/>
            <a:ext cx="1946515" cy="56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6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. </a:t>
            </a:r>
            <a:r>
              <a:rPr lang="zh-CN" altLang="en-US" dirty="0">
                <a:solidFill>
                  <a:schemeClr val="bg1"/>
                </a:solidFill>
              </a:rPr>
              <a:t>变量</a:t>
            </a:r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–</a:t>
            </a:r>
            <a:r>
              <a:rPr lang="zh-CN" altLang="en-US" dirty="0">
                <a:solidFill>
                  <a:schemeClr val="bg1"/>
                </a:solidFill>
              </a:rPr>
              <a:t>为变量指定单一用途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 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 descr="{E1E64C02-2C42-395F-8050-FEFF4CCD0DE5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246856"/>
            <a:ext cx="1865478" cy="5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2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1108</Words>
  <Application>Microsoft Office PowerPoint</Application>
  <PresentationFormat>宽屏</PresentationFormat>
  <Paragraphs>114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主题</vt:lpstr>
      <vt:lpstr>变量</vt:lpstr>
      <vt:lpstr>如何命名</vt:lpstr>
      <vt:lpstr>如何命名</vt:lpstr>
      <vt:lpstr>如何命名</vt:lpstr>
      <vt:lpstr>如何命名</vt:lpstr>
      <vt:lpstr>如何命名</vt:lpstr>
      <vt:lpstr> 应该避免的名字 </vt:lpstr>
      <vt:lpstr>. 变量使用 – 变量初始化原则</vt:lpstr>
      <vt:lpstr>. 变量使用 –为变量指定单一用途</vt:lpstr>
      <vt:lpstr>. 变量使用 –就近原则</vt:lpstr>
      <vt:lpstr>. 变量使用 – 确保所有已声明的变量都被使用</vt:lpstr>
      <vt:lpstr>思考： Hhz 变量命名和使用基础规则应该是怎样？ 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变量</dc:title>
  <dc:creator/>
  <cp:lastModifiedBy>dwj</cp:lastModifiedBy>
  <cp:revision>34</cp:revision>
  <dcterms:created xsi:type="dcterms:W3CDTF">2015-05-05T08:02:00Z</dcterms:created>
  <dcterms:modified xsi:type="dcterms:W3CDTF">2017-10-24T16:20:30Z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