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8" r:id="rId21"/>
    <p:sldId id="276" r:id="rId22"/>
    <p:sldId id="260"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7FE6EE1-A747-4A21-A6A6-27C551225A41}" type="datetimeFigureOut">
              <a:rPr lang="zh-CN" altLang="en-US" smtClean="0">
                <a:solidFill>
                  <a:prstClr val="white">
                    <a:tint val="75000"/>
                  </a:prstClr>
                </a:solidFill>
              </a:rPr>
            </a:fld>
            <a:endParaRPr lang="zh-CN" alt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3DB31B2E-3494-4F73-ADDF-132D6D3D745D}" type="slidenum">
              <a:rPr lang="zh-CN" altLang="en-US" smtClean="0">
                <a:solidFill>
                  <a:prstClr val="white">
                    <a:tint val="75000"/>
                  </a:prstClr>
                </a:solidFill>
              </a:rPr>
            </a:fld>
            <a:endParaRPr lang="zh-CN" altLang="en-US">
              <a:solidFill>
                <a:prstClr val="white">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FE6EE1-A747-4A21-A6A6-27C551225A41}" type="datetimeFigureOut">
              <a:rPr lang="zh-CN" altLang="en-US" smtClean="0">
                <a:solidFill>
                  <a:prstClr val="white">
                    <a:tint val="75000"/>
                  </a:prstClr>
                </a:solidFill>
              </a:rPr>
            </a:fld>
            <a:endParaRPr lang="zh-CN" alt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3DB31B2E-3494-4F73-ADDF-132D6D3D745D}" type="slidenum">
              <a:rPr lang="zh-CN" altLang="en-US" smtClean="0">
                <a:solidFill>
                  <a:prstClr val="white">
                    <a:tint val="75000"/>
                  </a:prstClr>
                </a:solidFill>
              </a:rPr>
            </a:fld>
            <a:endParaRPr lang="zh-CN" altLang="en-US">
              <a:solidFill>
                <a:prstClr val="white">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FE6EE1-A747-4A21-A6A6-27C551225A41}" type="datetimeFigureOut">
              <a:rPr lang="zh-CN" altLang="en-US" smtClean="0">
                <a:solidFill>
                  <a:prstClr val="white">
                    <a:tint val="75000"/>
                  </a:prstClr>
                </a:solidFill>
              </a:rPr>
            </a:fld>
            <a:endParaRPr lang="zh-CN" alt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3DB31B2E-3494-4F73-ADDF-132D6D3D745D}" type="slidenum">
              <a:rPr lang="zh-CN" altLang="en-US" smtClean="0">
                <a:solidFill>
                  <a:prstClr val="white">
                    <a:tint val="75000"/>
                  </a:prstClr>
                </a:solidFill>
              </a:rPr>
            </a:fld>
            <a:endParaRPr lang="zh-CN" altLang="en-US">
              <a:solidFill>
                <a:prstClr val="white">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FE6EE1-A747-4A21-A6A6-27C551225A41}" type="datetimeFigureOut">
              <a:rPr lang="zh-CN" altLang="en-US" smtClean="0">
                <a:solidFill>
                  <a:prstClr val="white">
                    <a:tint val="75000"/>
                  </a:prstClr>
                </a:solidFill>
              </a:rPr>
            </a:fld>
            <a:endParaRPr lang="zh-CN" alt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3DB31B2E-3494-4F73-ADDF-132D6D3D745D}" type="slidenum">
              <a:rPr lang="zh-CN" altLang="en-US" smtClean="0">
                <a:solidFill>
                  <a:prstClr val="white">
                    <a:tint val="75000"/>
                  </a:prstClr>
                </a:solidFill>
              </a:rPr>
            </a:fld>
            <a:endParaRPr lang="zh-CN" altLang="en-US">
              <a:solidFill>
                <a:prstClr val="white">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C7FE6EE1-A747-4A21-A6A6-27C551225A41}" type="datetimeFigureOut">
              <a:rPr lang="zh-CN" altLang="en-US" smtClean="0">
                <a:solidFill>
                  <a:prstClr val="white">
                    <a:tint val="75000"/>
                  </a:prstClr>
                </a:solidFill>
              </a:rPr>
            </a:fld>
            <a:endParaRPr lang="zh-CN" alt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3DB31B2E-3494-4F73-ADDF-132D6D3D745D}" type="slidenum">
              <a:rPr lang="zh-CN" altLang="en-US" smtClean="0">
                <a:solidFill>
                  <a:prstClr val="white">
                    <a:tint val="75000"/>
                  </a:prstClr>
                </a:solidFill>
              </a:rPr>
            </a:fld>
            <a:endParaRPr lang="zh-CN" altLang="en-US">
              <a:solidFill>
                <a:prstClr val="white">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7FE6EE1-A747-4A21-A6A6-27C551225A41}" type="datetimeFigureOut">
              <a:rPr lang="zh-CN" altLang="en-US" smtClean="0">
                <a:solidFill>
                  <a:prstClr val="white">
                    <a:tint val="75000"/>
                  </a:prstClr>
                </a:solidFill>
              </a:rPr>
            </a:fld>
            <a:endParaRPr lang="zh-CN" alt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3DB31B2E-3494-4F73-ADDF-132D6D3D745D}" type="slidenum">
              <a:rPr lang="zh-CN" altLang="en-US" smtClean="0">
                <a:solidFill>
                  <a:prstClr val="white">
                    <a:tint val="75000"/>
                  </a:prstClr>
                </a:solidFill>
              </a:rPr>
            </a:fld>
            <a:endParaRPr lang="zh-CN" altLang="en-US">
              <a:solidFill>
                <a:prstClr val="white">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7FE6EE1-A747-4A21-A6A6-27C551225A41}" type="datetimeFigureOut">
              <a:rPr lang="zh-CN" altLang="en-US" smtClean="0">
                <a:solidFill>
                  <a:prstClr val="white">
                    <a:tint val="75000"/>
                  </a:prstClr>
                </a:solidFill>
              </a:rPr>
            </a:fld>
            <a:endParaRPr lang="zh-CN" altLang="en-US">
              <a:solidFill>
                <a:prstClr val="white">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white">
                  <a:tint val="75000"/>
                </a:prstClr>
              </a:solidFill>
            </a:endParaRPr>
          </a:p>
        </p:txBody>
      </p:sp>
      <p:sp>
        <p:nvSpPr>
          <p:cNvPr id="9" name="Slide Number Placeholder 8"/>
          <p:cNvSpPr>
            <a:spLocks noGrp="1"/>
          </p:cNvSpPr>
          <p:nvPr>
            <p:ph type="sldNum" sz="quarter" idx="12"/>
          </p:nvPr>
        </p:nvSpPr>
        <p:spPr/>
        <p:txBody>
          <a:bodyPr/>
          <a:lstStyle/>
          <a:p>
            <a:fld id="{3DB31B2E-3494-4F73-ADDF-132D6D3D745D}" type="slidenum">
              <a:rPr lang="zh-CN" altLang="en-US" smtClean="0">
                <a:solidFill>
                  <a:prstClr val="white">
                    <a:tint val="75000"/>
                  </a:prstClr>
                </a:solidFill>
              </a:rPr>
            </a:fld>
            <a:endParaRPr lang="zh-CN" altLang="en-US">
              <a:solidFill>
                <a:prstClr val="white">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7FE6EE1-A747-4A21-A6A6-27C551225A41}" type="datetimeFigureOut">
              <a:rPr lang="zh-CN" altLang="en-US" smtClean="0">
                <a:solidFill>
                  <a:prstClr val="white">
                    <a:tint val="75000"/>
                  </a:prstClr>
                </a:solidFill>
              </a:rPr>
            </a:fld>
            <a:endParaRPr lang="zh-CN" alt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3DB31B2E-3494-4F73-ADDF-132D6D3D745D}" type="slidenum">
              <a:rPr lang="zh-CN" altLang="en-US" smtClean="0">
                <a:solidFill>
                  <a:prstClr val="white">
                    <a:tint val="75000"/>
                  </a:prstClr>
                </a:solidFill>
              </a:rPr>
            </a:fld>
            <a:endParaRPr lang="zh-CN" altLang="en-US">
              <a:solidFill>
                <a:prstClr val="white">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E6EE1-A747-4A21-A6A6-27C551225A41}" type="datetimeFigureOut">
              <a:rPr lang="zh-CN" altLang="en-US" smtClean="0">
                <a:solidFill>
                  <a:prstClr val="white">
                    <a:tint val="75000"/>
                  </a:prstClr>
                </a:solidFill>
              </a:rPr>
            </a:fld>
            <a:endParaRPr lang="zh-CN" altLang="en-US">
              <a:solidFill>
                <a:prstClr val="white">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white">
                  <a:tint val="75000"/>
                </a:prstClr>
              </a:solidFill>
            </a:endParaRPr>
          </a:p>
        </p:txBody>
      </p:sp>
      <p:sp>
        <p:nvSpPr>
          <p:cNvPr id="4" name="Slide Number Placeholder 3"/>
          <p:cNvSpPr>
            <a:spLocks noGrp="1"/>
          </p:cNvSpPr>
          <p:nvPr>
            <p:ph type="sldNum" sz="quarter" idx="12"/>
          </p:nvPr>
        </p:nvSpPr>
        <p:spPr/>
        <p:txBody>
          <a:bodyPr/>
          <a:lstStyle/>
          <a:p>
            <a:fld id="{3DB31B2E-3494-4F73-ADDF-132D6D3D745D}" type="slidenum">
              <a:rPr lang="zh-CN" altLang="en-US" smtClean="0">
                <a:solidFill>
                  <a:prstClr val="white">
                    <a:tint val="75000"/>
                  </a:prstClr>
                </a:solidFill>
              </a:rPr>
            </a:fld>
            <a:endParaRPr lang="zh-CN" altLang="en-US">
              <a:solidFill>
                <a:prstClr val="white">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C7FE6EE1-A747-4A21-A6A6-27C551225A41}" type="datetimeFigureOut">
              <a:rPr lang="zh-CN" altLang="en-US" smtClean="0">
                <a:solidFill>
                  <a:prstClr val="white">
                    <a:tint val="75000"/>
                  </a:prstClr>
                </a:solidFill>
              </a:rPr>
            </a:fld>
            <a:endParaRPr lang="zh-CN" alt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3DB31B2E-3494-4F73-ADDF-132D6D3D745D}" type="slidenum">
              <a:rPr lang="zh-CN" altLang="en-US" smtClean="0">
                <a:solidFill>
                  <a:prstClr val="white">
                    <a:tint val="75000"/>
                  </a:prstClr>
                </a:solidFill>
              </a:rPr>
            </a:fld>
            <a:endParaRPr lang="zh-CN" altLang="en-US">
              <a:solidFill>
                <a:prstClr val="white">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C7FE6EE1-A747-4A21-A6A6-27C551225A41}" type="datetimeFigureOut">
              <a:rPr lang="zh-CN" altLang="en-US" smtClean="0">
                <a:solidFill>
                  <a:prstClr val="white">
                    <a:tint val="75000"/>
                  </a:prstClr>
                </a:solidFill>
              </a:rPr>
            </a:fld>
            <a:endParaRPr lang="zh-CN" alt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3DB31B2E-3494-4F73-ADDF-132D6D3D745D}" type="slidenum">
              <a:rPr lang="zh-CN" altLang="en-US" smtClean="0">
                <a:solidFill>
                  <a:prstClr val="white">
                    <a:tint val="75000"/>
                  </a:prstClr>
                </a:solidFill>
              </a:rPr>
            </a:fld>
            <a:endParaRPr lang="zh-CN" altLang="en-US">
              <a:solidFill>
                <a:prstClr val="white">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FE6EE1-A747-4A21-A6A6-27C551225A41}" type="datetimeFigureOut">
              <a:rPr lang="zh-CN" altLang="en-US" smtClean="0">
                <a:solidFill>
                  <a:prstClr val="white">
                    <a:tint val="75000"/>
                  </a:prstClr>
                </a:solidFill>
              </a:rPr>
            </a:fld>
            <a:endParaRPr lang="zh-CN" altLang="en-US">
              <a:solidFill>
                <a:prstClr val="white">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white">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B31B2E-3494-4F73-ADDF-132D6D3D745D}" type="slidenum">
              <a:rPr lang="zh-CN" altLang="en-US" smtClean="0">
                <a:solidFill>
                  <a:prstClr val="white">
                    <a:tint val="75000"/>
                  </a:prstClr>
                </a:solidFill>
              </a:rPr>
            </a:fld>
            <a:endParaRPr lang="zh-CN" altLang="en-US">
              <a:solidFill>
                <a:prstClr val="white">
                  <a:tint val="75000"/>
                </a:prstClr>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hyperlink" Target="http://lucene.apache.org/solr/" TargetMode="Externa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png"/><Relationship Id="rId3" Type="http://schemas.openxmlformats.org/officeDocument/2006/relationships/image" Target="../media/image2.png"/><Relationship Id="rId2" Type="http://schemas.openxmlformats.org/officeDocument/2006/relationships/hyperlink" Target="http://baike.baidu.com/link?url=M9hRl_Fd4ooWvgts5WZfMjp-6yBORWNGsd2YLIoTpUrkC6iX60HXqIoqFoOj6ZjtqcDrJJiQ-e5CAXEvWT5C2K" TargetMode="External"/><Relationship Id="rId1" Type="http://schemas.openxmlformats.org/officeDocument/2006/relationships/hyperlink" Target="https://en.wikipedia.org/wiki/Apache_Solr" TargetMode="Externa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hyperlink" Target="http://lucene.apache.org/solr/quickstart.html" TargetMode="External"/><Relationship Id="rId1" Type="http://schemas.openxmlformats.org/officeDocument/2006/relationships/hyperlink" Target="https://wiki.apache.org/solr" TargetMode="Externa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lstStyle/>
          <a:p>
            <a:r>
              <a:rPr lang="en-US" altLang="zh-CN" sz="9600" dirty="0" err="1" smtClean="0"/>
              <a:t>Solr</a:t>
            </a:r>
            <a:r>
              <a:rPr lang="en-US" altLang="zh-CN" sz="9600" dirty="0" smtClean="0"/>
              <a:t> </a:t>
            </a:r>
            <a:r>
              <a:rPr lang="zh-CN" altLang="en-US" sz="4800" dirty="0" smtClean="0"/>
              <a:t>入门</a:t>
            </a:r>
            <a:endParaRPr lang="zh-CN" altLang="en-US" sz="4800" dirty="0"/>
          </a:p>
        </p:txBody>
      </p:sp>
      <p:sp>
        <p:nvSpPr>
          <p:cNvPr id="3" name="副标题 2"/>
          <p:cNvSpPr>
            <a:spLocks noGrp="1"/>
          </p:cNvSpPr>
          <p:nvPr>
            <p:ph type="subTitle" idx="1"/>
          </p:nvPr>
        </p:nvSpPr>
        <p:spPr>
          <a:xfrm>
            <a:off x="1524000" y="4080680"/>
            <a:ext cx="9144000" cy="1177119"/>
          </a:xfrm>
        </p:spPr>
        <p:txBody>
          <a:bodyPr>
            <a:normAutofit fontScale="70000" lnSpcReduction="20000"/>
          </a:bodyPr>
          <a:lstStyle/>
          <a:p>
            <a:r>
              <a:rPr lang="en-US" altLang="zh-CN" dirty="0" smtClean="0"/>
              <a:t>Welcome to </a:t>
            </a:r>
            <a:r>
              <a:rPr lang="en-US" altLang="zh-CN" dirty="0" err="1" smtClean="0"/>
              <a:t>Solr</a:t>
            </a:r>
            <a:endParaRPr lang="en-US" altLang="zh-CN" dirty="0" smtClean="0"/>
          </a:p>
          <a:p>
            <a:endParaRPr lang="en-US" altLang="zh-CN" dirty="0" smtClean="0"/>
          </a:p>
          <a:p>
            <a:r>
              <a:rPr lang="zh-CN" altLang="en-US" dirty="0"/>
              <a:t>官</a:t>
            </a:r>
            <a:r>
              <a:rPr lang="zh-CN" altLang="en-US" dirty="0" smtClean="0"/>
              <a:t>网：</a:t>
            </a:r>
            <a:r>
              <a:rPr lang="en-US" altLang="zh-CN" u="sng" dirty="0">
                <a:solidFill>
                  <a:srgbClr val="00B050"/>
                </a:solidFill>
                <a:hlinkClick r:id="rId1"/>
              </a:rPr>
              <a:t>http://lucene.apache.org/solr</a:t>
            </a:r>
            <a:r>
              <a:rPr lang="en-US" altLang="zh-CN" u="sng" dirty="0" smtClean="0">
                <a:solidFill>
                  <a:srgbClr val="00B050"/>
                </a:solidFill>
                <a:hlinkClick r:id="rId1"/>
              </a:rPr>
              <a:t>/</a:t>
            </a:r>
            <a:endParaRPr lang="en-US" altLang="zh-CN" u="sng" dirty="0" smtClean="0">
              <a:solidFill>
                <a:srgbClr val="00B050"/>
              </a:solidFill>
            </a:endParaRPr>
          </a:p>
          <a:p>
            <a:r>
              <a:rPr lang="zh-CN" altLang="en-US" sz="2000" dirty="0" smtClean="0"/>
              <a:t>演讲：好好住</a:t>
            </a:r>
            <a:r>
              <a:rPr lang="en-US" altLang="zh-CN" sz="2000" dirty="0" smtClean="0"/>
              <a:t>.</a:t>
            </a:r>
            <a:r>
              <a:rPr lang="zh-CN" altLang="en-US" sz="2000" dirty="0" smtClean="0"/>
              <a:t>杜文军</a:t>
            </a:r>
            <a:endParaRPr lang="en-US" altLang="zh-CN" sz="2000" dirty="0" smtClean="0"/>
          </a:p>
        </p:txBody>
      </p:sp>
      <p:pic>
        <p:nvPicPr>
          <p:cNvPr id="4" name="图片 3" descr="{E1E64C02-2C42-395F-8050-FEFF4CCD0DE5}"/>
          <p:cNvPicPr>
            <a:picLocks noChangeAspect="1"/>
          </p:cNvPicPr>
          <p:nvPr/>
        </p:nvPicPr>
        <p:blipFill>
          <a:blip r:embed="rId2"/>
          <a:stretch>
            <a:fillRect/>
          </a:stretch>
        </p:blipFill>
        <p:spPr>
          <a:xfrm>
            <a:off x="9178290" y="250190"/>
            <a:ext cx="2704465" cy="7810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Schema.xml - </a:t>
            </a:r>
            <a:r>
              <a:rPr lang="en-US" altLang="zh-CN" dirty="0" err="1"/>
              <a:t>FieldType</a:t>
            </a:r>
            <a:r>
              <a:rPr lang="en-US" altLang="zh-CN" dirty="0"/>
              <a:t> </a:t>
            </a:r>
            <a:endParaRPr lang="zh-CN" altLang="en-US" dirty="0"/>
          </a:p>
        </p:txBody>
      </p:sp>
      <p:sp>
        <p:nvSpPr>
          <p:cNvPr id="3" name="内容占位符 2"/>
          <p:cNvSpPr>
            <a:spLocks noGrp="1"/>
          </p:cNvSpPr>
          <p:nvPr>
            <p:ph idx="1"/>
          </p:nvPr>
        </p:nvSpPr>
        <p:spPr/>
        <p:txBody>
          <a:bodyPr>
            <a:normAutofit fontScale="62500" lnSpcReduction="20000"/>
          </a:bodyPr>
          <a:lstStyle/>
          <a:p>
            <a:pPr marL="0" indent="0">
              <a:lnSpc>
                <a:spcPct val="120000"/>
              </a:lnSpc>
              <a:buNone/>
            </a:pPr>
            <a:r>
              <a:rPr lang="zh-CN" altLang="en-US" dirty="0" smtClean="0"/>
              <a:t>参数</a:t>
            </a:r>
            <a:r>
              <a:rPr lang="zh-CN" altLang="en-US" dirty="0"/>
              <a:t>说明</a:t>
            </a:r>
            <a:r>
              <a:rPr lang="en-US" altLang="zh-CN" dirty="0"/>
              <a:t>:</a:t>
            </a:r>
            <a:endParaRPr lang="en-US" altLang="zh-CN" dirty="0"/>
          </a:p>
          <a:p>
            <a:pPr>
              <a:lnSpc>
                <a:spcPct val="120000"/>
              </a:lnSpc>
            </a:pPr>
            <a:r>
              <a:rPr lang="en-US" altLang="zh-CN" dirty="0"/>
              <a:t>name</a:t>
            </a:r>
            <a:r>
              <a:rPr lang="zh-CN" altLang="en-US" dirty="0"/>
              <a:t>：标识而已</a:t>
            </a:r>
            <a:endParaRPr lang="zh-CN" altLang="en-US" dirty="0"/>
          </a:p>
          <a:p>
            <a:pPr>
              <a:lnSpc>
                <a:spcPct val="120000"/>
              </a:lnSpc>
            </a:pPr>
            <a:r>
              <a:rPr lang="en-US" altLang="zh-CN" dirty="0"/>
              <a:t>class</a:t>
            </a:r>
            <a:r>
              <a:rPr lang="zh-CN" altLang="en-US" dirty="0"/>
              <a:t>：和其他属性决定了这个</a:t>
            </a:r>
            <a:r>
              <a:rPr lang="en-US" altLang="zh-CN" dirty="0" err="1"/>
              <a:t>fieldType</a:t>
            </a:r>
            <a:r>
              <a:rPr lang="zh-CN" altLang="en-US" dirty="0"/>
              <a:t>的实际行为。</a:t>
            </a:r>
            <a:endParaRPr lang="zh-CN" altLang="en-US" dirty="0"/>
          </a:p>
          <a:p>
            <a:pPr>
              <a:lnSpc>
                <a:spcPct val="120000"/>
              </a:lnSpc>
            </a:pPr>
            <a:r>
              <a:rPr lang="en-US" altLang="zh-CN" dirty="0" err="1"/>
              <a:t>sortMissingLast</a:t>
            </a:r>
            <a:r>
              <a:rPr lang="zh-CN" altLang="en-US" dirty="0"/>
              <a:t>：设置成</a:t>
            </a:r>
            <a:r>
              <a:rPr lang="en-US" altLang="zh-CN" dirty="0"/>
              <a:t>true</a:t>
            </a:r>
            <a:r>
              <a:rPr lang="zh-CN" altLang="en-US" dirty="0"/>
              <a:t>没有该</a:t>
            </a:r>
            <a:r>
              <a:rPr lang="en-US" altLang="zh-CN" dirty="0"/>
              <a:t>field</a:t>
            </a:r>
            <a:r>
              <a:rPr lang="zh-CN" altLang="en-US" dirty="0"/>
              <a:t>的数据排在有该</a:t>
            </a:r>
            <a:r>
              <a:rPr lang="en-US" altLang="zh-CN" dirty="0"/>
              <a:t>field</a:t>
            </a:r>
            <a:r>
              <a:rPr lang="zh-CN" altLang="en-US" dirty="0"/>
              <a:t>的数据之后，而不管请求时的排序规则</a:t>
            </a:r>
            <a:r>
              <a:rPr lang="en-US" altLang="zh-CN" dirty="0"/>
              <a:t>, </a:t>
            </a:r>
            <a:r>
              <a:rPr lang="zh-CN" altLang="en-US" dirty="0"/>
              <a:t>默认是设置成</a:t>
            </a:r>
            <a:r>
              <a:rPr lang="en-US" altLang="zh-CN" dirty="0"/>
              <a:t>false</a:t>
            </a:r>
            <a:r>
              <a:rPr lang="zh-CN" altLang="en-US" dirty="0"/>
              <a:t>。</a:t>
            </a:r>
            <a:endParaRPr lang="zh-CN" altLang="en-US" dirty="0"/>
          </a:p>
          <a:p>
            <a:pPr>
              <a:lnSpc>
                <a:spcPct val="120000"/>
              </a:lnSpc>
            </a:pPr>
            <a:r>
              <a:rPr lang="en-US" altLang="zh-CN" dirty="0" err="1"/>
              <a:t>sortMissingFirst</a:t>
            </a:r>
            <a:r>
              <a:rPr lang="zh-CN" altLang="en-US" dirty="0"/>
              <a:t>：跟上面倒过来呗。 默认是设置成</a:t>
            </a:r>
            <a:r>
              <a:rPr lang="en-US" altLang="zh-CN" dirty="0"/>
              <a:t>false</a:t>
            </a:r>
            <a:endParaRPr lang="en-US" altLang="zh-CN" dirty="0"/>
          </a:p>
          <a:p>
            <a:pPr>
              <a:lnSpc>
                <a:spcPct val="120000"/>
              </a:lnSpc>
            </a:pPr>
            <a:r>
              <a:rPr lang="en-US" altLang="zh-CN" dirty="0"/>
              <a:t>analyzer</a:t>
            </a:r>
            <a:r>
              <a:rPr lang="zh-CN" altLang="en-US" dirty="0"/>
              <a:t>：字段类型指定的分词器</a:t>
            </a:r>
            <a:endParaRPr lang="zh-CN" altLang="en-US" dirty="0"/>
          </a:p>
          <a:p>
            <a:pPr>
              <a:lnSpc>
                <a:spcPct val="120000"/>
              </a:lnSpc>
            </a:pPr>
            <a:r>
              <a:rPr lang="en-US" altLang="zh-CN" dirty="0"/>
              <a:t>type</a:t>
            </a:r>
            <a:r>
              <a:rPr lang="zh-CN" altLang="en-US" dirty="0"/>
              <a:t>：当前分词用用于的操作</a:t>
            </a:r>
            <a:r>
              <a:rPr lang="en-US" altLang="zh-CN" dirty="0"/>
              <a:t>.index</a:t>
            </a:r>
            <a:r>
              <a:rPr lang="zh-CN" altLang="en-US" dirty="0"/>
              <a:t>代表生成索引时使用的分词器</a:t>
            </a:r>
            <a:r>
              <a:rPr lang="en-US" altLang="zh-CN" dirty="0"/>
              <a:t>query</a:t>
            </a:r>
            <a:r>
              <a:rPr lang="zh-CN" altLang="en-US" dirty="0"/>
              <a:t>代码在查询时使用的分词器</a:t>
            </a:r>
            <a:endParaRPr lang="zh-CN" altLang="en-US" dirty="0"/>
          </a:p>
          <a:p>
            <a:pPr>
              <a:lnSpc>
                <a:spcPct val="120000"/>
              </a:lnSpc>
            </a:pPr>
            <a:r>
              <a:rPr lang="en-US" altLang="zh-CN" dirty="0" err="1"/>
              <a:t>tokenizer</a:t>
            </a:r>
            <a:r>
              <a:rPr lang="zh-CN" altLang="en-US" dirty="0"/>
              <a:t>：分词器类</a:t>
            </a:r>
            <a:endParaRPr lang="zh-CN" altLang="en-US" dirty="0"/>
          </a:p>
          <a:p>
            <a:pPr>
              <a:lnSpc>
                <a:spcPct val="120000"/>
              </a:lnSpc>
            </a:pPr>
            <a:r>
              <a:rPr lang="en-US" altLang="zh-CN" dirty="0"/>
              <a:t>filter</a:t>
            </a:r>
            <a:r>
              <a:rPr lang="zh-CN" altLang="en-US" dirty="0"/>
              <a:t>：分词后应用的过滤器  过滤器调用顺序和配置相同</a:t>
            </a:r>
            <a:r>
              <a:rPr lang="en-US" altLang="zh-CN" dirty="0"/>
              <a:t>.</a:t>
            </a:r>
            <a:endParaRPr lang="zh-CN" altLang="en-US" dirty="0"/>
          </a:p>
        </p:txBody>
      </p:sp>
      <p:pic>
        <p:nvPicPr>
          <p:cNvPr id="4" name="图片 3"/>
          <p:cNvPicPr>
            <a:picLocks noChangeAspect="1"/>
          </p:cNvPicPr>
          <p:nvPr/>
        </p:nvPicPr>
        <p:blipFill>
          <a:blip r:embed="rId1"/>
          <a:stretch>
            <a:fillRect/>
          </a:stretch>
        </p:blipFill>
        <p:spPr>
          <a:xfrm>
            <a:off x="9010650" y="365125"/>
            <a:ext cx="2704465" cy="78105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Schema.xml - </a:t>
            </a:r>
            <a:r>
              <a:rPr lang="en-US" altLang="zh-CN" dirty="0" err="1" smtClean="0"/>
              <a:t>FIelds</a:t>
            </a:r>
            <a:endParaRPr lang="zh-CN" altLang="en-US" dirty="0"/>
          </a:p>
        </p:txBody>
      </p:sp>
      <p:sp>
        <p:nvSpPr>
          <p:cNvPr id="3" name="内容占位符 2"/>
          <p:cNvSpPr>
            <a:spLocks noGrp="1"/>
          </p:cNvSpPr>
          <p:nvPr>
            <p:ph idx="1"/>
          </p:nvPr>
        </p:nvSpPr>
        <p:spPr>
          <a:xfrm>
            <a:off x="761517" y="1690688"/>
            <a:ext cx="10515600" cy="4351338"/>
          </a:xfrm>
        </p:spPr>
        <p:txBody>
          <a:bodyPr>
            <a:normAutofit fontScale="77500" lnSpcReduction="20000"/>
          </a:bodyPr>
          <a:lstStyle/>
          <a:p>
            <a:r>
              <a:rPr lang="en-US" altLang="zh-CN" dirty="0"/>
              <a:t>1. </a:t>
            </a:r>
            <a:r>
              <a:rPr lang="zh-CN" altLang="en-US" dirty="0"/>
              <a:t>典型的样子为</a:t>
            </a:r>
            <a:r>
              <a:rPr lang="zh-CN" altLang="en-US" dirty="0" smtClean="0"/>
              <a:t>：</a:t>
            </a:r>
            <a:endParaRPr lang="en-US" altLang="zh-CN" dirty="0" smtClean="0"/>
          </a:p>
          <a:p>
            <a:endParaRPr lang="en-US" altLang="zh-CN" dirty="0" smtClean="0"/>
          </a:p>
          <a:p>
            <a:endParaRPr lang="en-US" altLang="zh-CN" dirty="0"/>
          </a:p>
          <a:p>
            <a:endParaRPr lang="en-US" altLang="zh-CN" dirty="0"/>
          </a:p>
          <a:p>
            <a:endParaRPr lang="en-US" altLang="zh-CN" dirty="0" smtClean="0"/>
          </a:p>
          <a:p>
            <a:endParaRPr lang="en-US" altLang="zh-CN" dirty="0"/>
          </a:p>
          <a:p>
            <a:endParaRPr lang="en-US" altLang="zh-CN" dirty="0" smtClean="0"/>
          </a:p>
          <a:p>
            <a:endParaRPr lang="en-US" altLang="zh-CN" dirty="0"/>
          </a:p>
          <a:p>
            <a:pPr marL="0" indent="0">
              <a:buNone/>
            </a:pPr>
            <a:endParaRPr lang="en-US" altLang="zh-CN" dirty="0" smtClean="0"/>
          </a:p>
          <a:p>
            <a:pPr marL="685800" lvl="3">
              <a:spcBef>
                <a:spcPts val="1000"/>
              </a:spcBef>
            </a:pPr>
            <a:r>
              <a:rPr lang="en-US" altLang="zh-CN" dirty="0" smtClean="0"/>
              <a:t>1.</a:t>
            </a:r>
            <a:r>
              <a:rPr lang="en-US" altLang="zh-CN" dirty="0"/>
              <a:t> field: </a:t>
            </a:r>
            <a:r>
              <a:rPr lang="zh-CN" altLang="en-US" dirty="0"/>
              <a:t>固定的字段</a:t>
            </a:r>
            <a:r>
              <a:rPr lang="zh-CN" altLang="en-US" dirty="0" smtClean="0"/>
              <a:t>设置</a:t>
            </a:r>
            <a:endParaRPr lang="en-US" altLang="zh-CN" dirty="0" smtClean="0"/>
          </a:p>
          <a:p>
            <a:pPr marL="685800" lvl="3">
              <a:spcBef>
                <a:spcPts val="1000"/>
              </a:spcBef>
            </a:pPr>
            <a:r>
              <a:rPr lang="en-US" altLang="zh-CN" dirty="0" smtClean="0"/>
              <a:t>2. </a:t>
            </a:r>
            <a:r>
              <a:rPr lang="en-US" altLang="zh-CN" dirty="0" err="1"/>
              <a:t>dynamicField</a:t>
            </a:r>
            <a:r>
              <a:rPr lang="en-US" altLang="zh-CN" dirty="0"/>
              <a:t>: </a:t>
            </a:r>
            <a:r>
              <a:rPr lang="zh-CN" altLang="en-US" dirty="0"/>
              <a:t>动态的字段设置</a:t>
            </a:r>
            <a:r>
              <a:rPr lang="en-US" altLang="zh-CN" dirty="0"/>
              <a:t>,</a:t>
            </a:r>
            <a:r>
              <a:rPr lang="zh-CN" altLang="en-US" dirty="0"/>
              <a:t>用于后期自定义字段</a:t>
            </a:r>
            <a:r>
              <a:rPr lang="en-US" altLang="zh-CN" dirty="0"/>
              <a:t>,*</a:t>
            </a:r>
            <a:r>
              <a:rPr lang="zh-CN" altLang="en-US" dirty="0"/>
              <a:t>号通配符</a:t>
            </a:r>
            <a:r>
              <a:rPr lang="en-US" altLang="zh-CN" dirty="0"/>
              <a:t>.</a:t>
            </a:r>
            <a:r>
              <a:rPr lang="zh-CN" altLang="en-US" dirty="0"/>
              <a:t>例如</a:t>
            </a:r>
            <a:r>
              <a:rPr lang="en-US" altLang="zh-CN" dirty="0"/>
              <a:t>: </a:t>
            </a:r>
            <a:r>
              <a:rPr lang="en-US" altLang="zh-CN" dirty="0" err="1"/>
              <a:t>test_i</a:t>
            </a:r>
            <a:r>
              <a:rPr lang="zh-CN" altLang="en-US" dirty="0"/>
              <a:t>就是</a:t>
            </a:r>
            <a:r>
              <a:rPr lang="en-US" altLang="zh-CN" dirty="0" err="1"/>
              <a:t>int</a:t>
            </a:r>
            <a:r>
              <a:rPr lang="zh-CN" altLang="en-US" dirty="0"/>
              <a:t>类型的动态字段</a:t>
            </a:r>
            <a:r>
              <a:rPr lang="en-US" altLang="zh-CN" dirty="0" smtClean="0"/>
              <a:t>.</a:t>
            </a:r>
            <a:endParaRPr lang="en-US" altLang="zh-CN" dirty="0" smtClean="0"/>
          </a:p>
          <a:p>
            <a:pPr marL="685800" lvl="3">
              <a:lnSpc>
                <a:spcPct val="120000"/>
              </a:lnSpc>
              <a:spcBef>
                <a:spcPts val="1000"/>
              </a:spcBef>
            </a:pPr>
            <a:r>
              <a:rPr lang="en-US" altLang="zh-CN" dirty="0" smtClean="0"/>
              <a:t>3. </a:t>
            </a:r>
            <a:r>
              <a:rPr lang="en-US" altLang="zh-CN" dirty="0" err="1"/>
              <a:t>copyField</a:t>
            </a:r>
            <a:r>
              <a:rPr lang="en-US" altLang="zh-CN" dirty="0"/>
              <a:t>,</a:t>
            </a:r>
            <a:r>
              <a:rPr lang="zh-CN" altLang="en-US" dirty="0"/>
              <a:t>一般用于检索时用的字段这样就只对这一个字段进行索引分词就行了</a:t>
            </a:r>
            <a:r>
              <a:rPr lang="en-US" altLang="zh-CN" dirty="0" err="1"/>
              <a:t>copyField</a:t>
            </a:r>
            <a:r>
              <a:rPr lang="zh-CN" altLang="en-US" dirty="0"/>
              <a:t>的</a:t>
            </a:r>
            <a:r>
              <a:rPr lang="en-US" altLang="zh-CN" dirty="0" err="1"/>
              <a:t>dest</a:t>
            </a:r>
            <a:r>
              <a:rPr lang="zh-CN" altLang="en-US" dirty="0"/>
              <a:t>字段如果有多个</a:t>
            </a:r>
            <a:r>
              <a:rPr lang="en-US" altLang="zh-CN" dirty="0"/>
              <a:t>source</a:t>
            </a:r>
            <a:r>
              <a:rPr lang="zh-CN" altLang="en-US" dirty="0"/>
              <a:t>一定要设置</a:t>
            </a:r>
            <a:r>
              <a:rPr lang="en-US" altLang="zh-CN" dirty="0" err="1"/>
              <a:t>multiValued</a:t>
            </a:r>
            <a:r>
              <a:rPr lang="en-US" altLang="zh-CN" dirty="0"/>
              <a:t>=true</a:t>
            </a:r>
            <a:endParaRPr lang="en-US" altLang="zh-CN" dirty="0"/>
          </a:p>
          <a:p>
            <a:pPr lvl="1"/>
            <a:endParaRPr lang="en-US" altLang="zh-CN" dirty="0" smtClean="0"/>
          </a:p>
          <a:p>
            <a:endParaRPr lang="en-US" altLang="zh-CN" dirty="0" smtClean="0"/>
          </a:p>
          <a:p>
            <a:endParaRPr lang="en-US" altLang="zh-CN" dirty="0"/>
          </a:p>
          <a:p>
            <a:pPr marL="457200" lvl="1" indent="0">
              <a:buNone/>
            </a:pPr>
            <a:endParaRPr lang="en-US" altLang="zh-CN" dirty="0"/>
          </a:p>
        </p:txBody>
      </p:sp>
      <p:pic>
        <p:nvPicPr>
          <p:cNvPr id="4" name="图片 3"/>
          <p:cNvPicPr>
            <a:picLocks noChangeAspect="1"/>
          </p:cNvPicPr>
          <p:nvPr/>
        </p:nvPicPr>
        <p:blipFill>
          <a:blip r:embed="rId1"/>
          <a:stretch>
            <a:fillRect/>
          </a:stretch>
        </p:blipFill>
        <p:spPr>
          <a:xfrm>
            <a:off x="1286888" y="1995692"/>
            <a:ext cx="7095238" cy="1085714"/>
          </a:xfrm>
          <a:prstGeom prst="rect">
            <a:avLst/>
          </a:prstGeom>
        </p:spPr>
      </p:pic>
      <p:pic>
        <p:nvPicPr>
          <p:cNvPr id="5" name="图片 4"/>
          <p:cNvPicPr>
            <a:picLocks noChangeAspect="1"/>
          </p:cNvPicPr>
          <p:nvPr/>
        </p:nvPicPr>
        <p:blipFill>
          <a:blip r:embed="rId2"/>
          <a:stretch>
            <a:fillRect/>
          </a:stretch>
        </p:blipFill>
        <p:spPr>
          <a:xfrm>
            <a:off x="1286888" y="3098519"/>
            <a:ext cx="6685714" cy="1009524"/>
          </a:xfrm>
          <a:prstGeom prst="rect">
            <a:avLst/>
          </a:prstGeom>
        </p:spPr>
      </p:pic>
      <p:pic>
        <p:nvPicPr>
          <p:cNvPr id="6" name="图片 5"/>
          <p:cNvPicPr>
            <a:picLocks noChangeAspect="1"/>
          </p:cNvPicPr>
          <p:nvPr/>
        </p:nvPicPr>
        <p:blipFill>
          <a:blip r:embed="rId3"/>
          <a:stretch>
            <a:fillRect/>
          </a:stretch>
        </p:blipFill>
        <p:spPr>
          <a:xfrm>
            <a:off x="1286888" y="4242668"/>
            <a:ext cx="3457143" cy="638095"/>
          </a:xfrm>
          <a:prstGeom prst="rect">
            <a:avLst/>
          </a:prstGeom>
        </p:spPr>
      </p:pic>
      <p:pic>
        <p:nvPicPr>
          <p:cNvPr id="7" name="图片 6"/>
          <p:cNvPicPr>
            <a:picLocks noChangeAspect="1"/>
          </p:cNvPicPr>
          <p:nvPr/>
        </p:nvPicPr>
        <p:blipFill>
          <a:blip r:embed="rId4"/>
          <a:stretch>
            <a:fillRect/>
          </a:stretch>
        </p:blipFill>
        <p:spPr>
          <a:xfrm>
            <a:off x="8964930" y="365125"/>
            <a:ext cx="2704465" cy="7810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Schema.xml - </a:t>
            </a:r>
            <a:r>
              <a:rPr lang="en-US" altLang="zh-CN" dirty="0" err="1"/>
              <a:t>FIelds</a:t>
            </a:r>
            <a:endParaRPr lang="zh-CN" altLang="en-US" dirty="0"/>
          </a:p>
        </p:txBody>
      </p:sp>
      <p:sp>
        <p:nvSpPr>
          <p:cNvPr id="3" name="内容占位符 2"/>
          <p:cNvSpPr>
            <a:spLocks noGrp="1"/>
          </p:cNvSpPr>
          <p:nvPr>
            <p:ph idx="1"/>
          </p:nvPr>
        </p:nvSpPr>
        <p:spPr/>
        <p:txBody>
          <a:bodyPr>
            <a:normAutofit fontScale="55000" lnSpcReduction="20000"/>
          </a:bodyPr>
          <a:lstStyle/>
          <a:p>
            <a:pPr marL="0" indent="0">
              <a:buNone/>
            </a:pPr>
            <a:r>
              <a:rPr lang="zh-CN" altLang="en-US" dirty="0"/>
              <a:t>属性说明</a:t>
            </a:r>
            <a:r>
              <a:rPr lang="en-US" altLang="zh-CN" dirty="0"/>
              <a:t>:</a:t>
            </a:r>
            <a:endParaRPr lang="en-US" altLang="zh-CN" dirty="0"/>
          </a:p>
          <a:p>
            <a:pPr>
              <a:lnSpc>
                <a:spcPct val="120000"/>
              </a:lnSpc>
            </a:pPr>
            <a:r>
              <a:rPr lang="en-US" altLang="zh-CN" dirty="0"/>
              <a:t>name</a:t>
            </a:r>
            <a:r>
              <a:rPr lang="zh-CN" altLang="en-US" dirty="0"/>
              <a:t>：字段类型名</a:t>
            </a:r>
            <a:endParaRPr lang="zh-CN" altLang="en-US" dirty="0"/>
          </a:p>
          <a:p>
            <a:pPr>
              <a:lnSpc>
                <a:spcPct val="120000"/>
              </a:lnSpc>
            </a:pPr>
            <a:r>
              <a:rPr lang="en-US" altLang="zh-CN" dirty="0"/>
              <a:t>class</a:t>
            </a:r>
            <a:r>
              <a:rPr lang="zh-CN" altLang="en-US" dirty="0"/>
              <a:t>：</a:t>
            </a:r>
            <a:r>
              <a:rPr lang="en-US" altLang="zh-CN" dirty="0"/>
              <a:t>java</a:t>
            </a:r>
            <a:r>
              <a:rPr lang="zh-CN" altLang="en-US" dirty="0"/>
              <a:t>类名</a:t>
            </a:r>
            <a:endParaRPr lang="zh-CN" altLang="en-US" dirty="0"/>
          </a:p>
          <a:p>
            <a:pPr>
              <a:lnSpc>
                <a:spcPct val="120000"/>
              </a:lnSpc>
            </a:pPr>
            <a:r>
              <a:rPr lang="en-US" altLang="zh-CN" dirty="0"/>
              <a:t>indexed</a:t>
            </a:r>
            <a:r>
              <a:rPr lang="zh-CN" altLang="en-US" dirty="0"/>
              <a:t>：缺省</a:t>
            </a:r>
            <a:r>
              <a:rPr lang="en-US" altLang="zh-CN" dirty="0"/>
              <a:t>true</a:t>
            </a:r>
            <a:r>
              <a:rPr lang="zh-CN" altLang="en-US" dirty="0"/>
              <a:t>。 说明这个数据应被搜索和排序，如果数据没有</a:t>
            </a:r>
            <a:r>
              <a:rPr lang="en-US" altLang="zh-CN" dirty="0"/>
              <a:t>indexed</a:t>
            </a:r>
            <a:r>
              <a:rPr lang="zh-CN" altLang="en-US" dirty="0"/>
              <a:t>，则</a:t>
            </a:r>
            <a:r>
              <a:rPr lang="en-US" altLang="zh-CN" dirty="0"/>
              <a:t>stored</a:t>
            </a:r>
            <a:r>
              <a:rPr lang="zh-CN" altLang="en-US" dirty="0"/>
              <a:t>应是</a:t>
            </a:r>
            <a:r>
              <a:rPr lang="en-US" altLang="zh-CN" dirty="0"/>
              <a:t>true</a:t>
            </a:r>
            <a:r>
              <a:rPr lang="zh-CN" altLang="en-US" dirty="0"/>
              <a:t>。</a:t>
            </a:r>
            <a:endParaRPr lang="zh-CN" altLang="en-US" dirty="0"/>
          </a:p>
          <a:p>
            <a:pPr>
              <a:lnSpc>
                <a:spcPct val="120000"/>
              </a:lnSpc>
            </a:pPr>
            <a:r>
              <a:rPr lang="en-US" altLang="zh-CN" dirty="0"/>
              <a:t>stored</a:t>
            </a:r>
            <a:r>
              <a:rPr lang="zh-CN" altLang="en-US" dirty="0"/>
              <a:t>：缺省</a:t>
            </a:r>
            <a:r>
              <a:rPr lang="en-US" altLang="zh-CN" dirty="0"/>
              <a:t>true</a:t>
            </a:r>
            <a:r>
              <a:rPr lang="zh-CN" altLang="en-US" dirty="0"/>
              <a:t>。说明这个字段被包含在搜索结果中是合适的。如果数据没有</a:t>
            </a:r>
            <a:r>
              <a:rPr lang="en-US" altLang="zh-CN" dirty="0"/>
              <a:t>stored,</a:t>
            </a:r>
            <a:r>
              <a:rPr lang="zh-CN" altLang="en-US" dirty="0"/>
              <a:t>则</a:t>
            </a:r>
            <a:r>
              <a:rPr lang="en-US" altLang="zh-CN" dirty="0"/>
              <a:t>indexed</a:t>
            </a:r>
            <a:r>
              <a:rPr lang="zh-CN" altLang="en-US" dirty="0"/>
              <a:t>应是</a:t>
            </a:r>
            <a:r>
              <a:rPr lang="en-US" altLang="zh-CN" dirty="0"/>
              <a:t>true</a:t>
            </a:r>
            <a:r>
              <a:rPr lang="zh-CN" altLang="en-US" dirty="0"/>
              <a:t>。</a:t>
            </a:r>
            <a:endParaRPr lang="zh-CN" altLang="en-US" dirty="0"/>
          </a:p>
          <a:p>
            <a:pPr>
              <a:lnSpc>
                <a:spcPct val="120000"/>
              </a:lnSpc>
            </a:pPr>
            <a:r>
              <a:rPr lang="en-US" altLang="zh-CN" dirty="0" err="1"/>
              <a:t>omitNorms</a:t>
            </a:r>
            <a:r>
              <a:rPr lang="zh-CN" altLang="en-US" dirty="0"/>
              <a:t>：字段的长度不影响得分和在索引时不做</a:t>
            </a:r>
            <a:r>
              <a:rPr lang="en-US" altLang="zh-CN" dirty="0"/>
              <a:t>boost</a:t>
            </a:r>
            <a:r>
              <a:rPr lang="zh-CN" altLang="en-US" dirty="0"/>
              <a:t>时，设置它为</a:t>
            </a:r>
            <a:r>
              <a:rPr lang="en-US" altLang="zh-CN" dirty="0"/>
              <a:t>true</a:t>
            </a:r>
            <a:r>
              <a:rPr lang="zh-CN" altLang="en-US" dirty="0"/>
              <a:t>。一般文本字段不设置为</a:t>
            </a:r>
            <a:r>
              <a:rPr lang="en-US" altLang="zh-CN" dirty="0"/>
              <a:t>true</a:t>
            </a:r>
            <a:r>
              <a:rPr lang="zh-CN" altLang="en-US" dirty="0"/>
              <a:t>。</a:t>
            </a:r>
            <a:endParaRPr lang="zh-CN" altLang="en-US" dirty="0"/>
          </a:p>
          <a:p>
            <a:pPr>
              <a:lnSpc>
                <a:spcPct val="120000"/>
              </a:lnSpc>
            </a:pPr>
            <a:r>
              <a:rPr lang="en-US" altLang="zh-CN" dirty="0" err="1"/>
              <a:t>termVectors</a:t>
            </a:r>
            <a:r>
              <a:rPr lang="zh-CN" altLang="en-US" dirty="0"/>
              <a:t>：如果字段被用来做</a:t>
            </a:r>
            <a:r>
              <a:rPr lang="en-US" altLang="zh-CN" dirty="0"/>
              <a:t>more like this </a:t>
            </a:r>
            <a:r>
              <a:rPr lang="zh-CN" altLang="en-US" dirty="0"/>
              <a:t>和</a:t>
            </a:r>
            <a:r>
              <a:rPr lang="en-US" altLang="zh-CN" dirty="0"/>
              <a:t>highlight</a:t>
            </a:r>
            <a:r>
              <a:rPr lang="zh-CN" altLang="en-US" dirty="0"/>
              <a:t>的特性时应设置为</a:t>
            </a:r>
            <a:r>
              <a:rPr lang="en-US" altLang="zh-CN" dirty="0"/>
              <a:t>true</a:t>
            </a:r>
            <a:r>
              <a:rPr lang="zh-CN" altLang="en-US" dirty="0"/>
              <a:t>。</a:t>
            </a:r>
            <a:endParaRPr lang="zh-CN" altLang="en-US" dirty="0"/>
          </a:p>
          <a:p>
            <a:pPr>
              <a:lnSpc>
                <a:spcPct val="120000"/>
              </a:lnSpc>
            </a:pPr>
            <a:r>
              <a:rPr lang="en-US" altLang="zh-CN" dirty="0"/>
              <a:t>compressed</a:t>
            </a:r>
            <a:r>
              <a:rPr lang="zh-CN" altLang="en-US" dirty="0"/>
              <a:t>：字段是压缩的。这可能导致索引和搜索变慢，但会减少存储空间，只有</a:t>
            </a:r>
            <a:r>
              <a:rPr lang="en-US" altLang="zh-CN" dirty="0" err="1"/>
              <a:t>StrField</a:t>
            </a:r>
            <a:r>
              <a:rPr lang="zh-CN" altLang="en-US" dirty="0"/>
              <a:t>和</a:t>
            </a:r>
            <a:r>
              <a:rPr lang="en-US" altLang="zh-CN" dirty="0" err="1"/>
              <a:t>TextField</a:t>
            </a:r>
            <a:r>
              <a:rPr lang="zh-CN" altLang="en-US" dirty="0"/>
              <a:t>是可以压缩，这通常适合字段的长度超过</a:t>
            </a:r>
            <a:r>
              <a:rPr lang="en-US" altLang="zh-CN" dirty="0"/>
              <a:t>200</a:t>
            </a:r>
            <a:r>
              <a:rPr lang="zh-CN" altLang="en-US" dirty="0"/>
              <a:t>个字符。</a:t>
            </a:r>
            <a:endParaRPr lang="zh-CN" altLang="en-US" dirty="0"/>
          </a:p>
          <a:p>
            <a:pPr>
              <a:lnSpc>
                <a:spcPct val="120000"/>
              </a:lnSpc>
            </a:pPr>
            <a:r>
              <a:rPr lang="en-US" altLang="zh-CN" dirty="0" err="1"/>
              <a:t>multiValued</a:t>
            </a:r>
            <a:r>
              <a:rPr lang="zh-CN" altLang="en-US" dirty="0"/>
              <a:t>：字段多于一个值的时候，可设置为</a:t>
            </a:r>
            <a:r>
              <a:rPr lang="en-US" altLang="zh-CN" dirty="0"/>
              <a:t>true</a:t>
            </a:r>
            <a:r>
              <a:rPr lang="zh-CN" altLang="en-US" dirty="0"/>
              <a:t>。</a:t>
            </a:r>
            <a:endParaRPr lang="zh-CN" altLang="en-US" dirty="0"/>
          </a:p>
          <a:p>
            <a:pPr>
              <a:lnSpc>
                <a:spcPct val="120000"/>
              </a:lnSpc>
            </a:pPr>
            <a:r>
              <a:rPr lang="en-US" altLang="zh-CN" dirty="0" err="1"/>
              <a:t>positionIncrementGap</a:t>
            </a:r>
            <a:r>
              <a:rPr lang="zh-CN" altLang="en-US" dirty="0"/>
              <a:t>：和</a:t>
            </a:r>
            <a:r>
              <a:rPr lang="en-US" altLang="zh-CN" dirty="0" err="1"/>
              <a:t>multiValued</a:t>
            </a:r>
            <a:r>
              <a:rPr lang="zh-CN" altLang="en-US" dirty="0"/>
              <a:t>一起使用，设置多个值之间的虚拟空白的数量</a:t>
            </a:r>
            <a:endParaRPr lang="zh-CN" altLang="en-US" dirty="0"/>
          </a:p>
        </p:txBody>
      </p:sp>
      <p:pic>
        <p:nvPicPr>
          <p:cNvPr id="4" name="图片 3"/>
          <p:cNvPicPr>
            <a:picLocks noChangeAspect="1"/>
          </p:cNvPicPr>
          <p:nvPr/>
        </p:nvPicPr>
        <p:blipFill>
          <a:blip r:embed="rId1"/>
          <a:stretch>
            <a:fillRect/>
          </a:stretch>
        </p:blipFill>
        <p:spPr>
          <a:xfrm>
            <a:off x="9056370" y="365125"/>
            <a:ext cx="2704465" cy="78105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Schema.xml – </a:t>
            </a:r>
            <a:r>
              <a:rPr lang="zh-CN" altLang="en-US" dirty="0" smtClean="0"/>
              <a:t>其他配置</a:t>
            </a:r>
            <a:endParaRPr lang="zh-CN" altLang="en-US" dirty="0"/>
          </a:p>
        </p:txBody>
      </p:sp>
      <p:sp>
        <p:nvSpPr>
          <p:cNvPr id="3" name="内容占位符 2"/>
          <p:cNvSpPr>
            <a:spLocks noGrp="1"/>
          </p:cNvSpPr>
          <p:nvPr>
            <p:ph idx="1"/>
          </p:nvPr>
        </p:nvSpPr>
        <p:spPr/>
        <p:txBody>
          <a:bodyPr/>
          <a:lstStyle/>
          <a:p>
            <a:r>
              <a:rPr lang="en-US" altLang="zh-CN" dirty="0" smtClean="0"/>
              <a:t>1. </a:t>
            </a:r>
            <a:r>
              <a:rPr lang="en-US" altLang="zh-CN" dirty="0" err="1"/>
              <a:t>uniqueKey</a:t>
            </a:r>
            <a:r>
              <a:rPr lang="en-US" altLang="zh-CN" dirty="0"/>
              <a:t>: </a:t>
            </a:r>
            <a:r>
              <a:rPr lang="zh-CN" altLang="en-US" dirty="0"/>
              <a:t>唯一键，这里配置的是上面出现的</a:t>
            </a:r>
            <a:r>
              <a:rPr lang="en-US" altLang="zh-CN" dirty="0" err="1"/>
              <a:t>fileds</a:t>
            </a:r>
            <a:r>
              <a:rPr lang="zh-CN" altLang="en-US" dirty="0"/>
              <a:t>，一般是</a:t>
            </a:r>
            <a:r>
              <a:rPr lang="en-US" altLang="zh-CN" dirty="0"/>
              <a:t>id</a:t>
            </a:r>
            <a:r>
              <a:rPr lang="zh-CN" altLang="en-US" dirty="0"/>
              <a:t>、</a:t>
            </a:r>
            <a:r>
              <a:rPr lang="en-US" altLang="zh-CN" dirty="0" err="1"/>
              <a:t>url</a:t>
            </a:r>
            <a:r>
              <a:rPr lang="zh-CN" altLang="en-US" dirty="0"/>
              <a:t>等不重复的。在更新、删除的时候可以用到。</a:t>
            </a:r>
            <a:endParaRPr lang="zh-CN" altLang="en-US" dirty="0"/>
          </a:p>
        </p:txBody>
      </p:sp>
      <p:pic>
        <p:nvPicPr>
          <p:cNvPr id="4" name="图片 3"/>
          <p:cNvPicPr>
            <a:picLocks noChangeAspect="1"/>
          </p:cNvPicPr>
          <p:nvPr/>
        </p:nvPicPr>
        <p:blipFill>
          <a:blip r:embed="rId1"/>
          <a:stretch>
            <a:fillRect/>
          </a:stretch>
        </p:blipFill>
        <p:spPr>
          <a:xfrm>
            <a:off x="9025890" y="249555"/>
            <a:ext cx="2704465" cy="78105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Solr</a:t>
            </a:r>
            <a:r>
              <a:rPr lang="en-US" altLang="zh-CN" dirty="0"/>
              <a:t> </a:t>
            </a:r>
            <a:r>
              <a:rPr lang="en-US" altLang="zh-CN" dirty="0" smtClean="0"/>
              <a:t>– </a:t>
            </a:r>
            <a:r>
              <a:rPr lang="zh-CN" altLang="en-US" dirty="0" smtClean="0"/>
              <a:t>使用</a:t>
            </a:r>
            <a:r>
              <a:rPr lang="en-US" altLang="zh-CN" dirty="0" smtClean="0"/>
              <a:t>( </a:t>
            </a:r>
            <a:r>
              <a:rPr lang="zh-CN" altLang="en-US" dirty="0" smtClean="0"/>
              <a:t>增</a:t>
            </a:r>
            <a:r>
              <a:rPr lang="en-US" altLang="zh-CN" dirty="0" smtClean="0"/>
              <a:t>,</a:t>
            </a:r>
            <a:r>
              <a:rPr lang="zh-CN" altLang="en-US" dirty="0" smtClean="0"/>
              <a:t>删</a:t>
            </a:r>
            <a:r>
              <a:rPr lang="en-US" altLang="zh-CN" dirty="0" smtClean="0"/>
              <a:t>,</a:t>
            </a:r>
            <a:r>
              <a:rPr lang="zh-CN" altLang="en-US" dirty="0" smtClean="0"/>
              <a:t>改</a:t>
            </a:r>
            <a:r>
              <a:rPr lang="en-US" altLang="zh-CN" dirty="0" smtClean="0"/>
              <a:t>, </a:t>
            </a:r>
            <a:r>
              <a:rPr lang="zh-CN" altLang="en-US" dirty="0" smtClean="0"/>
              <a:t>查</a:t>
            </a:r>
            <a:r>
              <a:rPr lang="en-US" altLang="zh-CN" dirty="0" smtClean="0"/>
              <a:t> )</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当我们新建好 </a:t>
            </a:r>
            <a:r>
              <a:rPr lang="en-US" altLang="zh-CN" dirty="0" err="1" smtClean="0"/>
              <a:t>Solr</a:t>
            </a:r>
            <a:r>
              <a:rPr lang="en-US" altLang="zh-CN" dirty="0" smtClean="0"/>
              <a:t>-core </a:t>
            </a:r>
            <a:r>
              <a:rPr lang="zh-CN" altLang="en-US" dirty="0" smtClean="0"/>
              <a:t>并且配置完成之后，我们就可以使用</a:t>
            </a:r>
            <a:r>
              <a:rPr lang="en-US" altLang="zh-CN" dirty="0" err="1" smtClean="0"/>
              <a:t>Solr</a:t>
            </a:r>
            <a:r>
              <a:rPr lang="zh-CN" altLang="en-US" dirty="0" smtClean="0"/>
              <a:t>了。</a:t>
            </a:r>
            <a:endParaRPr lang="en-US" altLang="zh-CN" dirty="0" smtClean="0"/>
          </a:p>
          <a:p>
            <a:r>
              <a:rPr lang="en-US" altLang="zh-CN" dirty="0" smtClean="0"/>
              <a:t>2. </a:t>
            </a:r>
            <a:r>
              <a:rPr lang="en-US" altLang="zh-CN" dirty="0" err="1" smtClean="0"/>
              <a:t>Solr</a:t>
            </a:r>
            <a:r>
              <a:rPr lang="en-US" altLang="zh-CN" dirty="0" smtClean="0"/>
              <a:t> </a:t>
            </a:r>
            <a:r>
              <a:rPr lang="zh-CN" altLang="en-US" dirty="0" smtClean="0"/>
              <a:t>提供了多种方式操作，管理</a:t>
            </a:r>
            <a:r>
              <a:rPr lang="en-US" altLang="zh-CN" dirty="0" err="1" smtClean="0"/>
              <a:t>Solr</a:t>
            </a:r>
            <a:r>
              <a:rPr lang="en-US" altLang="zh-CN" dirty="0" smtClean="0"/>
              <a:t> . </a:t>
            </a:r>
            <a:r>
              <a:rPr lang="zh-CN" altLang="en-US" dirty="0" smtClean="0"/>
              <a:t>包括 </a:t>
            </a:r>
            <a:r>
              <a:rPr lang="en-US" altLang="zh-CN" dirty="0" err="1" smtClean="0"/>
              <a:t>Solr</a:t>
            </a:r>
            <a:r>
              <a:rPr lang="en-US" altLang="zh-CN" dirty="0" smtClean="0"/>
              <a:t>-admin </a:t>
            </a:r>
            <a:r>
              <a:rPr lang="zh-CN" altLang="en-US" dirty="0" smtClean="0"/>
              <a:t>管理界面， </a:t>
            </a:r>
            <a:r>
              <a:rPr lang="en-US" altLang="zh-CN" dirty="0" smtClean="0"/>
              <a:t>Http </a:t>
            </a:r>
            <a:r>
              <a:rPr lang="en-US" altLang="zh-CN" dirty="0" err="1" smtClean="0"/>
              <a:t>url</a:t>
            </a:r>
            <a:r>
              <a:rPr lang="en-US" altLang="zh-CN" dirty="0" smtClean="0"/>
              <a:t> </a:t>
            </a:r>
            <a:r>
              <a:rPr lang="zh-CN" altLang="en-US" dirty="0" smtClean="0"/>
              <a:t>方式，多种语言的客户端操作（</a:t>
            </a:r>
            <a:r>
              <a:rPr lang="en-US" altLang="zh-CN" dirty="0" smtClean="0"/>
              <a:t>PHP, JAVA …</a:t>
            </a:r>
            <a:r>
              <a:rPr lang="zh-CN" altLang="en-US" dirty="0" smtClean="0"/>
              <a:t>）。</a:t>
            </a:r>
            <a:endParaRPr lang="en-US" altLang="zh-CN" dirty="0" smtClean="0"/>
          </a:p>
          <a:p>
            <a:pPr lvl="1"/>
            <a:r>
              <a:rPr lang="zh-CN" altLang="en-US" dirty="0" smtClean="0"/>
              <a:t>比如新增数据：</a:t>
            </a:r>
            <a:endParaRPr lang="en-US" altLang="zh-CN" dirty="0" smtClean="0"/>
          </a:p>
          <a:p>
            <a:pPr lvl="1"/>
            <a:r>
              <a:rPr lang="en-US" altLang="zh-CN" dirty="0" smtClean="0"/>
              <a:t>1. </a:t>
            </a:r>
            <a:r>
              <a:rPr lang="en-US" altLang="zh-CN" dirty="0"/>
              <a:t>curl </a:t>
            </a:r>
            <a:r>
              <a:rPr lang="en-US" altLang="zh-CN" dirty="0" smtClean="0"/>
              <a:t>http</a:t>
            </a:r>
            <a:r>
              <a:rPr lang="en-US" altLang="zh-CN" dirty="0"/>
              <a:t>://localhost:8983/solr/update?commit=true -H "Content-Type: text/xml" --data-binary '&lt;add&gt;&lt;doc&gt;&lt;field name="id"&gt;</a:t>
            </a:r>
            <a:r>
              <a:rPr lang="en-US" altLang="zh-CN" dirty="0" err="1"/>
              <a:t>testdoc</a:t>
            </a:r>
            <a:r>
              <a:rPr lang="en-US" altLang="zh-CN" dirty="0"/>
              <a:t>&lt;/field&gt;&lt;/doc&gt;&lt;/add</a:t>
            </a:r>
            <a:r>
              <a:rPr lang="en-US" altLang="zh-CN" dirty="0" smtClean="0"/>
              <a:t>&gt;‘</a:t>
            </a:r>
            <a:endParaRPr lang="en-US" altLang="zh-CN" dirty="0" smtClean="0"/>
          </a:p>
          <a:p>
            <a:pPr lvl="1"/>
            <a:r>
              <a:rPr lang="en-US" altLang="zh-CN" dirty="0" smtClean="0"/>
              <a:t>2. </a:t>
            </a:r>
            <a:r>
              <a:rPr lang="en-US" altLang="zh-CN" dirty="0" err="1" smtClean="0"/>
              <a:t>Solr</a:t>
            </a:r>
            <a:r>
              <a:rPr lang="en-US" altLang="zh-CN" dirty="0" smtClean="0"/>
              <a:t>-admin</a:t>
            </a:r>
            <a:endParaRPr lang="en-US" altLang="zh-CN" dirty="0" smtClean="0"/>
          </a:p>
          <a:p>
            <a:pPr lvl="1"/>
            <a:r>
              <a:rPr lang="en-US" altLang="zh-CN" dirty="0" smtClean="0"/>
              <a:t>3. </a:t>
            </a:r>
            <a:r>
              <a:rPr lang="zh-CN" altLang="en-US" dirty="0" smtClean="0"/>
              <a:t>客户端</a:t>
            </a:r>
            <a:endParaRPr lang="en-US" altLang="zh-CN" dirty="0" smtClean="0"/>
          </a:p>
          <a:p>
            <a:pPr lvl="1"/>
            <a:endParaRPr lang="zh-CN" altLang="en-US" dirty="0"/>
          </a:p>
        </p:txBody>
      </p:sp>
      <p:pic>
        <p:nvPicPr>
          <p:cNvPr id="8" name="图片 7"/>
          <p:cNvPicPr>
            <a:picLocks noChangeAspect="1"/>
          </p:cNvPicPr>
          <p:nvPr/>
        </p:nvPicPr>
        <p:blipFill>
          <a:blip r:embed="rId1"/>
          <a:stretch>
            <a:fillRect/>
          </a:stretch>
        </p:blipFill>
        <p:spPr>
          <a:xfrm>
            <a:off x="5263487" y="392421"/>
            <a:ext cx="6481162" cy="3152633"/>
          </a:xfrm>
          <a:prstGeom prst="rect">
            <a:avLst/>
          </a:prstGeom>
        </p:spPr>
      </p:pic>
      <p:pic>
        <p:nvPicPr>
          <p:cNvPr id="9" name="图片 8"/>
          <p:cNvPicPr>
            <a:picLocks noChangeAspect="1"/>
          </p:cNvPicPr>
          <p:nvPr/>
        </p:nvPicPr>
        <p:blipFill>
          <a:blip r:embed="rId2"/>
          <a:stretch>
            <a:fillRect/>
          </a:stretch>
        </p:blipFill>
        <p:spPr>
          <a:xfrm>
            <a:off x="7213966" y="4104394"/>
            <a:ext cx="3580952" cy="2971429"/>
          </a:xfrm>
          <a:prstGeom prst="rect">
            <a:avLst/>
          </a:prstGeom>
        </p:spPr>
      </p:pic>
      <p:pic>
        <p:nvPicPr>
          <p:cNvPr id="4" name="图片 3"/>
          <p:cNvPicPr>
            <a:picLocks noChangeAspect="1"/>
          </p:cNvPicPr>
          <p:nvPr/>
        </p:nvPicPr>
        <p:blipFill>
          <a:blip r:embed="rId3"/>
          <a:stretch>
            <a:fillRect/>
          </a:stretch>
        </p:blipFill>
        <p:spPr>
          <a:xfrm>
            <a:off x="323850" y="365125"/>
            <a:ext cx="2704465" cy="78105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en-US" altLang="zh-CN" dirty="0" err="1" smtClean="0"/>
              <a:t>Solr</a:t>
            </a:r>
            <a:r>
              <a:rPr lang="en-US" altLang="zh-CN" dirty="0" smtClean="0"/>
              <a:t> </a:t>
            </a:r>
            <a:r>
              <a:rPr lang="en-US" altLang="zh-CN" dirty="0"/>
              <a:t>– </a:t>
            </a:r>
            <a:r>
              <a:rPr lang="zh-CN" altLang="en-US" dirty="0" smtClean="0"/>
              <a:t>使用</a:t>
            </a:r>
            <a:r>
              <a:rPr lang="en-US" altLang="zh-CN" dirty="0" smtClean="0"/>
              <a:t>- </a:t>
            </a:r>
            <a:r>
              <a:rPr lang="zh-CN" altLang="en-US" dirty="0" smtClean="0"/>
              <a:t>查询</a:t>
            </a:r>
            <a:endParaRPr lang="zh-CN" altLang="en-US" dirty="0"/>
          </a:p>
        </p:txBody>
      </p:sp>
      <p:sp>
        <p:nvSpPr>
          <p:cNvPr id="3" name="内容占位符 2"/>
          <p:cNvSpPr>
            <a:spLocks noGrp="1"/>
          </p:cNvSpPr>
          <p:nvPr>
            <p:ph idx="1"/>
          </p:nvPr>
        </p:nvSpPr>
        <p:spPr/>
        <p:txBody>
          <a:bodyPr>
            <a:normAutofit fontScale="47500" lnSpcReduction="20000"/>
          </a:bodyPr>
          <a:lstStyle/>
          <a:p>
            <a:r>
              <a:rPr lang="en-US" altLang="zh-CN" dirty="0" smtClean="0"/>
              <a:t>1. </a:t>
            </a:r>
            <a:r>
              <a:rPr lang="zh-CN" altLang="en-US" dirty="0" smtClean="0"/>
              <a:t>在我们使用过程中，我们使用最多的就是查询数据。</a:t>
            </a:r>
            <a:endParaRPr lang="en-US" altLang="zh-CN" dirty="0" smtClean="0"/>
          </a:p>
          <a:p>
            <a:endParaRPr lang="en-US" altLang="zh-CN" dirty="0" smtClean="0"/>
          </a:p>
          <a:p>
            <a:endParaRPr lang="en-US" altLang="zh-CN" dirty="0"/>
          </a:p>
          <a:p>
            <a:endParaRPr lang="en-US" altLang="zh-CN" dirty="0" smtClean="0"/>
          </a:p>
          <a:p>
            <a:endParaRPr lang="en-US" altLang="zh-CN" dirty="0"/>
          </a:p>
          <a:p>
            <a:pPr marL="0" indent="0">
              <a:buNone/>
            </a:pPr>
            <a:endParaRPr lang="en-US" altLang="zh-CN" dirty="0"/>
          </a:p>
          <a:p>
            <a:pPr>
              <a:lnSpc>
                <a:spcPct val="120000"/>
              </a:lnSpc>
            </a:pPr>
            <a:r>
              <a:rPr lang="zh-CN" altLang="en-US" dirty="0" smtClean="0"/>
              <a:t>搜索</a:t>
            </a:r>
            <a:r>
              <a:rPr lang="zh-CN" altLang="en-US" dirty="0"/>
              <a:t>请求</a:t>
            </a:r>
            <a:r>
              <a:rPr lang="zh-CN" altLang="en-US" dirty="0" smtClean="0"/>
              <a:t>参数</a:t>
            </a:r>
            <a:r>
              <a:rPr lang="en-US" altLang="zh-CN" dirty="0" smtClean="0">
                <a:sym typeface="Wingdings" panose="05000000000000000000" pitchFamily="2" charset="2"/>
              </a:rPr>
              <a:t>: (</a:t>
            </a:r>
            <a:r>
              <a:rPr lang="zh-CN" altLang="en-US" dirty="0" smtClean="0">
                <a:sym typeface="Wingdings" panose="05000000000000000000" pitchFamily="2" charset="2"/>
              </a:rPr>
              <a:t>主要的参数</a:t>
            </a:r>
            <a:r>
              <a:rPr lang="en-US" altLang="zh-CN" dirty="0" smtClean="0">
                <a:sym typeface="Wingdings" panose="05000000000000000000" pitchFamily="2" charset="2"/>
              </a:rPr>
              <a:t>)</a:t>
            </a:r>
            <a:endParaRPr lang="zh-CN" altLang="en-US" dirty="0"/>
          </a:p>
          <a:p>
            <a:pPr>
              <a:lnSpc>
                <a:spcPct val="120000"/>
              </a:lnSpc>
            </a:pPr>
            <a:r>
              <a:rPr lang="en-US" altLang="zh-CN" dirty="0"/>
              <a:t>q:</a:t>
            </a:r>
            <a:r>
              <a:rPr lang="zh-CN" altLang="en-US" dirty="0"/>
              <a:t>查询字符串，必须的。</a:t>
            </a:r>
            <a:endParaRPr lang="zh-CN" altLang="en-US" dirty="0"/>
          </a:p>
          <a:p>
            <a:pPr>
              <a:lnSpc>
                <a:spcPct val="120000"/>
              </a:lnSpc>
            </a:pPr>
            <a:r>
              <a:rPr lang="en-US" altLang="zh-CN" dirty="0" err="1"/>
              <a:t>fq</a:t>
            </a:r>
            <a:r>
              <a:rPr lang="en-US" altLang="zh-CN" dirty="0"/>
              <a:t> filter query</a:t>
            </a:r>
            <a:r>
              <a:rPr lang="zh-CN" altLang="en-US" dirty="0"/>
              <a:t>。使用</a:t>
            </a:r>
            <a:r>
              <a:rPr lang="en-US" altLang="zh-CN" dirty="0"/>
              <a:t>Filter Query</a:t>
            </a:r>
            <a:r>
              <a:rPr lang="zh-CN" altLang="en-US" dirty="0"/>
              <a:t>可以充分利用</a:t>
            </a:r>
            <a:r>
              <a:rPr lang="en-US" altLang="zh-CN" dirty="0"/>
              <a:t>Filter Query Cache</a:t>
            </a:r>
            <a:r>
              <a:rPr lang="zh-CN" altLang="en-US" dirty="0"/>
              <a:t>，提高检索性能。作用：在</a:t>
            </a:r>
            <a:r>
              <a:rPr lang="en-US" altLang="zh-CN" dirty="0"/>
              <a:t>q</a:t>
            </a:r>
            <a:r>
              <a:rPr lang="zh-CN" altLang="en-US" dirty="0"/>
              <a:t>查询符合结果中同时是</a:t>
            </a:r>
            <a:r>
              <a:rPr lang="en-US" altLang="zh-CN" dirty="0" err="1"/>
              <a:t>fq</a:t>
            </a:r>
            <a:r>
              <a:rPr lang="zh-CN" altLang="en-US" dirty="0"/>
              <a:t>查询符合的，例如：</a:t>
            </a:r>
            <a:r>
              <a:rPr lang="en-US" altLang="zh-CN" dirty="0"/>
              <a:t>q=</a:t>
            </a:r>
            <a:r>
              <a:rPr lang="en-US" altLang="zh-CN" dirty="0" err="1"/>
              <a:t>mm&amp;fq</a:t>
            </a:r>
            <a:r>
              <a:rPr lang="en-US" altLang="zh-CN" dirty="0"/>
              <a:t>=</a:t>
            </a:r>
            <a:r>
              <a:rPr lang="en-US" altLang="zh-CN" dirty="0" err="1"/>
              <a:t>date_time</a:t>
            </a:r>
            <a:r>
              <a:rPr lang="en-US" altLang="zh-CN" dirty="0"/>
              <a:t>:[20081001 TO 20091031]</a:t>
            </a:r>
            <a:r>
              <a:rPr lang="zh-CN" altLang="en-US" dirty="0"/>
              <a:t>，找关键字</a:t>
            </a:r>
            <a:r>
              <a:rPr lang="en-US" altLang="zh-CN" dirty="0"/>
              <a:t>mm</a:t>
            </a:r>
            <a:r>
              <a:rPr lang="zh-CN" altLang="en-US" dirty="0"/>
              <a:t>，并且</a:t>
            </a:r>
            <a:r>
              <a:rPr lang="en-US" altLang="zh-CN" dirty="0" err="1"/>
              <a:t>date_time</a:t>
            </a:r>
            <a:r>
              <a:rPr lang="zh-CN" altLang="en-US" dirty="0"/>
              <a:t>是</a:t>
            </a:r>
            <a:r>
              <a:rPr lang="en-US" altLang="zh-CN" dirty="0"/>
              <a:t>20081001</a:t>
            </a:r>
            <a:r>
              <a:rPr lang="zh-CN" altLang="en-US" dirty="0"/>
              <a:t>到</a:t>
            </a:r>
            <a:r>
              <a:rPr lang="en-US" altLang="zh-CN" dirty="0"/>
              <a:t>20091031</a:t>
            </a:r>
            <a:r>
              <a:rPr lang="zh-CN" altLang="en-US" dirty="0"/>
              <a:t>之间的。</a:t>
            </a:r>
            <a:endParaRPr lang="zh-CN" altLang="en-US" dirty="0"/>
          </a:p>
          <a:p>
            <a:pPr>
              <a:lnSpc>
                <a:spcPct val="120000"/>
              </a:lnSpc>
            </a:pPr>
            <a:r>
              <a:rPr lang="en-US" altLang="zh-CN" dirty="0" err="1"/>
              <a:t>fl</a:t>
            </a:r>
            <a:r>
              <a:rPr lang="en-US" altLang="zh-CN" dirty="0"/>
              <a:t> field list</a:t>
            </a:r>
            <a:r>
              <a:rPr lang="zh-CN" altLang="en-US" dirty="0"/>
              <a:t>。指定返回结果字段。以空格“ ”或逗号“</a:t>
            </a:r>
            <a:r>
              <a:rPr lang="en-US" altLang="zh-CN" dirty="0"/>
              <a:t>,”</a:t>
            </a:r>
            <a:r>
              <a:rPr lang="zh-CN" altLang="en-US" dirty="0"/>
              <a:t>分隔。如： </a:t>
            </a:r>
            <a:r>
              <a:rPr lang="en-US" altLang="zh-CN" dirty="0" err="1"/>
              <a:t>fl</a:t>
            </a:r>
            <a:r>
              <a:rPr lang="en-US" altLang="zh-CN" dirty="0"/>
              <a:t>="</a:t>
            </a:r>
            <a:r>
              <a:rPr lang="en-US" altLang="zh-CN" dirty="0" err="1"/>
              <a:t>id,name,type</a:t>
            </a:r>
            <a:r>
              <a:rPr lang="en-US" altLang="zh-CN" dirty="0"/>
              <a:t>"</a:t>
            </a:r>
            <a:endParaRPr lang="en-US" altLang="zh-CN" dirty="0"/>
          </a:p>
          <a:p>
            <a:pPr>
              <a:lnSpc>
                <a:spcPct val="120000"/>
              </a:lnSpc>
            </a:pPr>
            <a:r>
              <a:rPr lang="en-US" altLang="zh-CN" dirty="0"/>
              <a:t>start:</a:t>
            </a:r>
            <a:r>
              <a:rPr lang="zh-CN" altLang="en-US" dirty="0"/>
              <a:t>用于分页定义结果起始记录数，默认为</a:t>
            </a:r>
            <a:r>
              <a:rPr lang="en-US" altLang="zh-CN" dirty="0"/>
              <a:t>0</a:t>
            </a:r>
            <a:r>
              <a:rPr lang="zh-CN" altLang="en-US" dirty="0"/>
              <a:t>。</a:t>
            </a:r>
            <a:endParaRPr lang="zh-CN" altLang="en-US" dirty="0"/>
          </a:p>
          <a:p>
            <a:pPr>
              <a:lnSpc>
                <a:spcPct val="120000"/>
              </a:lnSpc>
            </a:pPr>
            <a:r>
              <a:rPr lang="en-US" altLang="zh-CN" dirty="0"/>
              <a:t>rows:</a:t>
            </a:r>
            <a:r>
              <a:rPr lang="zh-CN" altLang="en-US" dirty="0"/>
              <a:t>用于分页定义结果每页返回记录数，默认为</a:t>
            </a:r>
            <a:r>
              <a:rPr lang="en-US" altLang="zh-CN" dirty="0"/>
              <a:t>10</a:t>
            </a:r>
            <a:r>
              <a:rPr lang="zh-CN" altLang="en-US" dirty="0"/>
              <a:t>。</a:t>
            </a:r>
            <a:endParaRPr lang="zh-CN" altLang="en-US" dirty="0"/>
          </a:p>
          <a:p>
            <a:pPr>
              <a:lnSpc>
                <a:spcPct val="120000"/>
              </a:lnSpc>
            </a:pPr>
            <a:r>
              <a:rPr lang="en-US" altLang="zh-CN" dirty="0"/>
              <a:t>sort:</a:t>
            </a:r>
            <a:r>
              <a:rPr lang="zh-CN" altLang="en-US" dirty="0"/>
              <a:t>排序，格式</a:t>
            </a:r>
            <a:r>
              <a:rPr lang="en-US" altLang="zh-CN" dirty="0"/>
              <a:t>:sort=&lt;field name&gt;+&lt;</a:t>
            </a:r>
            <a:r>
              <a:rPr lang="en-US" altLang="zh-CN" dirty="0" err="1"/>
              <a:t>desc|asc</a:t>
            </a:r>
            <a:r>
              <a:rPr lang="en-US" altLang="zh-CN" dirty="0"/>
              <a:t>&gt;[,&lt;field name&gt;+&lt;</a:t>
            </a:r>
            <a:r>
              <a:rPr lang="en-US" altLang="zh-CN" dirty="0" err="1"/>
              <a:t>desc|asc</a:t>
            </a:r>
            <a:r>
              <a:rPr lang="en-US" altLang="zh-CN" dirty="0"/>
              <a:t>&gt;]… </a:t>
            </a:r>
            <a:r>
              <a:rPr lang="zh-CN" altLang="en-US" dirty="0"/>
              <a:t>。示例：（</a:t>
            </a:r>
            <a:r>
              <a:rPr lang="en-US" altLang="zh-CN" dirty="0" err="1"/>
              <a:t>inStock</a:t>
            </a:r>
            <a:r>
              <a:rPr lang="en-US" altLang="zh-CN" dirty="0"/>
              <a:t> </a:t>
            </a:r>
            <a:r>
              <a:rPr lang="en-US" altLang="zh-CN" dirty="0" err="1"/>
              <a:t>desc</a:t>
            </a:r>
            <a:r>
              <a:rPr lang="en-US" altLang="zh-CN" dirty="0"/>
              <a:t>, price </a:t>
            </a:r>
            <a:r>
              <a:rPr lang="en-US" altLang="zh-CN" dirty="0" err="1"/>
              <a:t>asc</a:t>
            </a:r>
            <a:r>
              <a:rPr lang="zh-CN" altLang="en-US" dirty="0"/>
              <a:t>）表示先 “</a:t>
            </a:r>
            <a:r>
              <a:rPr lang="en-US" altLang="zh-CN" dirty="0" err="1"/>
              <a:t>inStock</a:t>
            </a:r>
            <a:r>
              <a:rPr lang="en-US" altLang="zh-CN" dirty="0"/>
              <a:t>” </a:t>
            </a:r>
            <a:r>
              <a:rPr lang="zh-CN" altLang="en-US" dirty="0"/>
              <a:t>降序</a:t>
            </a:r>
            <a:r>
              <a:rPr lang="en-US" altLang="zh-CN" dirty="0"/>
              <a:t>, </a:t>
            </a:r>
            <a:r>
              <a:rPr lang="zh-CN" altLang="en-US" dirty="0"/>
              <a:t>再 “</a:t>
            </a:r>
            <a:r>
              <a:rPr lang="en-US" altLang="zh-CN" dirty="0"/>
              <a:t>price” </a:t>
            </a:r>
            <a:r>
              <a:rPr lang="zh-CN" altLang="en-US" dirty="0"/>
              <a:t>升序，默认是相关性降序。</a:t>
            </a:r>
            <a:endParaRPr lang="en-US" altLang="zh-CN" dirty="0" smtClean="0"/>
          </a:p>
          <a:p>
            <a:endParaRPr lang="zh-CN" altLang="en-US" dirty="0"/>
          </a:p>
        </p:txBody>
      </p:sp>
      <p:pic>
        <p:nvPicPr>
          <p:cNvPr id="4" name="图片 3"/>
          <p:cNvPicPr>
            <a:picLocks noChangeAspect="1"/>
          </p:cNvPicPr>
          <p:nvPr/>
        </p:nvPicPr>
        <p:blipFill>
          <a:blip r:embed="rId1"/>
          <a:stretch>
            <a:fillRect/>
          </a:stretch>
        </p:blipFill>
        <p:spPr>
          <a:xfrm>
            <a:off x="7613700" y="310925"/>
            <a:ext cx="4190476" cy="3690369"/>
          </a:xfrm>
          <a:prstGeom prst="rect">
            <a:avLst/>
          </a:prstGeom>
        </p:spPr>
      </p:pic>
      <p:pic>
        <p:nvPicPr>
          <p:cNvPr id="5" name="图片 4"/>
          <p:cNvPicPr>
            <a:picLocks noChangeAspect="1"/>
          </p:cNvPicPr>
          <p:nvPr/>
        </p:nvPicPr>
        <p:blipFill>
          <a:blip r:embed="rId2"/>
          <a:stretch>
            <a:fillRect/>
          </a:stretch>
        </p:blipFill>
        <p:spPr>
          <a:xfrm>
            <a:off x="415290" y="311150"/>
            <a:ext cx="2704465" cy="78105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a:t>Solr</a:t>
            </a:r>
            <a:r>
              <a:rPr lang="en-US" altLang="zh-CN" dirty="0"/>
              <a:t> – </a:t>
            </a:r>
            <a:r>
              <a:rPr lang="zh-CN" altLang="en-US" dirty="0"/>
              <a:t>使用</a:t>
            </a:r>
            <a:r>
              <a:rPr lang="en-US" altLang="zh-CN" dirty="0"/>
              <a:t>- </a:t>
            </a:r>
            <a:r>
              <a:rPr lang="zh-CN" altLang="en-US" dirty="0"/>
              <a:t>查询</a:t>
            </a:r>
            <a:endParaRPr lang="zh-CN" altLang="en-US" dirty="0"/>
          </a:p>
        </p:txBody>
      </p:sp>
      <p:sp>
        <p:nvSpPr>
          <p:cNvPr id="3" name="内容占位符 2"/>
          <p:cNvSpPr>
            <a:spLocks noGrp="1"/>
          </p:cNvSpPr>
          <p:nvPr>
            <p:ph idx="1"/>
          </p:nvPr>
        </p:nvSpPr>
        <p:spPr/>
        <p:txBody>
          <a:bodyPr/>
          <a:lstStyle/>
          <a:p>
            <a:r>
              <a:rPr lang="en-US" altLang="zh-CN" dirty="0"/>
              <a:t>1. </a:t>
            </a:r>
            <a:r>
              <a:rPr lang="zh-CN" altLang="en-US" dirty="0"/>
              <a:t>使用函数</a:t>
            </a:r>
            <a:r>
              <a:rPr lang="zh-CN" altLang="en-US" dirty="0" smtClean="0"/>
              <a:t>如：</a:t>
            </a:r>
            <a:endParaRPr lang="en-US" altLang="zh-CN" dirty="0"/>
          </a:p>
          <a:p>
            <a:pPr lvl="1"/>
            <a:r>
              <a:rPr lang="en-US" altLang="zh-CN" dirty="0"/>
              <a:t>$query</a:t>
            </a:r>
            <a:r>
              <a:rPr lang="en-US" altLang="zh-CN" b="1" dirty="0"/>
              <a:t>-&gt;</a:t>
            </a:r>
            <a:r>
              <a:rPr lang="en-US" altLang="zh-CN" dirty="0" err="1"/>
              <a:t>addSortField</a:t>
            </a:r>
            <a:r>
              <a:rPr lang="en-US" altLang="zh-CN" dirty="0"/>
              <a:t>(sum(</a:t>
            </a:r>
            <a:r>
              <a:rPr lang="en-US" altLang="zh-CN" dirty="0" err="1"/>
              <a:t>like,comment,favorite</a:t>
            </a:r>
            <a:r>
              <a:rPr lang="en-US" altLang="zh-CN" dirty="0" smtClean="0"/>
              <a:t>));</a:t>
            </a:r>
            <a:endParaRPr lang="en-US" altLang="zh-CN" dirty="0" smtClean="0"/>
          </a:p>
          <a:p>
            <a:r>
              <a:rPr lang="en-US" altLang="zh-CN" dirty="0" smtClean="0"/>
              <a:t>2. </a:t>
            </a:r>
            <a:r>
              <a:rPr lang="zh-CN" altLang="en-US" b="1" dirty="0" smtClean="0"/>
              <a:t>高</a:t>
            </a:r>
            <a:r>
              <a:rPr lang="zh-CN" altLang="en-US" b="1" dirty="0"/>
              <a:t>亮</a:t>
            </a:r>
            <a:r>
              <a:rPr lang="zh-CN" altLang="en-US" b="1" dirty="0" smtClean="0"/>
              <a:t>显示</a:t>
            </a:r>
            <a:r>
              <a:rPr lang="zh-CN" altLang="en-US" dirty="0" smtClean="0"/>
              <a:t>：</a:t>
            </a:r>
            <a:endParaRPr lang="en-US" altLang="zh-CN" dirty="0" smtClean="0"/>
          </a:p>
          <a:p>
            <a:r>
              <a:rPr lang="en-US" altLang="zh-CN" dirty="0" smtClean="0"/>
              <a:t>3. </a:t>
            </a:r>
            <a:r>
              <a:rPr lang="zh-CN" altLang="en-US" dirty="0" smtClean="0"/>
              <a:t>切面显示：</a:t>
            </a:r>
            <a:endParaRPr lang="en-US" altLang="zh-CN" dirty="0" smtClean="0"/>
          </a:p>
          <a:p>
            <a:endParaRPr lang="en-US" altLang="zh-CN" dirty="0"/>
          </a:p>
          <a:p>
            <a:endParaRPr lang="en-US" altLang="zh-CN" dirty="0"/>
          </a:p>
        </p:txBody>
      </p:sp>
      <p:pic>
        <p:nvPicPr>
          <p:cNvPr id="5" name="图片 4"/>
          <p:cNvPicPr>
            <a:picLocks noChangeAspect="1"/>
          </p:cNvPicPr>
          <p:nvPr/>
        </p:nvPicPr>
        <p:blipFill>
          <a:blip r:embed="rId1"/>
          <a:stretch>
            <a:fillRect/>
          </a:stretch>
        </p:blipFill>
        <p:spPr>
          <a:xfrm>
            <a:off x="3254851" y="2720570"/>
            <a:ext cx="4590476" cy="3000000"/>
          </a:xfrm>
          <a:prstGeom prst="rect">
            <a:avLst/>
          </a:prstGeom>
        </p:spPr>
      </p:pic>
      <p:pic>
        <p:nvPicPr>
          <p:cNvPr id="6" name="图片 5"/>
          <p:cNvPicPr>
            <a:picLocks noChangeAspect="1"/>
          </p:cNvPicPr>
          <p:nvPr/>
        </p:nvPicPr>
        <p:blipFill>
          <a:blip r:embed="rId2"/>
          <a:stretch>
            <a:fillRect/>
          </a:stretch>
        </p:blipFill>
        <p:spPr>
          <a:xfrm>
            <a:off x="8068191" y="645154"/>
            <a:ext cx="4123809" cy="5895238"/>
          </a:xfrm>
          <a:prstGeom prst="rect">
            <a:avLst/>
          </a:prstGeom>
        </p:spPr>
      </p:pic>
      <p:pic>
        <p:nvPicPr>
          <p:cNvPr id="4" name="图片 3"/>
          <p:cNvPicPr>
            <a:picLocks noChangeAspect="1"/>
          </p:cNvPicPr>
          <p:nvPr/>
        </p:nvPicPr>
        <p:blipFill>
          <a:blip r:embed="rId3"/>
          <a:stretch>
            <a:fillRect/>
          </a:stretch>
        </p:blipFill>
        <p:spPr>
          <a:xfrm>
            <a:off x="339090" y="365125"/>
            <a:ext cx="2704465" cy="78105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PHP-</a:t>
            </a:r>
            <a:r>
              <a:rPr lang="en-US" altLang="zh-CN" dirty="0" err="1" smtClean="0"/>
              <a:t>Solr</a:t>
            </a:r>
            <a:r>
              <a:rPr lang="zh-CN" altLang="en-US" dirty="0" smtClean="0"/>
              <a:t>扩展</a:t>
            </a:r>
            <a:endParaRPr lang="zh-CN" altLang="en-US" dirty="0"/>
          </a:p>
        </p:txBody>
      </p:sp>
      <p:sp>
        <p:nvSpPr>
          <p:cNvPr id="3" name="内容占位符 2"/>
          <p:cNvSpPr>
            <a:spLocks noGrp="1"/>
          </p:cNvSpPr>
          <p:nvPr>
            <p:ph idx="1"/>
          </p:nvPr>
        </p:nvSpPr>
        <p:spPr/>
        <p:txBody>
          <a:bodyPr/>
          <a:lstStyle/>
          <a:p>
            <a:r>
              <a:rPr lang="en-US" altLang="zh-CN" dirty="0" smtClean="0"/>
              <a:t>1. PHP </a:t>
            </a:r>
            <a:r>
              <a:rPr lang="zh-CN" altLang="en-US" dirty="0" smtClean="0"/>
              <a:t>有</a:t>
            </a:r>
            <a:r>
              <a:rPr lang="en-US" altLang="zh-CN" dirty="0" err="1" smtClean="0"/>
              <a:t>Solr</a:t>
            </a:r>
            <a:r>
              <a:rPr lang="zh-CN" altLang="en-US" dirty="0" smtClean="0"/>
              <a:t>扩展可以操作 </a:t>
            </a:r>
            <a:r>
              <a:rPr lang="en-US" altLang="zh-CN" dirty="0" err="1" smtClean="0"/>
              <a:t>Solr</a:t>
            </a:r>
            <a:r>
              <a:rPr lang="zh-CN" altLang="en-US" dirty="0" smtClean="0"/>
              <a:t>。</a:t>
            </a:r>
            <a:endParaRPr lang="en-US" altLang="zh-CN" dirty="0" smtClean="0"/>
          </a:p>
          <a:p>
            <a:r>
              <a:rPr lang="en-US" altLang="zh-CN" dirty="0" smtClean="0"/>
              <a:t>2. </a:t>
            </a:r>
            <a:r>
              <a:rPr lang="zh-CN" altLang="en-US" dirty="0" smtClean="0"/>
              <a:t>其中最主要的三个类为</a:t>
            </a:r>
            <a:endParaRPr lang="en-US" altLang="zh-CN" dirty="0" smtClean="0"/>
          </a:p>
          <a:p>
            <a:pPr marL="685800" lvl="2">
              <a:spcBef>
                <a:spcPts val="1000"/>
              </a:spcBef>
            </a:pPr>
            <a:r>
              <a:rPr lang="en-US" altLang="zh-CN" b="1" dirty="0" err="1"/>
              <a:t>SolrClient</a:t>
            </a:r>
            <a:r>
              <a:rPr lang="en-US" altLang="zh-CN" b="1" dirty="0"/>
              <a:t> </a:t>
            </a:r>
            <a:r>
              <a:rPr lang="en-US" altLang="zh-CN" b="1" dirty="0" smtClean="0"/>
              <a:t> </a:t>
            </a:r>
            <a:r>
              <a:rPr lang="en-US" altLang="zh-CN" b="1" dirty="0" smtClean="0">
                <a:sym typeface="Wingdings" panose="05000000000000000000" pitchFamily="2" charset="2"/>
              </a:rPr>
              <a:t>--&gt; </a:t>
            </a:r>
            <a:r>
              <a:rPr lang="zh-CN" altLang="en-US" b="1" dirty="0" smtClean="0">
                <a:sym typeface="Wingdings" panose="05000000000000000000" pitchFamily="2" charset="2"/>
              </a:rPr>
              <a:t>链接 </a:t>
            </a:r>
            <a:r>
              <a:rPr lang="en-US" altLang="zh-CN" b="1" dirty="0" err="1" smtClean="0">
                <a:sym typeface="Wingdings" panose="05000000000000000000" pitchFamily="2" charset="2"/>
              </a:rPr>
              <a:t>Solr</a:t>
            </a:r>
            <a:r>
              <a:rPr lang="en-US" altLang="zh-CN" b="1" dirty="0" smtClean="0">
                <a:sym typeface="Wingdings" panose="05000000000000000000" pitchFamily="2" charset="2"/>
              </a:rPr>
              <a:t> </a:t>
            </a:r>
            <a:r>
              <a:rPr lang="zh-CN" altLang="en-US" b="1" dirty="0" smtClean="0">
                <a:sym typeface="Wingdings" panose="05000000000000000000" pitchFamily="2" charset="2"/>
              </a:rPr>
              <a:t>服务器</a:t>
            </a:r>
            <a:r>
              <a:rPr lang="en-US" altLang="zh-CN" b="1" dirty="0" smtClean="0">
                <a:sym typeface="Wingdings" panose="05000000000000000000" pitchFamily="2" charset="2"/>
              </a:rPr>
              <a:t>, </a:t>
            </a:r>
            <a:r>
              <a:rPr lang="zh-CN" altLang="en-US" b="1" dirty="0" smtClean="0">
                <a:sym typeface="Wingdings" panose="05000000000000000000" pitchFamily="2" charset="2"/>
              </a:rPr>
              <a:t>操作 </a:t>
            </a:r>
            <a:r>
              <a:rPr lang="en-US" altLang="zh-CN" b="1" dirty="0" err="1" smtClean="0">
                <a:sym typeface="Wingdings" panose="05000000000000000000" pitchFamily="2" charset="2"/>
              </a:rPr>
              <a:t>Solr</a:t>
            </a:r>
            <a:r>
              <a:rPr lang="zh-CN" altLang="en-US" b="1" dirty="0">
                <a:sym typeface="Wingdings" panose="05000000000000000000" pitchFamily="2" charset="2"/>
              </a:rPr>
              <a:t>。</a:t>
            </a:r>
            <a:endParaRPr lang="en-US" altLang="zh-CN" b="1" dirty="0" smtClean="0"/>
          </a:p>
          <a:p>
            <a:pPr marL="685800" lvl="2">
              <a:spcBef>
                <a:spcPts val="1000"/>
              </a:spcBef>
            </a:pPr>
            <a:r>
              <a:rPr lang="en-US" altLang="zh-CN" b="1" dirty="0" err="1"/>
              <a:t>SolrInputDocument</a:t>
            </a:r>
            <a:r>
              <a:rPr lang="en-US" altLang="zh-CN" b="1" dirty="0"/>
              <a:t> </a:t>
            </a:r>
            <a:r>
              <a:rPr lang="en-US" altLang="zh-CN" b="1" dirty="0" smtClean="0"/>
              <a:t>--&gt; </a:t>
            </a:r>
            <a:r>
              <a:rPr lang="zh-CN" altLang="en-US" b="1" dirty="0" smtClean="0"/>
              <a:t>添加修改数据时使用。 创建数据 </a:t>
            </a:r>
            <a:r>
              <a:rPr lang="en-US" altLang="zh-CN" b="1" dirty="0" smtClean="0"/>
              <a:t>document</a:t>
            </a:r>
            <a:r>
              <a:rPr lang="zh-CN" altLang="en-US" b="1" dirty="0" smtClean="0"/>
              <a:t>。</a:t>
            </a:r>
            <a:endParaRPr lang="en-US" altLang="zh-CN" dirty="0" smtClean="0"/>
          </a:p>
          <a:p>
            <a:pPr lvl="1"/>
            <a:r>
              <a:rPr lang="en-US" altLang="zh-CN" dirty="0" err="1"/>
              <a:t>SolrQuery</a:t>
            </a:r>
            <a:r>
              <a:rPr lang="en-US" altLang="zh-CN" dirty="0"/>
              <a:t> </a:t>
            </a:r>
            <a:r>
              <a:rPr lang="en-US" altLang="zh-CN" dirty="0" smtClean="0"/>
              <a:t>--&gt; </a:t>
            </a:r>
            <a:r>
              <a:rPr lang="zh-CN" altLang="en-US" sz="2000" b="1" dirty="0" smtClean="0"/>
              <a:t>查询数据时使用。构建查询条件。</a:t>
            </a:r>
            <a:endParaRPr lang="en-US" altLang="zh-CN" sz="2000" b="1" dirty="0" smtClean="0"/>
          </a:p>
          <a:p>
            <a:pPr lvl="1"/>
            <a:endParaRPr lang="en-US" altLang="zh-CN" sz="2000" b="1" dirty="0" smtClean="0"/>
          </a:p>
        </p:txBody>
      </p:sp>
      <p:pic>
        <p:nvPicPr>
          <p:cNvPr id="4" name="图片 3"/>
          <p:cNvPicPr>
            <a:picLocks noChangeAspect="1"/>
          </p:cNvPicPr>
          <p:nvPr/>
        </p:nvPicPr>
        <p:blipFill>
          <a:blip r:embed="rId1"/>
          <a:stretch>
            <a:fillRect/>
          </a:stretch>
        </p:blipFill>
        <p:spPr>
          <a:xfrm>
            <a:off x="550817" y="4001294"/>
            <a:ext cx="3447619" cy="2529840"/>
          </a:xfrm>
          <a:prstGeom prst="rect">
            <a:avLst/>
          </a:prstGeom>
        </p:spPr>
      </p:pic>
      <p:pic>
        <p:nvPicPr>
          <p:cNvPr id="6" name="图片 5"/>
          <p:cNvPicPr>
            <a:picLocks noChangeAspect="1"/>
          </p:cNvPicPr>
          <p:nvPr/>
        </p:nvPicPr>
        <p:blipFill>
          <a:blip r:embed="rId2"/>
          <a:stretch>
            <a:fillRect/>
          </a:stretch>
        </p:blipFill>
        <p:spPr>
          <a:xfrm>
            <a:off x="4285819" y="3983326"/>
            <a:ext cx="5495238" cy="2547808"/>
          </a:xfrm>
          <a:prstGeom prst="rect">
            <a:avLst/>
          </a:prstGeom>
        </p:spPr>
      </p:pic>
      <p:pic>
        <p:nvPicPr>
          <p:cNvPr id="9" name="图片 8"/>
          <p:cNvPicPr>
            <a:picLocks noChangeAspect="1"/>
          </p:cNvPicPr>
          <p:nvPr/>
        </p:nvPicPr>
        <p:blipFill>
          <a:blip r:embed="rId3"/>
          <a:stretch>
            <a:fillRect/>
          </a:stretch>
        </p:blipFill>
        <p:spPr>
          <a:xfrm>
            <a:off x="8251249" y="365137"/>
            <a:ext cx="3590476" cy="2723809"/>
          </a:xfrm>
          <a:prstGeom prst="rect">
            <a:avLst/>
          </a:prstGeom>
        </p:spPr>
      </p:pic>
      <p:pic>
        <p:nvPicPr>
          <p:cNvPr id="5" name="图片 4"/>
          <p:cNvPicPr>
            <a:picLocks noChangeAspect="1"/>
          </p:cNvPicPr>
          <p:nvPr/>
        </p:nvPicPr>
        <p:blipFill>
          <a:blip r:embed="rId4"/>
          <a:stretch>
            <a:fillRect/>
          </a:stretch>
        </p:blipFill>
        <p:spPr>
          <a:xfrm>
            <a:off x="339090" y="264795"/>
            <a:ext cx="2704465" cy="78105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Solr</a:t>
            </a:r>
            <a:r>
              <a:rPr lang="en-US" altLang="zh-CN" dirty="0" smtClean="0"/>
              <a:t> </a:t>
            </a:r>
            <a:r>
              <a:rPr lang="zh-CN" altLang="en-US" dirty="0" smtClean="0"/>
              <a:t>在</a:t>
            </a:r>
            <a:r>
              <a:rPr lang="en-US" altLang="zh-CN" dirty="0" smtClean="0"/>
              <a:t>《</a:t>
            </a:r>
            <a:r>
              <a:rPr lang="zh-CN" altLang="en-US" dirty="0" smtClean="0"/>
              <a:t>好好住</a:t>
            </a:r>
            <a:r>
              <a:rPr lang="en-US" altLang="zh-CN" dirty="0"/>
              <a:t>》</a:t>
            </a:r>
            <a:r>
              <a:rPr lang="zh-CN" altLang="en-US" dirty="0" smtClean="0"/>
              <a:t> 的使用</a:t>
            </a:r>
            <a:endParaRPr lang="zh-CN" altLang="en-US" dirty="0"/>
          </a:p>
        </p:txBody>
      </p:sp>
      <p:sp>
        <p:nvSpPr>
          <p:cNvPr id="3" name="内容占位符 2"/>
          <p:cNvSpPr>
            <a:spLocks noGrp="1"/>
          </p:cNvSpPr>
          <p:nvPr>
            <p:ph idx="1"/>
          </p:nvPr>
        </p:nvSpPr>
        <p:spPr/>
        <p:txBody>
          <a:bodyPr>
            <a:normAutofit fontScale="40000" lnSpcReduction="20000"/>
          </a:bodyPr>
          <a:lstStyle/>
          <a:p>
            <a:pPr>
              <a:lnSpc>
                <a:spcPct val="120000"/>
              </a:lnSpc>
            </a:pPr>
            <a:r>
              <a:rPr lang="en-US" altLang="zh-CN" dirty="0" smtClean="0"/>
              <a:t>1. </a:t>
            </a:r>
            <a:r>
              <a:rPr lang="zh-CN" altLang="en-US" dirty="0" smtClean="0"/>
              <a:t>目前针对大部分的 内容 都创建了</a:t>
            </a:r>
            <a:r>
              <a:rPr lang="zh-CN" altLang="en-US" dirty="0"/>
              <a:t>对</a:t>
            </a:r>
            <a:r>
              <a:rPr lang="zh-CN" altLang="en-US" dirty="0" smtClean="0"/>
              <a:t>应的 </a:t>
            </a:r>
            <a:r>
              <a:rPr lang="en-US" altLang="zh-CN" dirty="0" err="1" smtClean="0"/>
              <a:t>Solr</a:t>
            </a:r>
            <a:r>
              <a:rPr lang="en-US" altLang="zh-CN" dirty="0" smtClean="0"/>
              <a:t>-Core</a:t>
            </a:r>
            <a:r>
              <a:rPr lang="zh-CN" altLang="en-US" dirty="0" smtClean="0"/>
              <a:t>。 比如：用户，图片，文章，指南，话题，回答</a:t>
            </a:r>
            <a:r>
              <a:rPr lang="en-US" altLang="zh-CN" dirty="0" smtClean="0"/>
              <a:t>…</a:t>
            </a:r>
            <a:r>
              <a:rPr lang="zh-CN" altLang="en-US" dirty="0" smtClean="0"/>
              <a:t>。</a:t>
            </a:r>
            <a:endParaRPr lang="en-US" altLang="zh-CN" dirty="0" smtClean="0"/>
          </a:p>
          <a:p>
            <a:pPr>
              <a:lnSpc>
                <a:spcPct val="120000"/>
              </a:lnSpc>
            </a:pPr>
            <a:r>
              <a:rPr lang="en-US" altLang="zh-CN" dirty="0" smtClean="0"/>
              <a:t>2. </a:t>
            </a:r>
            <a:r>
              <a:rPr lang="zh-CN" altLang="en-US" dirty="0" smtClean="0"/>
              <a:t>使用 </a:t>
            </a:r>
            <a:r>
              <a:rPr lang="en-US" altLang="zh-CN" dirty="0" err="1" smtClean="0"/>
              <a:t>Solr</a:t>
            </a:r>
            <a:r>
              <a:rPr lang="en-US" altLang="zh-CN" dirty="0" smtClean="0"/>
              <a:t> </a:t>
            </a:r>
            <a:r>
              <a:rPr lang="zh-CN" altLang="en-US" dirty="0" smtClean="0"/>
              <a:t>是希望把 </a:t>
            </a:r>
            <a:r>
              <a:rPr lang="en-US" altLang="zh-CN" dirty="0" err="1" smtClean="0"/>
              <a:t>Solr</a:t>
            </a:r>
            <a:r>
              <a:rPr lang="en-US" altLang="zh-CN" dirty="0" smtClean="0"/>
              <a:t> </a:t>
            </a:r>
            <a:r>
              <a:rPr lang="zh-CN" altLang="en-US" dirty="0" smtClean="0"/>
              <a:t>当作索引， 查询数据 先从 </a:t>
            </a:r>
            <a:r>
              <a:rPr lang="en-US" altLang="zh-CN" dirty="0" err="1" smtClean="0"/>
              <a:t>Solr</a:t>
            </a:r>
            <a:r>
              <a:rPr lang="en-US" altLang="zh-CN" dirty="0" smtClean="0"/>
              <a:t> </a:t>
            </a:r>
            <a:r>
              <a:rPr lang="zh-CN" altLang="en-US" dirty="0" smtClean="0"/>
              <a:t>查询，然后得到 </a:t>
            </a:r>
            <a:r>
              <a:rPr lang="en-US" altLang="zh-CN" dirty="0" smtClean="0"/>
              <a:t>ID  </a:t>
            </a:r>
            <a:r>
              <a:rPr lang="zh-CN" altLang="en-US" dirty="0" smtClean="0"/>
              <a:t>在查数据库。目前大部分的搜索也都是基于 </a:t>
            </a:r>
            <a:r>
              <a:rPr lang="en-US" altLang="zh-CN" dirty="0" err="1" smtClean="0"/>
              <a:t>Solr</a:t>
            </a:r>
            <a:r>
              <a:rPr lang="en-US" altLang="zh-CN" dirty="0" smtClean="0"/>
              <a:t> </a:t>
            </a:r>
            <a:r>
              <a:rPr lang="zh-CN" altLang="en-US" dirty="0" smtClean="0"/>
              <a:t>搜出</a:t>
            </a:r>
            <a:r>
              <a:rPr lang="en-US" altLang="zh-CN" dirty="0" smtClean="0"/>
              <a:t>id, </a:t>
            </a:r>
            <a:r>
              <a:rPr lang="zh-CN" altLang="en-US" dirty="0" smtClean="0"/>
              <a:t>然后查数据库。 因为 </a:t>
            </a:r>
            <a:r>
              <a:rPr lang="en-US" altLang="zh-CN" dirty="0" err="1" smtClean="0"/>
              <a:t>Solr</a:t>
            </a:r>
            <a:r>
              <a:rPr lang="en-US" altLang="zh-CN" dirty="0" smtClean="0"/>
              <a:t> </a:t>
            </a:r>
            <a:r>
              <a:rPr lang="zh-CN" altLang="en-US" dirty="0" smtClean="0"/>
              <a:t>性能比较好，可扩展性也比较高。</a:t>
            </a:r>
            <a:endParaRPr lang="zh-CN" altLang="en-US" dirty="0" smtClean="0"/>
          </a:p>
          <a:p>
            <a:pPr>
              <a:lnSpc>
                <a:spcPct val="120000"/>
              </a:lnSpc>
            </a:pPr>
            <a:r>
              <a:rPr lang="en-US" altLang="zh-CN" dirty="0"/>
              <a:t>3. </a:t>
            </a:r>
            <a:r>
              <a:rPr lang="zh-CN" altLang="en-US" dirty="0"/>
              <a:t>图片搜索中 范围 搜索</a:t>
            </a:r>
            <a:r>
              <a:rPr lang="en-US" altLang="zh-CN" dirty="0"/>
              <a:t>, </a:t>
            </a:r>
            <a:r>
              <a:rPr lang="zh-CN" altLang="en-US" dirty="0"/>
              <a:t>分数区间比如 </a:t>
            </a:r>
            <a:r>
              <a:rPr lang="en-US" altLang="zh-CN" dirty="0"/>
              <a:t>60-80 </a:t>
            </a:r>
            <a:r>
              <a:rPr lang="zh-CN" altLang="en-US" dirty="0"/>
              <a:t>分。</a:t>
            </a:r>
            <a:endParaRPr lang="zh-CN" altLang="en-US" dirty="0"/>
          </a:p>
          <a:p>
            <a:pPr>
              <a:lnSpc>
                <a:spcPct val="120000"/>
              </a:lnSpc>
            </a:pPr>
            <a:r>
              <a:rPr lang="en-US" altLang="zh-CN" dirty="0"/>
              <a:t>4. </a:t>
            </a:r>
            <a:r>
              <a:rPr lang="zh-CN" altLang="en-US" dirty="0"/>
              <a:t>图片标签搜索中有用到 </a:t>
            </a:r>
            <a:r>
              <a:rPr lang="en-US" altLang="zh-CN" dirty="0" err="1"/>
              <a:t>Solr</a:t>
            </a:r>
            <a:r>
              <a:rPr lang="en-US" altLang="zh-CN" dirty="0"/>
              <a:t> </a:t>
            </a:r>
            <a:r>
              <a:rPr lang="zh-CN" altLang="en-US" dirty="0"/>
              <a:t>搜索别名的功能。比如：</a:t>
            </a:r>
            <a:endParaRPr lang="en-US" altLang="zh-CN" dirty="0"/>
          </a:p>
          <a:p>
            <a:pPr lvl="1">
              <a:lnSpc>
                <a:spcPct val="120000"/>
              </a:lnSpc>
            </a:pPr>
            <a:r>
              <a:rPr lang="zh-CN" altLang="en-US" dirty="0"/>
              <a:t>背景墙 </a:t>
            </a:r>
            <a:r>
              <a:rPr lang="en-US" altLang="zh-CN" dirty="0"/>
              <a:t>=&gt; </a:t>
            </a:r>
            <a:r>
              <a:rPr lang="zh-CN" altLang="en-US" dirty="0"/>
              <a:t>背景墙 床头背景墙 软包 沙发背景墙 电视背景墙 </a:t>
            </a:r>
            <a:endParaRPr lang="en-US" altLang="zh-CN" dirty="0"/>
          </a:p>
          <a:p>
            <a:pPr lvl="1">
              <a:lnSpc>
                <a:spcPct val="120000"/>
              </a:lnSpc>
            </a:pPr>
            <a:r>
              <a:rPr lang="zh-CN" altLang="en-US" dirty="0"/>
              <a:t>对联 </a:t>
            </a:r>
            <a:r>
              <a:rPr lang="en-US" altLang="zh-CN" dirty="0"/>
              <a:t>=&gt; </a:t>
            </a:r>
            <a:r>
              <a:rPr lang="zh-CN" altLang="en-US" dirty="0"/>
              <a:t>春联 对联 </a:t>
            </a:r>
            <a:r>
              <a:rPr lang="zh-CN" altLang="en-US" dirty="0" smtClean="0"/>
              <a:t>楹联</a:t>
            </a:r>
            <a:endParaRPr lang="en-US" altLang="zh-CN" dirty="0" smtClean="0"/>
          </a:p>
          <a:p>
            <a:pPr>
              <a:lnSpc>
                <a:spcPct val="120000"/>
              </a:lnSpc>
            </a:pPr>
            <a:r>
              <a:rPr lang="en-US" altLang="zh-CN" dirty="0" smtClean="0"/>
              <a:t>5. </a:t>
            </a:r>
            <a:r>
              <a:rPr lang="zh-CN" altLang="en-US" dirty="0" smtClean="0"/>
              <a:t>图片 以及 文章 搜索中按 热度排序。热度值 是根据 数据实时计算出的。使用了 </a:t>
            </a:r>
            <a:r>
              <a:rPr lang="en-US" altLang="zh-CN" dirty="0" err="1"/>
              <a:t>defType</a:t>
            </a:r>
            <a:r>
              <a:rPr lang="en-US" altLang="zh-CN" dirty="0"/>
              <a:t>=</a:t>
            </a:r>
            <a:r>
              <a:rPr lang="en-US" altLang="zh-CN" dirty="0" err="1"/>
              <a:t>edismax&amp;bf</a:t>
            </a:r>
            <a:r>
              <a:rPr lang="en-US" altLang="zh-CN" dirty="0"/>
              <a:t>=product(10,sum(div(hotrank,3),div(sub(addtime,1446307200),259200</a:t>
            </a:r>
            <a:r>
              <a:rPr lang="en-US" altLang="zh-CN" dirty="0" smtClean="0"/>
              <a:t>)))</a:t>
            </a:r>
            <a:endParaRPr lang="zh-CN" altLang="en-US" dirty="0" smtClean="0"/>
          </a:p>
          <a:p>
            <a:pPr>
              <a:lnSpc>
                <a:spcPct val="120000"/>
              </a:lnSpc>
            </a:pPr>
            <a:r>
              <a:rPr lang="en-US" altLang="zh-CN" dirty="0" smtClean="0"/>
              <a:t>6. </a:t>
            </a:r>
            <a:r>
              <a:rPr lang="zh-CN" altLang="en-US" dirty="0" smtClean="0"/>
              <a:t>文章搜索 </a:t>
            </a:r>
            <a:r>
              <a:rPr lang="en-US" altLang="zh-CN" dirty="0" smtClean="0"/>
              <a:t>- </a:t>
            </a:r>
            <a:r>
              <a:rPr lang="zh-CN" altLang="en-US" dirty="0" smtClean="0"/>
              <a:t>标签 根据文章标签搜索数据。（文章</a:t>
            </a:r>
            <a:r>
              <a:rPr lang="en-US" altLang="zh-CN" dirty="0" smtClean="0"/>
              <a:t>=</a:t>
            </a:r>
            <a:r>
              <a:rPr lang="zh-CN" altLang="en-US" dirty="0" smtClean="0"/>
              <a:t>空白模板</a:t>
            </a:r>
            <a:r>
              <a:rPr lang="en-US" altLang="zh-CN" dirty="0" smtClean="0"/>
              <a:t>, </a:t>
            </a:r>
            <a:r>
              <a:rPr lang="zh-CN" altLang="en-US" dirty="0" smtClean="0"/>
              <a:t>整屋</a:t>
            </a:r>
            <a:r>
              <a:rPr lang="en-US" altLang="zh-CN" dirty="0" smtClean="0"/>
              <a:t>,</a:t>
            </a:r>
            <a:r>
              <a:rPr lang="zh-CN" altLang="en-US" dirty="0" smtClean="0"/>
              <a:t>指南）</a:t>
            </a:r>
            <a:endParaRPr lang="en-US" altLang="zh-CN" dirty="0" smtClean="0"/>
          </a:p>
          <a:p>
            <a:pPr marL="0" indent="0">
              <a:lnSpc>
                <a:spcPct val="120000"/>
              </a:lnSpc>
              <a:buNone/>
            </a:pPr>
            <a:r>
              <a:rPr lang="zh-CN" altLang="en-US" dirty="0" smtClean="0"/>
              <a:t>　</a:t>
            </a:r>
            <a:r>
              <a:rPr lang="en-US" altLang="zh-CN" dirty="0" smtClean="0"/>
              <a:t>7</a:t>
            </a:r>
            <a:r>
              <a:rPr lang="en-US" altLang="zh-CN" dirty="0" smtClean="0"/>
              <a:t>. </a:t>
            </a:r>
            <a:r>
              <a:rPr lang="zh-CN" altLang="en-US" dirty="0" smtClean="0"/>
              <a:t>文章搜索 </a:t>
            </a:r>
            <a:r>
              <a:rPr lang="en-US" altLang="zh-CN" dirty="0" smtClean="0"/>
              <a:t>– </a:t>
            </a:r>
            <a:r>
              <a:rPr lang="zh-CN" altLang="en-US" dirty="0" smtClean="0"/>
              <a:t>全文搜索，高亮显示关键字。</a:t>
            </a:r>
            <a:r>
              <a:rPr lang="en-US" altLang="zh-CN" dirty="0" smtClean="0"/>
              <a:t> </a:t>
            </a:r>
            <a:endParaRPr lang="en-US" altLang="zh-CN" dirty="0" smtClean="0"/>
          </a:p>
          <a:p>
            <a:pPr marL="0" indent="0">
              <a:lnSpc>
                <a:spcPct val="120000"/>
              </a:lnSpc>
              <a:buNone/>
            </a:pPr>
            <a:r>
              <a:rPr lang="en-US" altLang="zh-CN" dirty="0" smtClean="0">
                <a:sym typeface="+mn-ea"/>
              </a:rPr>
              <a:t>     8. </a:t>
            </a:r>
            <a:r>
              <a:rPr lang="zh-CN" altLang="en-US" dirty="0" smtClean="0">
                <a:sym typeface="+mn-ea"/>
              </a:rPr>
              <a:t>图片 或者 文章 中搜索 关键字</a:t>
            </a:r>
            <a:r>
              <a:rPr lang="en-US" altLang="zh-CN" dirty="0" smtClean="0">
                <a:sym typeface="+mn-ea"/>
              </a:rPr>
              <a:t>(</a:t>
            </a:r>
            <a:r>
              <a:rPr lang="zh-CN" altLang="en-US" dirty="0" smtClean="0">
                <a:sym typeface="+mn-ea"/>
              </a:rPr>
              <a:t>不分词</a:t>
            </a:r>
            <a:r>
              <a:rPr lang="en-US" altLang="zh-CN" dirty="0" smtClean="0">
                <a:sym typeface="+mn-ea"/>
              </a:rPr>
              <a:t>)</a:t>
            </a:r>
            <a:r>
              <a:rPr lang="zh-CN" altLang="en-US" dirty="0" smtClean="0">
                <a:sym typeface="+mn-ea"/>
              </a:rPr>
              <a:t>。</a:t>
            </a:r>
            <a:endParaRPr lang="zh-CN" altLang="en-US" dirty="0" smtClean="0">
              <a:sym typeface="+mn-ea"/>
            </a:endParaRPr>
          </a:p>
          <a:p>
            <a:pPr marL="0" indent="0">
              <a:lnSpc>
                <a:spcPct val="120000"/>
              </a:lnSpc>
              <a:buNone/>
            </a:pPr>
            <a:r>
              <a:rPr lang="zh-CN" altLang="en-US" dirty="0" smtClean="0">
                <a:sym typeface="+mn-ea"/>
              </a:rPr>
              <a:t>使用方式：</a:t>
            </a:r>
            <a:endParaRPr lang="zh-CN" altLang="en-US" dirty="0" smtClean="0">
              <a:sym typeface="+mn-ea"/>
            </a:endParaRPr>
          </a:p>
          <a:p>
            <a:pPr marL="0" indent="0">
              <a:lnSpc>
                <a:spcPct val="120000"/>
              </a:lnSpc>
              <a:buNone/>
            </a:pPr>
            <a:r>
              <a:rPr lang="en-US" altLang="zh-CN" dirty="0" smtClean="0">
                <a:sym typeface="+mn-ea"/>
              </a:rPr>
              <a:t>     1. </a:t>
            </a:r>
            <a:r>
              <a:rPr lang="zh-CN" altLang="en-US" dirty="0" smtClean="0">
                <a:sym typeface="+mn-ea"/>
              </a:rPr>
              <a:t>目前使用上 普遍 是内容新增时保存到数据库，然后 走队列 保存一份 数据到 </a:t>
            </a:r>
            <a:r>
              <a:rPr lang="en-US" altLang="zh-CN" dirty="0" smtClean="0">
                <a:sym typeface="+mn-ea"/>
              </a:rPr>
              <a:t>Solr</a:t>
            </a:r>
            <a:r>
              <a:rPr lang="zh-CN" altLang="en-US" dirty="0" smtClean="0">
                <a:sym typeface="+mn-ea"/>
              </a:rPr>
              <a:t>。 删除，更新时同理。</a:t>
            </a:r>
            <a:endParaRPr lang="zh-CN" altLang="en-US" dirty="0" smtClean="0">
              <a:sym typeface="+mn-ea"/>
            </a:endParaRPr>
          </a:p>
          <a:p>
            <a:pPr marL="0" indent="0">
              <a:lnSpc>
                <a:spcPct val="120000"/>
              </a:lnSpc>
              <a:buNone/>
            </a:pPr>
            <a:r>
              <a:rPr lang="zh-CN" altLang="en-US" dirty="0" smtClean="0">
                <a:sym typeface="+mn-ea"/>
              </a:rPr>
              <a:t>     </a:t>
            </a:r>
            <a:r>
              <a:rPr lang="en-US" altLang="zh-CN" dirty="0" smtClean="0">
                <a:sym typeface="+mn-ea"/>
              </a:rPr>
              <a:t>2. </a:t>
            </a:r>
            <a:r>
              <a:rPr lang="zh-CN" altLang="en-US" dirty="0" smtClean="0">
                <a:sym typeface="+mn-ea"/>
              </a:rPr>
              <a:t>搜索时 首先 查询 </a:t>
            </a:r>
            <a:r>
              <a:rPr lang="en-US" altLang="zh-CN" dirty="0" smtClean="0">
                <a:sym typeface="+mn-ea"/>
              </a:rPr>
              <a:t>Solr </a:t>
            </a:r>
            <a:r>
              <a:rPr lang="zh-CN" altLang="en-US" dirty="0" smtClean="0">
                <a:sym typeface="+mn-ea"/>
              </a:rPr>
              <a:t>得到</a:t>
            </a:r>
            <a:r>
              <a:rPr lang="en-US" altLang="zh-CN" dirty="0" smtClean="0">
                <a:sym typeface="+mn-ea"/>
              </a:rPr>
              <a:t>id</a:t>
            </a:r>
            <a:r>
              <a:rPr lang="zh-CN" altLang="en-US" dirty="0" smtClean="0">
                <a:sym typeface="+mn-ea"/>
              </a:rPr>
              <a:t>， 然后再查询数据库。</a:t>
            </a:r>
            <a:endParaRPr lang="zh-CN" altLang="en-US" dirty="0" smtClean="0">
              <a:sym typeface="+mn-ea"/>
            </a:endParaRPr>
          </a:p>
        </p:txBody>
      </p:sp>
      <p:pic>
        <p:nvPicPr>
          <p:cNvPr id="4" name="图片 3"/>
          <p:cNvPicPr>
            <a:picLocks noChangeAspect="1"/>
          </p:cNvPicPr>
          <p:nvPr/>
        </p:nvPicPr>
        <p:blipFill>
          <a:blip r:embed="rId1"/>
          <a:stretch>
            <a:fillRect/>
          </a:stretch>
        </p:blipFill>
        <p:spPr>
          <a:xfrm>
            <a:off x="9147810" y="249555"/>
            <a:ext cx="2704465" cy="781050"/>
          </a:xfrm>
          <a:prstGeom prst="rect">
            <a:avLst/>
          </a:prstGeom>
        </p:spPr>
      </p:pic>
      <p:pic>
        <p:nvPicPr>
          <p:cNvPr id="5" name="图片 4"/>
          <p:cNvPicPr>
            <a:picLocks noChangeAspect="1"/>
          </p:cNvPicPr>
          <p:nvPr/>
        </p:nvPicPr>
        <p:blipFill>
          <a:blip r:embed="rId2"/>
          <a:stretch>
            <a:fillRect/>
          </a:stretch>
        </p:blipFill>
        <p:spPr>
          <a:xfrm>
            <a:off x="6884670" y="3980180"/>
            <a:ext cx="5139055" cy="1243965"/>
          </a:xfrm>
          <a:prstGeom prst="rect">
            <a:avLst/>
          </a:prstGeom>
        </p:spPr>
      </p:pic>
      <p:pic>
        <p:nvPicPr>
          <p:cNvPr id="6" name="图片 5"/>
          <p:cNvPicPr>
            <a:picLocks noChangeAspect="1"/>
          </p:cNvPicPr>
          <p:nvPr/>
        </p:nvPicPr>
        <p:blipFill>
          <a:blip r:embed="rId3"/>
          <a:stretch>
            <a:fillRect/>
          </a:stretch>
        </p:blipFill>
        <p:spPr>
          <a:xfrm>
            <a:off x="6884670" y="5551170"/>
            <a:ext cx="5314315" cy="1790700"/>
          </a:xfrm>
          <a:prstGeom prst="rect">
            <a:avLst/>
          </a:prstGeom>
        </p:spPr>
      </p:pic>
      <p:pic>
        <p:nvPicPr>
          <p:cNvPr id="7" name="图片 6"/>
          <p:cNvPicPr>
            <a:picLocks noChangeAspect="1"/>
          </p:cNvPicPr>
          <p:nvPr/>
        </p:nvPicPr>
        <p:blipFill>
          <a:blip r:embed="rId4"/>
          <a:stretch>
            <a:fillRect/>
          </a:stretch>
        </p:blipFill>
        <p:spPr>
          <a:xfrm>
            <a:off x="6237605" y="2401570"/>
            <a:ext cx="5961380" cy="129286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有用的小技巧</a:t>
            </a:r>
            <a:endParaRPr lang="zh-CN" altLang="en-US"/>
          </a:p>
        </p:txBody>
      </p:sp>
      <p:sp>
        <p:nvSpPr>
          <p:cNvPr id="3" name="内容占位符 2"/>
          <p:cNvSpPr>
            <a:spLocks noGrp="1"/>
          </p:cNvSpPr>
          <p:nvPr>
            <p:ph idx="1"/>
          </p:nvPr>
        </p:nvSpPr>
        <p:spPr/>
        <p:txBody>
          <a:bodyPr>
            <a:normAutofit fontScale="90000" lnSpcReduction="20000"/>
          </a:bodyPr>
          <a:p>
            <a:r>
              <a:rPr lang="en-US" altLang="zh-CN"/>
              <a:t>1. </a:t>
            </a:r>
            <a:r>
              <a:rPr lang="zh-CN" altLang="en-US"/>
              <a:t>提交数据的时候三种方式。 </a:t>
            </a:r>
            <a:endParaRPr lang="zh-CN" altLang="en-US"/>
          </a:p>
          <a:p>
            <a:pPr lvl="1"/>
            <a:r>
              <a:rPr lang="en-US" altLang="zh-CN"/>
              <a:t>1. </a:t>
            </a:r>
            <a:r>
              <a:rPr lang="zh-CN" altLang="en-US"/>
              <a:t>硬提交 </a:t>
            </a:r>
            <a:r>
              <a:rPr lang="en-US" altLang="zh-CN"/>
              <a:t>--&gt; </a:t>
            </a:r>
            <a:r>
              <a:rPr lang="zh-CN" altLang="en-US"/>
              <a:t>会立即提交数据并更新索引之后返回。大约</a:t>
            </a:r>
            <a:r>
              <a:rPr lang="en-US" altLang="zh-CN"/>
              <a:t>600ms</a:t>
            </a:r>
            <a:r>
              <a:rPr lang="zh-CN" altLang="en-US"/>
              <a:t>。        </a:t>
            </a:r>
            <a:endParaRPr lang="zh-CN" altLang="en-US"/>
          </a:p>
          <a:p>
            <a:pPr lvl="2"/>
            <a:r>
              <a:rPr lang="zh-CN" altLang="en-US"/>
              <a:t>$updateResponse = $client-&gt;addDocument($doc);</a:t>
            </a:r>
            <a:endParaRPr lang="zh-CN" altLang="en-US"/>
          </a:p>
          <a:p>
            <a:pPr lvl="2"/>
            <a:r>
              <a:rPr lang="zh-CN" altLang="en-US"/>
              <a:t>$client-&gt;commit();</a:t>
            </a:r>
            <a:endParaRPr lang="zh-CN" altLang="en-US"/>
          </a:p>
          <a:p>
            <a:pPr lvl="1"/>
            <a:r>
              <a:rPr lang="en-US" altLang="zh-CN"/>
              <a:t>2. </a:t>
            </a:r>
            <a:r>
              <a:rPr lang="zh-CN" altLang="en-US"/>
              <a:t>自动提交 </a:t>
            </a:r>
            <a:r>
              <a:rPr lang="en-US" altLang="zh-CN"/>
              <a:t>--&gt; </a:t>
            </a:r>
            <a:r>
              <a:rPr lang="zh-CN" altLang="en-US"/>
              <a:t>会延时提交并更新索引。 这里为延时</a:t>
            </a:r>
            <a:r>
              <a:rPr lang="en-US" altLang="zh-CN"/>
              <a:t>1</a:t>
            </a:r>
            <a:r>
              <a:rPr lang="zh-CN" altLang="en-US"/>
              <a:t>秒</a:t>
            </a:r>
            <a:endParaRPr lang="zh-CN" altLang="en-US"/>
          </a:p>
          <a:p>
            <a:pPr lvl="2"/>
            <a:r>
              <a:rPr lang="zh-CN" altLang="en-US"/>
              <a:t>$updateResponse = $client-&gt;addDocument($doc, </a:t>
            </a:r>
            <a:r>
              <a:rPr lang="en-US" altLang="zh-CN"/>
              <a:t>true</a:t>
            </a:r>
            <a:r>
              <a:rPr lang="zh-CN" altLang="en-US"/>
              <a:t>, </a:t>
            </a:r>
            <a:r>
              <a:rPr lang="en-US" altLang="zh-CN"/>
              <a:t>1000</a:t>
            </a:r>
            <a:r>
              <a:rPr lang="zh-CN" altLang="en-US"/>
              <a:t>);</a:t>
            </a:r>
            <a:endParaRPr lang="zh-CN" altLang="en-US"/>
          </a:p>
          <a:p>
            <a:pPr lvl="1" fontAlgn="auto">
              <a:lnSpc>
                <a:spcPct val="100000"/>
              </a:lnSpc>
            </a:pPr>
            <a:r>
              <a:rPr lang="en-US" altLang="zh-CN"/>
              <a:t>3. </a:t>
            </a:r>
            <a:r>
              <a:rPr lang="zh-CN" altLang="en-US"/>
              <a:t>自动软提交 </a:t>
            </a:r>
            <a:r>
              <a:rPr lang="en-US" altLang="zh-CN"/>
              <a:t>--&gt; </a:t>
            </a:r>
            <a:r>
              <a:rPr lang="zh-CN" altLang="en-US"/>
              <a:t>根据 </a:t>
            </a:r>
            <a:r>
              <a:rPr lang="en-US" altLang="zh-CN"/>
              <a:t>solrconfig.xml </a:t>
            </a:r>
            <a:r>
              <a:rPr lang="zh-CN" altLang="en-US"/>
              <a:t>中的配置</a:t>
            </a:r>
            <a:r>
              <a:rPr lang="en-US" altLang="zh-CN"/>
              <a:t>(maxDocs, maxTime)</a:t>
            </a:r>
            <a:r>
              <a:rPr lang="zh-CN" altLang="en-US"/>
              <a:t>自动提交并更新索引。</a:t>
            </a:r>
            <a:endParaRPr lang="zh-CN" altLang="en-US"/>
          </a:p>
          <a:p>
            <a:pPr lvl="2"/>
            <a:r>
              <a:rPr lang="zh-CN" altLang="en-US" sz="1665">
                <a:sym typeface="+mn-ea"/>
              </a:rPr>
              <a:t>$updateResponse = $client-&gt;addDocument($doc);</a:t>
            </a:r>
            <a:endParaRPr lang="zh-CN" altLang="en-US" sz="1665">
              <a:sym typeface="+mn-ea"/>
            </a:endParaRPr>
          </a:p>
          <a:p>
            <a:pPr marL="0" lvl="2" indent="0" fontAlgn="auto">
              <a:lnSpc>
                <a:spcPct val="100000"/>
              </a:lnSpc>
              <a:buNone/>
            </a:pPr>
            <a:r>
              <a:rPr lang="en-US" altLang="zh-CN" sz="2400">
                <a:sym typeface="+mn-ea"/>
              </a:rPr>
              <a:t>          4. </a:t>
            </a:r>
            <a:r>
              <a:rPr lang="zh-CN" altLang="en-US" sz="2400">
                <a:sym typeface="+mn-ea"/>
              </a:rPr>
              <a:t>频繁的更新会出现性能问题，所以我们可以采用 自动提交 的方式在性能和可用性方面平衡。</a:t>
            </a:r>
            <a:endParaRPr lang="zh-CN" altLang="en-US" sz="2400">
              <a:sym typeface="+mn-ea"/>
            </a:endParaRPr>
          </a:p>
          <a:p>
            <a:pPr marL="0" lvl="2" indent="0" fontAlgn="auto">
              <a:lnSpc>
                <a:spcPct val="100000"/>
              </a:lnSpc>
              <a:buNone/>
            </a:pPr>
            <a:r>
              <a:rPr lang="en-US" altLang="zh-CN" sz="2400">
                <a:sym typeface="+mn-ea"/>
              </a:rPr>
              <a:t>    2. </a:t>
            </a:r>
            <a:r>
              <a:rPr lang="zh-CN" altLang="en-US" sz="2400">
                <a:sym typeface="+mn-ea"/>
              </a:rPr>
              <a:t>配置更改的时候，</a:t>
            </a:r>
            <a:r>
              <a:rPr lang="en-US" altLang="zh-CN" sz="2400">
                <a:sym typeface="+mn-ea"/>
              </a:rPr>
              <a:t>schema.xml </a:t>
            </a:r>
            <a:r>
              <a:rPr lang="zh-CN" altLang="en-US" sz="2400">
                <a:sym typeface="+mn-ea"/>
              </a:rPr>
              <a:t>可以不用重启 </a:t>
            </a:r>
            <a:r>
              <a:rPr lang="en-US" altLang="zh-CN" sz="2400">
                <a:sym typeface="+mn-ea"/>
              </a:rPr>
              <a:t>Solr. </a:t>
            </a:r>
            <a:r>
              <a:rPr lang="zh-CN" altLang="en-US" sz="2400">
                <a:sym typeface="+mn-ea"/>
              </a:rPr>
              <a:t>可以在 </a:t>
            </a:r>
            <a:r>
              <a:rPr lang="en-US" altLang="zh-CN" sz="2400">
                <a:sym typeface="+mn-ea"/>
              </a:rPr>
              <a:t>Solr-admin </a:t>
            </a:r>
            <a:r>
              <a:rPr lang="zh-CN" altLang="en-US" sz="2400">
                <a:sym typeface="+mn-ea"/>
              </a:rPr>
              <a:t>管理界面， </a:t>
            </a:r>
            <a:r>
              <a:rPr lang="en-US" altLang="zh-CN" sz="2400">
                <a:sym typeface="+mn-ea"/>
              </a:rPr>
              <a:t>reload core.</a:t>
            </a:r>
            <a:endParaRPr lang="en-US" altLang="zh-CN" sz="2400">
              <a:sym typeface="+mn-ea"/>
            </a:endParaRPr>
          </a:p>
          <a:p>
            <a:pPr marL="685800" lvl="4" indent="0">
              <a:buNone/>
            </a:pPr>
            <a:r>
              <a:rPr lang="en-US" altLang="zh-CN">
                <a:sym typeface="+mn-ea"/>
              </a:rPr>
              <a:t>	</a:t>
            </a:r>
            <a:r>
              <a:rPr lang="zh-CN" altLang="en-US">
                <a:sym typeface="+mn-ea"/>
              </a:rPr>
              <a:t>   </a:t>
            </a:r>
            <a:endParaRPr lang="zh-CN" altLang="en-US"/>
          </a:p>
        </p:txBody>
      </p:sp>
      <p:pic>
        <p:nvPicPr>
          <p:cNvPr id="5" name="图片 4"/>
          <p:cNvPicPr>
            <a:picLocks noChangeAspect="1"/>
          </p:cNvPicPr>
          <p:nvPr/>
        </p:nvPicPr>
        <p:blipFill>
          <a:blip r:embed="rId1"/>
          <a:stretch>
            <a:fillRect/>
          </a:stretch>
        </p:blipFill>
        <p:spPr>
          <a:xfrm>
            <a:off x="9056370" y="365125"/>
            <a:ext cx="2704465" cy="781050"/>
          </a:xfrm>
          <a:prstGeom prst="rect">
            <a:avLst/>
          </a:prstGeom>
        </p:spPr>
      </p:pic>
      <p:pic>
        <p:nvPicPr>
          <p:cNvPr id="6" name="图片 5"/>
          <p:cNvPicPr>
            <a:picLocks noChangeAspect="1"/>
          </p:cNvPicPr>
          <p:nvPr/>
        </p:nvPicPr>
        <p:blipFill>
          <a:blip r:embed="rId2"/>
          <a:stretch>
            <a:fillRect/>
          </a:stretch>
        </p:blipFill>
        <p:spPr>
          <a:xfrm>
            <a:off x="2461260" y="5324475"/>
            <a:ext cx="6781165" cy="12382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Solr</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a:p>
          <a:p>
            <a:r>
              <a:rPr lang="en-US" altLang="zh-CN" dirty="0" smtClean="0"/>
              <a:t>1. </a:t>
            </a:r>
            <a:r>
              <a:rPr lang="en-US" altLang="zh-CN" dirty="0" err="1" smtClean="0"/>
              <a:t>Solr</a:t>
            </a:r>
            <a:r>
              <a:rPr lang="en-US" altLang="zh-CN" dirty="0" smtClean="0"/>
              <a:t> </a:t>
            </a:r>
            <a:r>
              <a:rPr lang="zh-CN" altLang="en-US" dirty="0" smtClean="0"/>
              <a:t>是什么？</a:t>
            </a:r>
            <a:endParaRPr lang="en-US" altLang="zh-CN" dirty="0" smtClean="0"/>
          </a:p>
          <a:p>
            <a:r>
              <a:rPr lang="en-US" altLang="zh-CN" dirty="0" smtClean="0"/>
              <a:t>2. </a:t>
            </a:r>
            <a:r>
              <a:rPr lang="zh-CN" altLang="en-US" dirty="0" smtClean="0"/>
              <a:t>为什么选择</a:t>
            </a:r>
            <a:r>
              <a:rPr lang="en-US" altLang="zh-CN" dirty="0" err="1" smtClean="0"/>
              <a:t>Solr</a:t>
            </a:r>
            <a:r>
              <a:rPr lang="zh-CN" altLang="en-US" dirty="0" smtClean="0"/>
              <a:t>？</a:t>
            </a:r>
            <a:endParaRPr lang="en-US" altLang="zh-CN" dirty="0" smtClean="0"/>
          </a:p>
          <a:p>
            <a:r>
              <a:rPr lang="en-US" altLang="zh-CN" dirty="0" smtClean="0"/>
              <a:t>3. </a:t>
            </a:r>
            <a:r>
              <a:rPr lang="zh-CN" altLang="en-US" dirty="0" smtClean="0"/>
              <a:t>如何使用</a:t>
            </a:r>
            <a:r>
              <a:rPr lang="en-US" altLang="zh-CN" dirty="0" err="1" smtClean="0"/>
              <a:t>Solr</a:t>
            </a:r>
            <a:r>
              <a:rPr lang="en-US" altLang="zh-CN" dirty="0" smtClean="0"/>
              <a:t>?</a:t>
            </a:r>
            <a:endParaRPr lang="zh-CN" altLang="en-US" dirty="0"/>
          </a:p>
        </p:txBody>
      </p:sp>
      <p:pic>
        <p:nvPicPr>
          <p:cNvPr id="4" name="图片 3" descr="{E1E64C02-2C42-395F-8050-FEFF4CCD0DE5}"/>
          <p:cNvPicPr>
            <a:picLocks noChangeAspect="1"/>
          </p:cNvPicPr>
          <p:nvPr/>
        </p:nvPicPr>
        <p:blipFill>
          <a:blip r:embed="rId1"/>
          <a:stretch>
            <a:fillRect/>
          </a:stretch>
        </p:blipFill>
        <p:spPr>
          <a:xfrm>
            <a:off x="9102090" y="258445"/>
            <a:ext cx="2704465" cy="78105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如何学习</a:t>
            </a:r>
            <a:r>
              <a:rPr lang="en-US" altLang="zh-CN" dirty="0" err="1" smtClean="0"/>
              <a:t>Solr</a:t>
            </a:r>
            <a:endParaRPr lang="zh-CN" altLang="en-US" dirty="0"/>
          </a:p>
        </p:txBody>
      </p:sp>
      <p:sp>
        <p:nvSpPr>
          <p:cNvPr id="3" name="内容占位符 2"/>
          <p:cNvSpPr>
            <a:spLocks noGrp="1"/>
          </p:cNvSpPr>
          <p:nvPr>
            <p:ph idx="1"/>
          </p:nvPr>
        </p:nvSpPr>
        <p:spPr/>
        <p:txBody>
          <a:bodyPr/>
          <a:lstStyle/>
          <a:p>
            <a:endParaRPr lang="en-US" altLang="zh-CN" dirty="0" smtClean="0"/>
          </a:p>
          <a:p>
            <a:r>
              <a:rPr lang="en-US" altLang="zh-CN" dirty="0" smtClean="0"/>
              <a:t>1. </a:t>
            </a:r>
            <a:r>
              <a:rPr lang="zh-CN" altLang="en-US" dirty="0" smtClean="0"/>
              <a:t>多看文档， 多实践。</a:t>
            </a:r>
            <a:endParaRPr lang="zh-CN" altLang="en-US" dirty="0"/>
          </a:p>
        </p:txBody>
      </p:sp>
      <p:pic>
        <p:nvPicPr>
          <p:cNvPr id="4" name="图片 3"/>
          <p:cNvPicPr>
            <a:picLocks noChangeAspect="1"/>
          </p:cNvPicPr>
          <p:nvPr/>
        </p:nvPicPr>
        <p:blipFill>
          <a:blip r:embed="rId1"/>
          <a:stretch>
            <a:fillRect/>
          </a:stretch>
        </p:blipFill>
        <p:spPr>
          <a:xfrm>
            <a:off x="9056370" y="365125"/>
            <a:ext cx="2704465" cy="78105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6533" y="2588654"/>
            <a:ext cx="10515600" cy="3717098"/>
          </a:xfrm>
        </p:spPr>
        <p:txBody>
          <a:bodyPr>
            <a:normAutofit/>
          </a:bodyPr>
          <a:lstStyle/>
          <a:p>
            <a:pPr marL="0" indent="0" algn="ctr">
              <a:buNone/>
            </a:pPr>
            <a:r>
              <a:rPr lang="en-US" altLang="zh-CN" sz="8800" dirty="0" smtClean="0"/>
              <a:t>Thank you!</a:t>
            </a:r>
            <a:endParaRPr lang="zh-CN" altLang="en-US" sz="8800" dirty="0"/>
          </a:p>
        </p:txBody>
      </p:sp>
      <p:pic>
        <p:nvPicPr>
          <p:cNvPr id="2" name="图片 1"/>
          <p:cNvPicPr>
            <a:picLocks noChangeAspect="1"/>
          </p:cNvPicPr>
          <p:nvPr/>
        </p:nvPicPr>
        <p:blipFill>
          <a:blip r:embed="rId1"/>
          <a:stretch>
            <a:fillRect/>
          </a:stretch>
        </p:blipFill>
        <p:spPr>
          <a:xfrm>
            <a:off x="9147810" y="310515"/>
            <a:ext cx="2704465" cy="78105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Solr</a:t>
            </a:r>
            <a:r>
              <a:rPr lang="en-US" altLang="zh-CN" dirty="0" smtClean="0"/>
              <a:t> </a:t>
            </a:r>
            <a:r>
              <a:rPr lang="zh-CN" altLang="en-US" dirty="0"/>
              <a:t>是什么？</a:t>
            </a:r>
            <a:br>
              <a:rPr lang="en-US" altLang="zh-CN" dirty="0"/>
            </a:br>
            <a:endParaRPr lang="zh-CN" altLang="en-US" dirty="0"/>
          </a:p>
        </p:txBody>
      </p:sp>
      <p:sp>
        <p:nvSpPr>
          <p:cNvPr id="3" name="内容占位符 2"/>
          <p:cNvSpPr>
            <a:spLocks noGrp="1"/>
          </p:cNvSpPr>
          <p:nvPr>
            <p:ph idx="1"/>
          </p:nvPr>
        </p:nvSpPr>
        <p:spPr/>
        <p:txBody>
          <a:bodyPr/>
          <a:lstStyle/>
          <a:p>
            <a:pPr marL="514350" indent="-514350">
              <a:buAutoNum type="arabicPeriod"/>
            </a:pPr>
            <a:r>
              <a:rPr lang="zh-CN" altLang="en-US" dirty="0" smtClean="0"/>
              <a:t>介绍 </a:t>
            </a:r>
            <a:r>
              <a:rPr lang="en-US" altLang="zh-CN" dirty="0" smtClean="0"/>
              <a:t>(1) </a:t>
            </a:r>
            <a:r>
              <a:rPr lang="en-US" altLang="zh-CN" dirty="0" smtClean="0">
                <a:hlinkClick r:id="rId1"/>
              </a:rPr>
              <a:t>Wiki</a:t>
            </a:r>
            <a:r>
              <a:rPr lang="en-US" altLang="zh-CN" dirty="0" smtClean="0"/>
              <a:t>   (2) </a:t>
            </a:r>
            <a:r>
              <a:rPr lang="zh-CN" altLang="en-US" dirty="0" smtClean="0">
                <a:hlinkClick r:id="rId2"/>
              </a:rPr>
              <a:t>百度</a:t>
            </a:r>
            <a:endParaRPr lang="en-US" altLang="zh-CN" dirty="0" smtClean="0"/>
          </a:p>
          <a:p>
            <a:pPr marL="514350" indent="-514350">
              <a:buAutoNum type="arabicPeriod"/>
            </a:pPr>
            <a:r>
              <a:rPr lang="zh-CN" altLang="en-US" dirty="0" smtClean="0"/>
              <a:t> 主要特点</a:t>
            </a:r>
            <a:endParaRPr lang="en-US" altLang="zh-CN" dirty="0" smtClean="0"/>
          </a:p>
          <a:p>
            <a:pPr marL="0" indent="0">
              <a:buNone/>
            </a:pPr>
            <a:r>
              <a:rPr lang="en-US" altLang="zh-CN" dirty="0"/>
              <a:t>	</a:t>
            </a:r>
            <a:r>
              <a:rPr lang="en-US" altLang="zh-CN" dirty="0" smtClean="0"/>
              <a:t>1</a:t>
            </a:r>
            <a:r>
              <a:rPr lang="en-US" altLang="zh-CN" dirty="0"/>
              <a:t>.</a:t>
            </a:r>
            <a:r>
              <a:rPr lang="zh-CN" altLang="en-US" dirty="0" smtClean="0"/>
              <a:t>  </a:t>
            </a:r>
            <a:r>
              <a:rPr lang="en-US" altLang="zh-CN" dirty="0" err="1"/>
              <a:t>Solr</a:t>
            </a:r>
            <a:r>
              <a:rPr lang="zh-CN" altLang="en-US" dirty="0"/>
              <a:t>是一个</a:t>
            </a:r>
            <a:r>
              <a:rPr lang="zh-CN" altLang="en-US" dirty="0" smtClean="0"/>
              <a:t>独立的企业级搜索应用服务器。</a:t>
            </a:r>
            <a:endParaRPr lang="en-US" altLang="zh-CN" dirty="0" smtClean="0"/>
          </a:p>
          <a:p>
            <a:pPr marL="0" indent="0">
              <a:buNone/>
            </a:pPr>
            <a:r>
              <a:rPr lang="en-US" altLang="zh-CN" dirty="0"/>
              <a:t>	</a:t>
            </a:r>
            <a:r>
              <a:rPr lang="en-US" altLang="zh-CN" dirty="0" smtClean="0"/>
              <a:t>2. </a:t>
            </a:r>
            <a:r>
              <a:rPr lang="zh-CN" altLang="en-US" dirty="0" smtClean="0"/>
              <a:t>使用</a:t>
            </a:r>
            <a:r>
              <a:rPr lang="en-US" altLang="zh-CN" dirty="0" smtClean="0"/>
              <a:t>Java</a:t>
            </a:r>
            <a:r>
              <a:rPr lang="zh-CN" altLang="en-US" dirty="0" smtClean="0"/>
              <a:t>编写， </a:t>
            </a:r>
            <a:r>
              <a:rPr lang="en-US" altLang="zh-CN" dirty="0" err="1" smtClean="0"/>
              <a:t>Lucene</a:t>
            </a:r>
            <a:r>
              <a:rPr lang="zh-CN" altLang="en-US" dirty="0" smtClean="0"/>
              <a:t>。</a:t>
            </a:r>
            <a:endParaRPr lang="en-US" altLang="zh-CN" dirty="0" smtClean="0"/>
          </a:p>
          <a:p>
            <a:pPr marL="0" indent="0">
              <a:buNone/>
            </a:pPr>
            <a:r>
              <a:rPr lang="en-US" altLang="zh-CN" dirty="0"/>
              <a:t>	</a:t>
            </a:r>
            <a:r>
              <a:rPr lang="en-US" altLang="zh-CN" dirty="0" smtClean="0"/>
              <a:t>3. </a:t>
            </a:r>
            <a:r>
              <a:rPr lang="zh-CN" altLang="en-US" dirty="0" smtClean="0"/>
              <a:t>全文搜索， 高亮显示，实时索引，丰富的文档处理，丰富的</a:t>
            </a:r>
            <a:r>
              <a:rPr lang="en-US" altLang="zh-CN" dirty="0" err="1" smtClean="0"/>
              <a:t>api</a:t>
            </a:r>
            <a:r>
              <a:rPr lang="zh-CN" altLang="en-US" dirty="0" smtClean="0"/>
              <a:t>接口</a:t>
            </a:r>
            <a:r>
              <a:rPr lang="en-US" altLang="zh-CN" dirty="0" smtClean="0"/>
              <a:t>(</a:t>
            </a:r>
            <a:r>
              <a:rPr lang="en-US" altLang="zh-CN" dirty="0"/>
              <a:t>R</a:t>
            </a:r>
            <a:r>
              <a:rPr lang="en-US" altLang="zh-CN" dirty="0" smtClean="0"/>
              <a:t>est http,  java, </a:t>
            </a:r>
            <a:r>
              <a:rPr lang="en-US" altLang="zh-CN" dirty="0" err="1" smtClean="0"/>
              <a:t>php</a:t>
            </a:r>
            <a:r>
              <a:rPr lang="en-US" altLang="zh-CN" dirty="0" smtClean="0"/>
              <a:t>, python …)</a:t>
            </a:r>
            <a:r>
              <a:rPr lang="zh-CN" altLang="en-US" dirty="0" smtClean="0"/>
              <a:t>，可扩展性强，分布式。等等</a:t>
            </a:r>
            <a:r>
              <a:rPr lang="en-US" altLang="zh-CN" dirty="0" smtClean="0"/>
              <a:t>…</a:t>
            </a:r>
            <a:endParaRPr lang="en-US" altLang="zh-CN" dirty="0" smtClean="0"/>
          </a:p>
          <a:p>
            <a:pPr marL="0" indent="0">
              <a:buNone/>
            </a:pPr>
            <a:r>
              <a:rPr lang="en-US" altLang="zh-CN" dirty="0"/>
              <a:t>	</a:t>
            </a:r>
            <a:r>
              <a:rPr lang="en-US" altLang="zh-CN" dirty="0" smtClean="0"/>
              <a:t>4. </a:t>
            </a:r>
            <a:r>
              <a:rPr lang="zh-CN" altLang="en-US" dirty="0" smtClean="0"/>
              <a:t>简单方便的 </a:t>
            </a:r>
            <a:r>
              <a:rPr lang="en-US" altLang="zh-CN" dirty="0" smtClean="0"/>
              <a:t>html </a:t>
            </a:r>
            <a:r>
              <a:rPr lang="zh-CN" altLang="en-US" dirty="0" smtClean="0"/>
              <a:t>管理界面。</a:t>
            </a:r>
            <a:endParaRPr lang="en-US" altLang="zh-CN" dirty="0" smtClean="0"/>
          </a:p>
          <a:p>
            <a:pPr marL="0" indent="0">
              <a:buNone/>
            </a:pPr>
            <a:endParaRPr lang="en-US" altLang="zh-CN" dirty="0" smtClean="0"/>
          </a:p>
        </p:txBody>
      </p:sp>
      <p:pic>
        <p:nvPicPr>
          <p:cNvPr id="4" name="图片 3"/>
          <p:cNvPicPr>
            <a:picLocks noChangeAspect="1"/>
          </p:cNvPicPr>
          <p:nvPr/>
        </p:nvPicPr>
        <p:blipFill>
          <a:blip r:embed="rId3"/>
          <a:stretch>
            <a:fillRect/>
          </a:stretch>
        </p:blipFill>
        <p:spPr>
          <a:xfrm>
            <a:off x="6569662" y="4792637"/>
            <a:ext cx="3379555" cy="2038869"/>
          </a:xfrm>
          <a:prstGeom prst="rect">
            <a:avLst/>
          </a:prstGeom>
        </p:spPr>
      </p:pic>
      <p:pic>
        <p:nvPicPr>
          <p:cNvPr id="5" name="图片 4" descr="{E1E64C02-2C42-395F-8050-FEFF4CCD0DE5}"/>
          <p:cNvPicPr>
            <a:picLocks noChangeAspect="1"/>
          </p:cNvPicPr>
          <p:nvPr/>
        </p:nvPicPr>
        <p:blipFill>
          <a:blip r:embed="rId4"/>
          <a:stretch>
            <a:fillRect/>
          </a:stretch>
        </p:blipFill>
        <p:spPr>
          <a:xfrm>
            <a:off x="9056370" y="365125"/>
            <a:ext cx="2704465" cy="78105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为什么选择</a:t>
            </a:r>
            <a:r>
              <a:rPr lang="en-US" altLang="zh-CN" dirty="0" err="1" smtClean="0"/>
              <a:t>Solr</a:t>
            </a:r>
            <a:r>
              <a:rPr lang="zh-CN" altLang="en-US" dirty="0"/>
              <a:t>？</a:t>
            </a:r>
            <a:endParaRPr lang="zh-CN" altLang="en-US" dirty="0"/>
          </a:p>
        </p:txBody>
      </p:sp>
      <p:sp>
        <p:nvSpPr>
          <p:cNvPr id="3" name="内容占位符 2"/>
          <p:cNvSpPr>
            <a:spLocks noGrp="1"/>
          </p:cNvSpPr>
          <p:nvPr>
            <p:ph idx="1"/>
          </p:nvPr>
        </p:nvSpPr>
        <p:spPr/>
        <p:txBody>
          <a:bodyPr/>
          <a:lstStyle/>
          <a:p>
            <a:r>
              <a:rPr lang="zh-CN" altLang="en-US" dirty="0" smtClean="0"/>
              <a:t>同类的搜索引擎产品： </a:t>
            </a:r>
            <a:r>
              <a:rPr lang="en-US" altLang="zh-CN" dirty="0" err="1" smtClean="0"/>
              <a:t>Solr</a:t>
            </a:r>
            <a:r>
              <a:rPr lang="en-US" altLang="zh-CN" dirty="0" smtClean="0"/>
              <a:t>, Sphinx, </a:t>
            </a:r>
            <a:r>
              <a:rPr lang="en-US" altLang="zh-CN" dirty="0" err="1" smtClean="0"/>
              <a:t>Elasticsearch</a:t>
            </a:r>
            <a:r>
              <a:rPr lang="zh-CN" altLang="en-US" dirty="0" smtClean="0"/>
              <a:t>。</a:t>
            </a:r>
            <a:endParaRPr lang="en-US" altLang="zh-CN" dirty="0" smtClean="0"/>
          </a:p>
          <a:p>
            <a:endParaRPr lang="en-US" altLang="zh-CN" dirty="0" smtClean="0"/>
          </a:p>
          <a:p>
            <a:r>
              <a:rPr lang="en-US" altLang="zh-CN" dirty="0" smtClean="0"/>
              <a:t>1. Sphinx </a:t>
            </a:r>
            <a:r>
              <a:rPr lang="zh-CN" altLang="en-US" dirty="0" smtClean="0"/>
              <a:t>太新，文档较少。 最重要的是不能实时更新索引，需要重建全部索引。</a:t>
            </a:r>
            <a:endParaRPr lang="en-US" altLang="zh-CN" dirty="0" smtClean="0"/>
          </a:p>
          <a:p>
            <a:r>
              <a:rPr lang="en-US" altLang="zh-CN" dirty="0" smtClean="0"/>
              <a:t>2. </a:t>
            </a:r>
            <a:r>
              <a:rPr lang="en-US" altLang="zh-CN" dirty="0" err="1" smtClean="0"/>
              <a:t>Elasticsearch</a:t>
            </a:r>
            <a:r>
              <a:rPr lang="en-US" altLang="zh-CN" dirty="0" smtClean="0"/>
              <a:t> </a:t>
            </a:r>
            <a:r>
              <a:rPr lang="zh-CN" altLang="en-US" dirty="0" smtClean="0"/>
              <a:t>当时不太了解。文档较少。</a:t>
            </a:r>
            <a:endParaRPr lang="en-US" altLang="zh-CN" dirty="0" smtClean="0"/>
          </a:p>
          <a:p>
            <a:r>
              <a:rPr lang="en-US" altLang="zh-CN" dirty="0" smtClean="0"/>
              <a:t>3. </a:t>
            </a:r>
            <a:r>
              <a:rPr lang="en-US" altLang="zh-CN" dirty="0" err="1" smtClean="0"/>
              <a:t>Solr</a:t>
            </a:r>
            <a:r>
              <a:rPr lang="en-US" altLang="zh-CN" dirty="0" smtClean="0"/>
              <a:t> </a:t>
            </a:r>
            <a:r>
              <a:rPr lang="zh-CN" altLang="en-US" dirty="0" smtClean="0"/>
              <a:t>比较成熟，文档比较多，使用也足够方便。</a:t>
            </a:r>
            <a:endParaRPr lang="en-US" altLang="zh-CN" dirty="0" smtClean="0"/>
          </a:p>
          <a:p>
            <a:endParaRPr lang="zh-CN" altLang="en-US" dirty="0"/>
          </a:p>
        </p:txBody>
      </p:sp>
      <p:pic>
        <p:nvPicPr>
          <p:cNvPr id="4" name="图片 3"/>
          <p:cNvPicPr>
            <a:picLocks noChangeAspect="1"/>
          </p:cNvPicPr>
          <p:nvPr/>
        </p:nvPicPr>
        <p:blipFill>
          <a:blip r:embed="rId1"/>
          <a:stretch>
            <a:fillRect/>
          </a:stretch>
        </p:blipFill>
        <p:spPr>
          <a:xfrm>
            <a:off x="9163050" y="365125"/>
            <a:ext cx="2704465" cy="7810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如何使用</a:t>
            </a:r>
            <a:r>
              <a:rPr lang="en-US" altLang="zh-CN" dirty="0" err="1"/>
              <a:t>Solr</a:t>
            </a:r>
            <a:r>
              <a:rPr lang="en-US" altLang="zh-CN" dirty="0" smtClean="0"/>
              <a:t>?</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1. </a:t>
            </a:r>
            <a:r>
              <a:rPr lang="zh-CN" altLang="en-US" dirty="0" smtClean="0">
                <a:hlinkClick r:id="rId1"/>
              </a:rPr>
              <a:t>文档</a:t>
            </a:r>
            <a:endParaRPr lang="en-US" altLang="zh-CN" dirty="0" smtClean="0"/>
          </a:p>
          <a:p>
            <a:r>
              <a:rPr lang="en-US" altLang="zh-CN" dirty="0" smtClean="0"/>
              <a:t>2. </a:t>
            </a:r>
            <a:r>
              <a:rPr lang="zh-CN" altLang="en-US" dirty="0" smtClean="0"/>
              <a:t>安装</a:t>
            </a:r>
            <a:endParaRPr lang="en-US" altLang="zh-CN" dirty="0" smtClean="0"/>
          </a:p>
          <a:p>
            <a:pPr lvl="1"/>
            <a:r>
              <a:rPr lang="en-US" altLang="zh-CN" dirty="0"/>
              <a:t>1. </a:t>
            </a:r>
            <a:r>
              <a:rPr lang="zh-CN" altLang="en-US" dirty="0"/>
              <a:t>老版本需要用</a:t>
            </a:r>
            <a:r>
              <a:rPr lang="en-US" altLang="zh-CN" dirty="0"/>
              <a:t>tomcat </a:t>
            </a:r>
            <a:r>
              <a:rPr lang="zh-CN" altLang="en-US" dirty="0"/>
              <a:t>做容器启动。（安装 </a:t>
            </a:r>
            <a:r>
              <a:rPr lang="en-US" altLang="zh-CN" dirty="0"/>
              <a:t>Java, tomcat,  </a:t>
            </a:r>
            <a:r>
              <a:rPr lang="en-US" altLang="zh-CN" dirty="0" err="1"/>
              <a:t>solr</a:t>
            </a:r>
            <a:r>
              <a:rPr lang="zh-CN" altLang="en-US" dirty="0"/>
              <a:t>）在</a:t>
            </a:r>
            <a:r>
              <a:rPr lang="en-US" altLang="zh-CN" dirty="0"/>
              <a:t>tomcat </a:t>
            </a:r>
            <a:r>
              <a:rPr lang="en-US" altLang="zh-CN" dirty="0" err="1"/>
              <a:t>webapps</a:t>
            </a:r>
            <a:r>
              <a:rPr lang="zh-CN" altLang="en-US" dirty="0"/>
              <a:t>中配置。</a:t>
            </a:r>
            <a:endParaRPr lang="en-US" altLang="zh-CN" dirty="0"/>
          </a:p>
          <a:p>
            <a:pPr lvl="1"/>
            <a:r>
              <a:rPr lang="en-US" altLang="zh-CN" dirty="0"/>
              <a:t>2. </a:t>
            </a:r>
            <a:r>
              <a:rPr lang="zh-CN" altLang="en-US" dirty="0"/>
              <a:t>新版本可以不需要</a:t>
            </a:r>
            <a:r>
              <a:rPr lang="en-US" altLang="zh-CN" dirty="0"/>
              <a:t>tomcat, Solr5.3</a:t>
            </a:r>
            <a:r>
              <a:rPr lang="zh-CN" altLang="en-US" dirty="0"/>
              <a:t>之后。</a:t>
            </a:r>
            <a:r>
              <a:rPr lang="zh-CN" altLang="en-US" dirty="0" smtClean="0">
                <a:hlinkClick r:id="rId2"/>
              </a:rPr>
              <a:t>安装</a:t>
            </a:r>
            <a:endParaRPr lang="en-US" altLang="zh-CN" dirty="0" smtClean="0"/>
          </a:p>
          <a:p>
            <a:r>
              <a:rPr lang="en-US" altLang="zh-CN" dirty="0" smtClean="0"/>
              <a:t>3. </a:t>
            </a:r>
            <a:r>
              <a:rPr lang="en-US" altLang="zh-CN" dirty="0" err="1" smtClean="0"/>
              <a:t>Solr</a:t>
            </a:r>
            <a:r>
              <a:rPr lang="en-US" altLang="zh-CN" dirty="0" smtClean="0"/>
              <a:t>-Core </a:t>
            </a:r>
            <a:endParaRPr lang="en-US" altLang="zh-CN" dirty="0" smtClean="0"/>
          </a:p>
          <a:p>
            <a:pPr lvl="1"/>
            <a:r>
              <a:rPr lang="en-US" altLang="zh-CN" dirty="0" smtClean="0"/>
              <a:t>1. </a:t>
            </a:r>
            <a:r>
              <a:rPr lang="zh-CN" altLang="en-US" dirty="0" smtClean="0"/>
              <a:t>理解</a:t>
            </a:r>
            <a:r>
              <a:rPr lang="en-US" altLang="zh-CN" dirty="0" err="1" smtClean="0"/>
              <a:t>Solr</a:t>
            </a:r>
            <a:r>
              <a:rPr lang="en-US" altLang="zh-CN" dirty="0" smtClean="0"/>
              <a:t>-Core</a:t>
            </a:r>
            <a:r>
              <a:rPr lang="zh-CN" altLang="en-US" dirty="0" smtClean="0"/>
              <a:t>非常重要。我们可以理解为一个模块，或者数据库概念中的一个表。每个</a:t>
            </a:r>
            <a:r>
              <a:rPr lang="en-US" altLang="zh-CN" dirty="0" smtClean="0"/>
              <a:t>Core</a:t>
            </a:r>
            <a:r>
              <a:rPr lang="zh-CN" altLang="en-US" dirty="0" smtClean="0"/>
              <a:t>都是独立的。 </a:t>
            </a:r>
            <a:r>
              <a:rPr lang="en-US" altLang="zh-CN" dirty="0" err="1" smtClean="0"/>
              <a:t>Solr</a:t>
            </a:r>
            <a:r>
              <a:rPr lang="zh-CN" altLang="en-US" dirty="0" smtClean="0"/>
              <a:t>可以创建多个</a:t>
            </a:r>
            <a:r>
              <a:rPr lang="en-US" altLang="zh-CN" dirty="0" smtClean="0"/>
              <a:t>Core</a:t>
            </a:r>
            <a:r>
              <a:rPr lang="zh-CN" altLang="en-US" dirty="0" smtClean="0"/>
              <a:t>。 对应来说如果我们有用户搜索，产品搜索</a:t>
            </a:r>
            <a:r>
              <a:rPr lang="en-US" altLang="zh-CN" dirty="0" smtClean="0"/>
              <a:t>…</a:t>
            </a:r>
            <a:r>
              <a:rPr lang="zh-CN" altLang="en-US" dirty="0" smtClean="0"/>
              <a:t>，那么我们就可以创建</a:t>
            </a:r>
            <a:r>
              <a:rPr lang="en-US" altLang="zh-CN" dirty="0" err="1" smtClean="0"/>
              <a:t>Solr</a:t>
            </a:r>
            <a:r>
              <a:rPr lang="en-US" altLang="zh-CN" dirty="0" smtClean="0"/>
              <a:t>-user-core, </a:t>
            </a:r>
            <a:r>
              <a:rPr lang="en-US" altLang="zh-CN" dirty="0" err="1" smtClean="0"/>
              <a:t>Solr</a:t>
            </a:r>
            <a:r>
              <a:rPr lang="en-US" altLang="zh-CN" dirty="0" smtClean="0"/>
              <a:t>-product-core</a:t>
            </a:r>
            <a:r>
              <a:rPr lang="zh-CN" altLang="en-US" dirty="0" smtClean="0"/>
              <a:t>。 </a:t>
            </a:r>
            <a:endParaRPr lang="en-US" altLang="zh-CN" dirty="0" smtClean="0"/>
          </a:p>
          <a:p>
            <a:pPr lvl="1"/>
            <a:r>
              <a:rPr lang="en-US" altLang="zh-CN" dirty="0" smtClean="0"/>
              <a:t>2. </a:t>
            </a:r>
            <a:r>
              <a:rPr lang="zh-CN" altLang="en-US" dirty="0" smtClean="0"/>
              <a:t>从目录结构来说：主要包括索引文件夹和配置文件夹。</a:t>
            </a:r>
            <a:endParaRPr lang="en-US" altLang="zh-CN" dirty="0" smtClean="0"/>
          </a:p>
          <a:p>
            <a:pPr lvl="1"/>
            <a:r>
              <a:rPr lang="en-US" altLang="zh-CN" dirty="0" smtClean="0"/>
              <a:t>3. </a:t>
            </a:r>
            <a:r>
              <a:rPr lang="zh-CN" altLang="en-US" dirty="0" smtClean="0"/>
              <a:t>如果我们想新建一个搜索，那么首先应该创建一个</a:t>
            </a:r>
            <a:r>
              <a:rPr lang="en-US" altLang="zh-CN" dirty="0" smtClean="0"/>
              <a:t>Core</a:t>
            </a:r>
            <a:r>
              <a:rPr lang="zh-CN" altLang="en-US" dirty="0" smtClean="0"/>
              <a:t>。</a:t>
            </a:r>
            <a:endParaRPr lang="en-US" altLang="zh-CN" dirty="0" smtClean="0"/>
          </a:p>
          <a:p>
            <a:r>
              <a:rPr lang="en-US" altLang="zh-CN" dirty="0" smtClean="0"/>
              <a:t>3. </a:t>
            </a:r>
            <a:r>
              <a:rPr lang="en-US" altLang="zh-CN" dirty="0" err="1" smtClean="0"/>
              <a:t>Solr</a:t>
            </a:r>
            <a:r>
              <a:rPr lang="en-US" altLang="zh-CN" dirty="0" smtClean="0"/>
              <a:t>-Core</a:t>
            </a:r>
            <a:r>
              <a:rPr lang="zh-CN" altLang="en-US" dirty="0" smtClean="0"/>
              <a:t>目录结构</a:t>
            </a:r>
            <a:endParaRPr lang="en-US" altLang="zh-CN" dirty="0" smtClean="0"/>
          </a:p>
          <a:p>
            <a:pPr lvl="1"/>
            <a:endParaRPr lang="en-US" altLang="zh-CN" dirty="0" smtClean="0"/>
          </a:p>
        </p:txBody>
      </p:sp>
      <p:pic>
        <p:nvPicPr>
          <p:cNvPr id="4" name="图片 3"/>
          <p:cNvPicPr>
            <a:picLocks noChangeAspect="1"/>
          </p:cNvPicPr>
          <p:nvPr/>
        </p:nvPicPr>
        <p:blipFill>
          <a:blip r:embed="rId3"/>
          <a:stretch>
            <a:fillRect/>
          </a:stretch>
        </p:blipFill>
        <p:spPr>
          <a:xfrm>
            <a:off x="8666724" y="4934309"/>
            <a:ext cx="3377871" cy="2755182"/>
          </a:xfrm>
          <a:prstGeom prst="rect">
            <a:avLst/>
          </a:prstGeom>
        </p:spPr>
      </p:pic>
      <p:pic>
        <p:nvPicPr>
          <p:cNvPr id="5" name="图片 4"/>
          <p:cNvPicPr>
            <a:picLocks noChangeAspect="1"/>
          </p:cNvPicPr>
          <p:nvPr/>
        </p:nvPicPr>
        <p:blipFill>
          <a:blip r:embed="rId4"/>
          <a:stretch>
            <a:fillRect/>
          </a:stretch>
        </p:blipFill>
        <p:spPr>
          <a:xfrm>
            <a:off x="8153425" y="365125"/>
            <a:ext cx="3891170" cy="2157126"/>
          </a:xfrm>
          <a:prstGeom prst="rect">
            <a:avLst/>
          </a:prstGeom>
        </p:spPr>
      </p:pic>
      <p:pic>
        <p:nvPicPr>
          <p:cNvPr id="7" name="图片 6"/>
          <p:cNvPicPr>
            <a:picLocks noChangeAspect="1"/>
          </p:cNvPicPr>
          <p:nvPr/>
        </p:nvPicPr>
        <p:blipFill>
          <a:blip r:embed="rId5"/>
          <a:stretch>
            <a:fillRect/>
          </a:stretch>
        </p:blipFill>
        <p:spPr>
          <a:xfrm>
            <a:off x="476250" y="365125"/>
            <a:ext cx="2704465" cy="78105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如何使用</a:t>
            </a:r>
            <a:r>
              <a:rPr lang="en-US" altLang="zh-CN" dirty="0" err="1"/>
              <a:t>Solr</a:t>
            </a:r>
            <a:r>
              <a:rPr lang="en-US" altLang="zh-CN" dirty="0"/>
              <a:t>?</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4. </a:t>
            </a:r>
            <a:r>
              <a:rPr lang="en-US" altLang="zh-CN" dirty="0" err="1" smtClean="0"/>
              <a:t>Solr</a:t>
            </a:r>
            <a:r>
              <a:rPr lang="en-US" altLang="zh-CN" dirty="0" smtClean="0"/>
              <a:t>-core </a:t>
            </a:r>
            <a:r>
              <a:rPr lang="zh-CN" altLang="en-US" dirty="0" smtClean="0"/>
              <a:t>结构</a:t>
            </a:r>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en-US" altLang="zh-CN" dirty="0" smtClean="0"/>
              <a:t> </a:t>
            </a:r>
            <a:endParaRPr lang="en-US" altLang="zh-CN" dirty="0" smtClean="0"/>
          </a:p>
          <a:p>
            <a:r>
              <a:rPr lang="en-US" altLang="zh-CN" dirty="0" smtClean="0"/>
              <a:t> </a:t>
            </a:r>
            <a:r>
              <a:rPr lang="en-US" altLang="zh-CN" dirty="0" err="1" smtClean="0"/>
              <a:t>Conf</a:t>
            </a:r>
            <a:r>
              <a:rPr lang="en-US" altLang="zh-CN" dirty="0" smtClean="0"/>
              <a:t> --&gt; </a:t>
            </a:r>
            <a:r>
              <a:rPr lang="zh-CN" altLang="en-US" dirty="0" smtClean="0"/>
              <a:t>配置文件 （最重要）</a:t>
            </a:r>
            <a:endParaRPr lang="en-US" altLang="zh-CN" dirty="0" smtClean="0"/>
          </a:p>
          <a:p>
            <a:r>
              <a:rPr lang="en-US" altLang="zh-CN" dirty="0" err="1" smtClean="0"/>
              <a:t>Core.properties</a:t>
            </a:r>
            <a:r>
              <a:rPr lang="en-US" altLang="zh-CN" dirty="0" smtClean="0"/>
              <a:t> </a:t>
            </a:r>
            <a:r>
              <a:rPr lang="en-US" altLang="zh-CN" dirty="0" smtClean="0">
                <a:sym typeface="Wingdings" panose="05000000000000000000" pitchFamily="2" charset="2"/>
              </a:rPr>
              <a:t>--&gt; </a:t>
            </a:r>
            <a:r>
              <a:rPr lang="en-US" altLang="zh-CN" dirty="0" err="1" smtClean="0">
                <a:sym typeface="Wingdings" panose="05000000000000000000" pitchFamily="2" charset="2"/>
              </a:rPr>
              <a:t>Solr</a:t>
            </a:r>
            <a:r>
              <a:rPr lang="zh-CN" altLang="en-US" dirty="0" smtClean="0">
                <a:sym typeface="Wingdings" panose="05000000000000000000" pitchFamily="2" charset="2"/>
              </a:rPr>
              <a:t>管理页面增加</a:t>
            </a:r>
            <a:r>
              <a:rPr lang="en-US" altLang="zh-CN" dirty="0" smtClean="0">
                <a:sym typeface="Wingdings" panose="05000000000000000000" pitchFamily="2" charset="2"/>
              </a:rPr>
              <a:t>core</a:t>
            </a:r>
            <a:r>
              <a:rPr lang="zh-CN" altLang="en-US" dirty="0" smtClean="0">
                <a:sym typeface="Wingdings" panose="05000000000000000000" pitchFamily="2" charset="2"/>
              </a:rPr>
              <a:t>之后自动生成</a:t>
            </a:r>
            <a:endParaRPr lang="en-US" altLang="zh-CN" dirty="0" smtClean="0">
              <a:sym typeface="Wingdings" panose="05000000000000000000" pitchFamily="2" charset="2"/>
            </a:endParaRPr>
          </a:p>
          <a:p>
            <a:r>
              <a:rPr lang="en-US" altLang="zh-CN" dirty="0" smtClean="0">
                <a:sym typeface="Wingdings" panose="05000000000000000000" pitchFamily="2" charset="2"/>
              </a:rPr>
              <a:t>Data --&gt; </a:t>
            </a:r>
            <a:r>
              <a:rPr lang="zh-CN" altLang="en-US" dirty="0" smtClean="0">
                <a:sym typeface="Wingdings" panose="05000000000000000000" pitchFamily="2" charset="2"/>
              </a:rPr>
              <a:t>存储索引数据 </a:t>
            </a:r>
            <a:r>
              <a:rPr lang="en-US" altLang="zh-CN" dirty="0" smtClean="0">
                <a:sym typeface="Wingdings" panose="05000000000000000000" pitchFamily="2" charset="2"/>
              </a:rPr>
              <a:t>(</a:t>
            </a:r>
            <a:r>
              <a:rPr lang="en-US" altLang="zh-CN" dirty="0" err="1">
                <a:sym typeface="Wingdings" panose="05000000000000000000" pitchFamily="2" charset="2"/>
              </a:rPr>
              <a:t>Solr</a:t>
            </a:r>
            <a:r>
              <a:rPr lang="zh-CN" altLang="en-US" dirty="0">
                <a:sym typeface="Wingdings" panose="05000000000000000000" pitchFamily="2" charset="2"/>
              </a:rPr>
              <a:t>管理页面增加</a:t>
            </a:r>
            <a:r>
              <a:rPr lang="en-US" altLang="zh-CN" dirty="0">
                <a:sym typeface="Wingdings" panose="05000000000000000000" pitchFamily="2" charset="2"/>
              </a:rPr>
              <a:t>core</a:t>
            </a:r>
            <a:r>
              <a:rPr lang="zh-CN" altLang="en-US" dirty="0">
                <a:sym typeface="Wingdings" panose="05000000000000000000" pitchFamily="2" charset="2"/>
              </a:rPr>
              <a:t>之后自动生成</a:t>
            </a:r>
            <a:r>
              <a:rPr lang="en-US" altLang="zh-CN" dirty="0" smtClean="0">
                <a:sym typeface="Wingdings" panose="05000000000000000000" pitchFamily="2" charset="2"/>
              </a:rPr>
              <a:t>)</a:t>
            </a:r>
            <a:endParaRPr lang="en-US" altLang="zh-CN" dirty="0" smtClean="0">
              <a:sym typeface="Wingdings" panose="05000000000000000000" pitchFamily="2" charset="2"/>
            </a:endParaRPr>
          </a:p>
          <a:p>
            <a:r>
              <a:rPr lang="en-US" altLang="zh-CN" dirty="0" smtClean="0">
                <a:sym typeface="Wingdings" panose="05000000000000000000" pitchFamily="2" charset="2"/>
              </a:rPr>
              <a:t>Lib --&gt; </a:t>
            </a:r>
            <a:r>
              <a:rPr lang="zh-CN" altLang="en-US" dirty="0" smtClean="0">
                <a:sym typeface="Wingdings" panose="05000000000000000000" pitchFamily="2" charset="2"/>
              </a:rPr>
              <a:t>类库 </a:t>
            </a:r>
            <a:r>
              <a:rPr lang="en-US" altLang="zh-CN" dirty="0" smtClean="0">
                <a:sym typeface="Wingdings" panose="05000000000000000000" pitchFamily="2" charset="2"/>
              </a:rPr>
              <a:t>(</a:t>
            </a:r>
            <a:r>
              <a:rPr lang="zh-CN" altLang="en-US" dirty="0" smtClean="0">
                <a:sym typeface="Wingdings" panose="05000000000000000000" pitchFamily="2" charset="2"/>
              </a:rPr>
              <a:t>如果不需要额外的扩展目录，可以不用</a:t>
            </a:r>
            <a:r>
              <a:rPr lang="en-US" altLang="zh-CN" dirty="0" smtClean="0">
                <a:sym typeface="Wingdings" panose="05000000000000000000" pitchFamily="2" charset="2"/>
              </a:rPr>
              <a:t>)</a:t>
            </a:r>
            <a:endParaRPr lang="zh-CN" altLang="en-US" dirty="0"/>
          </a:p>
        </p:txBody>
      </p:sp>
      <p:pic>
        <p:nvPicPr>
          <p:cNvPr id="4" name="图片 3"/>
          <p:cNvPicPr>
            <a:picLocks noChangeAspect="1"/>
          </p:cNvPicPr>
          <p:nvPr/>
        </p:nvPicPr>
        <p:blipFill>
          <a:blip r:embed="rId1"/>
          <a:stretch>
            <a:fillRect/>
          </a:stretch>
        </p:blipFill>
        <p:spPr>
          <a:xfrm>
            <a:off x="1185837" y="2466845"/>
            <a:ext cx="7698552" cy="2077859"/>
          </a:xfrm>
          <a:prstGeom prst="rect">
            <a:avLst/>
          </a:prstGeom>
        </p:spPr>
      </p:pic>
      <p:pic>
        <p:nvPicPr>
          <p:cNvPr id="5" name="图片 4"/>
          <p:cNvPicPr>
            <a:picLocks noChangeAspect="1"/>
          </p:cNvPicPr>
          <p:nvPr/>
        </p:nvPicPr>
        <p:blipFill>
          <a:blip r:embed="rId2"/>
          <a:stretch>
            <a:fillRect/>
          </a:stretch>
        </p:blipFill>
        <p:spPr>
          <a:xfrm>
            <a:off x="9041130" y="365125"/>
            <a:ext cx="2704465" cy="7810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Solr-Conf</a:t>
            </a:r>
            <a:endParaRPr lang="zh-CN" altLang="en-US" dirty="0"/>
          </a:p>
        </p:txBody>
      </p:sp>
      <p:sp>
        <p:nvSpPr>
          <p:cNvPr id="3" name="内容占位符 2"/>
          <p:cNvSpPr>
            <a:spLocks noGrp="1"/>
          </p:cNvSpPr>
          <p:nvPr>
            <p:ph idx="1"/>
          </p:nvPr>
        </p:nvSpPr>
        <p:spPr/>
        <p:txBody>
          <a:bodyPr>
            <a:normAutofit fontScale="32500" lnSpcReduction="20000"/>
          </a:bodyPr>
          <a:lstStyle/>
          <a:p>
            <a:pPr>
              <a:lnSpc>
                <a:spcPct val="120000"/>
              </a:lnSpc>
            </a:pPr>
            <a:r>
              <a:rPr lang="en-US" altLang="zh-CN" dirty="0" smtClean="0"/>
              <a:t>1. </a:t>
            </a:r>
            <a:r>
              <a:rPr lang="zh-CN" altLang="en-US" dirty="0" smtClean="0"/>
              <a:t>目录结构</a:t>
            </a:r>
            <a:endParaRPr lang="en-US" altLang="zh-CN" dirty="0" smtClean="0"/>
          </a:p>
          <a:p>
            <a:pPr marL="0" indent="0">
              <a:lnSpc>
                <a:spcPct val="120000"/>
              </a:lnSpc>
              <a:buNone/>
            </a:pPr>
            <a:r>
              <a:rPr lang="en-US" altLang="zh-CN" dirty="0" smtClean="0"/>
              <a:t>   </a:t>
            </a:r>
            <a:endParaRPr lang="en-US" altLang="zh-CN" dirty="0" smtClean="0"/>
          </a:p>
          <a:p>
            <a:pPr marL="0" indent="0">
              <a:lnSpc>
                <a:spcPct val="120000"/>
              </a:lnSpc>
              <a:buNone/>
            </a:pPr>
            <a:endParaRPr lang="en-US" altLang="zh-CN" dirty="0"/>
          </a:p>
          <a:p>
            <a:pPr marL="0" indent="0">
              <a:lnSpc>
                <a:spcPct val="120000"/>
              </a:lnSpc>
              <a:buNone/>
            </a:pPr>
            <a:endParaRPr lang="en-US" altLang="zh-CN" dirty="0" smtClean="0"/>
          </a:p>
          <a:p>
            <a:pPr marL="0" indent="0">
              <a:lnSpc>
                <a:spcPct val="120000"/>
              </a:lnSpc>
              <a:buNone/>
            </a:pPr>
            <a:endParaRPr lang="en-US" altLang="zh-CN" dirty="0"/>
          </a:p>
          <a:p>
            <a:pPr marL="0" indent="0">
              <a:lnSpc>
                <a:spcPct val="120000"/>
              </a:lnSpc>
              <a:buNone/>
            </a:pPr>
            <a:endParaRPr lang="en-US" altLang="zh-CN" dirty="0" smtClean="0"/>
          </a:p>
          <a:p>
            <a:pPr marL="0" indent="0">
              <a:lnSpc>
                <a:spcPct val="120000"/>
              </a:lnSpc>
              <a:buNone/>
            </a:pPr>
            <a:r>
              <a:rPr lang="en-US" altLang="zh-CN" dirty="0" smtClean="0"/>
              <a:t>     </a:t>
            </a:r>
            <a:endParaRPr lang="en-US" altLang="zh-CN" dirty="0" smtClean="0"/>
          </a:p>
          <a:p>
            <a:pPr marL="0" indent="0">
              <a:lnSpc>
                <a:spcPct val="120000"/>
              </a:lnSpc>
              <a:buNone/>
            </a:pPr>
            <a:endParaRPr lang="en-US" altLang="zh-CN" dirty="0"/>
          </a:p>
          <a:p>
            <a:pPr marL="0" indent="0">
              <a:lnSpc>
                <a:spcPct val="120000"/>
              </a:lnSpc>
              <a:buNone/>
            </a:pPr>
            <a:endParaRPr lang="en-US" altLang="zh-CN" dirty="0" smtClean="0"/>
          </a:p>
          <a:p>
            <a:pPr marL="0" indent="0">
              <a:lnSpc>
                <a:spcPct val="120000"/>
              </a:lnSpc>
              <a:buNone/>
            </a:pPr>
            <a:r>
              <a:rPr lang="en-US" altLang="zh-CN" dirty="0"/>
              <a:t> </a:t>
            </a:r>
            <a:r>
              <a:rPr lang="en-US" altLang="zh-CN" dirty="0" smtClean="0"/>
              <a:t>    Schema.xml --&gt; </a:t>
            </a:r>
            <a:r>
              <a:rPr lang="zh-CN" altLang="en-US" dirty="0" smtClean="0"/>
              <a:t>定义</a:t>
            </a:r>
            <a:r>
              <a:rPr lang="en-US" altLang="zh-CN" dirty="0" smtClean="0"/>
              <a:t>core</a:t>
            </a:r>
            <a:r>
              <a:rPr lang="zh-CN" altLang="en-US" dirty="0" smtClean="0"/>
              <a:t>字段，类型，查询和建立索引方式。</a:t>
            </a:r>
            <a:r>
              <a:rPr lang="en-US" altLang="zh-CN" dirty="0" smtClean="0"/>
              <a:t>(</a:t>
            </a:r>
            <a:r>
              <a:rPr lang="zh-CN" altLang="en-US" dirty="0" smtClean="0"/>
              <a:t>最重要</a:t>
            </a:r>
            <a:r>
              <a:rPr lang="en-US" altLang="zh-CN" dirty="0" smtClean="0"/>
              <a:t>)</a:t>
            </a:r>
            <a:endParaRPr lang="en-US" altLang="zh-CN" dirty="0" smtClean="0"/>
          </a:p>
          <a:p>
            <a:pPr>
              <a:lnSpc>
                <a:spcPct val="120000"/>
              </a:lnSpc>
            </a:pPr>
            <a:r>
              <a:rPr lang="en-US" altLang="zh-CN" dirty="0" smtClean="0"/>
              <a:t>Solrconfig.xml --&gt;</a:t>
            </a:r>
            <a:r>
              <a:rPr lang="zh-CN" altLang="en-US" dirty="0"/>
              <a:t>从整体上对</a:t>
            </a:r>
            <a:r>
              <a:rPr lang="en-US" altLang="zh-CN" dirty="0"/>
              <a:t>core</a:t>
            </a:r>
            <a:r>
              <a:rPr lang="zh-CN" altLang="en-US" dirty="0"/>
              <a:t>进行了</a:t>
            </a:r>
            <a:r>
              <a:rPr lang="zh-CN" altLang="en-US" dirty="0" smtClean="0"/>
              <a:t>配置</a:t>
            </a:r>
            <a:r>
              <a:rPr lang="en-US" altLang="zh-CN" dirty="0" smtClean="0"/>
              <a:t>, </a:t>
            </a:r>
            <a:r>
              <a:rPr lang="zh-CN" altLang="en-US" dirty="0" smtClean="0"/>
              <a:t>比如索引存放</a:t>
            </a:r>
            <a:r>
              <a:rPr lang="zh-CN" altLang="en-US" dirty="0"/>
              <a:t>目录，字段的</a:t>
            </a:r>
            <a:r>
              <a:rPr lang="zh-CN" altLang="en-US" dirty="0" smtClean="0"/>
              <a:t>最大长度、</a:t>
            </a:r>
            <a:r>
              <a:rPr lang="zh-CN" altLang="en-US" dirty="0"/>
              <a:t>写锁的超时</a:t>
            </a:r>
            <a:r>
              <a:rPr lang="zh-CN" altLang="en-US" dirty="0" smtClean="0"/>
              <a:t>时间、</a:t>
            </a:r>
            <a:r>
              <a:rPr lang="zh-CN" altLang="en-US" dirty="0"/>
              <a:t>锁</a:t>
            </a:r>
            <a:r>
              <a:rPr lang="zh-CN" altLang="en-US" dirty="0" smtClean="0"/>
              <a:t>类型、</a:t>
            </a:r>
            <a:r>
              <a:rPr lang="zh-CN" altLang="en-US" dirty="0"/>
              <a:t>是否压缩</a:t>
            </a:r>
            <a:r>
              <a:rPr lang="zh-CN" altLang="en-US" dirty="0" smtClean="0"/>
              <a:t>索引、</a:t>
            </a:r>
            <a:r>
              <a:rPr lang="zh-CN" altLang="en-US" dirty="0"/>
              <a:t>内存索引缓冲区</a:t>
            </a:r>
            <a:r>
              <a:rPr lang="zh-CN" altLang="en-US" dirty="0" smtClean="0"/>
              <a:t>大小、</a:t>
            </a:r>
            <a:r>
              <a:rPr lang="zh-CN" altLang="en-US" dirty="0"/>
              <a:t>合并</a:t>
            </a:r>
            <a:r>
              <a:rPr lang="zh-CN" altLang="en-US" dirty="0" smtClean="0"/>
              <a:t>因子、</a:t>
            </a:r>
            <a:r>
              <a:rPr lang="zh-CN" altLang="en-US" dirty="0"/>
              <a:t>删除策略、自动提交策略、缓存</a:t>
            </a:r>
            <a:r>
              <a:rPr lang="zh-CN" altLang="en-US" dirty="0" smtClean="0"/>
              <a:t>设置</a:t>
            </a:r>
            <a:r>
              <a:rPr lang="en-US" altLang="zh-CN" dirty="0" smtClean="0"/>
              <a:t>… ( </a:t>
            </a:r>
            <a:r>
              <a:rPr lang="zh-CN" altLang="en-US" dirty="0" smtClean="0"/>
              <a:t>一般不会改动</a:t>
            </a:r>
            <a:r>
              <a:rPr lang="en-US" altLang="zh-CN" dirty="0" smtClean="0"/>
              <a:t>)</a:t>
            </a:r>
            <a:endParaRPr lang="en-US" altLang="zh-CN" dirty="0" smtClean="0"/>
          </a:p>
          <a:p>
            <a:pPr>
              <a:lnSpc>
                <a:spcPct val="120000"/>
              </a:lnSpc>
            </a:pPr>
            <a:r>
              <a:rPr lang="en-US" altLang="zh-CN" dirty="0" smtClean="0"/>
              <a:t>Synonyms.txt </a:t>
            </a:r>
            <a:r>
              <a:rPr lang="en-US" altLang="zh-CN" dirty="0" smtClean="0">
                <a:sym typeface="Wingdings" panose="05000000000000000000" pitchFamily="2" charset="2"/>
              </a:rPr>
              <a:t>--&gt; </a:t>
            </a:r>
            <a:r>
              <a:rPr lang="zh-CN" altLang="en-US" dirty="0" smtClean="0">
                <a:sym typeface="Wingdings" panose="05000000000000000000" pitchFamily="2" charset="2"/>
              </a:rPr>
              <a:t>定义 同义词 比如 板凳，凳子</a:t>
            </a:r>
            <a:endParaRPr lang="en-US" altLang="zh-CN" dirty="0" smtClean="0">
              <a:sym typeface="Wingdings" panose="05000000000000000000" pitchFamily="2" charset="2"/>
            </a:endParaRPr>
          </a:p>
          <a:p>
            <a:pPr>
              <a:lnSpc>
                <a:spcPct val="120000"/>
              </a:lnSpc>
            </a:pPr>
            <a:r>
              <a:rPr lang="en-US" altLang="zh-CN" dirty="0" smtClean="0"/>
              <a:t>Stopwords.txt --&gt; </a:t>
            </a:r>
            <a:r>
              <a:rPr lang="zh-CN" altLang="en-US" dirty="0" smtClean="0"/>
              <a:t>定义 不索引文字</a:t>
            </a:r>
            <a:endParaRPr lang="en-US" altLang="zh-CN" dirty="0" smtClean="0"/>
          </a:p>
          <a:p>
            <a:pPr>
              <a:lnSpc>
                <a:spcPct val="120000"/>
              </a:lnSpc>
            </a:pPr>
            <a:r>
              <a:rPr lang="en-US" altLang="zh-CN" dirty="0" smtClean="0"/>
              <a:t>Protwords.txt </a:t>
            </a:r>
            <a:r>
              <a:rPr lang="en-US" altLang="zh-CN" dirty="0" smtClean="0">
                <a:sym typeface="Wingdings" panose="05000000000000000000" pitchFamily="2" charset="2"/>
              </a:rPr>
              <a:t>--&gt; </a:t>
            </a:r>
            <a:r>
              <a:rPr lang="zh-CN" altLang="en-US" dirty="0" smtClean="0">
                <a:sym typeface="Wingdings" panose="05000000000000000000" pitchFamily="2" charset="2"/>
              </a:rPr>
              <a:t>受保护关键字 </a:t>
            </a:r>
            <a:endParaRPr lang="en-US" altLang="zh-CN" dirty="0" smtClean="0">
              <a:sym typeface="Wingdings" panose="05000000000000000000" pitchFamily="2" charset="2"/>
            </a:endParaRPr>
          </a:p>
          <a:p>
            <a:pPr>
              <a:lnSpc>
                <a:spcPct val="120000"/>
              </a:lnSpc>
            </a:pPr>
            <a:r>
              <a:rPr lang="en-US" altLang="zh-CN" dirty="0"/>
              <a:t>admin-extra.html, admin-extra.menu-bottom.html, </a:t>
            </a:r>
            <a:r>
              <a:rPr lang="en-US" altLang="zh-CN" dirty="0" smtClean="0"/>
              <a:t>admin-extra.menu-top.html </a:t>
            </a:r>
            <a:r>
              <a:rPr lang="en-US" altLang="zh-CN" dirty="0" err="1" smtClean="0"/>
              <a:t>Solr</a:t>
            </a:r>
            <a:r>
              <a:rPr lang="zh-CN" altLang="en-US" dirty="0" smtClean="0"/>
              <a:t>本身</a:t>
            </a:r>
            <a:r>
              <a:rPr lang="zh-CN" altLang="en-US" dirty="0"/>
              <a:t>未</a:t>
            </a:r>
            <a:r>
              <a:rPr lang="zh-CN" altLang="en-US" dirty="0" smtClean="0"/>
              <a:t>修复</a:t>
            </a:r>
            <a:r>
              <a:rPr lang="en-US" altLang="zh-CN" dirty="0" smtClean="0"/>
              <a:t>bug,</a:t>
            </a:r>
            <a:r>
              <a:rPr lang="zh-CN" altLang="en-US" dirty="0" smtClean="0"/>
              <a:t>为避免报错增加</a:t>
            </a:r>
            <a:endParaRPr lang="en-US" altLang="zh-CN" dirty="0" smtClean="0"/>
          </a:p>
          <a:p>
            <a:pPr>
              <a:lnSpc>
                <a:spcPct val="120000"/>
              </a:lnSpc>
            </a:pPr>
            <a:r>
              <a:rPr lang="zh-CN" altLang="en-US" dirty="0" smtClean="0"/>
              <a:t>其中最重要的为</a:t>
            </a:r>
            <a:r>
              <a:rPr lang="en-US" altLang="zh-CN" dirty="0"/>
              <a:t>Schema.xml </a:t>
            </a:r>
            <a:r>
              <a:rPr lang="zh-CN" altLang="en-US" dirty="0" smtClean="0"/>
              <a:t>， </a:t>
            </a:r>
            <a:r>
              <a:rPr lang="en-US" altLang="zh-CN" dirty="0"/>
              <a:t>Solrconfig.xml </a:t>
            </a:r>
            <a:r>
              <a:rPr lang="en-US" altLang="zh-CN" dirty="0" smtClean="0"/>
              <a:t> </a:t>
            </a:r>
            <a:r>
              <a:rPr lang="zh-CN" altLang="en-US" dirty="0" smtClean="0"/>
              <a:t>其他都可以视情况不要。</a:t>
            </a:r>
            <a:r>
              <a:rPr lang="en-US" altLang="zh-CN" dirty="0" smtClean="0"/>
              <a:t>Solrconfig.xml</a:t>
            </a:r>
            <a:r>
              <a:rPr lang="zh-CN" altLang="en-US" dirty="0" smtClean="0"/>
              <a:t>通常不用修改，但是</a:t>
            </a:r>
            <a:r>
              <a:rPr lang="en-US" altLang="zh-CN" dirty="0" smtClean="0"/>
              <a:t>schema.xml</a:t>
            </a:r>
            <a:r>
              <a:rPr lang="zh-CN" altLang="en-US" dirty="0" smtClean="0"/>
              <a:t>在每创建一个新</a:t>
            </a:r>
            <a:r>
              <a:rPr lang="en-US" altLang="zh-CN" dirty="0" smtClean="0"/>
              <a:t>core</a:t>
            </a:r>
            <a:r>
              <a:rPr lang="zh-CN" altLang="en-US" dirty="0" smtClean="0"/>
              <a:t>时都应对应配置合适的 字段，数据类型等。</a:t>
            </a:r>
            <a:endParaRPr lang="en-US" altLang="zh-CN" dirty="0" smtClean="0"/>
          </a:p>
          <a:p>
            <a:pPr>
              <a:lnSpc>
                <a:spcPct val="120000"/>
              </a:lnSpc>
            </a:pPr>
            <a:endParaRPr lang="zh-CN" altLang="en-US" dirty="0"/>
          </a:p>
        </p:txBody>
      </p:sp>
      <p:pic>
        <p:nvPicPr>
          <p:cNvPr id="4" name="图片 3"/>
          <p:cNvPicPr>
            <a:picLocks noChangeAspect="1"/>
          </p:cNvPicPr>
          <p:nvPr/>
        </p:nvPicPr>
        <p:blipFill>
          <a:blip r:embed="rId1"/>
          <a:stretch>
            <a:fillRect/>
          </a:stretch>
        </p:blipFill>
        <p:spPr>
          <a:xfrm>
            <a:off x="2179471" y="1825625"/>
            <a:ext cx="5400000" cy="2371429"/>
          </a:xfrm>
          <a:prstGeom prst="rect">
            <a:avLst/>
          </a:prstGeom>
        </p:spPr>
      </p:pic>
      <p:pic>
        <p:nvPicPr>
          <p:cNvPr id="5" name="图片 4"/>
          <p:cNvPicPr>
            <a:picLocks noChangeAspect="1"/>
          </p:cNvPicPr>
          <p:nvPr/>
        </p:nvPicPr>
        <p:blipFill>
          <a:blip r:embed="rId2"/>
          <a:stretch>
            <a:fillRect/>
          </a:stretch>
        </p:blipFill>
        <p:spPr>
          <a:xfrm>
            <a:off x="9163050" y="365125"/>
            <a:ext cx="2704465" cy="78105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Schema.xml</a:t>
            </a:r>
            <a:endParaRPr lang="zh-CN" altLang="en-US" dirty="0"/>
          </a:p>
        </p:txBody>
      </p:sp>
      <p:sp>
        <p:nvSpPr>
          <p:cNvPr id="3" name="内容占位符 2"/>
          <p:cNvSpPr>
            <a:spLocks noGrp="1"/>
          </p:cNvSpPr>
          <p:nvPr>
            <p:ph idx="1"/>
          </p:nvPr>
        </p:nvSpPr>
        <p:spPr/>
        <p:txBody>
          <a:bodyPr>
            <a:normAutofit fontScale="77500" lnSpcReduction="20000"/>
          </a:bodyPr>
          <a:lstStyle/>
          <a:p>
            <a:pPr>
              <a:lnSpc>
                <a:spcPct val="120000"/>
              </a:lnSpc>
            </a:pPr>
            <a:r>
              <a:rPr lang="en-US" altLang="zh-CN" dirty="0"/>
              <a:t>1. </a:t>
            </a:r>
            <a:r>
              <a:rPr lang="zh-CN" altLang="en-US" dirty="0"/>
              <a:t>在 </a:t>
            </a:r>
            <a:r>
              <a:rPr lang="en-US" altLang="zh-CN" dirty="0" err="1"/>
              <a:t>Solr</a:t>
            </a:r>
            <a:r>
              <a:rPr lang="en-US" altLang="zh-CN" dirty="0"/>
              <a:t> </a:t>
            </a:r>
            <a:r>
              <a:rPr lang="zh-CN" altLang="en-US" dirty="0"/>
              <a:t>中，使用一个或多个 </a:t>
            </a:r>
            <a:r>
              <a:rPr lang="en-US" altLang="zh-CN" dirty="0"/>
              <a:t>Document </a:t>
            </a:r>
            <a:r>
              <a:rPr lang="zh-CN" altLang="en-US" dirty="0"/>
              <a:t>来构建索引。</a:t>
            </a:r>
            <a:r>
              <a:rPr lang="en-US" altLang="zh-CN" dirty="0"/>
              <a:t>Document </a:t>
            </a:r>
            <a:r>
              <a:rPr lang="zh-CN" altLang="en-US" dirty="0"/>
              <a:t>包括一个或多个 </a:t>
            </a:r>
            <a:r>
              <a:rPr lang="en-US" altLang="zh-CN" dirty="0"/>
              <a:t>Field</a:t>
            </a:r>
            <a:r>
              <a:rPr lang="zh-CN" altLang="en-US" dirty="0"/>
              <a:t>。</a:t>
            </a:r>
            <a:r>
              <a:rPr lang="en-US" altLang="zh-CN" dirty="0"/>
              <a:t>Field </a:t>
            </a:r>
            <a:r>
              <a:rPr lang="zh-CN" altLang="en-US" dirty="0"/>
              <a:t>包括名称、内容以及告诉 </a:t>
            </a:r>
            <a:r>
              <a:rPr lang="en-US" altLang="zh-CN" dirty="0" err="1"/>
              <a:t>Solr</a:t>
            </a:r>
            <a:r>
              <a:rPr lang="en-US" altLang="zh-CN" dirty="0"/>
              <a:t> </a:t>
            </a:r>
            <a:r>
              <a:rPr lang="zh-CN" altLang="en-US" dirty="0"/>
              <a:t>如何处理内容的元数据。</a:t>
            </a:r>
            <a:endParaRPr lang="zh-CN" altLang="en-US" dirty="0"/>
          </a:p>
          <a:p>
            <a:pPr lvl="1">
              <a:lnSpc>
                <a:spcPct val="120000"/>
              </a:lnSpc>
            </a:pPr>
            <a:r>
              <a:rPr lang="zh-CN" altLang="en-US" dirty="0"/>
              <a:t>例如，</a:t>
            </a:r>
            <a:r>
              <a:rPr lang="en-US" altLang="zh-CN" dirty="0"/>
              <a:t>Field </a:t>
            </a:r>
            <a:r>
              <a:rPr lang="zh-CN" altLang="en-US" dirty="0"/>
              <a:t>可以包含字符串、数字、布尔值或者日期，也可以包含你想添加的任何类型，只需用在</a:t>
            </a:r>
            <a:r>
              <a:rPr lang="en-US" altLang="zh-CN" dirty="0" err="1"/>
              <a:t>solr</a:t>
            </a:r>
            <a:r>
              <a:rPr lang="zh-CN" altLang="en-US" dirty="0"/>
              <a:t>的配置文件中进行相应的配置即可。</a:t>
            </a:r>
            <a:r>
              <a:rPr lang="en-US" altLang="zh-CN" dirty="0"/>
              <a:t>Field </a:t>
            </a:r>
            <a:r>
              <a:rPr lang="zh-CN" altLang="en-US" dirty="0"/>
              <a:t>可以使用大量的选项来描述，这些选项告诉 </a:t>
            </a:r>
            <a:r>
              <a:rPr lang="en-US" altLang="zh-CN" dirty="0" err="1"/>
              <a:t>Solr</a:t>
            </a:r>
            <a:r>
              <a:rPr lang="en-US" altLang="zh-CN" dirty="0"/>
              <a:t> </a:t>
            </a:r>
            <a:r>
              <a:rPr lang="zh-CN" altLang="en-US" dirty="0"/>
              <a:t>在索引和搜索期间如何处理内容</a:t>
            </a:r>
            <a:r>
              <a:rPr lang="zh-CN" altLang="en-US" dirty="0" smtClean="0"/>
              <a:t>。</a:t>
            </a:r>
            <a:endParaRPr lang="en-US" altLang="zh-CN" dirty="0" smtClean="0"/>
          </a:p>
          <a:p>
            <a:pPr>
              <a:lnSpc>
                <a:spcPct val="120000"/>
              </a:lnSpc>
            </a:pPr>
            <a:r>
              <a:rPr lang="en-US" altLang="zh-CN" dirty="0"/>
              <a:t>2. Schema </a:t>
            </a:r>
            <a:r>
              <a:rPr lang="zh-CN" altLang="en-US" dirty="0"/>
              <a:t>中 主要分为</a:t>
            </a:r>
            <a:r>
              <a:rPr lang="en-US" altLang="zh-CN" dirty="0"/>
              <a:t>3</a:t>
            </a:r>
            <a:r>
              <a:rPr lang="zh-CN" altLang="en-US" dirty="0"/>
              <a:t>个重要配置</a:t>
            </a:r>
            <a:endParaRPr lang="en-US" altLang="zh-CN" dirty="0"/>
          </a:p>
          <a:p>
            <a:pPr lvl="1">
              <a:lnSpc>
                <a:spcPct val="120000"/>
              </a:lnSpc>
            </a:pPr>
            <a:r>
              <a:rPr lang="en-US" altLang="zh-CN" dirty="0"/>
              <a:t>1. </a:t>
            </a:r>
            <a:r>
              <a:rPr lang="en-US" altLang="zh-CN" dirty="0" err="1"/>
              <a:t>FieldType</a:t>
            </a:r>
            <a:r>
              <a:rPr lang="en-US" altLang="zh-CN" dirty="0"/>
              <a:t>  </a:t>
            </a:r>
            <a:r>
              <a:rPr lang="zh-CN" altLang="en-US" dirty="0"/>
              <a:t>一些常见的可重用定义，定义了 </a:t>
            </a:r>
            <a:r>
              <a:rPr lang="en-US" altLang="zh-CN" dirty="0" err="1"/>
              <a:t>Solr</a:t>
            </a:r>
            <a:r>
              <a:rPr lang="zh-CN" altLang="en-US" dirty="0"/>
              <a:t>（和 </a:t>
            </a:r>
            <a:r>
              <a:rPr lang="en-US" altLang="zh-CN" dirty="0" err="1"/>
              <a:t>Lucene</a:t>
            </a:r>
            <a:r>
              <a:rPr lang="zh-CN" altLang="en-US" dirty="0"/>
              <a:t>）如何处理 </a:t>
            </a:r>
            <a:r>
              <a:rPr lang="en-US" altLang="zh-CN" dirty="0"/>
              <a:t>Field</a:t>
            </a:r>
            <a:r>
              <a:rPr lang="zh-CN" altLang="en-US" dirty="0"/>
              <a:t>。也就是添加到索引中的</a:t>
            </a:r>
            <a:r>
              <a:rPr lang="en-US" altLang="zh-CN" dirty="0"/>
              <a:t>xml</a:t>
            </a:r>
            <a:r>
              <a:rPr lang="zh-CN" altLang="en-US" dirty="0"/>
              <a:t>文件属性中的类型，如</a:t>
            </a:r>
            <a:r>
              <a:rPr lang="en-US" altLang="zh-CN" dirty="0" err="1"/>
              <a:t>int</a:t>
            </a:r>
            <a:r>
              <a:rPr lang="zh-CN" altLang="en-US" dirty="0"/>
              <a:t>、</a:t>
            </a:r>
            <a:r>
              <a:rPr lang="en-US" altLang="zh-CN" dirty="0"/>
              <a:t>text</a:t>
            </a:r>
            <a:r>
              <a:rPr lang="zh-CN" altLang="en-US" dirty="0"/>
              <a:t>、</a:t>
            </a:r>
            <a:r>
              <a:rPr lang="en-US" altLang="zh-CN" dirty="0"/>
              <a:t>date</a:t>
            </a:r>
            <a:r>
              <a:rPr lang="zh-CN" altLang="en-US" dirty="0"/>
              <a:t>等</a:t>
            </a:r>
            <a:r>
              <a:rPr lang="en-US" altLang="zh-CN" dirty="0"/>
              <a:t>.</a:t>
            </a:r>
            <a:endParaRPr lang="en-US" altLang="zh-CN" dirty="0"/>
          </a:p>
          <a:p>
            <a:pPr lvl="1">
              <a:lnSpc>
                <a:spcPct val="120000"/>
              </a:lnSpc>
            </a:pPr>
            <a:r>
              <a:rPr lang="en-US" altLang="zh-CN" dirty="0"/>
              <a:t>2. </a:t>
            </a:r>
            <a:r>
              <a:rPr lang="en-US" altLang="zh-CN" b="1" dirty="0" err="1"/>
              <a:t>fileds</a:t>
            </a:r>
            <a:r>
              <a:rPr lang="en-US" altLang="zh-CN" b="1" dirty="0"/>
              <a:t>  </a:t>
            </a:r>
            <a:r>
              <a:rPr lang="zh-CN" altLang="en-US" dirty="0"/>
              <a:t>添加到索引文件中出现的属性名称，而声明类型就需要用到上面的</a:t>
            </a:r>
            <a:r>
              <a:rPr lang="en-US" altLang="zh-CN" dirty="0" smtClean="0"/>
              <a:t>types</a:t>
            </a:r>
            <a:r>
              <a:rPr lang="zh-CN" altLang="en-US" dirty="0" smtClean="0"/>
              <a:t>。 </a:t>
            </a:r>
            <a:r>
              <a:rPr lang="en-US" altLang="zh-CN" dirty="0" smtClean="0"/>
              <a:t>(</a:t>
            </a:r>
            <a:r>
              <a:rPr lang="en-US" altLang="zh-CN" dirty="0" err="1" smtClean="0"/>
              <a:t>dynamicField</a:t>
            </a:r>
            <a:r>
              <a:rPr lang="en-US" altLang="zh-CN" dirty="0" smtClean="0"/>
              <a:t>, </a:t>
            </a:r>
            <a:r>
              <a:rPr lang="en-US" altLang="zh-CN" dirty="0" err="1"/>
              <a:t>copyField</a:t>
            </a:r>
            <a:r>
              <a:rPr lang="en-US" altLang="zh-CN" dirty="0"/>
              <a:t> </a:t>
            </a:r>
            <a:r>
              <a:rPr lang="en-US" altLang="zh-CN" dirty="0" smtClean="0"/>
              <a:t>)</a:t>
            </a:r>
            <a:endParaRPr lang="en-US" altLang="zh-CN" dirty="0"/>
          </a:p>
          <a:p>
            <a:pPr lvl="1">
              <a:lnSpc>
                <a:spcPct val="120000"/>
              </a:lnSpc>
            </a:pPr>
            <a:r>
              <a:rPr lang="en-US" altLang="zh-CN" dirty="0"/>
              <a:t>3.</a:t>
            </a:r>
            <a:r>
              <a:rPr lang="zh-CN" altLang="en-US" dirty="0"/>
              <a:t>其他</a:t>
            </a:r>
            <a:r>
              <a:rPr lang="zh-CN" altLang="en-US" dirty="0" smtClean="0"/>
              <a:t>配置</a:t>
            </a:r>
            <a:endParaRPr lang="en-US" altLang="zh-CN" dirty="0" smtClean="0"/>
          </a:p>
          <a:p>
            <a:pPr>
              <a:lnSpc>
                <a:spcPct val="120000"/>
              </a:lnSpc>
            </a:pPr>
            <a:r>
              <a:rPr lang="en-US" altLang="zh-CN" dirty="0" smtClean="0"/>
              <a:t>3. </a:t>
            </a:r>
            <a:r>
              <a:rPr lang="zh-CN" altLang="en-US" dirty="0" smtClean="0"/>
              <a:t>由于</a:t>
            </a:r>
            <a:r>
              <a:rPr lang="en-US" altLang="zh-CN" dirty="0" smtClean="0"/>
              <a:t>Schema </a:t>
            </a:r>
            <a:r>
              <a:rPr lang="zh-CN" altLang="en-US" dirty="0"/>
              <a:t>非常</a:t>
            </a:r>
            <a:r>
              <a:rPr lang="zh-CN" altLang="en-US" dirty="0" smtClean="0"/>
              <a:t>重要，所以接下来会详细讲解。</a:t>
            </a:r>
            <a:endParaRPr lang="en-US" altLang="zh-CN" dirty="0" smtClean="0"/>
          </a:p>
          <a:p>
            <a:pPr marL="457200" lvl="1" indent="0">
              <a:buNone/>
            </a:pPr>
            <a:endParaRPr lang="zh-CN" altLang="en-US" dirty="0"/>
          </a:p>
          <a:p>
            <a:pPr lvl="1"/>
            <a:endParaRPr lang="en-US" altLang="zh-CN" b="1" dirty="0"/>
          </a:p>
          <a:p>
            <a:pPr lvl="1"/>
            <a:endParaRPr lang="en-US" altLang="zh-CN" dirty="0" smtClean="0"/>
          </a:p>
          <a:p>
            <a:pPr marL="457200" lvl="1" indent="0">
              <a:buNone/>
            </a:pPr>
            <a:endParaRPr lang="en-US" altLang="zh-CN" dirty="0" smtClean="0"/>
          </a:p>
        </p:txBody>
      </p:sp>
      <p:pic>
        <p:nvPicPr>
          <p:cNvPr id="4" name="图片 3"/>
          <p:cNvPicPr>
            <a:picLocks noChangeAspect="1"/>
          </p:cNvPicPr>
          <p:nvPr/>
        </p:nvPicPr>
        <p:blipFill>
          <a:blip r:embed="rId1"/>
          <a:stretch>
            <a:fillRect/>
          </a:stretch>
        </p:blipFill>
        <p:spPr>
          <a:xfrm>
            <a:off x="9056370" y="365125"/>
            <a:ext cx="2704465" cy="78105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Schema.xml - </a:t>
            </a:r>
            <a:r>
              <a:rPr lang="en-US" altLang="zh-CN" dirty="0" err="1"/>
              <a:t>FieldType</a:t>
            </a:r>
            <a:r>
              <a:rPr lang="en-US" altLang="zh-CN" dirty="0"/>
              <a:t> </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典型的样子为：</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pic>
        <p:nvPicPr>
          <p:cNvPr id="4" name="图片 3"/>
          <p:cNvPicPr>
            <a:picLocks noChangeAspect="1"/>
          </p:cNvPicPr>
          <p:nvPr/>
        </p:nvPicPr>
        <p:blipFill>
          <a:blip r:embed="rId1"/>
          <a:stretch>
            <a:fillRect/>
          </a:stretch>
        </p:blipFill>
        <p:spPr>
          <a:xfrm>
            <a:off x="1225527" y="2431050"/>
            <a:ext cx="6847619" cy="685714"/>
          </a:xfrm>
          <a:prstGeom prst="rect">
            <a:avLst/>
          </a:prstGeom>
        </p:spPr>
      </p:pic>
      <p:pic>
        <p:nvPicPr>
          <p:cNvPr id="5" name="图片 4"/>
          <p:cNvPicPr>
            <a:picLocks noChangeAspect="1"/>
          </p:cNvPicPr>
          <p:nvPr/>
        </p:nvPicPr>
        <p:blipFill>
          <a:blip r:embed="rId2"/>
          <a:stretch>
            <a:fillRect/>
          </a:stretch>
        </p:blipFill>
        <p:spPr>
          <a:xfrm>
            <a:off x="1112427" y="3442101"/>
            <a:ext cx="7838095" cy="2409524"/>
          </a:xfrm>
          <a:prstGeom prst="rect">
            <a:avLst/>
          </a:prstGeom>
        </p:spPr>
      </p:pic>
      <p:pic>
        <p:nvPicPr>
          <p:cNvPr id="6" name="图片 5"/>
          <p:cNvPicPr>
            <a:picLocks noChangeAspect="1"/>
          </p:cNvPicPr>
          <p:nvPr/>
        </p:nvPicPr>
        <p:blipFill>
          <a:blip r:embed="rId3"/>
          <a:stretch>
            <a:fillRect/>
          </a:stretch>
        </p:blipFill>
        <p:spPr>
          <a:xfrm>
            <a:off x="9133205" y="273685"/>
            <a:ext cx="2704465" cy="78105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5068</Words>
  <Application>WPS 演示</Application>
  <PresentationFormat>宽屏</PresentationFormat>
  <Paragraphs>241</Paragraphs>
  <Slides>21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Arial</vt:lpstr>
      <vt:lpstr>宋体</vt:lpstr>
      <vt:lpstr>Wingdings</vt:lpstr>
      <vt:lpstr>Calibri Light</vt:lpstr>
      <vt:lpstr>Calibri</vt:lpstr>
      <vt:lpstr>微软雅黑</vt:lpstr>
      <vt:lpstr>Office Theme</vt:lpstr>
      <vt:lpstr>Solr 入门</vt:lpstr>
      <vt:lpstr>Solr</vt:lpstr>
      <vt:lpstr>Solr 是什么？ </vt:lpstr>
      <vt:lpstr>为什么选择Solr？</vt:lpstr>
      <vt:lpstr>如何使用Solr?</vt:lpstr>
      <vt:lpstr>如何使用Solr?</vt:lpstr>
      <vt:lpstr>Solr-Conf</vt:lpstr>
      <vt:lpstr>Schema.xml</vt:lpstr>
      <vt:lpstr>Schema.xml - FieldType </vt:lpstr>
      <vt:lpstr>Schema.xml - FieldType </vt:lpstr>
      <vt:lpstr>Schema.xml - FIelds</vt:lpstr>
      <vt:lpstr>Schema.xml - FIelds</vt:lpstr>
      <vt:lpstr>Schema.xml – 其他配置</vt:lpstr>
      <vt:lpstr>Solr – 使用( 增,删,改, 查 )</vt:lpstr>
      <vt:lpstr>		       Solr – 使用- 查询</vt:lpstr>
      <vt:lpstr>Solr – 使用- 查询</vt:lpstr>
      <vt:lpstr>PHP-Solr扩展</vt:lpstr>
      <vt:lpstr>Solr 在《好好住》 的使用</vt:lpstr>
      <vt:lpstr>有用的小技巧</vt:lpstr>
      <vt:lpstr>如何学习Solr</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dwj</dc:creator>
  <cp:lastModifiedBy>wenjun</cp:lastModifiedBy>
  <cp:revision>225</cp:revision>
  <dcterms:created xsi:type="dcterms:W3CDTF">2017-05-01T06:53:00Z</dcterms:created>
  <dcterms:modified xsi:type="dcterms:W3CDTF">2017-05-02T06:20:40Z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