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6CCF-1FBC-41EA-BFFC-3A173DDA5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74D9E-7640-4634-91B6-CADCADBD9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4C924-E47C-46D8-B848-451CEB11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1292-9A95-4181-AFD0-A11F31612C5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B640D-E727-487C-ACEA-04AC1EB0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04B0-4343-4277-96A7-FAE5E1F6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024D-688F-4954-A4A8-270A0478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76FA-BC33-44D1-A05F-28ED71E2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4845C-EC13-4A70-8E03-A41463986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900FD-3E23-45A4-9184-58E2B1FF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1292-9A95-4181-AFD0-A11F31612C5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9DA8A-9D55-4F92-8E3B-A707015B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99D96-C841-4FEF-9533-60F2B98B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024D-688F-4954-A4A8-270A0478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F02C6-D5DC-40A8-831B-E8D3D6C02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E968F-5AE0-41FC-A7D1-4199399A6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C85B-A6DA-4E36-8F18-86435882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1292-9A95-4181-AFD0-A11F31612C5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32083-E322-445C-B383-A7310E25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A9C0B-CF8A-4667-8758-E788319A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024D-688F-4954-A4A8-270A0478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9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E429-6862-4CFC-8DD1-EB2D9610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FBF2-F10D-4C16-B0AD-161061E1A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4D0B-B14F-4351-8E81-01341D67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1292-9A95-4181-AFD0-A11F31612C5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638A-0BBC-4ECA-A550-8C83BC19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9DCF9-4458-41B6-BEF2-71F7B714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024D-688F-4954-A4A8-270A0478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1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FDB6-807D-4479-B4EC-33524794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D5274-9007-4E0E-9B1A-22E7CCFBE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17A57-889C-4AE3-A81F-C3EFDA84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1292-9A95-4181-AFD0-A11F31612C5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24F5-E997-479F-913E-5684AEFE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ED6FC-B7CD-4AC2-BA9C-2D1EC32F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024D-688F-4954-A4A8-270A0478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1987-6E1B-4CDA-B973-F254581E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9D9CD-4C5F-48A1-BD08-0D1F6F15C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BA8C8-8F48-400E-8844-962EE28C5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D5A3E-EB4B-4054-8C85-E95E1D36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1292-9A95-4181-AFD0-A11F31612C5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C130A-9EE9-4052-8E74-AA6FB6EF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4C8D9-6C47-431D-9505-E4C5E350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024D-688F-4954-A4A8-270A0478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3E86-B690-47A6-923A-9446698F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F63AE-9329-4CD9-BEF4-058213B90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0FBDC-30F8-4EF0-81D6-63CDA9EB9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88E83-CA5A-4185-9BF3-CA9C98663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C2148-1C74-40C3-96E0-89958546F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9F0D5-CF8D-49A1-95AD-27F15B65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1292-9A95-4181-AFD0-A11F31612C5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DD588-CE64-4C35-ABF5-6C0EB186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FF169-CC49-41C0-A296-FD0B6751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024D-688F-4954-A4A8-270A0478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2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DB46-4696-4AA0-B953-20D436A4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65221-658C-4C56-AF87-C0132DC6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1292-9A95-4181-AFD0-A11F31612C5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75B61-10F0-4325-92EB-5D3BC488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E84C9-CCE5-4001-B562-4A618755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024D-688F-4954-A4A8-270A0478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53043-93EA-4621-90C7-86102974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1292-9A95-4181-AFD0-A11F31612C5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DF637-6A73-4DDD-B223-1C4E5DE9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19339-1D3D-4F75-90ED-C22B0E49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024D-688F-4954-A4A8-270A0478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9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E7AF-661E-4F0B-8935-D0DDE189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550E-C8CA-4E4F-BC1D-10D2941AC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8B2A8-5854-4269-877B-8968192F1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EE6B6-7B51-49FB-A859-EA15FBF3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1292-9A95-4181-AFD0-A11F31612C5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5F5EA-502E-45AC-A61E-515C0A72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39903-9D9A-4474-B858-70222E32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024D-688F-4954-A4A8-270A0478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6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4EAF-5311-4866-8B79-5740B4F9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9F144-467F-464D-AD99-1ADF010FA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B0D50-3CA4-4A93-A4C1-D9FAE2DB6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00E1B-B406-4622-B2D9-14A25917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1292-9A95-4181-AFD0-A11F31612C5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08B96-8D69-487F-93B5-A79E8870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E29EA-561B-45BB-9162-7623060E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024D-688F-4954-A4A8-270A0478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FDEEE-6C6F-448F-86F5-084D1864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DCF5-8A20-403A-8689-3B4753E7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AC6E7-F46A-498F-A647-28A444225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51292-9A95-4181-AFD0-A11F31612C5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EFF1-DB15-4D12-A155-88965BBA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AC0AF-F677-4A0E-840E-4E68FA395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3024D-688F-4954-A4A8-270A0478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oldenoakresearch/us-household-income-stats-geo-locations" TargetMode="External"/><Relationship Id="rId2" Type="http://schemas.openxmlformats.org/officeDocument/2006/relationships/hyperlink" Target="https://www.kaggle.com/jayrav13/unemployment-by-county-u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census.gov/data/tables/time-series/demo/income-poverty/historical-income-household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56EA-AF00-40D9-8434-3B2DA2B67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02176"/>
          </a:xfrm>
          <a:ln>
            <a:noFill/>
          </a:ln>
        </p:spPr>
        <p:txBody>
          <a:bodyPr/>
          <a:lstStyle/>
          <a:p>
            <a:r>
              <a:rPr lang="en-US" sz="4800" u="sng" dirty="0"/>
              <a:t>Extract, Transform, Load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AC199-81C6-4806-B0C2-1059F9ED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4539"/>
            <a:ext cx="9144000" cy="704461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Duwli Toe – Melat Yohannes – Daphne Mixon-Tinsley</a:t>
            </a:r>
          </a:p>
        </p:txBody>
      </p:sp>
    </p:spTree>
    <p:extLst>
      <p:ext uri="{BB962C8B-B14F-4D97-AF65-F5344CB8AC3E}">
        <p14:creationId xmlns:p14="http://schemas.microsoft.com/office/powerpoint/2010/main" val="127679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56EA-AF00-40D9-8434-3B2DA2B67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02176"/>
          </a:xfrm>
          <a:ln>
            <a:noFill/>
          </a:ln>
        </p:spPr>
        <p:txBody>
          <a:bodyPr/>
          <a:lstStyle/>
          <a:p>
            <a:r>
              <a:rPr lang="en-US" sz="4800" u="sng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7981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56EA-AF00-40D9-8434-3B2DA2B67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161036" y="2519265"/>
            <a:ext cx="506963" cy="205274"/>
          </a:xfrm>
          <a:ln>
            <a:noFill/>
          </a:ln>
        </p:spPr>
        <p:txBody>
          <a:bodyPr>
            <a:normAutofit fontScale="90000"/>
          </a:bodyPr>
          <a:lstStyle/>
          <a:p>
            <a:br>
              <a:rPr lang="en-US" sz="4800" u="sng" dirty="0"/>
            </a:br>
            <a:endParaRPr lang="en-US" sz="48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AC199-81C6-4806-B0C2-1059F9ED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26350" y="3223726"/>
            <a:ext cx="441649" cy="205274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6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FC31-FC28-44AF-8301-5D3400E2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483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u="sng" dirty="0"/>
              <a:t>ETL Project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6BAA-1283-4B58-ABE6-AD657BFE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514926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u="sng" dirty="0"/>
              <a:t>Data Selection</a:t>
            </a:r>
          </a:p>
          <a:p>
            <a:r>
              <a:rPr lang="en-US" sz="1700" dirty="0"/>
              <a:t>For this project our team reviewed various unemployment and income datasets on Kaggle.com. </a:t>
            </a:r>
          </a:p>
          <a:p>
            <a:r>
              <a:rPr lang="en-US" sz="1700" dirty="0"/>
              <a:t>After careful review we selected the following datasets:</a:t>
            </a:r>
          </a:p>
          <a:p>
            <a:pPr lvl="1"/>
            <a:r>
              <a:rPr lang="en-US" sz="1200" dirty="0"/>
              <a:t>US Unemployment Rate by County 1990 – 2016 – CSV</a:t>
            </a:r>
          </a:p>
          <a:p>
            <a:pPr lvl="2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https://www.kaggle.com/jayrav13/unemployment-by-county-us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1200" dirty="0"/>
              <a:t>US Household Income Stats geo locations – CSV</a:t>
            </a:r>
          </a:p>
          <a:p>
            <a:pPr lvl="2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https://www.kaggle.com/goldenoakresearch/us-household-income-stats-geo-locations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/>
              <a:t>An additional dataset was selected from the US Census Bureau library of information.</a:t>
            </a:r>
          </a:p>
          <a:p>
            <a:pPr lvl="1"/>
            <a:r>
              <a:rPr lang="en-US" sz="1200" dirty="0"/>
              <a:t>Median Household Income by State 1984 through 2015 – Excel</a:t>
            </a:r>
          </a:p>
          <a:p>
            <a:pPr lvl="2"/>
            <a:r>
              <a:rPr lang="en-US" sz="1200" dirty="0">
                <a:hlinkClick r:id="rId4"/>
              </a:rPr>
              <a:t>https://www.census.gov/data/tables/time-series/demo/income-poverty/historical-income-households.html</a:t>
            </a:r>
            <a:endParaRPr lang="en-US" sz="1200" b="1" u="sng" dirty="0"/>
          </a:p>
          <a:p>
            <a:pPr marL="457200" lvl="1" indent="0">
              <a:buNone/>
            </a:pPr>
            <a:endParaRPr lang="en-US" sz="2000" b="1" u="sng" dirty="0"/>
          </a:p>
          <a:p>
            <a:pPr marL="457200" lvl="1" indent="0">
              <a:buNone/>
            </a:pPr>
            <a:r>
              <a:rPr lang="en-US" sz="2000" b="1" u="sng" dirty="0"/>
              <a:t>Extraction - Setup</a:t>
            </a:r>
            <a:endParaRPr lang="en-US" sz="2000" dirty="0"/>
          </a:p>
          <a:p>
            <a:r>
              <a:rPr lang="en-US" sz="1700" dirty="0"/>
              <a:t>We set up tables for each of our datasets in Postgres SQL to be used in the load phase of our project.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2000" dirty="0"/>
          </a:p>
          <a:p>
            <a:pPr marL="457200" lvl="1" indent="0">
              <a:buNone/>
            </a:pPr>
            <a:r>
              <a:rPr lang="en-US" sz="1600" dirty="0"/>
              <a:t>		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26A35-48EB-469C-84A2-39253B7D1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731" y="5135532"/>
            <a:ext cx="7740004" cy="132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1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FC31-FC28-44AF-8301-5D3400E2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483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u="sng" dirty="0"/>
              <a:t>ETL Project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6BAA-1283-4B58-ABE6-AD657BFE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514926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200" b="1" u="sng" dirty="0"/>
              <a:t>Extraction – Setup</a:t>
            </a:r>
          </a:p>
          <a:p>
            <a:pPr marL="0" indent="0">
              <a:buNone/>
            </a:pPr>
            <a:r>
              <a:rPr lang="en-US" sz="1900" dirty="0"/>
              <a:t>Our Postgre tables contained the following columns:</a:t>
            </a:r>
          </a:p>
          <a:p>
            <a:endParaRPr lang="en-US" sz="1900" dirty="0"/>
          </a:p>
          <a:p>
            <a:pPr lvl="1"/>
            <a:r>
              <a:rPr lang="en-US" sz="1700" dirty="0"/>
              <a:t>Earnings </a:t>
            </a:r>
          </a:p>
          <a:p>
            <a:pPr lvl="2"/>
            <a:r>
              <a:rPr lang="en-US" sz="1500" dirty="0"/>
              <a:t>State </a:t>
            </a:r>
          </a:p>
          <a:p>
            <a:pPr lvl="2"/>
            <a:r>
              <a:rPr lang="en-US" sz="1500" dirty="0"/>
              <a:t>Median</a:t>
            </a:r>
            <a:r>
              <a:rPr lang="en-US" sz="1200" dirty="0"/>
              <a:t>	</a:t>
            </a:r>
          </a:p>
          <a:p>
            <a:pPr lvl="1"/>
            <a:r>
              <a:rPr lang="en-US" sz="1700" dirty="0"/>
              <a:t>Unemployment</a:t>
            </a:r>
          </a:p>
          <a:p>
            <a:pPr lvl="2"/>
            <a:r>
              <a:rPr lang="en-US" sz="1500" dirty="0"/>
              <a:t>Year</a:t>
            </a:r>
          </a:p>
          <a:p>
            <a:pPr lvl="2"/>
            <a:r>
              <a:rPr lang="en-US" sz="1500" dirty="0"/>
              <a:t>State</a:t>
            </a:r>
          </a:p>
          <a:p>
            <a:pPr lvl="2"/>
            <a:r>
              <a:rPr lang="en-US" sz="1500" dirty="0"/>
              <a:t>County</a:t>
            </a:r>
          </a:p>
          <a:p>
            <a:pPr lvl="2"/>
            <a:r>
              <a:rPr lang="en-US" sz="1500" dirty="0"/>
              <a:t>Rate</a:t>
            </a:r>
          </a:p>
          <a:p>
            <a:pPr lvl="1"/>
            <a:r>
              <a:rPr lang="en-US" sz="1700" dirty="0"/>
              <a:t>US Income</a:t>
            </a:r>
          </a:p>
          <a:p>
            <a:pPr lvl="2"/>
            <a:r>
              <a:rPr lang="en-US" sz="1500" dirty="0"/>
              <a:t>State_Name</a:t>
            </a:r>
          </a:p>
          <a:p>
            <a:pPr lvl="2"/>
            <a:r>
              <a:rPr lang="en-US" sz="1500" dirty="0"/>
              <a:t>County</a:t>
            </a:r>
          </a:p>
          <a:p>
            <a:pPr lvl="2"/>
            <a:r>
              <a:rPr lang="en-US" sz="1500" dirty="0"/>
              <a:t>Mean</a:t>
            </a:r>
          </a:p>
          <a:p>
            <a:pPr lvl="2"/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3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FC31-FC28-44AF-8301-5D3400E2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483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u="sng" dirty="0"/>
              <a:t>ETL Project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6BAA-1283-4B58-ABE6-AD657BFE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514926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    </a:t>
            </a:r>
            <a:r>
              <a:rPr lang="en-US" sz="2200" b="1" u="sng" dirty="0"/>
              <a:t>Extraction and Transformation</a:t>
            </a:r>
          </a:p>
          <a:p>
            <a:r>
              <a:rPr lang="en-US" sz="1600" dirty="0"/>
              <a:t>Using Pandas in Jupyter Notebook we loaded our three files.  We loaded one excel and two CSV files.</a:t>
            </a:r>
          </a:p>
          <a:p>
            <a:r>
              <a:rPr lang="en-US" sz="1600" dirty="0"/>
              <a:t>After loading the files we transformed each into data frames.</a:t>
            </a:r>
          </a:p>
          <a:p>
            <a:pPr marL="457200" lvl="1" indent="0">
              <a:buNone/>
            </a:pPr>
            <a:r>
              <a:rPr lang="en-US" sz="1600" dirty="0"/>
              <a:t>		</a:t>
            </a:r>
            <a:endParaRPr lang="en-US" sz="12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FB34E-E1E5-4E91-B81F-9E077C334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7" r="1307"/>
          <a:stretch/>
        </p:blipFill>
        <p:spPr>
          <a:xfrm>
            <a:off x="1072444" y="2551289"/>
            <a:ext cx="9381067" cy="358080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7420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FC31-FC28-44AF-8301-5D3400E2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1" y="365125"/>
            <a:ext cx="10515600" cy="978483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u="sng" dirty="0"/>
              <a:t>ETL Project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6BAA-1283-4B58-ABE6-AD657BFE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531" y="1343608"/>
            <a:ext cx="10536106" cy="514926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    </a:t>
            </a:r>
            <a:r>
              <a:rPr lang="en-US" sz="2200" b="1" u="sng" dirty="0"/>
              <a:t>Transformation</a:t>
            </a:r>
          </a:p>
          <a:p>
            <a:r>
              <a:rPr lang="en-US" sz="1600" dirty="0"/>
              <a:t>After the </a:t>
            </a:r>
            <a:r>
              <a:rPr lang="en-US" sz="1600" dirty="0" err="1"/>
              <a:t>DataFrames</a:t>
            </a:r>
            <a:r>
              <a:rPr lang="en-US" sz="1600" dirty="0"/>
              <a:t> were created for each file we further transformed the files by cleaning them by dropping columns which contained data we did not need.		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sz="1600" dirty="0"/>
              <a:t>From the US Household Income CSV, we dropped the ID, </a:t>
            </a:r>
            <a:r>
              <a:rPr lang="en-US" sz="1600" dirty="0" err="1"/>
              <a:t>State_Code</a:t>
            </a:r>
            <a:r>
              <a:rPr lang="en-US" sz="1600" dirty="0"/>
              <a:t>, </a:t>
            </a:r>
            <a:r>
              <a:rPr lang="en-US" sz="1600" dirty="0" err="1"/>
              <a:t>State_ab</a:t>
            </a:r>
            <a:r>
              <a:rPr lang="en-US" sz="1600" dirty="0"/>
              <a:t>, City, Place, Type, Primary, </a:t>
            </a:r>
            <a:r>
              <a:rPr lang="en-US" sz="1600" dirty="0" err="1"/>
              <a:t>Zip_Code</a:t>
            </a:r>
            <a:r>
              <a:rPr lang="en-US" sz="1600" dirty="0"/>
              <a:t>, </a:t>
            </a:r>
            <a:r>
              <a:rPr lang="en-US" sz="1600" dirty="0" err="1"/>
              <a:t>Area_Code</a:t>
            </a:r>
            <a:r>
              <a:rPr lang="en-US" sz="1600" dirty="0"/>
              <a:t>, </a:t>
            </a:r>
            <a:r>
              <a:rPr lang="en-US" sz="1600" dirty="0" err="1"/>
              <a:t>ALand</a:t>
            </a:r>
            <a:r>
              <a:rPr lang="en-US" sz="1600" dirty="0"/>
              <a:t>, </a:t>
            </a:r>
            <a:r>
              <a:rPr lang="en-US" sz="1600" dirty="0" err="1"/>
              <a:t>AWater</a:t>
            </a:r>
            <a:r>
              <a:rPr lang="en-US" sz="1600" dirty="0"/>
              <a:t>, Lat, Lon, Median, </a:t>
            </a:r>
            <a:r>
              <a:rPr lang="en-US" sz="1600" dirty="0" err="1"/>
              <a:t>Stdev</a:t>
            </a:r>
            <a:r>
              <a:rPr lang="en-US" sz="1600" dirty="0"/>
              <a:t>, and </a:t>
            </a:r>
            <a:r>
              <a:rPr lang="en-US" sz="1600" dirty="0" err="1"/>
              <a:t>sum_w</a:t>
            </a:r>
            <a:r>
              <a:rPr lang="en-US" sz="1600" dirty="0"/>
              <a:t> columns.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ACF49-B7F5-4707-9DF5-C2CAF10A3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71" y="2368745"/>
            <a:ext cx="6842741" cy="300037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31053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FC31-FC28-44AF-8301-5D3400E2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1" y="365125"/>
            <a:ext cx="10515600" cy="978483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u="sng" dirty="0"/>
              <a:t>ETL Project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6BAA-1283-4B58-ABE6-AD657BFE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531" y="1343608"/>
            <a:ext cx="10536106" cy="514926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    </a:t>
            </a:r>
            <a:r>
              <a:rPr lang="en-US" sz="2200" b="1" u="sng" dirty="0"/>
              <a:t>Transformation</a:t>
            </a:r>
          </a:p>
          <a:p>
            <a:r>
              <a:rPr lang="en-US" sz="1400" dirty="0"/>
              <a:t>From the US Household Income Stats geo location CSV we dropped the ID, </a:t>
            </a:r>
            <a:r>
              <a:rPr lang="en-US" sz="1400" dirty="0" err="1"/>
              <a:t>State_Code</a:t>
            </a:r>
            <a:r>
              <a:rPr lang="en-US" sz="1400" dirty="0"/>
              <a:t>, </a:t>
            </a:r>
            <a:r>
              <a:rPr lang="en-US" sz="1400" dirty="0" err="1"/>
              <a:t>State_ab</a:t>
            </a:r>
            <a:r>
              <a:rPr lang="en-US" sz="1400" dirty="0"/>
              <a:t>, City, Place, Type, Primary, </a:t>
            </a:r>
            <a:r>
              <a:rPr lang="en-US" sz="1400" dirty="0" err="1"/>
              <a:t>Zip_Code</a:t>
            </a:r>
            <a:r>
              <a:rPr lang="en-US" sz="1400" dirty="0"/>
              <a:t>, </a:t>
            </a:r>
            <a:r>
              <a:rPr lang="en-US" sz="1400" dirty="0" err="1"/>
              <a:t>Area_Code</a:t>
            </a:r>
            <a:r>
              <a:rPr lang="en-US" sz="1400" dirty="0"/>
              <a:t>, </a:t>
            </a:r>
            <a:r>
              <a:rPr lang="en-US" sz="1400" dirty="0" err="1"/>
              <a:t>ALand</a:t>
            </a:r>
            <a:r>
              <a:rPr lang="en-US" sz="1400" dirty="0"/>
              <a:t>, </a:t>
            </a:r>
            <a:r>
              <a:rPr lang="en-US" sz="1400" dirty="0" err="1"/>
              <a:t>AWater</a:t>
            </a:r>
            <a:r>
              <a:rPr lang="en-US" sz="1400" dirty="0"/>
              <a:t>, Lat, Lon, Median, </a:t>
            </a:r>
            <a:r>
              <a:rPr lang="en-US" sz="1400" dirty="0" err="1"/>
              <a:t>Stdev</a:t>
            </a:r>
            <a:r>
              <a:rPr lang="en-US" sz="1400" dirty="0"/>
              <a:t>, and </a:t>
            </a:r>
            <a:r>
              <a:rPr lang="en-US" sz="1400" dirty="0" err="1"/>
              <a:t>sum_w</a:t>
            </a:r>
            <a:r>
              <a:rPr lang="en-US" sz="1400" dirty="0"/>
              <a:t> columns.</a:t>
            </a:r>
          </a:p>
          <a:p>
            <a:r>
              <a:rPr lang="en-US" sz="1400" dirty="0"/>
              <a:t>From the US Unemployment Rate by County 1990 – 2016 CSV we dropped the State column.</a:t>
            </a:r>
          </a:p>
          <a:p>
            <a:r>
              <a:rPr lang="en-US" sz="1400" dirty="0"/>
              <a:t>Median Household Income by State 1984 through 2015 – Excel file we dropped the Median income and Standard error columns for 1984 – 2013.</a:t>
            </a:r>
          </a:p>
          <a:p>
            <a:r>
              <a:rPr lang="en-US" sz="1400" dirty="0"/>
              <a:t>We further transformed the Median Household Income by State file by changing the column heading of 2014-2015 to Median.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8AB02-8848-4A4E-8C2E-86E6E07FF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85"/>
          <a:stretch/>
        </p:blipFill>
        <p:spPr>
          <a:xfrm>
            <a:off x="960085" y="3536301"/>
            <a:ext cx="4910138" cy="267382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6E8D2E-F18B-4C3B-922B-35EDED845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4"/>
          <a:stretch/>
        </p:blipFill>
        <p:spPr>
          <a:xfrm>
            <a:off x="5870223" y="3536302"/>
            <a:ext cx="5295900" cy="267382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8109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FC31-FC28-44AF-8301-5D3400E2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1" y="365125"/>
            <a:ext cx="10515600" cy="978483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u="sng" dirty="0"/>
              <a:t>ETL Project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6BAA-1283-4B58-ABE6-AD657BFE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531" y="1343608"/>
            <a:ext cx="10536106" cy="514926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    </a:t>
            </a:r>
            <a:r>
              <a:rPr lang="en-US" sz="2200" b="1" u="sng" dirty="0"/>
              <a:t>Load</a:t>
            </a:r>
          </a:p>
          <a:p>
            <a:r>
              <a:rPr lang="en-US" sz="1600" dirty="0"/>
              <a:t>Once all of the CSV files were reviewed, we created a connection to our Postgres Database.  </a:t>
            </a:r>
          </a:p>
          <a:p>
            <a:r>
              <a:rPr lang="en-US" sz="1600" dirty="0"/>
              <a:t>Next we queried the table names to ensure we were connected to the correct database.  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 next step in our ETL process was to load each </a:t>
            </a:r>
            <a:r>
              <a:rPr lang="en-US" sz="1600" dirty="0" err="1"/>
              <a:t>DataFrame</a:t>
            </a:r>
            <a:r>
              <a:rPr lang="en-US" sz="1600" dirty="0"/>
              <a:t> into our Postgre Database. 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41E43-24AC-41EF-9896-EE625794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59" y="2463281"/>
            <a:ext cx="8289945" cy="193143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43B51D-2D9B-4FEB-92C0-F152448D0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295" y="4865236"/>
            <a:ext cx="8289945" cy="162763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00292C-E4CD-4A6C-B646-3A7DB65DBB81}"/>
              </a:ext>
            </a:extLst>
          </p:cNvPr>
          <p:cNvSpPr/>
          <p:nvPr/>
        </p:nvSpPr>
        <p:spPr>
          <a:xfrm>
            <a:off x="5001208" y="2789853"/>
            <a:ext cx="905070" cy="1586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6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FC31-FC28-44AF-8301-5D3400E2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1" y="365125"/>
            <a:ext cx="10515600" cy="978483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u="sng" dirty="0"/>
              <a:t>ETL Project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6BAA-1283-4B58-ABE6-AD657BFE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531" y="1343608"/>
            <a:ext cx="10536106" cy="514926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    </a:t>
            </a:r>
            <a:r>
              <a:rPr lang="en-US" sz="2200" b="1" u="sng" dirty="0"/>
              <a:t>Load</a:t>
            </a:r>
          </a:p>
          <a:p>
            <a:r>
              <a:rPr lang="en-US" sz="1600" dirty="0"/>
              <a:t>Our final step was to query our Postgre </a:t>
            </a:r>
            <a:r>
              <a:rPr lang="en-US" sz="1600" dirty="0" err="1"/>
              <a:t>DataBase</a:t>
            </a:r>
            <a:r>
              <a:rPr lang="en-US" sz="1600" dirty="0"/>
              <a:t> in Jupyter Notebook to very all of our data was loaded correctly.  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439F6-B871-4D79-9F72-529F89C68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33600"/>
            <a:ext cx="9764889" cy="425591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8348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FC31-FC28-44AF-8301-5D3400E2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483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u="sng" dirty="0"/>
              <a:t>ETL Project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6BAA-1283-4B58-ABE6-AD657BFE3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514926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200" b="1" u="sng" dirty="0"/>
              <a:t>Summary</a:t>
            </a:r>
          </a:p>
          <a:p>
            <a:pPr marL="0" indent="0">
              <a:buNone/>
            </a:pPr>
            <a:r>
              <a:rPr lang="en-US" sz="1600" dirty="0"/>
              <a:t>Our team combined data from multiple sources on income and unemployment in the US for 2014 – 2015.  We can use our combined database to look at a specific state data or drill down further and look at specific counties within a select state.  This database can be used to compare states, regions, counties, etc.   By following the ETL process, you can combine and transform data from various sources for analytical purposes.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2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525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Extract, Transform, Load Project</vt:lpstr>
      <vt:lpstr>ETL Project</vt:lpstr>
      <vt:lpstr>ETL Project</vt:lpstr>
      <vt:lpstr>ETL Project</vt:lpstr>
      <vt:lpstr>ETL Project</vt:lpstr>
      <vt:lpstr>ETL Project</vt:lpstr>
      <vt:lpstr>ETL Project</vt:lpstr>
      <vt:lpstr>ETL Project</vt:lpstr>
      <vt:lpstr>ETL Project</vt:lpstr>
      <vt:lpstr>Questions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Extract, Transform, Load Project</dc:title>
  <dc:creator>DJ</dc:creator>
  <cp:lastModifiedBy>DJ</cp:lastModifiedBy>
  <cp:revision>25</cp:revision>
  <dcterms:created xsi:type="dcterms:W3CDTF">2019-11-05T17:39:17Z</dcterms:created>
  <dcterms:modified xsi:type="dcterms:W3CDTF">2019-11-06T00:06:07Z</dcterms:modified>
</cp:coreProperties>
</file>