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"/>
  </p:sldMasterIdLst>
  <p:sldIdLst>
    <p:sldId id="256" r:id="rId2"/>
  </p:sldIdLst>
  <p:sldSz cx="21386800" cy="30279975"/>
  <p:notesSz cx="6797675" cy="9928225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40" d="100"/>
          <a:sy n="40" d="100"/>
        </p:scale>
        <p:origin x="120" y="-2702"/>
      </p:cViewPr>
      <p:guideLst>
        <p:guide orient="horz" pos="9537"/>
        <p:guide pos="6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8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3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5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6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0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5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4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3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93FA-64A5-47EF-8914-1971434E848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287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93FA-64A5-47EF-8914-1971434E848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3F92-135D-4ADF-911A-3308D79B4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85"/>
          <p:cNvSpPr>
            <a:spLocks noGrp="1"/>
          </p:cNvSpPr>
          <p:nvPr>
            <p:ph type="subTitle" idx="1"/>
          </p:nvPr>
        </p:nvSpPr>
        <p:spPr>
          <a:xfrm>
            <a:off x="2672953" y="12211731"/>
            <a:ext cx="16037719" cy="730949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사각형: 둥근 위쪽 모서리 2"/>
          <p:cNvSpPr/>
          <p:nvPr/>
        </p:nvSpPr>
        <p:spPr>
          <a:xfrm flipV="1">
            <a:off x="452462" y="8572678"/>
            <a:ext cx="13704223" cy="16795508"/>
          </a:xfrm>
          <a:prstGeom prst="round2Same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832"/>
          </a:p>
        </p:txBody>
      </p:sp>
      <p:sp>
        <p:nvSpPr>
          <p:cNvPr id="4" name="직사각형 3"/>
          <p:cNvSpPr/>
          <p:nvPr/>
        </p:nvSpPr>
        <p:spPr>
          <a:xfrm>
            <a:off x="-7395" y="869469"/>
            <a:ext cx="21383624" cy="28511500"/>
          </a:xfrm>
          <a:prstGeom prst="rect">
            <a:avLst/>
          </a:prstGeom>
          <a:solidFill>
            <a:srgbClr val="fcf8a6"/>
          </a:solidFill>
          <a:ln>
            <a:solidFill>
              <a:srgbClr val="fcf8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832"/>
              <a:t> </a:t>
            </a:r>
            <a:endParaRPr lang="ko-KR" altLang="en-US" sz="3832"/>
          </a:p>
        </p:txBody>
      </p:sp>
      <p:sp>
        <p:nvSpPr>
          <p:cNvPr id="5" name="직사각형 4"/>
          <p:cNvSpPr/>
          <p:nvPr/>
        </p:nvSpPr>
        <p:spPr>
          <a:xfrm>
            <a:off x="452461" y="9080940"/>
            <a:ext cx="20495852" cy="14531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832"/>
          </a:p>
        </p:txBody>
      </p:sp>
      <p:sp>
        <p:nvSpPr>
          <p:cNvPr id="6" name="양쪽 모서리가 둥근 사각형 63"/>
          <p:cNvSpPr/>
          <p:nvPr/>
        </p:nvSpPr>
        <p:spPr>
          <a:xfrm>
            <a:off x="9883455" y="4351657"/>
            <a:ext cx="11044025" cy="337964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832"/>
          </a:p>
        </p:txBody>
      </p:sp>
      <p:sp>
        <p:nvSpPr>
          <p:cNvPr id="7" name="사각형: 둥근 위쪽 모서리 6"/>
          <p:cNvSpPr/>
          <p:nvPr/>
        </p:nvSpPr>
        <p:spPr>
          <a:xfrm>
            <a:off x="9883454" y="4355073"/>
            <a:ext cx="11046263" cy="6133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832"/>
          </a:p>
        </p:txBody>
      </p:sp>
      <p:sp>
        <p:nvSpPr>
          <p:cNvPr id="8" name="TextBox 7"/>
          <p:cNvSpPr txBox="1"/>
          <p:nvPr/>
        </p:nvSpPr>
        <p:spPr>
          <a:xfrm>
            <a:off x="10019364" y="4389031"/>
            <a:ext cx="8880274" cy="600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3299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개발배경 및 목적</a:t>
            </a:r>
            <a:endParaRPr xmlns:mc="http://schemas.openxmlformats.org/markup-compatibility/2006" xmlns:hp="http://schemas.haansoft.com/office/presentation/8.0" lang="en-US" altLang="ko-KR" sz="3299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19364" y="5204904"/>
            <a:ext cx="10912392" cy="1184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latinLnBrk="1">
              <a:spcBef>
                <a:spcPts val="0"/>
              </a:spcBef>
              <a:spcAft>
                <a:spcPts val="0"/>
              </a:spcAft>
              <a:tabLst>
                <a:tab pos="-1701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19999" algn="l"/>
                <a:tab pos="8128000" algn="l"/>
                <a:tab pos="8636000" algn="l"/>
                <a:tab pos="9144000" algn="l"/>
                <a:tab pos="9652000" algn="l"/>
              </a:tabLst>
              <a:defRPr/>
            </a:pPr>
            <a:r>
              <a:rPr lang="ko-KR" altLang="en-US" sz="1800" kern="0" spc="0">
                <a:effectLst/>
                <a:latin typeface="굴림"/>
                <a:ea typeface="굴림"/>
              </a:rPr>
              <a:t>최근 대형 프렌차이즈를 비롯하여 고객이 직원의 도움없이 주문을 할 수 있는 키오스크를 쉽게 접 할수 있다. 특히 시각장애인이나 노인들이 주문을 할 때에 어려움을 겪고 있다. 이를 해결하기 위해 음성인식을 사용하는 새로운 개발환경을 구축하게 되었다. 또한 많은 사람들이 메뉴선택 시 어려움을 겪는 경우를 해결하기 위해 첫 화면에 QR코드를 추가적으로 삽입하였다. </a:t>
            </a:r>
            <a:endParaRPr lang="ko-KR" altLang="en-US" sz="1800" kern="0" spc="0">
              <a:effectLst/>
              <a:latin typeface="굴림"/>
              <a:ea typeface="굴림"/>
            </a:endParaRPr>
          </a:p>
        </p:txBody>
      </p:sp>
      <p:sp>
        <p:nvSpPr>
          <p:cNvPr id="11" name="양쪽 모서리가 둥근 사각형 63"/>
          <p:cNvSpPr/>
          <p:nvPr/>
        </p:nvSpPr>
        <p:spPr>
          <a:xfrm>
            <a:off x="453907" y="4364499"/>
            <a:ext cx="9145139" cy="3366806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832"/>
          </a:p>
        </p:txBody>
      </p:sp>
      <p:sp>
        <p:nvSpPr>
          <p:cNvPr id="12" name="사각형: 둥근 위쪽 모서리 11"/>
          <p:cNvSpPr/>
          <p:nvPr/>
        </p:nvSpPr>
        <p:spPr>
          <a:xfrm>
            <a:off x="452463" y="4339935"/>
            <a:ext cx="9146584" cy="6133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832"/>
          </a:p>
        </p:txBody>
      </p:sp>
      <p:grpSp>
        <p:nvGrpSpPr>
          <p:cNvPr id="13" name="그룹 12"/>
          <p:cNvGrpSpPr/>
          <p:nvPr/>
        </p:nvGrpSpPr>
        <p:grpSpPr>
          <a:xfrm rot="0">
            <a:off x="433864" y="8313635"/>
            <a:ext cx="20500474" cy="632903"/>
            <a:chOff x="594398" y="16362746"/>
            <a:chExt cx="21230384" cy="959081"/>
          </a:xfrm>
        </p:grpSpPr>
        <p:sp>
          <p:nvSpPr>
            <p:cNvPr id="14" name="직사각형 13"/>
            <p:cNvSpPr/>
            <p:nvPr/>
          </p:nvSpPr>
          <p:spPr>
            <a:xfrm>
              <a:off x="594398" y="16362746"/>
              <a:ext cx="21230384" cy="939789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832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547" y="16412552"/>
              <a:ext cx="8547572" cy="9092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xmlns:mc="http://schemas.openxmlformats.org/markup-compatibility/2006" xmlns:hp="http://schemas.haansoft.com/office/presentation/8.0" lang="ko-KR" altLang="en-US" sz="3299" b="1" mc:Ignorable="hp" hp:hslEmbossed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작품구성 및 상세내용</a:t>
              </a:r>
              <a:endParaRPr xmlns:mc="http://schemas.openxmlformats.org/markup-compatibility/2006" xmlns:hp="http://schemas.haansoft.com/office/presentation/8.0" lang="en-US" altLang="ko-KR" sz="3299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  <p:sp>
        <p:nvSpPr>
          <p:cNvPr id="16" name="제목 1"/>
          <p:cNvSpPr>
            <a:spLocks noGrp="1"/>
          </p:cNvSpPr>
          <p:nvPr>
            <p:ph type="ctrTitle" idx="0"/>
          </p:nvPr>
        </p:nvSpPr>
        <p:spPr>
          <a:xfrm>
            <a:off x="1815688" y="867805"/>
            <a:ext cx="18176082" cy="2333271"/>
          </a:xfrm>
        </p:spPr>
        <p:txBody>
          <a:bodyPr>
            <a:normAutofit/>
          </a:bodyPr>
          <a:lstStyle/>
          <a:p>
            <a:pPr latinLnBrk="0"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4355" kern="0">
                <a:solidFill>
                  <a:srgbClr val="000000"/>
                </a:solidFill>
              </a:rPr>
              <a:t>모두를 위한 키오스크</a:t>
            </a:r>
            <a:br>
              <a:rPr lang="en-US" altLang="ko-KR" sz="4355" kern="0">
                <a:solidFill>
                  <a:srgbClr val="000000"/>
                </a:solidFill>
              </a:rPr>
            </a:br>
            <a:endParaRPr lang="ko-KR" altLang="en-US" sz="4355" kern="0">
              <a:solidFill>
                <a:srgbClr val="000000"/>
              </a:solidFill>
            </a:endParaRPr>
          </a:p>
        </p:txBody>
      </p:sp>
      <p:sp>
        <p:nvSpPr>
          <p:cNvPr id="17" name="부제목 2"/>
          <p:cNvSpPr txBox="1"/>
          <p:nvPr/>
        </p:nvSpPr>
        <p:spPr>
          <a:xfrm>
            <a:off x="3433335" y="2432370"/>
            <a:ext cx="14968538" cy="137803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2138324" rtl="0" eaLnBrk="1" latinLnBrk="1" hangingPunct="1">
              <a:lnSpc>
                <a:spcPct val="90000"/>
              </a:lnSpc>
              <a:spcBef>
                <a:spcPts val="2339"/>
              </a:spcBef>
              <a:buFont typeface="Arial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1" hangingPunct="1">
              <a:lnSpc>
                <a:spcPct val="90000"/>
              </a:lnSpc>
              <a:spcBef>
                <a:spcPts val="1169"/>
              </a:spcBef>
              <a:buFont typeface="Arial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1" hangingPunct="1">
              <a:lnSpc>
                <a:spcPct val="90000"/>
              </a:lnSpc>
              <a:spcBef>
                <a:spcPts val="1169"/>
              </a:spcBef>
              <a:buFont typeface="Arial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1" hangingPunct="1">
              <a:lnSpc>
                <a:spcPct val="90000"/>
              </a:lnSpc>
              <a:spcBef>
                <a:spcPts val="1169"/>
              </a:spcBef>
              <a:buFont typeface="Arial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1" hangingPunct="1">
              <a:lnSpc>
                <a:spcPct val="90000"/>
              </a:lnSpc>
              <a:spcBef>
                <a:spcPts val="1169"/>
              </a:spcBef>
              <a:buFont typeface="Arial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1" hangingPunct="1">
              <a:lnSpc>
                <a:spcPct val="90000"/>
              </a:lnSpc>
              <a:spcBef>
                <a:spcPts val="1169"/>
              </a:spcBef>
              <a:buFont typeface="Arial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1" hangingPunct="1">
              <a:lnSpc>
                <a:spcPct val="90000"/>
              </a:lnSpc>
              <a:spcBef>
                <a:spcPts val="1169"/>
              </a:spcBef>
              <a:buFont typeface="Arial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1" hangingPunct="1">
              <a:lnSpc>
                <a:spcPct val="90000"/>
              </a:lnSpc>
              <a:spcBef>
                <a:spcPts val="1169"/>
              </a:spcBef>
              <a:buFont typeface="Arial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1" hangingPunct="1">
              <a:lnSpc>
                <a:spcPct val="90000"/>
              </a:lnSpc>
              <a:spcBef>
                <a:spcPts val="1169"/>
              </a:spcBef>
              <a:buFont typeface="Arial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3559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</a:rPr>
              <a:t>지도교수 </a:t>
            </a:r>
            <a:r>
              <a:rPr xmlns:mc="http://schemas.openxmlformats.org/markup-compatibility/2006" xmlns:hp="http://schemas.haansoft.com/office/presentation/8.0" lang="en-US" altLang="ko-KR" sz="3559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</a:rPr>
              <a:t>: </a:t>
            </a:r>
            <a:r>
              <a:rPr xmlns:mc="http://schemas.openxmlformats.org/markup-compatibility/2006" xmlns:hp="http://schemas.haansoft.com/office/presentation/8.0" lang="ko-KR" altLang="en-US" sz="3559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</a:rPr>
              <a:t>오훈교수님</a:t>
            </a:r>
            <a:endParaRPr xmlns:mc="http://schemas.openxmlformats.org/markup-compatibility/2006" xmlns:hp="http://schemas.haansoft.com/office/presentation/8.0" lang="ko-KR" altLang="en-US" sz="3559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ea"/>
              <a:ea typeface="+mj-ea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3559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</a:rPr>
              <a:t>참여학생 </a:t>
            </a:r>
            <a:r>
              <a:rPr xmlns:mc="http://schemas.openxmlformats.org/markup-compatibility/2006" xmlns:hp="http://schemas.haansoft.com/office/presentation/8.0" lang="en-US" altLang="ko-KR" sz="3559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</a:rPr>
              <a:t>: </a:t>
            </a:r>
            <a:r>
              <a:rPr xmlns:mc="http://schemas.openxmlformats.org/markup-compatibility/2006" xmlns:hp="http://schemas.haansoft.com/office/presentation/8.0" lang="ko-KR" altLang="en-US" sz="3559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</a:rPr>
              <a:t>김부경 </a:t>
            </a:r>
            <a:r>
              <a:rPr xmlns:mc="http://schemas.openxmlformats.org/markup-compatibility/2006" xmlns:hp="http://schemas.haansoft.com/office/presentation/8.0" lang="en-US" altLang="ko-KR" sz="3559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</a:rPr>
              <a:t>· </a:t>
            </a:r>
            <a:r>
              <a:rPr xmlns:mc="http://schemas.openxmlformats.org/markup-compatibility/2006" xmlns:hp="http://schemas.haansoft.com/office/presentation/8.0" lang="ko-KR" altLang="en-US" sz="3559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ea"/>
                <a:ea typeface="+mj-ea"/>
              </a:rPr>
              <a:t>표재경 </a:t>
            </a:r>
            <a:endParaRPr xmlns:mc="http://schemas.openxmlformats.org/markup-compatibility/2006" xmlns:hp="http://schemas.haansoft.com/office/presentation/8.0" lang="en-US" altLang="ko-KR" sz="3559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5067" y="4381232"/>
            <a:ext cx="5540354" cy="588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3299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소개</a:t>
            </a:r>
            <a:endParaRPr xmlns:mc="http://schemas.openxmlformats.org/markup-compatibility/2006" xmlns:hp="http://schemas.haansoft.com/office/presentation/8.0" lang="en-US" altLang="ko-KR" sz="3299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1187" y="5074273"/>
            <a:ext cx="9038223" cy="118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latinLnBrk="0">
              <a:tabLst>
                <a:tab pos="1910806" algn="l"/>
              </a:tabLst>
              <a:defRPr/>
            </a:pPr>
            <a:r>
              <a:rPr lang="ko-KR" altLang="en-US" sz="1800" kern="0" spc="0">
                <a:effectLst/>
                <a:latin typeface="굴림"/>
                <a:ea typeface="굴림"/>
              </a:rPr>
              <a:t>‘모두를 위한 키오스크 (Kiosk for Everyone)’란, 기존의 터치스크린을 이용하여 주문하는 전통적인 키오스크의 불편함을 해결하기 위해서 남녀노소 구분 없이 음성을 통하여 쉽게 주문할 수 있는 키오스크이다. 사용자의 관점에서는 키오스크에 대한 접근이 쉬워지고, 매장 운영자 관점에서는 사람이 하는 일을 덜 수 있다. </a:t>
            </a:r>
            <a:endParaRPr lang="ko-KR" altLang="en-US" sz="1800" kern="0" spc="0">
              <a:effectLst/>
              <a:latin typeface="굴림"/>
              <a:ea typeface="굴림"/>
            </a:endParaRPr>
          </a:p>
        </p:txBody>
      </p:sp>
      <p:sp>
        <p:nvSpPr>
          <p:cNvPr id="57" name="사각형: 둥근 위쪽 모서리 56"/>
          <p:cNvSpPr/>
          <p:nvPr/>
        </p:nvSpPr>
        <p:spPr>
          <a:xfrm flipH="1" flipV="1">
            <a:off x="433864" y="27181354"/>
            <a:ext cx="20495852" cy="6133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b2b2b2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832"/>
          </a:p>
        </p:txBody>
      </p:sp>
      <p:grpSp>
        <p:nvGrpSpPr>
          <p:cNvPr id="58" name="그룹 57"/>
          <p:cNvGrpSpPr/>
          <p:nvPr/>
        </p:nvGrpSpPr>
        <p:grpSpPr>
          <a:xfrm rot="0">
            <a:off x="469118" y="23690968"/>
            <a:ext cx="20495852" cy="638794"/>
            <a:chOff x="22213852" y="33662072"/>
            <a:chExt cx="9520451" cy="968007"/>
          </a:xfrm>
        </p:grpSpPr>
        <p:sp>
          <p:nvSpPr>
            <p:cNvPr id="59" name="직사각형 58"/>
            <p:cNvSpPr/>
            <p:nvPr/>
          </p:nvSpPr>
          <p:spPr>
            <a:xfrm>
              <a:off x="22213852" y="33662072"/>
              <a:ext cx="9520451" cy="968007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832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318524" y="33719356"/>
              <a:ext cx="7525987" cy="909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xmlns:mc="http://schemas.openxmlformats.org/markup-compatibility/2006" xmlns:hp="http://schemas.haansoft.com/office/presentation/8.0" lang="ko-KR" altLang="en-US" sz="3299" b="1" mc:Ignorable="hp" hp:hslEmbossed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</a:rPr>
                <a:t>기대효과</a:t>
              </a:r>
              <a:endParaRPr xmlns:mc="http://schemas.openxmlformats.org/markup-compatibility/2006" xmlns:hp="http://schemas.haansoft.com/office/presentation/8.0" lang="ko-KR" altLang="en-US" sz="3299" b="1" mc:Ignorable="hp" hp:hslEmbossed="0">
                <a:solidFill>
                  <a:schemeClr val="bg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452461" y="24408424"/>
            <a:ext cx="20465222" cy="269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580" kern="0" spc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80" kern="0" spc="0">
                <a:solidFill>
                  <a:srgbClr val="000000"/>
                </a:solidFill>
                <a:effectLst/>
                <a:latin typeface="+mn-ea"/>
              </a:rPr>
              <a:t>IT 기기 조작에 익숙하지 않은 고연령 이용자 또는 터치형 서비스 이용이 어려운 장애인과 키가 작은 아이도 음성인식을 통해 보다 편리하고 직관적으로 서비스 이용이 가능해질 것이다.</a:t>
            </a:r>
            <a:endParaRPr lang="ko-KR" altLang="en-US" sz="1580" kern="0" spc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80" kern="0" spc="0">
                <a:solidFill>
                  <a:srgbClr val="000000"/>
                </a:solidFill>
                <a:effectLst/>
                <a:latin typeface="+mn-ea"/>
              </a:rPr>
              <a:t>인공지능(AI)등 4차 산업혁명기술을 융합해 카페의 운영절차 전반과 고객 서비스를 고객맞춤으로 개선함으로써 카페를 이용하는 손님들에게 시간 절약 및 편리한 접근을 할 수 있는 차세대 카페 서비스를 제공할 계획이다.</a:t>
            </a:r>
            <a:endParaRPr lang="ko-KR" altLang="en-US" sz="1580" kern="0" spc="0">
              <a:solidFill>
                <a:srgbClr val="000000"/>
              </a:solidFill>
              <a:effectLst/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1580">
              <a:latin typeface="+mn-ea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49808" y="28004124"/>
            <a:ext cx="8135592" cy="1274980"/>
          </a:xfrm>
          <a:prstGeom prst="rect">
            <a:avLst/>
          </a:prstGeom>
        </p:spPr>
      </p:pic>
      <p:pic>
        <p:nvPicPr>
          <p:cNvPr id="68" name="그림 67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20090" y="9793224"/>
            <a:ext cx="3899287" cy="7125290"/>
          </a:xfrm>
          <a:prstGeom prst="rect">
            <a:avLst/>
          </a:prstGeom>
        </p:spPr>
      </p:pic>
      <p:pic>
        <p:nvPicPr>
          <p:cNvPr id="72" name="그림 7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8743756" y="9793224"/>
            <a:ext cx="3899287" cy="7125290"/>
          </a:xfrm>
          <a:prstGeom prst="rect">
            <a:avLst/>
          </a:prstGeom>
        </p:spPr>
      </p:pic>
      <p:pic>
        <p:nvPicPr>
          <p:cNvPr id="74" name="그림 73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12709624" y="9793224"/>
            <a:ext cx="3899287" cy="7125290"/>
          </a:xfrm>
          <a:prstGeom prst="rect">
            <a:avLst/>
          </a:prstGeom>
        </p:spPr>
      </p:pic>
      <p:pic>
        <p:nvPicPr>
          <p:cNvPr id="76" name="그림 75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16731917" y="9793224"/>
            <a:ext cx="3898586" cy="7125290"/>
          </a:xfrm>
          <a:prstGeom prst="rect">
            <a:avLst/>
          </a:prstGeom>
        </p:spPr>
      </p:pic>
      <p:sp>
        <p:nvSpPr>
          <p:cNvPr id="79" name="TextBox 7"/>
          <p:cNvSpPr txBox="1"/>
          <p:nvPr/>
        </p:nvSpPr>
        <p:spPr>
          <a:xfrm>
            <a:off x="2047844" y="16994124"/>
            <a:ext cx="1372748" cy="393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a아시아헤드1"/>
                <a:ea typeface="a아시아헤드1"/>
              </a:rPr>
              <a:t>&lt;</a:t>
            </a:r>
            <a:r>
              <a:rPr lang="ko-KR" altLang="en-US" sz="2000">
                <a:latin typeface="a아시아헤드1"/>
                <a:ea typeface="a아시아헤드1"/>
              </a:rPr>
              <a:t> 로그인 </a:t>
            </a:r>
            <a:r>
              <a:rPr lang="en-US" altLang="ko-KR" sz="2000">
                <a:latin typeface="a아시아헤드1"/>
                <a:ea typeface="a아시아헤드1"/>
              </a:rPr>
              <a:t>&gt;</a:t>
            </a:r>
            <a:endParaRPr lang="en-US" altLang="ko-KR" sz="2000">
              <a:latin typeface="a아시아헤드1"/>
              <a:ea typeface="a아시아헤드1"/>
            </a:endParaRPr>
          </a:p>
        </p:txBody>
      </p:sp>
      <p:sp>
        <p:nvSpPr>
          <p:cNvPr id="80" name="TextBox 7"/>
          <p:cNvSpPr txBox="1"/>
          <p:nvPr/>
        </p:nvSpPr>
        <p:spPr>
          <a:xfrm>
            <a:off x="9685288" y="16994124"/>
            <a:ext cx="2105903" cy="391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a아시아헤드1"/>
                <a:ea typeface="a아시아헤드1"/>
              </a:rPr>
              <a:t>&lt;</a:t>
            </a:r>
            <a:r>
              <a:rPr lang="ko-KR" altLang="en-US" sz="2000">
                <a:latin typeface="a아시아헤드1"/>
                <a:ea typeface="a아시아헤드1"/>
              </a:rPr>
              <a:t> 음성인식주문 </a:t>
            </a:r>
            <a:r>
              <a:rPr lang="en-US" altLang="ko-KR" sz="2000">
                <a:latin typeface="a아시아헤드1"/>
                <a:ea typeface="a아시아헤드1"/>
              </a:rPr>
              <a:t>&gt;</a:t>
            </a:r>
            <a:endParaRPr lang="en-US" altLang="ko-KR" sz="2000">
              <a:latin typeface="a아시아헤드1"/>
              <a:ea typeface="a아시아헤드1"/>
            </a:endParaRPr>
          </a:p>
        </p:txBody>
      </p:sp>
      <p:sp>
        <p:nvSpPr>
          <p:cNvPr id="81" name="TextBox 7"/>
          <p:cNvSpPr txBox="1"/>
          <p:nvPr/>
        </p:nvSpPr>
        <p:spPr>
          <a:xfrm>
            <a:off x="5796856" y="16994124"/>
            <a:ext cx="1867728" cy="394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a아시아헤드1"/>
                <a:ea typeface="a아시아헤드1"/>
              </a:rPr>
              <a:t>&lt;</a:t>
            </a:r>
            <a:r>
              <a:rPr lang="ko-KR" altLang="en-US" sz="2000">
                <a:latin typeface="a아시아헤드1"/>
                <a:ea typeface="a아시아헤드1"/>
              </a:rPr>
              <a:t> 추천시스템 </a:t>
            </a:r>
            <a:r>
              <a:rPr lang="en-US" altLang="ko-KR" sz="2000">
                <a:latin typeface="a아시아헤드1"/>
                <a:ea typeface="a아시아헤드1"/>
              </a:rPr>
              <a:t>&gt;</a:t>
            </a:r>
            <a:endParaRPr lang="en-US" altLang="ko-KR" sz="2000">
              <a:latin typeface="a아시아헤드1"/>
              <a:ea typeface="a아시아헤드1"/>
            </a:endParaRPr>
          </a:p>
        </p:txBody>
      </p:sp>
      <p:sp>
        <p:nvSpPr>
          <p:cNvPr id="82" name="TextBox 7"/>
          <p:cNvSpPr txBox="1"/>
          <p:nvPr/>
        </p:nvSpPr>
        <p:spPr>
          <a:xfrm>
            <a:off x="17696760" y="16994124"/>
            <a:ext cx="2213664" cy="394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a아시아헤드1"/>
                <a:ea typeface="a아시아헤드1"/>
              </a:rPr>
              <a:t>&lt;</a:t>
            </a:r>
            <a:r>
              <a:rPr lang="ko-KR" altLang="en-US" sz="2000">
                <a:latin typeface="a아시아헤드1"/>
                <a:ea typeface="a아시아헤드1"/>
              </a:rPr>
              <a:t> 최종주문결과 </a:t>
            </a:r>
            <a:r>
              <a:rPr lang="en-US" altLang="ko-KR" sz="2000">
                <a:latin typeface="a아시아헤드1"/>
                <a:ea typeface="a아시아헤드1"/>
              </a:rPr>
              <a:t>&gt;</a:t>
            </a:r>
            <a:endParaRPr lang="en-US" altLang="ko-KR" sz="2000">
              <a:latin typeface="a아시아헤드1"/>
              <a:ea typeface="a아시아헤드1"/>
            </a:endParaRPr>
          </a:p>
        </p:txBody>
      </p:sp>
      <p:sp>
        <p:nvSpPr>
          <p:cNvPr id="83" name="TextBox 7"/>
          <p:cNvSpPr txBox="1"/>
          <p:nvPr/>
        </p:nvSpPr>
        <p:spPr>
          <a:xfrm>
            <a:off x="13699340" y="16994124"/>
            <a:ext cx="2106628" cy="3955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a아시아헤드1"/>
                <a:ea typeface="a아시아헤드1"/>
              </a:rPr>
              <a:t>&lt;</a:t>
            </a:r>
            <a:r>
              <a:rPr lang="ko-KR" altLang="en-US" sz="2000">
                <a:latin typeface="a아시아헤드1"/>
                <a:ea typeface="a아시아헤드1"/>
              </a:rPr>
              <a:t> 기본방식주문 </a:t>
            </a:r>
            <a:r>
              <a:rPr lang="en-US" altLang="ko-KR" sz="2000">
                <a:latin typeface="a아시아헤드1"/>
                <a:ea typeface="a아시아헤드1"/>
              </a:rPr>
              <a:t>&gt;</a:t>
            </a:r>
            <a:endParaRPr lang="en-US" altLang="ko-KR" sz="2000">
              <a:latin typeface="a아시아헤드1"/>
              <a:ea typeface="a아시아헤드1"/>
            </a:endParaRPr>
          </a:p>
        </p:txBody>
      </p:sp>
      <p:pic>
        <p:nvPicPr>
          <p:cNvPr id="84" name=""/>
          <p:cNvPicPr/>
          <p:nvPr/>
        </p:nvPicPr>
        <p:blipFill rotWithShape="1">
          <a:blip r:embed="rId7">
            <a:lum/>
          </a:blip>
          <a:srcRect/>
          <a:stretch>
            <a:fillRect/>
          </a:stretch>
        </p:blipFill>
        <p:spPr>
          <a:xfrm>
            <a:off x="3420592" y="17804284"/>
            <a:ext cx="6408712" cy="4896544"/>
          </a:xfrm>
          <a:prstGeom prst="rect">
            <a:avLst/>
          </a:prstGeom>
        </p:spPr>
      </p:pic>
      <p:sp>
        <p:nvSpPr>
          <p:cNvPr id="85" name="TextBox 7"/>
          <p:cNvSpPr txBox="1"/>
          <p:nvPr/>
        </p:nvSpPr>
        <p:spPr>
          <a:xfrm>
            <a:off x="10693400" y="18650732"/>
            <a:ext cx="9433048" cy="337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a아시아헤드1"/>
                <a:ea typeface="a아시아헤드1"/>
              </a:rPr>
              <a:t>&lt;</a:t>
            </a:r>
            <a:r>
              <a:rPr lang="ko-KR" altLang="en-US" sz="2400">
                <a:latin typeface="a아시아헤드1"/>
                <a:ea typeface="a아시아헤드1"/>
              </a:rPr>
              <a:t> 시스템 구성도 </a:t>
            </a:r>
            <a:r>
              <a:rPr lang="en-US" altLang="ko-KR" sz="2400">
                <a:latin typeface="a아시아헤드1"/>
                <a:ea typeface="a아시아헤드1"/>
              </a:rPr>
              <a:t>&gt;</a:t>
            </a:r>
            <a:endParaRPr lang="en-US" altLang="ko-KR" sz="2400">
              <a:latin typeface="a아시아헤드1"/>
              <a:ea typeface="a아시아헤드1"/>
            </a:endParaRPr>
          </a:p>
          <a:p>
            <a:pPr lvl="0">
              <a:defRPr/>
            </a:pPr>
            <a:endParaRPr lang="en-US" altLang="ko-KR" sz="2400">
              <a:latin typeface="a아시아헤드1"/>
              <a:ea typeface="a아시아헤드1"/>
            </a:endParaRPr>
          </a:p>
          <a:p>
            <a:pPr lvl="0">
              <a:defRPr/>
            </a:pPr>
            <a:r>
              <a:rPr lang="en-US" altLang="ko-KR" sz="2400">
                <a:latin typeface="a아시아헤드1"/>
                <a:ea typeface="a아시아헤드1"/>
              </a:rPr>
              <a:t>Recommended_item : </a:t>
            </a:r>
            <a:r>
              <a:rPr lang="ko-KR" altLang="en-US" sz="2400">
                <a:latin typeface="a아시아헤드1"/>
                <a:ea typeface="a아시아헤드1"/>
              </a:rPr>
              <a:t>메뉴선택을 위해 추천을 해주는 추천시스템</a:t>
            </a:r>
            <a:endParaRPr lang="ko-KR" altLang="en-US" sz="2400">
              <a:latin typeface="a아시아헤드1"/>
              <a:ea typeface="a아시아헤드1"/>
            </a:endParaRPr>
          </a:p>
          <a:p>
            <a:pPr lvl="0">
              <a:defRPr/>
            </a:pPr>
            <a:endParaRPr lang="ko-KR" altLang="en-US" sz="2400">
              <a:latin typeface="a아시아헤드1"/>
              <a:ea typeface="a아시아헤드1"/>
            </a:endParaRPr>
          </a:p>
          <a:p>
            <a:pPr lvl="0">
              <a:defRPr/>
            </a:pPr>
            <a:r>
              <a:rPr lang="en-US" altLang="ko-KR" sz="2400">
                <a:latin typeface="a아시아헤드1"/>
                <a:ea typeface="a아시아헤드1"/>
              </a:rPr>
              <a:t>Orderinf_manager : </a:t>
            </a:r>
            <a:r>
              <a:rPr lang="ko-KR" altLang="en-US" sz="2400">
                <a:latin typeface="a아시아헤드1"/>
                <a:ea typeface="a아시아헤드1"/>
              </a:rPr>
              <a:t>주문</a:t>
            </a:r>
            <a:r>
              <a:rPr lang="en-US" altLang="ko-KR" sz="2400">
                <a:latin typeface="a아시아헤드1"/>
                <a:ea typeface="a아시아헤드1"/>
              </a:rPr>
              <a:t>,</a:t>
            </a:r>
            <a:r>
              <a:rPr lang="ko-KR" altLang="en-US" sz="2400">
                <a:latin typeface="a아시아헤드1"/>
                <a:ea typeface="a아시아헤드1"/>
              </a:rPr>
              <a:t> 삭제</a:t>
            </a:r>
            <a:r>
              <a:rPr lang="en-US" altLang="ko-KR" sz="2400">
                <a:latin typeface="a아시아헤드1"/>
                <a:ea typeface="a아시아헤드1"/>
              </a:rPr>
              <a:t>,</a:t>
            </a:r>
            <a:r>
              <a:rPr lang="ko-KR" altLang="en-US" sz="2400">
                <a:latin typeface="a아시아헤드1"/>
                <a:ea typeface="a아시아헤드1"/>
              </a:rPr>
              <a:t> 추가</a:t>
            </a:r>
            <a:r>
              <a:rPr lang="en-US" altLang="ko-KR" sz="2400">
                <a:latin typeface="a아시아헤드1"/>
                <a:ea typeface="a아시아헤드1"/>
              </a:rPr>
              <a:t>,</a:t>
            </a:r>
            <a:r>
              <a:rPr lang="ko-KR" altLang="en-US" sz="2400">
                <a:latin typeface="a아시아헤드1"/>
                <a:ea typeface="a아시아헤드1"/>
              </a:rPr>
              <a:t> 초기화기능</a:t>
            </a:r>
            <a:endParaRPr lang="ko-KR" altLang="en-US" sz="2400">
              <a:latin typeface="a아시아헤드1"/>
              <a:ea typeface="a아시아헤드1"/>
            </a:endParaRPr>
          </a:p>
          <a:p>
            <a:pPr lvl="0">
              <a:defRPr/>
            </a:pPr>
            <a:endParaRPr lang="en-US" altLang="ko-KR" sz="2400">
              <a:latin typeface="a아시아헤드1"/>
              <a:ea typeface="a아시아헤드1"/>
            </a:endParaRPr>
          </a:p>
          <a:p>
            <a:pPr lvl="0">
              <a:defRPr/>
            </a:pPr>
            <a:r>
              <a:rPr lang="en-US" altLang="ko-KR" sz="2400">
                <a:latin typeface="a아시아헤드1"/>
                <a:ea typeface="a아시아헤드1"/>
              </a:rPr>
              <a:t>STT : </a:t>
            </a:r>
            <a:r>
              <a:rPr lang="ko-KR" altLang="en-US" sz="2400">
                <a:latin typeface="a아시아헤드1"/>
                <a:ea typeface="a아시아헤드1"/>
              </a:rPr>
              <a:t>음성인식을 이용하여 주문하는 서비스제공</a:t>
            </a:r>
            <a:endParaRPr lang="ko-KR" altLang="en-US" sz="2400">
              <a:latin typeface="a아시아헤드1"/>
              <a:ea typeface="a아시아헤드1"/>
            </a:endParaRPr>
          </a:p>
          <a:p>
            <a:pPr lvl="0">
              <a:defRPr/>
            </a:pPr>
            <a:endParaRPr lang="en-US" altLang="ko-KR" sz="2400">
              <a:latin typeface="a아시아헤드1"/>
              <a:ea typeface="a아시아헤드1"/>
            </a:endParaRPr>
          </a:p>
          <a:p>
            <a:pPr lvl="0">
              <a:defRPr/>
            </a:pPr>
            <a:r>
              <a:rPr lang="en-US" altLang="ko-KR" sz="2400">
                <a:latin typeface="a아시아헤드1"/>
                <a:ea typeface="a아시아헤드1"/>
              </a:rPr>
              <a:t>Oracle DB : </a:t>
            </a:r>
            <a:r>
              <a:rPr lang="ko-KR" altLang="en-US" sz="2400">
                <a:latin typeface="a아시아헤드1"/>
                <a:ea typeface="a아시아헤드1"/>
              </a:rPr>
              <a:t>주문내용과 로그인정보를 저장</a:t>
            </a:r>
            <a:endParaRPr lang="ko-KR" altLang="en-US" sz="2400">
              <a:latin typeface="a아시아헤드1"/>
              <a:ea typeface="a아시아헤드1"/>
            </a:endParaRPr>
          </a:p>
        </p:txBody>
      </p:sp>
      <p:pic>
        <p:nvPicPr>
          <p:cNvPr id="88" name=""/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4716589" y="9793224"/>
            <a:ext cx="3899287" cy="7125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248</ep:Words>
  <ep:PresentationFormat>사용자 지정</ep:PresentationFormat>
  <ep:Paragraphs>26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모두를 위한 키오스크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2014-05-14T01:20:27.000</dcterms:created>
  <dc:creator>jdonam</dc:creator>
  <cp:lastModifiedBy>duwls</cp:lastModifiedBy>
  <dcterms:modified xsi:type="dcterms:W3CDTF">2021-05-28T14:47:04.860</dcterms:modified>
  <cp:revision>28</cp:revision>
  <dc:title>PowerPoint 프레젠테이션</dc:title>
  <cp:version>1000.0000.01</cp:version>
</cp:coreProperties>
</file>