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8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0" r:id="rId14"/>
  </p:sldIdLst>
  <p:sldSz cx="18288000" cy="10287000"/>
  <p:notesSz cx="6858000" cy="9144000"/>
  <p:embeddedFontLst>
    <p:embeddedFont>
      <p:font typeface="Montserrat Ultra-Bold" panose="020B0604020202020204" charset="0"/>
      <p:regular r:id="rId16"/>
    </p:embeddedFont>
    <p:embeddedFont>
      <p:font typeface="Montserrat" panose="020B0604020202020204" charset="0"/>
      <p:regular r:id="rId17"/>
      <p:bold r:id="rId18"/>
      <p:italic r:id="rId19"/>
      <p:boldItalic r:id="rId20"/>
    </p:embeddedFont>
    <p:embeddedFont>
      <p:font typeface="Monument" panose="020B0604020202020204" charset="0"/>
      <p:regular r:id="rId21"/>
    </p:embeddedFont>
    <p:embeddedFont>
      <p:font typeface="Montserrat Bold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Montserrat Bold Italics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3199" autoAdjust="0"/>
  </p:normalViewPr>
  <p:slideViewPr>
    <p:cSldViewPr>
      <p:cViewPr>
        <p:scale>
          <a:sx n="66" d="100"/>
          <a:sy n="66" d="100"/>
        </p:scale>
        <p:origin x="101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72DD8E-7F0C-405A-810C-F2A3689E5B4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A6FAE-9368-49D6-9C73-5AAC54910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1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 ở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thực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RandomValue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present – 0x01)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gNodeB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weight factor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lựa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chọn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ban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kiểm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Registration Request present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cấp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một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NGAP_RRC_UE_CONNECTION_ESTABLISHMENT_RESPONE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forward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lưu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5G-STMSI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sang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UE_REGISTERED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thành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trở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UE_IDLE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kể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từ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lúc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attach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NGAP_RRC_PAGING_IND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RRC_UE_PAGING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xuống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được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đúng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mình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UE_RRC_CONNECTION_REQUEST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5G S-TMSI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gNB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gửi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bản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tin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RRC_NGAP_UE_CONNECTION_ESTABLISHMENT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_REQUEST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bitmask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Request (0x02)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lên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AMF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UE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đã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truy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cập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trước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đó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sau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nhận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RRC_UE_CONNECTION_RESPONSE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chuyển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trạng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UE_CONNECTED.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6FAE-9368-49D6-9C73-5AAC54910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957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DA6FAE-9368-49D6-9C73-5AAC54910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027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2192" y="54864"/>
            <a:ext cx="18288000" cy="10232136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970949" y="2478246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98528" y="3302314"/>
            <a:ext cx="11506200" cy="1641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Mô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phỏng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quá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trình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cân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bằng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tải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</a:t>
            </a:r>
            <a:r>
              <a:rPr lang="en-US" sz="4554" b="1" dirty="0" err="1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trong</a:t>
            </a:r>
            <a:r>
              <a:rPr lang="en-US" sz="4554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5G SA</a:t>
            </a:r>
            <a:endParaRPr lang="en-US" sz="4554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78034" y="2139566"/>
            <a:ext cx="3220789" cy="471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17531" y="8587707"/>
            <a:ext cx="2068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Hà</a:t>
            </a:r>
            <a:r>
              <a:rPr lang="en-US" sz="2800" dirty="0" smtClean="0"/>
              <a:t> </a:t>
            </a:r>
            <a:r>
              <a:rPr lang="en-US" sz="2800" dirty="0" err="1" smtClean="0"/>
              <a:t>Nội</a:t>
            </a:r>
            <a:r>
              <a:rPr lang="en-US" sz="2800" dirty="0" smtClean="0"/>
              <a:t>, 2025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46463" y="9092410"/>
            <a:ext cx="679673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10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30300" y="8599967"/>
            <a:ext cx="1093761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>
                <a:latin typeface="Montserrat" panose="00000500000000000000" pitchFamily="2" charset="0"/>
              </a:rPr>
              <a:t>gnb_process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 err="1">
                <a:latin typeface="Montserrat" panose="00000500000000000000" pitchFamily="2" charset="0"/>
              </a:rPr>
              <a:t>Chấp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nhận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5 </a:t>
            </a:r>
            <a:r>
              <a:rPr lang="en-US" sz="2000" dirty="0" smtClean="0">
                <a:latin typeface="Montserrat" panose="00000500000000000000" pitchFamily="2" charset="0"/>
              </a:rPr>
              <a:t>AMF, </a:t>
            </a:r>
            <a:r>
              <a:rPr lang="en-US" sz="2000" dirty="0" err="1">
                <a:latin typeface="Montserrat" panose="00000500000000000000" pitchFamily="2" charset="0"/>
              </a:rPr>
              <a:t>áp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dụng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SWRR </a:t>
            </a:r>
            <a:r>
              <a:rPr lang="en-US" sz="2000" dirty="0" err="1" smtClean="0">
                <a:latin typeface="Montserrat" panose="00000500000000000000" pitchFamily="2" charset="0"/>
              </a:rPr>
              <a:t>chọn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forward uplink </a:t>
            </a:r>
            <a:r>
              <a:rPr lang="en-US" sz="2000" dirty="0" err="1" smtClean="0">
                <a:latin typeface="Montserrat" panose="00000500000000000000" pitchFamily="2" charset="0"/>
              </a:rPr>
              <a:t>req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từ</a:t>
            </a:r>
            <a:r>
              <a:rPr lang="en-US" sz="2000" dirty="0" smtClean="0">
                <a:latin typeface="Montserrat" panose="00000500000000000000" pitchFamily="2" charset="0"/>
              </a:rPr>
              <a:t> UE , </a:t>
            </a:r>
            <a:r>
              <a:rPr lang="en-US" sz="2000" dirty="0" err="1">
                <a:latin typeface="Montserrat" panose="00000500000000000000" pitchFamily="2" charset="0"/>
              </a:rPr>
              <a:t>chuyển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tiếp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bản</a:t>
            </a:r>
            <a:r>
              <a:rPr lang="en-US" sz="2000" dirty="0">
                <a:latin typeface="Montserrat" panose="00000500000000000000" pitchFamily="2" charset="0"/>
              </a:rPr>
              <a:t> tin RRC/NGAP, </a:t>
            </a:r>
            <a:r>
              <a:rPr lang="en-US" sz="2000" dirty="0" err="1">
                <a:latin typeface="Montserrat" panose="00000500000000000000" pitchFamily="2" charset="0"/>
              </a:rPr>
              <a:t>theo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dõi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>
                <a:latin typeface="Montserrat" panose="00000500000000000000" pitchFamily="2" charset="0"/>
              </a:rPr>
              <a:t>connected/registered 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38286"/>
            <a:ext cx="7258050" cy="59721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818" y="2199404"/>
            <a:ext cx="7718582" cy="340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75317" y="9092410"/>
            <a:ext cx="621965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11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974984" y="8709422"/>
            <a:ext cx="103759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amf_process</a:t>
            </a:r>
            <a:r>
              <a:rPr lang="en-US" sz="2000" b="1" dirty="0">
                <a:latin typeface="Montserrat" panose="00000500000000000000" pitchFamily="2" charset="0"/>
              </a:rPr>
              <a:t>: </a:t>
            </a:r>
            <a:r>
              <a:rPr lang="en-US" sz="2000" dirty="0">
                <a:latin typeface="Montserrat" panose="00000500000000000000" pitchFamily="2" charset="0"/>
              </a:rPr>
              <a:t>Connect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xử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lý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yêu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cầu</a:t>
            </a:r>
            <a:r>
              <a:rPr lang="en-US" sz="2000" dirty="0" smtClean="0">
                <a:latin typeface="Montserrat" panose="00000500000000000000" pitchFamily="2" charset="0"/>
              </a:rPr>
              <a:t> registration/service request, </a:t>
            </a:r>
            <a:r>
              <a:rPr lang="en-US" sz="2000" dirty="0" err="1">
                <a:latin typeface="Montserrat" panose="00000500000000000000" pitchFamily="2" charset="0"/>
              </a:rPr>
              <a:t>cấp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S-TMSI </a:t>
            </a:r>
            <a:r>
              <a:rPr lang="en-US" sz="2000" dirty="0" err="1" smtClean="0">
                <a:latin typeface="Montserrat" panose="00000500000000000000" pitchFamily="2" charset="0"/>
              </a:rPr>
              <a:t>cho</a:t>
            </a:r>
            <a:r>
              <a:rPr lang="en-US" sz="2000" dirty="0" smtClean="0">
                <a:latin typeface="Montserrat" panose="00000500000000000000" pitchFamily="2" charset="0"/>
              </a:rPr>
              <a:t> UE, </a:t>
            </a:r>
            <a:r>
              <a:rPr lang="en-US" sz="2000" dirty="0" err="1">
                <a:latin typeface="Montserrat" panose="00000500000000000000" pitchFamily="2" charset="0"/>
              </a:rPr>
              <a:t>gửi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y (</a:t>
            </a:r>
            <a:r>
              <a:rPr lang="en-US" sz="2000" dirty="0" err="1" smtClean="0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>
                <a:latin typeface="Montserrat" panose="00000500000000000000" pitchFamily="2" charset="0"/>
              </a:rPr>
              <a:t>random </a:t>
            </a:r>
            <a:r>
              <a:rPr lang="en-US" sz="2000" dirty="0" smtClean="0">
                <a:latin typeface="Montserrat" panose="00000500000000000000" pitchFamily="2" charset="0"/>
              </a:rPr>
              <a:t>range 500-3000ms, </a:t>
            </a:r>
            <a:r>
              <a:rPr lang="en-US" sz="2000" dirty="0" err="1" smtClean="0">
                <a:latin typeface="Montserrat" panose="00000500000000000000" pitchFamily="2" charset="0"/>
              </a:rPr>
              <a:t>thống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kê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số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lượng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tỷ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lệ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phần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trăm</a:t>
            </a:r>
            <a:r>
              <a:rPr lang="en-US" sz="2000" dirty="0" smtClean="0">
                <a:latin typeface="Montserrat" panose="00000500000000000000" pitchFamily="2" charset="0"/>
              </a:rPr>
              <a:t> UE connected </a:t>
            </a:r>
            <a:r>
              <a:rPr lang="en-US" sz="2000" dirty="0" err="1" smtClean="0">
                <a:latin typeface="Montserrat" panose="00000500000000000000" pitchFamily="2" charset="0"/>
              </a:rPr>
              <a:t>vào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mỗi</a:t>
            </a:r>
            <a:r>
              <a:rPr lang="en-US" sz="2000" dirty="0" smtClean="0">
                <a:latin typeface="Montserrat" panose="00000500000000000000" pitchFamily="2" charset="0"/>
              </a:rPr>
              <a:t> AMF.</a:t>
            </a:r>
            <a:endParaRPr lang="en-US" sz="2000" dirty="0">
              <a:latin typeface="Montserrat" panose="00000500000000000000" pitchFamily="2" charset="0"/>
            </a:endParaRPr>
          </a:p>
          <a:p>
            <a:endParaRPr lang="en-US" sz="2000" dirty="0">
              <a:latin typeface="Montserrat" panose="000005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" y="2110755"/>
            <a:ext cx="7591425" cy="640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0" y="2179466"/>
            <a:ext cx="7105650" cy="218443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5300" y="5106382"/>
            <a:ext cx="7105650" cy="244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3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6952073" y="9092410"/>
            <a:ext cx="668453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 smtClean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12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xuất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tối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ưu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và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phát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triển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719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4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3400" y="1973697"/>
            <a:ext cx="71628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sung </a:t>
            </a:r>
            <a:r>
              <a:rPr lang="en-US" sz="2000" dirty="0" err="1" smtClean="0">
                <a:latin typeface="Montserrat" panose="00000500000000000000" pitchFamily="2" charset="0"/>
              </a:rPr>
              <a:t>cơ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chế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đồng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bộ</a:t>
            </a:r>
            <a:r>
              <a:rPr lang="en-US" sz="2000" dirty="0" smtClean="0">
                <a:latin typeface="Montserrat" panose="00000500000000000000" pitchFamily="2" charset="0"/>
              </a:rPr>
              <a:t> SFN </a:t>
            </a:r>
            <a:r>
              <a:rPr lang="en-US" sz="2000" dirty="0" err="1" smtClean="0">
                <a:latin typeface="Montserrat" panose="00000500000000000000" pitchFamily="2" charset="0"/>
              </a:rPr>
              <a:t>giữa</a:t>
            </a:r>
            <a:r>
              <a:rPr lang="en-US" sz="2000" dirty="0" smtClean="0">
                <a:latin typeface="Montserrat" panose="00000500000000000000" pitchFamily="2" charset="0"/>
              </a:rPr>
              <a:t> UE </a:t>
            </a:r>
            <a:r>
              <a:rPr lang="en-US" sz="2000" dirty="0" err="1" smtClean="0">
                <a:latin typeface="Montserrat" panose="00000500000000000000" pitchFamily="2" charset="0"/>
              </a:rPr>
              <a:t>và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retry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AMF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kết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nối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khi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trường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mất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gói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độ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trễ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cao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</a:p>
          <a:p>
            <a:pPr marL="1257300" lvl="2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</a:t>
            </a:r>
            <a:r>
              <a:rPr lang="en-US" sz="2000" dirty="0" err="1" smtClean="0">
                <a:latin typeface="Montserrat" panose="00000500000000000000" pitchFamily="2" charset="0"/>
              </a:rPr>
              <a:t>ở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rộng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kịch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bản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nhiều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 smtClean="0">
                <a:latin typeface="Montserrat" panose="00000500000000000000" pitchFamily="2" charset="0"/>
              </a:rPr>
              <a:t>, </a:t>
            </a:r>
            <a:r>
              <a:rPr lang="en-US" sz="2000" dirty="0" err="1" smtClean="0">
                <a:latin typeface="Montserrat" panose="00000500000000000000" pitchFamily="2" charset="0"/>
              </a:rPr>
              <a:t>tích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hợp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thêm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với</a:t>
            </a:r>
            <a:r>
              <a:rPr lang="en-US" sz="2000" dirty="0" smtClean="0">
                <a:latin typeface="Montserrat" panose="00000500000000000000" pitchFamily="2" charset="0"/>
              </a:rPr>
              <a:t> UPF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mô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phỏng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luồng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dữ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liệu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400" y="1765775"/>
            <a:ext cx="8811855" cy="531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5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6651" y="3600450"/>
            <a:ext cx="16514698" cy="3086100"/>
            <a:chOff x="0" y="0"/>
            <a:chExt cx="4274726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812800"/>
            </a:xfrm>
            <a:custGeom>
              <a:avLst/>
              <a:gdLst/>
              <a:ahLst/>
              <a:cxnLst/>
              <a:rect l="l" t="t" r="r" b="b"/>
              <a:pathLst>
                <a:path w="4274726" h="812800">
                  <a:moveTo>
                    <a:pt x="0" y="0"/>
                  </a:moveTo>
                  <a:lnTo>
                    <a:pt x="4274726" y="0"/>
                  </a:lnTo>
                  <a:lnTo>
                    <a:pt x="427472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886651" y="4763588"/>
            <a:ext cx="16514698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75"/>
              </a:lnSpc>
            </a:pPr>
            <a:r>
              <a:rPr lang="en-US" sz="5400" b="1" dirty="0" smtClean="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 for listening!</a:t>
            </a:r>
            <a:endParaRPr lang="en-US" sz="5400" b="1" dirty="0">
              <a:solidFill>
                <a:srgbClr val="FFFFFF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25991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313400" cy="1028700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11785" y="1797838"/>
            <a:ext cx="6911437" cy="47625"/>
            <a:chOff x="0" y="0"/>
            <a:chExt cx="1820296" cy="1254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20296" cy="12543"/>
            </a:xfrm>
            <a:custGeom>
              <a:avLst/>
              <a:gdLst/>
              <a:ahLst/>
              <a:cxnLst/>
              <a:rect l="l" t="t" r="r" b="b"/>
              <a:pathLst>
                <a:path w="1820296" h="12543">
                  <a:moveTo>
                    <a:pt x="0" y="0"/>
                  </a:moveTo>
                  <a:lnTo>
                    <a:pt x="1820296" y="0"/>
                  </a:lnTo>
                  <a:lnTo>
                    <a:pt x="1820296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AF0000"/>
            </a:solidFill>
            <a:ln>
              <a:solidFill>
                <a:srgbClr val="C00000"/>
              </a:solidFill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20296" cy="50643"/>
            </a:xfrm>
            <a:prstGeom prst="rect">
              <a:avLst/>
            </a:prstGeom>
            <a:ln>
              <a:solidFill>
                <a:srgbClr val="C00000"/>
              </a:solidFill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4800" y="284929"/>
            <a:ext cx="5339809" cy="14941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927"/>
              </a:lnSpc>
              <a:spcBef>
                <a:spcPct val="0"/>
              </a:spcBef>
            </a:pP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Mục</a:t>
            </a:r>
            <a:r>
              <a:rPr lang="en-US" sz="72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7200" b="1" dirty="0" err="1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Lục</a:t>
            </a:r>
            <a:endParaRPr lang="en-US" sz="7200" b="1" dirty="0">
              <a:solidFill>
                <a:srgbClr val="C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06895" y="2277161"/>
            <a:ext cx="70068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80104" y="2620835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Đặt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vấn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đề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22135" y="3424659"/>
            <a:ext cx="700683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80104" y="3816388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Cách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giải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quyết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148072" y="4813777"/>
            <a:ext cx="694134" cy="1036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4718" y="5134549"/>
            <a:ext cx="12325070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Kết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quả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mô</a:t>
            </a:r>
            <a:r>
              <a:rPr lang="en-US" sz="3200" b="1" dirty="0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200" b="1" dirty="0" err="1" smtClean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phỏng</a:t>
            </a:r>
            <a:endParaRPr lang="en-US" sz="3200" b="1" dirty="0">
              <a:solidFill>
                <a:srgbClr val="000000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64864" y="6522176"/>
            <a:ext cx="10744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latin typeface="Montserrat Bold" panose="00000800000000000000" pitchFamily="2" charset="0"/>
              </a:rPr>
              <a:t>Đề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xuất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tối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ưu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và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phát</a:t>
            </a:r>
            <a:r>
              <a:rPr lang="en-US" sz="3200" dirty="0" smtClean="0">
                <a:latin typeface="Montserrat Bold" panose="00000800000000000000" pitchFamily="2" charset="0"/>
              </a:rPr>
              <a:t> </a:t>
            </a:r>
            <a:r>
              <a:rPr lang="en-US" sz="3200" dirty="0" err="1" smtClean="0">
                <a:latin typeface="Montserrat Bold" panose="00000800000000000000" pitchFamily="2" charset="0"/>
              </a:rPr>
              <a:t>triển</a:t>
            </a:r>
            <a:endParaRPr lang="en-US" sz="3200" dirty="0">
              <a:latin typeface="Montserrat Bold" panose="00000800000000000000" pitchFamily="2" charset="0"/>
            </a:endParaRPr>
          </a:p>
        </p:txBody>
      </p:sp>
      <p:sp>
        <p:nvSpPr>
          <p:cNvPr id="15" name="TextBox 12"/>
          <p:cNvSpPr txBox="1"/>
          <p:nvPr/>
        </p:nvSpPr>
        <p:spPr>
          <a:xfrm>
            <a:off x="1097243" y="6202896"/>
            <a:ext cx="795793" cy="10367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  <a:spcBef>
                <a:spcPct val="0"/>
              </a:spcBef>
            </a:pPr>
            <a:r>
              <a:rPr lang="en-US" sz="5400" b="1" dirty="0" smtClean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  <a:r>
              <a:rPr lang="en-US" sz="54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1373"/>
            <a:ext cx="18288000" cy="10155627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541522" y="7353300"/>
            <a:ext cx="7310415" cy="31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6" b="1" i="1" dirty="0" err="1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Hình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1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.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Sơ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đồ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mạng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5G SA</a:t>
            </a:r>
            <a:endParaRPr lang="en-US" sz="1896" b="1" i="1" dirty="0">
              <a:solidFill>
                <a:srgbClr val="000000"/>
              </a:solidFill>
              <a:latin typeface="Montserrat" panose="00000500000000000000" pitchFamily="2" charset="0"/>
              <a:ea typeface="Montserrat Bold Italics"/>
              <a:cs typeface="Montserrat Bold Italics"/>
              <a:sym typeface="Montserrat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77357" y="9057162"/>
            <a:ext cx="357469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3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25492" y="131373"/>
            <a:ext cx="16230600" cy="1260117"/>
            <a:chOff x="0" y="636506"/>
            <a:chExt cx="21640800" cy="168015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92925" y="636506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Đặt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vấn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đề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2792" y="233136"/>
            <a:ext cx="519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1.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492" y="1640821"/>
            <a:ext cx="8811855" cy="53177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762000" y="1968260"/>
            <a:ext cx="8048519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hình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triển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khai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tế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mạng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SA.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trạm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sóng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5G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thiết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lập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đến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AMF.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việc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vấn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khá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đảm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bảo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chia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đều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phụ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thuộc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khả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năng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AMF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hỗ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  <a:ea typeface="Calibri" panose="020F0502020204030204" pitchFamily="34" charset="0"/>
              </a:rPr>
              <a:t>trợ</a:t>
            </a:r>
            <a:r>
              <a:rPr lang="en-US" sz="2000" dirty="0">
                <a:latin typeface="Montserrat" panose="00000500000000000000" pitchFamily="2" charset="0"/>
                <a:ea typeface="Calibri" panose="020F0502020204030204" pitchFamily="34" charset="0"/>
              </a:rPr>
              <a:t> (Capacity weight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Mục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  <a:ea typeface="Calibri" panose="020F0502020204030204" pitchFamily="34" charset="0"/>
              </a:rPr>
              <a:t>tiêu</a:t>
            </a:r>
            <a:r>
              <a:rPr lang="en-US" sz="2000" dirty="0" smtClean="0">
                <a:latin typeface="Montserrat" panose="00000500000000000000" pitchFamily="2" charset="0"/>
                <a:ea typeface="Calibri" panose="020F0502020204030204" pitchFamily="34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Mô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phỏng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với</a:t>
            </a:r>
            <a:r>
              <a:rPr lang="en-US" sz="2000" dirty="0">
                <a:latin typeface="Montserrat" panose="00000500000000000000" pitchFamily="2" charset="0"/>
              </a:rPr>
              <a:t> 200 UE, 1 </a:t>
            </a:r>
            <a:r>
              <a:rPr lang="en-US" sz="2000" dirty="0" err="1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, 5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Montserrat" panose="00000500000000000000" pitchFamily="2" charset="0"/>
              </a:rPr>
              <a:t>Áp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dụng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thuật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toán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bằng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tải</a:t>
            </a:r>
            <a:r>
              <a:rPr lang="en-US" sz="2000" dirty="0" smtClean="0">
                <a:latin typeface="Montserrat" panose="00000500000000000000" pitchFamily="2" charset="0"/>
              </a:rPr>
              <a:t> Smooth Weight Round Robin </a:t>
            </a:r>
            <a:r>
              <a:rPr lang="en-US" sz="2000" dirty="0" err="1" smtClean="0">
                <a:latin typeface="Montserrat" panose="00000500000000000000" pitchFamily="2" charset="0"/>
              </a:rPr>
              <a:t>để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phân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bổ</a:t>
            </a:r>
            <a:r>
              <a:rPr lang="en-US" sz="2000" dirty="0" smtClean="0">
                <a:latin typeface="Montserrat" panose="00000500000000000000" pitchFamily="2" charset="0"/>
              </a:rPr>
              <a:t> UE.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Thống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kê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tỷ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lệ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phân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bổ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các</a:t>
            </a:r>
            <a:r>
              <a:rPr lang="en-US" sz="2000" dirty="0">
                <a:latin typeface="Montserrat" panose="00000500000000000000" pitchFamily="2" charset="0"/>
              </a:rPr>
              <a:t> AMF, </a:t>
            </a:r>
            <a:r>
              <a:rPr lang="en-US" sz="2000" dirty="0" err="1">
                <a:latin typeface="Montserrat" panose="00000500000000000000" pitchFamily="2" charset="0"/>
              </a:rPr>
              <a:t>đánh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giá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hiệu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quả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cân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bằng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tải</a:t>
            </a:r>
            <a:r>
              <a:rPr lang="en-US" sz="2000" dirty="0">
                <a:latin typeface="Montserrat" panose="00000500000000000000" pitchFamily="2" charset="0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87200" y="520918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Balancer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99622" y="1585339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1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3738" y="236581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2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614" y="358152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3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014227" y="4627958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4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67660" y="658922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200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3481390">
            <a:off x="9652588" y="55435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31373"/>
            <a:ext cx="18288000" cy="10155627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298119" y="7271063"/>
            <a:ext cx="7310415" cy="319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655"/>
              </a:lnSpc>
            </a:pPr>
            <a:r>
              <a:rPr lang="en-US" sz="1896" b="1" i="1" dirty="0" err="1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Hình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1</a:t>
            </a:r>
            <a:r>
              <a:rPr lang="en-US" sz="1896" b="1" i="1" dirty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.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Sơ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đồ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</a:t>
            </a:r>
            <a:r>
              <a:rPr lang="en-US" sz="1896" b="1" i="1" dirty="0" err="1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mạng</a:t>
            </a:r>
            <a:r>
              <a:rPr lang="en-US" sz="1896" b="1" i="1" dirty="0" smtClean="0">
                <a:solidFill>
                  <a:srgbClr val="000000"/>
                </a:solidFill>
                <a:latin typeface="Montserrat" panose="00000500000000000000" pitchFamily="2" charset="0"/>
                <a:ea typeface="Montserrat Bold Italics"/>
                <a:cs typeface="Montserrat Bold Italics"/>
                <a:sym typeface="Montserrat Bold Italics"/>
              </a:rPr>
              <a:t> 5G SA</a:t>
            </a:r>
            <a:endParaRPr lang="en-US" sz="1896" b="1" i="1" dirty="0">
              <a:solidFill>
                <a:srgbClr val="000000"/>
              </a:solidFill>
              <a:latin typeface="Montserrat" panose="00000500000000000000" pitchFamily="2" charset="0"/>
              <a:ea typeface="Montserrat Bold Italics"/>
              <a:cs typeface="Montserrat Bold Italics"/>
              <a:sym typeface="Montserrat Bold Italic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69342" y="9057162"/>
            <a:ext cx="37350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4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025492" y="131373"/>
            <a:ext cx="16230600" cy="1260117"/>
            <a:chOff x="0" y="636506"/>
            <a:chExt cx="21640800" cy="1680156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692925" y="636506"/>
              <a:ext cx="19612355" cy="11456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012792" y="23313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372" y="1610043"/>
            <a:ext cx="8811855" cy="5317731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814646" y="2623047"/>
            <a:ext cx="8048519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" panose="00000500000000000000" pitchFamily="2" charset="0"/>
              </a:rPr>
              <a:t>UE (200): </a:t>
            </a:r>
            <a:r>
              <a:rPr lang="en-US" sz="2000" dirty="0" err="1">
                <a:latin typeface="Montserrat" panose="00000500000000000000" pitchFamily="2" charset="0"/>
              </a:rPr>
              <a:t>Mỗi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có</a:t>
            </a:r>
            <a:r>
              <a:rPr lang="en-US" sz="2000" dirty="0">
                <a:latin typeface="Montserrat" panose="00000500000000000000" pitchFamily="2" charset="0"/>
              </a:rPr>
              <a:t> TMSI (452040000000001 + </a:t>
            </a:r>
            <a:r>
              <a:rPr lang="en-US" sz="2000" dirty="0" err="1">
                <a:latin typeface="Montserrat" panose="00000500000000000000" pitchFamily="2" charset="0"/>
              </a:rPr>
              <a:t>i</a:t>
            </a:r>
            <a:r>
              <a:rPr lang="en-US" sz="2000" dirty="0">
                <a:latin typeface="Montserrat" panose="00000500000000000000" pitchFamily="2" charset="0"/>
              </a:rPr>
              <a:t>, </a:t>
            </a:r>
            <a:r>
              <a:rPr lang="en-US" sz="2000" dirty="0" err="1">
                <a:latin typeface="Montserrat" panose="00000500000000000000" pitchFamily="2" charset="0"/>
              </a:rPr>
              <a:t>tăng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dần</a:t>
            </a:r>
            <a:r>
              <a:rPr lang="en-US" sz="2000" dirty="0" smtClean="0">
                <a:latin typeface="Montserrat" panose="00000500000000000000" pitchFamily="2" charset="0"/>
              </a:rPr>
              <a:t>), </a:t>
            </a:r>
            <a:r>
              <a:rPr lang="en-US" sz="2000" dirty="0" err="1" smtClean="0">
                <a:latin typeface="Montserrat" panose="00000500000000000000" pitchFamily="2" charset="0"/>
              </a:rPr>
              <a:t>trạng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thái</a:t>
            </a:r>
            <a:r>
              <a:rPr lang="en-US" sz="2000" dirty="0">
                <a:latin typeface="Montserrat" panose="00000500000000000000" pitchFamily="2" charset="0"/>
              </a:rPr>
              <a:t> (IDLE, REGISTERED, CONNECTED), timer x random (</a:t>
            </a:r>
            <a:r>
              <a:rPr lang="en-US" sz="2000" dirty="0" smtClean="0">
                <a:latin typeface="Montserrat" panose="00000500000000000000" pitchFamily="2" charset="0"/>
              </a:rPr>
              <a:t>500-3000ms</a:t>
            </a:r>
            <a:r>
              <a:rPr lang="en-US" sz="2000" dirty="0">
                <a:latin typeface="Montserrat" panose="00000500000000000000" pitchFamily="2" charset="0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gNodeB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smtClean="0">
                <a:latin typeface="Montserrat" panose="00000500000000000000" pitchFamily="2" charset="0"/>
              </a:rPr>
              <a:t>(1): </a:t>
            </a:r>
            <a:r>
              <a:rPr lang="en-US" sz="2000" dirty="0" err="1">
                <a:latin typeface="Montserrat" panose="00000500000000000000" pitchFamily="2" charset="0"/>
              </a:rPr>
              <a:t>gNBID</a:t>
            </a:r>
            <a:r>
              <a:rPr lang="en-US" sz="2000" dirty="0">
                <a:latin typeface="Montserrat" panose="00000500000000000000" pitchFamily="2" charset="0"/>
              </a:rPr>
              <a:t> (26 bits), </a:t>
            </a:r>
            <a:r>
              <a:rPr lang="en-US" sz="2000" dirty="0" err="1">
                <a:latin typeface="Montserrat" panose="00000500000000000000" pitchFamily="2" charset="0"/>
              </a:rPr>
              <a:t>quản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lý</a:t>
            </a:r>
            <a:r>
              <a:rPr lang="en-US" sz="2000" dirty="0">
                <a:latin typeface="Montserrat" panose="00000500000000000000" pitchFamily="2" charset="0"/>
              </a:rPr>
              <a:t> UE qua 5G S-TMSI (16 bits), </a:t>
            </a:r>
            <a:r>
              <a:rPr lang="en-US" sz="2000" dirty="0" err="1">
                <a:latin typeface="Montserrat" panose="00000500000000000000" pitchFamily="2" charset="0"/>
              </a:rPr>
              <a:t>kết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nối</a:t>
            </a:r>
            <a:r>
              <a:rPr lang="en-US" sz="2000" dirty="0">
                <a:latin typeface="Montserrat" panose="00000500000000000000" pitchFamily="2" charset="0"/>
              </a:rPr>
              <a:t> AMF qua SCTP socket ( port 9100).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dirty="0">
                <a:latin typeface="Montserrat" panose="00000500000000000000" pitchFamily="2" charset="0"/>
              </a:rPr>
              <a:t>AMF (5): Dung lượng (40, 20, 30, 70, 40 UE), định danh (AMF Region ID 8 bits, Set ID 10 bits, Pointer 6 bits).</a:t>
            </a: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Montserrat" panose="00000500000000000000" pitchFamily="2" charset="0"/>
              </a:rPr>
              <a:t>Giao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tiếp</a:t>
            </a:r>
            <a:r>
              <a:rPr lang="en-US" sz="2000" dirty="0">
                <a:latin typeface="Montserrat" panose="00000500000000000000" pitchFamily="2" charset="0"/>
              </a:rPr>
              <a:t>: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/>
              <a:t>UE ↔ </a:t>
            </a:r>
            <a:r>
              <a:rPr lang="en-US" sz="2000" dirty="0" err="1"/>
              <a:t>gNodeB</a:t>
            </a:r>
            <a:r>
              <a:rPr lang="en-US" sz="2000" dirty="0"/>
              <a:t>: Shared Memory (</a:t>
            </a:r>
            <a:r>
              <a:rPr lang="en-US" sz="2000" dirty="0" err="1"/>
              <a:t>mutex</a:t>
            </a:r>
            <a:r>
              <a:rPr lang="en-US" sz="2000" dirty="0"/>
              <a:t>, </a:t>
            </a:r>
            <a:r>
              <a:rPr lang="en-US" sz="2000" dirty="0" err="1"/>
              <a:t>dl_ready</a:t>
            </a:r>
            <a:r>
              <a:rPr lang="en-US" sz="2000" dirty="0"/>
              <a:t>, </a:t>
            </a:r>
            <a:r>
              <a:rPr lang="en-US" sz="2000" dirty="0" err="1"/>
              <a:t>ul_ready</a:t>
            </a:r>
            <a:r>
              <a:rPr lang="en-US" sz="2000" dirty="0"/>
              <a:t>, dl, </a:t>
            </a:r>
            <a:r>
              <a:rPr lang="en-US" sz="2000" dirty="0" err="1"/>
              <a:t>ul</a:t>
            </a:r>
            <a:r>
              <a:rPr lang="en-US" sz="2000" dirty="0"/>
              <a:t>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/>
              <a:t>gNodeB</a:t>
            </a:r>
            <a:r>
              <a:rPr lang="en-US" sz="2000" dirty="0"/>
              <a:t> ↔ AMF: SCTP socket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Montserrat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887200" y="5209186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Load Balancer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499622" y="1585339"/>
            <a:ext cx="6142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1 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8973738" y="236581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2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9144614" y="3581525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3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9014227" y="4627958"/>
            <a:ext cx="567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4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9267660" y="6589220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UE 200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 rot="3481390">
            <a:off x="9652588" y="55435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….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22785" y="1667832"/>
            <a:ext cx="3039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latin typeface="Montserrat" panose="020B0604020202020204" charset="0"/>
              </a:rPr>
              <a:t>2.1. </a:t>
            </a:r>
            <a:r>
              <a:rPr lang="en-US" sz="2000" b="1" dirty="0" err="1" smtClean="0">
                <a:latin typeface="Montserrat" panose="020B0604020202020204" charset="0"/>
              </a:rPr>
              <a:t>Mô</a:t>
            </a:r>
            <a:r>
              <a:rPr lang="en-US" sz="2000" b="1" dirty="0" smtClean="0">
                <a:latin typeface="Montserrat" panose="020B0604020202020204" charset="0"/>
              </a:rPr>
              <a:t> </a:t>
            </a:r>
            <a:r>
              <a:rPr lang="en-US" sz="2000" b="1" dirty="0" err="1" smtClean="0">
                <a:latin typeface="Montserrat" panose="020B0604020202020204" charset="0"/>
              </a:rPr>
              <a:t>hình</a:t>
            </a:r>
            <a:r>
              <a:rPr lang="en-US" sz="2000" b="1" dirty="0" smtClean="0">
                <a:latin typeface="Montserrat" panose="020B0604020202020204" charset="0"/>
              </a:rPr>
              <a:t> </a:t>
            </a:r>
            <a:r>
              <a:rPr lang="en-US" sz="2000" b="1" dirty="0" err="1" smtClean="0">
                <a:latin typeface="Montserrat" panose="020B0604020202020204" charset="0"/>
              </a:rPr>
              <a:t>hệ</a:t>
            </a:r>
            <a:r>
              <a:rPr lang="en-US" sz="2000" b="1" dirty="0" smtClean="0">
                <a:latin typeface="Montserrat" panose="020B0604020202020204" charset="0"/>
              </a:rPr>
              <a:t> </a:t>
            </a:r>
            <a:r>
              <a:rPr lang="en-US" sz="2000" b="1" dirty="0" err="1" smtClean="0">
                <a:latin typeface="Montserrat" panose="020B0604020202020204" charset="0"/>
              </a:rPr>
              <a:t>thống</a:t>
            </a:r>
            <a:endParaRPr lang="en-US" sz="2000" b="1" dirty="0">
              <a:latin typeface="Montserra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0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2400" y="-22860"/>
            <a:ext cx="18440400" cy="1030986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7564" y="9092410"/>
            <a:ext cx="357470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5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425755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2.1.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hệ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thống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0" y="1425755"/>
            <a:ext cx="7833271" cy="72549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5306" y="2124588"/>
            <a:ext cx="9296400" cy="10387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UE_RRC_CONNECTION_REQUEST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0x10)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err="1" smtClean="0">
                <a:latin typeface="Montserrat" panose="00000500000000000000" pitchFamily="2" charset="0"/>
              </a:rPr>
              <a:t>RandomValue</a:t>
            </a:r>
            <a:r>
              <a:rPr lang="en-US" sz="1900" dirty="0" smtClean="0">
                <a:latin typeface="Montserrat" panose="00000500000000000000" pitchFamily="2" charset="0"/>
              </a:rPr>
              <a:t> bitmask 0x01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5G-STMSI bitmask 0x02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TMSI, UE 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RRC_UE_CONNECTION_RESPONSE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0x11)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Bitmask, 5G-STMSI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RRC_NGAP_UE_CONNECTION_ETABLISHMENT_REQUEST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Montserrat" panose="00000500000000000000" pitchFamily="2" charset="0"/>
              </a:rPr>
              <a:t>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0x12)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Registration request bitmask 0x01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Service request bitmask 0x02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UE 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NGAP_RRC_UE_CONNECTION_ESTABLISHMENT_RESPONSE</a:t>
            </a:r>
          </a:p>
          <a:p>
            <a:pPr>
              <a:lnSpc>
                <a:spcPct val="150000"/>
              </a:lnSpc>
            </a:pPr>
            <a:r>
              <a:rPr lang="en-US" sz="1900" dirty="0" smtClean="0">
                <a:latin typeface="Montserrat" panose="00000500000000000000" pitchFamily="2" charset="0"/>
              </a:rPr>
              <a:t>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0x13)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UE ID, bitmask, 5G-STMSI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NGAP_RRC_PAGING_IND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0x14)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Bitmask, 5G-STMSI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 err="1" smtClean="0">
                <a:latin typeface="Montserrat" panose="00000500000000000000" pitchFamily="2" charset="0"/>
              </a:rPr>
              <a:t>Bản</a:t>
            </a:r>
            <a:r>
              <a:rPr lang="en-US" sz="1900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smtClean="0">
                <a:latin typeface="Montserrat" panose="00000500000000000000" pitchFamily="2" charset="0"/>
              </a:rPr>
              <a:t>RRC_UE_PAGING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MsgId</a:t>
            </a:r>
            <a:r>
              <a:rPr lang="en-US" sz="1900" dirty="0" smtClean="0">
                <a:latin typeface="Montserrat" panose="00000500000000000000" pitchFamily="2" charset="0"/>
              </a:rPr>
              <a:t>: 0x15)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dirty="0" smtClean="0">
                <a:latin typeface="Montserrat" panose="00000500000000000000" pitchFamily="2" charset="0"/>
              </a:rPr>
              <a:t>Bitmask, 5G-STMSI</a:t>
            </a:r>
          </a:p>
          <a:p>
            <a:pPr>
              <a:lnSpc>
                <a:spcPct val="150000"/>
              </a:lnSpc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 smtClean="0">
              <a:latin typeface="Montserrat" panose="00000500000000000000" pitchFamily="2" charset="0"/>
            </a:endParaRPr>
          </a:p>
          <a:p>
            <a:pPr lvl="1">
              <a:lnSpc>
                <a:spcPct val="150000"/>
              </a:lnSpc>
            </a:pPr>
            <a:r>
              <a:rPr lang="en-US" sz="2000" dirty="0" smtClean="0">
                <a:latin typeface="Montserrat" panose="00000500000000000000" pitchFamily="2" charset="0"/>
              </a:rPr>
              <a:t>   </a:t>
            </a:r>
            <a:endParaRPr lang="en-US" sz="2000" dirty="0" smtClean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399412" y="8885882"/>
            <a:ext cx="4314001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2. </a:t>
            </a:r>
            <a:r>
              <a:rPr lang="en-US" sz="1900" b="1" dirty="0" err="1" smtClean="0">
                <a:latin typeface="Montserrat" panose="00000500000000000000" pitchFamily="2" charset="0"/>
              </a:rPr>
              <a:t>Luồng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bản</a:t>
            </a:r>
            <a:r>
              <a:rPr lang="en-US" sz="1900" b="1" dirty="0" smtClean="0">
                <a:latin typeface="Montserrat" panose="00000500000000000000" pitchFamily="2" charset="0"/>
              </a:rPr>
              <a:t> tin </a:t>
            </a:r>
            <a:r>
              <a:rPr lang="en-US" sz="1900" b="1" dirty="0" err="1" smtClean="0">
                <a:latin typeface="Montserrat" panose="00000500000000000000" pitchFamily="2" charset="0"/>
              </a:rPr>
              <a:t>hoạt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động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38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2860"/>
            <a:ext cx="18288000" cy="1030986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6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9600" y="1671278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2.2. </a:t>
            </a:r>
            <a:r>
              <a:rPr lang="en-US" sz="2000" b="1" dirty="0" err="1" smtClean="0">
                <a:latin typeface="Montserrat" panose="00000500000000000000" pitchFamily="2" charset="0"/>
              </a:rPr>
              <a:t>Cấu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trúc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chương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trình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mô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phỏng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60873" y="8733089"/>
            <a:ext cx="754405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Bảng</a:t>
            </a:r>
            <a:r>
              <a:rPr lang="en-US" sz="1900" b="1" dirty="0" smtClean="0">
                <a:latin typeface="Montserrat" panose="00000500000000000000" pitchFamily="2" charset="0"/>
              </a:rPr>
              <a:t> 3. </a:t>
            </a:r>
            <a:r>
              <a:rPr lang="en-US" sz="1900" b="1" dirty="0" err="1" smtClean="0">
                <a:latin typeface="Montserrat" panose="00000500000000000000" pitchFamily="2" charset="0"/>
              </a:rPr>
              <a:t>Cấu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trúc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chức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năng</a:t>
            </a:r>
            <a:r>
              <a:rPr lang="en-US" sz="1900" b="1" dirty="0" smtClean="0">
                <a:latin typeface="Montserrat" panose="00000500000000000000" pitchFamily="2" charset="0"/>
              </a:rPr>
              <a:t> 3 process UE, </a:t>
            </a:r>
            <a:r>
              <a:rPr lang="en-US" sz="1900" b="1" dirty="0" err="1" smtClean="0">
                <a:latin typeface="Montserrat" panose="00000500000000000000" pitchFamily="2" charset="0"/>
              </a:rPr>
              <a:t>gNB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và</a:t>
            </a:r>
            <a:r>
              <a:rPr lang="en-US" sz="1900" b="1" dirty="0" smtClean="0">
                <a:latin typeface="Montserrat" panose="00000500000000000000" pitchFamily="2" charset="0"/>
              </a:rPr>
              <a:t> AMF 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499025"/>
            <a:ext cx="9753600" cy="602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42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25998" y="9092410"/>
            <a:ext cx="320601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7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43" y="1728109"/>
            <a:ext cx="8001000" cy="5229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0000" y="2110755"/>
            <a:ext cx="735689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Mục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đích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vi-VN" sz="2000" dirty="0">
                <a:latin typeface="Montserrat" panose="00000500000000000000" pitchFamily="2" charset="0"/>
              </a:rPr>
              <a:t>Phân bổ UE đến AMF dựa trên dung lượng (weight = capacity), đảm bảo tỷ lệ phân bổ gần sát </a:t>
            </a:r>
            <a:r>
              <a:rPr lang="vi-VN" sz="2000" dirty="0" smtClean="0">
                <a:latin typeface="Montserrat" panose="00000500000000000000" pitchFamily="2" charset="0"/>
              </a:rPr>
              <a:t>capacity</a:t>
            </a:r>
            <a:r>
              <a:rPr lang="en-US" sz="2000" dirty="0" smtClean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Đầu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vào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ban </a:t>
            </a:r>
            <a:r>
              <a:rPr lang="en-US" sz="2000" dirty="0" err="1">
                <a:latin typeface="Montserrat" panose="00000500000000000000" pitchFamily="2" charset="0"/>
              </a:rPr>
              <a:t>đầu</a:t>
            </a:r>
            <a:r>
              <a:rPr lang="en-US" sz="2000" dirty="0">
                <a:latin typeface="Montserrat" panose="00000500000000000000" pitchFamily="2" charset="0"/>
              </a:rPr>
              <a:t> = capacity (40, 20, 30, 70, 40).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amf_current_weight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Trọng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(</a:t>
            </a:r>
            <a:r>
              <a:rPr lang="en-US" sz="2000" dirty="0" err="1">
                <a:latin typeface="Montserrat" panose="00000500000000000000" pitchFamily="2" charset="0"/>
              </a:rPr>
              <a:t>khởi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tạo</a:t>
            </a:r>
            <a:r>
              <a:rPr lang="en-US" sz="2000" dirty="0">
                <a:latin typeface="Montserrat" panose="00000500000000000000" pitchFamily="2" charset="0"/>
              </a:rPr>
              <a:t> 0, </a:t>
            </a:r>
            <a:r>
              <a:rPr lang="en-US" sz="2000" dirty="0" err="1">
                <a:latin typeface="Montserrat" panose="00000500000000000000" pitchFamily="2" charset="0"/>
              </a:rPr>
              <a:t>cập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nhật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động</a:t>
            </a:r>
            <a:r>
              <a:rPr lang="en-US" sz="2000" dirty="0">
                <a:latin typeface="Montserrat" panose="00000500000000000000" pitchFamily="2" charset="0"/>
              </a:rPr>
              <a:t>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 err="1">
                <a:latin typeface="Montserrat" panose="00000500000000000000" pitchFamily="2" charset="0"/>
              </a:rPr>
              <a:t>amf_counts</a:t>
            </a:r>
            <a:r>
              <a:rPr lang="en-US" sz="2000" dirty="0">
                <a:latin typeface="Montserrat" panose="00000500000000000000" pitchFamily="2" charset="0"/>
              </a:rPr>
              <a:t>[NUM_AMF]: </a:t>
            </a:r>
            <a:r>
              <a:rPr lang="en-US" sz="2000" dirty="0" err="1">
                <a:latin typeface="Montserrat" panose="00000500000000000000" pitchFamily="2" charset="0"/>
              </a:rPr>
              <a:t>Số</a:t>
            </a:r>
            <a:r>
              <a:rPr lang="en-US" sz="2000" dirty="0">
                <a:latin typeface="Montserrat" panose="00000500000000000000" pitchFamily="2" charset="0"/>
              </a:rPr>
              <a:t> UE </a:t>
            </a:r>
            <a:r>
              <a:rPr lang="en-US" sz="2000" dirty="0" err="1">
                <a:latin typeface="Montserrat" panose="00000500000000000000" pitchFamily="2" charset="0"/>
              </a:rPr>
              <a:t>hiện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tại</a:t>
            </a:r>
            <a:r>
              <a:rPr lang="en-US" sz="2000" dirty="0">
                <a:latin typeface="Montserrat" panose="00000500000000000000" pitchFamily="2" charset="0"/>
              </a:rPr>
              <a:t> </a:t>
            </a:r>
            <a:r>
              <a:rPr lang="en-US" sz="2000" dirty="0" err="1">
                <a:latin typeface="Montserrat" panose="00000500000000000000" pitchFamily="2" charset="0"/>
              </a:rPr>
              <a:t>trên</a:t>
            </a:r>
            <a:r>
              <a:rPr lang="en-US" sz="2000" dirty="0">
                <a:latin typeface="Montserrat" panose="00000500000000000000" pitchFamily="2" charset="0"/>
              </a:rPr>
              <a:t> AMF.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2000" dirty="0">
                <a:latin typeface="Montserrat" panose="00000500000000000000" pitchFamily="2" charset="0"/>
              </a:rPr>
              <a:t>amf_capacity[NUM_AMF]: Dung lượng tối đa (40, 20, 30, 70, 40</a:t>
            </a:r>
            <a:r>
              <a:rPr lang="vi-VN" sz="2000" dirty="0" smtClean="0">
                <a:latin typeface="Montserrat" panose="00000500000000000000" pitchFamily="2" charset="0"/>
              </a:rPr>
              <a:t>).</a:t>
            </a:r>
            <a:endParaRPr lang="en-US" sz="2000" dirty="0">
              <a:latin typeface="Montserrat" panose="00000500000000000000" pitchFamily="2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000" b="1" dirty="0">
                <a:latin typeface="Montserrat" panose="00000500000000000000" pitchFamily="2" charset="0"/>
              </a:rPr>
              <a:t>Đầu ra: </a:t>
            </a:r>
            <a:r>
              <a:rPr lang="vi-VN" sz="2000" dirty="0">
                <a:latin typeface="Montserrat" panose="00000500000000000000" pitchFamily="2" charset="0"/>
              </a:rPr>
              <a:t>Index AMF được chọn (0-4, tương ứng </a:t>
            </a:r>
            <a:r>
              <a:rPr lang="vi-VN" sz="2000" dirty="0" smtClean="0">
                <a:latin typeface="Montserrat" panose="00000500000000000000" pitchFamily="2" charset="0"/>
              </a:rPr>
              <a:t>AMF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vi-VN" sz="2000" dirty="0" smtClean="0">
                <a:latin typeface="Montserrat" panose="00000500000000000000" pitchFamily="2" charset="0"/>
              </a:rPr>
              <a:t>1-5</a:t>
            </a:r>
            <a:r>
              <a:rPr lang="vi-VN" sz="2000" dirty="0">
                <a:latin typeface="Montserrat" panose="00000500000000000000" pitchFamily="2" charset="0"/>
              </a:rPr>
              <a:t>) hoặc -1 (nếu tất cả AMF đầy tải).</a:t>
            </a:r>
          </a:p>
          <a:p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000021" y="7147619"/>
            <a:ext cx="5083443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4.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949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5633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1953" y="9092410"/>
            <a:ext cx="368692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8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Cách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giải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quyết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  <a:latin typeface="Montserrat Bold" panose="00000800000000000000" pitchFamily="2" charset="0"/>
              </a:rPr>
              <a:t>2</a:t>
            </a:r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b="1" dirty="0" smtClean="0">
                <a:latin typeface="Montserrat" panose="00000500000000000000" pitchFamily="2" charset="0"/>
              </a:rPr>
              <a:t>2.3. </a:t>
            </a:r>
            <a:r>
              <a:rPr lang="en-US" sz="20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toán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cân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bằng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tải</a:t>
            </a:r>
            <a:r>
              <a:rPr lang="en-US" sz="2000" b="1" dirty="0" smtClean="0">
                <a:latin typeface="Montserrat" panose="00000500000000000000" pitchFamily="2" charset="0"/>
              </a:rPr>
              <a:t> SWRR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7871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 smtClean="0">
                <a:latin typeface="Montserrat" panose="00000500000000000000" pitchFamily="2" charset="0"/>
              </a:rPr>
              <a:t>Hoạt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r>
              <a:rPr lang="en-US" sz="2000" b="1" dirty="0" err="1" smtClean="0">
                <a:latin typeface="Montserrat" panose="00000500000000000000" pitchFamily="2" charset="0"/>
              </a:rPr>
              <a:t>động</a:t>
            </a:r>
            <a:r>
              <a:rPr lang="en-US" sz="2000" b="1" dirty="0" smtClean="0">
                <a:latin typeface="Montserrat" panose="00000500000000000000" pitchFamily="2" charset="0"/>
              </a:rPr>
              <a:t>: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vi-VN" sz="1900" b="1" dirty="0" smtClean="0">
                <a:latin typeface="Montserrat" panose="00000500000000000000" pitchFamily="2" charset="0"/>
              </a:rPr>
              <a:t>B1</a:t>
            </a:r>
            <a:r>
              <a:rPr lang="vi-VN" sz="1900" b="1" dirty="0">
                <a:latin typeface="Montserrat" panose="00000500000000000000" pitchFamily="2" charset="0"/>
              </a:rPr>
              <a:t>: </a:t>
            </a:r>
            <a:r>
              <a:rPr lang="vi-VN" sz="1900" dirty="0">
                <a:latin typeface="Montserrat" panose="00000500000000000000" pitchFamily="2" charset="0"/>
              </a:rPr>
              <a:t>Tính tổng trọng </a:t>
            </a:r>
            <a:r>
              <a:rPr lang="vi-VN" sz="1900" dirty="0" smtClean="0">
                <a:latin typeface="Montserrat" panose="00000500000000000000" pitchFamily="2" charset="0"/>
              </a:rPr>
              <a:t>số </a:t>
            </a:r>
            <a:r>
              <a:rPr lang="vi-VN" sz="1900" b="1" dirty="0">
                <a:latin typeface="Montserrat" panose="00000500000000000000" pitchFamily="2" charset="0"/>
              </a:rPr>
              <a:t>total = ∑ amf_weight[i]</a:t>
            </a:r>
            <a:r>
              <a:rPr lang="vi-VN" sz="1900" dirty="0">
                <a:latin typeface="Montserrat" panose="00000500000000000000" pitchFamily="2" charset="0"/>
              </a:rPr>
              <a:t>.</a:t>
            </a:r>
            <a:br>
              <a:rPr lang="vi-VN" sz="1900" dirty="0">
                <a:latin typeface="Montserrat" panose="00000500000000000000" pitchFamily="2" charset="0"/>
              </a:rPr>
            </a:br>
            <a:r>
              <a:rPr lang="vi-VN" sz="1900" dirty="0">
                <a:latin typeface="Montserrat" panose="00000500000000000000" pitchFamily="2" charset="0"/>
              </a:rPr>
              <a:t>Đây là tổng trọng số của tất cả AMF, dùng để điều chỉnh lại cân bằng khi phân bổ</a:t>
            </a:r>
            <a:r>
              <a:rPr lang="vi-VN" sz="1900" dirty="0" smtClean="0">
                <a:latin typeface="Montserrat" panose="00000500000000000000" pitchFamily="2" charset="0"/>
              </a:rPr>
              <a:t>.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B2: </a:t>
            </a:r>
            <a:r>
              <a:rPr lang="en-US" sz="1900" dirty="0" err="1" smtClean="0">
                <a:latin typeface="Montserrat" panose="00000500000000000000" pitchFamily="2" charset="0"/>
              </a:rPr>
              <a:t>Cập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nhật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current_weight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với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mỗi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i</a:t>
            </a:r>
            <a:r>
              <a:rPr lang="en-US" sz="1900" dirty="0">
                <a:latin typeface="Montserrat" panose="00000500000000000000" pitchFamily="2" charset="0"/>
              </a:rPr>
              <a:t>, ta </a:t>
            </a:r>
            <a:r>
              <a:rPr lang="en-US" sz="1900" b="1" dirty="0" err="1">
                <a:latin typeface="Montserrat" panose="00000500000000000000" pitchFamily="2" charset="0"/>
              </a:rPr>
              <a:t>cộng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thêm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amf_weight</a:t>
            </a:r>
            <a:r>
              <a:rPr lang="en-US" sz="1900" b="1" dirty="0">
                <a:latin typeface="Montserrat" panose="00000500000000000000" pitchFamily="2" charset="0"/>
              </a:rPr>
              <a:t>[</a:t>
            </a:r>
            <a:r>
              <a:rPr lang="en-US" sz="1900" b="1" dirty="0" err="1">
                <a:latin typeface="Montserrat" panose="00000500000000000000" pitchFamily="2" charset="0"/>
              </a:rPr>
              <a:t>i</a:t>
            </a:r>
            <a:r>
              <a:rPr lang="en-US" sz="1900" b="1" dirty="0">
                <a:latin typeface="Montserrat" panose="00000500000000000000" pitchFamily="2" charset="0"/>
              </a:rPr>
              <a:t>]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].</a:t>
            </a: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B3: </a:t>
            </a:r>
            <a:r>
              <a:rPr lang="vi-VN" sz="1900" dirty="0">
                <a:latin typeface="Montserrat" panose="00000500000000000000" pitchFamily="2" charset="0"/>
              </a:rPr>
              <a:t>Chọn AMF có current_weight lớn nhất và chưa vượt quá </a:t>
            </a:r>
            <a:r>
              <a:rPr lang="vi-VN" sz="1900" dirty="0" smtClean="0">
                <a:latin typeface="Montserrat" panose="00000500000000000000" pitchFamily="2" charset="0"/>
              </a:rPr>
              <a:t>capacity</a:t>
            </a:r>
            <a:endParaRPr lang="en-US" sz="1900" dirty="0" smtClean="0">
              <a:latin typeface="Montserrat" panose="00000500000000000000" pitchFamily="2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B4: </a:t>
            </a:r>
            <a:r>
              <a:rPr lang="en-US" sz="1900" dirty="0" err="1" smtClean="0">
                <a:latin typeface="Montserrat" panose="00000500000000000000" pitchFamily="2" charset="0"/>
              </a:rPr>
              <a:t>Kiểm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tra</a:t>
            </a:r>
            <a:r>
              <a:rPr lang="en-US" sz="1900" dirty="0" smtClean="0">
                <a:latin typeface="Montserrat" panose="00000500000000000000" pitchFamily="2" charset="0"/>
              </a:rPr>
              <a:t>  </a:t>
            </a:r>
            <a:r>
              <a:rPr lang="en-US" sz="1900" dirty="0" err="1" smtClean="0">
                <a:latin typeface="Montserrat" panose="00000500000000000000" pitchFamily="2" charset="0"/>
              </a:rPr>
              <a:t>sau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khi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: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 smtClean="0">
                <a:latin typeface="Montserrat" panose="00000500000000000000" pitchFamily="2" charset="0"/>
              </a:rPr>
              <a:t>Nếu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tìm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thấy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 &gt;= 0: </a:t>
            </a:r>
            <a:r>
              <a:rPr lang="en-US" sz="1900" dirty="0" err="1" smtClean="0">
                <a:latin typeface="Montserrat" panose="00000500000000000000" pitchFamily="2" charset="0"/>
              </a:rPr>
              <a:t>Giảm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amf_current_weight</a:t>
            </a:r>
            <a:r>
              <a:rPr lang="en-US" sz="1900" dirty="0" smtClean="0">
                <a:latin typeface="Montserrat" panose="00000500000000000000" pitchFamily="2" charset="0"/>
              </a:rPr>
              <a:t>[</a:t>
            </a:r>
            <a:r>
              <a:rPr lang="en-US" sz="1900" dirty="0" err="1" smtClean="0">
                <a:latin typeface="Montserrat" panose="00000500000000000000" pitchFamily="2" charset="0"/>
              </a:rPr>
              <a:t>i</a:t>
            </a:r>
            <a:r>
              <a:rPr lang="en-US" sz="1900" dirty="0" smtClean="0">
                <a:latin typeface="Montserrat" panose="00000500000000000000" pitchFamily="2" charset="0"/>
              </a:rPr>
              <a:t>] -= total </a:t>
            </a:r>
            <a:r>
              <a:rPr lang="en-US" sz="1900" dirty="0" err="1" smtClean="0">
                <a:latin typeface="Montserrat" panose="00000500000000000000" pitchFamily="2" charset="0"/>
              </a:rPr>
              <a:t>để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giữ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cân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bằng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tránh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đó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nhiều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lần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900" dirty="0" err="1">
                <a:latin typeface="Montserrat" panose="00000500000000000000" pitchFamily="2" charset="0"/>
              </a:rPr>
              <a:t>Nếu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không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tìm</a:t>
            </a:r>
            <a:r>
              <a:rPr lang="en-US" sz="1900" b="1" dirty="0">
                <a:latin typeface="Montserrat" panose="00000500000000000000" pitchFamily="2" charset="0"/>
              </a:rPr>
              <a:t> </a:t>
            </a:r>
            <a:r>
              <a:rPr lang="en-US" sz="1900" b="1" dirty="0" err="1">
                <a:latin typeface="Montserrat" panose="00000500000000000000" pitchFamily="2" charset="0"/>
              </a:rPr>
              <a:t>thấy</a:t>
            </a:r>
            <a:r>
              <a:rPr lang="en-US" sz="1900" dirty="0">
                <a:latin typeface="Montserrat" panose="00000500000000000000" pitchFamily="2" charset="0"/>
              </a:rPr>
              <a:t> (</a:t>
            </a:r>
            <a:r>
              <a:rPr lang="en-US" sz="1900" dirty="0" err="1">
                <a:latin typeface="Montserrat" panose="00000500000000000000" pitchFamily="2" charset="0"/>
              </a:rPr>
              <a:t>best_i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vẫn</a:t>
            </a:r>
            <a:r>
              <a:rPr lang="en-US" sz="1900" dirty="0">
                <a:latin typeface="Montserrat" panose="00000500000000000000" pitchFamily="2" charset="0"/>
              </a:rPr>
              <a:t> = -1, </a:t>
            </a:r>
            <a:r>
              <a:rPr lang="en-US" sz="1900" dirty="0" err="1">
                <a:latin typeface="Montserrat" panose="00000500000000000000" pitchFamily="2" charset="0"/>
              </a:rPr>
              <a:t>tức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tất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cả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>
                <a:latin typeface="Montserrat" panose="00000500000000000000" pitchFamily="2" charset="0"/>
              </a:rPr>
              <a:t>đều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đầy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tải</a:t>
            </a:r>
            <a:r>
              <a:rPr lang="en-US" sz="1900" dirty="0" smtClean="0">
                <a:latin typeface="Montserrat" panose="00000500000000000000" pitchFamily="2" charset="0"/>
              </a:rPr>
              <a:t>), </a:t>
            </a:r>
            <a:r>
              <a:rPr lang="en-US" sz="1900" dirty="0" err="1" smtClean="0">
                <a:latin typeface="Montserrat" panose="00000500000000000000" pitchFamily="2" charset="0"/>
              </a:rPr>
              <a:t>thực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hiện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b="1" dirty="0">
                <a:latin typeface="Montserrat" panose="00000500000000000000" pitchFamily="2" charset="0"/>
              </a:rPr>
              <a:t>Fallback</a:t>
            </a:r>
            <a:r>
              <a:rPr lang="en-US" sz="1900" dirty="0">
                <a:latin typeface="Montserrat" panose="00000500000000000000" pitchFamily="2" charset="0"/>
              </a:rPr>
              <a:t>: </a:t>
            </a:r>
            <a:r>
              <a:rPr lang="en-US" sz="1900" dirty="0" err="1">
                <a:latin typeface="Montserrat" panose="00000500000000000000" pitchFamily="2" charset="0"/>
              </a:rPr>
              <a:t>duyệt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lại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danh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sách</a:t>
            </a:r>
            <a:r>
              <a:rPr lang="en-US" sz="1900" dirty="0">
                <a:latin typeface="Montserrat" panose="00000500000000000000" pitchFamily="2" charset="0"/>
              </a:rPr>
              <a:t>, </a:t>
            </a:r>
            <a:r>
              <a:rPr lang="en-US" sz="1900" dirty="0" err="1">
                <a:latin typeface="Montserrat" panose="00000500000000000000" pitchFamily="2" charset="0"/>
              </a:rPr>
              <a:t>tìm</a:t>
            </a:r>
            <a:r>
              <a:rPr lang="en-US" sz="1900" dirty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nào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đầu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tiên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còn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chỗ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>
                <a:latin typeface="Montserrat" panose="00000500000000000000" pitchFamily="2" charset="0"/>
              </a:rPr>
              <a:t>thì</a:t>
            </a:r>
            <a:r>
              <a:rPr lang="en-US" sz="1900" dirty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900" b="1" dirty="0" smtClean="0">
                <a:latin typeface="Montserrat" panose="00000500000000000000" pitchFamily="2" charset="0"/>
              </a:rPr>
              <a:t>B5: </a:t>
            </a:r>
            <a:r>
              <a:rPr lang="en-US" sz="1900" dirty="0" err="1" smtClean="0">
                <a:latin typeface="Montserrat" panose="00000500000000000000" pitchFamily="2" charset="0"/>
              </a:rPr>
              <a:t>Kết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thúc</a:t>
            </a:r>
            <a:r>
              <a:rPr lang="en-US" sz="1900" dirty="0" smtClean="0">
                <a:latin typeface="Montserrat" panose="00000500000000000000" pitchFamily="2" charset="0"/>
              </a:rPr>
              <a:t>, </a:t>
            </a:r>
            <a:r>
              <a:rPr lang="en-US" sz="1900" dirty="0" err="1" smtClean="0">
                <a:latin typeface="Montserrat" panose="00000500000000000000" pitchFamily="2" charset="0"/>
              </a:rPr>
              <a:t>hàm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trả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về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chỉ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số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chọn</a:t>
            </a:r>
            <a:r>
              <a:rPr lang="en-US" sz="1900" dirty="0" smtClean="0">
                <a:latin typeface="Montserrat" panose="00000500000000000000" pitchFamily="2" charset="0"/>
              </a:rPr>
              <a:t> (</a:t>
            </a:r>
            <a:r>
              <a:rPr lang="en-US" sz="1900" dirty="0" err="1" smtClean="0">
                <a:latin typeface="Montserrat" panose="00000500000000000000" pitchFamily="2" charset="0"/>
              </a:rPr>
              <a:t>best_i</a:t>
            </a:r>
            <a:r>
              <a:rPr lang="en-US" sz="1900" dirty="0" smtClean="0">
                <a:latin typeface="Montserrat" panose="00000500000000000000" pitchFamily="2" charset="0"/>
              </a:rPr>
              <a:t>), UE </a:t>
            </a:r>
            <a:r>
              <a:rPr lang="en-US" sz="1900" dirty="0" err="1" smtClean="0">
                <a:latin typeface="Montserrat" panose="00000500000000000000" pitchFamily="2" charset="0"/>
              </a:rPr>
              <a:t>được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phần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bổ</a:t>
            </a:r>
            <a:r>
              <a:rPr lang="en-US" sz="1900" dirty="0" smtClean="0">
                <a:latin typeface="Montserrat" panose="00000500000000000000" pitchFamily="2" charset="0"/>
              </a:rPr>
              <a:t> </a:t>
            </a:r>
            <a:r>
              <a:rPr lang="en-US" sz="1900" dirty="0" err="1" smtClean="0">
                <a:latin typeface="Montserrat" panose="00000500000000000000" pitchFamily="2" charset="0"/>
              </a:rPr>
              <a:t>tới</a:t>
            </a:r>
            <a:r>
              <a:rPr lang="en-US" sz="1900" dirty="0" smtClean="0">
                <a:latin typeface="Montserrat" panose="00000500000000000000" pitchFamily="2" charset="0"/>
              </a:rPr>
              <a:t> AMF </a:t>
            </a:r>
            <a:r>
              <a:rPr lang="en-US" sz="1900" dirty="0" err="1" smtClean="0">
                <a:latin typeface="Montserrat" panose="00000500000000000000" pitchFamily="2" charset="0"/>
              </a:rPr>
              <a:t>này</a:t>
            </a:r>
            <a:r>
              <a:rPr lang="en-US" sz="1900" dirty="0" smtClean="0">
                <a:latin typeface="Montserrat" panose="00000500000000000000" pitchFamily="2" charset="0"/>
              </a:rPr>
              <a:t>.</a:t>
            </a:r>
            <a:endParaRPr lang="vi-VN" sz="1900" dirty="0">
              <a:latin typeface="Montserrat" panose="00000500000000000000" pitchFamily="2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974081" y="8437289"/>
            <a:ext cx="5966698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b="1" dirty="0" err="1" smtClean="0">
                <a:latin typeface="Montserrat" panose="00000500000000000000" pitchFamily="2" charset="0"/>
              </a:rPr>
              <a:t>Hình</a:t>
            </a:r>
            <a:r>
              <a:rPr lang="en-US" sz="1900" b="1" dirty="0" smtClean="0">
                <a:latin typeface="Montserrat" panose="00000500000000000000" pitchFamily="2" charset="0"/>
              </a:rPr>
              <a:t> 5. </a:t>
            </a:r>
            <a:r>
              <a:rPr lang="en-US" sz="1900" b="1" dirty="0" err="1" smtClean="0">
                <a:latin typeface="Montserrat" panose="00000500000000000000" pitchFamily="2" charset="0"/>
              </a:rPr>
              <a:t>Lưu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đồ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thuật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toán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cân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bằng</a:t>
            </a:r>
            <a:r>
              <a:rPr lang="en-US" sz="1900" b="1" dirty="0" smtClean="0">
                <a:latin typeface="Montserrat" panose="00000500000000000000" pitchFamily="2" charset="0"/>
              </a:rPr>
              <a:t> </a:t>
            </a:r>
            <a:r>
              <a:rPr lang="en-US" sz="1900" b="1" dirty="0" err="1" smtClean="0">
                <a:latin typeface="Montserrat" panose="00000500000000000000" pitchFamily="2" charset="0"/>
              </a:rPr>
              <a:t>tải</a:t>
            </a:r>
            <a:r>
              <a:rPr lang="en-US" sz="1900" b="1" dirty="0" smtClean="0">
                <a:latin typeface="Montserrat" panose="00000500000000000000" pitchFamily="2" charset="0"/>
              </a:rPr>
              <a:t> SWRR</a:t>
            </a:r>
            <a:endParaRPr lang="en-US" sz="1900" b="1" dirty="0">
              <a:latin typeface="Montserrat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2943" y="2131451"/>
            <a:ext cx="3657600" cy="57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80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33470"/>
            <a:ext cx="18456596" cy="10543330"/>
          </a:xfrm>
          <a:custGeom>
            <a:avLst/>
            <a:gdLst/>
            <a:ahLst/>
            <a:cxnLst/>
            <a:rect l="l" t="t" r="r" b="b"/>
            <a:pathLst>
              <a:path w="18456596" h="10543330">
                <a:moveTo>
                  <a:pt x="0" y="0"/>
                </a:moveTo>
                <a:lnTo>
                  <a:pt x="18456596" y="0"/>
                </a:lnTo>
                <a:lnTo>
                  <a:pt x="18456596" y="10543330"/>
                </a:lnTo>
                <a:lnTo>
                  <a:pt x="0" y="105433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105961" y="9092410"/>
            <a:ext cx="360676" cy="815608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7238"/>
              </a:lnSpc>
              <a:spcBef>
                <a:spcPct val="0"/>
              </a:spcBef>
            </a:pPr>
            <a:r>
              <a:rPr lang="en-US" sz="3200" dirty="0">
                <a:solidFill>
                  <a:srgbClr val="000000"/>
                </a:solidFill>
                <a:latin typeface="Monument"/>
                <a:ea typeface="Monument"/>
                <a:cs typeface="Monument"/>
                <a:sym typeface="Monument"/>
              </a:rPr>
              <a:t>9</a:t>
            </a:r>
            <a:endParaRPr lang="en-US" sz="3200" dirty="0">
              <a:solidFill>
                <a:srgbClr val="000000"/>
              </a:solidFill>
              <a:latin typeface="Monument"/>
              <a:ea typeface="Monument"/>
              <a:cs typeface="Monument"/>
              <a:sym typeface="Monument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17600" y="137243"/>
            <a:ext cx="16230600" cy="1208220"/>
            <a:chOff x="0" y="705703"/>
            <a:chExt cx="21640800" cy="1610959"/>
          </a:xfrm>
        </p:grpSpPr>
        <p:grpSp>
          <p:nvGrpSpPr>
            <p:cNvPr id="9" name="Group 9"/>
            <p:cNvGrpSpPr/>
            <p:nvPr/>
          </p:nvGrpSpPr>
          <p:grpSpPr>
            <a:xfrm>
              <a:off x="0" y="2253036"/>
              <a:ext cx="21640800" cy="63626"/>
              <a:chOff x="0" y="0"/>
              <a:chExt cx="4274726" cy="1256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4274726" cy="12568"/>
              </a:xfrm>
              <a:custGeom>
                <a:avLst/>
                <a:gdLst/>
                <a:ahLst/>
                <a:cxnLst/>
                <a:rect l="l" t="t" r="r" b="b"/>
                <a:pathLst>
                  <a:path w="4274726" h="12568">
                    <a:moveTo>
                      <a:pt x="0" y="0"/>
                    </a:moveTo>
                    <a:lnTo>
                      <a:pt x="4274726" y="0"/>
                    </a:lnTo>
                    <a:lnTo>
                      <a:pt x="4274726" y="12568"/>
                    </a:lnTo>
                    <a:lnTo>
                      <a:pt x="0" y="12568"/>
                    </a:lnTo>
                    <a:close/>
                  </a:path>
                </a:pathLst>
              </a:custGeom>
              <a:solidFill>
                <a:srgbClr val="AF000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4274726" cy="5066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1014223" y="705703"/>
              <a:ext cx="19612355" cy="10282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20"/>
                </a:lnSpc>
                <a:spcBef>
                  <a:spcPct val="0"/>
                </a:spcBef>
              </a:pP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Kết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quả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mô</a:t>
              </a:r>
              <a:r>
                <a:rPr lang="en-US" sz="4000" b="1" dirty="0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 </a:t>
              </a:r>
              <a:r>
                <a:rPr lang="en-US" sz="4000" b="1" dirty="0" err="1" smtClean="0">
                  <a:solidFill>
                    <a:srgbClr val="C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phỏng</a:t>
              </a:r>
              <a:endParaRPr lang="en-US" sz="4000" b="1" dirty="0">
                <a:solidFill>
                  <a:srgbClr val="C00000"/>
                </a:solidFill>
                <a:latin typeface="Montserrat Bold"/>
                <a:ea typeface="Montserrat Bold"/>
                <a:cs typeface="Montserrat Bold"/>
                <a:sym typeface="Montserrat Bold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30300" y="243476"/>
            <a:ext cx="622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rgbClr val="C00000"/>
                </a:solidFill>
                <a:latin typeface="Montserrat Bold" panose="00000800000000000000" pitchFamily="2" charset="0"/>
              </a:rPr>
              <a:t>3.</a:t>
            </a:r>
            <a:endParaRPr lang="en-US" sz="4000" dirty="0">
              <a:solidFill>
                <a:srgbClr val="C00000"/>
              </a:solidFill>
              <a:latin typeface="Montserrat Bold" panose="00000800000000000000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03771" y="1477143"/>
            <a:ext cx="8048519" cy="501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Montserrat" panose="00000500000000000000" pitchFamily="2" charset="0"/>
              </a:rPr>
              <a:t>Tiến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hành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chạy</a:t>
            </a:r>
            <a:r>
              <a:rPr lang="en-US" sz="2000" dirty="0" smtClean="0">
                <a:latin typeface="Montserrat" panose="00000500000000000000" pitchFamily="2" charset="0"/>
              </a:rPr>
              <a:t> 3 process </a:t>
            </a:r>
            <a:r>
              <a:rPr lang="en-US" sz="2000" dirty="0" err="1" smtClean="0">
                <a:latin typeface="Montserrat" panose="00000500000000000000" pitchFamily="2" charset="0"/>
              </a:rPr>
              <a:t>độc</a:t>
            </a:r>
            <a:r>
              <a:rPr lang="en-US" sz="2000" dirty="0" smtClean="0">
                <a:latin typeface="Montserrat" panose="00000500000000000000" pitchFamily="2" charset="0"/>
              </a:rPr>
              <a:t> </a:t>
            </a:r>
            <a:r>
              <a:rPr lang="en-US" sz="2000" dirty="0" err="1" smtClean="0">
                <a:latin typeface="Montserrat" panose="00000500000000000000" pitchFamily="2" charset="0"/>
              </a:rPr>
              <a:t>lập</a:t>
            </a:r>
            <a:r>
              <a:rPr lang="en-US" sz="2000" dirty="0" smtClean="0">
                <a:latin typeface="Montserrat" panose="00000500000000000000" pitchFamily="2" charset="0"/>
              </a:rPr>
              <a:t>:</a:t>
            </a:r>
            <a:r>
              <a:rPr lang="en-US" sz="2000" b="1" dirty="0" smtClean="0">
                <a:latin typeface="Montserrat" panose="00000500000000000000" pitchFamily="2" charset="0"/>
              </a:rPr>
              <a:t> </a:t>
            </a:r>
            <a:endParaRPr lang="en-US" sz="2000" b="1" dirty="0">
              <a:latin typeface="Montserrat" panose="00000500000000000000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9584" y="2023685"/>
            <a:ext cx="901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vi-VN" sz="2000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82" y="2380580"/>
            <a:ext cx="7278918" cy="39059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357720"/>
            <a:ext cx="7010400" cy="39287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07134" y="6972300"/>
            <a:ext cx="7899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Montserrat" panose="00000500000000000000" pitchFamily="2" charset="0"/>
              </a:rPr>
              <a:t>u</a:t>
            </a:r>
            <a:r>
              <a:rPr lang="en-US" sz="2000" b="1" dirty="0" err="1" smtClean="0">
                <a:latin typeface="Montserrat" panose="00000500000000000000" pitchFamily="2" charset="0"/>
              </a:rPr>
              <a:t>e_process</a:t>
            </a:r>
            <a:r>
              <a:rPr lang="en-US" sz="2000" b="1" dirty="0" smtClean="0">
                <a:latin typeface="Montserrat" panose="00000500000000000000" pitchFamily="2" charset="0"/>
              </a:rPr>
              <a:t>: </a:t>
            </a:r>
            <a:r>
              <a:rPr lang="en-US" sz="2000" dirty="0" smtClean="0">
                <a:latin typeface="Montserrat" panose="00000500000000000000" pitchFamily="2" charset="0"/>
              </a:rPr>
              <a:t>UE_IDLE </a:t>
            </a:r>
            <a:r>
              <a:rPr lang="en-US" sz="2000" dirty="0">
                <a:latin typeface="Montserrat" panose="00000500000000000000" pitchFamily="2" charset="0"/>
              </a:rPr>
              <a:t>→ REGISTERED (</a:t>
            </a:r>
            <a:r>
              <a:rPr lang="en-US" sz="2000" dirty="0" err="1">
                <a:latin typeface="Montserrat" panose="00000500000000000000" pitchFamily="2" charset="0"/>
              </a:rPr>
              <a:t>nhận</a:t>
            </a:r>
            <a:r>
              <a:rPr lang="en-US" sz="2000" dirty="0">
                <a:latin typeface="Montserrat" panose="00000500000000000000" pitchFamily="2" charset="0"/>
              </a:rPr>
              <a:t> S-TMSI) → IDLE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x </a:t>
            </a:r>
            <a:r>
              <a:rPr lang="en-US" sz="2000" dirty="0" err="1">
                <a:latin typeface="Montserrat" panose="00000500000000000000" pitchFamily="2" charset="0"/>
              </a:rPr>
              <a:t>ms</a:t>
            </a:r>
            <a:r>
              <a:rPr lang="en-US" sz="2000" dirty="0">
                <a:latin typeface="Montserrat" panose="00000500000000000000" pitchFamily="2" charset="0"/>
              </a:rPr>
              <a:t>) → CONNECTED (</a:t>
            </a:r>
            <a:r>
              <a:rPr lang="en-US" sz="2000" dirty="0" err="1">
                <a:latin typeface="Montserrat" panose="00000500000000000000" pitchFamily="2" charset="0"/>
              </a:rPr>
              <a:t>sau</a:t>
            </a:r>
            <a:r>
              <a:rPr lang="en-US" sz="2000" dirty="0">
                <a:latin typeface="Montserrat" panose="00000500000000000000" pitchFamily="2" charset="0"/>
              </a:rPr>
              <a:t> Paging </a:t>
            </a:r>
            <a:r>
              <a:rPr lang="en-US" sz="2000" dirty="0" err="1">
                <a:latin typeface="Montserrat" panose="00000500000000000000" pitchFamily="2" charset="0"/>
              </a:rPr>
              <a:t>và</a:t>
            </a:r>
            <a:r>
              <a:rPr lang="en-US" sz="2000" dirty="0">
                <a:latin typeface="Montserrat" panose="00000500000000000000" pitchFamily="2" charset="0"/>
              </a:rPr>
              <a:t> reconnect).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1470</TotalTime>
  <Words>1077</Words>
  <Application>Microsoft Office PowerPoint</Application>
  <PresentationFormat>Custom</PresentationFormat>
  <Paragraphs>128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Montserrat Ultra-Bold</vt:lpstr>
      <vt:lpstr>Montserrat</vt:lpstr>
      <vt:lpstr>Monument</vt:lpstr>
      <vt:lpstr>Montserrat Bold</vt:lpstr>
      <vt:lpstr>Calibri</vt:lpstr>
      <vt:lpstr>Courier New</vt:lpstr>
      <vt:lpstr>Wingdings</vt:lpstr>
      <vt:lpstr>Montserrat Bold Italics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QUY HOACH VA TOI UU</dc:title>
  <dc:creator>hdc</dc:creator>
  <cp:lastModifiedBy>phuongtt18</cp:lastModifiedBy>
  <cp:revision>64</cp:revision>
  <dcterms:created xsi:type="dcterms:W3CDTF">2006-08-16T00:00:00Z</dcterms:created>
  <dcterms:modified xsi:type="dcterms:W3CDTF">2025-09-30T10:28:47Z</dcterms:modified>
  <dc:identifier>DAGl8D_6QZY</dc:identifier>
</cp:coreProperties>
</file>