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0" r:id="rId13"/>
  </p:sldIdLst>
  <p:sldSz cx="18288000" cy="10287000"/>
  <p:notesSz cx="6858000" cy="9144000"/>
  <p:embeddedFontLst>
    <p:embeddedFont>
      <p:font typeface="Montserrat Bold" panose="020B0604020202020204" charset="0"/>
      <p:regular r:id="rId15"/>
      <p:bold r:id="rId16"/>
    </p:embeddedFont>
    <p:embeddedFont>
      <p:font typeface="Monument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Montserrat Bold Italics" panose="020B0604020202020204" charset="0"/>
      <p:regular r:id="rId22"/>
    </p:embeddedFont>
    <p:embeddedFont>
      <p:font typeface="Montserrat Ultra-Bold" panose="020B0604020202020204" charset="0"/>
      <p:regular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366" autoAdjust="0"/>
  </p:normalViewPr>
  <p:slideViewPr>
    <p:cSldViewPr>
      <p:cViewPr varScale="1">
        <p:scale>
          <a:sx n="61" d="100"/>
          <a:sy n="61" d="100"/>
        </p:scale>
        <p:origin x="125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2DD8E-7F0C-405A-810C-F2A3689E5B4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6FAE-9368-49D6-9C73-5AAC5491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UE_IDLE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UE_RRC_CONNECTION_REQUEST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RandomValue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present)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gNodeB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 factor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RRC_NGAP_UE_CONNECTION_ESTABLISHMENT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bitmask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Registration Request present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5G S-TMSI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NGAP_RRC_UE_CONNECTION_ESTABLISHMENT_RESPONE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forward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RRC_UE_CONNECTION_RESPONSE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5G-STMSI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UE_REGISTERED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UE_IDLE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attach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NGAP_RRC_PAGING_IND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RRC_UE_PAGING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STMSI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UE_RRC_CONNECTION_REQUEST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5G S-TMSI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RRC_NGAP_UE_CONNECTION_ESTABLISHMENT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bitmask Service 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RRC_UE_CONNECTION_RESPONSE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UE_CONNECTED.</a:t>
            </a:r>
            <a:endParaRPr lang="en-US" sz="120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A6FAE-9368-49D6-9C73-5AAC54910E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5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970949" y="2375468"/>
            <a:ext cx="16514698" cy="3086100"/>
            <a:chOff x="0" y="0"/>
            <a:chExt cx="4274726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812800"/>
            </a:xfrm>
            <a:custGeom>
              <a:avLst/>
              <a:gdLst/>
              <a:ahLst/>
              <a:cxnLst/>
              <a:rect l="l" t="t" r="r" b="b"/>
              <a:pathLst>
                <a:path w="4274726" h="812800">
                  <a:moveTo>
                    <a:pt x="0" y="0"/>
                  </a:moveTo>
                  <a:lnTo>
                    <a:pt x="4274726" y="0"/>
                  </a:lnTo>
                  <a:lnTo>
                    <a:pt x="427472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F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819400" y="3252759"/>
            <a:ext cx="11506200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5"/>
              </a:lnSpc>
            </a:pP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Mô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phỏng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quá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trình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cân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bằng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tải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trong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5G SA</a:t>
            </a:r>
            <a:endParaRPr lang="en-US" sz="4554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78034" y="2139566"/>
            <a:ext cx="3220789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7531" y="8587707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Hà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, 2025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347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46463" y="9092410"/>
            <a:ext cx="679673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10</a:t>
            </a:r>
            <a:endParaRPr lang="en-US" sz="3200" dirty="0">
              <a:solidFill>
                <a:srgbClr val="000000"/>
              </a:solidFill>
              <a:latin typeface="Monument"/>
              <a:ea typeface="Monument"/>
              <a:cs typeface="Monument"/>
              <a:sym typeface="Monumen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28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Kết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quả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mô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phỏng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3.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</a:rPr>
              <a:t>Tiến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hành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chạy</a:t>
            </a:r>
            <a:r>
              <a:rPr lang="en-US" sz="2000" dirty="0" smtClean="0">
                <a:latin typeface="Montserrat" panose="00000500000000000000" pitchFamily="2" charset="0"/>
              </a:rPr>
              <a:t> 3 process </a:t>
            </a:r>
            <a:r>
              <a:rPr lang="en-US" sz="2000" dirty="0" err="1" smtClean="0">
                <a:latin typeface="Montserrat" panose="00000500000000000000" pitchFamily="2" charset="0"/>
              </a:rPr>
              <a:t>độc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lập</a:t>
            </a:r>
            <a:r>
              <a:rPr lang="en-US" sz="2000" dirty="0" smtClean="0">
                <a:latin typeface="Montserrat" panose="00000500000000000000" pitchFamily="2" charset="0"/>
              </a:rPr>
              <a:t>: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4984" y="8709422"/>
            <a:ext cx="103759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Montserrat" panose="00000500000000000000" pitchFamily="2" charset="0"/>
              </a:rPr>
              <a:t>amf_process</a:t>
            </a:r>
            <a:r>
              <a:rPr lang="en-US" sz="2000" b="1" dirty="0">
                <a:latin typeface="Montserrat" panose="00000500000000000000" pitchFamily="2" charset="0"/>
              </a:rPr>
              <a:t>: </a:t>
            </a:r>
            <a:r>
              <a:rPr lang="en-US" sz="2000" dirty="0">
                <a:latin typeface="Montserrat" panose="00000500000000000000" pitchFamily="2" charset="0"/>
              </a:rPr>
              <a:t>Connect </a:t>
            </a:r>
            <a:r>
              <a:rPr lang="en-US" sz="2000" dirty="0" err="1">
                <a:latin typeface="Montserrat" panose="00000500000000000000" pitchFamily="2" charset="0"/>
              </a:rPr>
              <a:t>gNodeB</a:t>
            </a:r>
            <a:r>
              <a:rPr lang="en-US" sz="2000" dirty="0" smtClean="0">
                <a:latin typeface="Montserrat" panose="00000500000000000000" pitchFamily="2" charset="0"/>
              </a:rPr>
              <a:t>, </a:t>
            </a:r>
            <a:r>
              <a:rPr lang="en-US" sz="2000" dirty="0" err="1" smtClean="0">
                <a:latin typeface="Montserrat" panose="00000500000000000000" pitchFamily="2" charset="0"/>
              </a:rPr>
              <a:t>xử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lý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yêu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cầu</a:t>
            </a:r>
            <a:r>
              <a:rPr lang="en-US" sz="2000" dirty="0" smtClean="0">
                <a:latin typeface="Montserrat" panose="00000500000000000000" pitchFamily="2" charset="0"/>
              </a:rPr>
              <a:t> registration/service request, </a:t>
            </a:r>
            <a:r>
              <a:rPr lang="en-US" sz="2000" dirty="0" err="1">
                <a:latin typeface="Montserrat" panose="00000500000000000000" pitchFamily="2" charset="0"/>
              </a:rPr>
              <a:t>cấp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smtClean="0">
                <a:latin typeface="Montserrat" panose="00000500000000000000" pitchFamily="2" charset="0"/>
              </a:rPr>
              <a:t>S-TMSI </a:t>
            </a:r>
            <a:r>
              <a:rPr lang="en-US" sz="2000" dirty="0" err="1" smtClean="0">
                <a:latin typeface="Montserrat" panose="00000500000000000000" pitchFamily="2" charset="0"/>
              </a:rPr>
              <a:t>cho</a:t>
            </a:r>
            <a:r>
              <a:rPr lang="en-US" sz="2000" dirty="0" smtClean="0">
                <a:latin typeface="Montserrat" panose="00000500000000000000" pitchFamily="2" charset="0"/>
              </a:rPr>
              <a:t> UE, </a:t>
            </a:r>
            <a:r>
              <a:rPr lang="en-US" sz="2000" dirty="0" err="1">
                <a:latin typeface="Montserrat" panose="00000500000000000000" pitchFamily="2" charset="0"/>
              </a:rPr>
              <a:t>gửi</a:t>
            </a:r>
            <a:r>
              <a:rPr lang="en-US" sz="2000" dirty="0">
                <a:latin typeface="Montserrat" panose="00000500000000000000" pitchFamily="2" charset="0"/>
              </a:rPr>
              <a:t> Paging </a:t>
            </a:r>
            <a:r>
              <a:rPr lang="en-US" sz="2000" dirty="0" err="1">
                <a:latin typeface="Montserrat" panose="00000500000000000000" pitchFamily="2" charset="0"/>
              </a:rPr>
              <a:t>sau</a:t>
            </a:r>
            <a:r>
              <a:rPr lang="en-US" sz="2000" dirty="0">
                <a:latin typeface="Montserrat" panose="00000500000000000000" pitchFamily="2" charset="0"/>
              </a:rPr>
              <a:t> y (</a:t>
            </a:r>
            <a:r>
              <a:rPr lang="en-US" sz="2000" dirty="0" err="1" smtClean="0">
                <a:latin typeface="Montserrat" panose="00000500000000000000" pitchFamily="2" charset="0"/>
              </a:rPr>
              <a:t>ms</a:t>
            </a:r>
            <a:r>
              <a:rPr lang="en-US" sz="2000" dirty="0">
                <a:latin typeface="Montserrat" panose="00000500000000000000" pitchFamily="2" charset="0"/>
              </a:rPr>
              <a:t>)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>
                <a:latin typeface="Montserrat" panose="00000500000000000000" pitchFamily="2" charset="0"/>
              </a:rPr>
              <a:t>random </a:t>
            </a:r>
            <a:r>
              <a:rPr lang="en-US" sz="2000" dirty="0" smtClean="0">
                <a:latin typeface="Montserrat" panose="00000500000000000000" pitchFamily="2" charset="0"/>
              </a:rPr>
              <a:t>range 500-3000ms, </a:t>
            </a:r>
            <a:r>
              <a:rPr lang="en-US" sz="2000" dirty="0" err="1" smtClean="0">
                <a:latin typeface="Montserrat" panose="00000500000000000000" pitchFamily="2" charset="0"/>
              </a:rPr>
              <a:t>thống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kê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số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lượng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và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tỷ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lệ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phần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trăm</a:t>
            </a:r>
            <a:r>
              <a:rPr lang="en-US" sz="2000" dirty="0" smtClean="0">
                <a:latin typeface="Montserrat" panose="00000500000000000000" pitchFamily="2" charset="0"/>
              </a:rPr>
              <a:t> UE connected </a:t>
            </a:r>
            <a:r>
              <a:rPr lang="en-US" sz="2000" dirty="0" err="1" smtClean="0">
                <a:latin typeface="Montserrat" panose="00000500000000000000" pitchFamily="2" charset="0"/>
              </a:rPr>
              <a:t>vào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mỗi</a:t>
            </a:r>
            <a:r>
              <a:rPr lang="en-US" sz="2000" dirty="0" smtClean="0">
                <a:latin typeface="Montserrat" panose="00000500000000000000" pitchFamily="2" charset="0"/>
              </a:rPr>
              <a:t> AMF.</a:t>
            </a:r>
            <a:endParaRPr lang="en-US" sz="2000" dirty="0">
              <a:latin typeface="Montserrat" panose="00000500000000000000" pitchFamily="2" charset="0"/>
            </a:endParaRPr>
          </a:p>
          <a:p>
            <a:endParaRPr lang="en-US" sz="2000" dirty="0">
              <a:latin typeface="Montserrat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110755"/>
            <a:ext cx="7591425" cy="640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179466"/>
            <a:ext cx="7105650" cy="21844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00" y="5106382"/>
            <a:ext cx="7105650" cy="244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347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75317" y="9092410"/>
            <a:ext cx="621965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11</a:t>
            </a:r>
            <a:endParaRPr lang="en-US" sz="3200" dirty="0">
              <a:solidFill>
                <a:srgbClr val="000000"/>
              </a:solidFill>
              <a:latin typeface="Monument"/>
              <a:ea typeface="Monument"/>
              <a:cs typeface="Monument"/>
              <a:sym typeface="Monumen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28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Đề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xuất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tối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ưu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và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phát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triển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71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4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1629584"/>
            <a:ext cx="716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 smtClean="0">
                <a:latin typeface="Montserrat" panose="00000500000000000000" pitchFamily="2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Montserrat" panose="00000500000000000000" pitchFamily="2" charset="0"/>
              </a:rPr>
              <a:t>Bổ</a:t>
            </a:r>
            <a:r>
              <a:rPr lang="en-US" sz="2000" dirty="0" smtClean="0">
                <a:latin typeface="Montserrat" panose="00000500000000000000" pitchFamily="2" charset="0"/>
              </a:rPr>
              <a:t> sung </a:t>
            </a:r>
            <a:r>
              <a:rPr lang="en-US" sz="2000" dirty="0" err="1" smtClean="0">
                <a:latin typeface="Montserrat" panose="00000500000000000000" pitchFamily="2" charset="0"/>
              </a:rPr>
              <a:t>cơ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chế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đồng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bộ</a:t>
            </a:r>
            <a:r>
              <a:rPr lang="en-US" sz="2000" dirty="0" smtClean="0">
                <a:latin typeface="Montserrat" panose="00000500000000000000" pitchFamily="2" charset="0"/>
              </a:rPr>
              <a:t> SFN </a:t>
            </a:r>
            <a:r>
              <a:rPr lang="en-US" sz="2000" dirty="0" err="1" smtClean="0">
                <a:latin typeface="Montserrat" panose="00000500000000000000" pitchFamily="2" charset="0"/>
              </a:rPr>
              <a:t>giữa</a:t>
            </a:r>
            <a:r>
              <a:rPr lang="en-US" sz="2000" dirty="0" smtClean="0">
                <a:latin typeface="Montserrat" panose="00000500000000000000" pitchFamily="2" charset="0"/>
              </a:rPr>
              <a:t> UE </a:t>
            </a:r>
            <a:r>
              <a:rPr lang="en-US" sz="2000" dirty="0" err="1" smtClean="0">
                <a:latin typeface="Montserrat" panose="00000500000000000000" pitchFamily="2" charset="0"/>
              </a:rPr>
              <a:t>và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gNodeB</a:t>
            </a:r>
            <a:r>
              <a:rPr lang="en-US" sz="2000" dirty="0" smtClean="0">
                <a:latin typeface="Montserrat" panose="00000500000000000000" pitchFamily="2" charset="0"/>
              </a:rPr>
              <a:t>, </a:t>
            </a:r>
            <a:r>
              <a:rPr lang="en-US" sz="2000" dirty="0" err="1" smtClean="0">
                <a:latin typeface="Montserrat" panose="00000500000000000000" pitchFamily="2" charset="0"/>
              </a:rPr>
              <a:t>gNodeB</a:t>
            </a:r>
            <a:r>
              <a:rPr lang="en-US" sz="2000" dirty="0" smtClean="0">
                <a:latin typeface="Montserrat" panose="00000500000000000000" pitchFamily="2" charset="0"/>
              </a:rPr>
              <a:t> retry </a:t>
            </a:r>
            <a:r>
              <a:rPr lang="en-US" sz="2000" dirty="0" err="1" smtClean="0">
                <a:latin typeface="Montserrat" panose="00000500000000000000" pitchFamily="2" charset="0"/>
              </a:rPr>
              <a:t>kết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nối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khi</a:t>
            </a:r>
            <a:r>
              <a:rPr lang="en-US" sz="2000" dirty="0" smtClean="0">
                <a:latin typeface="Montserrat" panose="00000500000000000000" pitchFamily="2" charset="0"/>
              </a:rPr>
              <a:t> AMF </a:t>
            </a:r>
            <a:r>
              <a:rPr lang="en-US" sz="2000" dirty="0" err="1" smtClean="0">
                <a:latin typeface="Montserrat" panose="00000500000000000000" pitchFamily="2" charset="0"/>
              </a:rPr>
              <a:t>mất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kết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nối</a:t>
            </a:r>
            <a:r>
              <a:rPr lang="en-US" sz="2000" dirty="0" smtClean="0">
                <a:latin typeface="Montserrat" panose="00000500000000000000" pitchFamily="2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Montserrat" panose="00000500000000000000" pitchFamily="2" charset="0"/>
              </a:rPr>
              <a:t>Mô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phỏng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thêm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khi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trường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hợp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mất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gói</a:t>
            </a:r>
            <a:r>
              <a:rPr lang="en-US" sz="2000" dirty="0" smtClean="0">
                <a:latin typeface="Montserrat" panose="00000500000000000000" pitchFamily="2" charset="0"/>
              </a:rPr>
              <a:t>, </a:t>
            </a:r>
            <a:r>
              <a:rPr lang="en-US" sz="2000" dirty="0" err="1" smtClean="0">
                <a:latin typeface="Montserrat" panose="00000500000000000000" pitchFamily="2" charset="0"/>
              </a:rPr>
              <a:t>độ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trễ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cao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M</a:t>
            </a:r>
            <a:r>
              <a:rPr lang="en-US" sz="2000" dirty="0" err="1" smtClean="0">
                <a:latin typeface="Montserrat" panose="00000500000000000000" pitchFamily="2" charset="0"/>
              </a:rPr>
              <a:t>ở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rộng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kịch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bản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với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nhiều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gNodeB</a:t>
            </a:r>
            <a:r>
              <a:rPr lang="en-US" sz="2000" dirty="0" smtClean="0">
                <a:latin typeface="Montserrat" panose="00000500000000000000" pitchFamily="2" charset="0"/>
              </a:rPr>
              <a:t>, </a:t>
            </a:r>
            <a:r>
              <a:rPr lang="en-US" sz="2000" dirty="0" err="1" smtClean="0">
                <a:latin typeface="Montserrat" panose="00000500000000000000" pitchFamily="2" charset="0"/>
              </a:rPr>
              <a:t>tích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hợp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thêm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với</a:t>
            </a:r>
            <a:r>
              <a:rPr lang="en-US" sz="2000" dirty="0" smtClean="0">
                <a:latin typeface="Montserrat" panose="00000500000000000000" pitchFamily="2" charset="0"/>
              </a:rPr>
              <a:t> UPF </a:t>
            </a:r>
            <a:r>
              <a:rPr lang="en-US" sz="2000" dirty="0" err="1" smtClean="0">
                <a:latin typeface="Montserrat" panose="00000500000000000000" pitchFamily="2" charset="0"/>
              </a:rPr>
              <a:t>để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mô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phỏng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luồng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dữ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liệu</a:t>
            </a:r>
            <a:r>
              <a:rPr lang="en-US" sz="2000" dirty="0" smtClean="0">
                <a:latin typeface="Montserrat" panose="00000500000000000000" pitchFamily="2" charset="0"/>
              </a:rPr>
              <a:t>.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1765775"/>
            <a:ext cx="8811855" cy="53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86651" y="3600450"/>
            <a:ext cx="16514698" cy="3086100"/>
            <a:chOff x="0" y="0"/>
            <a:chExt cx="4274726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812800"/>
            </a:xfrm>
            <a:custGeom>
              <a:avLst/>
              <a:gdLst/>
              <a:ahLst/>
              <a:cxnLst/>
              <a:rect l="l" t="t" r="r" b="b"/>
              <a:pathLst>
                <a:path w="4274726" h="812800">
                  <a:moveTo>
                    <a:pt x="0" y="0"/>
                  </a:moveTo>
                  <a:lnTo>
                    <a:pt x="4274726" y="0"/>
                  </a:lnTo>
                  <a:lnTo>
                    <a:pt x="427472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F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86651" y="4763588"/>
            <a:ext cx="16514698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5"/>
              </a:lnSpc>
            </a:pPr>
            <a:r>
              <a:rPr lang="en-US" sz="5400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 for listening!</a:t>
            </a:r>
            <a:endParaRPr lang="en-US" sz="54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22599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3196" y="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11785" y="1797838"/>
            <a:ext cx="6911437" cy="47625"/>
            <a:chOff x="0" y="0"/>
            <a:chExt cx="1820296" cy="1254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20296" cy="12543"/>
            </a:xfrm>
            <a:custGeom>
              <a:avLst/>
              <a:gdLst/>
              <a:ahLst/>
              <a:cxnLst/>
              <a:rect l="l" t="t" r="r" b="b"/>
              <a:pathLst>
                <a:path w="1820296" h="12543">
                  <a:moveTo>
                    <a:pt x="0" y="0"/>
                  </a:moveTo>
                  <a:lnTo>
                    <a:pt x="1820296" y="0"/>
                  </a:lnTo>
                  <a:lnTo>
                    <a:pt x="1820296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F0000"/>
            </a:solidFill>
            <a:ln>
              <a:solidFill>
                <a:srgbClr val="C00000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820296" cy="5064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4800" y="284929"/>
            <a:ext cx="5339809" cy="1494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927"/>
              </a:lnSpc>
              <a:spcBef>
                <a:spcPct val="0"/>
              </a:spcBef>
            </a:pPr>
            <a:r>
              <a:rPr lang="en-US" sz="7200" b="1" dirty="0" err="1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</a:t>
            </a:r>
            <a:r>
              <a:rPr lang="en-US" sz="72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7200" b="1" dirty="0" err="1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Lục</a:t>
            </a:r>
            <a:endParaRPr lang="en-US" sz="7200" b="1" dirty="0">
              <a:solidFill>
                <a:srgbClr val="C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06895" y="2277161"/>
            <a:ext cx="700683" cy="1036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80104" y="2620835"/>
            <a:ext cx="1232507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Đặt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vấn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đề</a:t>
            </a:r>
            <a:endParaRPr lang="en-US" sz="32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2135" y="3424659"/>
            <a:ext cx="700683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80104" y="3816388"/>
            <a:ext cx="1232507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Cách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giải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quyết</a:t>
            </a:r>
            <a:endParaRPr lang="en-US" sz="32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8072" y="4813777"/>
            <a:ext cx="694134" cy="1036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14718" y="5134549"/>
            <a:ext cx="1232507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mô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phỏng</a:t>
            </a:r>
            <a:endParaRPr lang="en-US" sz="32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4864" y="6522176"/>
            <a:ext cx="1074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Montserrat Bold" panose="00000800000000000000" pitchFamily="2" charset="0"/>
              </a:rPr>
              <a:t>Đề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xuất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tối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ưu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và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phát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triển</a:t>
            </a:r>
            <a:endParaRPr lang="en-US" sz="3200" dirty="0">
              <a:latin typeface="Montserrat Bold" panose="00000800000000000000" pitchFamily="2" charset="0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1097243" y="6202896"/>
            <a:ext cx="795793" cy="1036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5400" b="1" dirty="0" smtClean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  <a:r>
              <a:rPr lang="en-US" sz="54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64770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993590" y="7353300"/>
            <a:ext cx="7310415" cy="31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sz="1896" b="1" i="1" dirty="0" err="1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Hình</a:t>
            </a:r>
            <a:r>
              <a:rPr lang="en-US" sz="1896" b="1" i="1" dirty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1</a:t>
            </a:r>
            <a:r>
              <a:rPr lang="en-US" sz="1896" b="1" i="1" dirty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. </a:t>
            </a:r>
            <a:r>
              <a:rPr lang="en-US" sz="1896" b="1" i="1" dirty="0" err="1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Sơ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1896" b="1" i="1" dirty="0" err="1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đồ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1896" b="1" i="1" dirty="0" err="1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mạng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5G SA</a:t>
            </a:r>
            <a:endParaRPr lang="en-US" sz="1896" b="1" i="1" dirty="0">
              <a:solidFill>
                <a:srgbClr val="000000"/>
              </a:solidFill>
              <a:latin typeface="Montserrat" panose="00000500000000000000" pitchFamily="2" charset="0"/>
              <a:ea typeface="Montserrat Bold Italics"/>
              <a:cs typeface="Montserrat Bold Italics"/>
              <a:sym typeface="Montserrat Bold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77357" y="9057162"/>
            <a:ext cx="357469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3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5492" y="131373"/>
            <a:ext cx="16230600" cy="1260117"/>
            <a:chOff x="0" y="636506"/>
            <a:chExt cx="21640800" cy="1680156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692925" y="636506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Đặt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vấn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đề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2792" y="233136"/>
            <a:ext cx="519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1.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492" y="1640821"/>
            <a:ext cx="8811855" cy="531773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62000" y="1968260"/>
            <a:ext cx="804851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mô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hình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triển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khai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thực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tế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mạng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5G SA.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trạm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phát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sóng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5G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gNodeB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thiết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lập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kết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nối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đến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nhiều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AMF.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Vì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vậy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việc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cân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bằng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tải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gNodeB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vấn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đề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khá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quan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trọng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để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đảm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bảo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UE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sẽ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chia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tải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đều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cho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AMF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phụ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thuộc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vào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khả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năng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AMF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hỗ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trợ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(Capacity weight</a:t>
            </a:r>
            <a:r>
              <a:rPr lang="en-US" sz="2000" dirty="0" smtClean="0">
                <a:latin typeface="Montserrat" panose="00000500000000000000" pitchFamily="2" charset="0"/>
                <a:ea typeface="Calibri" panose="020F0502020204030204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  <a:ea typeface="Calibri" panose="020F0502020204030204" pitchFamily="34" charset="0"/>
              </a:rPr>
              <a:t>Mục</a:t>
            </a:r>
            <a:r>
              <a:rPr lang="en-US" sz="2000" dirty="0" smtClean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  <a:ea typeface="Calibri" panose="020F0502020204030204" pitchFamily="34" charset="0"/>
              </a:rPr>
              <a:t>tiêu</a:t>
            </a:r>
            <a:r>
              <a:rPr lang="en-US" sz="2000" dirty="0" smtClean="0">
                <a:latin typeface="Montserrat" panose="00000500000000000000" pitchFamily="2" charset="0"/>
                <a:ea typeface="Calibri" panose="020F050202020403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Mô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phỏng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hệ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thống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với</a:t>
            </a:r>
            <a:r>
              <a:rPr lang="en-US" sz="2000" dirty="0">
                <a:latin typeface="Montserrat" panose="00000500000000000000" pitchFamily="2" charset="0"/>
              </a:rPr>
              <a:t> 200 UE, 1 </a:t>
            </a:r>
            <a:r>
              <a:rPr lang="en-US" sz="2000" dirty="0" err="1">
                <a:latin typeface="Montserrat" panose="00000500000000000000" pitchFamily="2" charset="0"/>
              </a:rPr>
              <a:t>gNodeB</a:t>
            </a:r>
            <a:r>
              <a:rPr lang="en-US" sz="2000" dirty="0">
                <a:latin typeface="Montserrat" panose="00000500000000000000" pitchFamily="2" charset="0"/>
              </a:rPr>
              <a:t>, 5 AMF.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Montserrat" panose="00000500000000000000" pitchFamily="2" charset="0"/>
              </a:rPr>
              <a:t>Áp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dụng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thuật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toán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cân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bằng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tải</a:t>
            </a:r>
            <a:r>
              <a:rPr lang="en-US" sz="2000" dirty="0" smtClean="0">
                <a:latin typeface="Montserrat" panose="00000500000000000000" pitchFamily="2" charset="0"/>
              </a:rPr>
              <a:t> Smooth Weight Round Robin </a:t>
            </a:r>
            <a:r>
              <a:rPr lang="en-US" sz="2000" dirty="0" err="1" smtClean="0">
                <a:latin typeface="Montserrat" panose="00000500000000000000" pitchFamily="2" charset="0"/>
              </a:rPr>
              <a:t>để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phân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bổ</a:t>
            </a:r>
            <a:r>
              <a:rPr lang="en-US" sz="2000" dirty="0" smtClean="0">
                <a:latin typeface="Montserrat" panose="00000500000000000000" pitchFamily="2" charset="0"/>
              </a:rPr>
              <a:t> UE.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Thống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kê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tỷ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lệ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phân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bổ</a:t>
            </a:r>
            <a:r>
              <a:rPr lang="en-US" sz="2000" dirty="0">
                <a:latin typeface="Montserrat" panose="00000500000000000000" pitchFamily="2" charset="0"/>
              </a:rPr>
              <a:t> UE </a:t>
            </a:r>
            <a:r>
              <a:rPr lang="en-US" sz="2000" dirty="0" err="1">
                <a:latin typeface="Montserrat" panose="00000500000000000000" pitchFamily="2" charset="0"/>
              </a:rPr>
              <a:t>trên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các</a:t>
            </a:r>
            <a:r>
              <a:rPr lang="en-US" sz="2000" dirty="0">
                <a:latin typeface="Montserrat" panose="00000500000000000000" pitchFamily="2" charset="0"/>
              </a:rPr>
              <a:t> AMF, </a:t>
            </a:r>
            <a:r>
              <a:rPr lang="en-US" sz="2000" dirty="0" err="1">
                <a:latin typeface="Montserrat" panose="00000500000000000000" pitchFamily="2" charset="0"/>
              </a:rPr>
              <a:t>đánh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giá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hiệu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quả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cân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bằng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tải</a:t>
            </a:r>
            <a:r>
              <a:rPr lang="en-US" sz="2000" dirty="0">
                <a:latin typeface="Montserrat" panose="000005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8596" y="-2286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099549" y="9092410"/>
            <a:ext cx="373500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4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Cách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giải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quyết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1671278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2.1. </a:t>
            </a:r>
            <a:r>
              <a:rPr lang="en-US" sz="2000" b="1" dirty="0" err="1" smtClean="0">
                <a:latin typeface="Montserrat" panose="00000500000000000000" pitchFamily="2" charset="0"/>
              </a:rPr>
              <a:t>Mô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hình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hệ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thống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778" y="1387867"/>
            <a:ext cx="7833271" cy="7254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0600" y="2499025"/>
            <a:ext cx="849677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UE (200): </a:t>
            </a:r>
            <a:r>
              <a:rPr lang="en-US" sz="2000" dirty="0" err="1">
                <a:latin typeface="Montserrat" panose="00000500000000000000" pitchFamily="2" charset="0"/>
              </a:rPr>
              <a:t>Mỗi</a:t>
            </a:r>
            <a:r>
              <a:rPr lang="en-US" sz="2000" dirty="0">
                <a:latin typeface="Montserrat" panose="00000500000000000000" pitchFamily="2" charset="0"/>
              </a:rPr>
              <a:t> UE </a:t>
            </a:r>
            <a:r>
              <a:rPr lang="en-US" sz="2000" dirty="0" err="1">
                <a:latin typeface="Montserrat" panose="00000500000000000000" pitchFamily="2" charset="0"/>
              </a:rPr>
              <a:t>có</a:t>
            </a:r>
            <a:r>
              <a:rPr lang="en-US" sz="2000" dirty="0">
                <a:latin typeface="Montserrat" panose="00000500000000000000" pitchFamily="2" charset="0"/>
              </a:rPr>
              <a:t> TMSI (452040000000001 + </a:t>
            </a:r>
            <a:r>
              <a:rPr lang="en-US" sz="2000" dirty="0" err="1">
                <a:latin typeface="Montserrat" panose="00000500000000000000" pitchFamily="2" charset="0"/>
              </a:rPr>
              <a:t>i</a:t>
            </a:r>
            <a:r>
              <a:rPr lang="en-US" sz="2000" dirty="0">
                <a:latin typeface="Montserrat" panose="00000500000000000000" pitchFamily="2" charset="0"/>
              </a:rPr>
              <a:t>, </a:t>
            </a:r>
            <a:r>
              <a:rPr lang="en-US" sz="2000" dirty="0" err="1">
                <a:latin typeface="Montserrat" panose="00000500000000000000" pitchFamily="2" charset="0"/>
              </a:rPr>
              <a:t>tăng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dần</a:t>
            </a:r>
            <a:r>
              <a:rPr lang="en-US" sz="2000" dirty="0">
                <a:latin typeface="Montserrat" panose="00000500000000000000" pitchFamily="2" charset="0"/>
              </a:rPr>
              <a:t>), </a:t>
            </a:r>
            <a:r>
              <a:rPr lang="en-US" sz="2000" dirty="0" err="1">
                <a:latin typeface="Montserrat" panose="00000500000000000000" pitchFamily="2" charset="0"/>
              </a:rPr>
              <a:t>trạng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thái</a:t>
            </a:r>
            <a:r>
              <a:rPr lang="en-US" sz="2000" dirty="0">
                <a:latin typeface="Montserrat" panose="00000500000000000000" pitchFamily="2" charset="0"/>
              </a:rPr>
              <a:t> (IDLE, REGISTERED, CONNECTED), timer x random (500-3000ms</a:t>
            </a:r>
            <a:r>
              <a:rPr lang="en-US" sz="2000" dirty="0" smtClean="0">
                <a:latin typeface="Montserrat" panose="00000500000000000000" pitchFamily="2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ntserrat" panose="00000500000000000000" pitchFamily="2" charset="0"/>
              </a:rPr>
              <a:t>gNodeB</a:t>
            </a:r>
            <a:r>
              <a:rPr lang="en-US" sz="2000" dirty="0">
                <a:latin typeface="Montserrat" panose="00000500000000000000" pitchFamily="2" charset="0"/>
              </a:rPr>
              <a:t> (1): </a:t>
            </a:r>
            <a:r>
              <a:rPr lang="en-US" sz="2000" dirty="0" err="1">
                <a:latin typeface="Montserrat" panose="00000500000000000000" pitchFamily="2" charset="0"/>
              </a:rPr>
              <a:t>gNBID</a:t>
            </a:r>
            <a:r>
              <a:rPr lang="en-US" sz="2000" dirty="0">
                <a:latin typeface="Montserrat" panose="00000500000000000000" pitchFamily="2" charset="0"/>
              </a:rPr>
              <a:t> (26 bits), </a:t>
            </a:r>
            <a:r>
              <a:rPr lang="en-US" sz="2000" dirty="0" err="1">
                <a:latin typeface="Montserrat" panose="00000500000000000000" pitchFamily="2" charset="0"/>
              </a:rPr>
              <a:t>quản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lý</a:t>
            </a:r>
            <a:r>
              <a:rPr lang="en-US" sz="2000" dirty="0">
                <a:latin typeface="Montserrat" panose="00000500000000000000" pitchFamily="2" charset="0"/>
              </a:rPr>
              <a:t> UE qua 5G S-TMSI (16 bits), </a:t>
            </a:r>
            <a:r>
              <a:rPr lang="en-US" sz="2000" dirty="0" err="1">
                <a:latin typeface="Montserrat" panose="00000500000000000000" pitchFamily="2" charset="0"/>
              </a:rPr>
              <a:t>kết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nối</a:t>
            </a:r>
            <a:r>
              <a:rPr lang="en-US" sz="2000" dirty="0">
                <a:latin typeface="Montserrat" panose="00000500000000000000" pitchFamily="2" charset="0"/>
              </a:rPr>
              <a:t> AMF qua SCTP socket </a:t>
            </a:r>
            <a:r>
              <a:rPr lang="en-US" sz="2000" dirty="0" smtClean="0">
                <a:latin typeface="Montserrat" panose="00000500000000000000" pitchFamily="2" charset="0"/>
              </a:rPr>
              <a:t>( </a:t>
            </a:r>
            <a:r>
              <a:rPr lang="en-US" sz="2000" dirty="0">
                <a:latin typeface="Montserrat" panose="00000500000000000000" pitchFamily="2" charset="0"/>
              </a:rPr>
              <a:t>port 9100).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Montserrat" panose="00000500000000000000" pitchFamily="2" charset="0"/>
              </a:rPr>
              <a:t>AMF (5): Dung lượng (40, 20, 30, 70, 40 UE), định danh (AMF Region ID 8 bits, Set ID 10 bits, Pointer 6 bits</a:t>
            </a:r>
            <a:r>
              <a:rPr lang="vi-VN" sz="2000" dirty="0" smtClean="0">
                <a:latin typeface="Montserrat" panose="00000500000000000000" pitchFamily="2" charset="0"/>
              </a:rPr>
              <a:t>).</a:t>
            </a:r>
            <a:endParaRPr lang="en-US" sz="2000" dirty="0" smtClean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</a:rPr>
              <a:t>Giao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tiếp</a:t>
            </a:r>
            <a:r>
              <a:rPr lang="en-US" sz="2000" dirty="0" smtClean="0">
                <a:latin typeface="Montserrat" panose="00000500000000000000" pitchFamily="2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smtClean="0"/>
              <a:t>UE </a:t>
            </a:r>
            <a:r>
              <a:rPr lang="en-US" sz="2000" dirty="0"/>
              <a:t>↔ </a:t>
            </a:r>
            <a:r>
              <a:rPr lang="en-US" sz="2000" dirty="0" err="1"/>
              <a:t>gNodeB</a:t>
            </a:r>
            <a:r>
              <a:rPr lang="en-US" sz="2000" dirty="0"/>
              <a:t>: Shared Memory 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/>
              <a:t>gNodeB</a:t>
            </a:r>
            <a:r>
              <a:rPr lang="en-US" sz="2000" dirty="0" smtClean="0"/>
              <a:t> </a:t>
            </a:r>
            <a:r>
              <a:rPr lang="en-US" sz="2000" dirty="0"/>
              <a:t>↔ AMF: SCTP </a:t>
            </a:r>
            <a:r>
              <a:rPr lang="en-US" sz="2000" dirty="0" smtClean="0"/>
              <a:t>socket </a:t>
            </a:r>
            <a:endParaRPr lang="en-US" sz="2000" dirty="0"/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 smtClean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399413" y="8856802"/>
            <a:ext cx="431400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err="1" smtClean="0">
                <a:latin typeface="Montserrat" panose="00000500000000000000" pitchFamily="2" charset="0"/>
              </a:rPr>
              <a:t>Hình</a:t>
            </a:r>
            <a:r>
              <a:rPr lang="en-US" sz="1900" b="1" dirty="0" smtClean="0">
                <a:latin typeface="Montserrat" panose="00000500000000000000" pitchFamily="2" charset="0"/>
              </a:rPr>
              <a:t> 2. </a:t>
            </a:r>
            <a:r>
              <a:rPr lang="en-US" sz="1900" b="1" dirty="0" err="1" smtClean="0">
                <a:latin typeface="Montserrat" panose="00000500000000000000" pitchFamily="2" charset="0"/>
              </a:rPr>
              <a:t>Luồng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bản</a:t>
            </a:r>
            <a:r>
              <a:rPr lang="en-US" sz="1900" b="1" dirty="0" smtClean="0">
                <a:latin typeface="Montserrat" panose="00000500000000000000" pitchFamily="2" charset="0"/>
              </a:rPr>
              <a:t> tin </a:t>
            </a:r>
            <a:r>
              <a:rPr lang="en-US" sz="1900" b="1" dirty="0" err="1" smtClean="0">
                <a:latin typeface="Montserrat" panose="00000500000000000000" pitchFamily="2" charset="0"/>
              </a:rPr>
              <a:t>hoạt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động</a:t>
            </a:r>
            <a:endParaRPr lang="en-US" sz="19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8596" y="-2286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07564" y="9092410"/>
            <a:ext cx="357470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5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Cách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giải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quyết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1671278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2.2. </a:t>
            </a:r>
            <a:r>
              <a:rPr lang="en-US" sz="2000" b="1" dirty="0" err="1" smtClean="0">
                <a:latin typeface="Montserrat" panose="00000500000000000000" pitchFamily="2" charset="0"/>
              </a:rPr>
              <a:t>Cấu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trúc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chương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trình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mô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phỏng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0873" y="8733089"/>
            <a:ext cx="75440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err="1" smtClean="0">
                <a:latin typeface="Montserrat" panose="00000500000000000000" pitchFamily="2" charset="0"/>
              </a:rPr>
              <a:t>Bảng</a:t>
            </a:r>
            <a:r>
              <a:rPr lang="en-US" sz="1900" b="1" dirty="0" smtClean="0">
                <a:latin typeface="Montserrat" panose="00000500000000000000" pitchFamily="2" charset="0"/>
              </a:rPr>
              <a:t> 3. </a:t>
            </a:r>
            <a:r>
              <a:rPr lang="en-US" sz="1900" b="1" dirty="0" err="1" smtClean="0">
                <a:latin typeface="Montserrat" panose="00000500000000000000" pitchFamily="2" charset="0"/>
              </a:rPr>
              <a:t>Cấu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trúc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và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chức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năng</a:t>
            </a:r>
            <a:r>
              <a:rPr lang="en-US" sz="1900" b="1" dirty="0" smtClean="0">
                <a:latin typeface="Montserrat" panose="00000500000000000000" pitchFamily="2" charset="0"/>
              </a:rPr>
              <a:t> 3 process UE, </a:t>
            </a:r>
            <a:r>
              <a:rPr lang="en-US" sz="1900" b="1" dirty="0" err="1" smtClean="0">
                <a:latin typeface="Montserrat" panose="00000500000000000000" pitchFamily="2" charset="0"/>
              </a:rPr>
              <a:t>gNB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và</a:t>
            </a:r>
            <a:r>
              <a:rPr lang="en-US" sz="1900" b="1" dirty="0" smtClean="0">
                <a:latin typeface="Montserrat" panose="00000500000000000000" pitchFamily="2" charset="0"/>
              </a:rPr>
              <a:t> AMF </a:t>
            </a:r>
            <a:endParaRPr lang="en-US" sz="1900" b="1" dirty="0">
              <a:latin typeface="Montserrat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499025"/>
            <a:ext cx="9753600" cy="60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5633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01953" y="9092410"/>
            <a:ext cx="368692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6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Cách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giải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quyết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2.3. </a:t>
            </a:r>
            <a:r>
              <a:rPr lang="en-US" sz="2000" b="1" dirty="0" err="1" smtClean="0">
                <a:latin typeface="Montserrat" panose="00000500000000000000" pitchFamily="2" charset="0"/>
              </a:rPr>
              <a:t>Thuật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toán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cân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bằng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tải</a:t>
            </a:r>
            <a:r>
              <a:rPr lang="en-US" sz="2000" b="1" dirty="0" smtClean="0">
                <a:latin typeface="Montserrat" panose="00000500000000000000" pitchFamily="2" charset="0"/>
              </a:rPr>
              <a:t> SWRR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43" y="1728109"/>
            <a:ext cx="8001000" cy="5229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000" y="2110755"/>
            <a:ext cx="735689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Montserrat" panose="00000500000000000000" pitchFamily="2" charset="0"/>
              </a:rPr>
              <a:t>Mục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đích</a:t>
            </a:r>
            <a:r>
              <a:rPr lang="en-US" sz="2000" b="1" dirty="0" smtClean="0">
                <a:latin typeface="Montserrat" panose="00000500000000000000" pitchFamily="2" charset="0"/>
              </a:rPr>
              <a:t>: </a:t>
            </a:r>
            <a:r>
              <a:rPr lang="vi-VN" sz="2000" dirty="0">
                <a:latin typeface="Montserrat" panose="00000500000000000000" pitchFamily="2" charset="0"/>
              </a:rPr>
              <a:t>Phân bổ UE đến AMF dựa trên dung lượng (weight = capacity), đảm bảo tỷ lệ phân bổ gần sát </a:t>
            </a:r>
            <a:r>
              <a:rPr lang="vi-VN" sz="2000" dirty="0" smtClean="0">
                <a:latin typeface="Montserrat" panose="00000500000000000000" pitchFamily="2" charset="0"/>
              </a:rPr>
              <a:t>capacity</a:t>
            </a:r>
            <a:r>
              <a:rPr lang="en-US" sz="2000" dirty="0" smtClean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Montserrat" panose="00000500000000000000" pitchFamily="2" charset="0"/>
              </a:rPr>
              <a:t>Đầu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vào</a:t>
            </a:r>
            <a:r>
              <a:rPr lang="en-US" sz="2000" b="1" dirty="0" smtClean="0">
                <a:latin typeface="Montserrat" panose="00000500000000000000" pitchFamily="2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amf_weight</a:t>
            </a:r>
            <a:r>
              <a:rPr lang="en-US" sz="2000" dirty="0">
                <a:latin typeface="Montserrat" panose="00000500000000000000" pitchFamily="2" charset="0"/>
              </a:rPr>
              <a:t>[NUM_AMF]: </a:t>
            </a:r>
            <a:r>
              <a:rPr lang="en-US" sz="2000" dirty="0" err="1">
                <a:latin typeface="Montserrat" panose="00000500000000000000" pitchFamily="2" charset="0"/>
              </a:rPr>
              <a:t>Trọng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số</a:t>
            </a:r>
            <a:r>
              <a:rPr lang="en-US" sz="2000" dirty="0">
                <a:latin typeface="Montserrat" panose="00000500000000000000" pitchFamily="2" charset="0"/>
              </a:rPr>
              <a:t> ban </a:t>
            </a:r>
            <a:r>
              <a:rPr lang="en-US" sz="2000" dirty="0" err="1">
                <a:latin typeface="Montserrat" panose="00000500000000000000" pitchFamily="2" charset="0"/>
              </a:rPr>
              <a:t>đầu</a:t>
            </a:r>
            <a:r>
              <a:rPr lang="en-US" sz="2000" dirty="0">
                <a:latin typeface="Montserrat" panose="00000500000000000000" pitchFamily="2" charset="0"/>
              </a:rPr>
              <a:t> = capacity (40, 20, 30, 70, 40).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amf_current_weight</a:t>
            </a:r>
            <a:r>
              <a:rPr lang="en-US" sz="2000" dirty="0">
                <a:latin typeface="Montserrat" panose="00000500000000000000" pitchFamily="2" charset="0"/>
              </a:rPr>
              <a:t>[NUM_AMF]: </a:t>
            </a:r>
            <a:r>
              <a:rPr lang="en-US" sz="2000" dirty="0" err="1">
                <a:latin typeface="Montserrat" panose="00000500000000000000" pitchFamily="2" charset="0"/>
              </a:rPr>
              <a:t>Trọng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số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hiện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tại</a:t>
            </a:r>
            <a:r>
              <a:rPr lang="en-US" sz="2000" dirty="0">
                <a:latin typeface="Montserrat" panose="00000500000000000000" pitchFamily="2" charset="0"/>
              </a:rPr>
              <a:t> (</a:t>
            </a:r>
            <a:r>
              <a:rPr lang="en-US" sz="2000" dirty="0" err="1">
                <a:latin typeface="Montserrat" panose="00000500000000000000" pitchFamily="2" charset="0"/>
              </a:rPr>
              <a:t>khởi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tạo</a:t>
            </a:r>
            <a:r>
              <a:rPr lang="en-US" sz="2000" dirty="0">
                <a:latin typeface="Montserrat" panose="00000500000000000000" pitchFamily="2" charset="0"/>
              </a:rPr>
              <a:t> 0, </a:t>
            </a:r>
            <a:r>
              <a:rPr lang="en-US" sz="2000" dirty="0" err="1">
                <a:latin typeface="Montserrat" panose="00000500000000000000" pitchFamily="2" charset="0"/>
              </a:rPr>
              <a:t>cập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nhật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động</a:t>
            </a:r>
            <a:r>
              <a:rPr lang="en-US" sz="2000" dirty="0">
                <a:latin typeface="Montserrat" panose="00000500000000000000" pitchFamily="2" charset="0"/>
              </a:rPr>
              <a:t>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amf_counts</a:t>
            </a:r>
            <a:r>
              <a:rPr lang="en-US" sz="2000" dirty="0">
                <a:latin typeface="Montserrat" panose="00000500000000000000" pitchFamily="2" charset="0"/>
              </a:rPr>
              <a:t>[NUM_AMF]: </a:t>
            </a:r>
            <a:r>
              <a:rPr lang="en-US" sz="2000" dirty="0" err="1">
                <a:latin typeface="Montserrat" panose="00000500000000000000" pitchFamily="2" charset="0"/>
              </a:rPr>
              <a:t>Số</a:t>
            </a:r>
            <a:r>
              <a:rPr lang="en-US" sz="2000" dirty="0">
                <a:latin typeface="Montserrat" panose="00000500000000000000" pitchFamily="2" charset="0"/>
              </a:rPr>
              <a:t> UE </a:t>
            </a:r>
            <a:r>
              <a:rPr lang="en-US" sz="2000" dirty="0" err="1">
                <a:latin typeface="Montserrat" panose="00000500000000000000" pitchFamily="2" charset="0"/>
              </a:rPr>
              <a:t>hiện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tại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trên</a:t>
            </a:r>
            <a:r>
              <a:rPr lang="en-US" sz="2000" dirty="0">
                <a:latin typeface="Montserrat" panose="00000500000000000000" pitchFamily="2" charset="0"/>
              </a:rPr>
              <a:t> AMF.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2000" dirty="0">
                <a:latin typeface="Montserrat" panose="00000500000000000000" pitchFamily="2" charset="0"/>
              </a:rPr>
              <a:t>amf_capacity[NUM_AMF]: Dung lượng tối đa (40, 20, 30, 70, 40</a:t>
            </a:r>
            <a:r>
              <a:rPr lang="vi-VN" sz="2000" dirty="0" smtClean="0">
                <a:latin typeface="Montserrat" panose="00000500000000000000" pitchFamily="2" charset="0"/>
              </a:rPr>
              <a:t>).</a:t>
            </a:r>
            <a:endParaRPr lang="en-US" sz="2000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dirty="0">
                <a:latin typeface="Montserrat" panose="00000500000000000000" pitchFamily="2" charset="0"/>
              </a:rPr>
              <a:t>Đầu ra: </a:t>
            </a:r>
            <a:r>
              <a:rPr lang="vi-VN" sz="2000" dirty="0">
                <a:latin typeface="Montserrat" panose="00000500000000000000" pitchFamily="2" charset="0"/>
              </a:rPr>
              <a:t>Index AMF được chọn (0-4, tương ứng </a:t>
            </a:r>
            <a:r>
              <a:rPr lang="vi-VN" sz="2000" dirty="0" smtClean="0">
                <a:latin typeface="Montserrat" panose="00000500000000000000" pitchFamily="2" charset="0"/>
              </a:rPr>
              <a:t>AMF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vi-VN" sz="2000" dirty="0" smtClean="0">
                <a:latin typeface="Montserrat" panose="00000500000000000000" pitchFamily="2" charset="0"/>
              </a:rPr>
              <a:t>1-5</a:t>
            </a:r>
            <a:r>
              <a:rPr lang="vi-VN" sz="2000" dirty="0">
                <a:latin typeface="Montserrat" panose="00000500000000000000" pitchFamily="2" charset="0"/>
              </a:rPr>
              <a:t>) hoặc -1 (nếu tất cả AMF đầy tải).</a:t>
            </a:r>
          </a:p>
          <a:p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00021" y="7147619"/>
            <a:ext cx="50834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err="1" smtClean="0">
                <a:latin typeface="Montserrat" panose="00000500000000000000" pitchFamily="2" charset="0"/>
              </a:rPr>
              <a:t>Hình</a:t>
            </a:r>
            <a:r>
              <a:rPr lang="en-US" sz="1900" b="1" dirty="0" smtClean="0">
                <a:latin typeface="Montserrat" panose="00000500000000000000" pitchFamily="2" charset="0"/>
              </a:rPr>
              <a:t> 4. </a:t>
            </a:r>
            <a:r>
              <a:rPr lang="en-US" sz="1900" b="1" dirty="0" err="1" smtClean="0">
                <a:latin typeface="Montserrat" panose="00000500000000000000" pitchFamily="2" charset="0"/>
              </a:rPr>
              <a:t>Thuật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toán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cân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bằng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tải</a:t>
            </a:r>
            <a:r>
              <a:rPr lang="en-US" sz="1900" b="1" dirty="0" smtClean="0">
                <a:latin typeface="Montserrat" panose="00000500000000000000" pitchFamily="2" charset="0"/>
              </a:rPr>
              <a:t> SWRR</a:t>
            </a:r>
            <a:endParaRPr lang="en-US" sz="19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5633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25998" y="9092410"/>
            <a:ext cx="320601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7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Cách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giải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quyết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2.3. </a:t>
            </a:r>
            <a:r>
              <a:rPr lang="en-US" sz="2000" b="1" dirty="0" err="1" smtClean="0">
                <a:latin typeface="Montserrat" panose="00000500000000000000" pitchFamily="2" charset="0"/>
              </a:rPr>
              <a:t>Thuật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toán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cân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bằng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tải</a:t>
            </a:r>
            <a:r>
              <a:rPr lang="en-US" sz="2000" b="1" dirty="0" smtClean="0">
                <a:latin typeface="Montserrat" panose="00000500000000000000" pitchFamily="2" charset="0"/>
              </a:rPr>
              <a:t> SWRR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7871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Montserrat" panose="00000500000000000000" pitchFamily="2" charset="0"/>
              </a:rPr>
              <a:t>Hoạt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động</a:t>
            </a:r>
            <a:r>
              <a:rPr lang="en-US" sz="2000" b="1" dirty="0" smtClean="0">
                <a:latin typeface="Montserrat" panose="00000500000000000000" pitchFamily="2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900" b="1" dirty="0" smtClean="0">
                <a:latin typeface="Montserrat" panose="00000500000000000000" pitchFamily="2" charset="0"/>
              </a:rPr>
              <a:t>B1</a:t>
            </a:r>
            <a:r>
              <a:rPr lang="vi-VN" sz="1900" b="1" dirty="0">
                <a:latin typeface="Montserrat" panose="00000500000000000000" pitchFamily="2" charset="0"/>
              </a:rPr>
              <a:t>: </a:t>
            </a:r>
            <a:r>
              <a:rPr lang="vi-VN" sz="1900" dirty="0">
                <a:latin typeface="Montserrat" panose="00000500000000000000" pitchFamily="2" charset="0"/>
              </a:rPr>
              <a:t>Tính tổng trọng </a:t>
            </a:r>
            <a:r>
              <a:rPr lang="vi-VN" sz="1900" dirty="0" smtClean="0">
                <a:latin typeface="Montserrat" panose="00000500000000000000" pitchFamily="2" charset="0"/>
              </a:rPr>
              <a:t>số </a:t>
            </a:r>
            <a:r>
              <a:rPr lang="vi-VN" sz="1900" b="1" dirty="0">
                <a:latin typeface="Montserrat" panose="00000500000000000000" pitchFamily="2" charset="0"/>
              </a:rPr>
              <a:t>total = ∑ amf_weight[i]</a:t>
            </a:r>
            <a:r>
              <a:rPr lang="vi-VN" sz="1900" dirty="0">
                <a:latin typeface="Montserrat" panose="00000500000000000000" pitchFamily="2" charset="0"/>
              </a:rPr>
              <a:t>.</a:t>
            </a:r>
            <a:br>
              <a:rPr lang="vi-VN" sz="1900" dirty="0">
                <a:latin typeface="Montserrat" panose="00000500000000000000" pitchFamily="2" charset="0"/>
              </a:rPr>
            </a:br>
            <a:r>
              <a:rPr lang="vi-VN" sz="1900" dirty="0">
                <a:latin typeface="Montserrat" panose="00000500000000000000" pitchFamily="2" charset="0"/>
              </a:rPr>
              <a:t>Đây là tổng trọng số của tất cả AMF, dùng để điều chỉnh lại cân bằng khi phân bổ</a:t>
            </a:r>
            <a:r>
              <a:rPr lang="vi-VN" sz="1900" dirty="0" smtClean="0">
                <a:latin typeface="Montserrat" panose="00000500000000000000" pitchFamily="2" charset="0"/>
              </a:rPr>
              <a:t>.</a:t>
            </a:r>
            <a:endParaRPr lang="en-US" sz="1900" dirty="0" smtClean="0">
              <a:latin typeface="Montserrat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b="1" dirty="0" smtClean="0">
                <a:latin typeface="Montserrat" panose="00000500000000000000" pitchFamily="2" charset="0"/>
              </a:rPr>
              <a:t>B2: </a:t>
            </a:r>
            <a:r>
              <a:rPr lang="en-US" sz="1900" dirty="0" err="1" smtClean="0">
                <a:latin typeface="Montserrat" panose="00000500000000000000" pitchFamily="2" charset="0"/>
              </a:rPr>
              <a:t>Cập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nhật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current_weight</a:t>
            </a:r>
            <a:r>
              <a:rPr lang="en-US" sz="1900" dirty="0" smtClean="0">
                <a:latin typeface="Montserrat" panose="00000500000000000000" pitchFamily="2" charset="0"/>
              </a:rPr>
              <a:t>, </a:t>
            </a:r>
            <a:r>
              <a:rPr lang="en-US" sz="1900" dirty="0" err="1" smtClean="0">
                <a:latin typeface="Montserrat" panose="00000500000000000000" pitchFamily="2" charset="0"/>
              </a:rPr>
              <a:t>với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mỗi</a:t>
            </a:r>
            <a:r>
              <a:rPr lang="en-US" sz="1900" dirty="0">
                <a:latin typeface="Montserrat" panose="00000500000000000000" pitchFamily="2" charset="0"/>
              </a:rPr>
              <a:t> AMF </a:t>
            </a:r>
            <a:r>
              <a:rPr lang="en-US" sz="1900" dirty="0" err="1">
                <a:latin typeface="Montserrat" panose="00000500000000000000" pitchFamily="2" charset="0"/>
              </a:rPr>
              <a:t>i</a:t>
            </a:r>
            <a:r>
              <a:rPr lang="en-US" sz="1900" dirty="0">
                <a:latin typeface="Montserrat" panose="00000500000000000000" pitchFamily="2" charset="0"/>
              </a:rPr>
              <a:t>, ta </a:t>
            </a:r>
            <a:r>
              <a:rPr lang="en-US" sz="1900" b="1" dirty="0" err="1">
                <a:latin typeface="Montserrat" panose="00000500000000000000" pitchFamily="2" charset="0"/>
              </a:rPr>
              <a:t>cộng</a:t>
            </a:r>
            <a:r>
              <a:rPr lang="en-US" sz="1900" b="1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thêm</a:t>
            </a:r>
            <a:r>
              <a:rPr lang="en-US" sz="1900" b="1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amf_weight</a:t>
            </a:r>
            <a:r>
              <a:rPr lang="en-US" sz="1900" b="1" dirty="0">
                <a:latin typeface="Montserrat" panose="00000500000000000000" pitchFamily="2" charset="0"/>
              </a:rPr>
              <a:t>[</a:t>
            </a:r>
            <a:r>
              <a:rPr lang="en-US" sz="1900" b="1" dirty="0" err="1">
                <a:latin typeface="Montserrat" panose="00000500000000000000" pitchFamily="2" charset="0"/>
              </a:rPr>
              <a:t>i</a:t>
            </a:r>
            <a:r>
              <a:rPr lang="en-US" sz="1900" b="1" dirty="0">
                <a:latin typeface="Montserrat" panose="00000500000000000000" pitchFamily="2" charset="0"/>
              </a:rPr>
              <a:t>]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vào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amf_current_weight</a:t>
            </a:r>
            <a:r>
              <a:rPr lang="en-US" sz="1900" dirty="0" smtClean="0">
                <a:latin typeface="Montserrat" panose="00000500000000000000" pitchFamily="2" charset="0"/>
              </a:rPr>
              <a:t>[</a:t>
            </a:r>
            <a:r>
              <a:rPr lang="en-US" sz="1900" dirty="0" err="1" smtClean="0">
                <a:latin typeface="Montserrat" panose="00000500000000000000" pitchFamily="2" charset="0"/>
              </a:rPr>
              <a:t>i</a:t>
            </a:r>
            <a:r>
              <a:rPr lang="en-US" sz="1900" dirty="0" smtClean="0">
                <a:latin typeface="Montserrat" panose="00000500000000000000" pitchFamily="2" charset="0"/>
              </a:rPr>
              <a:t>].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b="1" dirty="0" smtClean="0">
                <a:latin typeface="Montserrat" panose="00000500000000000000" pitchFamily="2" charset="0"/>
              </a:rPr>
              <a:t>B3: </a:t>
            </a:r>
            <a:r>
              <a:rPr lang="vi-VN" sz="1900" dirty="0">
                <a:latin typeface="Montserrat" panose="00000500000000000000" pitchFamily="2" charset="0"/>
              </a:rPr>
              <a:t>Chọn AMF có current_weight lớn nhất và chưa vượt quá </a:t>
            </a:r>
            <a:r>
              <a:rPr lang="vi-VN" sz="1900" dirty="0" smtClean="0">
                <a:latin typeface="Montserrat" panose="00000500000000000000" pitchFamily="2" charset="0"/>
              </a:rPr>
              <a:t>capacity</a:t>
            </a:r>
            <a:endParaRPr lang="en-US" sz="1900" dirty="0" smtClean="0">
              <a:latin typeface="Montserrat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b="1" dirty="0" smtClean="0">
                <a:latin typeface="Montserrat" panose="00000500000000000000" pitchFamily="2" charset="0"/>
              </a:rPr>
              <a:t>B4: </a:t>
            </a:r>
            <a:r>
              <a:rPr lang="en-US" sz="1900" dirty="0" err="1" smtClean="0">
                <a:latin typeface="Montserrat" panose="00000500000000000000" pitchFamily="2" charset="0"/>
              </a:rPr>
              <a:t>Kiểm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tra</a:t>
            </a:r>
            <a:r>
              <a:rPr lang="en-US" sz="1900" dirty="0" smtClean="0">
                <a:latin typeface="Montserrat" panose="00000500000000000000" pitchFamily="2" charset="0"/>
              </a:rPr>
              <a:t>  </a:t>
            </a:r>
            <a:r>
              <a:rPr lang="en-US" sz="1900" dirty="0" err="1" smtClean="0">
                <a:latin typeface="Montserrat" panose="00000500000000000000" pitchFamily="2" charset="0"/>
              </a:rPr>
              <a:t>sau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khi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chọn</a:t>
            </a:r>
            <a:r>
              <a:rPr lang="en-US" sz="1900" dirty="0" smtClean="0">
                <a:latin typeface="Montserrat" panose="00000500000000000000" pitchFamily="2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err="1" smtClean="0">
                <a:latin typeface="Montserrat" panose="00000500000000000000" pitchFamily="2" charset="0"/>
              </a:rPr>
              <a:t>Nếu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tìm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thấy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best_i</a:t>
            </a:r>
            <a:r>
              <a:rPr lang="en-US" sz="1900" dirty="0" smtClean="0">
                <a:latin typeface="Montserrat" panose="00000500000000000000" pitchFamily="2" charset="0"/>
              </a:rPr>
              <a:t> &gt;= 0: </a:t>
            </a:r>
            <a:r>
              <a:rPr lang="en-US" sz="1900" dirty="0" err="1" smtClean="0">
                <a:latin typeface="Montserrat" panose="00000500000000000000" pitchFamily="2" charset="0"/>
              </a:rPr>
              <a:t>Giảm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amf_current_weight</a:t>
            </a:r>
            <a:r>
              <a:rPr lang="en-US" sz="1900" dirty="0" smtClean="0">
                <a:latin typeface="Montserrat" panose="00000500000000000000" pitchFamily="2" charset="0"/>
              </a:rPr>
              <a:t>[</a:t>
            </a:r>
            <a:r>
              <a:rPr lang="en-US" sz="1900" dirty="0" err="1" smtClean="0">
                <a:latin typeface="Montserrat" panose="00000500000000000000" pitchFamily="2" charset="0"/>
              </a:rPr>
              <a:t>i</a:t>
            </a:r>
            <a:r>
              <a:rPr lang="en-US" sz="1900" dirty="0" smtClean="0">
                <a:latin typeface="Montserrat" panose="00000500000000000000" pitchFamily="2" charset="0"/>
              </a:rPr>
              <a:t>] -= total </a:t>
            </a:r>
            <a:r>
              <a:rPr lang="en-US" sz="1900" dirty="0" err="1" smtClean="0">
                <a:latin typeface="Montserrat" panose="00000500000000000000" pitchFamily="2" charset="0"/>
              </a:rPr>
              <a:t>để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giữ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cân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bằng</a:t>
            </a:r>
            <a:r>
              <a:rPr lang="en-US" sz="1900" dirty="0" smtClean="0">
                <a:latin typeface="Montserrat" panose="00000500000000000000" pitchFamily="2" charset="0"/>
              </a:rPr>
              <a:t>, </a:t>
            </a:r>
            <a:r>
              <a:rPr lang="en-US" sz="1900" dirty="0" err="1" smtClean="0">
                <a:latin typeface="Montserrat" panose="00000500000000000000" pitchFamily="2" charset="0"/>
              </a:rPr>
              <a:t>tránh</a:t>
            </a:r>
            <a:r>
              <a:rPr lang="en-US" sz="1900" dirty="0" smtClean="0">
                <a:latin typeface="Montserrat" panose="00000500000000000000" pitchFamily="2" charset="0"/>
              </a:rPr>
              <a:t> AMF </a:t>
            </a:r>
            <a:r>
              <a:rPr lang="en-US" sz="1900" dirty="0" err="1" smtClean="0">
                <a:latin typeface="Montserrat" panose="00000500000000000000" pitchFamily="2" charset="0"/>
              </a:rPr>
              <a:t>đó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được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chọn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nhiều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lần</a:t>
            </a:r>
            <a:r>
              <a:rPr lang="en-US" sz="1900" dirty="0" smtClean="0">
                <a:latin typeface="Montserrat" panose="00000500000000000000" pitchFamily="2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err="1">
                <a:latin typeface="Montserrat" panose="00000500000000000000" pitchFamily="2" charset="0"/>
              </a:rPr>
              <a:t>Nếu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không</a:t>
            </a:r>
            <a:r>
              <a:rPr lang="en-US" sz="1900" b="1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tìm</a:t>
            </a:r>
            <a:r>
              <a:rPr lang="en-US" sz="1900" b="1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thấy</a:t>
            </a:r>
            <a:r>
              <a:rPr lang="en-US" sz="1900" dirty="0">
                <a:latin typeface="Montserrat" panose="00000500000000000000" pitchFamily="2" charset="0"/>
              </a:rPr>
              <a:t> (</a:t>
            </a:r>
            <a:r>
              <a:rPr lang="en-US" sz="1900" dirty="0" err="1">
                <a:latin typeface="Montserrat" panose="00000500000000000000" pitchFamily="2" charset="0"/>
              </a:rPr>
              <a:t>best_i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vẫn</a:t>
            </a:r>
            <a:r>
              <a:rPr lang="en-US" sz="1900" dirty="0">
                <a:latin typeface="Montserrat" panose="00000500000000000000" pitchFamily="2" charset="0"/>
              </a:rPr>
              <a:t> = -1, </a:t>
            </a:r>
            <a:r>
              <a:rPr lang="en-US" sz="1900" dirty="0" err="1">
                <a:latin typeface="Montserrat" panose="00000500000000000000" pitchFamily="2" charset="0"/>
              </a:rPr>
              <a:t>tức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tất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cả</a:t>
            </a:r>
            <a:r>
              <a:rPr lang="en-US" sz="1900" dirty="0">
                <a:latin typeface="Montserrat" panose="00000500000000000000" pitchFamily="2" charset="0"/>
              </a:rPr>
              <a:t> AMF </a:t>
            </a:r>
            <a:r>
              <a:rPr lang="en-US" sz="1900" dirty="0" err="1">
                <a:latin typeface="Montserrat" panose="00000500000000000000" pitchFamily="2" charset="0"/>
              </a:rPr>
              <a:t>đều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đầy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tải</a:t>
            </a:r>
            <a:r>
              <a:rPr lang="en-US" sz="1900" dirty="0" smtClean="0">
                <a:latin typeface="Montserrat" panose="00000500000000000000" pitchFamily="2" charset="0"/>
              </a:rPr>
              <a:t>), </a:t>
            </a:r>
            <a:r>
              <a:rPr lang="en-US" sz="1900" dirty="0" err="1" smtClean="0">
                <a:latin typeface="Montserrat" panose="00000500000000000000" pitchFamily="2" charset="0"/>
              </a:rPr>
              <a:t>thực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hiện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b="1" dirty="0">
                <a:latin typeface="Montserrat" panose="00000500000000000000" pitchFamily="2" charset="0"/>
              </a:rPr>
              <a:t>Fallback</a:t>
            </a:r>
            <a:r>
              <a:rPr lang="en-US" sz="1900" dirty="0">
                <a:latin typeface="Montserrat" panose="00000500000000000000" pitchFamily="2" charset="0"/>
              </a:rPr>
              <a:t>: </a:t>
            </a:r>
            <a:r>
              <a:rPr lang="en-US" sz="1900" dirty="0" err="1">
                <a:latin typeface="Montserrat" panose="00000500000000000000" pitchFamily="2" charset="0"/>
              </a:rPr>
              <a:t>duyệt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lại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danh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sách</a:t>
            </a:r>
            <a:r>
              <a:rPr lang="en-US" sz="1900" dirty="0">
                <a:latin typeface="Montserrat" panose="00000500000000000000" pitchFamily="2" charset="0"/>
              </a:rPr>
              <a:t>, </a:t>
            </a:r>
            <a:r>
              <a:rPr lang="en-US" sz="1900" dirty="0" err="1">
                <a:latin typeface="Montserrat" panose="00000500000000000000" pitchFamily="2" charset="0"/>
              </a:rPr>
              <a:t>tìm</a:t>
            </a:r>
            <a:r>
              <a:rPr lang="en-US" sz="1900" dirty="0">
                <a:latin typeface="Montserrat" panose="00000500000000000000" pitchFamily="2" charset="0"/>
              </a:rPr>
              <a:t> AMF </a:t>
            </a:r>
            <a:r>
              <a:rPr lang="en-US" sz="1900" dirty="0" err="1" smtClean="0">
                <a:latin typeface="Montserrat" panose="00000500000000000000" pitchFamily="2" charset="0"/>
              </a:rPr>
              <a:t>nào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đầu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tiên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còn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chỗ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thì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chọn</a:t>
            </a:r>
            <a:r>
              <a:rPr lang="en-US" sz="1900" dirty="0" smtClean="0">
                <a:latin typeface="Montserrat" panose="00000500000000000000" pitchFamily="2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b="1" dirty="0" smtClean="0">
                <a:latin typeface="Montserrat" panose="00000500000000000000" pitchFamily="2" charset="0"/>
              </a:rPr>
              <a:t>B5: </a:t>
            </a:r>
            <a:r>
              <a:rPr lang="en-US" sz="1900" dirty="0" err="1" smtClean="0">
                <a:latin typeface="Montserrat" panose="00000500000000000000" pitchFamily="2" charset="0"/>
              </a:rPr>
              <a:t>Kết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thúc</a:t>
            </a:r>
            <a:r>
              <a:rPr lang="en-US" sz="1900" dirty="0" smtClean="0">
                <a:latin typeface="Montserrat" panose="00000500000000000000" pitchFamily="2" charset="0"/>
              </a:rPr>
              <a:t>, </a:t>
            </a:r>
            <a:r>
              <a:rPr lang="en-US" sz="1900" dirty="0" err="1" smtClean="0">
                <a:latin typeface="Montserrat" panose="00000500000000000000" pitchFamily="2" charset="0"/>
              </a:rPr>
              <a:t>hàm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trả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về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chỉ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số</a:t>
            </a:r>
            <a:r>
              <a:rPr lang="en-US" sz="1900" dirty="0" smtClean="0">
                <a:latin typeface="Montserrat" panose="00000500000000000000" pitchFamily="2" charset="0"/>
              </a:rPr>
              <a:t> AMF </a:t>
            </a:r>
            <a:r>
              <a:rPr lang="en-US" sz="1900" dirty="0" err="1" smtClean="0">
                <a:latin typeface="Montserrat" panose="00000500000000000000" pitchFamily="2" charset="0"/>
              </a:rPr>
              <a:t>được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chọn</a:t>
            </a:r>
            <a:r>
              <a:rPr lang="en-US" sz="1900" dirty="0" smtClean="0">
                <a:latin typeface="Montserrat" panose="00000500000000000000" pitchFamily="2" charset="0"/>
              </a:rPr>
              <a:t> (</a:t>
            </a:r>
            <a:r>
              <a:rPr lang="en-US" sz="1900" dirty="0" err="1" smtClean="0">
                <a:latin typeface="Montserrat" panose="00000500000000000000" pitchFamily="2" charset="0"/>
              </a:rPr>
              <a:t>best_i</a:t>
            </a:r>
            <a:r>
              <a:rPr lang="en-US" sz="1900" dirty="0" smtClean="0">
                <a:latin typeface="Montserrat" panose="00000500000000000000" pitchFamily="2" charset="0"/>
              </a:rPr>
              <a:t>), UE </a:t>
            </a:r>
            <a:r>
              <a:rPr lang="en-US" sz="1900" dirty="0" err="1" smtClean="0">
                <a:latin typeface="Montserrat" panose="00000500000000000000" pitchFamily="2" charset="0"/>
              </a:rPr>
              <a:t>được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phần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bổ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tới</a:t>
            </a:r>
            <a:r>
              <a:rPr lang="en-US" sz="1900" dirty="0" smtClean="0">
                <a:latin typeface="Montserrat" panose="00000500000000000000" pitchFamily="2" charset="0"/>
              </a:rPr>
              <a:t> AMF </a:t>
            </a:r>
            <a:r>
              <a:rPr lang="en-US" sz="1900" dirty="0" err="1" smtClean="0">
                <a:latin typeface="Montserrat" panose="00000500000000000000" pitchFamily="2" charset="0"/>
              </a:rPr>
              <a:t>này</a:t>
            </a:r>
            <a:r>
              <a:rPr lang="en-US" sz="1900" dirty="0" smtClean="0">
                <a:latin typeface="Montserrat" panose="00000500000000000000" pitchFamily="2" charset="0"/>
              </a:rPr>
              <a:t>.</a:t>
            </a:r>
            <a:endParaRPr lang="vi-VN" sz="1900" dirty="0">
              <a:latin typeface="Montserrat" panose="000005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74081" y="8437289"/>
            <a:ext cx="59666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err="1" smtClean="0">
                <a:latin typeface="Montserrat" panose="00000500000000000000" pitchFamily="2" charset="0"/>
              </a:rPr>
              <a:t>Hình</a:t>
            </a:r>
            <a:r>
              <a:rPr lang="en-US" sz="1900" b="1" dirty="0" smtClean="0">
                <a:latin typeface="Montserrat" panose="00000500000000000000" pitchFamily="2" charset="0"/>
              </a:rPr>
              <a:t> 5. </a:t>
            </a:r>
            <a:r>
              <a:rPr lang="en-US" sz="1900" b="1" dirty="0" err="1" smtClean="0">
                <a:latin typeface="Montserrat" panose="00000500000000000000" pitchFamily="2" charset="0"/>
              </a:rPr>
              <a:t>Lưu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đồ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thuật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toán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cân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bằng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tải</a:t>
            </a:r>
            <a:r>
              <a:rPr lang="en-US" sz="1900" b="1" dirty="0" smtClean="0">
                <a:latin typeface="Montserrat" panose="00000500000000000000" pitchFamily="2" charset="0"/>
              </a:rPr>
              <a:t> SWRR</a:t>
            </a:r>
            <a:endParaRPr lang="en-US" sz="1900" b="1" dirty="0">
              <a:latin typeface="Montserrat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943" y="2131451"/>
            <a:ext cx="3657600" cy="57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347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01953" y="9092410"/>
            <a:ext cx="368692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8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28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Kết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quả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mô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phỏng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3.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</a:rPr>
              <a:t>Tiến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hành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chạy</a:t>
            </a:r>
            <a:r>
              <a:rPr lang="en-US" sz="2000" dirty="0" smtClean="0">
                <a:latin typeface="Montserrat" panose="00000500000000000000" pitchFamily="2" charset="0"/>
              </a:rPr>
              <a:t> 3 process </a:t>
            </a:r>
            <a:r>
              <a:rPr lang="en-US" sz="2000" dirty="0" err="1" smtClean="0">
                <a:latin typeface="Montserrat" panose="00000500000000000000" pitchFamily="2" charset="0"/>
              </a:rPr>
              <a:t>độc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lập</a:t>
            </a:r>
            <a:r>
              <a:rPr lang="en-US" sz="2000" dirty="0" smtClean="0">
                <a:latin typeface="Montserrat" panose="00000500000000000000" pitchFamily="2" charset="0"/>
              </a:rPr>
              <a:t>: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82" y="2380580"/>
            <a:ext cx="7278918" cy="3905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357720"/>
            <a:ext cx="7010400" cy="39287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07134" y="6972300"/>
            <a:ext cx="7899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Montserrat" panose="00000500000000000000" pitchFamily="2" charset="0"/>
              </a:rPr>
              <a:t>u</a:t>
            </a:r>
            <a:r>
              <a:rPr lang="en-US" sz="2000" b="1" dirty="0" err="1" smtClean="0">
                <a:latin typeface="Montserrat" panose="00000500000000000000" pitchFamily="2" charset="0"/>
              </a:rPr>
              <a:t>e_process</a:t>
            </a:r>
            <a:r>
              <a:rPr lang="en-US" sz="2000" b="1" dirty="0" smtClean="0">
                <a:latin typeface="Montserrat" panose="00000500000000000000" pitchFamily="2" charset="0"/>
              </a:rPr>
              <a:t>: </a:t>
            </a:r>
            <a:r>
              <a:rPr lang="en-US" sz="2000" dirty="0" smtClean="0">
                <a:latin typeface="Montserrat" panose="00000500000000000000" pitchFamily="2" charset="0"/>
              </a:rPr>
              <a:t>UE_IDLE </a:t>
            </a:r>
            <a:r>
              <a:rPr lang="en-US" sz="2000" dirty="0">
                <a:latin typeface="Montserrat" panose="00000500000000000000" pitchFamily="2" charset="0"/>
              </a:rPr>
              <a:t>→ REGISTERED (</a:t>
            </a:r>
            <a:r>
              <a:rPr lang="en-US" sz="2000" dirty="0" err="1">
                <a:latin typeface="Montserrat" panose="00000500000000000000" pitchFamily="2" charset="0"/>
              </a:rPr>
              <a:t>nhận</a:t>
            </a:r>
            <a:r>
              <a:rPr lang="en-US" sz="2000" dirty="0">
                <a:latin typeface="Montserrat" panose="00000500000000000000" pitchFamily="2" charset="0"/>
              </a:rPr>
              <a:t> S-TMSI) → IDLE (</a:t>
            </a:r>
            <a:r>
              <a:rPr lang="en-US" sz="2000" dirty="0" err="1">
                <a:latin typeface="Montserrat" panose="00000500000000000000" pitchFamily="2" charset="0"/>
              </a:rPr>
              <a:t>sau</a:t>
            </a:r>
            <a:r>
              <a:rPr lang="en-US" sz="2000" dirty="0">
                <a:latin typeface="Montserrat" panose="00000500000000000000" pitchFamily="2" charset="0"/>
              </a:rPr>
              <a:t> x </a:t>
            </a:r>
            <a:r>
              <a:rPr lang="en-US" sz="2000" dirty="0" err="1">
                <a:latin typeface="Montserrat" panose="00000500000000000000" pitchFamily="2" charset="0"/>
              </a:rPr>
              <a:t>ms</a:t>
            </a:r>
            <a:r>
              <a:rPr lang="en-US" sz="2000" dirty="0">
                <a:latin typeface="Montserrat" panose="00000500000000000000" pitchFamily="2" charset="0"/>
              </a:rPr>
              <a:t>) → CONNECTED (</a:t>
            </a:r>
            <a:r>
              <a:rPr lang="en-US" sz="2000" dirty="0" err="1">
                <a:latin typeface="Montserrat" panose="00000500000000000000" pitchFamily="2" charset="0"/>
              </a:rPr>
              <a:t>sau</a:t>
            </a:r>
            <a:r>
              <a:rPr lang="en-US" sz="2000" dirty="0">
                <a:latin typeface="Montserrat" panose="00000500000000000000" pitchFamily="2" charset="0"/>
              </a:rPr>
              <a:t> Paging </a:t>
            </a:r>
            <a:r>
              <a:rPr lang="en-US" sz="2000" dirty="0" err="1">
                <a:latin typeface="Montserrat" panose="00000500000000000000" pitchFamily="2" charset="0"/>
              </a:rPr>
              <a:t>và</a:t>
            </a:r>
            <a:r>
              <a:rPr lang="en-US" sz="2000" dirty="0">
                <a:latin typeface="Montserrat" panose="00000500000000000000" pitchFamily="2" charset="0"/>
              </a:rPr>
              <a:t> reconnect).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347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05961" y="9092410"/>
            <a:ext cx="360676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9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28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Kết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quả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mô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phỏng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3.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</a:rPr>
              <a:t>Tiến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hành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chạy</a:t>
            </a:r>
            <a:r>
              <a:rPr lang="en-US" sz="2000" dirty="0" smtClean="0">
                <a:latin typeface="Montserrat" panose="00000500000000000000" pitchFamily="2" charset="0"/>
              </a:rPr>
              <a:t> 3 process </a:t>
            </a:r>
            <a:r>
              <a:rPr lang="en-US" sz="2000" dirty="0" err="1" smtClean="0">
                <a:latin typeface="Montserrat" panose="00000500000000000000" pitchFamily="2" charset="0"/>
              </a:rPr>
              <a:t>độc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lập</a:t>
            </a:r>
            <a:r>
              <a:rPr lang="en-US" sz="2000" dirty="0" smtClean="0">
                <a:latin typeface="Montserrat" panose="00000500000000000000" pitchFamily="2" charset="0"/>
              </a:rPr>
              <a:t>: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0300" y="8599967"/>
            <a:ext cx="109376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Montserrat" panose="00000500000000000000" pitchFamily="2" charset="0"/>
              </a:rPr>
              <a:t>gnb_process</a:t>
            </a:r>
            <a:r>
              <a:rPr lang="en-US" sz="2000" b="1" dirty="0">
                <a:latin typeface="Montserrat" panose="00000500000000000000" pitchFamily="2" charset="0"/>
              </a:rPr>
              <a:t>: </a:t>
            </a:r>
            <a:r>
              <a:rPr lang="en-US" sz="2000" dirty="0" err="1">
                <a:latin typeface="Montserrat" panose="00000500000000000000" pitchFamily="2" charset="0"/>
              </a:rPr>
              <a:t>Chấp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nhận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kết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nối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từ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>
                <a:latin typeface="Montserrat" panose="00000500000000000000" pitchFamily="2" charset="0"/>
              </a:rPr>
              <a:t>5 </a:t>
            </a:r>
            <a:r>
              <a:rPr lang="en-US" sz="2000" dirty="0" smtClean="0">
                <a:latin typeface="Montserrat" panose="00000500000000000000" pitchFamily="2" charset="0"/>
              </a:rPr>
              <a:t>AMF, </a:t>
            </a:r>
            <a:r>
              <a:rPr lang="en-US" sz="2000" dirty="0" err="1">
                <a:latin typeface="Montserrat" panose="00000500000000000000" pitchFamily="2" charset="0"/>
              </a:rPr>
              <a:t>áp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dụng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smtClean="0">
                <a:latin typeface="Montserrat" panose="00000500000000000000" pitchFamily="2" charset="0"/>
              </a:rPr>
              <a:t>SWRR </a:t>
            </a:r>
            <a:r>
              <a:rPr lang="en-US" sz="2000" dirty="0" err="1" smtClean="0">
                <a:latin typeface="Montserrat" panose="00000500000000000000" pitchFamily="2" charset="0"/>
              </a:rPr>
              <a:t>chọn</a:t>
            </a:r>
            <a:r>
              <a:rPr lang="en-US" sz="2000" dirty="0" smtClean="0">
                <a:latin typeface="Montserrat" panose="00000500000000000000" pitchFamily="2" charset="0"/>
              </a:rPr>
              <a:t> AMF </a:t>
            </a:r>
            <a:r>
              <a:rPr lang="en-US" sz="2000" dirty="0" err="1" smtClean="0">
                <a:latin typeface="Montserrat" panose="00000500000000000000" pitchFamily="2" charset="0"/>
              </a:rPr>
              <a:t>để</a:t>
            </a:r>
            <a:r>
              <a:rPr lang="en-US" sz="2000" dirty="0" smtClean="0">
                <a:latin typeface="Montserrat" panose="00000500000000000000" pitchFamily="2" charset="0"/>
              </a:rPr>
              <a:t> forward uplink </a:t>
            </a:r>
            <a:r>
              <a:rPr lang="en-US" sz="2000" dirty="0" err="1" smtClean="0">
                <a:latin typeface="Montserrat" panose="00000500000000000000" pitchFamily="2" charset="0"/>
              </a:rPr>
              <a:t>req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từ</a:t>
            </a:r>
            <a:r>
              <a:rPr lang="en-US" sz="2000" dirty="0" smtClean="0">
                <a:latin typeface="Montserrat" panose="00000500000000000000" pitchFamily="2" charset="0"/>
              </a:rPr>
              <a:t> UE , </a:t>
            </a:r>
            <a:r>
              <a:rPr lang="en-US" sz="2000" dirty="0" err="1">
                <a:latin typeface="Montserrat" panose="00000500000000000000" pitchFamily="2" charset="0"/>
              </a:rPr>
              <a:t>chuyển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tiếp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bản</a:t>
            </a:r>
            <a:r>
              <a:rPr lang="en-US" sz="2000" dirty="0">
                <a:latin typeface="Montserrat" panose="00000500000000000000" pitchFamily="2" charset="0"/>
              </a:rPr>
              <a:t> tin RRC/NGAP, </a:t>
            </a:r>
            <a:r>
              <a:rPr lang="en-US" sz="2000" dirty="0" err="1">
                <a:latin typeface="Montserrat" panose="00000500000000000000" pitchFamily="2" charset="0"/>
              </a:rPr>
              <a:t>theo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dõi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và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thống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kê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số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lượng</a:t>
            </a:r>
            <a:r>
              <a:rPr lang="en-US" sz="2000" dirty="0" smtClean="0">
                <a:latin typeface="Montserrat" panose="00000500000000000000" pitchFamily="2" charset="0"/>
              </a:rPr>
              <a:t> UE </a:t>
            </a:r>
            <a:r>
              <a:rPr lang="en-US" sz="2000" dirty="0">
                <a:latin typeface="Montserrat" panose="00000500000000000000" pitchFamily="2" charset="0"/>
              </a:rPr>
              <a:t>connected/registered </a:t>
            </a:r>
            <a:r>
              <a:rPr lang="en-US" sz="2000" dirty="0" smtClean="0">
                <a:latin typeface="Montserrat" panose="00000500000000000000" pitchFamily="2" charset="0"/>
              </a:rPr>
              <a:t>.</a:t>
            </a:r>
            <a:endParaRPr lang="en-US" sz="2000" dirty="0">
              <a:latin typeface="Montserrat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138286"/>
            <a:ext cx="7258050" cy="597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818" y="2199404"/>
            <a:ext cx="7718582" cy="34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930</Words>
  <Application>Microsoft Office PowerPoint</Application>
  <PresentationFormat>Custom</PresentationFormat>
  <Paragraphs>89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Montserrat Bold</vt:lpstr>
      <vt:lpstr>Monument</vt:lpstr>
      <vt:lpstr>Calibri</vt:lpstr>
      <vt:lpstr>Courier New</vt:lpstr>
      <vt:lpstr>Wingdings</vt:lpstr>
      <vt:lpstr>Montserrat Bold Italics</vt:lpstr>
      <vt:lpstr>Arial</vt:lpstr>
      <vt:lpstr>Montserrat Ultra-Bold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QUY HOACH VA TOI UU</dc:title>
  <dc:creator>hdc</dc:creator>
  <cp:lastModifiedBy>phuongtt18</cp:lastModifiedBy>
  <cp:revision>46</cp:revision>
  <dcterms:created xsi:type="dcterms:W3CDTF">2006-08-16T00:00:00Z</dcterms:created>
  <dcterms:modified xsi:type="dcterms:W3CDTF">2025-09-26T03:02:21Z</dcterms:modified>
  <dc:identifier>DAGl8D_6QZY</dc:identifier>
</cp:coreProperties>
</file>