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3.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embeddedFontLst>
    <p:embeddedFont>
      <p:font typeface="Abril Fatface" panose="020B0604020202020204" charset="0"/>
      <p:regular r:id="rId27"/>
    </p:embeddedFont>
    <p:embeddedFont>
      <p:font typeface="Calibri" panose="020F0502020204030204" pitchFamily="3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Roboto Mon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9:12:13.846"/>
    </inkml:context>
    <inkml:brush xml:id="br0">
      <inkml:brushProperty name="width" value="0.025" units="cm"/>
      <inkml:brushProperty name="height" value="0.025" units="cm"/>
    </inkml:brush>
  </inkml:definitions>
  <inkml:trace contextRef="#ctx0" brushRef="#br0">0 0 24575,'0'463'0,"2"-434"0,0 0 0,8 29 0,-5-28 0,4 55 0,-10 711 0,2-777 0,1 1 0,8 33 0,-6-32 0,0 0 0,1 24 0,-6 315 0,1-404-1365,0 21-5461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9:12:13.846"/>
    </inkml:context>
    <inkml:brush xml:id="br0">
      <inkml:brushProperty name="width" value="0.025" units="cm"/>
      <inkml:brushProperty name="height" value="0.025" units="cm"/>
    </inkml:brush>
  </inkml:definitions>
  <inkml:trace contextRef="#ctx0" brushRef="#br0">0 0 24575,'0'463'0,"2"-434"0,0 0 0,8 29 0,-5-28 0,4 55 0,-10 711 0,2-777 0,1 1 0,8 33 0,-6-32 0,0 0 0,1 24 0,-6 315 0,1-404-1365,0 21-5461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9:12:13.846"/>
    </inkml:context>
    <inkml:brush xml:id="br0">
      <inkml:brushProperty name="width" value="0.025" units="cm"/>
      <inkml:brushProperty name="height" value="0.025" units="cm"/>
    </inkml:brush>
  </inkml:definitions>
  <inkml:trace contextRef="#ctx0" brushRef="#br0">0 0 24575,'0'463'0,"2"-434"0,0 0 0,8 29 0,-5-28 0,4 55 0,-10 711 0,2-777 0,1 1 0,8 33 0,-6-32 0,0 0 0,1 24 0,-6 315 0,1-404-1365,0 21-5461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57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8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57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266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759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44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452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944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115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24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664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361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066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312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67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93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93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63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1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388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3917192" y="2782798"/>
            <a:ext cx="4357616" cy="61866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5000" dirty="0"/>
              <a:t>JAVA CORE </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a:t>
            </a:r>
            <a:r>
              <a:rPr lang="vi-VN" dirty="0"/>
              <a:t>JAVA </a:t>
            </a:r>
            <a:r>
              <a:rPr lang="vi-VN" dirty="0" err="1"/>
              <a:t>level</a:t>
            </a:r>
            <a:r>
              <a:rPr lang="vi-VN" dirty="0"/>
              <a:t> 0</a:t>
            </a:r>
            <a:r>
              <a:rPr lang="en" dirty="0">
                <a:solidFill>
                  <a:schemeClr val="accent1"/>
                </a:solidFill>
              </a:rPr>
              <a:t>&lt;/p&gt;</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3.Array</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291472" y="1923069"/>
            <a:ext cx="8201320" cy="2748894"/>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1"/>
                </a:solidFill>
                <a:latin typeface="Roboto Mono" panose="00000009000000000000" pitchFamily="49" charset="0"/>
                <a:ea typeface="Roboto Mono" panose="00000009000000000000" pitchFamily="49" charset="0"/>
              </a:rPr>
              <a:t>Mảng (array) là một cấu trúc dữ liệu trong Java được sử dụng để lưu trữ một tập hợp các phần tử cùng kiểu dữ liệu. </a:t>
            </a:r>
          </a:p>
          <a:p>
            <a:pPr marL="285750" indent="-285750">
              <a:lnSpc>
                <a:spcPct val="150000"/>
              </a:lnSpc>
              <a:buFont typeface="Arial" panose="020B0604020202020204" pitchFamily="34" charset="0"/>
              <a:buChar char="•"/>
            </a:pPr>
            <a:r>
              <a:rPr lang="vi-VN" b="1" dirty="0">
                <a:solidFill>
                  <a:schemeClr val="tx1"/>
                </a:solidFill>
                <a:latin typeface="Roboto Mono" panose="00000009000000000000" pitchFamily="49" charset="0"/>
                <a:ea typeface="Roboto Mono" panose="00000009000000000000" pitchFamily="49" charset="0"/>
              </a:rPr>
              <a:t>Đặc điểm và định nghĩa:</a:t>
            </a:r>
          </a:p>
          <a:p>
            <a:pPr lvl="7" algn="just">
              <a:lnSpc>
                <a:spcPct val="150000"/>
              </a:lnSpc>
            </a:pPr>
            <a:r>
              <a:rPr lang="vi-VN" dirty="0">
                <a:solidFill>
                  <a:schemeClr val="tx1"/>
                </a:solidFill>
                <a:latin typeface="Roboto Mono" panose="00000009000000000000" pitchFamily="49" charset="0"/>
                <a:ea typeface="Roboto Mono" panose="00000009000000000000" pitchFamily="49" charset="0"/>
              </a:rPr>
              <a:t>	1. Mảng là một cấu trúc dữ liệu tĩnh, có kích thước cố định khi 	được khai báo và khởi tạo.</a:t>
            </a:r>
          </a:p>
          <a:p>
            <a:pPr lvl="7" algn="just">
              <a:lnSpc>
                <a:spcPct val="150000"/>
              </a:lnSpc>
            </a:pPr>
            <a:r>
              <a:rPr lang="vi-VN" dirty="0">
                <a:solidFill>
                  <a:schemeClr val="tx1"/>
                </a:solidFill>
                <a:latin typeface="Roboto Mono" panose="00000009000000000000" pitchFamily="49" charset="0"/>
                <a:ea typeface="Roboto Mono" panose="00000009000000000000" pitchFamily="49" charset="0"/>
              </a:rPr>
              <a:t>	2. Mảng lưu trữ các phần tử cùng kiểu dữ liệu (nguyên thủy hoặc 	đối tượng) trong các ô nhớ liên tiếp.</a:t>
            </a:r>
          </a:p>
          <a:p>
            <a:pPr lvl="8" algn="just">
              <a:lnSpc>
                <a:spcPct val="150000"/>
              </a:lnSpc>
            </a:pPr>
            <a:r>
              <a:rPr lang="vi-VN" dirty="0">
                <a:solidFill>
                  <a:schemeClr val="tx1"/>
                </a:solidFill>
                <a:latin typeface="Roboto Mono" panose="00000009000000000000" pitchFamily="49" charset="0"/>
                <a:ea typeface="Roboto Mono" panose="00000009000000000000" pitchFamily="49" charset="0"/>
              </a:rPr>
              <a:t>	3. Mảng được truy cập thông qua chỉ số (index) của phần tử, bắt 	đầu từ 0 đến (độ dài mảng - 1).	</a:t>
            </a:r>
          </a:p>
        </p:txBody>
      </p:sp>
    </p:spTree>
    <p:extLst>
      <p:ext uri="{BB962C8B-B14F-4D97-AF65-F5344CB8AC3E}">
        <p14:creationId xmlns:p14="http://schemas.microsoft.com/office/powerpoint/2010/main" val="2213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3.Array</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640262" y="1767006"/>
            <a:ext cx="9049733" cy="3108543"/>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1"/>
                </a:solidFill>
                <a:latin typeface="Roboto Mono" panose="00000009000000000000" pitchFamily="49" charset="0"/>
                <a:ea typeface="Roboto Mono" panose="00000009000000000000" pitchFamily="49" charset="0"/>
              </a:rPr>
              <a:t>Tính chất của mảng:</a:t>
            </a:r>
          </a:p>
          <a:p>
            <a:pPr marL="285750" indent="-285750">
              <a:buFont typeface="Arial" panose="020B0604020202020204" pitchFamily="34" charset="0"/>
              <a:buChar char="•"/>
            </a:pPr>
            <a:endParaRPr lang="vi-VN" dirty="0">
              <a:solidFill>
                <a:schemeClr val="tx1"/>
              </a:solidFill>
              <a:latin typeface="Roboto Mono" panose="00000009000000000000" pitchFamily="49" charset="0"/>
              <a:ea typeface="Roboto Mono" panose="00000009000000000000" pitchFamily="49" charset="0"/>
            </a:endParaRP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có độ dài cố định: Khi khai báo mảng, kích thước của nó được xác định và không thay đổi trong quá trình thực thi chương trình.</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lưu trữ các phần tử cùng kiểu dữ liệu: Tất cả các phần tử trong mảng phải có cùng kiểu dữ liệu, có thể là kiểu nguyên thủy (int, double, boolean, vv.) hoặc kiểu đối tượng (String, Object, vv.).</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Truy cập phần tử theo chỉ số: Mỗi phần tử trong mảng có một chỉ số duy nhất để truy cập đến giá trị của nó. Chỉ số bắt đầu từ 0 và kết thúc ở (độ dài mảng - 1).</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có khả năng lưu trữ nhiều giá trị: Mảng cho phép lưu trữ nhiều phần tử cùng kiểu dữ liệu, giúp tổ chức và quản lý dữ liệu một cách dễ dàng.</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có thể thay đổi giá trị của phần tử: Ta có thể gán giá trị mới cho một phần tử trong mảng bằng cách truy cập vào phần tử đó và gán giá trị mới cho nó.</a:t>
            </a:r>
          </a:p>
        </p:txBody>
      </p:sp>
    </p:spTree>
    <p:extLst>
      <p:ext uri="{BB962C8B-B14F-4D97-AF65-F5344CB8AC3E}">
        <p14:creationId xmlns:p14="http://schemas.microsoft.com/office/powerpoint/2010/main" val="20759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3.Array</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45993" y="1885283"/>
            <a:ext cx="8521833" cy="3539430"/>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1"/>
                </a:solidFill>
                <a:latin typeface="Roboto Mono" panose="00000009000000000000" pitchFamily="49" charset="0"/>
                <a:ea typeface="Roboto Mono" panose="00000009000000000000" pitchFamily="49" charset="0"/>
              </a:rPr>
              <a:t>Khai báo mảng: Để khai báo một mảng, ta sử dụng cú pháp sau:</a:t>
            </a:r>
          </a:p>
          <a:p>
            <a:pPr marL="285750" lvl="3" indent="-285750">
              <a:buFont typeface="Arial" panose="020B0604020202020204" pitchFamily="34" charset="0"/>
              <a:buChar char="•"/>
            </a:pPr>
            <a:endParaRPr lang="vi-VN" dirty="0">
              <a:solidFill>
                <a:schemeClr val="tx1"/>
              </a:solidFill>
              <a:latin typeface="Roboto Mono" panose="00000009000000000000" pitchFamily="49" charset="0"/>
              <a:ea typeface="Roboto Mono" panose="00000009000000000000" pitchFamily="49" charset="0"/>
            </a:endParaRPr>
          </a:p>
          <a:p>
            <a:pPr lvl="3"/>
            <a:r>
              <a:rPr lang="vi-VN" b="0" i="0" dirty="0">
                <a:solidFill>
                  <a:srgbClr val="FFFFFF"/>
                </a:solidFill>
                <a:effectLst/>
                <a:latin typeface="Söhne Mono"/>
              </a:rPr>
              <a:t>	</a:t>
            </a:r>
            <a:r>
              <a:rPr lang="vi-VN" b="1" i="0" dirty="0">
                <a:solidFill>
                  <a:srgbClr val="FFFFFF"/>
                </a:solidFill>
                <a:effectLst/>
                <a:latin typeface="Söhne Mono"/>
              </a:rPr>
              <a:t>&lt;kiểu dữ liệu&gt;[] tên_mảng;</a:t>
            </a:r>
          </a:p>
          <a:p>
            <a:pPr lvl="3"/>
            <a:r>
              <a:rPr lang="vi-VN" b="1" dirty="0">
                <a:solidFill>
                  <a:srgbClr val="FFFFFF"/>
                </a:solidFill>
                <a:latin typeface="Söhne Mono"/>
                <a:ea typeface="Roboto Mono" panose="00000009000000000000" pitchFamily="49" charset="0"/>
              </a:rPr>
              <a:t>Ví dụ:</a:t>
            </a:r>
          </a:p>
          <a:p>
            <a:pPr lvl="3"/>
            <a:r>
              <a:rPr lang="vi-VN" b="1" i="0" dirty="0">
                <a:solidFill>
                  <a:schemeClr val="tx1"/>
                </a:solidFill>
                <a:effectLst/>
                <a:latin typeface="Roboto Mono" panose="00000009000000000000" pitchFamily="49" charset="0"/>
                <a:ea typeface="Roboto Mono" panose="00000009000000000000" pitchFamily="49" charset="0"/>
              </a:rPr>
              <a:t>	int[] numbers;</a:t>
            </a:r>
          </a:p>
          <a:p>
            <a:pPr lvl="3"/>
            <a:r>
              <a:rPr lang="vi-VN" b="1" dirty="0">
                <a:solidFill>
                  <a:schemeClr val="tx1"/>
                </a:solidFill>
                <a:latin typeface="Roboto Mono" panose="00000009000000000000" pitchFamily="49" charset="0"/>
                <a:ea typeface="Roboto Mono" panose="00000009000000000000" pitchFamily="49" charset="0"/>
              </a:rPr>
              <a:t>Khởi tạo mảng:</a:t>
            </a:r>
          </a:p>
          <a:p>
            <a:pPr lvl="3"/>
            <a:r>
              <a:rPr lang="vi-VN" b="1" i="0" dirty="0">
                <a:solidFill>
                  <a:schemeClr val="tx1"/>
                </a:solidFill>
                <a:effectLst/>
                <a:latin typeface="Roboto Mono" panose="00000009000000000000" pitchFamily="49" charset="0"/>
                <a:ea typeface="Roboto Mono" panose="00000009000000000000" pitchFamily="49" charset="0"/>
              </a:rPr>
              <a:t>	numbers = new int[5];</a:t>
            </a:r>
          </a:p>
          <a:p>
            <a:pPr lvl="3"/>
            <a:r>
              <a:rPr lang="vi-VN" i="0" dirty="0">
                <a:solidFill>
                  <a:schemeClr val="tx1"/>
                </a:solidFill>
                <a:effectLst/>
                <a:latin typeface="Roboto Mono" panose="00000009000000000000" pitchFamily="49" charset="0"/>
                <a:ea typeface="Roboto Mono" panose="00000009000000000000" pitchFamily="49" charset="0"/>
              </a:rPr>
              <a:t>*Mảng này sẽ chứa 5 chữ số</a:t>
            </a:r>
          </a:p>
          <a:p>
            <a:pPr lvl="3"/>
            <a:r>
              <a:rPr lang="vi-VN" b="1" dirty="0">
                <a:solidFill>
                  <a:schemeClr val="tx1"/>
                </a:solidFill>
                <a:latin typeface="Roboto Mono" panose="00000009000000000000" pitchFamily="49" charset="0"/>
                <a:ea typeface="Roboto Mono" panose="00000009000000000000" pitchFamily="49" charset="0"/>
              </a:rPr>
              <a:t>Khởi tạo mảng với các giá trị ban đầu:</a:t>
            </a:r>
          </a:p>
          <a:p>
            <a:pPr lvl="3"/>
            <a:r>
              <a:rPr lang="en-US" b="1" dirty="0">
                <a:solidFill>
                  <a:schemeClr val="tx1"/>
                </a:solidFill>
                <a:latin typeface="Roboto Mono" panose="00000009000000000000" pitchFamily="49" charset="0"/>
                <a:ea typeface="Roboto Mono" panose="00000009000000000000" pitchFamily="49" charset="0"/>
              </a:rPr>
              <a:t>	int[] numbers = {1, 2, 3, 4, 5};</a:t>
            </a:r>
          </a:p>
          <a:p>
            <a:pPr lvl="3"/>
            <a:r>
              <a:rPr lang="en-US" b="1" dirty="0" err="1">
                <a:solidFill>
                  <a:schemeClr val="tx1"/>
                </a:solidFill>
                <a:latin typeface="Roboto Mono" panose="00000009000000000000" pitchFamily="49" charset="0"/>
                <a:ea typeface="Roboto Mono" panose="00000009000000000000" pitchFamily="49" charset="0"/>
              </a:rPr>
              <a:t>Truy</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cập</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phần</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tử</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trong</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mảng</a:t>
            </a:r>
            <a:r>
              <a:rPr lang="en-US" b="1" dirty="0">
                <a:solidFill>
                  <a:schemeClr val="tx1"/>
                </a:solidFill>
                <a:latin typeface="Roboto Mono" panose="00000009000000000000" pitchFamily="49" charset="0"/>
                <a:ea typeface="Roboto Mono" panose="00000009000000000000" pitchFamily="49" charset="0"/>
              </a:rPr>
              <a:t>:</a:t>
            </a:r>
          </a:p>
          <a:p>
            <a:pPr lvl="4"/>
            <a:r>
              <a:rPr lang="vi-VN" b="1" dirty="0">
                <a:solidFill>
                  <a:schemeClr val="tx1"/>
                </a:solidFill>
                <a:latin typeface="Roboto Mono" panose="00000009000000000000" pitchFamily="49" charset="0"/>
                <a:ea typeface="Roboto Mono" panose="00000009000000000000" pitchFamily="49" charset="0"/>
              </a:rPr>
              <a:t>	int firstNumber = numbers[0];  </a:t>
            </a:r>
          </a:p>
          <a:p>
            <a:pPr lvl="4"/>
            <a:r>
              <a:rPr lang="vi-VN" b="1" dirty="0">
                <a:solidFill>
                  <a:schemeClr val="tx1"/>
                </a:solidFill>
                <a:latin typeface="Roboto Mono" panose="00000009000000000000" pitchFamily="49" charset="0"/>
                <a:ea typeface="Roboto Mono" panose="00000009000000000000" pitchFamily="49" charset="0"/>
              </a:rPr>
              <a:t>	*</a:t>
            </a:r>
            <a:r>
              <a:rPr lang="vi-VN" dirty="0">
                <a:solidFill>
                  <a:schemeClr val="tx1"/>
                </a:solidFill>
                <a:latin typeface="Roboto Mono" panose="00000009000000000000" pitchFamily="49" charset="0"/>
                <a:ea typeface="Roboto Mono" panose="00000009000000000000" pitchFamily="49" charset="0"/>
              </a:rPr>
              <a:t>truy cập phần từ đầu tiên trong mảng</a:t>
            </a:r>
          </a:p>
          <a:p>
            <a:pPr lvl="4"/>
            <a:r>
              <a:rPr lang="vi-VN" b="1" dirty="0">
                <a:solidFill>
                  <a:schemeClr val="tx1"/>
                </a:solidFill>
                <a:latin typeface="Roboto Mono" panose="00000009000000000000" pitchFamily="49" charset="0"/>
                <a:ea typeface="Roboto Mono" panose="00000009000000000000" pitchFamily="49" charset="0"/>
              </a:rPr>
              <a:t>	numbers[2] = 10;</a:t>
            </a:r>
          </a:p>
          <a:p>
            <a:pPr lvl="4"/>
            <a:r>
              <a:rPr lang="vi-VN" b="1" dirty="0">
                <a:solidFill>
                  <a:schemeClr val="tx1"/>
                </a:solidFill>
                <a:latin typeface="Roboto Mono" panose="00000009000000000000" pitchFamily="49" charset="0"/>
                <a:ea typeface="Roboto Mono" panose="00000009000000000000" pitchFamily="49" charset="0"/>
              </a:rPr>
              <a:t>	*</a:t>
            </a:r>
            <a:r>
              <a:rPr lang="vi-VN" dirty="0">
                <a:solidFill>
                  <a:schemeClr val="tx1"/>
                </a:solidFill>
                <a:latin typeface="Roboto Mono" panose="00000009000000000000" pitchFamily="49" charset="0"/>
                <a:ea typeface="Roboto Mono" panose="00000009000000000000" pitchFamily="49" charset="0"/>
              </a:rPr>
              <a:t>gán giá trị tại index = 2 với giá trị là 10 </a:t>
            </a:r>
          </a:p>
          <a:p>
            <a:pPr lvl="3"/>
            <a:endParaRPr lang="vi-VN" dirty="0">
              <a:solidFill>
                <a:schemeClr val="tx1"/>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66320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4. </a:t>
            </a:r>
            <a:r>
              <a:rPr lang="vi-VN" dirty="0" err="1">
                <a:solidFill>
                  <a:schemeClr val="accent1"/>
                </a:solidFill>
              </a:rPr>
              <a:t>String</a:t>
            </a:r>
            <a:r>
              <a:rPr lang="vi-VN" dirty="0">
                <a:solidFill>
                  <a:schemeClr val="accent1"/>
                </a:solidFill>
              </a:rPr>
              <a:t>  </a:t>
            </a:r>
            <a:endParaRPr dirty="0">
              <a:solidFill>
                <a:schemeClr val="accent1"/>
              </a:solidFill>
            </a:endParaRPr>
          </a:p>
        </p:txBody>
      </p:sp>
      <p:sp>
        <p:nvSpPr>
          <p:cNvPr id="3" name="Hộp Văn bản 2">
            <a:extLst>
              <a:ext uri="{FF2B5EF4-FFF2-40B4-BE49-F238E27FC236}">
                <a16:creationId xmlns:a16="http://schemas.microsoft.com/office/drawing/2014/main" id="{EB6258E6-2FC2-4369-89C2-61C1A112C893}"/>
              </a:ext>
            </a:extLst>
          </p:cNvPr>
          <p:cNvSpPr txBox="1"/>
          <p:nvPr/>
        </p:nvSpPr>
        <p:spPr>
          <a:xfrm>
            <a:off x="1600200" y="2076893"/>
            <a:ext cx="9233452" cy="523220"/>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diễn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chuỗi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tronng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Java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nhiều</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thuộc</a:t>
            </a:r>
            <a:r>
              <a:rPr lang="vi-VN" dirty="0">
                <a:solidFill>
                  <a:schemeClr val="tx1"/>
                </a:solidFill>
                <a:latin typeface="Roboto Mono" panose="020B0604020202020204" charset="0"/>
                <a:ea typeface="Roboto Mono" panose="020B0604020202020204" charset="0"/>
              </a:rPr>
              <a:t> tinh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thao </a:t>
            </a:r>
            <a:r>
              <a:rPr lang="vi-VN" dirty="0" err="1">
                <a:solidFill>
                  <a:schemeClr val="tx1"/>
                </a:solidFill>
                <a:latin typeface="Roboto Mono" panose="020B0604020202020204" charset="0"/>
                <a:ea typeface="Roboto Mono" panose="020B0604020202020204" charset="0"/>
              </a:rPr>
              <a:t>tác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chuyễn</a:t>
            </a:r>
            <a:endParaRPr lang="vi-VN" dirty="0">
              <a:solidFill>
                <a:schemeClr val="tx1"/>
              </a:solidFill>
              <a:latin typeface="Roboto Mono" panose="020B0604020202020204" charset="0"/>
              <a:ea typeface="Roboto Mono" panose="020B0604020202020204" charset="0"/>
            </a:endParaRPr>
          </a:p>
        </p:txBody>
      </p:sp>
      <p:sp>
        <p:nvSpPr>
          <p:cNvPr id="6" name="Hộp Văn bản 5">
            <a:extLst>
              <a:ext uri="{FF2B5EF4-FFF2-40B4-BE49-F238E27FC236}">
                <a16:creationId xmlns:a16="http://schemas.microsoft.com/office/drawing/2014/main" id="{926678DD-FB12-49CE-83F8-770B3C352F6D}"/>
              </a:ext>
            </a:extLst>
          </p:cNvPr>
          <p:cNvSpPr txBox="1"/>
          <p:nvPr/>
        </p:nvSpPr>
        <p:spPr>
          <a:xfrm>
            <a:off x="1600200" y="2712546"/>
            <a:ext cx="9233452" cy="2462213"/>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chuỗi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ra,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trực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tiếp</a:t>
            </a:r>
            <a:r>
              <a:rPr lang="vi-VN" dirty="0">
                <a:solidFill>
                  <a:schemeClr val="tx1"/>
                </a:solidFill>
                <a:latin typeface="Roboto Mono" panose="020B0604020202020204" charset="0"/>
                <a:ea typeface="Roboto Mono" panose="020B0604020202020204" charset="0"/>
              </a:rPr>
              <a:t>.</a:t>
            </a:r>
          </a:p>
          <a:p>
            <a:endParaRPr lang="vi-VN" dirty="0">
              <a:solidFill>
                <a:schemeClr val="tx1"/>
              </a:solidFill>
              <a:latin typeface="Roboto Mono" panose="020B0604020202020204" charset="0"/>
              <a:ea typeface="Roboto Mono" panose="020B0604020202020204" charset="0"/>
            </a:endParaRPr>
          </a:p>
          <a:p>
            <a:r>
              <a:rPr lang="vi-VN" dirty="0" err="1">
                <a:solidFill>
                  <a:schemeClr val="tx1"/>
                </a:solidFill>
                <a:latin typeface="Roboto Mono" panose="020B0604020202020204" charset="0"/>
                <a:ea typeface="Roboto Mono" panose="020B0604020202020204" charset="0"/>
              </a:rPr>
              <a:t>Lí</a:t>
            </a:r>
            <a:r>
              <a:rPr lang="vi-VN" dirty="0">
                <a:solidFill>
                  <a:schemeClr val="tx1"/>
                </a:solidFill>
                <a:latin typeface="Roboto Mono" panose="020B0604020202020204" charset="0"/>
                <a:ea typeface="Roboto Mono" panose="020B0604020202020204" charset="0"/>
              </a:rPr>
              <a:t> do:</a:t>
            </a:r>
          </a:p>
          <a:p>
            <a:pPr marL="342900" indent="-342900">
              <a:buFont typeface="+mj-lt"/>
              <a:buAutoNum type="arabicPeriod"/>
            </a:pPr>
            <a:r>
              <a:rPr lang="vi-VN" dirty="0" err="1">
                <a:solidFill>
                  <a:schemeClr val="tx1"/>
                </a:solidFill>
                <a:latin typeface="Roboto Mono" panose="020B0604020202020204" charset="0"/>
                <a:ea typeface="Roboto Mono" panose="020B0604020202020204" charset="0"/>
              </a:rPr>
              <a:t>Tính</a:t>
            </a:r>
            <a:r>
              <a:rPr lang="vi-VN" dirty="0">
                <a:solidFill>
                  <a:schemeClr val="tx1"/>
                </a:solidFill>
                <a:latin typeface="Roboto Mono" panose="020B0604020202020204" charset="0"/>
                <a:ea typeface="Roboto Mono" panose="020B0604020202020204" charset="0"/>
              </a:rPr>
              <a:t> nguyên </a:t>
            </a:r>
            <a:r>
              <a:rPr lang="vi-VN" dirty="0" err="1">
                <a:solidFill>
                  <a:schemeClr val="tx1"/>
                </a:solidFill>
                <a:latin typeface="Roboto Mono" panose="020B0604020202020204" charset="0"/>
                <a:ea typeface="Roboto Mono" panose="020B0604020202020204" charset="0"/>
              </a:rPr>
              <a:t>vẹn</a:t>
            </a:r>
            <a:r>
              <a:rPr lang="vi-VN" dirty="0">
                <a:solidFill>
                  <a:schemeClr val="tx1"/>
                </a:solidFill>
                <a:latin typeface="Roboto Mono" panose="020B0604020202020204" charset="0"/>
                <a:ea typeface="Roboto Mono" panose="020B0604020202020204" charset="0"/>
              </a:rPr>
              <a:t> :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trở</a:t>
            </a:r>
            <a:r>
              <a:rPr lang="vi-VN" dirty="0">
                <a:solidFill>
                  <a:schemeClr val="tx1"/>
                </a:solidFill>
                <a:latin typeface="Roboto Mono" panose="020B0604020202020204" charset="0"/>
                <a:ea typeface="Roboto Mono" panose="020B0604020202020204" charset="0"/>
              </a:rPr>
              <a:t> nên </a:t>
            </a:r>
            <a:r>
              <a:rPr lang="vi-VN" dirty="0" err="1">
                <a:solidFill>
                  <a:schemeClr val="tx1"/>
                </a:solidFill>
                <a:latin typeface="Roboto Mono" panose="020B0604020202020204" charset="0"/>
                <a:ea typeface="Roboto Mono" panose="020B0604020202020204" charset="0"/>
              </a:rPr>
              <a:t>bất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đẩm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bảo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này</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chia </a:t>
            </a:r>
            <a:r>
              <a:rPr lang="vi-VN" dirty="0" err="1">
                <a:solidFill>
                  <a:schemeClr val="tx1"/>
                </a:solidFill>
                <a:latin typeface="Roboto Mono" panose="020B0604020202020204" charset="0"/>
                <a:ea typeface="Roboto Mono" panose="020B0604020202020204" charset="0"/>
              </a:rPr>
              <a:t>sẻ</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an toan trong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chương trinh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không lo </a:t>
            </a:r>
            <a:r>
              <a:rPr lang="vi-VN" dirty="0" err="1">
                <a:solidFill>
                  <a:schemeClr val="tx1"/>
                </a:solidFill>
                <a:latin typeface="Roboto Mono" panose="020B0604020202020204" charset="0"/>
                <a:ea typeface="Roboto Mono" panose="020B0604020202020204" charset="0"/>
              </a:rPr>
              <a:t>về</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sự</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đồng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cũng</a:t>
            </a:r>
            <a:r>
              <a:rPr lang="vi-VN" dirty="0">
                <a:solidFill>
                  <a:schemeClr val="tx1"/>
                </a:solidFill>
                <a:latin typeface="Roboto Mono" panose="020B0604020202020204" charset="0"/>
                <a:ea typeface="Roboto Mono" panose="020B0604020202020204" charset="0"/>
              </a:rPr>
              <a:t> như xung </a:t>
            </a:r>
            <a:r>
              <a:rPr lang="vi-VN" dirty="0" err="1">
                <a:solidFill>
                  <a:schemeClr val="tx1"/>
                </a:solidFill>
                <a:latin typeface="Roboto Mono" panose="020B0604020202020204" charset="0"/>
                <a:ea typeface="Roboto Mono" panose="020B0604020202020204" charset="0"/>
              </a:rPr>
              <a:t>đột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p>
          <a:p>
            <a:pPr marL="342900" indent="-342900">
              <a:buFont typeface="+mj-lt"/>
              <a:buAutoNum type="arabicPeriod"/>
            </a:pPr>
            <a:r>
              <a:rPr lang="vi-VN" dirty="0" err="1">
                <a:solidFill>
                  <a:schemeClr val="tx1"/>
                </a:solidFill>
                <a:latin typeface="Roboto Mono" panose="020B0604020202020204" charset="0"/>
                <a:ea typeface="Roboto Mono" panose="020B0604020202020204" charset="0"/>
              </a:rPr>
              <a:t>Hiệu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suất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tối</a:t>
            </a:r>
            <a:r>
              <a:rPr lang="vi-VN" dirty="0">
                <a:solidFill>
                  <a:schemeClr val="tx1"/>
                </a:solidFill>
                <a:latin typeface="Roboto Mono" panose="020B0604020202020204" charset="0"/>
                <a:ea typeface="Roboto Mono" panose="020B0604020202020204" charset="0"/>
              </a:rPr>
              <a:t> ưu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nhớ</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Giúp</a:t>
            </a:r>
            <a:r>
              <a:rPr lang="vi-VN" dirty="0">
                <a:solidFill>
                  <a:schemeClr val="tx1"/>
                </a:solidFill>
                <a:latin typeface="Roboto Mono" panose="020B0604020202020204" charset="0"/>
                <a:ea typeface="Roboto Mono" panose="020B0604020202020204" charset="0"/>
              </a:rPr>
              <a:t> trinh biên </a:t>
            </a:r>
            <a:r>
              <a:rPr lang="vi-VN" dirty="0" err="1">
                <a:solidFill>
                  <a:schemeClr val="tx1"/>
                </a:solidFill>
                <a:latin typeface="Roboto Mono" panose="020B0604020202020204" charset="0"/>
                <a:ea typeface="Roboto Mono" panose="020B0604020202020204" charset="0"/>
              </a:rPr>
              <a:t>dịch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tối</a:t>
            </a:r>
            <a:r>
              <a:rPr lang="vi-VN" dirty="0">
                <a:solidFill>
                  <a:schemeClr val="tx1"/>
                </a:solidFill>
                <a:latin typeface="Roboto Mono" panose="020B0604020202020204" charset="0"/>
                <a:ea typeface="Roboto Mono" panose="020B0604020202020204" charset="0"/>
              </a:rPr>
              <a:t> ưu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lưu </a:t>
            </a:r>
            <a:r>
              <a:rPr lang="vi-VN" dirty="0" err="1">
                <a:solidFill>
                  <a:schemeClr val="tx1"/>
                </a:solidFill>
                <a:latin typeface="Roboto Mono" panose="020B0604020202020204" charset="0"/>
                <a:ea typeface="Roboto Mono" panose="020B0604020202020204" charset="0"/>
              </a:rPr>
              <a:t>trữ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quản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nhớ</a:t>
            </a:r>
            <a:r>
              <a:rPr lang="vi-VN" dirty="0">
                <a:solidFill>
                  <a:schemeClr val="tx1"/>
                </a:solidFill>
                <a:latin typeface="Roboto Mono" panose="020B0604020202020204" charset="0"/>
                <a:ea typeface="Roboto Mono" panose="020B0604020202020204" charset="0"/>
              </a:rPr>
              <a:t>. Khi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thì</a:t>
            </a:r>
            <a:r>
              <a:rPr lang="vi-VN" dirty="0">
                <a:solidFill>
                  <a:schemeClr val="tx1"/>
                </a:solidFill>
                <a:latin typeface="Roboto Mono" panose="020B0604020202020204" charset="0"/>
                <a:ea typeface="Roboto Mono" panose="020B0604020202020204" charset="0"/>
              </a:rPr>
              <a:t> công </a:t>
            </a:r>
            <a:r>
              <a:rPr lang="vi-VN" dirty="0" err="1">
                <a:solidFill>
                  <a:schemeClr val="tx1"/>
                </a:solidFill>
                <a:latin typeface="Roboto Mono" panose="020B0604020202020204" charset="0"/>
                <a:ea typeface="Roboto Mono" panose="020B0604020202020204" charset="0"/>
              </a:rPr>
              <a:t>cần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phải</a:t>
            </a:r>
            <a:r>
              <a:rPr lang="vi-VN" dirty="0">
                <a:solidFill>
                  <a:schemeClr val="tx1"/>
                </a:solidFill>
                <a:latin typeface="Roboto Mono" panose="020B0604020202020204" charset="0"/>
                <a:ea typeface="Roboto Mono" panose="020B0604020202020204" charset="0"/>
              </a:rPr>
              <a:t> duy </a:t>
            </a:r>
            <a:r>
              <a:rPr lang="vi-VN" dirty="0" err="1">
                <a:solidFill>
                  <a:schemeClr val="tx1"/>
                </a:solidFill>
                <a:latin typeface="Roboto Mono" panose="020B0604020202020204" charset="0"/>
                <a:ea typeface="Roboto Mono" panose="020B0604020202020204" charset="0"/>
              </a:rPr>
              <a:t>trì</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cơ </a:t>
            </a:r>
            <a:r>
              <a:rPr lang="vi-VN" dirty="0" err="1">
                <a:solidFill>
                  <a:schemeClr val="tx1"/>
                </a:solidFill>
                <a:latin typeface="Roboto Mono" panose="020B0604020202020204" charset="0"/>
                <a:ea typeface="Roboto Mono" panose="020B0604020202020204" charset="0"/>
              </a:rPr>
              <a:t>chế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theo </a:t>
            </a:r>
            <a:r>
              <a:rPr lang="vi-VN" dirty="0" err="1">
                <a:solidFill>
                  <a:schemeClr val="tx1"/>
                </a:solidFill>
                <a:latin typeface="Roboto Mono" panose="020B0604020202020204" charset="0"/>
                <a:ea typeface="Roboto Mono" panose="020B0604020202020204" charset="0"/>
              </a:rPr>
              <a:t>dõi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cập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nhật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sự</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 Thay </a:t>
            </a:r>
            <a:r>
              <a:rPr lang="vi-VN" dirty="0" err="1">
                <a:solidFill>
                  <a:schemeClr val="tx1"/>
                </a:solidFill>
                <a:latin typeface="Roboto Mono" panose="020B0604020202020204" charset="0"/>
                <a:ea typeface="Roboto Mono" panose="020B0604020202020204" charset="0"/>
              </a:rPr>
              <a:t>vào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lưu </a:t>
            </a:r>
            <a:r>
              <a:rPr lang="vi-VN" dirty="0" err="1">
                <a:solidFill>
                  <a:schemeClr val="tx1"/>
                </a:solidFill>
                <a:latin typeface="Roboto Mono" panose="020B0604020202020204" charset="0"/>
                <a:ea typeface="Roboto Mono" panose="020B0604020202020204" charset="0"/>
              </a:rPr>
              <a:t>tữ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liền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mjach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chia </a:t>
            </a:r>
            <a:r>
              <a:rPr lang="vi-VN" dirty="0" err="1">
                <a:solidFill>
                  <a:schemeClr val="tx1"/>
                </a:solidFill>
                <a:latin typeface="Roboto Mono" panose="020B0604020202020204" charset="0"/>
                <a:ea typeface="Roboto Mono" panose="020B0604020202020204" charset="0"/>
              </a:rPr>
              <a:t>sẻ</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nhớ</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giúp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tối</a:t>
            </a:r>
            <a:r>
              <a:rPr lang="vi-VN" dirty="0">
                <a:solidFill>
                  <a:schemeClr val="tx1"/>
                </a:solidFill>
                <a:latin typeface="Roboto Mono" panose="020B0604020202020204" charset="0"/>
                <a:ea typeface="Roboto Mono" panose="020B0604020202020204" charset="0"/>
              </a:rPr>
              <a:t> ưu </a:t>
            </a:r>
            <a:r>
              <a:rPr lang="vi-VN" dirty="0" err="1">
                <a:solidFill>
                  <a:schemeClr val="tx1"/>
                </a:solidFill>
                <a:latin typeface="Roboto Mono" panose="020B0604020202020204" charset="0"/>
                <a:ea typeface="Roboto Mono" panose="020B0604020202020204" charset="0"/>
              </a:rPr>
              <a:t>hóa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suất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tiết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kiệm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nhớ</a:t>
            </a:r>
            <a:endParaRPr lang="vi-VN"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352299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4. </a:t>
            </a:r>
            <a:r>
              <a:rPr lang="vi-VN" dirty="0" err="1">
                <a:solidFill>
                  <a:schemeClr val="accent1"/>
                </a:solidFill>
              </a:rPr>
              <a:t>String</a:t>
            </a:r>
            <a:r>
              <a:rPr lang="vi-VN" dirty="0">
                <a:solidFill>
                  <a:schemeClr val="accent1"/>
                </a:solidFill>
              </a:rPr>
              <a:t>  </a:t>
            </a:r>
            <a:endParaRPr dirty="0">
              <a:solidFill>
                <a:schemeClr val="accent1"/>
              </a:solidFill>
            </a:endParaRPr>
          </a:p>
        </p:txBody>
      </p:sp>
      <p:sp>
        <p:nvSpPr>
          <p:cNvPr id="3" name="Hộp Văn bản 2">
            <a:extLst>
              <a:ext uri="{FF2B5EF4-FFF2-40B4-BE49-F238E27FC236}">
                <a16:creationId xmlns:a16="http://schemas.microsoft.com/office/drawing/2014/main" id="{EB6258E6-2FC2-4369-89C2-61C1A112C893}"/>
              </a:ext>
            </a:extLst>
          </p:cNvPr>
          <p:cNvSpPr txBox="1"/>
          <p:nvPr/>
        </p:nvSpPr>
        <p:spPr>
          <a:xfrm>
            <a:off x="1732722" y="4280483"/>
            <a:ext cx="8852452" cy="523220"/>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Nếu</a:t>
            </a:r>
            <a:r>
              <a:rPr lang="vi-VN" dirty="0">
                <a:solidFill>
                  <a:schemeClr val="tx1"/>
                </a:solidFill>
                <a:latin typeface="Roboto Mono" panose="020B0604020202020204" charset="0"/>
                <a:ea typeface="Roboto Mono" panose="020B0604020202020204" charset="0"/>
              </a:rPr>
              <a:t> ta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bằng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khoa </a:t>
            </a:r>
            <a:r>
              <a:rPr lang="vi-VN" dirty="0" err="1">
                <a:solidFill>
                  <a:schemeClr val="tx1"/>
                </a:solidFill>
                <a:latin typeface="Roboto Mono" panose="020B0604020202020204" charset="0"/>
                <a:ea typeface="Roboto Mono" panose="020B0604020202020204" charset="0"/>
              </a:rPr>
              <a:t>new</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tgif</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này</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không lưu </a:t>
            </a:r>
            <a:r>
              <a:rPr lang="vi-VN" dirty="0" err="1">
                <a:solidFill>
                  <a:schemeClr val="tx1"/>
                </a:solidFill>
                <a:latin typeface="Roboto Mono" panose="020B0604020202020204" charset="0"/>
                <a:ea typeface="Roboto Mono" panose="020B0604020202020204" charset="0"/>
              </a:rPr>
              <a:t>trữ</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Pool</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ra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mới</a:t>
            </a:r>
            <a:r>
              <a:rPr lang="vi-VN" dirty="0">
                <a:solidFill>
                  <a:schemeClr val="tx1"/>
                </a:solidFill>
                <a:latin typeface="Roboto Mono" panose="020B0604020202020204" charset="0"/>
                <a:ea typeface="Roboto Mono" panose="020B0604020202020204" charset="0"/>
              </a:rPr>
              <a:t> trong vung </a:t>
            </a:r>
            <a:r>
              <a:rPr lang="vi-VN" dirty="0" err="1">
                <a:solidFill>
                  <a:schemeClr val="tx1"/>
                </a:solidFill>
                <a:latin typeface="Roboto Mono" panose="020B0604020202020204" charset="0"/>
                <a:ea typeface="Roboto Mono" panose="020B0604020202020204" charset="0"/>
              </a:rPr>
              <a:t>nhớ</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khác</a:t>
            </a:r>
            <a:r>
              <a:rPr lang="vi-VN" dirty="0">
                <a:solidFill>
                  <a:schemeClr val="tx1"/>
                </a:solidFill>
                <a:latin typeface="Roboto Mono" panose="020B0604020202020204" charset="0"/>
                <a:ea typeface="Roboto Mono" panose="020B0604020202020204" charset="0"/>
              </a:rPr>
              <a:t> </a:t>
            </a: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732722" y="1939260"/>
            <a:ext cx="9233452" cy="738664"/>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ra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lưu </a:t>
            </a:r>
            <a:r>
              <a:rPr lang="vi-VN" dirty="0" err="1">
                <a:solidFill>
                  <a:schemeClr val="tx1"/>
                </a:solidFill>
                <a:latin typeface="Roboto Mono" panose="020B0604020202020204" charset="0"/>
                <a:ea typeface="Roboto Mono" panose="020B0604020202020204" charset="0"/>
              </a:rPr>
              <a:t>trữ</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nhớ</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vung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gọi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Constant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Pool</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kghu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vực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lưu </a:t>
            </a:r>
            <a:r>
              <a:rPr lang="vi-VN" dirty="0" err="1">
                <a:solidFill>
                  <a:schemeClr val="tx1"/>
                </a:solidFill>
                <a:latin typeface="Roboto Mono" panose="020B0604020202020204" charset="0"/>
                <a:ea typeface="Roboto Mono" panose="020B0604020202020204" charset="0"/>
              </a:rPr>
              <a:t>trữ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tinh không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a:t>
            </a:r>
            <a:r>
              <a:rPr lang="vi-VN" dirty="0" err="1">
                <a:solidFill>
                  <a:schemeClr val="tx1"/>
                </a:solidFill>
                <a:latin typeface="Roboto Mono" panose="020B0604020202020204" charset="0"/>
                <a:ea typeface="Roboto Mono" panose="020B0604020202020204" charset="0"/>
              </a:rPr>
              <a:t>immutable</a:t>
            </a:r>
            <a:r>
              <a:rPr lang="vi-VN" dirty="0">
                <a:solidFill>
                  <a:schemeClr val="tx1"/>
                </a:solidFill>
                <a:latin typeface="Roboto Mono" panose="020B0604020202020204" charset="0"/>
                <a:ea typeface="Roboto Mono" panose="020B0604020202020204" charset="0"/>
              </a:rPr>
              <a:t>) </a:t>
            </a:r>
          </a:p>
        </p:txBody>
      </p:sp>
      <p:sp>
        <p:nvSpPr>
          <p:cNvPr id="11" name="Hộp Văn bản 10">
            <a:extLst>
              <a:ext uri="{FF2B5EF4-FFF2-40B4-BE49-F238E27FC236}">
                <a16:creationId xmlns:a16="http://schemas.microsoft.com/office/drawing/2014/main" id="{81DD42B9-4CEB-4867-9D5A-27B05F3CB99E}"/>
              </a:ext>
            </a:extLst>
          </p:cNvPr>
          <p:cNvSpPr txBox="1"/>
          <p:nvPr/>
        </p:nvSpPr>
        <p:spPr>
          <a:xfrm>
            <a:off x="1732722" y="3084087"/>
            <a:ext cx="8852452" cy="954107"/>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gán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giá</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trị</a:t>
            </a:r>
            <a:r>
              <a:rPr lang="vi-VN" dirty="0">
                <a:solidFill>
                  <a:schemeClr val="tx1"/>
                </a:solidFill>
                <a:latin typeface="Roboto Mono" panose="020B0604020202020204" charset="0"/>
                <a:ea typeface="Roboto Mono" panose="020B0604020202020204" charset="0"/>
              </a:rPr>
              <a:t> cho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bằng</a:t>
            </a:r>
            <a:r>
              <a:rPr lang="vi-VN" dirty="0">
                <a:solidFill>
                  <a:schemeClr val="tx1"/>
                </a:solidFill>
                <a:latin typeface="Roboto Mono" panose="020B0604020202020204" charset="0"/>
                <a:ea typeface="Roboto Mono" panose="020B0604020202020204" charset="0"/>
              </a:rPr>
              <a:t> toan </a:t>
            </a:r>
            <a:r>
              <a:rPr lang="vi-VN" dirty="0" err="1">
                <a:solidFill>
                  <a:schemeClr val="tx1"/>
                </a:solidFill>
                <a:latin typeface="Roboto Mono" panose="020B0604020202020204" charset="0"/>
                <a:ea typeface="Roboto Mono" panose="020B0604020202020204" charset="0"/>
              </a:rPr>
              <a:t>tử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gán</a:t>
            </a:r>
            <a:r>
              <a:rPr lang="vi-VN" dirty="0">
                <a:solidFill>
                  <a:schemeClr val="tx1"/>
                </a:solidFill>
                <a:latin typeface="Roboto Mono" panose="020B0604020202020204" charset="0"/>
                <a:ea typeface="Roboto Mono" panose="020B0604020202020204" charset="0"/>
              </a:rPr>
              <a:t> (=) </a:t>
            </a:r>
            <a:r>
              <a:rPr lang="vi-VN" dirty="0" err="1">
                <a:solidFill>
                  <a:schemeClr val="tx1"/>
                </a:solidFill>
                <a:latin typeface="Roboto Mono" panose="020B0604020202020204" charset="0"/>
                <a:ea typeface="Roboto Mono" panose="020B0604020202020204" charset="0"/>
              </a:rPr>
              <a:t>thì</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java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xem </a:t>
            </a:r>
            <a:r>
              <a:rPr lang="vi-VN" dirty="0" err="1">
                <a:solidFill>
                  <a:schemeClr val="tx1"/>
                </a:solidFill>
                <a:latin typeface="Roboto Mono" panose="020B0604020202020204" charset="0"/>
                <a:ea typeface="Roboto Mono" panose="020B0604020202020204" charset="0"/>
              </a:rPr>
              <a:t>giá</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trị</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Đã</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Pool</a:t>
            </a:r>
            <a:r>
              <a:rPr lang="vi-VN" dirty="0">
                <a:solidFill>
                  <a:schemeClr val="tx1"/>
                </a:solidFill>
                <a:latin typeface="Roboto Mono" panose="020B0604020202020204" charset="0"/>
                <a:ea typeface="Roboto Mono" panose="020B0604020202020204" charset="0"/>
              </a:rPr>
              <a:t> chưa </a:t>
            </a:r>
            <a:r>
              <a:rPr lang="vi-VN" dirty="0" err="1">
                <a:solidFill>
                  <a:schemeClr val="tx1"/>
                </a:solidFill>
                <a:latin typeface="Roboto Mono" panose="020B0604020202020204" charset="0"/>
                <a:ea typeface="Roboto Mono" panose="020B0604020202020204" charset="0"/>
              </a:rPr>
              <a:t>nếu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đã</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tồn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thì</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ra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chỉ</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tham </a:t>
            </a:r>
            <a:r>
              <a:rPr lang="vi-VN" dirty="0" err="1">
                <a:solidFill>
                  <a:schemeClr val="tx1"/>
                </a:solidFill>
                <a:latin typeface="Roboto Mono" panose="020B0604020202020204" charset="0"/>
                <a:ea typeface="Roboto Mono" panose="020B0604020202020204" charset="0"/>
              </a:rPr>
              <a:t>chiếu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đã</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tôafn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tại</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Pool</a:t>
            </a:r>
            <a:endParaRPr lang="vi-VN"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85607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4. </a:t>
            </a:r>
            <a:r>
              <a:rPr lang="vi-VN" dirty="0" err="1">
                <a:solidFill>
                  <a:schemeClr val="accent1"/>
                </a:solidFill>
              </a:rPr>
              <a:t>String</a:t>
            </a:r>
            <a:r>
              <a:rPr lang="vi-VN" dirty="0">
                <a:solidFill>
                  <a:schemeClr val="accent1"/>
                </a:solidFill>
              </a:rPr>
              <a:t>  </a:t>
            </a:r>
            <a:endParaRPr dirty="0">
              <a:solidFill>
                <a:schemeClr val="accent1"/>
              </a:solidFill>
            </a:endParaRP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315278" y="2002304"/>
            <a:ext cx="9233452" cy="523220"/>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a:t>
            </a:r>
            <a:r>
              <a:rPr lang="vi-VN" dirty="0" err="1">
                <a:solidFill>
                  <a:schemeClr val="tx1"/>
                </a:solidFill>
                <a:latin typeface="Roboto Mono" panose="020B0604020202020204" charset="0"/>
                <a:ea typeface="Roboto Mono" panose="020B0604020202020204" charset="0"/>
              </a:rPr>
              <a:t>StringBuilder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Java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xây </a:t>
            </a:r>
            <a:r>
              <a:rPr lang="vi-VN" dirty="0" err="1">
                <a:solidFill>
                  <a:schemeClr val="tx1"/>
                </a:solidFill>
                <a:latin typeface="Roboto Mono" panose="020B0604020202020204" charset="0"/>
                <a:ea typeface="Roboto Mono" panose="020B0604020202020204" charset="0"/>
              </a:rPr>
              <a:t>dựng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quả</a:t>
            </a:r>
            <a:r>
              <a:rPr lang="vi-VN" dirty="0">
                <a:solidFill>
                  <a:schemeClr val="tx1"/>
                </a:solidFill>
                <a:latin typeface="Roboto Mono" panose="020B0604020202020204" charset="0"/>
                <a:ea typeface="Roboto Mono" panose="020B0604020202020204" charset="0"/>
              </a:rPr>
              <a:t>.</a:t>
            </a:r>
          </a:p>
        </p:txBody>
      </p:sp>
      <p:sp>
        <p:nvSpPr>
          <p:cNvPr id="12" name="Hộp Văn bản 11">
            <a:extLst>
              <a:ext uri="{FF2B5EF4-FFF2-40B4-BE49-F238E27FC236}">
                <a16:creationId xmlns:a16="http://schemas.microsoft.com/office/drawing/2014/main" id="{7C0D2CAF-4541-4514-8562-E3626C3DCEA6}"/>
              </a:ext>
            </a:extLst>
          </p:cNvPr>
          <p:cNvSpPr txBox="1"/>
          <p:nvPr/>
        </p:nvSpPr>
        <p:spPr>
          <a:xfrm>
            <a:off x="1315278" y="2732568"/>
            <a:ext cx="9233452" cy="307777"/>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Với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StringBuilder</a:t>
            </a:r>
            <a:r>
              <a:rPr lang="vi-VN" dirty="0">
                <a:solidFill>
                  <a:schemeClr val="tx1"/>
                </a:solidFill>
                <a:latin typeface="Roboto Mono" panose="020B0604020202020204" charset="0"/>
                <a:ea typeface="Roboto Mono" panose="020B0604020202020204" charset="0"/>
              </a:rPr>
              <a:t> cho </a:t>
            </a:r>
            <a:r>
              <a:rPr lang="vi-VN" dirty="0" err="1">
                <a:solidFill>
                  <a:schemeClr val="tx1"/>
                </a:solidFill>
                <a:latin typeface="Roboto Mono" panose="020B0604020202020204" charset="0"/>
                <a:ea typeface="Roboto Mono" panose="020B0604020202020204" charset="0"/>
              </a:rPr>
              <a:t>phép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thêm, chen, </a:t>
            </a:r>
            <a:r>
              <a:rPr lang="vi-VN" dirty="0" err="1">
                <a:solidFill>
                  <a:schemeClr val="tx1"/>
                </a:solidFill>
                <a:latin typeface="Roboto Mono" panose="020B0604020202020204" charset="0"/>
                <a:ea typeface="Roboto Mono" panose="020B0604020202020204" charset="0"/>
              </a:rPr>
              <a:t>xóa</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thế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chỗi</a:t>
            </a:r>
            <a:endParaRPr lang="vi-VN" dirty="0">
              <a:solidFill>
                <a:schemeClr val="tx1"/>
              </a:solidFill>
              <a:latin typeface="Roboto Mono" panose="020B0604020202020204" charset="0"/>
              <a:ea typeface="Roboto Mono" panose="020B0604020202020204" charset="0"/>
            </a:endParaRPr>
          </a:p>
        </p:txBody>
      </p:sp>
      <p:sp>
        <p:nvSpPr>
          <p:cNvPr id="13" name="Hộp Văn bản 12">
            <a:extLst>
              <a:ext uri="{FF2B5EF4-FFF2-40B4-BE49-F238E27FC236}">
                <a16:creationId xmlns:a16="http://schemas.microsoft.com/office/drawing/2014/main" id="{9EF30384-4CEC-4F4E-9B49-10E5C3E5B448}"/>
              </a:ext>
            </a:extLst>
          </p:cNvPr>
          <p:cNvSpPr txBox="1"/>
          <p:nvPr/>
        </p:nvSpPr>
        <p:spPr>
          <a:xfrm>
            <a:off x="1315278" y="3300643"/>
            <a:ext cx="9233452" cy="523220"/>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a:t>
            </a:r>
            <a:r>
              <a:rPr lang="vi-VN" dirty="0" err="1">
                <a:solidFill>
                  <a:schemeClr val="tx1"/>
                </a:solidFill>
                <a:latin typeface="Roboto Mono" panose="020B0604020202020204" charset="0"/>
                <a:ea typeface="Roboto Mono" panose="020B0604020202020204" charset="0"/>
              </a:rPr>
              <a:t>StringBuffer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tương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như </a:t>
            </a:r>
            <a:r>
              <a:rPr lang="vi-VN" dirty="0" err="1">
                <a:solidFill>
                  <a:schemeClr val="tx1"/>
                </a:solidFill>
                <a:latin typeface="Roboto Mono" panose="020B0604020202020204" charset="0"/>
                <a:ea typeface="Roboto Mono" panose="020B0604020202020204" charset="0"/>
              </a:rPr>
              <a:t>StringBuilder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thiết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xây </a:t>
            </a:r>
            <a:r>
              <a:rPr lang="vi-VN" dirty="0" err="1">
                <a:solidFill>
                  <a:schemeClr val="tx1"/>
                </a:solidFill>
                <a:latin typeface="Roboto Mono" panose="020B0604020202020204" charset="0"/>
                <a:ea typeface="Roboto Mono" panose="020B0604020202020204" charset="0"/>
              </a:rPr>
              <a:t>dựng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cũng</a:t>
            </a:r>
            <a:r>
              <a:rPr lang="vi-VN" dirty="0">
                <a:solidFill>
                  <a:schemeClr val="tx1"/>
                </a:solidFill>
                <a:latin typeface="Roboto Mono" panose="020B0604020202020204" charset="0"/>
                <a:ea typeface="Roboto Mono" panose="020B0604020202020204" charset="0"/>
              </a:rPr>
              <a:t> như </a:t>
            </a:r>
            <a:r>
              <a:rPr lang="vi-VN" dirty="0" err="1">
                <a:solidFill>
                  <a:schemeClr val="tx1"/>
                </a:solidFill>
                <a:latin typeface="Roboto Mono" panose="020B0604020202020204" charset="0"/>
                <a:ea typeface="Roboto Mono" panose="020B0604020202020204" charset="0"/>
              </a:rPr>
              <a:t>that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chuỗi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an toan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đồng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endParaRPr lang="vi-VN"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37043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4. </a:t>
            </a:r>
            <a:r>
              <a:rPr lang="vi-VN" dirty="0" err="1">
                <a:solidFill>
                  <a:schemeClr val="accent1"/>
                </a:solidFill>
              </a:rPr>
              <a:t>String</a:t>
            </a:r>
            <a:r>
              <a:rPr lang="vi-VN" dirty="0">
                <a:solidFill>
                  <a:schemeClr val="accent1"/>
                </a:solidFill>
              </a:rPr>
              <a:t>  </a:t>
            </a:r>
            <a:endParaRPr dirty="0">
              <a:solidFill>
                <a:schemeClr val="accent1"/>
              </a:solidFill>
            </a:endParaRP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315278" y="1933082"/>
            <a:ext cx="9233452" cy="1169551"/>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a:t>
            </a:r>
            <a:r>
              <a:rPr lang="vi-VN" dirty="0" err="1">
                <a:solidFill>
                  <a:schemeClr val="tx1"/>
                </a:solidFill>
                <a:latin typeface="Roboto Mono" panose="020B0604020202020204" charset="0"/>
                <a:ea typeface="Roboto Mono" panose="020B0604020202020204" charset="0"/>
              </a:rPr>
              <a:t>StringBuilder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Java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xây </a:t>
            </a:r>
            <a:r>
              <a:rPr lang="vi-VN" dirty="0" err="1">
                <a:solidFill>
                  <a:schemeClr val="tx1"/>
                </a:solidFill>
                <a:latin typeface="Roboto Mono" panose="020B0604020202020204" charset="0"/>
                <a:ea typeface="Roboto Mono" panose="020B0604020202020204" charset="0"/>
              </a:rPr>
              <a:t>dựng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quả</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Vì</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StringBuilder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cho </a:t>
            </a:r>
            <a:r>
              <a:rPr lang="vi-VN" dirty="0" err="1">
                <a:solidFill>
                  <a:schemeClr val="tx1"/>
                </a:solidFill>
                <a:latin typeface="Roboto Mono" panose="020B0604020202020204" charset="0"/>
                <a:ea typeface="Roboto Mono" panose="020B0604020202020204" charset="0"/>
              </a:rPr>
              <a:t>phép</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nội</a:t>
            </a:r>
            <a:r>
              <a:rPr lang="vi-VN" dirty="0">
                <a:solidFill>
                  <a:schemeClr val="tx1"/>
                </a:solidFill>
                <a:latin typeface="Roboto Mono" panose="020B0604020202020204" charset="0"/>
                <a:ea typeface="Roboto Mono" panose="020B0604020202020204" charset="0"/>
              </a:rPr>
              <a:t> dung </a:t>
            </a:r>
            <a:r>
              <a:rPr lang="vi-VN" dirty="0" err="1">
                <a:solidFill>
                  <a:schemeClr val="tx1"/>
                </a:solidFill>
                <a:latin typeface="Roboto Mono" panose="020B0604020202020204" charset="0"/>
                <a:ea typeface="Roboto Mono" panose="020B0604020202020204" charset="0"/>
              </a:rPr>
              <a:t>chuỗi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cầ</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ra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liên </a:t>
            </a:r>
            <a:r>
              <a:rPr lang="vi-VN" dirty="0" err="1">
                <a:solidFill>
                  <a:schemeClr val="tx1"/>
                </a:solidFill>
                <a:latin typeface="Roboto Mono" panose="020B0604020202020204" charset="0"/>
                <a:ea typeface="Roboto Mono" panose="020B0604020202020204" charset="0"/>
              </a:rPr>
              <a:t>tục</a:t>
            </a:r>
            <a:r>
              <a:rPr lang="vi-VN" dirty="0">
                <a:solidFill>
                  <a:schemeClr val="tx1"/>
                </a:solidFill>
                <a:latin typeface="Roboto Mono" panose="020B0604020202020204" charset="0"/>
                <a:ea typeface="Roboto Mono" panose="020B0604020202020204" charset="0"/>
              </a:rPr>
              <a:t> tranh gây </a:t>
            </a:r>
            <a:r>
              <a:rPr lang="vi-VN" dirty="0" err="1">
                <a:solidFill>
                  <a:schemeClr val="tx1"/>
                </a:solidFill>
                <a:latin typeface="Roboto Mono" panose="020B0604020202020204" charset="0"/>
                <a:ea typeface="Roboto Mono" panose="020B0604020202020204" charset="0"/>
              </a:rPr>
              <a:t>lãng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nhớ</a:t>
            </a:r>
            <a:r>
              <a:rPr lang="vi-VN" dirty="0">
                <a:solidFill>
                  <a:schemeClr val="tx1"/>
                </a:solidFill>
                <a:latin typeface="Roboto Mono" panose="020B0604020202020204" charset="0"/>
                <a:ea typeface="Roboto Mono" panose="020B0604020202020204" charset="0"/>
              </a:rPr>
              <a:t> như khi </a:t>
            </a:r>
            <a:r>
              <a:rPr lang="vi-VN" dirty="0" err="1">
                <a:solidFill>
                  <a:schemeClr val="tx1"/>
                </a:solidFill>
                <a:latin typeface="Roboto Mono" panose="020B0604020202020204" charset="0"/>
                <a:ea typeface="Roboto Mono" panose="020B0604020202020204" charset="0"/>
              </a:rPr>
              <a:t>dùng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với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phải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ra khi </a:t>
            </a:r>
            <a:r>
              <a:rPr lang="vi-VN" dirty="0" err="1">
                <a:solidFill>
                  <a:schemeClr val="tx1"/>
                </a:solidFill>
                <a:latin typeface="Roboto Mono" panose="020B0604020202020204" charset="0"/>
                <a:ea typeface="Roboto Mono" panose="020B0604020202020204" charset="0"/>
              </a:rPr>
              <a:t>muốn</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Nhưng </a:t>
            </a:r>
            <a:r>
              <a:rPr lang="vi-VN" dirty="0" err="1">
                <a:solidFill>
                  <a:schemeClr val="tx1"/>
                </a:solidFill>
                <a:latin typeface="Roboto Mono" panose="020B0604020202020204" charset="0"/>
                <a:ea typeface="Roboto Mono" panose="020B0604020202020204" charset="0"/>
              </a:rPr>
              <a:t>cũng</a:t>
            </a:r>
            <a:r>
              <a:rPr lang="vi-VN" dirty="0">
                <a:solidFill>
                  <a:schemeClr val="tx1"/>
                </a:solidFill>
                <a:latin typeface="Roboto Mono" panose="020B0604020202020204" charset="0"/>
                <a:ea typeface="Roboto Mono" panose="020B0604020202020204" charset="0"/>
              </a:rPr>
              <a:t> chinh </a:t>
            </a:r>
            <a:r>
              <a:rPr lang="vi-VN" dirty="0" err="1">
                <a:solidFill>
                  <a:schemeClr val="tx1"/>
                </a:solidFill>
                <a:latin typeface="Roboto Mono" panose="020B0604020202020204" charset="0"/>
                <a:ea typeface="Roboto Mono" panose="020B0604020202020204" charset="0"/>
              </a:rPr>
              <a:t>vì</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thế</a:t>
            </a:r>
            <a:r>
              <a:rPr lang="vi-VN" dirty="0">
                <a:solidFill>
                  <a:schemeClr val="tx1"/>
                </a:solidFill>
                <a:latin typeface="Roboto Mono" panose="020B0604020202020204" charset="0"/>
                <a:ea typeface="Roboto Mono" panose="020B0604020202020204" charset="0"/>
              </a:rPr>
              <a:t> đây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đồng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khi </a:t>
            </a:r>
            <a:r>
              <a:rPr lang="vi-VN" dirty="0" err="1">
                <a:solidFill>
                  <a:schemeClr val="tx1"/>
                </a:solidFill>
                <a:latin typeface="Roboto Mono" panose="020B0604020202020204" charset="0"/>
                <a:ea typeface="Roboto Mono" panose="020B0604020202020204" charset="0"/>
              </a:rPr>
              <a:t>làm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với</a:t>
            </a:r>
            <a:r>
              <a:rPr lang="vi-VN" dirty="0">
                <a:solidFill>
                  <a:schemeClr val="tx1"/>
                </a:solidFill>
                <a:latin typeface="Roboto Mono" panose="020B0604020202020204" charset="0"/>
                <a:ea typeface="Roboto Mono" panose="020B0604020202020204" charset="0"/>
              </a:rPr>
              <a:t> đa </a:t>
            </a:r>
            <a:r>
              <a:rPr lang="vi-VN" dirty="0" err="1">
                <a:solidFill>
                  <a:schemeClr val="tx1"/>
                </a:solidFill>
                <a:latin typeface="Roboto Mono" panose="020B0604020202020204" charset="0"/>
                <a:ea typeface="Roboto Mono" panose="020B0604020202020204" charset="0"/>
              </a:rPr>
              <a:t>luồng</a:t>
            </a:r>
            <a:endParaRPr lang="vi-VN" dirty="0">
              <a:solidFill>
                <a:schemeClr val="tx1"/>
              </a:solidFill>
              <a:latin typeface="Roboto Mono" panose="020B0604020202020204" charset="0"/>
              <a:ea typeface="Roboto Mono" panose="020B0604020202020204" charset="0"/>
            </a:endParaRPr>
          </a:p>
        </p:txBody>
      </p:sp>
      <p:sp>
        <p:nvSpPr>
          <p:cNvPr id="12" name="Hộp Văn bản 11">
            <a:extLst>
              <a:ext uri="{FF2B5EF4-FFF2-40B4-BE49-F238E27FC236}">
                <a16:creationId xmlns:a16="http://schemas.microsoft.com/office/drawing/2014/main" id="{7C0D2CAF-4541-4514-8562-E3626C3DCEA6}"/>
              </a:ext>
            </a:extLst>
          </p:cNvPr>
          <p:cNvSpPr txBox="1"/>
          <p:nvPr/>
        </p:nvSpPr>
        <p:spPr>
          <a:xfrm>
            <a:off x="1315278" y="4621853"/>
            <a:ext cx="9233452" cy="523220"/>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Với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StringBuilder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StringBuffer</a:t>
            </a:r>
            <a:r>
              <a:rPr lang="vi-VN" dirty="0">
                <a:solidFill>
                  <a:schemeClr val="tx1"/>
                </a:solidFill>
                <a:latin typeface="Roboto Mono" panose="020B0604020202020204" charset="0"/>
                <a:ea typeface="Roboto Mono" panose="020B0604020202020204" charset="0"/>
              </a:rPr>
              <a:t> cho </a:t>
            </a:r>
            <a:r>
              <a:rPr lang="vi-VN" dirty="0" err="1">
                <a:solidFill>
                  <a:schemeClr val="tx1"/>
                </a:solidFill>
                <a:latin typeface="Roboto Mono" panose="020B0604020202020204" charset="0"/>
                <a:ea typeface="Roboto Mono" panose="020B0604020202020204" charset="0"/>
              </a:rPr>
              <a:t>phép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thêm, chen, </a:t>
            </a:r>
            <a:r>
              <a:rPr lang="vi-VN" dirty="0" err="1">
                <a:solidFill>
                  <a:schemeClr val="tx1"/>
                </a:solidFill>
                <a:latin typeface="Roboto Mono" panose="020B0604020202020204" charset="0"/>
                <a:ea typeface="Roboto Mono" panose="020B0604020202020204" charset="0"/>
              </a:rPr>
              <a:t>xóa</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thế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chỗi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với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method</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sẵn</a:t>
            </a:r>
            <a:endParaRPr lang="vi-VN" dirty="0">
              <a:solidFill>
                <a:schemeClr val="tx1"/>
              </a:solidFill>
              <a:latin typeface="Roboto Mono" panose="020B0604020202020204" charset="0"/>
              <a:ea typeface="Roboto Mono" panose="020B0604020202020204" charset="0"/>
            </a:endParaRPr>
          </a:p>
        </p:txBody>
      </p:sp>
      <p:sp>
        <p:nvSpPr>
          <p:cNvPr id="13" name="Hộp Văn bản 12">
            <a:extLst>
              <a:ext uri="{FF2B5EF4-FFF2-40B4-BE49-F238E27FC236}">
                <a16:creationId xmlns:a16="http://schemas.microsoft.com/office/drawing/2014/main" id="{9EF30384-4CEC-4F4E-9B49-10E5C3E5B448}"/>
              </a:ext>
            </a:extLst>
          </p:cNvPr>
          <p:cNvSpPr txBox="1"/>
          <p:nvPr/>
        </p:nvSpPr>
        <p:spPr>
          <a:xfrm>
            <a:off x="1315278" y="3278314"/>
            <a:ext cx="9233452" cy="954107"/>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a:t>
            </a:r>
            <a:r>
              <a:rPr lang="vi-VN" dirty="0" err="1">
                <a:solidFill>
                  <a:schemeClr val="tx1"/>
                </a:solidFill>
                <a:latin typeface="Roboto Mono" panose="020B0604020202020204" charset="0"/>
                <a:ea typeface="Roboto Mono" panose="020B0604020202020204" charset="0"/>
              </a:rPr>
              <a:t>StringBuffer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tương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như </a:t>
            </a:r>
            <a:r>
              <a:rPr lang="vi-VN" dirty="0" err="1">
                <a:solidFill>
                  <a:schemeClr val="tx1"/>
                </a:solidFill>
                <a:latin typeface="Roboto Mono" panose="020B0604020202020204" charset="0"/>
                <a:ea typeface="Roboto Mono" panose="020B0604020202020204" charset="0"/>
              </a:rPr>
              <a:t>StringBuilder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thiết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xây </a:t>
            </a:r>
            <a:r>
              <a:rPr lang="vi-VN" dirty="0" err="1">
                <a:solidFill>
                  <a:schemeClr val="tx1"/>
                </a:solidFill>
                <a:latin typeface="Roboto Mono" panose="020B0604020202020204" charset="0"/>
                <a:ea typeface="Roboto Mono" panose="020B0604020202020204" charset="0"/>
              </a:rPr>
              <a:t>dựng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cũng</a:t>
            </a:r>
            <a:r>
              <a:rPr lang="vi-VN" dirty="0">
                <a:solidFill>
                  <a:schemeClr val="tx1"/>
                </a:solidFill>
                <a:latin typeface="Roboto Mono" panose="020B0604020202020204" charset="0"/>
                <a:ea typeface="Roboto Mono" panose="020B0604020202020204" charset="0"/>
              </a:rPr>
              <a:t> như </a:t>
            </a:r>
            <a:r>
              <a:rPr lang="vi-VN" dirty="0" err="1">
                <a:solidFill>
                  <a:schemeClr val="tx1"/>
                </a:solidFill>
                <a:latin typeface="Roboto Mono" panose="020B0604020202020204" charset="0"/>
                <a:ea typeface="Roboto Mono" panose="020B0604020202020204" charset="0"/>
              </a:rPr>
              <a:t>that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chuỗi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an toan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tinh </a:t>
            </a:r>
            <a:r>
              <a:rPr lang="vi-VN" dirty="0" err="1">
                <a:solidFill>
                  <a:schemeClr val="tx1"/>
                </a:solidFill>
                <a:latin typeface="Roboto Mono" panose="020B0604020202020204" charset="0"/>
                <a:ea typeface="Roboto Mono" panose="020B0604020202020204" charset="0"/>
              </a:rPr>
              <a:t>đồng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đảm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bảo</a:t>
            </a:r>
            <a:r>
              <a:rPr lang="vi-VN" dirty="0">
                <a:solidFill>
                  <a:schemeClr val="tx1"/>
                </a:solidFill>
                <a:latin typeface="Roboto Mono" panose="020B0604020202020204" charset="0"/>
                <a:ea typeface="Roboto Mono" panose="020B0604020202020204" charset="0"/>
              </a:rPr>
              <a:t> tinh đung </a:t>
            </a:r>
            <a:r>
              <a:rPr lang="vi-VN" dirty="0" err="1">
                <a:solidFill>
                  <a:schemeClr val="tx1"/>
                </a:solidFill>
                <a:latin typeface="Roboto Mono" panose="020B0604020202020204" charset="0"/>
                <a:ea typeface="Roboto Mono" panose="020B0604020202020204" charset="0"/>
              </a:rPr>
              <a:t>đắn</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môi </a:t>
            </a:r>
            <a:r>
              <a:rPr lang="vi-VN" dirty="0" err="1">
                <a:solidFill>
                  <a:schemeClr val="tx1"/>
                </a:solidFill>
                <a:latin typeface="Roboto Mono" panose="020B0604020202020204" charset="0"/>
                <a:ea typeface="Roboto Mono" panose="020B0604020202020204" charset="0"/>
              </a:rPr>
              <a:t>trường</a:t>
            </a:r>
            <a:r>
              <a:rPr lang="vi-VN" dirty="0">
                <a:solidFill>
                  <a:schemeClr val="tx1"/>
                </a:solidFill>
                <a:latin typeface="Roboto Mono" panose="020B0604020202020204" charset="0"/>
                <a:ea typeface="Roboto Mono" panose="020B0604020202020204" charset="0"/>
              </a:rPr>
              <a:t> đa </a:t>
            </a:r>
            <a:r>
              <a:rPr lang="vi-VN" dirty="0" err="1">
                <a:solidFill>
                  <a:schemeClr val="tx1"/>
                </a:solidFill>
                <a:latin typeface="Roboto Mono" panose="020B0604020202020204" charset="0"/>
                <a:ea typeface="Roboto Mono" panose="020B0604020202020204" charset="0"/>
              </a:rPr>
              <a:t>luồng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cũng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vì</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điểm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ảnh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hưởng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suất</a:t>
            </a:r>
            <a:r>
              <a:rPr lang="vi-VN" dirty="0">
                <a:solidFill>
                  <a:schemeClr val="tx1"/>
                </a:solidFill>
                <a:latin typeface="Roboto Mono" panose="020B0604020202020204" charset="0"/>
                <a:ea typeface="Roboto Mono" panose="020B0604020202020204" charset="0"/>
              </a:rPr>
              <a:t> hơn khi so </a:t>
            </a:r>
            <a:r>
              <a:rPr lang="vi-VN" dirty="0" err="1">
                <a:solidFill>
                  <a:schemeClr val="tx1"/>
                </a:solidFill>
                <a:latin typeface="Roboto Mono" panose="020B0604020202020204" charset="0"/>
                <a:ea typeface="Roboto Mono" panose="020B0604020202020204" charset="0"/>
              </a:rPr>
              <a:t>vớ</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StringBuilder</a:t>
            </a:r>
            <a:endParaRPr lang="vi-VN"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313359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5800" dirty="0" err="1"/>
              <a:t>Casting</a:t>
            </a:r>
            <a:r>
              <a:rPr lang="vi-VN" sz="5800" dirty="0"/>
              <a:t> </a:t>
            </a:r>
            <a:r>
              <a:rPr lang="vi-VN" sz="5800" dirty="0" err="1"/>
              <a:t>Data</a:t>
            </a:r>
            <a:r>
              <a:rPr lang="vi-VN" sz="5800" dirty="0"/>
              <a:t> </a:t>
            </a:r>
            <a:r>
              <a:rPr lang="vi-VN" sz="5800" dirty="0" err="1"/>
              <a:t>and</a:t>
            </a:r>
            <a:r>
              <a:rPr lang="vi-VN" sz="5800" dirty="0"/>
              <a:t> </a:t>
            </a:r>
            <a:r>
              <a:rPr lang="vi-VN" sz="5800" dirty="0" err="1"/>
              <a:t>Object</a:t>
            </a:r>
            <a:endParaRPr sz="58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lang="vi-VN" b="1" i="0" dirty="0">
                <a:ln>
                  <a:noFill/>
                </a:ln>
                <a:solidFill>
                  <a:schemeClr val="accent1"/>
                </a:solidFill>
                <a:latin typeface="Roboto Mono"/>
              </a:rPr>
              <a:t>02</a:t>
            </a:r>
            <a:endParaRPr b="1" i="0" dirty="0">
              <a:ln>
                <a:noFill/>
              </a:ln>
              <a:solidFill>
                <a:schemeClr val="accent1"/>
              </a:solidFill>
              <a:latin typeface="Roboto Mono"/>
            </a:endParaRPr>
          </a:p>
        </p:txBody>
      </p:sp>
      <mc:AlternateContent xmlns:mc="http://schemas.openxmlformats.org/markup-compatibility/2006">
        <mc:Choice xmlns:p14="http://schemas.microsoft.com/office/powerpoint/2010/main" Requires="p14">
          <p:contentPart p14:bwMode="auto" r:id="rId3">
            <p14:nvContentPartPr>
              <p14:cNvPr id="2" name="Viết tay 1">
                <a:extLst>
                  <a:ext uri="{FF2B5EF4-FFF2-40B4-BE49-F238E27FC236}">
                    <a16:creationId xmlns:a16="http://schemas.microsoft.com/office/drawing/2014/main" id="{BFA0039B-E53E-47BD-B163-7E86442DBD3F}"/>
                  </a:ext>
                </a:extLst>
              </p14:cNvPr>
              <p14:cNvContentPartPr/>
              <p14:nvPr/>
            </p14:nvContentPartPr>
            <p14:xfrm>
              <a:off x="18265" y="5606458"/>
              <a:ext cx="19440" cy="730800"/>
            </p14:xfrm>
          </p:contentPart>
        </mc:Choice>
        <mc:Fallback>
          <p:pic>
            <p:nvPicPr>
              <p:cNvPr id="2" name="Viết tay 1">
                <a:extLst>
                  <a:ext uri="{FF2B5EF4-FFF2-40B4-BE49-F238E27FC236}">
                    <a16:creationId xmlns:a16="http://schemas.microsoft.com/office/drawing/2014/main" id="{BFA0039B-E53E-47BD-B163-7E86442DBD3F}"/>
                  </a:ext>
                </a:extLst>
              </p:cNvPr>
              <p:cNvPicPr/>
              <p:nvPr/>
            </p:nvPicPr>
            <p:blipFill>
              <a:blip r:embed="rId4"/>
              <a:stretch>
                <a:fillRect/>
              </a:stretch>
            </p:blipFill>
            <p:spPr>
              <a:xfrm>
                <a:off x="13945" y="5602138"/>
                <a:ext cx="28080" cy="739440"/>
              </a:xfrm>
              <a:prstGeom prst="rect">
                <a:avLst/>
              </a:prstGeom>
            </p:spPr>
          </p:pic>
        </mc:Fallback>
      </mc:AlternateContent>
    </p:spTree>
    <p:extLst>
      <p:ext uri="{BB962C8B-B14F-4D97-AF65-F5344CB8AC3E}">
        <p14:creationId xmlns:p14="http://schemas.microsoft.com/office/powerpoint/2010/main" val="313127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399" y="1278893"/>
            <a:ext cx="9388331"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1. </a:t>
            </a:r>
            <a:r>
              <a:rPr lang="vi-VN" dirty="0" err="1">
                <a:solidFill>
                  <a:schemeClr val="accent1"/>
                </a:solidFill>
              </a:rPr>
              <a:t>Ép</a:t>
            </a:r>
            <a:r>
              <a:rPr lang="vi-VN" dirty="0">
                <a:solidFill>
                  <a:schemeClr val="accent1"/>
                </a:solidFill>
              </a:rPr>
              <a:t> </a:t>
            </a:r>
            <a:r>
              <a:rPr lang="vi-VN" dirty="0" err="1">
                <a:solidFill>
                  <a:schemeClr val="accent1"/>
                </a:solidFill>
              </a:rPr>
              <a:t>kiểu</a:t>
            </a:r>
            <a:r>
              <a:rPr lang="vi-VN" dirty="0">
                <a:solidFill>
                  <a:schemeClr val="accent1"/>
                </a:solidFill>
              </a:rPr>
              <a:t> </a:t>
            </a:r>
            <a:r>
              <a:rPr lang="vi-VN" dirty="0" err="1">
                <a:solidFill>
                  <a:schemeClr val="accent1"/>
                </a:solidFill>
              </a:rPr>
              <a:t>dữ</a:t>
            </a:r>
            <a:r>
              <a:rPr lang="vi-VN" dirty="0">
                <a:solidFill>
                  <a:schemeClr val="accent1"/>
                </a:solidFill>
              </a:rPr>
              <a:t> </a:t>
            </a:r>
            <a:r>
              <a:rPr lang="vi-VN" dirty="0" err="1">
                <a:solidFill>
                  <a:schemeClr val="accent1"/>
                </a:solidFill>
              </a:rPr>
              <a:t>liệu</a:t>
            </a:r>
            <a:r>
              <a:rPr lang="vi-VN" dirty="0">
                <a:solidFill>
                  <a:schemeClr val="accent1"/>
                </a:solidFill>
              </a:rPr>
              <a:t> (</a:t>
            </a:r>
            <a:r>
              <a:rPr lang="vi-VN" dirty="0" err="1">
                <a:solidFill>
                  <a:schemeClr val="accent1"/>
                </a:solidFill>
              </a:rPr>
              <a:t>Primitive</a:t>
            </a:r>
            <a:r>
              <a:rPr lang="vi-VN" dirty="0">
                <a:solidFill>
                  <a:schemeClr val="accent1"/>
                </a:solidFill>
              </a:rPr>
              <a:t> </a:t>
            </a:r>
            <a:r>
              <a:rPr lang="vi-VN" dirty="0" err="1">
                <a:solidFill>
                  <a:schemeClr val="accent1"/>
                </a:solidFill>
              </a:rPr>
              <a:t>Type</a:t>
            </a:r>
            <a:r>
              <a:rPr lang="vi-VN" dirty="0">
                <a:solidFill>
                  <a:schemeClr val="accent1"/>
                </a:solidFill>
              </a:rPr>
              <a:t> </a:t>
            </a:r>
            <a:r>
              <a:rPr lang="vi-VN" dirty="0" err="1">
                <a:solidFill>
                  <a:schemeClr val="accent1"/>
                </a:solidFill>
              </a:rPr>
              <a:t>Casting</a:t>
            </a:r>
            <a:r>
              <a:rPr lang="vi-VN" dirty="0">
                <a:solidFill>
                  <a:schemeClr val="accent1"/>
                </a:solidFill>
              </a:rPr>
              <a:t>)  </a:t>
            </a:r>
            <a:endParaRPr dirty="0">
              <a:solidFill>
                <a:schemeClr val="accent1"/>
              </a:solidFill>
            </a:endParaRP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315278" y="1933082"/>
            <a:ext cx="9233452" cy="523220"/>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chuyển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giữa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nguyên </a:t>
            </a:r>
            <a:r>
              <a:rPr lang="vi-VN" dirty="0" err="1">
                <a:solidFill>
                  <a:schemeClr val="tx1"/>
                </a:solidFill>
                <a:latin typeface="Roboto Mono" panose="020B0604020202020204" charset="0"/>
                <a:ea typeface="Roboto Mono" panose="020B0604020202020204" charset="0"/>
              </a:rPr>
              <a:t>thủy</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java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chia ra thanh hai </a:t>
            </a:r>
            <a:r>
              <a:rPr lang="vi-VN" dirty="0" err="1">
                <a:solidFill>
                  <a:schemeClr val="tx1"/>
                </a:solidFill>
                <a:latin typeface="Roboto Mono" panose="020B0604020202020204" charset="0"/>
                <a:ea typeface="Roboto Mono" panose="020B0604020202020204" charset="0"/>
              </a:rPr>
              <a:t>loại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ngầm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tường</a:t>
            </a:r>
            <a:r>
              <a:rPr lang="vi-VN" dirty="0">
                <a:solidFill>
                  <a:schemeClr val="tx1"/>
                </a:solidFill>
                <a:latin typeface="Roboto Mono" panose="020B0604020202020204" charset="0"/>
                <a:ea typeface="Roboto Mono" panose="020B0604020202020204" charset="0"/>
              </a:rPr>
              <a:t> minh</a:t>
            </a:r>
          </a:p>
        </p:txBody>
      </p:sp>
      <p:sp>
        <p:nvSpPr>
          <p:cNvPr id="13" name="Hộp Văn bản 12">
            <a:extLst>
              <a:ext uri="{FF2B5EF4-FFF2-40B4-BE49-F238E27FC236}">
                <a16:creationId xmlns:a16="http://schemas.microsoft.com/office/drawing/2014/main" id="{9EF30384-4CEC-4F4E-9B49-10E5C3E5B448}"/>
              </a:ext>
            </a:extLst>
          </p:cNvPr>
          <p:cNvSpPr txBox="1"/>
          <p:nvPr/>
        </p:nvSpPr>
        <p:spPr>
          <a:xfrm>
            <a:off x="1315278" y="2594747"/>
            <a:ext cx="9233452" cy="523220"/>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ngầm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động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xảy</a:t>
            </a:r>
            <a:r>
              <a:rPr lang="vi-VN" dirty="0">
                <a:solidFill>
                  <a:schemeClr val="tx1"/>
                </a:solidFill>
                <a:latin typeface="Roboto Mono" panose="020B0604020202020204" charset="0"/>
                <a:ea typeface="Roboto Mono" panose="020B0604020202020204" charset="0"/>
              </a:rPr>
              <a:t> ra khi </a:t>
            </a:r>
            <a:r>
              <a:rPr lang="vi-VN" dirty="0" err="1">
                <a:solidFill>
                  <a:schemeClr val="tx1"/>
                </a:solidFill>
                <a:latin typeface="Roboto Mono" panose="020B0604020202020204" charset="0"/>
                <a:ea typeface="Roboto Mono" panose="020B0604020202020204" charset="0"/>
              </a:rPr>
              <a:t>giá</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trị</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nhỏ</a:t>
            </a:r>
            <a:r>
              <a:rPr lang="vi-VN" dirty="0">
                <a:solidFill>
                  <a:schemeClr val="tx1"/>
                </a:solidFill>
                <a:latin typeface="Roboto Mono" panose="020B0604020202020204" charset="0"/>
                <a:ea typeface="Roboto Mono" panose="020B0604020202020204" charset="0"/>
              </a:rPr>
              <a:t> hơn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gán</a:t>
            </a:r>
            <a:r>
              <a:rPr lang="vi-VN" dirty="0">
                <a:solidFill>
                  <a:schemeClr val="tx1"/>
                </a:solidFill>
                <a:latin typeface="Roboto Mono" panose="020B0604020202020204" charset="0"/>
                <a:ea typeface="Roboto Mono" panose="020B0604020202020204" charset="0"/>
              </a:rPr>
              <a:t> cho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lớn</a:t>
            </a:r>
            <a:r>
              <a:rPr lang="vi-VN" dirty="0">
                <a:solidFill>
                  <a:schemeClr val="tx1"/>
                </a:solidFill>
                <a:latin typeface="Roboto Mono" panose="020B0604020202020204" charset="0"/>
                <a:ea typeface="Roboto Mono" panose="020B0604020202020204" charset="0"/>
              </a:rPr>
              <a:t> hơn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mất</a:t>
            </a:r>
            <a:r>
              <a:rPr lang="vi-VN" dirty="0">
                <a:solidFill>
                  <a:schemeClr val="tx1"/>
                </a:solidFill>
                <a:latin typeface="Roboto Mono" panose="020B0604020202020204" charset="0"/>
                <a:ea typeface="Roboto Mono" panose="020B0604020202020204" charset="0"/>
              </a:rPr>
              <a:t> đi thông tin</a:t>
            </a:r>
          </a:p>
        </p:txBody>
      </p:sp>
      <p:sp>
        <p:nvSpPr>
          <p:cNvPr id="7" name="Hộp Văn bản 6">
            <a:extLst>
              <a:ext uri="{FF2B5EF4-FFF2-40B4-BE49-F238E27FC236}">
                <a16:creationId xmlns:a16="http://schemas.microsoft.com/office/drawing/2014/main" id="{D01748C3-ACBB-4360-93DD-8578456B55DD}"/>
              </a:ext>
            </a:extLst>
          </p:cNvPr>
          <p:cNvSpPr txBox="1"/>
          <p:nvPr/>
        </p:nvSpPr>
        <p:spPr>
          <a:xfrm>
            <a:off x="1315278" y="3323401"/>
            <a:ext cx="9233452" cy="523220"/>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tường</a:t>
            </a:r>
            <a:r>
              <a:rPr lang="vi-VN" dirty="0">
                <a:solidFill>
                  <a:schemeClr val="tx1"/>
                </a:solidFill>
                <a:latin typeface="Roboto Mono" panose="020B0604020202020204" charset="0"/>
                <a:ea typeface="Roboto Mono" panose="020B0604020202020204" charset="0"/>
              </a:rPr>
              <a:t> minh </a:t>
            </a:r>
            <a:r>
              <a:rPr lang="vi-VN" dirty="0" err="1">
                <a:solidFill>
                  <a:schemeClr val="tx1"/>
                </a:solidFill>
                <a:latin typeface="Roboto Mono" panose="020B0604020202020204" charset="0"/>
                <a:ea typeface="Roboto Mono" panose="020B0604020202020204" charset="0"/>
              </a:rPr>
              <a:t>xảy</a:t>
            </a:r>
            <a:r>
              <a:rPr lang="vi-VN" dirty="0">
                <a:solidFill>
                  <a:schemeClr val="tx1"/>
                </a:solidFill>
                <a:latin typeface="Roboto Mono" panose="020B0604020202020204" charset="0"/>
                <a:ea typeface="Roboto Mono" panose="020B0604020202020204" charset="0"/>
              </a:rPr>
              <a:t> ra khi </a:t>
            </a:r>
            <a:r>
              <a:rPr lang="vi-VN" dirty="0" err="1">
                <a:solidFill>
                  <a:schemeClr val="tx1"/>
                </a:solidFill>
                <a:latin typeface="Roboto Mono" panose="020B0604020202020204" charset="0"/>
                <a:ea typeface="Roboto Mono" panose="020B0604020202020204" charset="0"/>
              </a:rPr>
              <a:t>bạn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muốn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lớn</a:t>
            </a:r>
            <a:r>
              <a:rPr lang="vi-VN" dirty="0">
                <a:solidFill>
                  <a:schemeClr val="tx1"/>
                </a:solidFill>
                <a:latin typeface="Roboto Mono" panose="020B0604020202020204" charset="0"/>
                <a:ea typeface="Roboto Mono" panose="020B0604020202020204" charset="0"/>
              </a:rPr>
              <a:t> hơn sang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nhỏ</a:t>
            </a:r>
            <a:r>
              <a:rPr lang="vi-VN" dirty="0">
                <a:solidFill>
                  <a:schemeClr val="tx1"/>
                </a:solidFill>
                <a:latin typeface="Roboto Mono" panose="020B0604020202020204" charset="0"/>
                <a:ea typeface="Roboto Mono" panose="020B0604020202020204" charset="0"/>
              </a:rPr>
              <a:t> hơn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áp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cú</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pháp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kiểu_dữ_liệu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a:t>
            </a:r>
          </a:p>
        </p:txBody>
      </p:sp>
    </p:spTree>
    <p:extLst>
      <p:ext uri="{BB962C8B-B14F-4D97-AF65-F5344CB8AC3E}">
        <p14:creationId xmlns:p14="http://schemas.microsoft.com/office/powerpoint/2010/main" val="23883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399" y="1278893"/>
            <a:ext cx="9388331"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 </a:t>
            </a:r>
            <a:r>
              <a:rPr lang="vi-VN" dirty="0" err="1">
                <a:solidFill>
                  <a:schemeClr val="accent1"/>
                </a:solidFill>
              </a:rPr>
              <a:t>Ép</a:t>
            </a:r>
            <a:r>
              <a:rPr lang="vi-VN" dirty="0">
                <a:solidFill>
                  <a:schemeClr val="accent1"/>
                </a:solidFill>
              </a:rPr>
              <a:t> </a:t>
            </a:r>
            <a:r>
              <a:rPr lang="vi-VN" dirty="0" err="1">
                <a:solidFill>
                  <a:schemeClr val="accent1"/>
                </a:solidFill>
              </a:rPr>
              <a:t>kiểu</a:t>
            </a:r>
            <a:r>
              <a:rPr lang="vi-VN" dirty="0">
                <a:solidFill>
                  <a:schemeClr val="accent1"/>
                </a:solidFill>
              </a:rPr>
              <a:t> </a:t>
            </a:r>
            <a:r>
              <a:rPr lang="vi-VN" dirty="0" err="1">
                <a:solidFill>
                  <a:schemeClr val="accent1"/>
                </a:solidFill>
              </a:rPr>
              <a:t>đối</a:t>
            </a:r>
            <a:r>
              <a:rPr lang="vi-VN" dirty="0">
                <a:solidFill>
                  <a:schemeClr val="accent1"/>
                </a:solidFill>
              </a:rPr>
              <a:t> </a:t>
            </a:r>
            <a:r>
              <a:rPr lang="vi-VN" dirty="0" err="1">
                <a:solidFill>
                  <a:schemeClr val="accent1"/>
                </a:solidFill>
              </a:rPr>
              <a:t>tượng</a:t>
            </a:r>
            <a:r>
              <a:rPr lang="vi-VN" dirty="0">
                <a:solidFill>
                  <a:schemeClr val="accent1"/>
                </a:solidFill>
              </a:rPr>
              <a:t> (</a:t>
            </a:r>
            <a:r>
              <a:rPr lang="vi-VN" dirty="0" err="1">
                <a:solidFill>
                  <a:schemeClr val="accent1"/>
                </a:solidFill>
              </a:rPr>
              <a:t>Object</a:t>
            </a:r>
            <a:r>
              <a:rPr lang="vi-VN" dirty="0">
                <a:solidFill>
                  <a:schemeClr val="accent1"/>
                </a:solidFill>
              </a:rPr>
              <a:t> </a:t>
            </a:r>
            <a:r>
              <a:rPr lang="vi-VN" dirty="0" err="1">
                <a:solidFill>
                  <a:schemeClr val="accent1"/>
                </a:solidFill>
              </a:rPr>
              <a:t>Type</a:t>
            </a:r>
            <a:r>
              <a:rPr lang="vi-VN" dirty="0">
                <a:solidFill>
                  <a:schemeClr val="accent1"/>
                </a:solidFill>
              </a:rPr>
              <a:t> </a:t>
            </a:r>
            <a:r>
              <a:rPr lang="vi-VN" dirty="0" err="1">
                <a:solidFill>
                  <a:schemeClr val="accent1"/>
                </a:solidFill>
              </a:rPr>
              <a:t>Casting</a:t>
            </a:r>
            <a:r>
              <a:rPr lang="vi-VN" dirty="0">
                <a:solidFill>
                  <a:schemeClr val="accent1"/>
                </a:solidFill>
              </a:rPr>
              <a:t>)  </a:t>
            </a:r>
            <a:endParaRPr dirty="0">
              <a:solidFill>
                <a:schemeClr val="accent1"/>
              </a:solidFill>
            </a:endParaRP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315278" y="1883134"/>
            <a:ext cx="9233452" cy="738664"/>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quá</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trình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chuyển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giữa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khác</a:t>
            </a:r>
            <a:r>
              <a:rPr lang="vi-VN" dirty="0">
                <a:solidFill>
                  <a:schemeClr val="tx1"/>
                </a:solidFill>
                <a:latin typeface="Roboto Mono" panose="020B0604020202020204" charset="0"/>
                <a:ea typeface="Roboto Mono" panose="020B0604020202020204" charset="0"/>
              </a:rPr>
              <a:t> nhau trong </a:t>
            </a:r>
            <a:r>
              <a:rPr lang="vi-VN" dirty="0" err="1">
                <a:solidFill>
                  <a:schemeClr val="tx1"/>
                </a:solidFill>
                <a:latin typeface="Roboto Mono" panose="020B0604020202020204" charset="0"/>
                <a:ea typeface="Roboto Mono" panose="020B0604020202020204" charset="0"/>
              </a:rPr>
              <a:t>hệ</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thống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Java.Chia</a:t>
            </a:r>
            <a:r>
              <a:rPr lang="vi-VN" dirty="0">
                <a:solidFill>
                  <a:schemeClr val="tx1"/>
                </a:solidFill>
                <a:latin typeface="Roboto Mono" panose="020B0604020202020204" charset="0"/>
                <a:ea typeface="Roboto Mono" panose="020B0604020202020204" charset="0"/>
              </a:rPr>
              <a:t> ra </a:t>
            </a:r>
            <a:r>
              <a:rPr lang="vi-VN" dirty="0" err="1">
                <a:solidFill>
                  <a:schemeClr val="tx1"/>
                </a:solidFill>
                <a:latin typeface="Roboto Mono" panose="020B0604020202020204" charset="0"/>
                <a:ea typeface="Roboto Mono" panose="020B0604020202020204" charset="0"/>
              </a:rPr>
              <a:t>làm</a:t>
            </a:r>
            <a:r>
              <a:rPr lang="vi-VN" dirty="0">
                <a:solidFill>
                  <a:schemeClr val="tx1"/>
                </a:solidFill>
                <a:latin typeface="Roboto Mono" panose="020B0604020202020204" charset="0"/>
                <a:ea typeface="Roboto Mono" panose="020B0604020202020204" charset="0"/>
              </a:rPr>
              <a:t> 2 </a:t>
            </a:r>
            <a:r>
              <a:rPr lang="vi-VN" dirty="0" err="1">
                <a:solidFill>
                  <a:schemeClr val="tx1"/>
                </a:solidFill>
                <a:latin typeface="Roboto Mono" panose="020B0604020202020204" charset="0"/>
                <a:ea typeface="Roboto Mono" panose="020B0604020202020204" charset="0"/>
              </a:rPr>
              <a:t>loại</a:t>
            </a:r>
            <a:r>
              <a:rPr lang="vi-VN" dirty="0">
                <a:solidFill>
                  <a:schemeClr val="tx1"/>
                </a:solidFill>
                <a:latin typeface="Roboto Mono" panose="020B0604020202020204" charset="0"/>
                <a:ea typeface="Roboto Mono" panose="020B0604020202020204" charset="0"/>
              </a:rPr>
              <a:t> :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lớn</a:t>
            </a:r>
            <a:r>
              <a:rPr lang="vi-VN" dirty="0">
                <a:solidFill>
                  <a:schemeClr val="tx1"/>
                </a:solidFill>
                <a:latin typeface="Roboto Mono" panose="020B0604020202020204" charset="0"/>
                <a:ea typeface="Roboto Mono" panose="020B0604020202020204" charset="0"/>
              </a:rPr>
              <a:t> hơn (</a:t>
            </a:r>
            <a:r>
              <a:rPr lang="vi-VN" dirty="0" err="1">
                <a:solidFill>
                  <a:schemeClr val="tx1"/>
                </a:solidFill>
                <a:latin typeface="Roboto Mono" panose="020B0604020202020204" charset="0"/>
                <a:ea typeface="Roboto Mono" panose="020B0604020202020204" charset="0"/>
              </a:rPr>
              <a:t>upcasting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nhỏ</a:t>
            </a:r>
            <a:r>
              <a:rPr lang="vi-VN" dirty="0">
                <a:solidFill>
                  <a:schemeClr val="tx1"/>
                </a:solidFill>
                <a:latin typeface="Roboto Mono" panose="020B0604020202020204" charset="0"/>
                <a:ea typeface="Roboto Mono" panose="020B0604020202020204" charset="0"/>
              </a:rPr>
              <a:t> hơn (</a:t>
            </a:r>
            <a:r>
              <a:rPr lang="vi-VN" dirty="0" err="1">
                <a:solidFill>
                  <a:schemeClr val="tx1"/>
                </a:solidFill>
                <a:latin typeface="Roboto Mono" panose="020B0604020202020204" charset="0"/>
                <a:ea typeface="Roboto Mono" panose="020B0604020202020204" charset="0"/>
              </a:rPr>
              <a:t>downcasting</a:t>
            </a:r>
            <a:r>
              <a:rPr lang="vi-VN" dirty="0">
                <a:solidFill>
                  <a:schemeClr val="tx1"/>
                </a:solidFill>
                <a:latin typeface="Roboto Mono" panose="020B0604020202020204" charset="0"/>
                <a:ea typeface="Roboto Mono" panose="020B0604020202020204" charset="0"/>
              </a:rPr>
              <a:t>)</a:t>
            </a:r>
          </a:p>
        </p:txBody>
      </p:sp>
      <p:sp>
        <p:nvSpPr>
          <p:cNvPr id="13" name="Hộp Văn bản 12">
            <a:extLst>
              <a:ext uri="{FF2B5EF4-FFF2-40B4-BE49-F238E27FC236}">
                <a16:creationId xmlns:a16="http://schemas.microsoft.com/office/drawing/2014/main" id="{9EF30384-4CEC-4F4E-9B49-10E5C3E5B448}"/>
              </a:ext>
            </a:extLst>
          </p:cNvPr>
          <p:cNvSpPr txBox="1"/>
          <p:nvPr/>
        </p:nvSpPr>
        <p:spPr>
          <a:xfrm>
            <a:off x="1315278" y="2712546"/>
            <a:ext cx="9233452" cy="1169551"/>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lớn</a:t>
            </a:r>
            <a:r>
              <a:rPr lang="vi-VN" dirty="0">
                <a:solidFill>
                  <a:schemeClr val="tx1"/>
                </a:solidFill>
                <a:latin typeface="Roboto Mono" panose="020B0604020202020204" charset="0"/>
                <a:ea typeface="Roboto Mono" panose="020B0604020202020204" charset="0"/>
              </a:rPr>
              <a:t> hơn (</a:t>
            </a:r>
            <a:r>
              <a:rPr lang="vi-VN" dirty="0" err="1">
                <a:solidFill>
                  <a:schemeClr val="tx1"/>
                </a:solidFill>
                <a:latin typeface="Roboto Mono" panose="020B0604020202020204" charset="0"/>
                <a:ea typeface="Roboto Mono" panose="020B0604020202020204" charset="0"/>
              </a:rPr>
              <a:t>upcasting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động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xảy</a:t>
            </a:r>
            <a:r>
              <a:rPr lang="vi-VN" dirty="0">
                <a:solidFill>
                  <a:schemeClr val="tx1"/>
                </a:solidFill>
                <a:latin typeface="Roboto Mono" panose="020B0604020202020204" charset="0"/>
                <a:ea typeface="Roboto Mono" panose="020B0604020202020204" charset="0"/>
              </a:rPr>
              <a:t> ra 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con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gán</a:t>
            </a:r>
            <a:r>
              <a:rPr lang="vi-VN" dirty="0">
                <a:solidFill>
                  <a:schemeClr val="tx1"/>
                </a:solidFill>
                <a:latin typeface="Roboto Mono" panose="020B0604020202020204" charset="0"/>
                <a:ea typeface="Roboto Mono" panose="020B0604020202020204" charset="0"/>
              </a:rPr>
              <a:t> cho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cha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br>
              <a:rPr lang="vi-VN" dirty="0">
                <a:solidFill>
                  <a:schemeClr val="tx1"/>
                </a:solidFill>
                <a:latin typeface="Roboto Mono" panose="020B0604020202020204" charset="0"/>
                <a:ea typeface="Roboto Mono" panose="020B0604020202020204" charset="0"/>
              </a:rPr>
            </a:br>
            <a:r>
              <a:rPr lang="vi-VN" dirty="0" err="1">
                <a:solidFill>
                  <a:schemeClr val="tx1"/>
                </a:solidFill>
                <a:latin typeface="Roboto Mono" panose="020B0604020202020204" charset="0"/>
                <a:ea typeface="Roboto Mono" panose="020B0604020202020204" charset="0"/>
              </a:rPr>
              <a:t>Ví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Dog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con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Animal</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chúng</a:t>
            </a:r>
            <a:r>
              <a:rPr lang="vi-VN" dirty="0">
                <a:solidFill>
                  <a:schemeClr val="tx1"/>
                </a:solidFill>
                <a:latin typeface="Roboto Mono" panose="020B0604020202020204" charset="0"/>
                <a:ea typeface="Roboto Mono" panose="020B0604020202020204" charset="0"/>
              </a:rPr>
              <a:t> ta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gán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Dog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Animal</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tường</a:t>
            </a:r>
            <a:r>
              <a:rPr lang="vi-VN" dirty="0">
                <a:solidFill>
                  <a:schemeClr val="tx1"/>
                </a:solidFill>
                <a:latin typeface="Roboto Mono" panose="020B0604020202020204" charset="0"/>
                <a:ea typeface="Roboto Mono" panose="020B0604020202020204" charset="0"/>
              </a:rPr>
              <a:t> minh</a:t>
            </a:r>
          </a:p>
        </p:txBody>
      </p:sp>
      <p:sp>
        <p:nvSpPr>
          <p:cNvPr id="7" name="Hộp Văn bản 6">
            <a:extLst>
              <a:ext uri="{FF2B5EF4-FFF2-40B4-BE49-F238E27FC236}">
                <a16:creationId xmlns:a16="http://schemas.microsoft.com/office/drawing/2014/main" id="{D01748C3-ACBB-4360-93DD-8578456B55DD}"/>
              </a:ext>
            </a:extLst>
          </p:cNvPr>
          <p:cNvSpPr txBox="1"/>
          <p:nvPr/>
        </p:nvSpPr>
        <p:spPr>
          <a:xfrm>
            <a:off x="1315278" y="4143707"/>
            <a:ext cx="9233452" cy="738664"/>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nhỏ</a:t>
            </a:r>
            <a:r>
              <a:rPr lang="vi-VN" dirty="0">
                <a:solidFill>
                  <a:schemeClr val="tx1"/>
                </a:solidFill>
                <a:latin typeface="Roboto Mono" panose="020B0604020202020204" charset="0"/>
                <a:ea typeface="Roboto Mono" panose="020B0604020202020204" charset="0"/>
              </a:rPr>
              <a:t> hơn (</a:t>
            </a:r>
            <a:r>
              <a:rPr lang="vi-VN" dirty="0" err="1">
                <a:solidFill>
                  <a:schemeClr val="tx1"/>
                </a:solidFill>
                <a:latin typeface="Roboto Mono" panose="020B0604020202020204" charset="0"/>
                <a:ea typeface="Roboto Mono" panose="020B0604020202020204" charset="0"/>
              </a:rPr>
              <a:t>downcasting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xảy</a:t>
            </a:r>
            <a:r>
              <a:rPr lang="vi-VN" dirty="0">
                <a:solidFill>
                  <a:schemeClr val="tx1"/>
                </a:solidFill>
                <a:latin typeface="Roboto Mono" panose="020B0604020202020204" charset="0"/>
                <a:ea typeface="Roboto Mono" panose="020B0604020202020204" charset="0"/>
              </a:rPr>
              <a:t> ra khi </a:t>
            </a:r>
            <a:r>
              <a:rPr lang="vi-VN" dirty="0" err="1">
                <a:solidFill>
                  <a:schemeClr val="tx1"/>
                </a:solidFill>
                <a:latin typeface="Roboto Mono" panose="020B0604020202020204" charset="0"/>
                <a:ea typeface="Roboto Mono" panose="020B0604020202020204" charset="0"/>
              </a:rPr>
              <a:t>bạn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muốn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cha sang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con tương </a:t>
            </a:r>
            <a:r>
              <a:rPr lang="vi-VN" dirty="0" err="1">
                <a:solidFill>
                  <a:schemeClr val="tx1"/>
                </a:solidFill>
                <a:latin typeface="Roboto Mono" panose="020B0604020202020204" charset="0"/>
                <a:ea typeface="Roboto Mono" panose="020B0604020202020204" charset="0"/>
              </a:rPr>
              <a:t>ứng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bạn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chỉ</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rõ</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ràng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việc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ép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bằng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cú</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pháp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con)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endParaRPr lang="vi-VN"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0761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5800" dirty="0"/>
              <a:t>Variables, Data Type,</a:t>
            </a:r>
            <a:br>
              <a:rPr lang="vi-VN" sz="5800" dirty="0"/>
            </a:br>
            <a:r>
              <a:rPr lang="vi-VN" sz="5800" dirty="0"/>
              <a:t>Array.</a:t>
            </a:r>
            <a:endParaRPr sz="58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mc:AlternateContent xmlns:mc="http://schemas.openxmlformats.org/markup-compatibility/2006" xmlns:p14="http://schemas.microsoft.com/office/powerpoint/2010/main">
        <mc:Choice Requires="p14">
          <p:contentPart p14:bwMode="auto" r:id="rId3">
            <p14:nvContentPartPr>
              <p14:cNvPr id="2" name="Viết tay 1">
                <a:extLst>
                  <a:ext uri="{FF2B5EF4-FFF2-40B4-BE49-F238E27FC236}">
                    <a16:creationId xmlns:a16="http://schemas.microsoft.com/office/drawing/2014/main" id="{BFA0039B-E53E-47BD-B163-7E86442DBD3F}"/>
                  </a:ext>
                </a:extLst>
              </p14:cNvPr>
              <p14:cNvContentPartPr/>
              <p14:nvPr/>
            </p14:nvContentPartPr>
            <p14:xfrm>
              <a:off x="18265" y="5606458"/>
              <a:ext cx="19440" cy="730800"/>
            </p14:xfrm>
          </p:contentPart>
        </mc:Choice>
        <mc:Fallback xmlns="">
          <p:pic>
            <p:nvPicPr>
              <p:cNvPr id="2" name="Viết tay 1">
                <a:extLst>
                  <a:ext uri="{FF2B5EF4-FFF2-40B4-BE49-F238E27FC236}">
                    <a16:creationId xmlns:a16="http://schemas.microsoft.com/office/drawing/2014/main" id="{BFA0039B-E53E-47BD-B163-7E86442DBD3F}"/>
                  </a:ext>
                </a:extLst>
              </p:cNvPr>
              <p:cNvPicPr/>
              <p:nvPr/>
            </p:nvPicPr>
            <p:blipFill>
              <a:blip r:embed="rId4"/>
              <a:stretch>
                <a:fillRect/>
              </a:stretch>
            </p:blipFill>
            <p:spPr>
              <a:xfrm>
                <a:off x="13945" y="5602138"/>
                <a:ext cx="28080" cy="7394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548571"/>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5800" dirty="0" err="1"/>
              <a:t>Class</a:t>
            </a:r>
            <a:endParaRPr sz="58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lang="vi-VN" b="1" i="0" dirty="0">
                <a:ln>
                  <a:noFill/>
                </a:ln>
                <a:solidFill>
                  <a:schemeClr val="accent1"/>
                </a:solidFill>
                <a:latin typeface="Roboto Mono"/>
              </a:rPr>
              <a:t>03</a:t>
            </a:r>
            <a:endParaRPr b="1" i="0" dirty="0">
              <a:ln>
                <a:noFill/>
              </a:ln>
              <a:solidFill>
                <a:schemeClr val="accent1"/>
              </a:solidFill>
              <a:latin typeface="Roboto Mono"/>
            </a:endParaRPr>
          </a:p>
        </p:txBody>
      </p:sp>
      <mc:AlternateContent xmlns:mc="http://schemas.openxmlformats.org/markup-compatibility/2006">
        <mc:Choice xmlns:p14="http://schemas.microsoft.com/office/powerpoint/2010/main" Requires="p14">
          <p:contentPart p14:bwMode="auto" r:id="rId3">
            <p14:nvContentPartPr>
              <p14:cNvPr id="2" name="Viết tay 1">
                <a:extLst>
                  <a:ext uri="{FF2B5EF4-FFF2-40B4-BE49-F238E27FC236}">
                    <a16:creationId xmlns:a16="http://schemas.microsoft.com/office/drawing/2014/main" id="{BFA0039B-E53E-47BD-B163-7E86442DBD3F}"/>
                  </a:ext>
                </a:extLst>
              </p14:cNvPr>
              <p14:cNvContentPartPr/>
              <p14:nvPr/>
            </p14:nvContentPartPr>
            <p14:xfrm>
              <a:off x="18265" y="5606458"/>
              <a:ext cx="19440" cy="730800"/>
            </p14:xfrm>
          </p:contentPart>
        </mc:Choice>
        <mc:Fallback>
          <p:pic>
            <p:nvPicPr>
              <p:cNvPr id="2" name="Viết tay 1">
                <a:extLst>
                  <a:ext uri="{FF2B5EF4-FFF2-40B4-BE49-F238E27FC236}">
                    <a16:creationId xmlns:a16="http://schemas.microsoft.com/office/drawing/2014/main" id="{BFA0039B-E53E-47BD-B163-7E86442DBD3F}"/>
                  </a:ext>
                </a:extLst>
              </p:cNvPr>
              <p:cNvPicPr/>
              <p:nvPr/>
            </p:nvPicPr>
            <p:blipFill>
              <a:blip r:embed="rId4"/>
              <a:stretch>
                <a:fillRect/>
              </a:stretch>
            </p:blipFill>
            <p:spPr>
              <a:xfrm>
                <a:off x="13945" y="5602138"/>
                <a:ext cx="28080" cy="739440"/>
              </a:xfrm>
              <a:prstGeom prst="rect">
                <a:avLst/>
              </a:prstGeom>
            </p:spPr>
          </p:pic>
        </mc:Fallback>
      </mc:AlternateContent>
    </p:spTree>
    <p:extLst>
      <p:ext uri="{BB962C8B-B14F-4D97-AF65-F5344CB8AC3E}">
        <p14:creationId xmlns:p14="http://schemas.microsoft.com/office/powerpoint/2010/main" val="167118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399" y="1278893"/>
            <a:ext cx="9388331"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1. </a:t>
            </a:r>
            <a:r>
              <a:rPr lang="vi-VN" dirty="0" err="1">
                <a:solidFill>
                  <a:schemeClr val="accent1"/>
                </a:solidFill>
              </a:rPr>
              <a:t>Constructor</a:t>
            </a:r>
            <a:endParaRPr dirty="0">
              <a:solidFill>
                <a:schemeClr val="accent1"/>
              </a:solidFill>
            </a:endParaRP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315278" y="1883134"/>
            <a:ext cx="9233452" cy="523220"/>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biệt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khởi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cùng</a:t>
            </a:r>
            <a:r>
              <a:rPr lang="vi-VN" dirty="0">
                <a:solidFill>
                  <a:schemeClr val="tx1"/>
                </a:solidFill>
                <a:latin typeface="Roboto Mono" panose="020B0604020202020204" charset="0"/>
                <a:ea typeface="Roboto Mono" panose="020B0604020202020204" charset="0"/>
              </a:rPr>
              <a:t> tên </a:t>
            </a:r>
            <a:r>
              <a:rPr lang="vi-VN" dirty="0" err="1">
                <a:solidFill>
                  <a:schemeClr val="tx1"/>
                </a:solidFill>
                <a:latin typeface="Roboto Mono" panose="020B0604020202020204" charset="0"/>
                <a:ea typeface="Roboto Mono" panose="020B0604020202020204" charset="0"/>
              </a:rPr>
              <a:t>với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kiểu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trả</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về</a:t>
            </a:r>
            <a:r>
              <a:rPr lang="vi-VN" dirty="0">
                <a:solidFill>
                  <a:schemeClr val="tx1"/>
                </a:solidFill>
                <a:latin typeface="Roboto Mono" panose="020B0604020202020204" charset="0"/>
                <a:ea typeface="Roboto Mono" panose="020B0604020202020204" charset="0"/>
              </a:rPr>
              <a:t> </a:t>
            </a:r>
          </a:p>
        </p:txBody>
      </p:sp>
      <p:sp>
        <p:nvSpPr>
          <p:cNvPr id="7" name="Hộp Văn bản 6">
            <a:extLst>
              <a:ext uri="{FF2B5EF4-FFF2-40B4-BE49-F238E27FC236}">
                <a16:creationId xmlns:a16="http://schemas.microsoft.com/office/drawing/2014/main" id="{D01748C3-ACBB-4360-93DD-8578456B55DD}"/>
              </a:ext>
            </a:extLst>
          </p:cNvPr>
          <p:cNvSpPr txBox="1"/>
          <p:nvPr/>
        </p:nvSpPr>
        <p:spPr>
          <a:xfrm>
            <a:off x="1315278" y="2487375"/>
            <a:ext cx="9233452" cy="523220"/>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mới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constructor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gọi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động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khởi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giá</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trị</a:t>
            </a:r>
            <a:r>
              <a:rPr lang="vi-VN" dirty="0">
                <a:solidFill>
                  <a:schemeClr val="tx1"/>
                </a:solidFill>
                <a:latin typeface="Roboto Mono" panose="020B0604020202020204" charset="0"/>
                <a:ea typeface="Roboto Mono" panose="020B0604020202020204" charset="0"/>
              </a:rPr>
              <a:t> ban </a:t>
            </a:r>
            <a:r>
              <a:rPr lang="vi-VN" dirty="0" err="1">
                <a:solidFill>
                  <a:schemeClr val="tx1"/>
                </a:solidFill>
                <a:latin typeface="Roboto Mono" panose="020B0604020202020204" charset="0"/>
                <a:ea typeface="Roboto Mono" panose="020B0604020202020204" charset="0"/>
              </a:rPr>
              <a:t>đầu</a:t>
            </a:r>
            <a:r>
              <a:rPr lang="vi-VN" dirty="0">
                <a:solidFill>
                  <a:schemeClr val="tx1"/>
                </a:solidFill>
                <a:latin typeface="Roboto Mono" panose="020B0604020202020204" charset="0"/>
                <a:ea typeface="Roboto Mono" panose="020B0604020202020204" charset="0"/>
              </a:rPr>
              <a:t> cho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đó</a:t>
            </a:r>
            <a:r>
              <a:rPr lang="vi-VN" dirty="0">
                <a:solidFill>
                  <a:schemeClr val="tx1"/>
                </a:solidFill>
                <a:latin typeface="Roboto Mono" panose="020B0604020202020204" charset="0"/>
                <a:ea typeface="Roboto Mono" panose="020B0604020202020204" charset="0"/>
              </a:rPr>
              <a:t> </a:t>
            </a:r>
          </a:p>
        </p:txBody>
      </p:sp>
      <p:sp>
        <p:nvSpPr>
          <p:cNvPr id="9" name="Hộp Văn bản 8">
            <a:extLst>
              <a:ext uri="{FF2B5EF4-FFF2-40B4-BE49-F238E27FC236}">
                <a16:creationId xmlns:a16="http://schemas.microsoft.com/office/drawing/2014/main" id="{A3E7AB3E-090F-4E1B-86F6-0DFC73563FA0}"/>
              </a:ext>
            </a:extLst>
          </p:cNvPr>
          <p:cNvSpPr txBox="1"/>
          <p:nvPr/>
        </p:nvSpPr>
        <p:spPr>
          <a:xfrm>
            <a:off x="1315278" y="3091616"/>
            <a:ext cx="9233452" cy="1384995"/>
          </a:xfrm>
          <a:prstGeom prst="rect">
            <a:avLst/>
          </a:prstGeom>
          <a:noFill/>
        </p:spPr>
        <p:txBody>
          <a:bodyPr wrap="square" rtlCol="0">
            <a:spAutoFit/>
          </a:bodyPr>
          <a:lstStyle/>
          <a:p>
            <a:pPr marL="285750" indent="-285750">
              <a:buFont typeface="Arial" panose="020B0604020202020204" pitchFamily="34" charset="0"/>
              <a:buChar char="•"/>
            </a:pPr>
            <a:r>
              <a:rPr lang="vi-VN" dirty="0" err="1">
                <a:solidFill>
                  <a:schemeClr val="tx1"/>
                </a:solidFill>
                <a:latin typeface="Roboto Mono" panose="020B0604020202020204" charset="0"/>
                <a:ea typeface="Roboto Mono" panose="020B0604020202020204" charset="0"/>
              </a:rPr>
              <a:t>Constructor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tham </a:t>
            </a:r>
            <a:r>
              <a:rPr lang="vi-VN" dirty="0" err="1">
                <a:solidFill>
                  <a:schemeClr val="tx1"/>
                </a:solidFill>
                <a:latin typeface="Roboto Mono" panose="020B0604020202020204" charset="0"/>
                <a:ea typeface="Roboto Mono" panose="020B0604020202020204" charset="0"/>
              </a:rPr>
              <a:t>số</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hoặc</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tham </a:t>
            </a:r>
            <a:r>
              <a:rPr lang="vi-VN" dirty="0" err="1">
                <a:solidFill>
                  <a:schemeClr val="tx1"/>
                </a:solidFill>
                <a:latin typeface="Roboto Mono" panose="020B0604020202020204" charset="0"/>
                <a:ea typeface="Roboto Mono" panose="020B0604020202020204" charset="0"/>
              </a:rPr>
              <a:t>số</a:t>
            </a:r>
            <a:r>
              <a:rPr lang="vi-VN" dirty="0">
                <a:solidFill>
                  <a:schemeClr val="tx1"/>
                </a:solidFill>
                <a:latin typeface="Roboto Mono" panose="020B0604020202020204" charset="0"/>
                <a:ea typeface="Roboto Mono" panose="020B0604020202020204" charset="0"/>
              </a:rPr>
              <a:t>.</a:t>
            </a:r>
          </a:p>
          <a:p>
            <a:pPr marL="285750" indent="-285750">
              <a:buFont typeface="Arial" panose="020B0604020202020204" pitchFamily="34" charset="0"/>
              <a:buChar char="•"/>
            </a:pP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nhiều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constructor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khác</a:t>
            </a:r>
            <a:r>
              <a:rPr lang="vi-VN" dirty="0">
                <a:solidFill>
                  <a:schemeClr val="tx1"/>
                </a:solidFill>
                <a:latin typeface="Roboto Mono" panose="020B0604020202020204" charset="0"/>
                <a:ea typeface="Roboto Mono" panose="020B0604020202020204" charset="0"/>
              </a:rPr>
              <a:t> nhau, </a:t>
            </a:r>
            <a:r>
              <a:rPr lang="vi-VN" dirty="0" err="1">
                <a:solidFill>
                  <a:schemeClr val="tx1"/>
                </a:solidFill>
                <a:latin typeface="Roboto Mono" panose="020B0604020202020204" charset="0"/>
                <a:ea typeface="Roboto Mono" panose="020B0604020202020204" charset="0"/>
              </a:rPr>
              <a:t>tùy</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thuộc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số</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loại</a:t>
            </a:r>
            <a:r>
              <a:rPr lang="vi-VN" dirty="0">
                <a:solidFill>
                  <a:schemeClr val="tx1"/>
                </a:solidFill>
                <a:latin typeface="Roboto Mono" panose="020B0604020202020204" charset="0"/>
                <a:ea typeface="Roboto Mono" panose="020B0604020202020204" charset="0"/>
              </a:rPr>
              <a:t> tham </a:t>
            </a:r>
            <a:r>
              <a:rPr lang="vi-VN" dirty="0" err="1">
                <a:solidFill>
                  <a:schemeClr val="tx1"/>
                </a:solidFill>
                <a:latin typeface="Roboto Mono" panose="020B0604020202020204" charset="0"/>
                <a:ea typeface="Roboto Mono" panose="020B0604020202020204" charset="0"/>
              </a:rPr>
              <a:t>số</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khác</a:t>
            </a:r>
            <a:r>
              <a:rPr lang="vi-VN" dirty="0">
                <a:solidFill>
                  <a:schemeClr val="tx1"/>
                </a:solidFill>
                <a:latin typeface="Roboto Mono" panose="020B0604020202020204" charset="0"/>
                <a:ea typeface="Roboto Mono" panose="020B0604020202020204" charset="0"/>
              </a:rPr>
              <a:t> nhau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nhận</a:t>
            </a:r>
            <a:r>
              <a:rPr lang="vi-VN" dirty="0">
                <a:solidFill>
                  <a:schemeClr val="tx1"/>
                </a:solidFill>
                <a:latin typeface="Roboto Mono" panose="020B0604020202020204" charset="0"/>
                <a:ea typeface="Roboto Mono" panose="020B0604020202020204" charset="0"/>
              </a:rPr>
              <a:t>.</a:t>
            </a:r>
          </a:p>
          <a:p>
            <a:pPr marL="285750" indent="-285750">
              <a:buFont typeface="Arial" panose="020B0604020202020204" pitchFamily="34" charset="0"/>
              <a:buChar char="•"/>
            </a:pPr>
            <a:r>
              <a:rPr lang="vi-VN" dirty="0" err="1">
                <a:solidFill>
                  <a:schemeClr val="tx1"/>
                </a:solidFill>
                <a:latin typeface="Roboto Mono" panose="020B0604020202020204" charset="0"/>
                <a:ea typeface="Roboto Mono" panose="020B0604020202020204" charset="0"/>
              </a:rPr>
              <a:t>Nếu</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nghĩa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constructor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nào</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Java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tự</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động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constructor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default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constructor</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tham </a:t>
            </a:r>
            <a:r>
              <a:rPr lang="vi-VN" dirty="0" err="1">
                <a:solidFill>
                  <a:schemeClr val="tx1"/>
                </a:solidFill>
                <a:latin typeface="Roboto Mono" panose="020B0604020202020204" charset="0"/>
                <a:ea typeface="Roboto Mono" panose="020B0604020202020204" charset="0"/>
              </a:rPr>
              <a:t>số</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làm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gì</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cả</a:t>
            </a:r>
            <a:r>
              <a:rPr lang="vi-VN" dirty="0">
                <a:solidFill>
                  <a:schemeClr val="tx1"/>
                </a:solidFill>
                <a:latin typeface="Roboto Mono" panose="020B0604020202020204" charset="0"/>
                <a:ea typeface="Roboto Mono" panose="020B0604020202020204" charset="0"/>
              </a:rPr>
              <a:t>.</a:t>
            </a:r>
          </a:p>
          <a:p>
            <a:pPr marL="285750" indent="-285750">
              <a:buFont typeface="Arial" panose="020B0604020202020204" pitchFamily="34" charset="0"/>
              <a:buChar char="•"/>
            </a:pPr>
            <a:r>
              <a:rPr lang="vi-VN" dirty="0" err="1">
                <a:solidFill>
                  <a:schemeClr val="tx1"/>
                </a:solidFill>
                <a:latin typeface="Roboto Mono" panose="020B0604020202020204" charset="0"/>
                <a:ea typeface="Roboto Mono" panose="020B0604020202020204" charset="0"/>
              </a:rPr>
              <a:t>Constructor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gọi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bằng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khoa </a:t>
            </a:r>
            <a:r>
              <a:rPr lang="vi-VN" dirty="0" err="1">
                <a:solidFill>
                  <a:schemeClr val="tx1"/>
                </a:solidFill>
                <a:latin typeface="Roboto Mono" panose="020B0604020202020204" charset="0"/>
                <a:ea typeface="Roboto Mono" panose="020B0604020202020204" charset="0"/>
              </a:rPr>
              <a:t>new</a:t>
            </a:r>
            <a:endParaRPr lang="vi-VN"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743895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399" y="1278893"/>
            <a:ext cx="9388331"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 Access </a:t>
            </a:r>
            <a:r>
              <a:rPr lang="vi-VN" dirty="0" err="1">
                <a:solidFill>
                  <a:schemeClr val="accent1"/>
                </a:solidFill>
              </a:rPr>
              <a:t>Modifier</a:t>
            </a:r>
            <a:endParaRPr dirty="0">
              <a:solidFill>
                <a:schemeClr val="accent1"/>
              </a:solidFill>
            </a:endParaRP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315278" y="1883134"/>
            <a:ext cx="9233452" cy="523220"/>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khóa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xác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quyền</a:t>
            </a:r>
            <a:r>
              <a:rPr lang="vi-VN" dirty="0">
                <a:solidFill>
                  <a:schemeClr val="tx1"/>
                </a:solidFill>
                <a:latin typeface="Roboto Mono" panose="020B0604020202020204" charset="0"/>
                <a:ea typeface="Roboto Mono" panose="020B0604020202020204" charset="0"/>
              </a:rPr>
              <a:t> truy </a:t>
            </a:r>
            <a:r>
              <a:rPr lang="vi-VN" dirty="0" err="1">
                <a:solidFill>
                  <a:schemeClr val="tx1"/>
                </a:solidFill>
                <a:latin typeface="Roboto Mono" panose="020B0604020202020204" charset="0"/>
                <a:ea typeface="Roboto Mono" panose="020B0604020202020204" charset="0"/>
              </a:rPr>
              <a:t>cập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phạm</a:t>
            </a:r>
            <a:r>
              <a:rPr lang="vi-VN" dirty="0">
                <a:solidFill>
                  <a:schemeClr val="tx1"/>
                </a:solidFill>
                <a:latin typeface="Roboto Mono" panose="020B0604020202020204" charset="0"/>
                <a:ea typeface="Roboto Mono" panose="020B0604020202020204" charset="0"/>
              </a:rPr>
              <a:t> vi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thành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p>
        </p:txBody>
      </p:sp>
      <p:sp>
        <p:nvSpPr>
          <p:cNvPr id="11" name="Hộp Văn bản 10">
            <a:extLst>
              <a:ext uri="{FF2B5EF4-FFF2-40B4-BE49-F238E27FC236}">
                <a16:creationId xmlns:a16="http://schemas.microsoft.com/office/drawing/2014/main" id="{3B0CF5D9-0496-47A8-B45C-AEA83E119BF1}"/>
              </a:ext>
            </a:extLst>
          </p:cNvPr>
          <p:cNvSpPr txBox="1"/>
          <p:nvPr/>
        </p:nvSpPr>
        <p:spPr>
          <a:xfrm>
            <a:off x="1315278" y="2423801"/>
            <a:ext cx="9233452" cy="3108543"/>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Public</a:t>
            </a:r>
            <a:r>
              <a:rPr lang="vi-VN" dirty="0">
                <a:solidFill>
                  <a:schemeClr val="tx1"/>
                </a:solidFill>
                <a:latin typeface="Roboto Mono" panose="020B0604020202020204" charset="0"/>
                <a:ea typeface="Roboto Mono" panose="020B0604020202020204" charset="0"/>
              </a:rPr>
              <a:t> (Công khai):</a:t>
            </a:r>
            <a:br>
              <a:rPr lang="vi-VN" dirty="0">
                <a:solidFill>
                  <a:schemeClr val="tx1"/>
                </a:solidFill>
                <a:latin typeface="Roboto Mono" panose="020B0604020202020204" charset="0"/>
                <a:ea typeface="Roboto Mono" panose="020B0604020202020204" charset="0"/>
              </a:rPr>
            </a:b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thành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public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truy </a:t>
            </a:r>
            <a:r>
              <a:rPr lang="vi-VN" dirty="0" err="1">
                <a:solidFill>
                  <a:schemeClr val="tx1"/>
                </a:solidFill>
                <a:latin typeface="Roboto Mono" panose="020B0604020202020204" charset="0"/>
                <a:ea typeface="Roboto Mono" panose="020B0604020202020204" charset="0"/>
              </a:rPr>
              <a:t>cập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mọi</a:t>
            </a:r>
            <a:r>
              <a:rPr lang="vi-VN" dirty="0">
                <a:solidFill>
                  <a:schemeClr val="tx1"/>
                </a:solidFill>
                <a:latin typeface="Roboto Mono" panose="020B0604020202020204" charset="0"/>
                <a:ea typeface="Roboto Mono" panose="020B0604020202020204" charset="0"/>
              </a:rPr>
              <a:t> nơi, không </a:t>
            </a:r>
            <a:r>
              <a:rPr lang="vi-VN" dirty="0" err="1">
                <a:solidFill>
                  <a:schemeClr val="tx1"/>
                </a:solidFill>
                <a:latin typeface="Roboto Mono" panose="020B0604020202020204" charset="0"/>
                <a:ea typeface="Roboto Mono" panose="020B0604020202020204" charset="0"/>
              </a:rPr>
              <a:t>bị</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giới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hạn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bởi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phạm</a:t>
            </a:r>
            <a:r>
              <a:rPr lang="vi-VN" dirty="0">
                <a:solidFill>
                  <a:schemeClr val="tx1"/>
                </a:solidFill>
                <a:latin typeface="Roboto Mono" panose="020B0604020202020204" charset="0"/>
                <a:ea typeface="Roboto Mono" panose="020B0604020202020204" charset="0"/>
              </a:rPr>
              <a:t> vi.</a:t>
            </a:r>
            <a:br>
              <a:rPr lang="vi-VN" dirty="0">
                <a:solidFill>
                  <a:schemeClr val="tx1"/>
                </a:solidFill>
                <a:latin typeface="Roboto Mono" panose="020B0604020202020204" charset="0"/>
                <a:ea typeface="Roboto Mono" panose="020B0604020202020204" charset="0"/>
              </a:rPr>
            </a:br>
            <a:r>
              <a:rPr lang="vi-VN" dirty="0" err="1">
                <a:solidFill>
                  <a:schemeClr val="tx1"/>
                </a:solidFill>
                <a:latin typeface="Roboto Mono" panose="020B0604020202020204" charset="0"/>
                <a:ea typeface="Roboto Mono" panose="020B0604020202020204" charset="0"/>
              </a:rPr>
              <a:t>Private</a:t>
            </a:r>
            <a:r>
              <a:rPr lang="vi-VN" dirty="0">
                <a:solidFill>
                  <a:schemeClr val="tx1"/>
                </a:solidFill>
                <a:latin typeface="Roboto Mono" panose="020B0604020202020204" charset="0"/>
                <a:ea typeface="Roboto Mono" panose="020B0604020202020204" charset="0"/>
              </a:rPr>
              <a:t> (Riêng tư):</a:t>
            </a:r>
            <a:br>
              <a:rPr lang="vi-VN" dirty="0">
                <a:solidFill>
                  <a:schemeClr val="tx1"/>
                </a:solidFill>
                <a:latin typeface="Roboto Mono" panose="020B0604020202020204" charset="0"/>
                <a:ea typeface="Roboto Mono" panose="020B0604020202020204" charset="0"/>
              </a:rPr>
            </a:b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thành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private</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chỉ</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truy </a:t>
            </a:r>
            <a:r>
              <a:rPr lang="vi-VN" dirty="0" err="1">
                <a:solidFill>
                  <a:schemeClr val="tx1"/>
                </a:solidFill>
                <a:latin typeface="Roboto Mono" panose="020B0604020202020204" charset="0"/>
                <a:ea typeface="Roboto Mono" panose="020B0604020202020204" charset="0"/>
              </a:rPr>
              <a:t>cập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bên trong </a:t>
            </a:r>
            <a:r>
              <a:rPr lang="vi-VN" dirty="0" err="1">
                <a:solidFill>
                  <a:schemeClr val="tx1"/>
                </a:solidFill>
                <a:latin typeface="Roboto Mono" panose="020B0604020202020204" charset="0"/>
                <a:ea typeface="Roboto Mono" panose="020B0604020202020204" charset="0"/>
              </a:rPr>
              <a:t>cùng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a:t>
            </a:r>
          </a:p>
          <a:p>
            <a:r>
              <a:rPr lang="vi-VN" dirty="0" err="1">
                <a:solidFill>
                  <a:schemeClr val="tx1"/>
                </a:solidFill>
                <a:latin typeface="Roboto Mono" panose="020B0604020202020204" charset="0"/>
                <a:ea typeface="Roboto Mono" panose="020B0604020202020204" charset="0"/>
              </a:rPr>
              <a:t>Protected</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Bảo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vệ</a:t>
            </a:r>
            <a:r>
              <a:rPr lang="vi-VN" dirty="0">
                <a:solidFill>
                  <a:schemeClr val="tx1"/>
                </a:solidFill>
                <a:latin typeface="Roboto Mono" panose="020B0604020202020204" charset="0"/>
                <a:ea typeface="Roboto Mono" panose="020B0604020202020204" charset="0"/>
              </a:rPr>
              <a:t>):</a:t>
            </a:r>
            <a:br>
              <a:rPr lang="vi-VN" dirty="0">
                <a:solidFill>
                  <a:schemeClr val="tx1"/>
                </a:solidFill>
                <a:latin typeface="Roboto Mono" panose="020B0604020202020204" charset="0"/>
                <a:ea typeface="Roboto Mono" panose="020B0604020202020204" charset="0"/>
              </a:rPr>
            </a:b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thành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protected</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truy </a:t>
            </a:r>
            <a:r>
              <a:rPr lang="vi-VN" dirty="0" err="1">
                <a:solidFill>
                  <a:schemeClr val="tx1"/>
                </a:solidFill>
                <a:latin typeface="Roboto Mono" panose="020B0604020202020204" charset="0"/>
                <a:ea typeface="Roboto Mono" panose="020B0604020202020204" charset="0"/>
              </a:rPr>
              <a:t>cập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bên trong </a:t>
            </a:r>
            <a:r>
              <a:rPr lang="vi-VN" dirty="0" err="1">
                <a:solidFill>
                  <a:schemeClr val="tx1"/>
                </a:solidFill>
                <a:latin typeface="Roboto Mono" panose="020B0604020202020204" charset="0"/>
                <a:ea typeface="Roboto Mono" panose="020B0604020202020204" charset="0"/>
              </a:rPr>
              <a:t>cùng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con (</a:t>
            </a:r>
            <a:r>
              <a:rPr lang="vi-VN" dirty="0" err="1">
                <a:solidFill>
                  <a:schemeClr val="tx1"/>
                </a:solidFill>
                <a:latin typeface="Roboto Mono" panose="020B0604020202020204" charset="0"/>
                <a:ea typeface="Roboto Mono" panose="020B0604020202020204" charset="0"/>
              </a:rPr>
              <a:t>subclass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cùng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package</a:t>
            </a:r>
            <a:r>
              <a:rPr lang="vi-VN" dirty="0">
                <a:solidFill>
                  <a:schemeClr val="tx1"/>
                </a:solidFill>
                <a:latin typeface="Roboto Mono" panose="020B0604020202020204" charset="0"/>
                <a:ea typeface="Roboto Mono" panose="020B0604020202020204" charset="0"/>
              </a:rPr>
              <a:t>.</a:t>
            </a:r>
          </a:p>
          <a:p>
            <a:r>
              <a:rPr lang="vi-VN" dirty="0" err="1">
                <a:solidFill>
                  <a:schemeClr val="tx1"/>
                </a:solidFill>
                <a:latin typeface="Roboto Mono" panose="020B0604020202020204" charset="0"/>
                <a:ea typeface="Roboto Mono" panose="020B0604020202020204" charset="0"/>
              </a:rPr>
              <a:t>Default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a:t>
            </a:r>
          </a:p>
          <a:p>
            <a:r>
              <a:rPr lang="vi-VN" dirty="0" err="1">
                <a:solidFill>
                  <a:schemeClr val="tx1"/>
                </a:solidFill>
                <a:latin typeface="Roboto Mono" panose="020B0604020202020204" charset="0"/>
                <a:ea typeface="Roboto Mono" panose="020B0604020202020204" charset="0"/>
              </a:rPr>
              <a:t>Nếu</a:t>
            </a:r>
            <a:r>
              <a:rPr lang="vi-VN" dirty="0">
                <a:solidFill>
                  <a:schemeClr val="tx1"/>
                </a:solidFill>
                <a:latin typeface="Roboto Mono" panose="020B0604020202020204" charset="0"/>
                <a:ea typeface="Roboto Mono" panose="020B0604020202020204" charset="0"/>
              </a:rPr>
              <a:t> không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access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modifier</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nào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thành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xem như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default</a:t>
            </a:r>
            <a:r>
              <a:rPr lang="vi-VN" dirty="0">
                <a:solidFill>
                  <a:schemeClr val="tx1"/>
                </a:solidFill>
                <a:latin typeface="Roboto Mono" panose="020B0604020202020204" charset="0"/>
                <a:ea typeface="Roboto Mono" panose="020B0604020202020204" charset="0"/>
              </a:rPr>
              <a:t>).</a:t>
            </a:r>
          </a:p>
          <a:p>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thành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chỉ</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truy </a:t>
            </a:r>
            <a:r>
              <a:rPr lang="vi-VN" dirty="0" err="1">
                <a:solidFill>
                  <a:schemeClr val="tx1"/>
                </a:solidFill>
                <a:latin typeface="Roboto Mono" panose="020B0604020202020204" charset="0"/>
                <a:ea typeface="Roboto Mono" panose="020B0604020202020204" charset="0"/>
              </a:rPr>
              <a:t>cập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cùng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package</a:t>
            </a:r>
            <a:r>
              <a:rPr lang="vi-VN" dirty="0">
                <a:solidFill>
                  <a:schemeClr val="tx1"/>
                </a:solidFill>
                <a:latin typeface="Roboto Mono" panose="020B0604020202020204" charset="0"/>
                <a:ea typeface="Roboto Mono" panose="020B0604020202020204" charset="0"/>
              </a:rPr>
              <a:t>.</a:t>
            </a:r>
            <a:br>
              <a:rPr lang="vi-VN" dirty="0">
                <a:solidFill>
                  <a:schemeClr val="tx1"/>
                </a:solidFill>
                <a:latin typeface="Roboto Mono" panose="020B0604020202020204" charset="0"/>
                <a:ea typeface="Roboto Mono" panose="020B0604020202020204" charset="0"/>
              </a:rPr>
            </a:br>
            <a:endParaRPr lang="vi-VN"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315248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399" y="1278893"/>
            <a:ext cx="9388331"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3.Non-Access </a:t>
            </a:r>
            <a:r>
              <a:rPr lang="vi-VN" dirty="0" err="1">
                <a:solidFill>
                  <a:schemeClr val="accent1"/>
                </a:solidFill>
              </a:rPr>
              <a:t>Modifier</a:t>
            </a:r>
            <a:endParaRPr dirty="0">
              <a:solidFill>
                <a:schemeClr val="accent1"/>
              </a:solidFill>
            </a:endParaRPr>
          </a:p>
        </p:txBody>
      </p:sp>
      <p:sp>
        <p:nvSpPr>
          <p:cNvPr id="10" name="Hộp Văn bản 9">
            <a:extLst>
              <a:ext uri="{FF2B5EF4-FFF2-40B4-BE49-F238E27FC236}">
                <a16:creationId xmlns:a16="http://schemas.microsoft.com/office/drawing/2014/main" id="{B8811CF4-9A10-4668-95A8-3F8329EE8960}"/>
              </a:ext>
            </a:extLst>
          </p:cNvPr>
          <p:cNvSpPr txBox="1"/>
          <p:nvPr/>
        </p:nvSpPr>
        <p:spPr>
          <a:xfrm>
            <a:off x="1315278" y="1883134"/>
            <a:ext cx="9233452" cy="523220"/>
          </a:xfrm>
          <a:prstGeom prst="rect">
            <a:avLst/>
          </a:prstGeom>
          <a:noFill/>
        </p:spPr>
        <p:txBody>
          <a:bodyPr wrap="square" rtlCol="0">
            <a:spAutoFit/>
          </a:bodyPr>
          <a:lstStyle/>
          <a:p>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từ</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khóa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để</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hoặc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điều</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chỉnh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hành</a:t>
            </a:r>
            <a:r>
              <a:rPr lang="vi-VN" dirty="0">
                <a:solidFill>
                  <a:schemeClr val="tx1"/>
                </a:solidFill>
                <a:latin typeface="Roboto Mono" panose="020B0604020202020204" charset="0"/>
                <a:ea typeface="Roboto Mono" panose="020B0604020202020204" charset="0"/>
              </a:rPr>
              <a:t> vi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thành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phần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endParaRPr lang="vi-VN" dirty="0">
              <a:solidFill>
                <a:schemeClr val="tx1"/>
              </a:solidFill>
              <a:latin typeface="Roboto Mono" panose="020B0604020202020204" charset="0"/>
              <a:ea typeface="Roboto Mono" panose="020B0604020202020204" charset="0"/>
            </a:endParaRPr>
          </a:p>
        </p:txBody>
      </p:sp>
      <p:sp>
        <p:nvSpPr>
          <p:cNvPr id="11" name="Hộp Văn bản 10">
            <a:extLst>
              <a:ext uri="{FF2B5EF4-FFF2-40B4-BE49-F238E27FC236}">
                <a16:creationId xmlns:a16="http://schemas.microsoft.com/office/drawing/2014/main" id="{3B0CF5D9-0496-47A8-B45C-AEA83E119BF1}"/>
              </a:ext>
            </a:extLst>
          </p:cNvPr>
          <p:cNvSpPr txBox="1"/>
          <p:nvPr/>
        </p:nvSpPr>
        <p:spPr>
          <a:xfrm>
            <a:off x="1315278" y="2423801"/>
            <a:ext cx="9233452" cy="2677656"/>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Final</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final</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giá</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trị</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thay </a:t>
            </a:r>
            <a:r>
              <a:rPr lang="vi-VN" dirty="0" err="1">
                <a:solidFill>
                  <a:schemeClr val="tx1"/>
                </a:solidFill>
                <a:latin typeface="Roboto Mono" panose="020B0604020202020204" charset="0"/>
                <a:ea typeface="Roboto Mono" panose="020B0604020202020204" charset="0"/>
              </a:rPr>
              <a:t>đổi</a:t>
            </a:r>
            <a:r>
              <a:rPr lang="vi-VN" dirty="0">
                <a:solidFill>
                  <a:schemeClr val="tx1"/>
                </a:solidFill>
                <a:latin typeface="Roboto Mono" panose="020B0604020202020204" charset="0"/>
                <a:ea typeface="Roboto Mono" panose="020B0604020202020204" charset="0"/>
              </a:rPr>
              <a:t> sau khi </a:t>
            </a:r>
            <a:r>
              <a:rPr lang="vi-VN" dirty="0" err="1">
                <a:solidFill>
                  <a:schemeClr val="tx1"/>
                </a:solidFill>
                <a:latin typeface="Roboto Mono" panose="020B0604020202020204" charset="0"/>
                <a:ea typeface="Roboto Mono" panose="020B0604020202020204" charset="0"/>
              </a:rPr>
              <a:t>đã</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gán</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final</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ghi </a:t>
            </a:r>
            <a:r>
              <a:rPr lang="vi-VN" dirty="0" err="1">
                <a:solidFill>
                  <a:schemeClr val="tx1"/>
                </a:solidFill>
                <a:latin typeface="Roboto Mono" panose="020B0604020202020204" charset="0"/>
                <a:ea typeface="Roboto Mono" panose="020B0604020202020204" charset="0"/>
              </a:rPr>
              <a:t>đè</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override</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con.</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final</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kế</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thừa</a:t>
            </a:r>
            <a:r>
              <a:rPr lang="vi-VN" dirty="0">
                <a:solidFill>
                  <a:schemeClr val="tx1"/>
                </a:solidFill>
                <a:latin typeface="Roboto Mono" panose="020B0604020202020204" charset="0"/>
                <a:ea typeface="Roboto Mono" panose="020B0604020202020204" charset="0"/>
              </a:rPr>
              <a:t>.</a:t>
            </a:r>
            <a:br>
              <a:rPr lang="vi-VN" dirty="0">
                <a:solidFill>
                  <a:schemeClr val="tx1"/>
                </a:solidFill>
                <a:latin typeface="Roboto Mono" panose="020B0604020202020204" charset="0"/>
                <a:ea typeface="Roboto Mono" panose="020B0604020202020204" charset="0"/>
              </a:rPr>
            </a:br>
            <a:r>
              <a:rPr lang="vi-VN" dirty="0" err="1">
                <a:solidFill>
                  <a:schemeClr val="tx1"/>
                </a:solidFill>
                <a:latin typeface="Roboto Mono" panose="020B0604020202020204" charset="0"/>
                <a:ea typeface="Roboto Mono" panose="020B0604020202020204" charset="0"/>
              </a:rPr>
              <a:t>Static</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static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chia </a:t>
            </a:r>
            <a:r>
              <a:rPr lang="vi-VN" dirty="0" err="1">
                <a:solidFill>
                  <a:schemeClr val="tx1"/>
                </a:solidFill>
                <a:latin typeface="Roboto Mono" panose="020B0604020202020204" charset="0"/>
                <a:ea typeface="Roboto Mono" panose="020B0604020202020204" charset="0"/>
              </a:rPr>
              <a:t>sẻ</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giữa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tất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cả</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cùng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truy </a:t>
            </a:r>
            <a:r>
              <a:rPr lang="vi-VN" dirty="0" err="1">
                <a:solidFill>
                  <a:schemeClr val="tx1"/>
                </a:solidFill>
                <a:latin typeface="Roboto Mono" panose="020B0604020202020204" charset="0"/>
                <a:ea typeface="Roboto Mono" panose="020B0604020202020204" charset="0"/>
              </a:rPr>
              <a:t>cập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static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mới</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static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gọi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cần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class</a:t>
            </a:r>
            <a:r>
              <a:rPr lang="vi-VN" dirty="0">
                <a:solidFill>
                  <a:schemeClr val="tx1"/>
                </a:solidFill>
                <a:latin typeface="Roboto Mono" panose="020B0604020202020204" charset="0"/>
                <a:ea typeface="Roboto Mono" panose="020B0604020202020204" charset="0"/>
              </a:rPr>
              <a:t>.</a:t>
            </a:r>
          </a:p>
        </p:txBody>
      </p:sp>
    </p:spTree>
    <p:extLst>
      <p:ext uri="{BB962C8B-B14F-4D97-AF65-F5344CB8AC3E}">
        <p14:creationId xmlns:p14="http://schemas.microsoft.com/office/powerpoint/2010/main" val="3676333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399" y="1278893"/>
            <a:ext cx="9388331"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3.Non-Access </a:t>
            </a:r>
            <a:r>
              <a:rPr lang="vi-VN" dirty="0" err="1">
                <a:solidFill>
                  <a:schemeClr val="accent1"/>
                </a:solidFill>
              </a:rPr>
              <a:t>Modifier</a:t>
            </a:r>
            <a:endParaRPr dirty="0">
              <a:solidFill>
                <a:schemeClr val="accent1"/>
              </a:solidFill>
            </a:endParaRPr>
          </a:p>
        </p:txBody>
      </p:sp>
      <p:sp>
        <p:nvSpPr>
          <p:cNvPr id="11" name="Hộp Văn bản 10">
            <a:extLst>
              <a:ext uri="{FF2B5EF4-FFF2-40B4-BE49-F238E27FC236}">
                <a16:creationId xmlns:a16="http://schemas.microsoft.com/office/drawing/2014/main" id="{3B0CF5D9-0496-47A8-B45C-AEA83E119BF1}"/>
              </a:ext>
            </a:extLst>
          </p:cNvPr>
          <p:cNvSpPr txBox="1"/>
          <p:nvPr/>
        </p:nvSpPr>
        <p:spPr>
          <a:xfrm>
            <a:off x="1479274" y="1897027"/>
            <a:ext cx="9233452" cy="3323987"/>
          </a:xfrm>
          <a:prstGeom prst="rect">
            <a:avLst/>
          </a:prstGeom>
          <a:noFill/>
        </p:spPr>
        <p:txBody>
          <a:bodyPr wrap="square" rtlCol="0">
            <a:spAutoFit/>
          </a:bodyPr>
          <a:lstStyle/>
          <a:p>
            <a:r>
              <a:rPr lang="vi-VN" dirty="0" err="1">
                <a:solidFill>
                  <a:schemeClr val="tx1"/>
                </a:solidFill>
                <a:latin typeface="Roboto Mono" panose="020B0604020202020204" charset="0"/>
                <a:ea typeface="Roboto Mono" panose="020B0604020202020204" charset="0"/>
              </a:rPr>
              <a:t>Abstract</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abstract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khởi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trực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tiếp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abstract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thường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chứa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abstract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chứa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cả</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abstract</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abstract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chỉ</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nghĩa</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mà</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thân (</a:t>
            </a:r>
            <a:r>
              <a:rPr lang="vi-VN" dirty="0" err="1">
                <a:solidFill>
                  <a:schemeClr val="tx1"/>
                </a:solidFill>
                <a:latin typeface="Roboto Mono" panose="020B0604020202020204" charset="0"/>
                <a:ea typeface="Roboto Mono" panose="020B0604020202020204" charset="0"/>
              </a:rPr>
              <a:t>body</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lớp</a:t>
            </a:r>
            <a:r>
              <a:rPr lang="vi-VN" dirty="0">
                <a:solidFill>
                  <a:schemeClr val="tx1"/>
                </a:solidFill>
                <a:latin typeface="Roboto Mono" panose="020B0604020202020204" charset="0"/>
                <a:ea typeface="Roboto Mono" panose="020B0604020202020204" charset="0"/>
              </a:rPr>
              <a:t> con </a:t>
            </a:r>
            <a:r>
              <a:rPr lang="vi-VN" dirty="0" err="1">
                <a:solidFill>
                  <a:schemeClr val="tx1"/>
                </a:solidFill>
                <a:latin typeface="Roboto Mono" panose="020B0604020202020204" charset="0"/>
                <a:ea typeface="Roboto Mono" panose="020B0604020202020204" charset="0"/>
              </a:rPr>
              <a:t>cần</a:t>
            </a:r>
            <a:r>
              <a:rPr lang="vi-VN" dirty="0">
                <a:solidFill>
                  <a:schemeClr val="tx1"/>
                </a:solidFill>
                <a:latin typeface="Roboto Mono" panose="020B0604020202020204" charset="0"/>
                <a:ea typeface="Roboto Mono" panose="020B0604020202020204" charset="0"/>
              </a:rPr>
              <a:t> cung </a:t>
            </a:r>
            <a:r>
              <a:rPr lang="vi-VN" dirty="0" err="1">
                <a:solidFill>
                  <a:schemeClr val="tx1"/>
                </a:solidFill>
                <a:latin typeface="Roboto Mono" panose="020B0604020202020204" charset="0"/>
                <a:ea typeface="Roboto Mono" panose="020B0604020202020204" charset="0"/>
              </a:rPr>
              <a:t>cấp</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định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nghĩa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cụ</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cho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đó</a:t>
            </a:r>
            <a:r>
              <a:rPr lang="vi-VN" dirty="0">
                <a:solidFill>
                  <a:schemeClr val="tx1"/>
                </a:solidFill>
                <a:latin typeface="Roboto Mono" panose="020B0604020202020204" charset="0"/>
                <a:ea typeface="Roboto Mono" panose="020B0604020202020204" charset="0"/>
              </a:rPr>
              <a:t>.</a:t>
            </a:r>
            <a:br>
              <a:rPr lang="vi-VN" dirty="0">
                <a:solidFill>
                  <a:schemeClr val="tx1"/>
                </a:solidFill>
                <a:latin typeface="Roboto Mono" panose="020B0604020202020204" charset="0"/>
                <a:ea typeface="Roboto Mono" panose="020B0604020202020204" charset="0"/>
              </a:rPr>
            </a:br>
            <a:r>
              <a:rPr lang="vi-VN" dirty="0" err="1">
                <a:solidFill>
                  <a:schemeClr val="tx1"/>
                </a:solidFill>
                <a:latin typeface="Roboto Mono" panose="020B0604020202020204" charset="0"/>
                <a:ea typeface="Roboto Mono" panose="020B0604020202020204" charset="0"/>
              </a:rPr>
              <a:t>Synchronized</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hoặc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synchronized</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chỉ</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luồng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thread</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thể</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thực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hiện</a:t>
            </a:r>
            <a:r>
              <a:rPr lang="vi-VN" dirty="0">
                <a:solidFill>
                  <a:schemeClr val="tx1"/>
                </a:solidFill>
                <a:latin typeface="Roboto Mono" panose="020B0604020202020204" charset="0"/>
                <a:ea typeface="Roboto Mono" panose="020B0604020202020204" charset="0"/>
              </a:rPr>
              <a:t> phương </a:t>
            </a:r>
            <a:r>
              <a:rPr lang="vi-VN" dirty="0" err="1">
                <a:solidFill>
                  <a:schemeClr val="tx1"/>
                </a:solidFill>
                <a:latin typeface="Roboto Mono" panose="020B0604020202020204" charset="0"/>
                <a:ea typeface="Roboto Mono" panose="020B0604020202020204" charset="0"/>
              </a:rPr>
              <a:t>thức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hoặc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khối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tại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thời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điểm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đảm</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bảo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tính</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đồng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bộ</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hóa</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các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tác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vụ</a:t>
            </a:r>
            <a:r>
              <a:rPr lang="vi-VN" dirty="0">
                <a:solidFill>
                  <a:schemeClr val="tx1"/>
                </a:solidFill>
                <a:latin typeface="Roboto Mono" panose="020B0604020202020204" charset="0"/>
                <a:ea typeface="Roboto Mono" panose="020B0604020202020204" charset="0"/>
              </a:rPr>
              <a:t> đa </a:t>
            </a:r>
            <a:r>
              <a:rPr lang="vi-VN" dirty="0" err="1">
                <a:solidFill>
                  <a:schemeClr val="tx1"/>
                </a:solidFill>
                <a:latin typeface="Roboto Mono" panose="020B0604020202020204" charset="0"/>
                <a:ea typeface="Roboto Mono" panose="020B0604020202020204" charset="0"/>
              </a:rPr>
              <a:t>luồng</a:t>
            </a:r>
            <a:r>
              <a:rPr lang="vi-VN" dirty="0">
                <a:solidFill>
                  <a:schemeClr val="tx1"/>
                </a:solidFill>
                <a:latin typeface="Roboto Mono" panose="020B0604020202020204" charset="0"/>
                <a:ea typeface="Roboto Mono" panose="020B0604020202020204" charset="0"/>
              </a:rPr>
              <a:t>.</a:t>
            </a:r>
          </a:p>
          <a:p>
            <a:r>
              <a:rPr lang="vi-VN" dirty="0" err="1">
                <a:solidFill>
                  <a:schemeClr val="tx1"/>
                </a:solidFill>
                <a:latin typeface="Roboto Mono" panose="020B0604020202020204" charset="0"/>
                <a:ea typeface="Roboto Mono" panose="020B0604020202020204" charset="0"/>
              </a:rPr>
              <a:t>Transient</a:t>
            </a:r>
            <a:r>
              <a:rPr lang="vi-VN" dirty="0">
                <a:solidFill>
                  <a:schemeClr val="tx1"/>
                </a:solidFill>
                <a:latin typeface="Roboto Mono" panose="020B0604020202020204" charset="0"/>
                <a:ea typeface="Roboto Mono" panose="020B0604020202020204" charset="0"/>
              </a:rPr>
              <a:t>:</a:t>
            </a:r>
          </a:p>
          <a:p>
            <a:r>
              <a:rPr lang="vi-VN" dirty="0">
                <a:solidFill>
                  <a:schemeClr val="tx1"/>
                </a:solidFill>
                <a:latin typeface="Roboto Mono" panose="020B0604020202020204" charset="0"/>
                <a:ea typeface="Roboto Mono" panose="020B0604020202020204" charset="0"/>
              </a:rPr>
              <a:t>Khi </a:t>
            </a:r>
            <a:r>
              <a:rPr lang="vi-VN" dirty="0" err="1">
                <a:solidFill>
                  <a:schemeClr val="tx1"/>
                </a:solidFill>
                <a:latin typeface="Roboto Mono" panose="020B0604020202020204" charset="0"/>
                <a:ea typeface="Roboto Mono" panose="020B0604020202020204" charset="0"/>
              </a:rPr>
              <a:t>một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khai </a:t>
            </a:r>
            <a:r>
              <a:rPr lang="vi-VN" dirty="0" err="1">
                <a:solidFill>
                  <a:schemeClr val="tx1"/>
                </a:solidFill>
                <a:latin typeface="Roboto Mono" panose="020B0604020202020204" charset="0"/>
                <a:ea typeface="Roboto Mono" panose="020B0604020202020204" charset="0"/>
              </a:rPr>
              <a:t>báo</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là</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transient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giá</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trị</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của</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nó</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sẽ</a:t>
            </a:r>
            <a:r>
              <a:rPr lang="vi-VN" dirty="0">
                <a:solidFill>
                  <a:schemeClr val="tx1"/>
                </a:solidFill>
                <a:latin typeface="Roboto Mono" panose="020B0604020202020204" charset="0"/>
                <a:ea typeface="Roboto Mono" panose="020B0604020202020204" charset="0"/>
              </a:rPr>
              <a:t> không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lưu </a:t>
            </a:r>
            <a:r>
              <a:rPr lang="vi-VN" dirty="0" err="1">
                <a:solidFill>
                  <a:schemeClr val="tx1"/>
                </a:solidFill>
                <a:latin typeface="Roboto Mono" panose="020B0604020202020204" charset="0"/>
                <a:ea typeface="Roboto Mono" panose="020B0604020202020204" charset="0"/>
              </a:rPr>
              <a:t>trữ</a:t>
            </a:r>
            <a:r>
              <a:rPr lang="vi-VN" dirty="0">
                <a:solidFill>
                  <a:schemeClr val="tx1"/>
                </a:solidFill>
                <a:latin typeface="Roboto Mono" panose="020B0604020202020204" charset="0"/>
                <a:ea typeface="Roboto Mono" panose="020B0604020202020204" charset="0"/>
              </a:rPr>
              <a:t> khi </a:t>
            </a:r>
            <a:r>
              <a:rPr lang="vi-VN" dirty="0" err="1">
                <a:solidFill>
                  <a:schemeClr val="tx1"/>
                </a:solidFill>
                <a:latin typeface="Roboto Mono" panose="020B0604020202020204" charset="0"/>
                <a:ea typeface="Roboto Mono" panose="020B0604020202020204" charset="0"/>
              </a:rPr>
              <a:t>đối</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tượng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lưu </a:t>
            </a:r>
            <a:r>
              <a:rPr lang="vi-VN" dirty="0" err="1">
                <a:solidFill>
                  <a:schemeClr val="tx1"/>
                </a:solidFill>
                <a:latin typeface="Roboto Mono" panose="020B0604020202020204" charset="0"/>
                <a:ea typeface="Roboto Mono" panose="020B0604020202020204" charset="0"/>
              </a:rPr>
              <a:t>trữ</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hoặc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truyền</a:t>
            </a:r>
            <a:r>
              <a:rPr lang="vi-VN" dirty="0">
                <a:solidFill>
                  <a:schemeClr val="tx1"/>
                </a:solidFill>
                <a:latin typeface="Roboto Mono" panose="020B0604020202020204" charset="0"/>
                <a:ea typeface="Roboto Mono" panose="020B0604020202020204" charset="0"/>
              </a:rPr>
              <a:t> qua </a:t>
            </a:r>
            <a:r>
              <a:rPr lang="vi-VN" dirty="0" err="1">
                <a:solidFill>
                  <a:schemeClr val="tx1"/>
                </a:solidFill>
                <a:latin typeface="Roboto Mono" panose="020B0604020202020204" charset="0"/>
                <a:ea typeface="Roboto Mono" panose="020B0604020202020204" charset="0"/>
              </a:rPr>
              <a:t>mạng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Biến</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transient</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thường</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được</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sử</a:t>
            </a:r>
            <a:r>
              <a:rPr lang="vi-VN" dirty="0">
                <a:solidFill>
                  <a:schemeClr val="tx1"/>
                </a:solidFill>
                <a:latin typeface="Roboto Mono" panose="020B0604020202020204" charset="0"/>
                <a:ea typeface="Roboto Mono" panose="020B0604020202020204" charset="0"/>
              </a:rPr>
              <a:t> </a:t>
            </a:r>
            <a:r>
              <a:rPr lang="vi-VN" dirty="0" err="1">
                <a:solidFill>
                  <a:schemeClr val="tx1"/>
                </a:solidFill>
                <a:latin typeface="Roboto Mono" panose="020B0604020202020204" charset="0"/>
                <a:ea typeface="Roboto Mono" panose="020B0604020202020204" charset="0"/>
              </a:rPr>
              <a:t>dụng</a:t>
            </a:r>
            <a:r>
              <a:rPr lang="vi-VN" dirty="0">
                <a:solidFill>
                  <a:schemeClr val="tx1"/>
                </a:solidFill>
                <a:latin typeface="Roboto Mono" panose="020B0604020202020204" charset="0"/>
                <a:ea typeface="Roboto Mono" panose="020B0604020202020204" charset="0"/>
              </a:rPr>
              <a:t> trong </a:t>
            </a:r>
            <a:r>
              <a:rPr lang="vi-VN" dirty="0" err="1">
                <a:solidFill>
                  <a:schemeClr val="tx1"/>
                </a:solidFill>
                <a:latin typeface="Roboto Mono" panose="020B0604020202020204" charset="0"/>
                <a:ea typeface="Roboto Mono" panose="020B0604020202020204" charset="0"/>
              </a:rPr>
              <a:t>serialization</a:t>
            </a:r>
            <a:r>
              <a:rPr lang="vi-VN" dirty="0">
                <a:solidFill>
                  <a:schemeClr val="tx1"/>
                </a:solidFill>
                <a:latin typeface="Roboto Mono" panose="020B0604020202020204" charset="0"/>
                <a:ea typeface="Roboto Mono" panose="020B0604020202020204" charset="0"/>
              </a:rPr>
              <a:t>.</a:t>
            </a:r>
          </a:p>
        </p:txBody>
      </p:sp>
    </p:spTree>
    <p:extLst>
      <p:ext uri="{BB962C8B-B14F-4D97-AF65-F5344CB8AC3E}">
        <p14:creationId xmlns:p14="http://schemas.microsoft.com/office/powerpoint/2010/main" val="58469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1.Variable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291472" y="1923069"/>
            <a:ext cx="8201320" cy="3108543"/>
          </a:xfrm>
          <a:prstGeom prst="rect">
            <a:avLst/>
          </a:prstGeom>
          <a:noFill/>
        </p:spPr>
        <p:txBody>
          <a:bodyPr wrap="square" rtlCol="0">
            <a:spAutoFit/>
          </a:bodyPr>
          <a:lstStyle/>
          <a:p>
            <a:pPr marL="285750" indent="-285750">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Biến là một ví trí trong bộ nhớ được sử dụng để lữu trữ dữ liệu</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Một biến sẽ có dữ liệu cụ thể và tên của biến để xác định địa chỉ và giá trị của biến</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Khai báo biến </a:t>
            </a:r>
          </a:p>
          <a:p>
            <a:pPr lvl="2">
              <a:lnSpc>
                <a:spcPct val="150000"/>
              </a:lnSpc>
            </a:pPr>
            <a:r>
              <a:rPr lang="vi-VN" dirty="0">
                <a:solidFill>
                  <a:schemeClr val="bg2"/>
                </a:solidFill>
                <a:latin typeface="Roboto Mono" panose="00000009000000000000" pitchFamily="49" charset="0"/>
                <a:ea typeface="Roboto Mono" panose="00000009000000000000" pitchFamily="49" charset="0"/>
              </a:rPr>
              <a:t>	&lt;kiểu dữ liệu&gt; &lt;tên biến&gt;;</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Ví dụ : int age</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Gán giá trị cho biến:</a:t>
            </a:r>
          </a:p>
          <a:p>
            <a:pPr>
              <a:lnSpc>
                <a:spcPct val="150000"/>
              </a:lnSpc>
            </a:pPr>
            <a:r>
              <a:rPr lang="vi-VN" dirty="0">
                <a:solidFill>
                  <a:schemeClr val="bg2"/>
                </a:solidFill>
                <a:latin typeface="Roboto Mono" panose="00000009000000000000" pitchFamily="49" charset="0"/>
                <a:ea typeface="Roboto Mono" panose="00000009000000000000" pitchFamily="49" charset="0"/>
              </a:rPr>
              <a:t>   int age = 20;</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Tên biến không được chứa dấu cách, kí tự </a:t>
            </a:r>
          </a:p>
          <a:p>
            <a:pPr marL="285750" indent="-285750">
              <a:buFont typeface="Arial" panose="020B0604020202020204" pitchFamily="34" charset="0"/>
              <a:buChar char="•"/>
            </a:pPr>
            <a:endParaRPr lang="vi-VN" dirty="0">
              <a:solidFill>
                <a:schemeClr val="tx1"/>
              </a:solidFill>
              <a:latin typeface="Roboto Mono" panose="00000009000000000000" pitchFamily="49" charset="0"/>
              <a:ea typeface="Roboto Mono" panose="00000009000000000000"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809947"/>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2.1 Primitive</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888183" y="1660147"/>
            <a:ext cx="7077334" cy="3918960"/>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boolean</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boolean chỉ có hai giá trị là </a:t>
            </a: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true</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và </a:t>
            </a: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false</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Dùng để đại diện cho các giá trị logic.</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byte</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byte dùng để lưu trữ các số nguyên có phạm vi từ -128 đến 127. Dùng để tiết kiệm bộ nhớ khi lưu trữ các giá trị số nguyên nhỏ.</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short</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short dùng để lưu trữ các số nguyên có phạm vi từ -32,768 đến 32,767.</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int</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int dùng để lưu trữ các số nguyên có phạm vi từ -2,147,483,648 đến 2,147,483,647. Đây là kiểu dữ liệu nguyên thủy phổ biến nhất trong Java.</a:t>
            </a:r>
          </a:p>
        </p:txBody>
      </p:sp>
    </p:spTree>
    <p:extLst>
      <p:ext uri="{BB962C8B-B14F-4D97-AF65-F5344CB8AC3E}">
        <p14:creationId xmlns:p14="http://schemas.microsoft.com/office/powerpoint/2010/main" val="151664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836355"/>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2.1 Primitive</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875322" y="2076893"/>
            <a:ext cx="8441356" cy="2949464"/>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5.</a:t>
            </a: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long: Kiểu dữ liệu long dùng để lưu trữ các số nguyên có phạm vi rộng hơn so với int, từ -9,223,372,036,854,775,808 đến 9,223,372,036,854,775,807.</a:t>
            </a:r>
          </a:p>
          <a:p>
            <a:pPr marL="0" marR="0" lvl="0" indent="0" algn="l" defTabSz="914400" rtl="0" eaLnBrk="0" fontAlgn="base" latinLnBrk="0" hangingPunct="0">
              <a:lnSpc>
                <a:spcPct val="150000"/>
              </a:lnSpc>
              <a:spcBef>
                <a:spcPct val="0"/>
              </a:spcBef>
              <a:spcAft>
                <a:spcPct val="0"/>
              </a:spcAft>
              <a:buClrTx/>
              <a:buSzTx/>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6.float: Kiểu dữ liệu float dùng để lưu trữ các số thực (số thập phân). Để khai báo biến float</a:t>
            </a:r>
          </a:p>
          <a:p>
            <a:pPr marL="0" marR="0" lvl="0" indent="0" algn="l" defTabSz="914400" rtl="0" eaLnBrk="0" fontAlgn="base" latinLnBrk="0" hangingPunct="0">
              <a:lnSpc>
                <a:spcPct val="150000"/>
              </a:lnSpc>
              <a:spcBef>
                <a:spcPct val="0"/>
              </a:spcBef>
              <a:spcAft>
                <a:spcPct val="0"/>
              </a:spcAft>
              <a:buClrTx/>
              <a:buSzTx/>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7.double: Kiểu dữ liệu double cũng dùng để lưu trữ các số thực, nhưng có độ chính xác cao hơn so với float</a:t>
            </a:r>
          </a:p>
          <a:p>
            <a:pPr marL="0" marR="0" lvl="0" indent="0" algn="l" defTabSz="914400" rtl="0" eaLnBrk="0" fontAlgn="base" latinLnBrk="0" hangingPunct="0">
              <a:lnSpc>
                <a:spcPct val="150000"/>
              </a:lnSpc>
              <a:spcBef>
                <a:spcPct val="0"/>
              </a:spcBef>
              <a:spcAft>
                <a:spcPct val="0"/>
              </a:spcAft>
              <a:buClrTx/>
              <a:buSzTx/>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8.char: Kiểu dữ liệu char dùng để lưu trữ một ký tự Unicode. Ký tự được đặt trong dấu nháy đơn ('').</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9887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836355"/>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2.2 Wrapper</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2148699" y="2145755"/>
            <a:ext cx="8441356" cy="1656802"/>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Wrapper (Wrapper data types) được sử dụng để đóng gói (wrap) các kiểu dữ liệu nguyên thủy vào trong các đối tượng. Các lớp Wrapper cung cấp các phương thức và thuộc tính để làm việc với các giá trị nguyên thủy như các đối tượng.</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
        <p:nvSpPr>
          <p:cNvPr id="3" name="TextBox 2">
            <a:extLst>
              <a:ext uri="{FF2B5EF4-FFF2-40B4-BE49-F238E27FC236}">
                <a16:creationId xmlns:a16="http://schemas.microsoft.com/office/drawing/2014/main" id="{5F7E551F-6184-FABA-4E08-2F31189F2CC5}"/>
              </a:ext>
            </a:extLst>
          </p:cNvPr>
          <p:cNvSpPr txBox="1"/>
          <p:nvPr/>
        </p:nvSpPr>
        <p:spPr>
          <a:xfrm>
            <a:off x="2063858" y="3842135"/>
            <a:ext cx="8315054" cy="307777"/>
          </a:xfrm>
          <a:prstGeom prst="rect">
            <a:avLst/>
          </a:prstGeom>
          <a:noFill/>
        </p:spPr>
        <p:txBody>
          <a:bodyPr wrap="square" rtlCol="0">
            <a:spAutoFit/>
          </a:bodyPr>
          <a:lstStyle/>
          <a:p>
            <a:r>
              <a:rPr lang="vi-VN" dirty="0">
                <a:solidFill>
                  <a:schemeClr val="tx1"/>
                </a:solidFill>
                <a:latin typeface="Roboto Mono" panose="00000009000000000000" pitchFamily="49" charset="0"/>
                <a:ea typeface="Roboto Mono" panose="00000009000000000000" pitchFamily="49" charset="0"/>
              </a:rPr>
              <a:t>Ví dụ: Integer number = new Integer(10);</a:t>
            </a:r>
          </a:p>
        </p:txBody>
      </p:sp>
    </p:spTree>
    <p:extLst>
      <p:ext uri="{BB962C8B-B14F-4D97-AF65-F5344CB8AC3E}">
        <p14:creationId xmlns:p14="http://schemas.microsoft.com/office/powerpoint/2010/main" val="71309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102685"/>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447014" y="1651689"/>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2.3 Sự khác nhau giữ Primitive và Wrapper</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989814" y="2159520"/>
            <a:ext cx="9755172" cy="3272629"/>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a:t>
            </a:r>
            <a:r>
              <a:rPr lang="vi-VN" altLang="vi-VN" dirty="0">
                <a:solidFill>
                  <a:schemeClr val="tx1"/>
                </a:solidFill>
                <a:latin typeface="Roboto Mono" panose="00000009000000000000" pitchFamily="49" charset="0"/>
                <a:ea typeface="Roboto Mono" panose="00000009000000000000" pitchFamily="49" charset="0"/>
              </a:rPr>
              <a:t> đại diện cho giá trị cơ bản,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đóng gói kiểu nguyên thủy vào trong đối tượng.</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a:t>
            </a:r>
            <a:r>
              <a:rPr lang="vi-VN" altLang="vi-VN" dirty="0">
                <a:solidFill>
                  <a:schemeClr val="tx1"/>
                </a:solidFill>
                <a:latin typeface="Roboto Mono" panose="00000009000000000000" pitchFamily="49" charset="0"/>
                <a:ea typeface="Roboto Mono" panose="00000009000000000000" pitchFamily="49" charset="0"/>
              </a:rPr>
              <a:t> lưu trữ giá trị trực tiếp,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lưu trữ tham chiếu đến đối tượng.</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 </a:t>
            </a:r>
            <a:r>
              <a:rPr lang="vi-VN" altLang="vi-VN" dirty="0">
                <a:solidFill>
                  <a:schemeClr val="tx1"/>
                </a:solidFill>
                <a:latin typeface="Roboto Mono" panose="00000009000000000000" pitchFamily="49" charset="0"/>
                <a:ea typeface="Roboto Mono" panose="00000009000000000000" pitchFamily="49" charset="0"/>
              </a:rPr>
              <a:t>không chấp nhận giá trị null,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có thể chứa giá trị null.</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a:t>
            </a:r>
            <a:r>
              <a:rPr lang="vi-VN" altLang="vi-VN" dirty="0">
                <a:solidFill>
                  <a:schemeClr val="tx1"/>
                </a:solidFill>
                <a:latin typeface="Roboto Mono" panose="00000009000000000000" pitchFamily="49" charset="0"/>
                <a:ea typeface="Roboto Mono" panose="00000009000000000000" pitchFamily="49" charset="0"/>
              </a:rPr>
              <a:t> hỗ trợ các phép toán trực tiếp,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cung cấp phương thức và thuộc tính để làm việc với giá trị.</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 </a:t>
            </a:r>
            <a:r>
              <a:rPr lang="vi-VN" altLang="vi-VN" dirty="0">
                <a:solidFill>
                  <a:schemeClr val="tx1"/>
                </a:solidFill>
                <a:latin typeface="Roboto Mono" panose="00000009000000000000" pitchFamily="49" charset="0"/>
                <a:ea typeface="Roboto Mono" panose="00000009000000000000" pitchFamily="49" charset="0"/>
              </a:rPr>
              <a:t>sử dụng ít bộ nhớ hơn và thích hợp cho hiệu suất cao</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41939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722263"/>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 When to use ?</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912182" y="2222650"/>
            <a:ext cx="8441356" cy="2626298"/>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1. Cần tối ưu hiệu suất và tiết kiệm bộ nhớ: Kiểu dữ liệu nguyên thủy sử dụng ít bộ nhớ hơn kiểu Wrapper vì không cần đóng gói vào đối tượng.</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2. Không cần xử lý giá trị null: Kiểu dữ liệu nguyên thủy không chấp nhận giá 3. trị null, do đó sẽ tiết kiệm được thời gian và công sức kiểm tra giá trị null.</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4. Thực hiện các phép toán số học hoặc bitwise: Kiểu dữ liệu nguyên thủy hỗ trợ các phép toán số học và bitwise trực tiếp và hiệu suất cao hơn kiểu Wrapper.</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
        <p:nvSpPr>
          <p:cNvPr id="3" name="TextBox 2">
            <a:extLst>
              <a:ext uri="{FF2B5EF4-FFF2-40B4-BE49-F238E27FC236}">
                <a16:creationId xmlns:a16="http://schemas.microsoft.com/office/drawing/2014/main" id="{93CDC3AD-5A42-0D24-AA30-371AE4AF2072}"/>
              </a:ext>
            </a:extLst>
          </p:cNvPr>
          <p:cNvSpPr txBox="1"/>
          <p:nvPr/>
        </p:nvSpPr>
        <p:spPr>
          <a:xfrm>
            <a:off x="1832610" y="2037984"/>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2.4.1 Primitive</a:t>
            </a:r>
          </a:p>
        </p:txBody>
      </p:sp>
    </p:spTree>
    <p:extLst>
      <p:ext uri="{BB962C8B-B14F-4D97-AF65-F5344CB8AC3E}">
        <p14:creationId xmlns:p14="http://schemas.microsoft.com/office/powerpoint/2010/main" val="225078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722263"/>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 When to use ?</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912182" y="2252241"/>
            <a:ext cx="8441356" cy="3272629"/>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1. Cần làm việc với giá trị null: Kiểu Wrapper có thể chứa giá trị null, cho phép biểu diễn các trạng thái không có giá trị hoặc giá trị không xác định.</a:t>
            </a:r>
          </a:p>
          <a:p>
            <a:pPr marL="0" marR="0" lvl="0" indent="0" algn="l" defTabSz="914400" rtl="0" eaLnBrk="0" fontAlgn="base" latinLnBrk="0" hangingPunct="0">
              <a:lnSpc>
                <a:spcPct val="15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2. Sử dụng trong Collections và Generics: Collections và Generics trong Java yêu cầu sử dụng các đối tượng thay vì kiểu dữ liệu nguyên thủy, vì vậy kiểu Wrapper cần được sử dụng khi làm việc với chúng.</a:t>
            </a:r>
          </a:p>
          <a:p>
            <a:pPr marL="0" marR="0" lvl="0" indent="0" algn="l" defTabSz="914400" rtl="0" eaLnBrk="0" fontAlgn="base" latinLnBrk="0" hangingPunct="0">
              <a:lnSpc>
                <a:spcPct val="15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3. Cần sử dụng các phương thức và thuộc tính đặc biệt: Kiểu Wrapper cung cấp các phương thức và thuộc tính để thực hiện các thao tác phức tạp như chuyển đổi kiểu dữ liệu, tính toán phức tạp và truy cập thông tin chi tiết của kiểu dữ liệu.</a:t>
            </a:r>
          </a:p>
        </p:txBody>
      </p:sp>
      <p:sp>
        <p:nvSpPr>
          <p:cNvPr id="3" name="TextBox 2">
            <a:extLst>
              <a:ext uri="{FF2B5EF4-FFF2-40B4-BE49-F238E27FC236}">
                <a16:creationId xmlns:a16="http://schemas.microsoft.com/office/drawing/2014/main" id="{93CDC3AD-5A42-0D24-AA30-371AE4AF2072}"/>
              </a:ext>
            </a:extLst>
          </p:cNvPr>
          <p:cNvSpPr txBox="1"/>
          <p:nvPr/>
        </p:nvSpPr>
        <p:spPr>
          <a:xfrm>
            <a:off x="1832610" y="2037984"/>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2.4.2 Wrapper</a:t>
            </a:r>
          </a:p>
        </p:txBody>
      </p:sp>
    </p:spTree>
    <p:extLst>
      <p:ext uri="{BB962C8B-B14F-4D97-AF65-F5344CB8AC3E}">
        <p14:creationId xmlns:p14="http://schemas.microsoft.com/office/powerpoint/2010/main" val="2588102234"/>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2823</Words>
  <Application>Microsoft Office PowerPoint</Application>
  <PresentationFormat>Màn hình rộng</PresentationFormat>
  <Paragraphs>140</Paragraphs>
  <Slides>24</Slides>
  <Notes>24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24</vt:i4>
      </vt:variant>
    </vt:vector>
  </HeadingPairs>
  <TitlesOfParts>
    <vt:vector size="33" baseType="lpstr">
      <vt:lpstr>Roboto</vt:lpstr>
      <vt:lpstr>Calibri</vt:lpstr>
      <vt:lpstr>Wingdings</vt:lpstr>
      <vt:lpstr>Arial</vt:lpstr>
      <vt:lpstr>Roboto Mono</vt:lpstr>
      <vt:lpstr>Aldrich</vt:lpstr>
      <vt:lpstr>Abril Fatface</vt:lpstr>
      <vt:lpstr>Söhne Mono</vt:lpstr>
      <vt:lpstr>SlidesMania</vt:lpstr>
      <vt:lpstr>JAVA CORE </vt:lpstr>
      <vt:lpstr>Variables, Data Type, Array.</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Casting Data and Object</vt:lpstr>
      <vt:lpstr>Bản trình bày PowerPoint</vt:lpstr>
      <vt:lpstr>Bản trình bày PowerPoint</vt:lpstr>
      <vt:lpstr>Class</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 </dc:title>
  <dc:creator>An Duc</dc:creator>
  <cp:lastModifiedBy>An Tung</cp:lastModifiedBy>
  <cp:revision>7</cp:revision>
  <dcterms:modified xsi:type="dcterms:W3CDTF">2023-06-06T10:19:54Z</dcterms:modified>
</cp:coreProperties>
</file>