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3">
  <p:sldMasterIdLst>
    <p:sldMasterId id="2147483648" r:id="rId1"/>
    <p:sldMasterId id="2147483798" r:id="rId2"/>
    <p:sldMasterId id="2147483826" r:id="rId3"/>
    <p:sldMasterId id="2147483812" r:id="rId4"/>
    <p:sldMasterId id="2147483824" r:id="rId5"/>
  </p:sldMasterIdLst>
  <p:notesMasterIdLst>
    <p:notesMasterId r:id="rId42"/>
  </p:notesMasterIdLst>
  <p:handoutMasterIdLst>
    <p:handoutMasterId r:id="rId43"/>
  </p:handoutMasterIdLst>
  <p:sldIdLst>
    <p:sldId id="512" r:id="rId6"/>
    <p:sldId id="513" r:id="rId7"/>
    <p:sldId id="540" r:id="rId8"/>
    <p:sldId id="518" r:id="rId9"/>
    <p:sldId id="519" r:id="rId10"/>
    <p:sldId id="547" r:id="rId11"/>
    <p:sldId id="548" r:id="rId12"/>
    <p:sldId id="530" r:id="rId13"/>
    <p:sldId id="522" r:id="rId14"/>
    <p:sldId id="521" r:id="rId15"/>
    <p:sldId id="523" r:id="rId16"/>
    <p:sldId id="524" r:id="rId17"/>
    <p:sldId id="526" r:id="rId18"/>
    <p:sldId id="491" r:id="rId19"/>
    <p:sldId id="492" r:id="rId20"/>
    <p:sldId id="515" r:id="rId21"/>
    <p:sldId id="533" r:id="rId22"/>
    <p:sldId id="531" r:id="rId23"/>
    <p:sldId id="532" r:id="rId24"/>
    <p:sldId id="539" r:id="rId25"/>
    <p:sldId id="544" r:id="rId26"/>
    <p:sldId id="546" r:id="rId27"/>
    <p:sldId id="545" r:id="rId28"/>
    <p:sldId id="534" r:id="rId29"/>
    <p:sldId id="525" r:id="rId30"/>
    <p:sldId id="528" r:id="rId31"/>
    <p:sldId id="527" r:id="rId32"/>
    <p:sldId id="535" r:id="rId33"/>
    <p:sldId id="536" r:id="rId34"/>
    <p:sldId id="537" r:id="rId35"/>
    <p:sldId id="538" r:id="rId36"/>
    <p:sldId id="541" r:id="rId37"/>
    <p:sldId id="542" r:id="rId38"/>
    <p:sldId id="549" r:id="rId39"/>
    <p:sldId id="543" r:id="rId40"/>
    <p:sldId id="441" r:id="rId41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10"/>
    <a:srgbClr val="001135"/>
    <a:srgbClr val="BEC8D2"/>
    <a:srgbClr val="EDF2F5"/>
    <a:srgbClr val="98A2AE"/>
    <a:srgbClr val="4D5766"/>
    <a:srgbClr val="FFFFFF"/>
    <a:srgbClr val="273142"/>
    <a:srgbClr val="000000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3657" autoAdjust="0"/>
  </p:normalViewPr>
  <p:slideViewPr>
    <p:cSldViewPr snapToGrid="0">
      <p:cViewPr>
        <p:scale>
          <a:sx n="100" d="100"/>
          <a:sy n="100" d="100"/>
        </p:scale>
        <p:origin x="-1986" y="-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84"/>
      </p:cViewPr>
      <p:guideLst>
        <p:guide orient="horz" pos="2896"/>
        <p:guide orient="horz" pos="3150"/>
        <p:guide orient="horz" pos="2875"/>
        <p:guide orient="horz" pos="3127"/>
        <p:guide pos="2180"/>
        <p:guide pos="2165"/>
        <p:guide pos="215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9/19/2017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2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容器启动时不创建任何网络，即此时在容器内部没有配置任何地址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此模式可以在容器启动后再配置容器网络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网络创建的责任完全交给用户</a:t>
            </a:r>
            <a:endParaRPr lang="en-US" altLang="zh-CN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/>
              <a:t>Nova-docker</a:t>
            </a:r>
            <a:r>
              <a:rPr lang="zh-CN" altLang="en-US" dirty="0" smtClean="0"/>
              <a:t>使用此种方式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Flannel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err="1" smtClean="0">
                <a:latin typeface="+mn-ea"/>
                <a:ea typeface="+mn-ea"/>
              </a:rPr>
              <a:t>CoreOS</a:t>
            </a:r>
            <a:r>
              <a:rPr lang="zh-CN" altLang="en-US" dirty="0" smtClean="0">
                <a:latin typeface="+mn-ea"/>
                <a:ea typeface="+mn-ea"/>
              </a:rPr>
              <a:t>团队针对</a:t>
            </a:r>
            <a:r>
              <a:rPr lang="en-US" altLang="zh-CN" dirty="0" smtClean="0">
                <a:latin typeface="+mn-ea"/>
                <a:ea typeface="+mn-ea"/>
              </a:rPr>
              <a:t>Kubernetes</a:t>
            </a:r>
            <a:r>
              <a:rPr lang="zh-CN" altLang="en-US" dirty="0" smtClean="0">
                <a:latin typeface="+mn-ea"/>
                <a:ea typeface="+mn-ea"/>
              </a:rPr>
              <a:t>设计的一个网络规划服务，简单来说，它的功能是让集群中的</a:t>
            </a:r>
            <a:r>
              <a:rPr lang="zh-CN" altLang="en-US" b="1" dirty="0" smtClean="0">
                <a:latin typeface="+mn-ea"/>
                <a:ea typeface="+mn-ea"/>
              </a:rPr>
              <a:t>不同节点主机创建的</a:t>
            </a:r>
            <a:r>
              <a:rPr lang="en-US" altLang="zh-CN" b="1" dirty="0" smtClean="0">
                <a:latin typeface="+mn-ea"/>
                <a:ea typeface="+mn-ea"/>
              </a:rPr>
              <a:t>Docker</a:t>
            </a:r>
            <a:r>
              <a:rPr lang="zh-CN" altLang="en-US" b="1" dirty="0" smtClean="0">
                <a:latin typeface="+mn-ea"/>
                <a:ea typeface="+mn-ea"/>
              </a:rPr>
              <a:t>容器都具有全集群唯一的虚拟</a:t>
            </a:r>
            <a:r>
              <a:rPr lang="en-US" altLang="zh-CN" b="1" dirty="0" smtClean="0">
                <a:latin typeface="+mn-ea"/>
                <a:ea typeface="+mn-ea"/>
              </a:rPr>
              <a:t>IP</a:t>
            </a:r>
            <a:r>
              <a:rPr lang="zh-CN" altLang="en-US" b="1" dirty="0" smtClean="0">
                <a:latin typeface="+mn-ea"/>
                <a:ea typeface="+mn-ea"/>
              </a:rPr>
              <a:t>地址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Flannel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err="1" smtClean="0">
                <a:latin typeface="+mn-ea"/>
                <a:ea typeface="+mn-ea"/>
              </a:rPr>
              <a:t>Etcd</a:t>
            </a:r>
            <a:r>
              <a:rPr lang="zh-CN" altLang="en-US" dirty="0" smtClean="0">
                <a:latin typeface="+mn-ea"/>
                <a:ea typeface="+mn-ea"/>
              </a:rPr>
              <a:t>服务维护了一张节点间的路由表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1135"/>
                </a:solidFill>
              </a:rPr>
              <a:t>'</a:t>
            </a:r>
            <a:r>
              <a:rPr lang="en-US" altLang="zh-CN" dirty="0" smtClean="0"/>
              <a:t>{"Network":"10.255.0.0/16","SubnetLen":24,"Backend":{"Type":"vxlan","VNI":1}}</a:t>
            </a:r>
            <a:r>
              <a:rPr lang="en-US" altLang="zh-CN" sz="1200" dirty="0" smtClean="0">
                <a:solidFill>
                  <a:srgbClr val="001135"/>
                </a:solidFill>
              </a:rPr>
              <a:t> '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sz="100" dirty="0" err="1" smtClean="0"/>
              <a:t>etc</a:t>
            </a:r>
            <a:r>
              <a:rPr lang="en-US" altLang="zh-CN" sz="100" dirty="0" smtClean="0"/>
              <a:t>/</a:t>
            </a:r>
            <a:r>
              <a:rPr lang="en-US" altLang="zh-CN" sz="100" dirty="0" err="1" smtClean="0"/>
              <a:t>kubernetes</a:t>
            </a:r>
            <a:r>
              <a:rPr lang="en-US" altLang="zh-CN" sz="100" dirty="0" smtClean="0"/>
              <a:t>/</a:t>
            </a:r>
            <a:r>
              <a:rPr lang="en-US" altLang="zh-CN" sz="100" dirty="0" err="1" smtClean="0"/>
              <a:t>apiserver</a:t>
            </a:r>
            <a:endParaRPr lang="en-US" altLang="zh-CN" sz="100" dirty="0" smtClean="0"/>
          </a:p>
          <a:p>
            <a:r>
              <a:rPr lang="en-US" altLang="zh-CN" sz="800" dirty="0" smtClean="0"/>
              <a:t># </a:t>
            </a:r>
            <a:r>
              <a:rPr lang="en-US" altLang="zh-CN" sz="800" dirty="0" err="1" smtClean="0"/>
              <a:t>etcdctl</a:t>
            </a:r>
            <a:r>
              <a:rPr lang="en-US" altLang="zh-CN" sz="800" dirty="0" smtClean="0"/>
              <a:t> set /k8s/network/</a:t>
            </a:r>
            <a:r>
              <a:rPr lang="en-US" altLang="zh-CN" sz="800" dirty="0" err="1" smtClean="0"/>
              <a:t>config</a:t>
            </a:r>
            <a:r>
              <a:rPr lang="en-US" altLang="zh-CN" sz="800" dirty="0" smtClean="0"/>
              <a:t> '{"Network": "10.255.0.0/16"}'</a:t>
            </a:r>
            <a:endParaRPr lang="en-US" altLang="zh-CN" sz="100" dirty="0" smtClean="0"/>
          </a:p>
          <a:p>
            <a:r>
              <a:rPr lang="en-US" altLang="zh-CN" sz="100" dirty="0" smtClean="0"/>
              <a:t># </a:t>
            </a:r>
            <a:r>
              <a:rPr lang="en-US" altLang="zh-CN" sz="100" dirty="0" err="1" smtClean="0"/>
              <a:t>etcdctl</a:t>
            </a:r>
            <a:r>
              <a:rPr lang="en-US" altLang="zh-CN" sz="100" baseline="0" dirty="0" smtClean="0"/>
              <a:t> </a:t>
            </a:r>
            <a:r>
              <a:rPr lang="en-US" altLang="zh-CN" sz="100" baseline="0" dirty="0" err="1" smtClean="0"/>
              <a:t>ls</a:t>
            </a:r>
            <a:r>
              <a:rPr lang="en-US" altLang="zh-CN" sz="100" baseline="0" dirty="0" smtClean="0"/>
              <a:t> /k8s/network -r</a:t>
            </a:r>
          </a:p>
          <a:p>
            <a:r>
              <a:rPr lang="en-US" altLang="zh-CN" dirty="0" smtClean="0"/>
              <a:t>/k8s/network/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# {"Network": "10.255.0.0/16"}</a:t>
            </a:r>
          </a:p>
          <a:p>
            <a:r>
              <a:rPr lang="en-US" altLang="zh-CN" dirty="0" smtClean="0"/>
              <a:t>/k8s/network/subnets</a:t>
            </a:r>
          </a:p>
          <a:p>
            <a:r>
              <a:rPr lang="en-US" altLang="zh-CN" dirty="0" smtClean="0"/>
              <a:t>/k8s/network/subnets/10.255.95.0-24 # {"PublicIP":"10.9.245.198"}</a:t>
            </a:r>
          </a:p>
          <a:p>
            <a:r>
              <a:rPr lang="en-US" altLang="zh-CN" dirty="0" smtClean="0"/>
              <a:t>/k8s/network/subnets/10.255.61.0-24 # {"PublicIP":"10.9.245.194"}</a:t>
            </a:r>
          </a:p>
          <a:p>
            <a:r>
              <a:rPr lang="en-US" altLang="zh-CN" dirty="0" smtClean="0"/>
              <a:t>/k8s/network/subnets/10.255.51.0-24 # {"PublicIP":"10.9.245.200"}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1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https://www.symantec.com/connect/blogs/google-kubernetes-analytical-evaluation</a:t>
            </a:r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http://www.cnblogs.com/yy-cxd/p/6553624.html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一分钟看懂</a:t>
            </a:r>
            <a:r>
              <a:rPr lang="en-US" altLang="zh-CN" b="1" dirty="0" smtClean="0"/>
              <a:t>Docker</a:t>
            </a:r>
            <a:r>
              <a:rPr lang="zh-CN" altLang="en-US" b="1" dirty="0" smtClean="0"/>
              <a:t>的网络模式和跨主机通信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http://dockone.io/article/1521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http://dockone.io/article/1521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http://www.cnblogs.com/zhenyuyaodidiao/p/5322782.html</a:t>
            </a:r>
          </a:p>
          <a:p>
            <a:r>
              <a:rPr lang="en-US" altLang="zh-CN" dirty="0" smtClean="0"/>
              <a:t>https://yq.aliyun.com/articles/68558?utm_campaign=wenzhang&amp;utm_medium=article&amp;utm_source=QQ-qun&amp;utm_content=m_9247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https://wenku.baidu.com/view/64bbe2cb0408763231126edb6f1aff00bed57040.html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https://wenku.baidu.com/view/64bbe2cb0408763231126edb6f1aff00bed57040.html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网桥是一个二层设备，工作在链路层，主要是根据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学习来转发数据到不同的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http://www.cnblogs.com/hustcat/p/3928261.html</a:t>
            </a:r>
          </a:p>
          <a:p>
            <a:r>
              <a:rPr lang="en-US" altLang="zh-CN" dirty="0" err="1" smtClean="0"/>
              <a:t>veth</a:t>
            </a:r>
            <a:r>
              <a:rPr lang="en-US" altLang="zh-CN" dirty="0" smtClean="0"/>
              <a:t> pair</a:t>
            </a:r>
            <a:r>
              <a:rPr lang="zh-CN" altLang="en-US" dirty="0" smtClean="0"/>
              <a:t>是一对虚拟网络设备，一端发送的数据会由另外一端接受，常用于不同的网络命名空间。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TAP/TUN</a:t>
            </a:r>
            <a:r>
              <a:rPr lang="zh-CN" altLang="en-US" dirty="0" smtClean="0"/>
              <a:t>设备是一种</a:t>
            </a:r>
            <a:r>
              <a:rPr lang="zh-CN" altLang="en-US" b="1" dirty="0" smtClean="0"/>
              <a:t>让用户态程序向内核协议栈注入数据的设备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TAP</a:t>
            </a:r>
            <a:r>
              <a:rPr lang="zh-CN" altLang="en-US" dirty="0" smtClean="0"/>
              <a:t>等同于一个以太网设备，工作在二层；而</a:t>
            </a:r>
            <a:r>
              <a:rPr lang="en-US" altLang="zh-CN" dirty="0" smtClean="0"/>
              <a:t>TUN</a:t>
            </a:r>
            <a:r>
              <a:rPr lang="zh-CN" altLang="en-US" dirty="0" smtClean="0"/>
              <a:t>则是一个虚拟点对点设备，工作在三层</a:t>
            </a:r>
            <a:endParaRPr lang="en-US" altLang="zh-CN" dirty="0" smtClean="0"/>
          </a:p>
          <a:p>
            <a:r>
              <a:rPr lang="en-US" altLang="zh-CN" dirty="0" smtClean="0"/>
              <a:t>http://www.ibm.com/developerworks/cn/linux/l-tuntap/index.html?ca=dwcn-newsletter-linux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TUN/TAP provides packet reception and transmission for </a:t>
            </a:r>
            <a:r>
              <a:rPr lang="en-US" altLang="zh-CN" b="1" dirty="0" smtClean="0"/>
              <a:t>user space programs</a:t>
            </a:r>
            <a:r>
              <a:rPr lang="en-US" altLang="zh-CN" dirty="0" smtClean="0"/>
              <a:t>. It can be viewed as a simple </a:t>
            </a:r>
            <a:r>
              <a:rPr lang="en-US" altLang="zh-CN" b="1" dirty="0" smtClean="0"/>
              <a:t>Point-to-Point or Ethernet device</a:t>
            </a:r>
            <a:r>
              <a:rPr lang="en-US" altLang="zh-CN" dirty="0" smtClean="0"/>
              <a:t>, which instead of receiving packets from a physical media, receives them from user space program and instead of sending packets via physical media writes them to the user space program. When a program opens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/net/</a:t>
            </a:r>
            <a:r>
              <a:rPr lang="en-US" altLang="zh-CN" dirty="0" err="1" smtClean="0"/>
              <a:t>tun</a:t>
            </a:r>
            <a:r>
              <a:rPr lang="en-US" altLang="zh-CN" dirty="0" smtClean="0"/>
              <a:t>, driver creates and registers corresponding net device </a:t>
            </a:r>
            <a:r>
              <a:rPr lang="en-US" altLang="zh-CN" dirty="0" err="1" smtClean="0"/>
              <a:t>tunX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tapX</a:t>
            </a:r>
            <a:r>
              <a:rPr lang="en-US" altLang="zh-CN" dirty="0" smtClean="0"/>
              <a:t>. After a program closed above devices, driver will automatically delete </a:t>
            </a:r>
            <a:r>
              <a:rPr lang="en-US" altLang="zh-CN" dirty="0" err="1" smtClean="0"/>
              <a:t>tunXX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tapXX</a:t>
            </a:r>
            <a:r>
              <a:rPr lang="en-US" altLang="zh-CN" dirty="0" smtClean="0"/>
              <a:t> device and all routes corresponding to it.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5 hooks</a:t>
            </a:r>
            <a:r>
              <a:rPr lang="en-US" altLang="zh-CN" baseline="0" dirty="0" smtClean="0"/>
              <a:t> of </a:t>
            </a:r>
            <a:r>
              <a:rPr lang="en-US" altLang="zh-CN" baseline="0" dirty="0" err="1" smtClean="0"/>
              <a:t>netfilter</a:t>
            </a:r>
            <a:r>
              <a:rPr lang="en-US" altLang="zh-CN" baseline="0" dirty="0" smtClean="0"/>
              <a:t> are mapped with 5 default chains of </a:t>
            </a:r>
            <a:r>
              <a:rPr lang="en-US" altLang="zh-CN" baseline="0" dirty="0" err="1" smtClean="0"/>
              <a:t>iptables</a:t>
            </a:r>
            <a:r>
              <a:rPr lang="en-US" altLang="zh-CN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 smtClean="0"/>
              <a:t>There are 4 tables: filter, </a:t>
            </a:r>
            <a:r>
              <a:rPr lang="en-US" altLang="zh-CN" baseline="0" dirty="0" err="1" smtClean="0"/>
              <a:t>nat</a:t>
            </a:r>
            <a:r>
              <a:rPr lang="en-US" altLang="zh-CN" baseline="0" dirty="0" smtClean="0"/>
              <a:t>, mangle and raw to provide the specific function.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http://dockone.io/article/1521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http://dockone.io/article/1521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http://dockone.io/article/1521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http://dockone.io/article/1521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容器启动时和宿主机公用网络配置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使用宿主机的地址作为容器地址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端口也为宿主机的端口，但不能使用低配置端口，需要管理好端口分配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网络没有进行隔离，存在安全隐患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启动容器时和另外一个容器共用网络配置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使用另外一个容器的地址作为容器地址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端口也为另外一个容器的端口，需要管理好端口分配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网络和另外一个容器没有进行隔离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Nokia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26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842962"/>
            <a:ext cx="8642350" cy="388937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7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2017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White internal cover slide – Supporting headline in sentence case here</a:t>
            </a:r>
          </a:p>
          <a:p>
            <a:pPr lvl="2"/>
            <a:r>
              <a:rPr lang="en-US" dirty="0" smtClean="0"/>
              <a:t>Author/Presenter</a:t>
            </a:r>
          </a:p>
          <a:p>
            <a:pPr lvl="2"/>
            <a:r>
              <a:rPr lang="en-US" dirty="0" smtClean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 smtClean="0"/>
              <a:t>Supporting headline in sentence case here </a:t>
            </a:r>
          </a:p>
          <a:p>
            <a:pPr lvl="1"/>
            <a:r>
              <a:rPr lang="en-US" dirty="0" smtClean="0"/>
              <a:t>Author/Presenter</a:t>
            </a:r>
          </a:p>
          <a:p>
            <a:pPr lvl="1"/>
            <a:r>
              <a:rPr lang="en-US" dirty="0" smtClean="0"/>
              <a:t>DD-MM-YYYY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headline</a:t>
            </a:r>
            <a:endParaRPr lang="en-GB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2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2" y="537791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6177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2017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White internal cover slide – Supporting headline in sentence case here</a:t>
            </a:r>
          </a:p>
          <a:p>
            <a:pPr lvl="2"/>
            <a:r>
              <a:rPr lang="en-US" dirty="0" smtClean="0"/>
              <a:t>Author/Presenter</a:t>
            </a:r>
          </a:p>
          <a:p>
            <a:pPr lvl="2"/>
            <a:r>
              <a:rPr lang="en-US" dirty="0" smtClean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2017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  <p:sldLayoutId id="2147483831" r:id="rId10"/>
    <p:sldLayoutId id="2147483832" r:id="rId11"/>
    <p:sldLayoutId id="2147483833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2017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338603" y="238708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245D3D-131A-47D1-B100-B33219007AD2}" type="slidenum">
              <a:rPr lang="en-GB" altLang="zh-CN" sz="1800" kern="1200" smtClean="0">
                <a:solidFill>
                  <a:schemeClr val="tx2"/>
                </a:solidFill>
                <a:latin typeface="Arial" charset="0"/>
                <a:ea typeface="ヒラギノ角ゴ Pro W3"/>
                <a:cs typeface="Arial" panose="020B0604020202020204" pitchFamily="34" charset="0"/>
              </a:rPr>
              <a:pPr/>
              <a:t>‹#›</a:t>
            </a:fld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7513" y="4815926"/>
            <a:ext cx="385657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(#)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  <p:sldLayoutId id="2147483828" r:id="rId6"/>
    <p:sldLayoutId id="2147483830" r:id="rId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nybai.com/2017/01/11/understanding-linux-network-namespace-for-docker-networ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infoq.com/cn/articles/docker-network-and-pipework-open-source-explanation-practice" TargetMode="External"/><Relationship Id="rId4" Type="http://schemas.openxmlformats.org/officeDocument/2006/relationships/hyperlink" Target="https://github.com/jpetazzo/pipework.gi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cloudgeekz.com/400/how-to-use-openvswitch-with-docker.html" TargetMode="External"/><Relationship Id="rId4" Type="http://schemas.openxmlformats.org/officeDocument/2006/relationships/hyperlink" Target="http://www.dockerinfo.net/1819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weave.work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calico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libnetwork/blob/master/docs/design.m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ntainer-eng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ptmozhu/article/details/5463095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vpn.sourceforge.ne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hyperlink" Target="http://backreference.org/2010/03/26/tuntap-interface-tutorial/" TargetMode="External"/><Relationship Id="rId4" Type="http://schemas.openxmlformats.org/officeDocument/2006/relationships/hyperlink" Target="http://vtun.sourceforge.net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cnblogs.com/metoy/p/4320813.html" TargetMode="External"/><Relationship Id="rId5" Type="http://schemas.openxmlformats.org/officeDocument/2006/relationships/hyperlink" Target="https://linux.die.net/man/8/iptables" TargetMode="Externa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Docker and Kubernetes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Network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17600" y="3649806"/>
            <a:ext cx="8308800" cy="1017443"/>
          </a:xfrm>
        </p:spPr>
        <p:txBody>
          <a:bodyPr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QD Open BGW</a:t>
            </a:r>
          </a:p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Chason Du &lt;chason.du@nokia-sbell.com&gt;</a:t>
            </a:r>
          </a:p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Sep 13,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Docker Network: </a:t>
            </a:r>
            <a:r>
              <a:rPr lang="en-US" altLang="zh-CN" b="1" dirty="0"/>
              <a:t>other container mode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6227" y="963129"/>
            <a:ext cx="3733456" cy="208439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-net=container: name or id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These two docker containers share a same network namespace. And use localhost to access another container resource.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Kubernetes pod containers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632" y="963129"/>
            <a:ext cx="4473146" cy="3134483"/>
            <a:chOff x="333632" y="963129"/>
            <a:chExt cx="4473146" cy="3134483"/>
          </a:xfrm>
        </p:grpSpPr>
        <p:sp>
          <p:nvSpPr>
            <p:cNvPr id="2" name="Rectangle 1"/>
            <p:cNvSpPr/>
            <p:nvPr/>
          </p:nvSpPr>
          <p:spPr>
            <a:xfrm>
              <a:off x="333632" y="963129"/>
              <a:ext cx="4473146" cy="31344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rgbClr val="001135"/>
                  </a:solidFill>
                </a:rPr>
                <a:t>Docker host: 10.13.245.198</a:t>
              </a:r>
              <a:endParaRPr lang="zh-CN" altLang="en-US" sz="1200" dirty="0" err="1" smtClean="0">
                <a:solidFill>
                  <a:srgbClr val="001135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570205" y="1260389"/>
              <a:ext cx="1841157" cy="2006901"/>
            </a:xfrm>
            <a:prstGeom prst="rect">
              <a:avLst/>
            </a:prstGeom>
            <a:solidFill>
              <a:srgbClr val="FF9910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Container: bridge mode</a:t>
              </a: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0837" y="2681410"/>
              <a:ext cx="1272747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marR="0" algn="l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1135"/>
                </a:buClr>
                <a:buSzTx/>
                <a:tabLst/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n-lt"/>
                  <a:ea typeface="Nokia Pure Text" panose="020B0503020202020204" pitchFamily="34" charset="0"/>
                  <a:cs typeface="Nokia Pure Headline Light"/>
                </a:rPr>
                <a:t>10.255.95.2</a:t>
              </a:r>
              <a:endParaRPr lang="zh-CN" altLang="en-US" sz="1200" dirty="0" smtClean="0">
                <a:solidFill>
                  <a:schemeClr val="bg1"/>
                </a:solidFill>
                <a:latin typeface="+mn-lt"/>
                <a:ea typeface="Nokia Pure Text" panose="020B0503020202020204" pitchFamily="34" charset="0"/>
                <a:cs typeface="Nokia Pure Headline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2499" y="3558747"/>
              <a:ext cx="661086" cy="397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eth0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8900" y="1260388"/>
              <a:ext cx="1841157" cy="2006901"/>
            </a:xfrm>
            <a:prstGeom prst="rect">
              <a:avLst/>
            </a:prstGeom>
            <a:solidFill>
              <a:srgbClr val="FF9910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 smtClean="0">
                  <a:solidFill>
                    <a:schemeClr val="bg1"/>
                  </a:solidFill>
                </a:rPr>
                <a:t>Container: container mode</a:t>
              </a:r>
              <a:endParaRPr lang="zh-CN" altLang="en-US" sz="11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532" y="2681409"/>
              <a:ext cx="1272747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marR="0" algn="l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1135"/>
                </a:buClr>
                <a:buSzTx/>
                <a:tabLst/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n-lt"/>
                  <a:ea typeface="Nokia Pure Text" panose="020B0503020202020204" pitchFamily="34" charset="0"/>
                  <a:cs typeface="Nokia Pure Headline Light"/>
                </a:rPr>
                <a:t>10.255.95.2</a:t>
              </a:r>
              <a:endParaRPr lang="zh-CN" altLang="en-US" sz="1200" dirty="0" smtClean="0">
                <a:solidFill>
                  <a:schemeClr val="bg1"/>
                </a:solidFill>
                <a:latin typeface="+mn-lt"/>
                <a:ea typeface="Nokia Pure Text" panose="020B0503020202020204" pitchFamily="34" charset="0"/>
                <a:cs typeface="Nokia Pure Headline Ligh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187698" y="1404315"/>
              <a:ext cx="611659" cy="6178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bg1"/>
                  </a:solidFill>
                </a:rPr>
                <a:t>l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o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87698" y="2086701"/>
              <a:ext cx="611660" cy="6178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eth0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5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Docker Network: </a:t>
            </a:r>
            <a:r>
              <a:rPr lang="en-US" altLang="zh-CN" b="1" dirty="0" smtClean="0"/>
              <a:t>none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mode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6227" y="963129"/>
            <a:ext cx="3733456" cy="143806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-net=none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 container has no network stack.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Nova-docker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141" y="963130"/>
            <a:ext cx="4229261" cy="2811348"/>
            <a:chOff x="577516" y="963130"/>
            <a:chExt cx="4229261" cy="2811348"/>
          </a:xfrm>
        </p:grpSpPr>
        <p:sp>
          <p:nvSpPr>
            <p:cNvPr id="2" name="Rectangle 1"/>
            <p:cNvSpPr/>
            <p:nvPr/>
          </p:nvSpPr>
          <p:spPr>
            <a:xfrm>
              <a:off x="577516" y="963130"/>
              <a:ext cx="4229261" cy="28113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rgbClr val="001135"/>
                  </a:solidFill>
                </a:rPr>
                <a:t>Docker host: 10.13.245.198</a:t>
              </a:r>
              <a:endParaRPr lang="zh-CN" altLang="en-US" sz="1200" dirty="0" err="1" smtClean="0">
                <a:solidFill>
                  <a:srgbClr val="001135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570205" y="1260389"/>
              <a:ext cx="1841157" cy="2006901"/>
            </a:xfrm>
            <a:prstGeom prst="rect">
              <a:avLst/>
            </a:prstGeom>
            <a:solidFill>
              <a:srgbClr val="FF9910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Container: none mode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No network stack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493527" y="1548694"/>
            <a:ext cx="611659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l</a:t>
            </a:r>
            <a:r>
              <a:rPr lang="en-US" altLang="zh-CN" sz="1600" dirty="0" smtClean="0">
                <a:solidFill>
                  <a:schemeClr val="bg1"/>
                </a:solidFill>
              </a:rPr>
              <a:t>o</a:t>
            </a:r>
            <a:endParaRPr lang="zh-CN" altLang="en-US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 Multi-host Network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4320" y="963129"/>
            <a:ext cx="8385363" cy="273072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</a:t>
            </a:r>
            <a:r>
              <a:rPr lang="zh-CN" alt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原生的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Bridge</a:t>
            </a:r>
            <a:r>
              <a:rPr lang="zh-CN" alt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模型：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NAT</a:t>
            </a:r>
            <a:r>
              <a:rPr lang="zh-CN" alt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机制导致无法使用容器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</a:t>
            </a:r>
            <a:r>
              <a:rPr lang="zh-CN" alt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进行跨服务器</a:t>
            </a:r>
            <a:r>
              <a:rPr lang="zh-CN" altLang="en-US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通</a:t>
            </a:r>
            <a:r>
              <a:rPr lang="zh-CN" alt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讯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. Ho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wever, there are 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ort mapping method, but the used IP address is not the container IP.</a:t>
            </a:r>
            <a:endParaRPr lang="zh-CN" altLang="en-US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</a:t>
            </a:r>
            <a:r>
              <a:rPr lang="zh-CN" alt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原生的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Host</a:t>
            </a:r>
            <a:r>
              <a:rPr lang="zh-CN" alt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模型：大家都使用和服务器相同的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</a:t>
            </a:r>
            <a:r>
              <a:rPr lang="zh-CN" alt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，端口冲突问题很麻</a:t>
            </a:r>
            <a:r>
              <a:rPr lang="zh-CN" altLang="en-US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烦</a:t>
            </a: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Flannel (overlay</a:t>
            </a:r>
            <a:r>
              <a:rPr lang="en-US" altLang="zh-CN" sz="1400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)</a:t>
            </a: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Pipework (bridge)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OpenVSwitch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(overlay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Weave (overlay)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Calico (user space overlay)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 1.9 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libnetwork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, require Linux kernel 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3.6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VPP?</a:t>
            </a:r>
          </a:p>
        </p:txBody>
      </p:sp>
    </p:spTree>
    <p:extLst>
      <p:ext uri="{BB962C8B-B14F-4D97-AF65-F5344CB8AC3E}">
        <p14:creationId xmlns:p14="http://schemas.microsoft.com/office/powerpoint/2010/main" val="42931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Flannel (Flannel + </a:t>
            </a:r>
            <a:r>
              <a:rPr lang="en-US" altLang="zh-CN" dirty="0" smtClean="0"/>
              <a:t>UDP or Flannel </a:t>
            </a:r>
            <a:r>
              <a:rPr lang="en-US" altLang="zh-CN" dirty="0"/>
              <a:t>+ </a:t>
            </a:r>
            <a:r>
              <a:rPr lang="en-US" altLang="zh-CN" dirty="0" err="1"/>
              <a:t>VxLAN</a:t>
            </a:r>
            <a:r>
              <a:rPr lang="en-US" altLang="zh-CN" dirty="0"/>
              <a:t>)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069117" y="841314"/>
            <a:ext cx="368418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latin typeface="+mn-lt"/>
              </a:rPr>
              <a:t>每</a:t>
            </a:r>
            <a:r>
              <a:rPr lang="zh-CN" altLang="en-US" sz="1300" dirty="0">
                <a:latin typeface="+mn-lt"/>
              </a:rPr>
              <a:t>个主机上安装并运行</a:t>
            </a:r>
            <a:r>
              <a:rPr lang="en-US" altLang="zh-CN" sz="1300" dirty="0" err="1">
                <a:latin typeface="+mn-lt"/>
              </a:rPr>
              <a:t>etcd</a:t>
            </a:r>
            <a:r>
              <a:rPr lang="zh-CN" altLang="en-US" sz="1300" dirty="0">
                <a:latin typeface="+mn-lt"/>
              </a:rPr>
              <a:t>和</a:t>
            </a:r>
            <a:r>
              <a:rPr lang="en-US" altLang="zh-CN" sz="1300" dirty="0" smtClean="0">
                <a:latin typeface="+mn-lt"/>
              </a:rPr>
              <a:t>flannel</a:t>
            </a:r>
            <a:endParaRPr lang="zh-CN" altLang="en-US" sz="13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latin typeface="+mn-lt"/>
              </a:rPr>
              <a:t>在</a:t>
            </a:r>
            <a:r>
              <a:rPr lang="en-US" altLang="zh-CN" sz="1300" dirty="0" err="1">
                <a:latin typeface="+mn-lt"/>
              </a:rPr>
              <a:t>etcd</a:t>
            </a:r>
            <a:r>
              <a:rPr lang="zh-CN" altLang="en-US" sz="1300" dirty="0">
                <a:latin typeface="+mn-lt"/>
              </a:rPr>
              <a:t>中规划配置所有主机的</a:t>
            </a:r>
            <a:r>
              <a:rPr lang="en-US" altLang="zh-CN" sz="1300" dirty="0">
                <a:latin typeface="+mn-lt"/>
              </a:rPr>
              <a:t>docker0</a:t>
            </a:r>
            <a:r>
              <a:rPr lang="zh-CN" altLang="en-US" sz="1300" dirty="0">
                <a:latin typeface="+mn-lt"/>
              </a:rPr>
              <a:t>子网范</a:t>
            </a:r>
            <a:r>
              <a:rPr lang="zh-CN" altLang="en-US" sz="1300" dirty="0" smtClean="0">
                <a:latin typeface="+mn-lt"/>
              </a:rPr>
              <a:t>围</a:t>
            </a:r>
            <a:endParaRPr lang="zh-CN" altLang="en-US" sz="13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latin typeface="+mn-lt"/>
              </a:rPr>
              <a:t>每</a:t>
            </a:r>
            <a:r>
              <a:rPr lang="zh-CN" altLang="en-US" sz="1300" dirty="0">
                <a:latin typeface="+mn-lt"/>
              </a:rPr>
              <a:t>个主机上的</a:t>
            </a:r>
            <a:r>
              <a:rPr lang="en-US" altLang="zh-CN" sz="1300" dirty="0" err="1">
                <a:latin typeface="+mn-lt"/>
              </a:rPr>
              <a:t>flanneld</a:t>
            </a:r>
            <a:r>
              <a:rPr lang="zh-CN" altLang="en-US" sz="1300" dirty="0">
                <a:latin typeface="+mn-lt"/>
              </a:rPr>
              <a:t>根据</a:t>
            </a:r>
            <a:r>
              <a:rPr lang="en-US" altLang="zh-CN" sz="1300" dirty="0" err="1">
                <a:latin typeface="+mn-lt"/>
              </a:rPr>
              <a:t>etcd</a:t>
            </a:r>
            <a:r>
              <a:rPr lang="zh-CN" altLang="en-US" sz="1300" dirty="0">
                <a:latin typeface="+mn-lt"/>
              </a:rPr>
              <a:t>中的配置，为本主机的</a:t>
            </a:r>
            <a:r>
              <a:rPr lang="en-US" altLang="zh-CN" sz="1300" dirty="0">
                <a:latin typeface="+mn-lt"/>
              </a:rPr>
              <a:t>docker0</a:t>
            </a:r>
            <a:r>
              <a:rPr lang="zh-CN" altLang="en-US" sz="1300" dirty="0">
                <a:latin typeface="+mn-lt"/>
              </a:rPr>
              <a:t>分配子网，保证所有主机上的</a:t>
            </a:r>
            <a:r>
              <a:rPr lang="en-US" altLang="zh-CN" sz="1300" dirty="0">
                <a:latin typeface="+mn-lt"/>
              </a:rPr>
              <a:t>docker0</a:t>
            </a:r>
            <a:r>
              <a:rPr lang="zh-CN" altLang="en-US" sz="1300" dirty="0">
                <a:latin typeface="+mn-lt"/>
              </a:rPr>
              <a:t>网段不重复，并将结果（即本主机上的</a:t>
            </a:r>
            <a:r>
              <a:rPr lang="en-US" altLang="zh-CN" sz="1300" dirty="0">
                <a:latin typeface="+mn-lt"/>
              </a:rPr>
              <a:t>docker0</a:t>
            </a:r>
            <a:r>
              <a:rPr lang="zh-CN" altLang="en-US" sz="1300" dirty="0">
                <a:latin typeface="+mn-lt"/>
              </a:rPr>
              <a:t>子网信息和本主机</a:t>
            </a:r>
            <a:r>
              <a:rPr lang="en-US" altLang="zh-CN" sz="1300" dirty="0">
                <a:latin typeface="+mn-lt"/>
              </a:rPr>
              <a:t>IP</a:t>
            </a:r>
            <a:r>
              <a:rPr lang="zh-CN" altLang="en-US" sz="1300" dirty="0">
                <a:latin typeface="+mn-lt"/>
              </a:rPr>
              <a:t>的对应关系）存入</a:t>
            </a:r>
            <a:r>
              <a:rPr lang="en-US" altLang="zh-CN" sz="1300" dirty="0" err="1">
                <a:latin typeface="+mn-lt"/>
              </a:rPr>
              <a:t>etcd</a:t>
            </a:r>
            <a:r>
              <a:rPr lang="zh-CN" altLang="en-US" sz="1300" dirty="0">
                <a:latin typeface="+mn-lt"/>
              </a:rPr>
              <a:t>库中，这样</a:t>
            </a:r>
            <a:r>
              <a:rPr lang="en-US" altLang="zh-CN" sz="1300" dirty="0" err="1">
                <a:latin typeface="+mn-lt"/>
              </a:rPr>
              <a:t>etcd</a:t>
            </a:r>
            <a:r>
              <a:rPr lang="zh-CN" altLang="en-US" sz="1300" dirty="0">
                <a:latin typeface="+mn-lt"/>
              </a:rPr>
              <a:t>库中就保存了所有主机上的</a:t>
            </a:r>
            <a:r>
              <a:rPr lang="en-US" altLang="zh-CN" sz="1300" dirty="0">
                <a:latin typeface="+mn-lt"/>
              </a:rPr>
              <a:t>docker</a:t>
            </a:r>
            <a:r>
              <a:rPr lang="zh-CN" altLang="en-US" sz="1300" dirty="0">
                <a:latin typeface="+mn-lt"/>
              </a:rPr>
              <a:t>子网信息和本主机</a:t>
            </a:r>
            <a:r>
              <a:rPr lang="en-US" altLang="zh-CN" sz="1300" dirty="0">
                <a:latin typeface="+mn-lt"/>
              </a:rPr>
              <a:t>IP</a:t>
            </a:r>
            <a:r>
              <a:rPr lang="zh-CN" altLang="en-US" sz="1300" dirty="0">
                <a:latin typeface="+mn-lt"/>
              </a:rPr>
              <a:t>的对应关系；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latin typeface="+mn-lt"/>
              </a:rPr>
              <a:t>当</a:t>
            </a:r>
            <a:r>
              <a:rPr lang="zh-CN" altLang="en-US" sz="1300" dirty="0">
                <a:latin typeface="+mn-lt"/>
              </a:rPr>
              <a:t>需要与其他主机上的容器进行通信时，查找</a:t>
            </a:r>
            <a:r>
              <a:rPr lang="en-US" altLang="zh-CN" sz="1300" dirty="0" err="1">
                <a:latin typeface="+mn-lt"/>
              </a:rPr>
              <a:t>etcd</a:t>
            </a:r>
            <a:r>
              <a:rPr lang="zh-CN" altLang="en-US" sz="1300" dirty="0">
                <a:latin typeface="+mn-lt"/>
              </a:rPr>
              <a:t>数据库，找到目的容器的子网所对应的</a:t>
            </a:r>
            <a:r>
              <a:rPr lang="en-US" altLang="zh-CN" sz="1300" dirty="0" err="1">
                <a:latin typeface="+mn-lt"/>
              </a:rPr>
              <a:t>outip</a:t>
            </a:r>
            <a:r>
              <a:rPr lang="zh-CN" altLang="en-US" sz="1300" dirty="0">
                <a:latin typeface="+mn-lt"/>
              </a:rPr>
              <a:t>（目的宿主机的</a:t>
            </a:r>
            <a:r>
              <a:rPr lang="en-US" altLang="zh-CN" sz="1300" dirty="0">
                <a:latin typeface="+mn-lt"/>
              </a:rPr>
              <a:t>IP</a:t>
            </a:r>
            <a:r>
              <a:rPr lang="zh-CN" altLang="en-US" sz="1300" dirty="0">
                <a:latin typeface="+mn-lt"/>
              </a:rPr>
              <a:t>）；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latin typeface="+mn-lt"/>
              </a:rPr>
              <a:t>将</a:t>
            </a:r>
            <a:r>
              <a:rPr lang="zh-CN" altLang="en-US" sz="1300" dirty="0">
                <a:latin typeface="+mn-lt"/>
              </a:rPr>
              <a:t>原始数据包封装在</a:t>
            </a:r>
            <a:r>
              <a:rPr lang="en-US" altLang="zh-CN" sz="1300" dirty="0" err="1" smtClean="0">
                <a:latin typeface="+mn-lt"/>
              </a:rPr>
              <a:t>VxLAN</a:t>
            </a:r>
            <a:r>
              <a:rPr lang="zh-CN" altLang="en-US" sz="1300" dirty="0">
                <a:latin typeface="+mn-lt"/>
              </a:rPr>
              <a:t>或</a:t>
            </a:r>
            <a:r>
              <a:rPr lang="en-US" altLang="zh-CN" sz="1300" dirty="0">
                <a:latin typeface="+mn-lt"/>
              </a:rPr>
              <a:t>UDP</a:t>
            </a:r>
            <a:r>
              <a:rPr lang="zh-CN" altLang="en-US" sz="1300" dirty="0">
                <a:latin typeface="+mn-lt"/>
              </a:rPr>
              <a:t>数据包中，</a:t>
            </a:r>
            <a:r>
              <a:rPr lang="en-US" altLang="zh-CN" sz="1300" dirty="0">
                <a:latin typeface="+mn-lt"/>
              </a:rPr>
              <a:t>IP</a:t>
            </a:r>
            <a:r>
              <a:rPr lang="zh-CN" altLang="en-US" sz="1300" dirty="0">
                <a:latin typeface="+mn-lt"/>
              </a:rPr>
              <a:t>层以</a:t>
            </a:r>
            <a:r>
              <a:rPr lang="en-US" altLang="zh-CN" sz="1300" dirty="0" err="1">
                <a:latin typeface="+mn-lt"/>
              </a:rPr>
              <a:t>outip</a:t>
            </a:r>
            <a:r>
              <a:rPr lang="zh-CN" altLang="en-US" sz="1300" dirty="0">
                <a:latin typeface="+mn-lt"/>
              </a:rPr>
              <a:t>为目的</a:t>
            </a:r>
            <a:r>
              <a:rPr lang="en-US" altLang="zh-CN" sz="1300" dirty="0">
                <a:latin typeface="+mn-lt"/>
              </a:rPr>
              <a:t>IP</a:t>
            </a:r>
            <a:r>
              <a:rPr lang="zh-CN" altLang="en-US" sz="1300" dirty="0">
                <a:latin typeface="+mn-lt"/>
              </a:rPr>
              <a:t>进行封</a:t>
            </a:r>
            <a:r>
              <a:rPr lang="zh-CN" altLang="en-US" sz="1300" dirty="0" smtClean="0">
                <a:latin typeface="+mn-lt"/>
              </a:rPr>
              <a:t>装</a:t>
            </a:r>
            <a:r>
              <a:rPr lang="en-US" altLang="zh-CN" sz="1300" dirty="0" smtClean="0">
                <a:latin typeface="+mn-lt"/>
              </a:rPr>
              <a:t>, Port 8285 for UDP, 8472 for </a:t>
            </a:r>
            <a:r>
              <a:rPr lang="en-US" altLang="zh-CN" sz="1300" dirty="0" err="1" smtClean="0">
                <a:latin typeface="+mn-lt"/>
              </a:rPr>
              <a:t>VxLAN</a:t>
            </a:r>
            <a:r>
              <a:rPr lang="zh-CN" altLang="en-US" sz="1300" dirty="0" smtClean="0">
                <a:latin typeface="+mn-lt"/>
              </a:rPr>
              <a:t>；</a:t>
            </a:r>
            <a:endParaRPr lang="zh-CN" altLang="en-US" sz="13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latin typeface="+mn-lt"/>
              </a:rPr>
              <a:t>由</a:t>
            </a:r>
            <a:r>
              <a:rPr lang="zh-CN" altLang="en-US" sz="1300" dirty="0">
                <a:latin typeface="+mn-lt"/>
              </a:rPr>
              <a:t>于目的</a:t>
            </a:r>
            <a:r>
              <a:rPr lang="en-US" altLang="zh-CN" sz="1300" dirty="0">
                <a:latin typeface="+mn-lt"/>
              </a:rPr>
              <a:t>IP</a:t>
            </a:r>
            <a:r>
              <a:rPr lang="zh-CN" altLang="en-US" sz="1300" dirty="0">
                <a:latin typeface="+mn-lt"/>
              </a:rPr>
              <a:t>是宿主机</a:t>
            </a:r>
            <a:r>
              <a:rPr lang="en-US" altLang="zh-CN" sz="1300" dirty="0">
                <a:latin typeface="+mn-lt"/>
              </a:rPr>
              <a:t>IP</a:t>
            </a:r>
            <a:r>
              <a:rPr lang="zh-CN" altLang="en-US" sz="1300" dirty="0">
                <a:latin typeface="+mn-lt"/>
              </a:rPr>
              <a:t>，因此路由是可达的；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+mn-lt"/>
              </a:rPr>
              <a:t> </a:t>
            </a:r>
            <a:r>
              <a:rPr lang="en-US" altLang="zh-CN" sz="1300" dirty="0" err="1" smtClean="0">
                <a:latin typeface="+mn-lt"/>
              </a:rPr>
              <a:t>VxLAN</a:t>
            </a:r>
            <a:r>
              <a:rPr lang="zh-CN" altLang="en-US" sz="1300" dirty="0">
                <a:latin typeface="+mn-lt"/>
              </a:rPr>
              <a:t>或</a:t>
            </a:r>
            <a:r>
              <a:rPr lang="en-US" altLang="zh-CN" sz="1300" dirty="0">
                <a:latin typeface="+mn-lt"/>
              </a:rPr>
              <a:t>UDP</a:t>
            </a:r>
            <a:r>
              <a:rPr lang="zh-CN" altLang="en-US" sz="1300" dirty="0">
                <a:latin typeface="+mn-lt"/>
              </a:rPr>
              <a:t>数据包到达目的宿主机解封装，解出原始数据包，最终到达目的容器</a:t>
            </a:r>
            <a:r>
              <a:rPr lang="zh-CN" altLang="en-US" sz="1400" dirty="0">
                <a:latin typeface="+mn-lt"/>
              </a:rPr>
              <a:t>。</a:t>
            </a:r>
          </a:p>
        </p:txBody>
      </p:sp>
      <p:pic>
        <p:nvPicPr>
          <p:cNvPr id="7170" name="Picture 2" descr="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4" y="939597"/>
            <a:ext cx="4744045" cy="327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4325" y="4229100"/>
            <a:ext cx="4533900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Ether/IP/UDP(8285)/</a:t>
            </a:r>
            <a:r>
              <a:rPr lang="en-US" altLang="zh-CN" sz="1400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Payload(IP/…)</a:t>
            </a:r>
          </a:p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Ether/IP/UDP(8472)/</a:t>
            </a:r>
            <a:r>
              <a:rPr lang="en-US" altLang="zh-CN" sz="1400" dirty="0" err="1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VxLan</a:t>
            </a:r>
            <a:r>
              <a:rPr lang="en-US" altLang="zh-CN" sz="1400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/Payload(Ether/IP/…)</a:t>
            </a:r>
            <a:endParaRPr lang="zh-CN" altLang="en-US" sz="1400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95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 smtClean="0"/>
              <a:t>Kubernetes Network: Flannel Network Configuration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14325" y="700089"/>
            <a:ext cx="8543924" cy="3914773"/>
            <a:chOff x="906778" y="700090"/>
            <a:chExt cx="6922772" cy="3817812"/>
          </a:xfrm>
        </p:grpSpPr>
        <p:sp>
          <p:nvSpPr>
            <p:cNvPr id="17" name="Rectangle 16"/>
            <p:cNvSpPr/>
            <p:nvPr/>
          </p:nvSpPr>
          <p:spPr>
            <a:xfrm>
              <a:off x="906778" y="2279749"/>
              <a:ext cx="3412802" cy="22381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 smtClean="0">
                  <a:solidFill>
                    <a:schemeClr val="tx1"/>
                  </a:solidFill>
                </a:rPr>
                <a:t>Node1: 10.9.245.194(eth0), 10.255.61.0/16(flannel0)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 smtClean="0">
                  <a:solidFill>
                    <a:schemeClr val="tx1"/>
                  </a:solidFill>
                </a:rPr>
                <a:t>10.255.61.1/24(docker0)</a:t>
              </a:r>
              <a:endParaRPr lang="zh-CN" altLang="en-US" sz="135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6779" y="700090"/>
              <a:ext cx="6922771" cy="97535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 smtClean="0">
                  <a:solidFill>
                    <a:srgbClr val="FF0000"/>
                  </a:solidFill>
                </a:rPr>
                <a:t>Master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1135"/>
                  </a:solidFill>
                </a:rPr>
                <a:t>KUBE_SERVICE_ADDRESSES="--</a:t>
              </a:r>
              <a:r>
                <a:rPr lang="en-US" altLang="zh-CN" sz="1400" dirty="0" smtClean="0">
                  <a:solidFill>
                    <a:srgbClr val="001135"/>
                  </a:solidFill>
                </a:rPr>
                <a:t>service-cluster-</a:t>
              </a:r>
              <a:r>
                <a:rPr lang="en-US" altLang="zh-CN" sz="1400" dirty="0" err="1" smtClean="0">
                  <a:solidFill>
                    <a:srgbClr val="001135"/>
                  </a:solidFill>
                </a:rPr>
                <a:t>ip</a:t>
              </a:r>
              <a:r>
                <a:rPr lang="en-US" altLang="zh-CN" sz="1400" dirty="0" smtClean="0">
                  <a:solidFill>
                    <a:srgbClr val="001135"/>
                  </a:solidFill>
                </a:rPr>
                <a:t>-range=10.254.0.0/16“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1135"/>
                  </a:solidFill>
                </a:rPr>
                <a:t>FLANNEL_ETCD_PREFIX="/k8s/network"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1135"/>
                  </a:solidFill>
                </a:rPr>
                <a:t>FLANNEL_OPTIONS="--</a:t>
              </a:r>
              <a:r>
                <a:rPr lang="en-US" altLang="zh-CN" sz="1400" dirty="0" err="1">
                  <a:solidFill>
                    <a:srgbClr val="001135"/>
                  </a:solidFill>
                </a:rPr>
                <a:t>iface</a:t>
              </a:r>
              <a:r>
                <a:rPr lang="en-US" altLang="zh-CN" sz="1400" dirty="0">
                  <a:solidFill>
                    <a:srgbClr val="001135"/>
                  </a:solidFill>
                </a:rPr>
                <a:t>=eth0"</a:t>
              </a:r>
              <a:endParaRPr lang="zh-CN" altLang="en-US" sz="1400" dirty="0" err="1" smtClean="0">
                <a:solidFill>
                  <a:srgbClr val="001135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6749" y="2279749"/>
              <a:ext cx="3412801" cy="22381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 smtClean="0">
                  <a:solidFill>
                    <a:schemeClr val="tx1"/>
                  </a:solidFill>
                </a:rPr>
                <a:t>Node2</a:t>
              </a:r>
              <a:r>
                <a:rPr lang="en-US" altLang="zh-CN" sz="1350" dirty="0">
                  <a:solidFill>
                    <a:schemeClr val="tx1"/>
                  </a:solidFill>
                </a:rPr>
                <a:t>: </a:t>
              </a:r>
              <a:r>
                <a:rPr lang="en-US" altLang="zh-CN" sz="1350" dirty="0" smtClean="0">
                  <a:solidFill>
                    <a:schemeClr val="tx1"/>
                  </a:solidFill>
                </a:rPr>
                <a:t>10.9.245.198(eth0</a:t>
              </a:r>
              <a:r>
                <a:rPr lang="en-US" altLang="zh-CN" sz="1350" dirty="0">
                  <a:solidFill>
                    <a:schemeClr val="tx1"/>
                  </a:solidFill>
                </a:rPr>
                <a:t>), </a:t>
              </a:r>
              <a:r>
                <a:rPr lang="en-US" altLang="zh-CN" sz="1350" dirty="0" smtClean="0">
                  <a:solidFill>
                    <a:schemeClr val="tx1"/>
                  </a:solidFill>
                </a:rPr>
                <a:t>10.255.95.0/16(flannel0)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 smtClean="0">
                  <a:solidFill>
                    <a:schemeClr val="tx1"/>
                  </a:solidFill>
                </a:rPr>
                <a:t>10.255.95.1/24(docker0)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41540" y="2750506"/>
              <a:ext cx="1429700" cy="101568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err="1" smtClean="0">
                  <a:solidFill>
                    <a:schemeClr val="tx1"/>
                  </a:solidFill>
                </a:rPr>
                <a:t>Logserver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Pod 1: 10.255.95.2</a:t>
              </a:r>
              <a:endParaRPr lang="zh-CN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4617" y="2750506"/>
              <a:ext cx="1429700" cy="101568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err="1" smtClean="0">
                  <a:solidFill>
                    <a:schemeClr val="tx1"/>
                  </a:solidFill>
                </a:rPr>
                <a:t>Myservice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Pod 1: 10.255.61.13</a:t>
              </a:r>
              <a:endParaRPr lang="zh-CN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86131" y="2750506"/>
              <a:ext cx="1429700" cy="101568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err="1" smtClean="0">
                  <a:solidFill>
                    <a:schemeClr val="tx1"/>
                  </a:solidFill>
                </a:rPr>
                <a:t>Myservice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Pod 2:10.255.95.3</a:t>
              </a:r>
              <a:endParaRPr lang="zh-CN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705847" y="2855877"/>
              <a:ext cx="385762" cy="35897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8303" y="2863912"/>
              <a:ext cx="385762" cy="35897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1788" y="2855875"/>
              <a:ext cx="385762" cy="35897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88586" y="2855875"/>
              <a:ext cx="385762" cy="35897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59402" y="2855874"/>
              <a:ext cx="385762" cy="35897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79882" y="2846053"/>
              <a:ext cx="385762" cy="35897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6779" y="713147"/>
              <a:ext cx="6922771" cy="13849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 smtClean="0">
                  <a:solidFill>
                    <a:srgbClr val="FF0000"/>
                  </a:solidFill>
                </a:rPr>
                <a:t>Master: 10.9.245.200(eth0), 10.255.51.0/16(flannel0)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1135"/>
                  </a:solidFill>
                </a:rPr>
                <a:t>KUBE_SERVICE_ADDRESSES="--</a:t>
              </a:r>
              <a:r>
                <a:rPr lang="en-US" altLang="zh-CN" sz="1400" dirty="0" smtClean="0">
                  <a:solidFill>
                    <a:srgbClr val="001135"/>
                  </a:solidFill>
                </a:rPr>
                <a:t>service-cluster-</a:t>
              </a:r>
              <a:r>
                <a:rPr lang="en-US" altLang="zh-CN" sz="1400" dirty="0" err="1" smtClean="0">
                  <a:solidFill>
                    <a:srgbClr val="001135"/>
                  </a:solidFill>
                </a:rPr>
                <a:t>ip</a:t>
              </a:r>
              <a:r>
                <a:rPr lang="en-US" altLang="zh-CN" sz="1400" dirty="0" smtClean="0">
                  <a:solidFill>
                    <a:srgbClr val="001135"/>
                  </a:solidFill>
                </a:rPr>
                <a:t>-range=10.254.0.0/16“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1135"/>
                  </a:solidFill>
                </a:rPr>
                <a:t>FLANNEL_ETCD_PREFIX="/</a:t>
              </a:r>
              <a:r>
                <a:rPr lang="en-US" altLang="zh-CN" sz="1400" dirty="0" smtClean="0">
                  <a:solidFill>
                    <a:srgbClr val="001135"/>
                  </a:solidFill>
                </a:rPr>
                <a:t>k8s/network“ # flannel network</a:t>
              </a:r>
              <a:endParaRPr lang="en-US" altLang="zh-CN" sz="1400" dirty="0">
                <a:solidFill>
                  <a:srgbClr val="001135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1135"/>
                  </a:solidFill>
                </a:rPr>
                <a:t>FLANNEL_OPTIONS="--</a:t>
              </a:r>
              <a:r>
                <a:rPr lang="en-US" altLang="zh-CN" sz="1400" dirty="0" err="1" smtClean="0">
                  <a:solidFill>
                    <a:srgbClr val="001135"/>
                  </a:solidFill>
                </a:rPr>
                <a:t>iface</a:t>
              </a:r>
              <a:r>
                <a:rPr lang="en-US" altLang="zh-CN" sz="1400" dirty="0" smtClean="0">
                  <a:solidFill>
                    <a:srgbClr val="001135"/>
                  </a:solidFill>
                </a:rPr>
                <a:t>=eth0“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dirty="0">
                <a:solidFill>
                  <a:srgbClr val="001135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 smtClean="0">
                  <a:solidFill>
                    <a:srgbClr val="001135"/>
                  </a:solidFill>
                </a:rPr>
                <a:t># </a:t>
              </a:r>
              <a:r>
                <a:rPr lang="en-US" altLang="zh-CN" sz="1400" dirty="0" err="1" smtClean="0">
                  <a:solidFill>
                    <a:srgbClr val="001135"/>
                  </a:solidFill>
                </a:rPr>
                <a:t>etcdctl</a:t>
              </a:r>
              <a:r>
                <a:rPr lang="en-US" altLang="zh-CN" sz="1400" dirty="0" smtClean="0">
                  <a:solidFill>
                    <a:srgbClr val="001135"/>
                  </a:solidFill>
                </a:rPr>
                <a:t> </a:t>
              </a:r>
              <a:r>
                <a:rPr lang="en-US" altLang="zh-CN" sz="1400" dirty="0">
                  <a:solidFill>
                    <a:srgbClr val="001135"/>
                  </a:solidFill>
                </a:rPr>
                <a:t>set /k8s/network/</a:t>
              </a:r>
              <a:r>
                <a:rPr lang="en-US" altLang="zh-CN" sz="1400" dirty="0" err="1">
                  <a:solidFill>
                    <a:srgbClr val="001135"/>
                  </a:solidFill>
                </a:rPr>
                <a:t>config</a:t>
              </a:r>
              <a:r>
                <a:rPr lang="en-US" altLang="zh-CN" sz="1400" dirty="0">
                  <a:solidFill>
                    <a:srgbClr val="001135"/>
                  </a:solidFill>
                </a:rPr>
                <a:t> '{"Network": "10.255.0.0/16</a:t>
              </a:r>
              <a:r>
                <a:rPr lang="en-US" altLang="zh-CN" sz="1400" dirty="0" smtClean="0">
                  <a:solidFill>
                    <a:srgbClr val="001135"/>
                  </a:solidFill>
                </a:rPr>
                <a:t>"}‘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dirty="0">
                <a:solidFill>
                  <a:srgbClr val="001135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dirty="0" err="1" smtClean="0">
                <a:solidFill>
                  <a:srgbClr val="0011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0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Kubernetes Network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0825" y="910106"/>
            <a:ext cx="8642350" cy="15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92" lvl="1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  <a:ea typeface="+mn-ea"/>
              </a:rPr>
              <a:t>Node network: 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  <a:ea typeface="+mn-ea"/>
              </a:rPr>
              <a:t>host </a:t>
            </a:r>
            <a:r>
              <a:rPr lang="en-US" altLang="zh-CN" sz="1400" dirty="0" err="1" smtClean="0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endParaRPr lang="en-US" altLang="zh-CN" sz="1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27042" lvl="2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 smtClean="0">
                <a:latin typeface="+mn-lt"/>
              </a:rPr>
              <a:t>master 10.9.245.200, node1 10.9.245.194, node2 10.9.245.200</a:t>
            </a:r>
          </a:p>
          <a:p>
            <a:pPr marL="55592" lvl="1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Service network: </a:t>
            </a:r>
            <a:r>
              <a:rPr lang="en-US" altLang="zh-CN" sz="1400" dirty="0" smtClean="0">
                <a:solidFill>
                  <a:srgbClr val="FF0000"/>
                </a:solidFill>
              </a:rPr>
              <a:t>service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ip</a:t>
            </a:r>
            <a:r>
              <a:rPr lang="en-US" altLang="zh-CN" sz="1400" dirty="0" smtClean="0">
                <a:solidFill>
                  <a:srgbClr val="FF0000"/>
                </a:solidFill>
              </a:rPr>
              <a:t>, cluster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ip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227042" lvl="2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 smtClean="0">
                <a:latin typeface="+mn-lt"/>
                <a:ea typeface="+mn-ea"/>
              </a:rPr>
              <a:t>used for services, virtual IP address, 10.254.0.0/16</a:t>
            </a:r>
          </a:p>
          <a:p>
            <a:pPr marL="55592" lvl="1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Flannel network: </a:t>
            </a:r>
            <a:r>
              <a:rPr lang="en-US" altLang="zh-CN" sz="1400" dirty="0" smtClean="0">
                <a:solidFill>
                  <a:srgbClr val="FF0000"/>
                </a:solidFill>
              </a:rPr>
              <a:t>pod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ip</a:t>
            </a:r>
            <a:r>
              <a:rPr lang="en-US" altLang="zh-CN" sz="1400" dirty="0" smtClean="0">
                <a:solidFill>
                  <a:srgbClr val="FF0000"/>
                </a:solidFill>
              </a:rPr>
              <a:t> = container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ip</a:t>
            </a:r>
            <a:r>
              <a:rPr lang="en-US" altLang="zh-CN" sz="1400" dirty="0" smtClean="0">
                <a:solidFill>
                  <a:srgbClr val="FF0000"/>
                </a:solidFill>
              </a:rPr>
              <a:t>, flannel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ip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227042" lvl="2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 smtClean="0">
                <a:latin typeface="+mn-lt"/>
              </a:rPr>
              <a:t>used for pods, 10.255.0.0/16, include flannel0 and docker0 in work nodes. </a:t>
            </a:r>
            <a:endParaRPr lang="en-US" altLang="zh-CN" sz="1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50825" y="2594671"/>
            <a:ext cx="7965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/>
              <a:t>Pod</a:t>
            </a:r>
            <a:r>
              <a:rPr lang="zh-CN" altLang="en-US" sz="1400" dirty="0"/>
              <a:t>是</a:t>
            </a:r>
            <a:r>
              <a:rPr lang="en-US" altLang="zh-CN" sz="1400" dirty="0"/>
              <a:t>Kubernetes</a:t>
            </a:r>
            <a:r>
              <a:rPr lang="zh-CN" altLang="en-US" sz="1400" dirty="0"/>
              <a:t>调度的基本</a:t>
            </a:r>
            <a:r>
              <a:rPr lang="en-US" altLang="zh-CN" sz="1400" dirty="0"/>
              <a:t>unit</a:t>
            </a:r>
            <a:r>
              <a:rPr lang="zh-CN" altLang="en-US" sz="1400" dirty="0"/>
              <a:t>。</a:t>
            </a:r>
            <a:r>
              <a:rPr lang="en-US" altLang="zh-CN" sz="1400" dirty="0"/>
              <a:t>Pod</a:t>
            </a:r>
            <a:r>
              <a:rPr lang="zh-CN" altLang="en-US" sz="1400" dirty="0"/>
              <a:t>内的多个</a:t>
            </a:r>
            <a:r>
              <a:rPr lang="en-US" altLang="zh-CN" sz="1400" dirty="0"/>
              <a:t>container</a:t>
            </a:r>
            <a:r>
              <a:rPr lang="zh-CN" altLang="en-US" sz="1400" dirty="0"/>
              <a:t>共享一个</a:t>
            </a:r>
            <a:r>
              <a:rPr lang="en-US" altLang="zh-CN" sz="1400" dirty="0">
                <a:hlinkClick r:id="rId3"/>
              </a:rPr>
              <a:t>network namespace</a:t>
            </a:r>
            <a:r>
              <a:rPr lang="zh-CN" altLang="en-US" sz="1400" dirty="0"/>
              <a:t>。 </a:t>
            </a:r>
            <a:r>
              <a:rPr lang="en-US" altLang="zh-CN" sz="1400" dirty="0" err="1"/>
              <a:t>kubernetes</a:t>
            </a:r>
            <a:r>
              <a:rPr lang="zh-CN" altLang="en-US" sz="1400" dirty="0"/>
              <a:t>在创建</a:t>
            </a:r>
            <a:r>
              <a:rPr lang="en-US" altLang="zh-CN" sz="1400" dirty="0"/>
              <a:t>Pod</a:t>
            </a:r>
            <a:r>
              <a:rPr lang="zh-CN" altLang="en-US" sz="1400" dirty="0"/>
              <a:t>时，首先先创建</a:t>
            </a:r>
            <a:r>
              <a:rPr lang="en-US" altLang="zh-CN" sz="1400" dirty="0"/>
              <a:t>pause</a:t>
            </a:r>
            <a:r>
              <a:rPr lang="zh-CN" altLang="en-US" sz="1400" dirty="0"/>
              <a:t>容器，然后再以</a:t>
            </a:r>
            <a:r>
              <a:rPr lang="en-US" altLang="zh-CN" sz="1400" dirty="0"/>
              <a:t>pause</a:t>
            </a:r>
            <a:r>
              <a:rPr lang="zh-CN" altLang="en-US" sz="1400" dirty="0"/>
              <a:t>的</a:t>
            </a:r>
            <a:r>
              <a:rPr lang="en-US" altLang="zh-CN" sz="1400" dirty="0"/>
              <a:t>network namespace</a:t>
            </a:r>
            <a:r>
              <a:rPr lang="zh-CN" altLang="en-US" sz="1400" dirty="0"/>
              <a:t>为基础，创建</a:t>
            </a:r>
            <a:r>
              <a:rPr lang="en-US" altLang="zh-CN" sz="1400" dirty="0"/>
              <a:t>pod</a:t>
            </a:r>
            <a:r>
              <a:rPr lang="zh-CN" altLang="en-US" sz="1400" dirty="0"/>
              <a:t>内的其他容器（</a:t>
            </a:r>
            <a:r>
              <a:rPr lang="en-US" altLang="zh-CN" sz="1400" dirty="0"/>
              <a:t>–net=</a:t>
            </a:r>
            <a:r>
              <a:rPr lang="en-US" altLang="zh-CN" sz="1400" dirty="0" err="1"/>
              <a:t>container:xxx</a:t>
            </a:r>
            <a:r>
              <a:rPr lang="zh-CN" altLang="en-US" sz="1400" dirty="0"/>
              <a:t>），这样</a:t>
            </a:r>
            <a:r>
              <a:rPr lang="en-US" altLang="zh-CN" sz="1400" dirty="0"/>
              <a:t>Pod</a:t>
            </a:r>
            <a:r>
              <a:rPr lang="zh-CN" altLang="en-US" sz="1400" dirty="0"/>
              <a:t>内的所有容器便共享一个</a:t>
            </a:r>
            <a:r>
              <a:rPr lang="en-US" altLang="zh-CN" sz="1400" dirty="0"/>
              <a:t>network namespace</a:t>
            </a:r>
            <a:r>
              <a:rPr lang="zh-CN" altLang="en-US" sz="1400" dirty="0"/>
              <a:t>，这些容器间的访问直接通过</a:t>
            </a:r>
            <a:r>
              <a:rPr lang="en-US" altLang="zh-CN" sz="1400" dirty="0"/>
              <a:t>localhost</a:t>
            </a:r>
            <a:r>
              <a:rPr lang="zh-CN" altLang="en-US" sz="1400" dirty="0"/>
              <a:t>即可。比如</a:t>
            </a:r>
            <a:r>
              <a:rPr lang="en-US" altLang="zh-CN" sz="1400" dirty="0"/>
              <a:t>Pod</a:t>
            </a:r>
            <a:r>
              <a:rPr lang="zh-CN" altLang="en-US" sz="1400" dirty="0"/>
              <a:t>下</a:t>
            </a:r>
            <a:r>
              <a:rPr lang="en-US" altLang="zh-CN" sz="1400" dirty="0"/>
              <a:t>A</a:t>
            </a:r>
            <a:r>
              <a:rPr lang="zh-CN" altLang="en-US" sz="1400" dirty="0"/>
              <a:t>容器启动了一个服务，监听</a:t>
            </a:r>
            <a:r>
              <a:rPr lang="en-US" altLang="zh-CN" sz="1400" dirty="0"/>
              <a:t>8080</a:t>
            </a:r>
            <a:r>
              <a:rPr lang="zh-CN" altLang="en-US" sz="1400" dirty="0"/>
              <a:t>端口，那么同一个</a:t>
            </a:r>
            <a:r>
              <a:rPr lang="en-US" altLang="zh-CN" sz="1400" dirty="0"/>
              <a:t>Pod</a:t>
            </a:r>
            <a:r>
              <a:rPr lang="zh-CN" altLang="en-US" sz="1400" dirty="0"/>
              <a:t>下面的另 外一个</a:t>
            </a:r>
            <a:r>
              <a:rPr lang="en-US" altLang="zh-CN" sz="1400" dirty="0"/>
              <a:t>B</a:t>
            </a:r>
            <a:r>
              <a:rPr lang="zh-CN" altLang="en-US" sz="1400" dirty="0"/>
              <a:t>容器通过访问</a:t>
            </a:r>
            <a:r>
              <a:rPr lang="en-US" altLang="zh-CN" sz="1400" dirty="0"/>
              <a:t>localhost:8080</a:t>
            </a:r>
            <a:r>
              <a:rPr lang="zh-CN" altLang="en-US" sz="1400" dirty="0"/>
              <a:t>即可访问到</a:t>
            </a:r>
            <a:r>
              <a:rPr lang="en-US" altLang="zh-CN" sz="1400" dirty="0"/>
              <a:t>A</a:t>
            </a:r>
            <a:r>
              <a:rPr lang="zh-CN" altLang="en-US" sz="1400" dirty="0"/>
              <a:t>容器下面的那个服务。</a:t>
            </a:r>
            <a:endParaRPr lang="en-US" altLang="zh-CN" sz="1200" dirty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 smtClean="0"/>
              <a:t>Example: Show IP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0825" y="611606"/>
            <a:ext cx="864235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 smtClean="0"/>
              <a:t>[master]# </a:t>
            </a:r>
            <a:r>
              <a:rPr lang="en-US" altLang="zh-CN" sz="1200" dirty="0" err="1"/>
              <a:t>kubectl</a:t>
            </a:r>
            <a:r>
              <a:rPr lang="en-US" altLang="zh-CN" sz="1200" dirty="0"/>
              <a:t> get pods -o wide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 STATUS 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RESTARTS   AGE       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logserver-ff9r1   1/1    Running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18s      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10.255.95.2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node2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myservice-3jpzv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1/1    Running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18s      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10.255.95.3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node2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myservice-z3pqw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1/1    Running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18s      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10.255.61.13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node1</a:t>
            </a:r>
            <a:endParaRPr lang="en-US" altLang="zh-CN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0825" y="1690957"/>
            <a:ext cx="864235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 smtClean="0"/>
              <a:t>[master]# </a:t>
            </a:r>
            <a:r>
              <a:rPr lang="en-US" altLang="zh-CN" sz="1200" dirty="0" err="1"/>
              <a:t>kubectl</a:t>
            </a:r>
            <a:r>
              <a:rPr lang="en-US" altLang="zh-CN" sz="1200" dirty="0"/>
              <a:t> get service -o wide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CLUSTER-IP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EXTERNAL-IP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PORT(S) 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  SELECTOR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logserver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-log 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10.254.100.171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none&gt;        8484/UDP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4m    app=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logserver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10.254.183.118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nodes&gt;       5252:30004/UDP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4m 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app=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824" y="2671198"/>
            <a:ext cx="7346315" cy="213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/>
              <a:t>[master]# </a:t>
            </a:r>
            <a:r>
              <a:rPr lang="en-US" altLang="zh-CN" sz="1200" dirty="0" err="1"/>
              <a:t>kubectl</a:t>
            </a:r>
            <a:r>
              <a:rPr lang="en-US" altLang="zh-CN" sz="1200" dirty="0"/>
              <a:t> describe service </a:t>
            </a:r>
            <a:r>
              <a:rPr lang="en-US" altLang="zh-CN" sz="1200" dirty="0" err="1"/>
              <a:t>myservice</a:t>
            </a:r>
            <a:endParaRPr lang="en-US" altLang="zh-CN" sz="1200" dirty="0"/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			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		default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Labels:			&lt;none&gt;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Selector:		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app=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Type:			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IP:			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10.254.183.118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Port:			&lt;unset&gt;	5252/UDP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		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unset&gt;	30004/UDP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Endpoints:		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10.255.95.3:5252,10.255.61.13:5252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Affinity:	None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>Kubernetes </a:t>
            </a:r>
            <a:r>
              <a:rPr lang="en-US" altLang="zh-CN" dirty="0" smtClean="0"/>
              <a:t>Example 1:</a:t>
            </a:r>
            <a:br>
              <a:rPr lang="en-US" altLang="zh-CN" dirty="0" smtClean="0"/>
            </a:br>
            <a:r>
              <a:rPr lang="en-US" altLang="zh-CN" dirty="0" smtClean="0"/>
              <a:t>Container </a:t>
            </a:r>
            <a:r>
              <a:rPr lang="en-US" altLang="zh-CN" dirty="0"/>
              <a:t>10.255.61.13 pings </a:t>
            </a:r>
            <a:r>
              <a:rPr lang="en-US" altLang="zh-CN" dirty="0" smtClean="0"/>
              <a:t>10.255.95.3 </a:t>
            </a:r>
            <a:r>
              <a:rPr lang="en-US" altLang="zh-CN" dirty="0"/>
              <a:t>(</a:t>
            </a:r>
            <a:r>
              <a:rPr lang="en-US" altLang="zh-CN" dirty="0">
                <a:cs typeface="Courier New" panose="02070309020205020404" pitchFamily="49" charset="0"/>
              </a:rPr>
              <a:t>UDP Encapsulation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824" y="2830625"/>
            <a:ext cx="864235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dirty="0" smtClean="0">
                <a:cs typeface="Courier New" panose="02070309020205020404" pitchFamily="49" charset="0"/>
              </a:rPr>
              <a:t>[node1]# </a:t>
            </a:r>
            <a:r>
              <a:rPr lang="en-US" altLang="zh-CN" sz="1100" dirty="0" err="1" smtClean="0">
                <a:cs typeface="Courier New" panose="02070309020205020404" pitchFamily="49" charset="0"/>
              </a:rPr>
              <a:t>tcpdump</a:t>
            </a:r>
            <a:r>
              <a:rPr lang="en-US" altLang="zh-CN" sz="1100" dirty="0" smtClean="0">
                <a:cs typeface="Courier New" panose="02070309020205020404" pitchFamily="49" charset="0"/>
              </a:rPr>
              <a:t> -</a:t>
            </a:r>
            <a:r>
              <a:rPr lang="en-US" altLang="zh-CN" sz="11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100" dirty="0" smtClean="0">
                <a:cs typeface="Courier New" panose="02070309020205020404" pitchFamily="49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flannel0</a:t>
            </a:r>
            <a:r>
              <a:rPr lang="en-US" altLang="zh-CN" sz="1100" dirty="0" smtClean="0">
                <a:cs typeface="Courier New" panose="02070309020205020404" pitchFamily="49" charset="0"/>
              </a:rPr>
              <a:t> -w f</a:t>
            </a:r>
            <a:r>
              <a:rPr lang="en-US" altLang="zh-CN" sz="1100" dirty="0">
                <a:cs typeface="Courier New" panose="02070309020205020404" pitchFamily="49" charset="0"/>
              </a:rPr>
              <a:t>d-flannel0.</a:t>
            </a:r>
            <a:r>
              <a:rPr lang="en-US" altLang="zh-CN" sz="1100" dirty="0" smtClean="0">
                <a:cs typeface="Courier New" panose="02070309020205020404" pitchFamily="49" charset="0"/>
              </a:rPr>
              <a:t>pcap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Internet Protocol Version 4, </a:t>
            </a:r>
            <a:r>
              <a:rPr lang="en-US" altLang="zh-CN" sz="1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0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10.255.61.0</a:t>
            </a: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: 10.255.95.3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824" y="818582"/>
            <a:ext cx="8642350" cy="62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dirty="0" smtClean="0">
                <a:cs typeface="Courier New" panose="02070309020205020404" pitchFamily="49" charset="0"/>
              </a:rPr>
              <a:t>[node1]# </a:t>
            </a:r>
            <a:r>
              <a:rPr lang="en-US" altLang="zh-CN" sz="1100" dirty="0" err="1" smtClean="0">
                <a:cs typeface="Courier New" panose="02070309020205020404" pitchFamily="49" charset="0"/>
              </a:rPr>
              <a:t>tcpdump</a:t>
            </a:r>
            <a:r>
              <a:rPr lang="en-US" altLang="zh-CN" sz="1100" dirty="0" smtClean="0">
                <a:cs typeface="Courier New" panose="02070309020205020404" pitchFamily="49" charset="0"/>
              </a:rPr>
              <a:t> -</a:t>
            </a:r>
            <a:r>
              <a:rPr lang="en-US" altLang="zh-CN" sz="11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100" dirty="0" smtClean="0">
                <a:cs typeface="Courier New" panose="02070309020205020404" pitchFamily="49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docker0</a:t>
            </a:r>
            <a:r>
              <a:rPr lang="en-US" altLang="zh-CN" sz="1100" dirty="0" smtClean="0">
                <a:cs typeface="Courier New" panose="02070309020205020404" pitchFamily="49" charset="0"/>
              </a:rPr>
              <a:t> -w </a:t>
            </a:r>
            <a:r>
              <a:rPr lang="en-US" altLang="zh-CN" sz="1100" dirty="0">
                <a:cs typeface="Courier New" panose="02070309020205020404" pitchFamily="49" charset="0"/>
              </a:rPr>
              <a:t>fd-docker0.</a:t>
            </a:r>
            <a:r>
              <a:rPr lang="en-US" altLang="zh-CN" sz="1100" dirty="0" smtClean="0">
                <a:cs typeface="Courier New" panose="02070309020205020404" pitchFamily="49" charset="0"/>
              </a:rPr>
              <a:t>pcap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Ethernet </a:t>
            </a: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II, </a:t>
            </a:r>
            <a:r>
              <a:rPr lang="en-US" altLang="zh-CN" sz="1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: 02:42:0a:ff:3d:0d </a:t>
            </a: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(container), </a:t>
            </a:r>
            <a:r>
              <a:rPr lang="en-US" altLang="zh-CN" sz="1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: 02:42:c2:9a:32:fd </a:t>
            </a: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(docker0)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Internet Protocol Version 4, </a:t>
            </a:r>
            <a:r>
              <a:rPr lang="en-US" altLang="zh-CN" sz="1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: 10.255.61.13, </a:t>
            </a:r>
            <a:r>
              <a:rPr lang="en-US" altLang="zh-CN" sz="1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: 10.255.95.3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8" y="1439310"/>
            <a:ext cx="5478565" cy="126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8" y="3287160"/>
            <a:ext cx="5501622" cy="126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https://ss1.bdstatic.com/70cFuXSh_Q1YnxGkpoWK1HF6hhy/it/u=359337229,3113654638&amp;fm=200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1" y="3409864"/>
            <a:ext cx="590434" cy="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14534" y="3420681"/>
            <a:ext cx="1911925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How to understand the 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S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rc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IP?</a:t>
            </a:r>
            <a:endParaRPr lang="zh-CN" altLang="en-US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4229" y="2046501"/>
            <a:ext cx="51149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node1]&gt; 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-n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Kernel IP routing table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    Gateway        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Flags Metric Ref    Use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0.0.0.0         10.9.245.222    0.0.0.0         UG    0      0        0 eth0</a:t>
            </a:r>
          </a:p>
          <a:p>
            <a:r>
              <a:rPr lang="nl-NL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10.9.245.192    0.0.0.0         255.255.255.224 U     0      0        0 eth0</a:t>
            </a:r>
          </a:p>
          <a:p>
            <a:r>
              <a:rPr lang="nl-NL" altLang="zh-CN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10.255.0.0      0.0.0.0         255.255.0.0     U     0      0        0 flannel.1</a:t>
            </a:r>
          </a:p>
          <a:p>
            <a:r>
              <a:rPr lang="nl-NL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10.255.47.0     0.0.0.0         255.255.255.0   U     0      0        0 docker0</a:t>
            </a:r>
          </a:p>
        </p:txBody>
      </p:sp>
      <p:sp>
        <p:nvSpPr>
          <p:cNvPr id="23" name="Freeform 22"/>
          <p:cNvSpPr/>
          <p:nvPr/>
        </p:nvSpPr>
        <p:spPr>
          <a:xfrm>
            <a:off x="5819775" y="1752600"/>
            <a:ext cx="1447800" cy="2086528"/>
          </a:xfrm>
          <a:custGeom>
            <a:avLst/>
            <a:gdLst>
              <a:gd name="connsiteX0" fmla="*/ 0 w 1447800"/>
              <a:gd name="connsiteY0" fmla="*/ 0 h 2086528"/>
              <a:gd name="connsiteX1" fmla="*/ 57150 w 1447800"/>
              <a:gd name="connsiteY1" fmla="*/ 9525 h 2086528"/>
              <a:gd name="connsiteX2" fmla="*/ 95250 w 1447800"/>
              <a:gd name="connsiteY2" fmla="*/ 28575 h 2086528"/>
              <a:gd name="connsiteX3" fmla="*/ 209550 w 1447800"/>
              <a:gd name="connsiteY3" fmla="*/ 47625 h 2086528"/>
              <a:gd name="connsiteX4" fmla="*/ 342900 w 1447800"/>
              <a:gd name="connsiteY4" fmla="*/ 85725 h 2086528"/>
              <a:gd name="connsiteX5" fmla="*/ 571500 w 1447800"/>
              <a:gd name="connsiteY5" fmla="*/ 142875 h 2086528"/>
              <a:gd name="connsiteX6" fmla="*/ 638175 w 1447800"/>
              <a:gd name="connsiteY6" fmla="*/ 161925 h 2086528"/>
              <a:gd name="connsiteX7" fmla="*/ 723900 w 1447800"/>
              <a:gd name="connsiteY7" fmla="*/ 180975 h 2086528"/>
              <a:gd name="connsiteX8" fmla="*/ 790575 w 1447800"/>
              <a:gd name="connsiteY8" fmla="*/ 209550 h 2086528"/>
              <a:gd name="connsiteX9" fmla="*/ 904875 w 1447800"/>
              <a:gd name="connsiteY9" fmla="*/ 257175 h 2086528"/>
              <a:gd name="connsiteX10" fmla="*/ 1038225 w 1447800"/>
              <a:gd name="connsiteY10" fmla="*/ 304800 h 2086528"/>
              <a:gd name="connsiteX11" fmla="*/ 1114425 w 1447800"/>
              <a:gd name="connsiteY11" fmla="*/ 352425 h 2086528"/>
              <a:gd name="connsiteX12" fmla="*/ 1152525 w 1447800"/>
              <a:gd name="connsiteY12" fmla="*/ 371475 h 2086528"/>
              <a:gd name="connsiteX13" fmla="*/ 1247775 w 1447800"/>
              <a:gd name="connsiteY13" fmla="*/ 457200 h 2086528"/>
              <a:gd name="connsiteX14" fmla="*/ 1276350 w 1447800"/>
              <a:gd name="connsiteY14" fmla="*/ 485775 h 2086528"/>
              <a:gd name="connsiteX15" fmla="*/ 1304925 w 1447800"/>
              <a:gd name="connsiteY15" fmla="*/ 504825 h 2086528"/>
              <a:gd name="connsiteX16" fmla="*/ 1343025 w 1447800"/>
              <a:gd name="connsiteY16" fmla="*/ 561975 h 2086528"/>
              <a:gd name="connsiteX17" fmla="*/ 1390650 w 1447800"/>
              <a:gd name="connsiteY17" fmla="*/ 628650 h 2086528"/>
              <a:gd name="connsiteX18" fmla="*/ 1400175 w 1447800"/>
              <a:gd name="connsiteY18" fmla="*/ 666750 h 2086528"/>
              <a:gd name="connsiteX19" fmla="*/ 1419225 w 1447800"/>
              <a:gd name="connsiteY19" fmla="*/ 723900 h 2086528"/>
              <a:gd name="connsiteX20" fmla="*/ 1428750 w 1447800"/>
              <a:gd name="connsiteY20" fmla="*/ 762000 h 2086528"/>
              <a:gd name="connsiteX21" fmla="*/ 1438275 w 1447800"/>
              <a:gd name="connsiteY21" fmla="*/ 790575 h 2086528"/>
              <a:gd name="connsiteX22" fmla="*/ 1447800 w 1447800"/>
              <a:gd name="connsiteY22" fmla="*/ 847725 h 2086528"/>
              <a:gd name="connsiteX23" fmla="*/ 1428750 w 1447800"/>
              <a:gd name="connsiteY23" fmla="*/ 1009650 h 2086528"/>
              <a:gd name="connsiteX24" fmla="*/ 1409700 w 1447800"/>
              <a:gd name="connsiteY24" fmla="*/ 1038225 h 2086528"/>
              <a:gd name="connsiteX25" fmla="*/ 1400175 w 1447800"/>
              <a:gd name="connsiteY25" fmla="*/ 1076325 h 2086528"/>
              <a:gd name="connsiteX26" fmla="*/ 1381125 w 1447800"/>
              <a:gd name="connsiteY26" fmla="*/ 1104900 h 2086528"/>
              <a:gd name="connsiteX27" fmla="*/ 1323975 w 1447800"/>
              <a:gd name="connsiteY27" fmla="*/ 1200150 h 2086528"/>
              <a:gd name="connsiteX28" fmla="*/ 1304925 w 1447800"/>
              <a:gd name="connsiteY28" fmla="*/ 1228725 h 2086528"/>
              <a:gd name="connsiteX29" fmla="*/ 1276350 w 1447800"/>
              <a:gd name="connsiteY29" fmla="*/ 1257300 h 2086528"/>
              <a:gd name="connsiteX30" fmla="*/ 1257300 w 1447800"/>
              <a:gd name="connsiteY30" fmla="*/ 1285875 h 2086528"/>
              <a:gd name="connsiteX31" fmla="*/ 1228725 w 1447800"/>
              <a:gd name="connsiteY31" fmla="*/ 1314450 h 2086528"/>
              <a:gd name="connsiteX32" fmla="*/ 1200150 w 1447800"/>
              <a:gd name="connsiteY32" fmla="*/ 1352550 h 2086528"/>
              <a:gd name="connsiteX33" fmla="*/ 1133475 w 1447800"/>
              <a:gd name="connsiteY33" fmla="*/ 1419225 h 2086528"/>
              <a:gd name="connsiteX34" fmla="*/ 1114425 w 1447800"/>
              <a:gd name="connsiteY34" fmla="*/ 1447800 h 2086528"/>
              <a:gd name="connsiteX35" fmla="*/ 1085850 w 1447800"/>
              <a:gd name="connsiteY35" fmla="*/ 1466850 h 2086528"/>
              <a:gd name="connsiteX36" fmla="*/ 1028700 w 1447800"/>
              <a:gd name="connsiteY36" fmla="*/ 1524000 h 2086528"/>
              <a:gd name="connsiteX37" fmla="*/ 962025 w 1447800"/>
              <a:gd name="connsiteY37" fmla="*/ 1590675 h 2086528"/>
              <a:gd name="connsiteX38" fmla="*/ 933450 w 1447800"/>
              <a:gd name="connsiteY38" fmla="*/ 1619250 h 2086528"/>
              <a:gd name="connsiteX39" fmla="*/ 895350 w 1447800"/>
              <a:gd name="connsiteY39" fmla="*/ 1647825 h 2086528"/>
              <a:gd name="connsiteX40" fmla="*/ 866775 w 1447800"/>
              <a:gd name="connsiteY40" fmla="*/ 1676400 h 2086528"/>
              <a:gd name="connsiteX41" fmla="*/ 809625 w 1447800"/>
              <a:gd name="connsiteY41" fmla="*/ 1714500 h 2086528"/>
              <a:gd name="connsiteX42" fmla="*/ 781050 w 1447800"/>
              <a:gd name="connsiteY42" fmla="*/ 1743075 h 2086528"/>
              <a:gd name="connsiteX43" fmla="*/ 723900 w 1447800"/>
              <a:gd name="connsiteY43" fmla="*/ 1781175 h 2086528"/>
              <a:gd name="connsiteX44" fmla="*/ 695325 w 1447800"/>
              <a:gd name="connsiteY44" fmla="*/ 1800225 h 2086528"/>
              <a:gd name="connsiteX45" fmla="*/ 666750 w 1447800"/>
              <a:gd name="connsiteY45" fmla="*/ 1809750 h 2086528"/>
              <a:gd name="connsiteX46" fmla="*/ 628650 w 1447800"/>
              <a:gd name="connsiteY46" fmla="*/ 1828800 h 2086528"/>
              <a:gd name="connsiteX47" fmla="*/ 542925 w 1447800"/>
              <a:gd name="connsiteY47" fmla="*/ 1876425 h 2086528"/>
              <a:gd name="connsiteX48" fmla="*/ 514350 w 1447800"/>
              <a:gd name="connsiteY48" fmla="*/ 1885950 h 2086528"/>
              <a:gd name="connsiteX49" fmla="*/ 457200 w 1447800"/>
              <a:gd name="connsiteY49" fmla="*/ 1914525 h 2086528"/>
              <a:gd name="connsiteX50" fmla="*/ 390525 w 1447800"/>
              <a:gd name="connsiteY50" fmla="*/ 1943100 h 2086528"/>
              <a:gd name="connsiteX51" fmla="*/ 323850 w 1447800"/>
              <a:gd name="connsiteY51" fmla="*/ 1971675 h 2086528"/>
              <a:gd name="connsiteX52" fmla="*/ 295275 w 1447800"/>
              <a:gd name="connsiteY52" fmla="*/ 1990725 h 2086528"/>
              <a:gd name="connsiteX53" fmla="*/ 238125 w 1447800"/>
              <a:gd name="connsiteY53" fmla="*/ 2009775 h 2086528"/>
              <a:gd name="connsiteX54" fmla="*/ 152400 w 1447800"/>
              <a:gd name="connsiteY54" fmla="*/ 2047875 h 2086528"/>
              <a:gd name="connsiteX55" fmla="*/ 123825 w 1447800"/>
              <a:gd name="connsiteY55" fmla="*/ 2057400 h 2086528"/>
              <a:gd name="connsiteX56" fmla="*/ 66675 w 1447800"/>
              <a:gd name="connsiteY56" fmla="*/ 2085975 h 2086528"/>
              <a:gd name="connsiteX57" fmla="*/ 47625 w 1447800"/>
              <a:gd name="connsiteY57" fmla="*/ 2085975 h 208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447800" h="2086528">
                <a:moveTo>
                  <a:pt x="0" y="0"/>
                </a:moveTo>
                <a:cubicBezTo>
                  <a:pt x="19050" y="3175"/>
                  <a:pt x="38652" y="3976"/>
                  <a:pt x="57150" y="9525"/>
                </a:cubicBezTo>
                <a:cubicBezTo>
                  <a:pt x="70750" y="13605"/>
                  <a:pt x="81475" y="25131"/>
                  <a:pt x="95250" y="28575"/>
                </a:cubicBezTo>
                <a:cubicBezTo>
                  <a:pt x="132722" y="37943"/>
                  <a:pt x="171450" y="41275"/>
                  <a:pt x="209550" y="47625"/>
                </a:cubicBezTo>
                <a:cubicBezTo>
                  <a:pt x="331305" y="99806"/>
                  <a:pt x="220307" y="59074"/>
                  <a:pt x="342900" y="85725"/>
                </a:cubicBezTo>
                <a:lnTo>
                  <a:pt x="571500" y="142875"/>
                </a:lnTo>
                <a:cubicBezTo>
                  <a:pt x="593924" y="148481"/>
                  <a:pt x="615751" y="156319"/>
                  <a:pt x="638175" y="161925"/>
                </a:cubicBezTo>
                <a:cubicBezTo>
                  <a:pt x="666573" y="169025"/>
                  <a:pt x="695960" y="172244"/>
                  <a:pt x="723900" y="180975"/>
                </a:cubicBezTo>
                <a:cubicBezTo>
                  <a:pt x="746979" y="188187"/>
                  <a:pt x="768007" y="200870"/>
                  <a:pt x="790575" y="209550"/>
                </a:cubicBezTo>
                <a:cubicBezTo>
                  <a:pt x="970688" y="278824"/>
                  <a:pt x="720774" y="173493"/>
                  <a:pt x="904875" y="257175"/>
                </a:cubicBezTo>
                <a:cubicBezTo>
                  <a:pt x="946450" y="276073"/>
                  <a:pt x="996204" y="290793"/>
                  <a:pt x="1038225" y="304800"/>
                </a:cubicBezTo>
                <a:cubicBezTo>
                  <a:pt x="1079598" y="318591"/>
                  <a:pt x="1077182" y="329148"/>
                  <a:pt x="1114425" y="352425"/>
                </a:cubicBezTo>
                <a:cubicBezTo>
                  <a:pt x="1126466" y="359950"/>
                  <a:pt x="1140484" y="363950"/>
                  <a:pt x="1152525" y="371475"/>
                </a:cubicBezTo>
                <a:cubicBezTo>
                  <a:pt x="1192293" y="396330"/>
                  <a:pt x="1213144" y="422569"/>
                  <a:pt x="1247775" y="457200"/>
                </a:cubicBezTo>
                <a:lnTo>
                  <a:pt x="1276350" y="485775"/>
                </a:lnTo>
                <a:cubicBezTo>
                  <a:pt x="1284445" y="493870"/>
                  <a:pt x="1295400" y="498475"/>
                  <a:pt x="1304925" y="504825"/>
                </a:cubicBezTo>
                <a:cubicBezTo>
                  <a:pt x="1317625" y="523875"/>
                  <a:pt x="1329288" y="543659"/>
                  <a:pt x="1343025" y="561975"/>
                </a:cubicBezTo>
                <a:cubicBezTo>
                  <a:pt x="1378469" y="609233"/>
                  <a:pt x="1362794" y="586866"/>
                  <a:pt x="1390650" y="628650"/>
                </a:cubicBezTo>
                <a:cubicBezTo>
                  <a:pt x="1393825" y="641350"/>
                  <a:pt x="1396413" y="654211"/>
                  <a:pt x="1400175" y="666750"/>
                </a:cubicBezTo>
                <a:cubicBezTo>
                  <a:pt x="1405945" y="685984"/>
                  <a:pt x="1414355" y="704419"/>
                  <a:pt x="1419225" y="723900"/>
                </a:cubicBezTo>
                <a:cubicBezTo>
                  <a:pt x="1422400" y="736600"/>
                  <a:pt x="1425154" y="749413"/>
                  <a:pt x="1428750" y="762000"/>
                </a:cubicBezTo>
                <a:cubicBezTo>
                  <a:pt x="1431508" y="771654"/>
                  <a:pt x="1436097" y="780774"/>
                  <a:pt x="1438275" y="790575"/>
                </a:cubicBezTo>
                <a:cubicBezTo>
                  <a:pt x="1442465" y="809428"/>
                  <a:pt x="1444625" y="828675"/>
                  <a:pt x="1447800" y="847725"/>
                </a:cubicBezTo>
                <a:cubicBezTo>
                  <a:pt x="1446938" y="858927"/>
                  <a:pt x="1445258" y="971131"/>
                  <a:pt x="1428750" y="1009650"/>
                </a:cubicBezTo>
                <a:cubicBezTo>
                  <a:pt x="1424241" y="1020172"/>
                  <a:pt x="1416050" y="1028700"/>
                  <a:pt x="1409700" y="1038225"/>
                </a:cubicBezTo>
                <a:cubicBezTo>
                  <a:pt x="1406525" y="1050925"/>
                  <a:pt x="1405332" y="1064293"/>
                  <a:pt x="1400175" y="1076325"/>
                </a:cubicBezTo>
                <a:cubicBezTo>
                  <a:pt x="1395666" y="1086847"/>
                  <a:pt x="1386805" y="1094961"/>
                  <a:pt x="1381125" y="1104900"/>
                </a:cubicBezTo>
                <a:cubicBezTo>
                  <a:pt x="1322547" y="1207412"/>
                  <a:pt x="1417178" y="1060345"/>
                  <a:pt x="1323975" y="1200150"/>
                </a:cubicBezTo>
                <a:cubicBezTo>
                  <a:pt x="1317625" y="1209675"/>
                  <a:pt x="1313020" y="1220630"/>
                  <a:pt x="1304925" y="1228725"/>
                </a:cubicBezTo>
                <a:cubicBezTo>
                  <a:pt x="1295400" y="1238250"/>
                  <a:pt x="1284974" y="1246952"/>
                  <a:pt x="1276350" y="1257300"/>
                </a:cubicBezTo>
                <a:cubicBezTo>
                  <a:pt x="1269021" y="1266094"/>
                  <a:pt x="1264629" y="1277081"/>
                  <a:pt x="1257300" y="1285875"/>
                </a:cubicBezTo>
                <a:cubicBezTo>
                  <a:pt x="1248676" y="1296223"/>
                  <a:pt x="1237491" y="1304223"/>
                  <a:pt x="1228725" y="1314450"/>
                </a:cubicBezTo>
                <a:cubicBezTo>
                  <a:pt x="1218394" y="1326503"/>
                  <a:pt x="1210829" y="1340803"/>
                  <a:pt x="1200150" y="1352550"/>
                </a:cubicBezTo>
                <a:cubicBezTo>
                  <a:pt x="1179007" y="1375807"/>
                  <a:pt x="1155700" y="1397000"/>
                  <a:pt x="1133475" y="1419225"/>
                </a:cubicBezTo>
                <a:cubicBezTo>
                  <a:pt x="1125380" y="1427320"/>
                  <a:pt x="1122520" y="1439705"/>
                  <a:pt x="1114425" y="1447800"/>
                </a:cubicBezTo>
                <a:cubicBezTo>
                  <a:pt x="1106330" y="1455895"/>
                  <a:pt x="1094406" y="1459245"/>
                  <a:pt x="1085850" y="1466850"/>
                </a:cubicBezTo>
                <a:cubicBezTo>
                  <a:pt x="1065714" y="1484748"/>
                  <a:pt x="1047750" y="1504950"/>
                  <a:pt x="1028700" y="1524000"/>
                </a:cubicBezTo>
                <a:lnTo>
                  <a:pt x="962025" y="1590675"/>
                </a:lnTo>
                <a:cubicBezTo>
                  <a:pt x="952500" y="1600200"/>
                  <a:pt x="944226" y="1611168"/>
                  <a:pt x="933450" y="1619250"/>
                </a:cubicBezTo>
                <a:cubicBezTo>
                  <a:pt x="920750" y="1628775"/>
                  <a:pt x="907403" y="1637494"/>
                  <a:pt x="895350" y="1647825"/>
                </a:cubicBezTo>
                <a:cubicBezTo>
                  <a:pt x="885123" y="1656591"/>
                  <a:pt x="877408" y="1668130"/>
                  <a:pt x="866775" y="1676400"/>
                </a:cubicBezTo>
                <a:cubicBezTo>
                  <a:pt x="848703" y="1690456"/>
                  <a:pt x="825814" y="1698311"/>
                  <a:pt x="809625" y="1714500"/>
                </a:cubicBezTo>
                <a:cubicBezTo>
                  <a:pt x="800100" y="1724025"/>
                  <a:pt x="791683" y="1734805"/>
                  <a:pt x="781050" y="1743075"/>
                </a:cubicBezTo>
                <a:cubicBezTo>
                  <a:pt x="762978" y="1757131"/>
                  <a:pt x="742950" y="1768475"/>
                  <a:pt x="723900" y="1781175"/>
                </a:cubicBezTo>
                <a:lnTo>
                  <a:pt x="695325" y="1800225"/>
                </a:lnTo>
                <a:cubicBezTo>
                  <a:pt x="686971" y="1805794"/>
                  <a:pt x="675978" y="1805795"/>
                  <a:pt x="666750" y="1809750"/>
                </a:cubicBezTo>
                <a:cubicBezTo>
                  <a:pt x="653699" y="1815343"/>
                  <a:pt x="640204" y="1820547"/>
                  <a:pt x="628650" y="1828800"/>
                </a:cubicBezTo>
                <a:cubicBezTo>
                  <a:pt x="553795" y="1882268"/>
                  <a:pt x="660677" y="1837174"/>
                  <a:pt x="542925" y="1876425"/>
                </a:cubicBezTo>
                <a:lnTo>
                  <a:pt x="514350" y="1885950"/>
                </a:lnTo>
                <a:cubicBezTo>
                  <a:pt x="432458" y="1940545"/>
                  <a:pt x="536070" y="1875090"/>
                  <a:pt x="457200" y="1914525"/>
                </a:cubicBezTo>
                <a:cubicBezTo>
                  <a:pt x="391421" y="1947414"/>
                  <a:pt x="469819" y="1923276"/>
                  <a:pt x="390525" y="1943100"/>
                </a:cubicBezTo>
                <a:cubicBezTo>
                  <a:pt x="318786" y="1990926"/>
                  <a:pt x="409960" y="1934771"/>
                  <a:pt x="323850" y="1971675"/>
                </a:cubicBezTo>
                <a:cubicBezTo>
                  <a:pt x="313328" y="1976184"/>
                  <a:pt x="305736" y="1986076"/>
                  <a:pt x="295275" y="1990725"/>
                </a:cubicBezTo>
                <a:cubicBezTo>
                  <a:pt x="276925" y="1998880"/>
                  <a:pt x="238125" y="2009775"/>
                  <a:pt x="238125" y="2009775"/>
                </a:cubicBezTo>
                <a:cubicBezTo>
                  <a:pt x="192842" y="2039964"/>
                  <a:pt x="220410" y="2025205"/>
                  <a:pt x="152400" y="2047875"/>
                </a:cubicBezTo>
                <a:lnTo>
                  <a:pt x="123825" y="2057400"/>
                </a:lnTo>
                <a:cubicBezTo>
                  <a:pt x="99743" y="2073455"/>
                  <a:pt x="94843" y="2080341"/>
                  <a:pt x="66675" y="2085975"/>
                </a:cubicBezTo>
                <a:cubicBezTo>
                  <a:pt x="60448" y="2087220"/>
                  <a:pt x="53975" y="2085975"/>
                  <a:pt x="47625" y="208597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 smtClean="0"/>
              <a:t>Kubernetes Example 1: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Container </a:t>
            </a:r>
            <a:r>
              <a:rPr lang="en-US" altLang="zh-CN" dirty="0"/>
              <a:t>10.255.61.13 pings </a:t>
            </a:r>
            <a:r>
              <a:rPr lang="en-US" altLang="zh-CN" dirty="0" smtClean="0"/>
              <a:t>10.255.95.3 (</a:t>
            </a:r>
            <a:r>
              <a:rPr lang="en-US" altLang="zh-CN" dirty="0">
                <a:cs typeface="Courier New" panose="02070309020205020404" pitchFamily="49" charset="0"/>
              </a:rPr>
              <a:t>UDP Encapsulation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4" y="1662261"/>
            <a:ext cx="6174913" cy="119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0825" y="842484"/>
            <a:ext cx="8642350" cy="7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 smtClean="0">
                <a:cs typeface="Courier New" panose="02070309020205020404" pitchFamily="49" charset="0"/>
              </a:rPr>
              <a:t>[node2]# </a:t>
            </a:r>
            <a:r>
              <a:rPr lang="en-US" altLang="zh-CN" sz="1400" dirty="0" err="1" smtClean="0">
                <a:cs typeface="Courier New" panose="02070309020205020404" pitchFamily="49" charset="0"/>
              </a:rPr>
              <a:t>tcpdump</a:t>
            </a:r>
            <a:r>
              <a:rPr lang="en-US" altLang="zh-CN" sz="1400" dirty="0" smtClean="0">
                <a:cs typeface="Courier New" panose="02070309020205020404" pitchFamily="49" charset="0"/>
              </a:rPr>
              <a:t> -</a:t>
            </a:r>
            <a:r>
              <a:rPr lang="en-US" altLang="zh-CN" sz="14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eth0</a:t>
            </a:r>
            <a:r>
              <a:rPr lang="en-US" altLang="zh-CN" sz="1400" dirty="0" smtClean="0">
                <a:cs typeface="Courier New" panose="02070309020205020404" pitchFamily="49" charset="0"/>
              </a:rPr>
              <a:t> -</a:t>
            </a:r>
            <a:r>
              <a:rPr lang="en-US" altLang="zh-CN" sz="1400" dirty="0">
                <a:cs typeface="Courier New" panose="02070309020205020404" pitchFamily="49" charset="0"/>
              </a:rPr>
              <a:t>w </a:t>
            </a:r>
            <a:r>
              <a:rPr lang="en-US" altLang="zh-CN" sz="1400" dirty="0" smtClean="0">
                <a:cs typeface="Courier New" panose="02070309020205020404" pitchFamily="49" charset="0"/>
              </a:rPr>
              <a:t>fd</a:t>
            </a:r>
            <a:r>
              <a:rPr lang="en-US" altLang="zh-CN" sz="1400" dirty="0">
                <a:cs typeface="Courier New" panose="02070309020205020404" pitchFamily="49" charset="0"/>
              </a:rPr>
              <a:t>-eth0.pc</a:t>
            </a:r>
            <a:r>
              <a:rPr lang="en-US" altLang="zh-CN" sz="1400" dirty="0" smtClean="0">
                <a:cs typeface="Courier New" panose="02070309020205020404" pitchFamily="49" charset="0"/>
              </a:rPr>
              <a:t>ap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Ether/IP(</a:t>
            </a:r>
            <a:r>
              <a:rPr lang="en-US" altLang="zh-CN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=10.9.245.194, </a:t>
            </a:r>
            <a:r>
              <a:rPr lang="en-US" altLang="zh-CN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=10.9.245.198)/UDP(sport=8285, </a:t>
            </a:r>
            <a:r>
              <a:rPr lang="en-US" altLang="zh-CN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altLang="zh-CN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=8285)/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IP(</a:t>
            </a:r>
            <a:r>
              <a:rPr lang="en-US" altLang="zh-CN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100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10.255.61.0(flannel0)</a:t>
            </a:r>
            <a:r>
              <a:rPr lang="en-US" altLang="zh-CN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=10.255.95.3(container IP))/ICMP()</a:t>
            </a:r>
            <a:endParaRPr lang="en-US" altLang="zh-CN" sz="11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 smtClean="0"/>
              <a:t>Kubernetes Example 1:</a:t>
            </a:r>
            <a:br>
              <a:rPr lang="en-US" altLang="zh-CN" dirty="0" smtClean="0"/>
            </a:br>
            <a:r>
              <a:rPr lang="en-US" altLang="zh-CN" dirty="0" smtClean="0"/>
              <a:t>Container </a:t>
            </a:r>
            <a:r>
              <a:rPr lang="en-US" altLang="zh-CN" dirty="0"/>
              <a:t>10.255.61.13 pings </a:t>
            </a:r>
            <a:r>
              <a:rPr lang="en-US" altLang="zh-CN" dirty="0" smtClean="0"/>
              <a:t>10.255.95.3 </a:t>
            </a:r>
            <a:r>
              <a:rPr lang="en-US" altLang="zh-CN" dirty="0"/>
              <a:t>(</a:t>
            </a:r>
            <a:r>
              <a:rPr lang="en-US" altLang="zh-CN" dirty="0">
                <a:cs typeface="Courier New" panose="02070309020205020404" pitchFamily="49" charset="0"/>
              </a:rPr>
              <a:t>UDP Encapsulation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825" y="895929"/>
            <a:ext cx="8642350" cy="64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dirty="0" smtClean="0">
                <a:cs typeface="Courier New" panose="02070309020205020404" pitchFamily="49" charset="0"/>
              </a:rPr>
              <a:t>[node2]# </a:t>
            </a:r>
            <a:r>
              <a:rPr lang="en-US" altLang="zh-CN" sz="1100" dirty="0" err="1" smtClean="0">
                <a:cs typeface="Courier New" panose="02070309020205020404" pitchFamily="49" charset="0"/>
              </a:rPr>
              <a:t>tcpdump</a:t>
            </a:r>
            <a:r>
              <a:rPr lang="en-US" altLang="zh-CN" sz="1100" dirty="0" smtClean="0">
                <a:cs typeface="Courier New" panose="02070309020205020404" pitchFamily="49" charset="0"/>
              </a:rPr>
              <a:t> -</a:t>
            </a:r>
            <a:r>
              <a:rPr lang="en-US" altLang="zh-CN" sz="11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100" dirty="0" smtClean="0">
                <a:cs typeface="Courier New" panose="02070309020205020404" pitchFamily="49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flannel0</a:t>
            </a:r>
            <a:r>
              <a:rPr lang="en-US" altLang="zh-CN" sz="1100" dirty="0" smtClean="0">
                <a:cs typeface="Courier New" panose="02070309020205020404" pitchFamily="49" charset="0"/>
              </a:rPr>
              <a:t> -w fd-flannel0.pcap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u="sng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Ether/IP(</a:t>
            </a:r>
            <a:r>
              <a:rPr lang="en-US" altLang="zh-CN" sz="1100" u="sng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100" u="sng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=10.9.245.194, </a:t>
            </a:r>
            <a:r>
              <a:rPr lang="en-US" altLang="zh-CN" sz="1100" u="sng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100" u="sng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=10.9.245.198)/UDP(sport=8285, </a:t>
            </a:r>
            <a:r>
              <a:rPr lang="en-US" altLang="zh-CN" sz="1100" u="sng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altLang="zh-CN" sz="1100" u="sng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=8285)/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IP(</a:t>
            </a:r>
            <a:r>
              <a:rPr lang="en-US" altLang="zh-CN" sz="1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00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10.255.61.0(flannel0)</a:t>
            </a: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=10.255.95.3(container IP))/ICMP()</a:t>
            </a:r>
            <a:endParaRPr lang="en-US" altLang="zh-CN" sz="1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1500304"/>
            <a:ext cx="5478565" cy="125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3578557"/>
            <a:ext cx="5478565" cy="130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0825" y="2809307"/>
            <a:ext cx="8642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dirty="0" smtClean="0">
                <a:cs typeface="Courier New" panose="02070309020205020404" pitchFamily="49" charset="0"/>
              </a:rPr>
              <a:t>[node2]# </a:t>
            </a:r>
            <a:r>
              <a:rPr lang="en-US" altLang="zh-CN" sz="1100" dirty="0" err="1" smtClean="0">
                <a:cs typeface="Courier New" panose="02070309020205020404" pitchFamily="49" charset="0"/>
              </a:rPr>
              <a:t>tcpdump</a:t>
            </a:r>
            <a:r>
              <a:rPr lang="en-US" altLang="zh-CN" sz="1100" dirty="0" smtClean="0">
                <a:cs typeface="Courier New" panose="02070309020205020404" pitchFamily="49" charset="0"/>
              </a:rPr>
              <a:t> -</a:t>
            </a:r>
            <a:r>
              <a:rPr lang="en-US" altLang="zh-CN" sz="11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100" dirty="0" smtClean="0">
                <a:cs typeface="Courier New" panose="02070309020205020404" pitchFamily="49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docker0</a:t>
            </a:r>
            <a:r>
              <a:rPr lang="en-US" altLang="zh-CN" sz="1100" dirty="0" smtClean="0">
                <a:cs typeface="Courier New" panose="02070309020205020404" pitchFamily="49" charset="0"/>
              </a:rPr>
              <a:t> -w fd-docker0.pcap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u="sng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Ether/IP(</a:t>
            </a:r>
            <a:r>
              <a:rPr lang="en-US" altLang="zh-CN" sz="1100" u="sng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100" u="sng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=10.9.245.194, </a:t>
            </a:r>
            <a:r>
              <a:rPr lang="en-US" altLang="zh-CN" sz="1100" u="sng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100" u="sng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=10.9.245.198)/UDP(sport=8285, </a:t>
            </a:r>
            <a:r>
              <a:rPr lang="en-US" altLang="zh-CN" sz="1100" u="sng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altLang="zh-CN" sz="1100" u="sng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=8285)/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Ether(</a:t>
            </a:r>
            <a:r>
              <a:rPr lang="en-US" altLang="zh-CN" sz="1100" u="sng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100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=02:42:c4:f4:b5:d0(docker0), </a:t>
            </a:r>
            <a:r>
              <a:rPr lang="en-US" altLang="zh-CN" sz="1100" u="sng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100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=02:42:0a:ff:5f:03(container mac))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IP(</a:t>
            </a:r>
            <a:r>
              <a:rPr lang="en-US" altLang="zh-CN" sz="1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00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10.255.61.0(flannel0)</a:t>
            </a: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=10.255.95.3(container IP))/ICMP()</a:t>
            </a:r>
            <a:endParaRPr lang="en-US" altLang="zh-CN" sz="1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5249" y="1996769"/>
            <a:ext cx="51149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[node2]&gt; route -n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Kernel IP routing table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    Gateway        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Flags Metric Ref    Use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0.0.0.0         10.9.245.222    0.0.0.0         UG    100    0        0 eth0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10.9.245.192    0.0.0.0         255.255.255.224 U     0      0        0 </a:t>
            </a:r>
            <a:r>
              <a:rPr lang="en-US" altLang="zh-CN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</a:p>
          <a:p>
            <a:r>
              <a:rPr lang="nl-NL" altLang="zh-C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10.255.0.0      0.0.0.0         255.255.0.0     U     0      0        0 </a:t>
            </a:r>
            <a:r>
              <a:rPr lang="nl-NL" altLang="zh-CN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flannel.1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10.255.95.0     </a:t>
            </a:r>
            <a:r>
              <a:rPr lang="en-US" altLang="zh-CN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         255.255.255.0   U     0      0        0 docker0</a:t>
            </a:r>
            <a:endParaRPr lang="zh-CN" alt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50825" y="661987"/>
            <a:ext cx="8642350" cy="388937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Docker Network Overview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Bridge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Host/other container/none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Docker Multi-host </a:t>
            </a:r>
            <a:r>
              <a:rPr lang="en-US" sz="1200" dirty="0" smtClean="0">
                <a:solidFill>
                  <a:schemeClr val="tx1"/>
                </a:solidFill>
              </a:rPr>
              <a:t>Network</a:t>
            </a:r>
          </a:p>
          <a:p>
            <a:r>
              <a:rPr lang="en-US" sz="1600" dirty="0">
                <a:solidFill>
                  <a:schemeClr val="tx1"/>
                </a:solidFill>
              </a:rPr>
              <a:t>Kubernetes Network: Flannel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Others: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Static routing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Pipework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Open </a:t>
            </a:r>
            <a:r>
              <a:rPr lang="en-US" sz="1200" dirty="0" err="1" smtClean="0">
                <a:solidFill>
                  <a:schemeClr val="tx1"/>
                </a:solidFill>
              </a:rPr>
              <a:t>Vswitch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Weave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Calico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Docker 1.9 </a:t>
            </a:r>
            <a:r>
              <a:rPr lang="en-US" sz="1200" dirty="0" err="1" smtClean="0">
                <a:solidFill>
                  <a:schemeClr val="tx1"/>
                </a:solidFill>
              </a:rPr>
              <a:t>libnetwork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30188" lvl="1" indent="-230188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cs typeface="ヒラギノ角ゴ Pro W3" charset="0"/>
              </a:rPr>
              <a:t>Performance </a:t>
            </a:r>
            <a:r>
              <a:rPr lang="en-US" sz="1600" dirty="0" smtClean="0">
                <a:solidFill>
                  <a:schemeClr val="tx1"/>
                </a:solidFill>
                <a:cs typeface="ヒラギノ角ゴ Pro W3" charset="0"/>
              </a:rPr>
              <a:t>Test and </a:t>
            </a:r>
            <a:r>
              <a:rPr lang="en-US" sz="1600" dirty="0" smtClean="0">
                <a:solidFill>
                  <a:schemeClr val="tx1"/>
                </a:solidFill>
                <a:cs typeface="ヒラギノ角ゴ Pro W3" charset="0"/>
              </a:rPr>
              <a:t>Compare</a:t>
            </a:r>
          </a:p>
          <a:p>
            <a:pPr marL="230188" lvl="1" indent="-230188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cs typeface="ヒラギノ角ゴ Pro W3" charset="0"/>
              </a:rPr>
              <a:t>Appendix: </a:t>
            </a:r>
            <a:r>
              <a:rPr lang="en-US" sz="1200" dirty="0" smtClean="0">
                <a:solidFill>
                  <a:schemeClr val="tx1"/>
                </a:solidFill>
                <a:cs typeface="ヒラギノ角ゴ Pro W3" charset="0"/>
              </a:rPr>
              <a:t>bridge, </a:t>
            </a:r>
            <a:r>
              <a:rPr lang="en-US" sz="1200" dirty="0" err="1" smtClean="0">
                <a:solidFill>
                  <a:schemeClr val="tx1"/>
                </a:solidFill>
                <a:cs typeface="ヒラギノ角ゴ Pro W3" charset="0"/>
              </a:rPr>
              <a:t>veth</a:t>
            </a:r>
            <a:r>
              <a:rPr lang="en-US" sz="1200" dirty="0" smtClean="0">
                <a:solidFill>
                  <a:schemeClr val="tx1"/>
                </a:solidFill>
                <a:cs typeface="ヒラギノ角ゴ Pro W3" charset="0"/>
              </a:rPr>
              <a:t> pair, TUN/TAP, </a:t>
            </a:r>
            <a:r>
              <a:rPr lang="en-US" sz="1200" dirty="0" err="1" smtClean="0">
                <a:solidFill>
                  <a:schemeClr val="tx1"/>
                </a:solidFill>
                <a:cs typeface="ヒラギノ角ゴ Pro W3" charset="0"/>
              </a:rPr>
              <a:t>iptables</a:t>
            </a:r>
            <a:r>
              <a:rPr lang="en-US" sz="1200" dirty="0" smtClean="0">
                <a:solidFill>
                  <a:schemeClr val="tx1"/>
                </a:solidFill>
                <a:cs typeface="ヒラギノ角ゴ Pro W3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cs typeface="ヒラギノ角ゴ Pro W3" charset="0"/>
              </a:rPr>
              <a:t>netfilter</a:t>
            </a:r>
            <a:endParaRPr lang="en-US" sz="1200" dirty="0">
              <a:solidFill>
                <a:schemeClr val="tx1"/>
              </a:solidFill>
              <a:cs typeface="ヒラギノ角ゴ Pro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6" y="2447924"/>
            <a:ext cx="236696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34" y="728424"/>
            <a:ext cx="1827769" cy="153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4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>Kubernetes Example </a:t>
            </a:r>
            <a:r>
              <a:rPr lang="en-US" altLang="zh-CN" dirty="0" smtClean="0"/>
              <a:t>1:</a:t>
            </a:r>
            <a:br>
              <a:rPr lang="en-US" altLang="zh-CN" dirty="0" smtClean="0"/>
            </a:br>
            <a:r>
              <a:rPr lang="en-US" altLang="zh-CN" dirty="0" smtClean="0"/>
              <a:t>Container </a:t>
            </a:r>
            <a:r>
              <a:rPr lang="en-US" altLang="zh-CN" dirty="0"/>
              <a:t>10.255.61.13 pings </a:t>
            </a:r>
            <a:r>
              <a:rPr lang="en-US" altLang="zh-CN" dirty="0" smtClean="0"/>
              <a:t>10.255.95.3 (</a:t>
            </a:r>
            <a:r>
              <a:rPr lang="en-US" altLang="zh-CN" b="1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VxLan</a:t>
            </a:r>
            <a:r>
              <a:rPr lang="en-US" altLang="zh-CN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ourier New" panose="02070309020205020404" pitchFamily="49" charset="0"/>
              </a:rPr>
              <a:t>Encapsulation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825" y="909159"/>
            <a:ext cx="8642350" cy="7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 smtClean="0">
                <a:cs typeface="Courier New" panose="02070309020205020404" pitchFamily="49" charset="0"/>
              </a:rPr>
              <a:t>[node2]# </a:t>
            </a:r>
            <a:r>
              <a:rPr lang="en-US" altLang="zh-CN" sz="1400" dirty="0" err="1" smtClean="0">
                <a:cs typeface="Courier New" panose="02070309020205020404" pitchFamily="49" charset="0"/>
              </a:rPr>
              <a:t>tcpdump</a:t>
            </a:r>
            <a:r>
              <a:rPr lang="en-US" altLang="zh-CN" sz="1400" dirty="0" smtClean="0">
                <a:cs typeface="Courier New" panose="02070309020205020404" pitchFamily="49" charset="0"/>
              </a:rPr>
              <a:t> -</a:t>
            </a:r>
            <a:r>
              <a:rPr lang="en-US" altLang="zh-CN" sz="14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eth0</a:t>
            </a:r>
            <a:r>
              <a:rPr lang="en-US" altLang="zh-CN" sz="1400" dirty="0" smtClean="0">
                <a:cs typeface="Courier New" panose="02070309020205020404" pitchFamily="49" charset="0"/>
              </a:rPr>
              <a:t> -</a:t>
            </a:r>
            <a:r>
              <a:rPr lang="en-US" altLang="zh-CN" sz="1400" dirty="0">
                <a:cs typeface="Courier New" panose="02070309020205020404" pitchFamily="49" charset="0"/>
              </a:rPr>
              <a:t>w </a:t>
            </a:r>
            <a:r>
              <a:rPr lang="en-US" altLang="zh-CN" sz="1400" dirty="0" smtClean="0">
                <a:cs typeface="Courier New" panose="02070309020205020404" pitchFamily="49" charset="0"/>
              </a:rPr>
              <a:t>fd-eth0.pcap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Ether/IP(</a:t>
            </a:r>
            <a:r>
              <a:rPr lang="en-US" altLang="zh-CN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=10.9.245.198, </a:t>
            </a:r>
            <a:r>
              <a:rPr lang="en-US" altLang="zh-CN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=10.9.245.194)/UDP(sport=8472, </a:t>
            </a:r>
            <a:r>
              <a:rPr lang="en-US" altLang="zh-CN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altLang="zh-CN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=8472)/</a:t>
            </a:r>
          </a:p>
          <a:p>
            <a:pPr marL="0" lvl="1" indent="-230158">
              <a:spcBef>
                <a:spcPts val="100"/>
              </a:spcBef>
              <a:spcAft>
                <a:spcPts val="100"/>
              </a:spcAft>
            </a:pPr>
            <a:r>
              <a:rPr lang="en-US" altLang="zh-CN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VxLan</a:t>
            </a:r>
            <a:r>
              <a:rPr lang="en-US" altLang="zh-CN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/Ether/IP(</a:t>
            </a:r>
            <a:r>
              <a:rPr lang="en-US" altLang="zh-CN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100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10.255.95.0(flannel0)</a:t>
            </a:r>
            <a:r>
              <a:rPr lang="en-US" altLang="zh-CN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=10.255.61.2(container IP))/ICMP()</a:t>
            </a:r>
            <a:endParaRPr lang="en-US" altLang="zh-CN" sz="11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652951"/>
            <a:ext cx="7635004" cy="226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>Kubernetes Example </a:t>
            </a:r>
            <a:r>
              <a:rPr lang="en-US" altLang="zh-CN" dirty="0" smtClean="0"/>
              <a:t>2: </a:t>
            </a:r>
            <a:r>
              <a:rPr lang="en-US" altLang="zh-CN" dirty="0" err="1" smtClean="0"/>
              <a:t>NodePort</a:t>
            </a:r>
            <a:r>
              <a:rPr lang="en-US" altLang="zh-CN" dirty="0" smtClean="0"/>
              <a:t> </a:t>
            </a:r>
            <a:r>
              <a:rPr lang="en-US" altLang="zh-CN" dirty="0"/>
              <a:t>type </a:t>
            </a:r>
            <a:r>
              <a:rPr lang="en-US" altLang="zh-CN" dirty="0" smtClean="0"/>
              <a:t>Service</a:t>
            </a:r>
            <a:br>
              <a:rPr lang="en-US" altLang="zh-CN" dirty="0" smtClean="0"/>
            </a:br>
            <a:r>
              <a:rPr lang="en-US" altLang="zh-CN" dirty="0" smtClean="0"/>
              <a:t>Use NAT to implement load balance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EDE3342-A6FF-4C53-A4B2-6D1A6D6C8370}"/>
              </a:ext>
            </a:extLst>
          </p:cNvPr>
          <p:cNvSpPr txBox="1"/>
          <p:nvPr/>
        </p:nvSpPr>
        <p:spPr>
          <a:xfrm>
            <a:off x="324428" y="1653071"/>
            <a:ext cx="516959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service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		default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Labels:			&lt;none&gt;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Selector: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app=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Type: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IP:	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10.254.79.194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Port:			&lt;unset&gt;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5252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/UDP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unset&gt;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30004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/UDP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Endpoints: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10.255.47.2:5252,10.255.95.6:5252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Affinity:	None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9368" y="1651203"/>
            <a:ext cx="331031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+mn-lt"/>
              </a:rPr>
              <a:t>K8S service </a:t>
            </a:r>
            <a:r>
              <a:rPr lang="en-US" altLang="zh-CN" sz="1100" dirty="0" err="1">
                <a:latin typeface="+mn-lt"/>
              </a:rPr>
              <a:t>myservice</a:t>
            </a:r>
            <a:r>
              <a:rPr lang="en-US" altLang="zh-CN" sz="1100" dirty="0">
                <a:latin typeface="+mn-lt"/>
              </a:rPr>
              <a:t> cluster </a:t>
            </a:r>
            <a:r>
              <a:rPr lang="en-US" altLang="zh-CN" sz="1100" dirty="0" smtClean="0">
                <a:latin typeface="+mn-lt"/>
              </a:rPr>
              <a:t>IP </a:t>
            </a:r>
            <a:r>
              <a:rPr lang="en-US" altLang="zh-CN" sz="1100" dirty="0">
                <a:latin typeface="+mn-lt"/>
              </a:rPr>
              <a:t>is </a:t>
            </a:r>
            <a:r>
              <a:rPr lang="en-US" altLang="zh-CN" sz="1100" dirty="0" smtClean="0">
                <a:latin typeface="+mn-lt"/>
              </a:rPr>
              <a:t>10.254.79.194.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lt"/>
              </a:rPr>
              <a:t>It exposes </a:t>
            </a:r>
            <a:r>
              <a:rPr lang="en-US" altLang="zh-CN" sz="1100" dirty="0">
                <a:latin typeface="+mn-lt"/>
              </a:rPr>
              <a:t>inside the K8S cluster on port </a:t>
            </a:r>
            <a:r>
              <a:rPr lang="en-US" altLang="zh-CN" sz="1100" dirty="0" smtClean="0">
                <a:latin typeface="+mn-lt"/>
              </a:rPr>
              <a:t>5252, </a:t>
            </a:r>
            <a:r>
              <a:rPr lang="en-US" altLang="zh-CN" sz="1100" dirty="0">
                <a:latin typeface="+mn-lt"/>
              </a:rPr>
              <a:t>and externally on </a:t>
            </a:r>
            <a:r>
              <a:rPr lang="en-US" altLang="zh-CN" sz="1100" dirty="0" err="1">
                <a:latin typeface="+mn-lt"/>
              </a:rPr>
              <a:t>NodePort</a:t>
            </a:r>
            <a:r>
              <a:rPr lang="en-US" altLang="zh-CN" sz="1100" dirty="0">
                <a:latin typeface="+mn-lt"/>
              </a:rPr>
              <a:t> </a:t>
            </a:r>
            <a:r>
              <a:rPr lang="en-US" altLang="zh-CN" sz="1100" dirty="0" smtClean="0">
                <a:latin typeface="+mn-lt"/>
              </a:rPr>
              <a:t>30004. </a:t>
            </a:r>
          </a:p>
          <a:p>
            <a:endParaRPr lang="en-US" altLang="zh-CN" sz="110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lt"/>
              </a:rPr>
              <a:t>Traffic </a:t>
            </a:r>
            <a:r>
              <a:rPr lang="en-US" altLang="zh-CN" sz="1100" dirty="0">
                <a:latin typeface="+mn-lt"/>
              </a:rPr>
              <a:t>to </a:t>
            </a:r>
            <a:r>
              <a:rPr lang="en-US" altLang="zh-CN" sz="1100" dirty="0" smtClean="0">
                <a:latin typeface="+mn-lt"/>
              </a:rPr>
              <a:t>this Service is </a:t>
            </a:r>
            <a:r>
              <a:rPr lang="en-US" altLang="zh-CN" sz="1100" dirty="0">
                <a:latin typeface="+mn-lt"/>
              </a:rPr>
              <a:t>balanced </a:t>
            </a:r>
            <a:r>
              <a:rPr lang="en-US" altLang="zh-CN" sz="1100" dirty="0" smtClean="0">
                <a:latin typeface="+mn-lt"/>
              </a:rPr>
              <a:t>to </a:t>
            </a:r>
            <a:r>
              <a:rPr lang="en-US" altLang="zh-CN" sz="1100" dirty="0">
                <a:latin typeface="+mn-lt"/>
              </a:rPr>
              <a:t>two PODs:  </a:t>
            </a:r>
            <a:endParaRPr lang="en-US" altLang="zh-CN" sz="1100" dirty="0" smtClean="0">
              <a:latin typeface="+mn-lt"/>
            </a:endParaRPr>
          </a:p>
          <a:p>
            <a:pPr marL="458788" lvl="1" indent="-228600">
              <a:spcAft>
                <a:spcPts val="0"/>
              </a:spcAft>
              <a:buFont typeface="Lucida Grande"/>
              <a:buChar char="-"/>
            </a:pPr>
            <a:r>
              <a:rPr lang="en-US" altLang="zh-CN" sz="1100" dirty="0">
                <a:latin typeface="+mn-lt"/>
                <a:ea typeface="ヒラギノ角ゴ Pro W3" charset="0"/>
              </a:rPr>
              <a:t>10.255.47.2:5252  (on node1)</a:t>
            </a:r>
          </a:p>
          <a:p>
            <a:pPr marL="458788" lvl="1" indent="-228600">
              <a:spcAft>
                <a:spcPts val="0"/>
              </a:spcAft>
              <a:buFont typeface="Lucida Grande"/>
              <a:buChar char="-"/>
            </a:pPr>
            <a:r>
              <a:rPr lang="en-US" altLang="zh-CN" sz="1100" dirty="0">
                <a:latin typeface="+mn-lt"/>
                <a:ea typeface="ヒラギノ角ゴ Pro W3" charset="0"/>
              </a:rPr>
              <a:t>10.255.95.6:5252  (on node2</a:t>
            </a:r>
            <a:r>
              <a:rPr lang="en-US" altLang="zh-CN" sz="1100" dirty="0" smtClean="0">
                <a:latin typeface="+mn-lt"/>
                <a:ea typeface="ヒラギノ角ゴ Pro W3" charset="0"/>
              </a:rPr>
              <a:t>)</a:t>
            </a:r>
            <a:endParaRPr lang="en-US" altLang="zh-CN" sz="1100" dirty="0">
              <a:latin typeface="+mn-lt"/>
            </a:endParaRPr>
          </a:p>
          <a:p>
            <a:endParaRPr lang="en-US" altLang="zh-CN" sz="110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lt"/>
              </a:rPr>
              <a:t>K8S </a:t>
            </a:r>
            <a:r>
              <a:rPr lang="en-US" altLang="zh-CN" sz="1100" dirty="0">
                <a:latin typeface="+mn-lt"/>
              </a:rPr>
              <a:t>uses NAT to implement </a:t>
            </a:r>
            <a:r>
              <a:rPr lang="en-US" altLang="zh-CN" sz="1100" dirty="0" smtClean="0">
                <a:latin typeface="+mn-lt"/>
              </a:rPr>
              <a:t>this</a:t>
            </a:r>
            <a:r>
              <a:rPr lang="en-US" altLang="zh-CN" sz="1100" dirty="0">
                <a:latin typeface="+mn-lt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428" y="3847029"/>
            <a:ext cx="778325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</a:t>
            </a:r>
            <a:r>
              <a:rPr lang="en-US" altLang="zh-CN" sz="12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lang="en-US" altLang="zh-CN" sz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pods -o wide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READY     STATUS    RESTARTS   AGE       IP         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myservice-1k8cg   1/1       Running   0          3m        10.255.95.6   node2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myservice-2j1ww   1/1       Running   0          3m        10.255.47.2   node1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428" y="935540"/>
            <a:ext cx="62440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</a:t>
            </a:r>
            <a:r>
              <a:rPr lang="en-US" altLang="zh-CN" sz="12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lang="en-US" altLang="zh-CN" sz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service </a:t>
            </a:r>
            <a:r>
              <a:rPr lang="en-US" altLang="zh-CN" sz="12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myservice</a:t>
            </a:r>
            <a:endParaRPr lang="en-US" altLang="zh-CN" sz="1200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CLUSTER-IP      EXTERNAL-IP   PORT(S)          AGE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10.254.79.194   &lt;nodes&gt;       5252:30004/UDP   7m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>Kubernetes Example </a:t>
            </a:r>
            <a:r>
              <a:rPr lang="en-US" altLang="zh-CN" dirty="0" smtClean="0"/>
              <a:t>2: </a:t>
            </a:r>
            <a:r>
              <a:rPr lang="en-US" altLang="zh-CN" dirty="0" err="1" smtClean="0"/>
              <a:t>NodePort</a:t>
            </a:r>
            <a:r>
              <a:rPr lang="en-US" altLang="zh-CN" dirty="0" smtClean="0"/>
              <a:t> </a:t>
            </a:r>
            <a:r>
              <a:rPr lang="en-US" altLang="zh-CN" dirty="0"/>
              <a:t>type </a:t>
            </a:r>
            <a:r>
              <a:rPr lang="en-US" altLang="zh-CN" dirty="0" smtClean="0"/>
              <a:t>Service</a:t>
            </a:r>
            <a:br>
              <a:rPr lang="en-US" altLang="zh-CN" dirty="0" smtClean="0"/>
            </a:br>
            <a:r>
              <a:rPr lang="en-US" altLang="zh-CN" dirty="0" smtClean="0"/>
              <a:t>Use NAT to implement load balance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2660" y="1595034"/>
            <a:ext cx="845820" cy="360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eth0</a:t>
            </a:r>
            <a:endParaRPr lang="zh-CN" altLang="en-US" sz="1400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555" y="829225"/>
            <a:ext cx="5657850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nc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–u 10.9.245.198 30004 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849" y="1490254"/>
            <a:ext cx="1476375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(10.9.245.198)/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udp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/hello</a:t>
            </a:r>
            <a:endParaRPr lang="zh-CN" altLang="en-US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8855" y="1595034"/>
            <a:ext cx="845820" cy="360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rgbClr val="FF0000"/>
                </a:solidFill>
                <a:ea typeface="Nokia Pure Text" panose="020B0503020202020204" pitchFamily="34" charset="0"/>
                <a:cs typeface="Nokia Pure Headline Light"/>
              </a:rPr>
              <a:t>docker0</a:t>
            </a:r>
            <a:endParaRPr lang="zh-CN" altLang="en-US" sz="1400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94197" y="1595035"/>
            <a:ext cx="1196340" cy="805806"/>
          </a:xfrm>
          <a:prstGeom prst="ellipse">
            <a:avLst/>
          </a:prstGeom>
          <a:solidFill>
            <a:srgbClr val="FF99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chemeClr val="bg1"/>
                </a:solidFill>
              </a:rPr>
              <a:t>PREROUTING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</a:rPr>
              <a:t>DNAT</a:t>
            </a:r>
            <a:endParaRPr lang="zh-CN" altLang="en-US" sz="800" dirty="0" err="1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4379" y="1470399"/>
            <a:ext cx="1419225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(10.255.95.6)/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udp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/hello</a:t>
            </a:r>
            <a:endParaRPr lang="zh-CN" altLang="en-US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5765" y="574663"/>
            <a:ext cx="457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8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altLang="zh-CN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and select pod in local node</a:t>
            </a:r>
            <a:endParaRPr lang="en-US" altLang="zh-CN" sz="8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KUBE-SEP-CHNQ2ATUBBIDQE52 -p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udp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comment --comment "default/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myservice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:" -m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udp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-j DNAT --to-destination </a:t>
            </a:r>
            <a:r>
              <a:rPr lang="en-US" altLang="zh-CN" sz="800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10.255.95.6:5252</a:t>
            </a:r>
          </a:p>
          <a:p>
            <a:endParaRPr lang="en-US" altLang="zh-CN" sz="8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routing and forward this package to docker0</a:t>
            </a:r>
          </a:p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10.255.95.0/24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docker0  proto kernel  scope link 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10.255.95.1</a:t>
            </a:r>
            <a:endParaRPr lang="zh-CN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stCxn id="9" idx="3"/>
            <a:endCxn id="12" idx="1"/>
          </p:cNvCxnSpPr>
          <p:nvPr/>
        </p:nvCxnSpPr>
        <p:spPr>
          <a:xfrm>
            <a:off x="3078480" y="1775459"/>
            <a:ext cx="3000375" cy="0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81149" y="1782011"/>
            <a:ext cx="651511" cy="0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24675" y="1758545"/>
            <a:ext cx="651511" cy="0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78830" y="2699861"/>
            <a:ext cx="1054416" cy="360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rgbClr val="FF0000"/>
                </a:solidFill>
                <a:ea typeface="Nokia Pure Text" panose="020B0503020202020204" pitchFamily="34" charset="0"/>
                <a:cs typeface="Nokia Pure Headline Light"/>
              </a:rPr>
              <a:t>flannel.1</a:t>
            </a:r>
            <a:endParaRPr lang="zh-CN" altLang="en-US" sz="1400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cxnSp>
        <p:nvCxnSpPr>
          <p:cNvPr id="33" name="Straight Arrow Connector 32"/>
          <p:cNvCxnSpPr>
            <a:stCxn id="9" idx="3"/>
            <a:endCxn id="31" idx="1"/>
          </p:cNvCxnSpPr>
          <p:nvPr/>
        </p:nvCxnSpPr>
        <p:spPr>
          <a:xfrm>
            <a:off x="3078480" y="1775459"/>
            <a:ext cx="2800350" cy="1104827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2567" y="2464787"/>
            <a:ext cx="457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8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altLang="zh-CN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rule and select pod in other node</a:t>
            </a:r>
          </a:p>
          <a:p>
            <a:r>
              <a:rPr lang="en-US" altLang="zh-CN" sz="800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KUBE-SEP-BDBYPCY2DMZQVNR6 -p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udp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comment --comment "default/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myservice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:" -m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udp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-j DNAT --to-destination </a:t>
            </a:r>
            <a:r>
              <a:rPr lang="en-US" altLang="zh-CN" sz="800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10.255.47.2:5252</a:t>
            </a:r>
          </a:p>
          <a:p>
            <a:endParaRPr lang="en-US" altLang="zh-CN" sz="8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this package to flannel.1</a:t>
            </a:r>
          </a:p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10.255.0.0/16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flannel.1</a:t>
            </a:r>
            <a:endParaRPr lang="zh-CN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83128" y="3776259"/>
            <a:ext cx="845820" cy="360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eth0</a:t>
            </a:r>
            <a:endParaRPr lang="zh-CN" altLang="en-US" sz="1400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cxnSp>
        <p:nvCxnSpPr>
          <p:cNvPr id="51" name="Straight Arrow Connector 50"/>
          <p:cNvCxnSpPr>
            <a:stCxn id="31" idx="2"/>
            <a:endCxn id="49" idx="0"/>
          </p:cNvCxnSpPr>
          <p:nvPr/>
        </p:nvCxnSpPr>
        <p:spPr>
          <a:xfrm>
            <a:off x="6406038" y="3060711"/>
            <a:ext cx="0" cy="715548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29450" y="2897594"/>
            <a:ext cx="1971675" cy="79173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(10.9.245.194)/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udp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</a:t>
            </a:r>
            <a:r>
              <a:rPr lang="en-US" altLang="zh-CN" sz="1400" u="sng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ether/</a:t>
            </a:r>
            <a:r>
              <a:rPr lang="en-US" altLang="zh-CN" sz="1400" u="sng" dirty="0" err="1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</a:t>
            </a:r>
            <a:r>
              <a:rPr lang="en-US" altLang="zh-CN" sz="1400" u="sng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(10.255.47.2)/</a:t>
            </a:r>
            <a:r>
              <a:rPr lang="en-US" altLang="zh-CN" sz="1400" u="sng" dirty="0" err="1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udp</a:t>
            </a:r>
            <a:r>
              <a:rPr lang="en-US" altLang="zh-CN" sz="1400" u="sng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/hello</a:t>
            </a:r>
            <a:endParaRPr lang="zh-CN" altLang="en-US" sz="1400" u="sng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21555" y="2295018"/>
            <a:ext cx="1419225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(10.255.47.2)/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udp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/hello</a:t>
            </a:r>
            <a:endParaRPr lang="zh-CN" altLang="en-US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57275" y="3538134"/>
            <a:ext cx="457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i="1" dirty="0" smtClean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[node2]# </a:t>
            </a:r>
            <a:r>
              <a:rPr lang="en-US" altLang="zh-CN" sz="800" i="1" dirty="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800" i="1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-d link show flannel.1</a:t>
            </a:r>
          </a:p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flannel.1: &lt;BROADCAST,MULTICAST,UP,LOWER_UP&gt;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1450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qdisc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noqueue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 UNKNOWN mode DEFAULT </a:t>
            </a:r>
          </a:p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link/ether da:72:a3:a3:2b:52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brd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ff:ff:ff:ff:ff:ff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promiscuity 0 </a:t>
            </a:r>
          </a:p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vxlan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1 local </a:t>
            </a:r>
            <a:r>
              <a:rPr lang="en-US" altLang="zh-CN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10.9.245.198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srcport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0 0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dstport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8472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nolearning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ageing 300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addrgenmode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</a:t>
            </a:r>
            <a:endParaRPr lang="zh-CN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>
            <a:stCxn id="49" idx="2"/>
          </p:cNvCxnSpPr>
          <p:nvPr/>
        </p:nvCxnSpPr>
        <p:spPr>
          <a:xfrm>
            <a:off x="6406038" y="4137109"/>
            <a:ext cx="0" cy="472991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>Kubernetes Example </a:t>
            </a:r>
            <a:r>
              <a:rPr lang="en-US" altLang="zh-CN" dirty="0" smtClean="0"/>
              <a:t>2: </a:t>
            </a:r>
            <a:r>
              <a:rPr lang="en-US" altLang="zh-CN" dirty="0" err="1" smtClean="0"/>
              <a:t>NodePort</a:t>
            </a:r>
            <a:r>
              <a:rPr lang="en-US" altLang="zh-CN" dirty="0" smtClean="0"/>
              <a:t> </a:t>
            </a:r>
            <a:r>
              <a:rPr lang="en-US" altLang="zh-CN" dirty="0"/>
              <a:t>type </a:t>
            </a:r>
            <a:r>
              <a:rPr lang="en-US" altLang="zh-CN" dirty="0" smtClean="0"/>
              <a:t>Service</a:t>
            </a:r>
            <a:br>
              <a:rPr lang="en-US" altLang="zh-CN" dirty="0" smtClean="0"/>
            </a:br>
            <a:r>
              <a:rPr lang="en-US" altLang="zh-CN" dirty="0" smtClean="0"/>
              <a:t>Use NAT to implement load balance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01EA5D4-CDE0-4AFD-A2D3-B7654B707817}"/>
              </a:ext>
            </a:extLst>
          </p:cNvPr>
          <p:cNvSpPr txBox="1"/>
          <p:nvPr/>
        </p:nvSpPr>
        <p:spPr>
          <a:xfrm>
            <a:off x="0" y="764188"/>
            <a:ext cx="9144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[node2]&gt; 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 on all worker nodes</a:t>
            </a:r>
          </a:p>
          <a:p>
            <a:r>
              <a:rPr lang="en-US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traffic incoming to port </a:t>
            </a:r>
            <a:r>
              <a:rPr lang="en-US" sz="8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30004(outside) or 10.254.79.194:5252(inside) redirect </a:t>
            </a:r>
            <a:r>
              <a:rPr lang="en-US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zh-CN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KUBE-SVC-DSD7SUFVG6QDBIXR</a:t>
            </a:r>
            <a:r>
              <a:rPr lang="en-US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 (</a:t>
            </a:r>
            <a:r>
              <a:rPr lang="en-US" sz="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Docker chain</a:t>
            </a:r>
            <a:r>
              <a:rPr lang="en-US" sz="8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 PREROUTING -m comment --comment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portals" -j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KUBE-SERVICES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 KUBE-SERVICES -d 10.254.79.194/32 -p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-m comment --comment "default/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cluster IP" -m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5252 -j </a:t>
            </a:r>
            <a:r>
              <a:rPr lang="en-US" sz="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KUBE-SVC-DSD7SUFVG6QDBIXR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 KUBE-SERVICES -m comment --comment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NOTE: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…"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-type LOCAL -j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KUBE-NODEPORTS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 KUBE-NODEPORTS -p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-m comment --comment "default/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:" -m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30004 -j </a:t>
            </a:r>
            <a:r>
              <a:rPr lang="en-US" sz="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KUBE-SVC-DSD7SUFVG6QDBIXR</a:t>
            </a:r>
          </a:p>
          <a:p>
            <a:r>
              <a:rPr lang="en-US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8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mark for </a:t>
            </a:r>
            <a:r>
              <a:rPr lang="en-US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8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doing SNAT</a:t>
            </a:r>
            <a:endParaRPr lang="en-US" sz="8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 KUBE-NODEPORTS -p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-m comment --comment "default/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:" -m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30004 -j </a:t>
            </a:r>
            <a:r>
              <a:rPr lang="en-US" altLang="zh-CN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KUBE-MARK-MASQ</a:t>
            </a:r>
            <a:endParaRPr 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 KUBE-MARK-MASQ -j MARK --set-xmark 0x4000/0x4000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i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50% of traffic send to KUBE-SEP-BDBYPCY2DMZQVNR6</a:t>
            </a:r>
            <a:r>
              <a:rPr lang="en-US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rest to KUBE-SEP-CHNQ2ATUBBIDQE52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 KUBE-SVC-DSD7SUFVG6QDBIXR -m comment --comment "default/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:" -m statistic --mode random --probability 0.50000000000 -j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KUBE-SEP-BDBYPCY2DMZQVNR6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 KUBE-SVC-DSD7SUFVG6QDBIXR -m comment --comment "default/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:" -j </a:t>
            </a:r>
            <a:r>
              <a:rPr lang="en-US" sz="8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KUBE-SEP-CHNQ2ATUBBIDQE52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KUBE-SEP-BDBYPCY2DMZQVNR6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-p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-m comment --comment "default/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:" -m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-j DNAT --to-destination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10.255.47.2:5252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sz="8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KUBE-SEP-CHNQ2ATUBBIDQE52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-p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-m comment --comment "default/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:" -m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-j DNAT --to-destination 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10.255.95.6:5252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----------------------------------------------------------------------------------------------------------------------------------------------------</a:t>
            </a:r>
          </a:p>
          <a:p>
            <a:r>
              <a:rPr lang="en-US" sz="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 SNAT for marked traffic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 POSTROUTING -m comment --comment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postrouting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rules" -j KUBE-POSTROUTING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 KUBE-POSTROUTING -m comment --comment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traffic requiring SNAT" -m mark --mark 0x4000/0x4000 -j MASQUERADE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3587444"/>
            <a:ext cx="51149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[node2]&gt; route -n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Kernel IP routing table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    Gateway        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Flags Metric Ref    Use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0.0.0.0         10.9.245.222    0.0.0.0         UG    100    0        0 eth0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10.9.245.192    0.0.0.0         255.255.255.224 U     0      0        0 </a:t>
            </a:r>
            <a:r>
              <a:rPr lang="en-US" altLang="zh-CN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</a:p>
          <a:p>
            <a:r>
              <a:rPr lang="nl-NL" altLang="zh-C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10.255.0.0      0.0.0.0         255.255.0.0     U     0      0        0 </a:t>
            </a:r>
            <a:r>
              <a:rPr lang="nl-NL" altLang="zh-CN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flannel.1</a:t>
            </a:r>
          </a:p>
          <a:p>
            <a:r>
              <a:rPr lang="en-US" altLang="zh-CN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10.255.95.0     </a:t>
            </a:r>
            <a:r>
              <a:rPr lang="en-US" altLang="zh-C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0.0.0.0         255.255.255.0   U     0      0        0 docker0</a:t>
            </a:r>
            <a:endParaRPr lang="zh-CN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5991" y="3434299"/>
            <a:ext cx="391800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+mn-lt"/>
              </a:rPr>
              <a:t>On accessing node2ip:30004, the </a:t>
            </a:r>
            <a:r>
              <a:rPr lang="en-US" altLang="zh-CN" sz="1100" dirty="0" err="1" smtClean="0">
                <a:latin typeface="+mn-lt"/>
              </a:rPr>
              <a:t>dst</a:t>
            </a:r>
            <a:r>
              <a:rPr lang="en-US" altLang="zh-CN" sz="1100" dirty="0" smtClean="0">
                <a:latin typeface="+mn-lt"/>
              </a:rPr>
              <a:t> IP will be </a:t>
            </a:r>
            <a:r>
              <a:rPr lang="en-US" altLang="zh-CN" sz="1100" dirty="0" err="1" smtClean="0">
                <a:latin typeface="+mn-lt"/>
              </a:rPr>
              <a:t>NATed</a:t>
            </a:r>
            <a:r>
              <a:rPr lang="en-US" altLang="zh-CN" sz="1100" dirty="0" smtClean="0">
                <a:latin typeface="+mn-lt"/>
              </a:rPr>
              <a:t> to pod IP: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lt"/>
              </a:rPr>
              <a:t>If 10.255.95.6, redirect to docker0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lt"/>
              </a:rPr>
              <a:t>Else 10.255.47.2, route to flannel.1. </a:t>
            </a:r>
            <a:r>
              <a:rPr lang="en-US" altLang="zh-CN" sz="1100" dirty="0" err="1">
                <a:latin typeface="+mn-lt"/>
              </a:rPr>
              <a:t>F</a:t>
            </a:r>
            <a:r>
              <a:rPr lang="en-US" altLang="zh-CN" sz="1100" dirty="0" err="1" smtClean="0">
                <a:latin typeface="+mn-lt"/>
              </a:rPr>
              <a:t>lanneld</a:t>
            </a:r>
            <a:r>
              <a:rPr lang="en-US" altLang="zh-CN" sz="1100" dirty="0" smtClean="0">
                <a:latin typeface="+mn-lt"/>
              </a:rPr>
              <a:t> </a:t>
            </a:r>
            <a:r>
              <a:rPr lang="en-US" altLang="zh-CN" sz="1100" dirty="0">
                <a:latin typeface="+mn-lt"/>
              </a:rPr>
              <a:t>will </a:t>
            </a:r>
            <a:r>
              <a:rPr lang="en-US" altLang="zh-CN" sz="1100" dirty="0" smtClean="0">
                <a:latin typeface="+mn-lt"/>
              </a:rPr>
              <a:t>encapsulate this package, and redirect to node1.</a:t>
            </a:r>
          </a:p>
          <a:p>
            <a:endParaRPr lang="en-US" altLang="zh-CN" sz="1100" dirty="0">
              <a:latin typeface="+mn-lt"/>
            </a:endParaRPr>
          </a:p>
          <a:p>
            <a:r>
              <a:rPr lang="en-US" altLang="zh-CN" sz="1100" dirty="0" smtClean="0">
                <a:latin typeface="+mn-lt"/>
              </a:rPr>
              <a:t>For K8S service, you can use any node IP + published port to access it</a:t>
            </a:r>
            <a:r>
              <a:rPr lang="en-US" altLang="zh-CN" sz="1100" dirty="0">
                <a:latin typeface="+mn-lt"/>
              </a:rPr>
              <a:t>. (Whether or not there is a running </a:t>
            </a:r>
            <a:r>
              <a:rPr lang="en-US" altLang="zh-CN" sz="1100" dirty="0" smtClean="0">
                <a:latin typeface="+mn-lt"/>
              </a:rPr>
              <a:t>pod in this node)</a:t>
            </a:r>
            <a:endParaRPr lang="en-US" altLang="zh-CN" sz="11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25991" y="185261"/>
            <a:ext cx="39180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[all nodes]&gt; 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lsof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</a:t>
            </a:r>
            <a:r>
              <a:rPr lang="en-US" altLang="zh-CN" sz="800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:30004</a:t>
            </a:r>
          </a:p>
          <a:p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COMMAND   PID USER   FD   TYPE DEVICE SIZE/OFF NODE NAME</a:t>
            </a:r>
          </a:p>
          <a:p>
            <a:r>
              <a:rPr lang="en-US" altLang="zh-CN" sz="8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kube-prox</a:t>
            </a:r>
            <a:r>
              <a:rPr lang="en-US" altLang="zh-CN" sz="8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923 root   10u  IPv6  20158      0t0  UDP *:30004</a:t>
            </a:r>
            <a:endParaRPr lang="zh-CN" altLang="en-US" sz="800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Static Routing (Direct Routing)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64383" y="4135221"/>
            <a:ext cx="557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[host1]# </a:t>
            </a:r>
            <a:r>
              <a:rPr lang="en-US" altLang="zh-CN" sz="1400" dirty="0" err="1" smtClean="0"/>
              <a:t>ip</a:t>
            </a:r>
            <a:r>
              <a:rPr lang="en-US" altLang="zh-CN" sz="1400" dirty="0" smtClean="0"/>
              <a:t> route add -net 172.17.2.0/24 via 10.10.103.92 </a:t>
            </a:r>
            <a:r>
              <a:rPr lang="en-US" altLang="zh-CN" sz="1400" dirty="0" err="1" smtClean="0"/>
              <a:t>dev</a:t>
            </a:r>
            <a:r>
              <a:rPr lang="en-US" altLang="zh-CN" sz="1400" dirty="0" smtClean="0"/>
              <a:t> eth0</a:t>
            </a:r>
          </a:p>
          <a:p>
            <a:r>
              <a:rPr lang="en-US" altLang="zh-CN" sz="1400" dirty="0" smtClean="0"/>
              <a:t>[host2]# </a:t>
            </a:r>
            <a:r>
              <a:rPr lang="en-US" altLang="zh-CN" sz="1400" dirty="0" err="1" smtClean="0"/>
              <a:t>ip</a:t>
            </a:r>
            <a:r>
              <a:rPr lang="en-US" altLang="zh-CN" sz="1400" dirty="0" smtClean="0"/>
              <a:t> route add -net 172.17.1.0/24 via 10.10.103.91 </a:t>
            </a:r>
            <a:r>
              <a:rPr lang="en-US" altLang="zh-CN" sz="1400" dirty="0" err="1" smtClean="0"/>
              <a:t>dev</a:t>
            </a:r>
            <a:r>
              <a:rPr lang="en-US" altLang="zh-CN" sz="1400" dirty="0" smtClean="0"/>
              <a:t> eth0   </a:t>
            </a:r>
            <a:endParaRPr lang="zh-CN" altLang="en-US" sz="1400" dirty="0"/>
          </a:p>
        </p:txBody>
      </p:sp>
      <p:pic>
        <p:nvPicPr>
          <p:cNvPr id="22530" name="Picture 2" descr="http://cdn.img2.a-site.cn/pic.php?url=aHR0cDovL21tYml6LnFwaWMuY24vbW1iaXovUVAwQVk3dGRKblV4eFJNWjRRcDl0b21GaFFRMDNYVUVSaWNlcHl4VGNLM3lhdThCdEVpY1RrUEdWTWZUY2cycFNtT2VDclBFVFJMamFwQWJRWU5sNUdCZy8wP3d4X2ZtdD1wbmc=&amp;_=65536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2" y="800816"/>
            <a:ext cx="5959475" cy="31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Pipework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5" y="889383"/>
            <a:ext cx="4085705" cy="324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67224" y="970076"/>
            <a:ext cx="42860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lt"/>
              </a:rPr>
              <a:t>使用新建</a:t>
            </a:r>
            <a:r>
              <a:rPr lang="zh-CN" altLang="en-US" sz="1400" dirty="0" smtClean="0">
                <a:latin typeface="+mn-lt"/>
              </a:rPr>
              <a:t>的</a:t>
            </a:r>
            <a:r>
              <a:rPr lang="en-US" altLang="zh-CN" sz="1400" dirty="0" smtClean="0">
                <a:latin typeface="+mn-lt"/>
              </a:rPr>
              <a:t>Linux bridge (br0)</a:t>
            </a:r>
            <a:r>
              <a:rPr lang="zh-CN" altLang="en-US" sz="1400" dirty="0" smtClean="0">
                <a:latin typeface="+mn-lt"/>
              </a:rPr>
              <a:t>网</a:t>
            </a:r>
            <a:r>
              <a:rPr lang="zh-CN" altLang="en-US" sz="1400" dirty="0">
                <a:latin typeface="+mn-lt"/>
              </a:rPr>
              <a:t>桥代替缺省的</a:t>
            </a:r>
            <a:r>
              <a:rPr lang="en-US" altLang="zh-CN" sz="1400" dirty="0">
                <a:latin typeface="+mn-lt"/>
              </a:rPr>
              <a:t>docker0</a:t>
            </a:r>
            <a:r>
              <a:rPr lang="zh-CN" altLang="en-US" sz="1400" dirty="0">
                <a:latin typeface="+mn-lt"/>
              </a:rPr>
              <a:t>网桥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lt"/>
              </a:rPr>
              <a:t>br0</a:t>
            </a:r>
            <a:r>
              <a:rPr lang="zh-CN" altLang="en-US" sz="1400" dirty="0">
                <a:latin typeface="+mn-lt"/>
              </a:rPr>
              <a:t>网桥与缺省的</a:t>
            </a:r>
            <a:r>
              <a:rPr lang="en-US" altLang="zh-CN" sz="1400" dirty="0">
                <a:latin typeface="+mn-lt"/>
              </a:rPr>
              <a:t>docker0</a:t>
            </a:r>
            <a:r>
              <a:rPr lang="zh-CN" altLang="en-US" sz="1400" dirty="0">
                <a:latin typeface="+mn-lt"/>
              </a:rPr>
              <a:t>网桥的区别：</a:t>
            </a:r>
            <a:r>
              <a:rPr lang="en-US" altLang="zh-CN" sz="1400" dirty="0" smtClean="0">
                <a:latin typeface="+mn-lt"/>
              </a:rPr>
              <a:t>br0</a:t>
            </a:r>
            <a:r>
              <a:rPr lang="zh-CN" altLang="en-US" sz="1400" dirty="0">
                <a:latin typeface="+mn-lt"/>
              </a:rPr>
              <a:t>和主机</a:t>
            </a:r>
            <a:r>
              <a:rPr lang="en-US" altLang="zh-CN" sz="1400" dirty="0">
                <a:latin typeface="+mn-lt"/>
              </a:rPr>
              <a:t>eth0</a:t>
            </a:r>
            <a:r>
              <a:rPr lang="zh-CN" altLang="en-US" sz="1400" dirty="0">
                <a:latin typeface="+mn-lt"/>
              </a:rPr>
              <a:t>之</a:t>
            </a:r>
            <a:r>
              <a:rPr lang="zh-CN" altLang="en-US" sz="1400" dirty="0" smtClean="0">
                <a:latin typeface="+mn-lt"/>
              </a:rPr>
              <a:t>间</a:t>
            </a:r>
            <a:r>
              <a:rPr lang="zh-CN" altLang="en-US" sz="1400" dirty="0">
                <a:latin typeface="+mn-lt"/>
              </a:rPr>
              <a:t>也</a:t>
            </a:r>
            <a:r>
              <a:rPr lang="zh-CN" altLang="en-US" sz="1400" dirty="0" smtClean="0">
                <a:latin typeface="+mn-lt"/>
              </a:rPr>
              <a:t>是</a:t>
            </a:r>
            <a:r>
              <a:rPr lang="en-US" altLang="zh-CN" sz="1400" dirty="0" err="1">
                <a:latin typeface="+mn-lt"/>
              </a:rPr>
              <a:t>veth</a:t>
            </a:r>
            <a:r>
              <a:rPr lang="en-US" altLang="zh-CN" sz="1400" dirty="0">
                <a:latin typeface="+mn-lt"/>
              </a:rPr>
              <a:t> </a:t>
            </a:r>
            <a:r>
              <a:rPr lang="en-US" altLang="zh-CN" sz="1400" dirty="0" smtClean="0">
                <a:latin typeface="+mn-lt"/>
              </a:rPr>
              <a:t>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+mn-lt"/>
            </a:endParaRPr>
          </a:p>
          <a:p>
            <a:r>
              <a:rPr lang="en-US" altLang="zh-CN" sz="1400" b="1" dirty="0" smtClean="0">
                <a:latin typeface="+mn-lt"/>
              </a:rPr>
              <a:t>Apply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u="sng" dirty="0">
                <a:solidFill>
                  <a:srgbClr val="FF0000"/>
                </a:solidFill>
                <a:latin typeface="+mn-lt"/>
              </a:rPr>
              <a:t>将</a:t>
            </a:r>
            <a:r>
              <a:rPr lang="en-US" altLang="zh-CN" sz="1400" u="sng" dirty="0" smtClean="0">
                <a:solidFill>
                  <a:srgbClr val="FF0000"/>
                </a:solidFill>
                <a:latin typeface="+mn-lt"/>
              </a:rPr>
              <a:t>Docker</a:t>
            </a:r>
            <a:r>
              <a:rPr lang="zh-CN" altLang="en-US" sz="1400" u="sng" dirty="0">
                <a:solidFill>
                  <a:srgbClr val="FF0000"/>
                </a:solidFill>
                <a:latin typeface="+mn-lt"/>
              </a:rPr>
              <a:t>容器配置到和主机同一网段的需</a:t>
            </a:r>
            <a:r>
              <a:rPr lang="zh-CN" altLang="en-US" sz="1400" u="sng" dirty="0" smtClean="0">
                <a:solidFill>
                  <a:srgbClr val="FF0000"/>
                </a:solidFill>
                <a:latin typeface="+mn-lt"/>
              </a:rPr>
              <a:t>求</a:t>
            </a:r>
            <a:r>
              <a:rPr lang="en-US" altLang="zh-CN" sz="1400" u="sng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1400" u="sng" dirty="0" err="1" smtClean="0">
                <a:solidFill>
                  <a:srgbClr val="FF0000"/>
                </a:solidFill>
                <a:latin typeface="+mn-lt"/>
              </a:rPr>
              <a:t>linux</a:t>
            </a:r>
            <a:r>
              <a:rPr lang="en-US" altLang="zh-CN" sz="1400" u="sng" dirty="0" smtClean="0">
                <a:solidFill>
                  <a:srgbClr val="FF0000"/>
                </a:solidFill>
                <a:latin typeface="+mn-lt"/>
              </a:rPr>
              <a:t> bridge, shown as the left figure)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lt"/>
              </a:rPr>
              <a:t>单主机</a:t>
            </a:r>
            <a:r>
              <a:rPr lang="en-US" altLang="zh-CN" sz="1400" dirty="0">
                <a:latin typeface="+mn-lt"/>
              </a:rPr>
              <a:t>Docker</a:t>
            </a:r>
            <a:r>
              <a:rPr lang="zh-CN" altLang="en-US" sz="1400" dirty="0">
                <a:latin typeface="+mn-lt"/>
              </a:rPr>
              <a:t>容</a:t>
            </a:r>
            <a:r>
              <a:rPr lang="zh-CN" altLang="en-US" sz="1400" dirty="0" smtClean="0">
                <a:latin typeface="+mn-lt"/>
              </a:rPr>
              <a:t>器</a:t>
            </a:r>
            <a:r>
              <a:rPr lang="zh-CN" altLang="en-US" sz="1400" dirty="0">
                <a:latin typeface="+mn-lt"/>
              </a:rPr>
              <a:t>多</a:t>
            </a:r>
            <a:r>
              <a:rPr lang="en-US" altLang="zh-CN" sz="1400" dirty="0" smtClean="0">
                <a:latin typeface="+mn-lt"/>
              </a:rPr>
              <a:t>VLAN</a:t>
            </a:r>
            <a:r>
              <a:rPr lang="zh-CN" altLang="en-US" sz="1400" dirty="0">
                <a:latin typeface="+mn-lt"/>
              </a:rPr>
              <a:t>划</a:t>
            </a:r>
            <a:r>
              <a:rPr lang="zh-CN" altLang="en-US" sz="1400" dirty="0" smtClean="0">
                <a:latin typeface="+mn-lt"/>
              </a:rPr>
              <a:t>分</a:t>
            </a:r>
            <a:r>
              <a:rPr lang="en-US" altLang="zh-CN" sz="1400" dirty="0" smtClean="0">
                <a:latin typeface="+mn-lt"/>
              </a:rPr>
              <a:t>(OVS</a:t>
            </a:r>
            <a:r>
              <a:rPr lang="en-US" altLang="zh-CN" sz="1400" dirty="0">
                <a:latin typeface="+mn-lt"/>
              </a:rPr>
              <a:t>)</a:t>
            </a:r>
            <a:endParaRPr lang="en-US" altLang="zh-CN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lt"/>
              </a:rPr>
              <a:t>多主机</a:t>
            </a:r>
            <a:r>
              <a:rPr lang="en-US" altLang="zh-CN" sz="1400" dirty="0">
                <a:latin typeface="+mn-lt"/>
              </a:rPr>
              <a:t>Docker</a:t>
            </a:r>
            <a:r>
              <a:rPr lang="zh-CN" altLang="en-US" sz="1400" dirty="0">
                <a:latin typeface="+mn-lt"/>
              </a:rPr>
              <a:t>容</a:t>
            </a:r>
            <a:r>
              <a:rPr lang="zh-CN" altLang="en-US" sz="1400" dirty="0" smtClean="0">
                <a:latin typeface="+mn-lt"/>
              </a:rPr>
              <a:t>器多</a:t>
            </a:r>
            <a:r>
              <a:rPr lang="en-US" altLang="zh-CN" sz="1400" dirty="0" smtClean="0">
                <a:latin typeface="+mn-lt"/>
              </a:rPr>
              <a:t>VLAN</a:t>
            </a:r>
            <a:r>
              <a:rPr lang="zh-CN" altLang="en-US" sz="1400" dirty="0">
                <a:latin typeface="+mn-lt"/>
              </a:rPr>
              <a:t>划</a:t>
            </a:r>
            <a:r>
              <a:rPr lang="zh-CN" altLang="en-US" sz="1400" dirty="0" smtClean="0">
                <a:latin typeface="+mn-lt"/>
              </a:rPr>
              <a:t>分</a:t>
            </a:r>
            <a:r>
              <a:rPr lang="en-US" altLang="zh-CN" sz="1400" dirty="0" smtClean="0">
                <a:latin typeface="+mn-lt"/>
              </a:rPr>
              <a:t>(OVS)</a:t>
            </a:r>
            <a:endParaRPr lang="en-US" altLang="zh-CN" sz="14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383" y="4135221"/>
            <a:ext cx="7813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hlinkClick r:id="rId4"/>
              </a:rPr>
              <a:t>https://</a:t>
            </a:r>
            <a:r>
              <a:rPr lang="en-US" altLang="zh-CN" sz="1400" dirty="0" smtClean="0">
                <a:hlinkClick r:id="rId4"/>
              </a:rPr>
              <a:t>github.com/jpetazzo/pipework.git</a:t>
            </a:r>
            <a:endParaRPr lang="en-US" altLang="zh-CN" sz="1400" dirty="0" smtClean="0"/>
          </a:p>
          <a:p>
            <a:r>
              <a:rPr lang="en-US" altLang="zh-CN" sz="1400" dirty="0">
                <a:hlinkClick r:id="rId5"/>
              </a:rPr>
              <a:t>http://</a:t>
            </a:r>
            <a:r>
              <a:rPr lang="en-US" altLang="zh-CN" sz="1400" dirty="0" smtClean="0">
                <a:hlinkClick r:id="rId5"/>
              </a:rPr>
              <a:t>www.infoq.com/cn/articles/docker-network-and-pipework-open-source-explanation-practice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76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OpenVSwitch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069117" y="841314"/>
            <a:ext cx="368418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 smtClean="0">
                <a:latin typeface="+mn-lt"/>
              </a:rPr>
              <a:t>Create a new </a:t>
            </a:r>
            <a:r>
              <a:rPr lang="en-US" altLang="zh-CN" sz="1300" dirty="0" err="1" smtClean="0">
                <a:latin typeface="+mn-lt"/>
              </a:rPr>
              <a:t>ovs-br</a:t>
            </a:r>
            <a:r>
              <a:rPr lang="en-US" altLang="zh-CN" sz="1300" dirty="0" smtClean="0">
                <a:latin typeface="+mn-lt"/>
              </a:rPr>
              <a:t> to replace the docker0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latin typeface="+mn-lt"/>
              </a:rPr>
              <a:t>A</a:t>
            </a:r>
            <a:r>
              <a:rPr lang="en-US" altLang="zh-CN" sz="1300" dirty="0" smtClean="0">
                <a:latin typeface="+mn-lt"/>
              </a:rPr>
              <a:t>dd </a:t>
            </a:r>
            <a:r>
              <a:rPr lang="en-US" altLang="zh-CN" sz="1300" dirty="0" err="1" smtClean="0">
                <a:latin typeface="+mn-lt"/>
              </a:rPr>
              <a:t>ovs</a:t>
            </a:r>
            <a:r>
              <a:rPr lang="en-US" altLang="zh-CN" sz="1300" dirty="0" smtClean="0">
                <a:latin typeface="+mn-lt"/>
              </a:rPr>
              <a:t> port and interface (type is GRE or </a:t>
            </a:r>
            <a:r>
              <a:rPr lang="en-US" altLang="zh-CN" sz="1300" dirty="0" err="1" smtClean="0">
                <a:latin typeface="+mn-lt"/>
              </a:rPr>
              <a:t>vxlan</a:t>
            </a:r>
            <a:r>
              <a:rPr lang="en-US" altLang="zh-CN" sz="1300" dirty="0" smtClean="0"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 smtClean="0">
                <a:latin typeface="+mn-lt"/>
              </a:rPr>
              <a:t>Set remote IP</a:t>
            </a:r>
            <a:endParaRPr lang="zh-CN" altLang="en-US" sz="1400" dirty="0">
              <a:latin typeface="+mn-lt"/>
            </a:endParaRPr>
          </a:p>
        </p:txBody>
      </p:sp>
      <p:pic>
        <p:nvPicPr>
          <p:cNvPr id="12290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0" y="1097300"/>
            <a:ext cx="4530203" cy="284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69117" y="2064796"/>
            <a:ext cx="36841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400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// </a:t>
            </a:r>
            <a:r>
              <a:rPr lang="en-US" altLang="zh-CN" sz="14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GRE type</a:t>
            </a:r>
          </a:p>
          <a:p>
            <a:pPr lvl="0"/>
            <a:r>
              <a:rPr lang="zh-CN" altLang="zh-CN" sz="1400" b="1" dirty="0" smtClean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ovs</a:t>
            </a:r>
            <a:r>
              <a:rPr lang="zh-CN" altLang="zh-CN" sz="14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-vsctl </a:t>
            </a:r>
            <a:r>
              <a:rPr lang="zh-CN" altLang="zh-CN" sz="1400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add-port </a:t>
            </a:r>
            <a:r>
              <a:rPr lang="zh-CN" altLang="zh-CN" sz="1400" b="1" dirty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ovs</a:t>
            </a:r>
            <a:r>
              <a:rPr lang="zh-CN" altLang="zh-CN" sz="1400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-br0 gre0 -- set interface gre0 type=gre options:remote_ip=$</a:t>
            </a:r>
            <a:r>
              <a:rPr lang="zh-CN" altLang="zh-CN" sz="14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REMOTE_IP</a:t>
            </a:r>
            <a:endParaRPr lang="en-US" altLang="zh-CN" sz="1400" dirty="0" smtClean="0"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lvl="0"/>
            <a:endParaRPr lang="en-US" altLang="zh-CN" sz="1400" dirty="0"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lvl="0"/>
            <a:r>
              <a:rPr lang="zh-CN" altLang="zh-CN" sz="14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// vxlan</a:t>
            </a:r>
            <a:r>
              <a:rPr lang="en-US" altLang="zh-CN" sz="1400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type</a:t>
            </a:r>
          </a:p>
          <a:p>
            <a:pPr lvl="0"/>
            <a:r>
              <a:rPr lang="zh-CN" altLang="zh-CN" sz="1400" b="1" dirty="0" smtClean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ovs</a:t>
            </a:r>
            <a:r>
              <a:rPr lang="zh-CN" altLang="zh-CN" sz="14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-vsctl </a:t>
            </a:r>
            <a:r>
              <a:rPr lang="zh-CN" altLang="zh-CN" sz="1400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add-port </a:t>
            </a:r>
            <a:r>
              <a:rPr lang="zh-CN" altLang="zh-CN" sz="1400" b="1" dirty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ovs</a:t>
            </a:r>
            <a:r>
              <a:rPr lang="zh-CN" altLang="zh-CN" sz="1400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-br0 vx0 -- set interface vx0 type=vxlan options:remote_ip=$REMOTE_IP </a:t>
            </a:r>
            <a:endParaRPr lang="zh-CN" altLang="zh-CN" sz="3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462" y="4126899"/>
            <a:ext cx="4832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hlinkClick r:id="rId4"/>
              </a:rPr>
              <a:t>http://</a:t>
            </a:r>
            <a:r>
              <a:rPr lang="en-US" altLang="zh-CN" sz="1200" dirty="0" smtClean="0">
                <a:hlinkClick r:id="rId4"/>
              </a:rPr>
              <a:t>www.dockerinfo.net/1819.html</a:t>
            </a:r>
            <a:endParaRPr lang="en-US" altLang="zh-CN" sz="1200" dirty="0" smtClean="0"/>
          </a:p>
          <a:p>
            <a:r>
              <a:rPr lang="en-US" altLang="zh-CN" sz="1200" dirty="0">
                <a:hlinkClick r:id="rId5"/>
              </a:rPr>
              <a:t>http://</a:t>
            </a:r>
            <a:r>
              <a:rPr lang="en-US" altLang="zh-CN" sz="1200" dirty="0" smtClean="0">
                <a:hlinkClick r:id="rId5"/>
              </a:rPr>
              <a:t>cloudgeekz.com/400/how-to-use-openvswitch-with-docker.html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0350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Weave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069117" y="799492"/>
            <a:ext cx="383840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lt"/>
              </a:rPr>
              <a:t>Weave creates a network bridge on the </a:t>
            </a:r>
            <a:r>
              <a:rPr lang="en-US" altLang="zh-CN" sz="1400" dirty="0" smtClean="0">
                <a:latin typeface="+mn-lt"/>
              </a:rPr>
              <a:t>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lt"/>
              </a:rPr>
              <a:t>Each </a:t>
            </a:r>
            <a:r>
              <a:rPr lang="en-US" altLang="zh-CN" sz="1400" dirty="0">
                <a:latin typeface="+mn-lt"/>
              </a:rPr>
              <a:t>container is connected to that bridge via a </a:t>
            </a:r>
            <a:r>
              <a:rPr lang="en-US" altLang="zh-CN" sz="1400" b="1" dirty="0" err="1">
                <a:latin typeface="+mn-lt"/>
              </a:rPr>
              <a:t>veth</a:t>
            </a:r>
            <a:r>
              <a:rPr lang="en-US" altLang="zh-CN" sz="1400" b="1" dirty="0">
                <a:latin typeface="+mn-lt"/>
              </a:rPr>
              <a:t> pair</a:t>
            </a:r>
            <a:r>
              <a:rPr lang="en-US" altLang="zh-CN" sz="1400" dirty="0">
                <a:latin typeface="+mn-lt"/>
              </a:rPr>
              <a:t>, the container side of which is given the IP address &amp; </a:t>
            </a:r>
            <a:r>
              <a:rPr lang="en-US" altLang="zh-CN" sz="1400" dirty="0" err="1">
                <a:latin typeface="+mn-lt"/>
              </a:rPr>
              <a:t>netmask</a:t>
            </a:r>
            <a:r>
              <a:rPr lang="en-US" altLang="zh-CN" sz="1400" dirty="0">
                <a:latin typeface="+mn-lt"/>
              </a:rPr>
              <a:t> supplied in ‘weave run’. Also connected to the bridge is the weave router container</a:t>
            </a:r>
            <a:r>
              <a:rPr lang="en-US" altLang="zh-CN" sz="1400" dirty="0" smtClean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lt"/>
              </a:rPr>
              <a:t>A weave router captures Ethernet packets from its bridge-connected interface in promiscuous mode, using ‘</a:t>
            </a:r>
            <a:r>
              <a:rPr lang="en-US" altLang="zh-CN" sz="1400" b="1" dirty="0" err="1">
                <a:latin typeface="+mn-lt"/>
              </a:rPr>
              <a:t>pcap</a:t>
            </a:r>
            <a:r>
              <a:rPr lang="en-US" altLang="zh-CN" sz="1400" dirty="0" smtClean="0">
                <a:latin typeface="+mn-lt"/>
              </a:rPr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lt"/>
              </a:rPr>
              <a:t>Captured packets are forwarded </a:t>
            </a:r>
            <a:r>
              <a:rPr lang="en-US" altLang="zh-CN" sz="1400" b="1" dirty="0">
                <a:latin typeface="+mn-lt"/>
              </a:rPr>
              <a:t>over UDP</a:t>
            </a:r>
            <a:r>
              <a:rPr lang="en-US" altLang="zh-CN" sz="1400" dirty="0">
                <a:latin typeface="+mn-lt"/>
              </a:rPr>
              <a:t> to weave router peers running on other hosts</a:t>
            </a:r>
            <a:r>
              <a:rPr lang="en-US" altLang="zh-CN" sz="1400" dirty="0" smtClean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lt"/>
              </a:rPr>
              <a:t>On receipt of such a packet, a router injects the packet on its bridge interface using ‘</a:t>
            </a:r>
            <a:r>
              <a:rPr lang="en-US" altLang="zh-CN" sz="1400" dirty="0" err="1">
                <a:latin typeface="+mn-lt"/>
              </a:rPr>
              <a:t>pcap</a:t>
            </a:r>
            <a:r>
              <a:rPr lang="en-US" altLang="zh-CN" sz="1400" dirty="0">
                <a:latin typeface="+mn-lt"/>
              </a:rPr>
              <a:t>’ and/or forwards the packet to peers.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1" y="1132001"/>
            <a:ext cx="4716876" cy="229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8618" y="3770990"/>
            <a:ext cx="19443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hlinkClick r:id="rId4"/>
              </a:rPr>
              <a:t>https://www.weave.works</a:t>
            </a:r>
            <a:r>
              <a:rPr lang="en-US" altLang="zh-CN" sz="1200" dirty="0" smtClean="0">
                <a:hlinkClick r:id="rId4"/>
              </a:rPr>
              <a:t>/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7861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Calico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069116" y="3637942"/>
            <a:ext cx="3838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No overlay </a:t>
            </a:r>
            <a:r>
              <a:rPr lang="en-US" altLang="zh-CN" sz="1400" dirty="0" smtClean="0">
                <a:solidFill>
                  <a:srgbClr val="FF0000"/>
                </a:solidFill>
                <a:latin typeface="+mn-lt"/>
              </a:rPr>
              <a:t>required</a:t>
            </a:r>
            <a:r>
              <a:rPr lang="en-US" altLang="zh-CN" sz="1400" dirty="0" smtClean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lt"/>
              </a:rPr>
              <a:t>No NAT required.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618" y="3770990"/>
            <a:ext cx="4333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hlinkClick r:id="rId3"/>
              </a:rPr>
              <a:t>https://www.projectcalico.org</a:t>
            </a:r>
            <a:r>
              <a:rPr lang="en-US" altLang="zh-CN" sz="1200" dirty="0" smtClean="0">
                <a:hlinkClick r:id="rId3"/>
              </a:rPr>
              <a:t>/</a:t>
            </a:r>
            <a:endParaRPr lang="en-US" altLang="zh-CN" sz="1200" dirty="0" smtClean="0"/>
          </a:p>
          <a:p>
            <a:r>
              <a:rPr lang="en-US" altLang="zh-CN" sz="1200" dirty="0"/>
              <a:t>https://docs.projectcalico.org/v2.0/getting-started/kubernetes/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24578" name="Picture 2" descr="http://images2015.cnblogs.com/blog/704717/201603/704717-20160329162004269-12915479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0" y="982684"/>
            <a:ext cx="3235392" cy="144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images2015.cnblogs.com/blog/704717/201603/704717-20160329162054004-12068097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4" y="2819804"/>
            <a:ext cx="4787653" cy="6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 descr="https://yqfile.alicdn.com/495a6f09abd5963e4075078ea21efe72207fbf6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29" y="824914"/>
            <a:ext cx="3528945" cy="202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Docker </a:t>
            </a:r>
            <a:r>
              <a:rPr lang="en-US" altLang="zh-CN" dirty="0" err="1" smtClean="0"/>
              <a:t>libnetwork</a:t>
            </a:r>
            <a:r>
              <a:rPr lang="en-US" altLang="zh-CN" dirty="0" smtClean="0"/>
              <a:t> (from docker 1.9)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68618" y="3770990"/>
            <a:ext cx="4596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github.com/docker/libnetwork/blob/master/docs/design.md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25602" name="Picture 2" descr="https://github.com/docker/libnetwork/raw/master/docs/cnm-model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8" y="996950"/>
            <a:ext cx="6019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K8S, Docker, Container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255" y="1265643"/>
            <a:ext cx="831210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lt"/>
                <a:cs typeface="Courier New" panose="02070309020205020404" pitchFamily="49" charset="0"/>
              </a:rPr>
              <a:t>The relation between K8S and Docker is same with </a:t>
            </a:r>
            <a:r>
              <a:rPr lang="en-US" altLang="zh-CN" sz="1400" dirty="0" err="1" smtClean="0">
                <a:latin typeface="+mn-lt"/>
                <a:cs typeface="Courier New" panose="02070309020205020404" pitchFamily="49" charset="0"/>
              </a:rPr>
              <a:t>Openstack</a:t>
            </a:r>
            <a:r>
              <a:rPr lang="en-US" altLang="zh-CN" sz="1400" dirty="0" smtClean="0">
                <a:latin typeface="+mn-lt"/>
                <a:cs typeface="Courier New" panose="02070309020205020404" pitchFamily="49" charset="0"/>
              </a:rPr>
              <a:t> and KVM(Hypervisor)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lt"/>
                <a:cs typeface="Courier New" panose="02070309020205020404" pitchFamily="49" charset="0"/>
              </a:rPr>
              <a:t>K8S, google, 2014, </a:t>
            </a:r>
            <a:r>
              <a:rPr lang="en-US" altLang="zh-CN" sz="1400" dirty="0" smtClean="0">
                <a:latin typeface="+mn-lt"/>
                <a:cs typeface="Courier New" panose="02070309020205020404" pitchFamily="49" charset="0"/>
                <a:hlinkClick r:id="rId3"/>
              </a:rPr>
              <a:t>Google Container Engine</a:t>
            </a:r>
            <a:endParaRPr lang="en-US" altLang="zh-CN" sz="1400" dirty="0" smtClean="0">
              <a:latin typeface="+mn-lt"/>
              <a:cs typeface="Courier New" panose="02070309020205020404" pitchFamily="49" charset="0"/>
            </a:endParaRPr>
          </a:p>
          <a:p>
            <a:pPr marL="458788" lvl="1" indent="-228600">
              <a:spcAft>
                <a:spcPts val="600"/>
              </a:spcAft>
              <a:buFont typeface="Lucida Grande"/>
              <a:buChar char="-"/>
            </a:pPr>
            <a:r>
              <a:rPr lang="en-US" altLang="zh-CN" sz="1200" dirty="0">
                <a:latin typeface="+mn-lt"/>
                <a:ea typeface="ヒラギノ角ゴ Pro W3" charset="0"/>
              </a:rPr>
              <a:t>Kubernetes is a newly released Google’s </a:t>
            </a:r>
            <a:r>
              <a:rPr lang="en-US" altLang="zh-CN" sz="1200" b="1" dirty="0">
                <a:latin typeface="+mn-lt"/>
                <a:ea typeface="ヒラギノ角ゴ Pro W3" charset="0"/>
              </a:rPr>
              <a:t>Container-as-a-Service</a:t>
            </a:r>
            <a:r>
              <a:rPr lang="en-US" altLang="zh-CN" sz="1200" dirty="0">
                <a:latin typeface="+mn-lt"/>
                <a:ea typeface="ヒラギノ角ゴ Pro W3" charset="0"/>
              </a:rPr>
              <a:t> solution</a:t>
            </a:r>
            <a:r>
              <a:rPr lang="en-US" altLang="zh-CN" sz="1200" dirty="0" smtClean="0">
                <a:latin typeface="+mn-lt"/>
                <a:ea typeface="ヒラギノ角ゴ Pro W3" charset="0"/>
              </a:rPr>
              <a:t>.</a:t>
            </a:r>
          </a:p>
          <a:p>
            <a:pPr marL="458788" lvl="1" indent="-228600">
              <a:spcAft>
                <a:spcPts val="600"/>
              </a:spcAft>
              <a:buFont typeface="Lucida Grande"/>
              <a:buChar char="-"/>
            </a:pPr>
            <a:r>
              <a:rPr lang="en-US" altLang="zh-CN" sz="1200" dirty="0">
                <a:latin typeface="+mn-lt"/>
                <a:ea typeface="ヒラギノ角ゴ Pro W3" charset="0"/>
              </a:rPr>
              <a:t>Kubernetes builds upon </a:t>
            </a:r>
            <a:r>
              <a:rPr lang="en-US" altLang="zh-CN" sz="1200" b="1" dirty="0">
                <a:latin typeface="+mn-lt"/>
                <a:ea typeface="ヒラギノ角ゴ Pro W3" charset="0"/>
              </a:rPr>
              <a:t>15 years of experience </a:t>
            </a:r>
            <a:r>
              <a:rPr lang="en-US" altLang="zh-CN" sz="1200" dirty="0">
                <a:latin typeface="+mn-lt"/>
                <a:ea typeface="ヒラギノ角ゴ Pro W3" charset="0"/>
              </a:rPr>
              <a:t>of running production workloads at </a:t>
            </a:r>
            <a:r>
              <a:rPr lang="en-US" altLang="zh-CN" sz="1200" dirty="0" smtClean="0">
                <a:latin typeface="+mn-lt"/>
                <a:ea typeface="ヒラギノ角ゴ Pro W3" charset="0"/>
              </a:rPr>
              <a:t>Google</a:t>
            </a:r>
          </a:p>
          <a:p>
            <a:pPr marL="458788" lvl="1" indent="-228600">
              <a:spcAft>
                <a:spcPts val="600"/>
              </a:spcAft>
              <a:buFont typeface="Lucida Grande"/>
              <a:buChar char="-"/>
            </a:pPr>
            <a:r>
              <a:rPr lang="en-US" altLang="zh-CN" sz="1200" dirty="0">
                <a:latin typeface="+mn-lt"/>
                <a:ea typeface="ヒラギノ角ゴ Pro W3" charset="0"/>
              </a:rPr>
              <a:t>Kubernetes could potentially be seen as a </a:t>
            </a:r>
            <a:r>
              <a:rPr lang="en-US" altLang="zh-CN" sz="1200" b="1" dirty="0">
                <a:latin typeface="+mn-lt"/>
                <a:ea typeface="ヒラギノ角ゴ Pro W3" charset="0"/>
              </a:rPr>
              <a:t>substitute for </a:t>
            </a:r>
            <a:r>
              <a:rPr lang="en-US" altLang="zh-CN" sz="1200" b="1" dirty="0" err="1">
                <a:latin typeface="+mn-lt"/>
                <a:ea typeface="ヒラギノ角ゴ Pro W3" charset="0"/>
              </a:rPr>
              <a:t>Openstack</a:t>
            </a:r>
            <a:r>
              <a:rPr lang="en-US" altLang="zh-CN" sz="1200" b="1" dirty="0">
                <a:latin typeface="+mn-lt"/>
                <a:ea typeface="ヒラギノ角ゴ Pro W3" charset="0"/>
              </a:rPr>
              <a:t> </a:t>
            </a:r>
            <a:r>
              <a:rPr lang="en-US" altLang="zh-CN" sz="1200" dirty="0">
                <a:latin typeface="+mn-lt"/>
                <a:ea typeface="ヒラギノ角ゴ Pro W3" charset="0"/>
              </a:rPr>
              <a:t>in providing docker based container scheduling and deployment</a:t>
            </a:r>
            <a:r>
              <a:rPr lang="en-US" altLang="zh-CN" sz="1200" dirty="0" smtClean="0">
                <a:latin typeface="+mn-lt"/>
                <a:ea typeface="ヒラギノ角ゴ Pro W3" charset="0"/>
              </a:rPr>
              <a:t>.</a:t>
            </a:r>
          </a:p>
          <a:p>
            <a:pPr marL="458788" lvl="1" indent="-228600">
              <a:spcAft>
                <a:spcPts val="600"/>
              </a:spcAft>
              <a:buFont typeface="Lucida Grande"/>
              <a:buChar char="-"/>
            </a:pPr>
            <a:r>
              <a:rPr lang="en-US" altLang="zh-CN" sz="1200" b="1"/>
              <a:t>Kubernetes </a:t>
            </a:r>
            <a:r>
              <a:rPr lang="en-US" altLang="zh-CN" sz="1200" b="1" smtClean="0"/>
              <a:t>can be </a:t>
            </a:r>
            <a:r>
              <a:rPr lang="en-US" altLang="zh-CN" sz="1200" b="1" dirty="0"/>
              <a:t>used on top of </a:t>
            </a:r>
            <a:r>
              <a:rPr lang="en-US" altLang="zh-CN" sz="1200" b="1" dirty="0" err="1" smtClean="0"/>
              <a:t>Openstack</a:t>
            </a:r>
            <a:r>
              <a:rPr lang="en-US" altLang="zh-CN" sz="1200" b="1" dirty="0" smtClean="0"/>
              <a:t>.</a:t>
            </a:r>
            <a:endParaRPr lang="en-US" altLang="zh-CN" sz="1200" dirty="0">
              <a:latin typeface="+mn-lt"/>
              <a:ea typeface="ヒラギノ角ゴ Pro W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lt"/>
                <a:cs typeface="Courier New" panose="02070309020205020404" pitchFamily="49" charset="0"/>
              </a:rPr>
              <a:t>Docker, March 2013</a:t>
            </a:r>
          </a:p>
          <a:p>
            <a:pPr marL="458788" lvl="1" indent="-228600">
              <a:spcAft>
                <a:spcPts val="600"/>
              </a:spcAft>
              <a:buFont typeface="Lucida Grande"/>
              <a:buChar char="-"/>
            </a:pPr>
            <a:r>
              <a:rPr lang="en-US" altLang="zh-CN" sz="1200" b="1" dirty="0" err="1">
                <a:latin typeface="+mn-lt"/>
                <a:ea typeface="ヒラギノ角ゴ Pro W3" charset="0"/>
              </a:rPr>
              <a:t>Openstack</a:t>
            </a:r>
            <a:r>
              <a:rPr lang="en-US" altLang="zh-CN" sz="1200" dirty="0">
                <a:latin typeface="+mn-lt"/>
                <a:ea typeface="ヒラギノ角ゴ Pro W3" charset="0"/>
              </a:rPr>
              <a:t> open-source community is </a:t>
            </a:r>
            <a:r>
              <a:rPr lang="en-US" altLang="zh-CN" sz="1200" b="1" dirty="0">
                <a:latin typeface="+mn-lt"/>
                <a:ea typeface="ヒラギノ角ゴ Pro W3" charset="0"/>
              </a:rPr>
              <a:t>currently working with the Docker team </a:t>
            </a:r>
            <a:r>
              <a:rPr lang="en-US" altLang="zh-CN" sz="1200" dirty="0">
                <a:latin typeface="+mn-lt"/>
                <a:ea typeface="ヒラギノ角ゴ Pro W3" charset="0"/>
              </a:rPr>
              <a:t>for providing a driver than can seamlessly be loaded into </a:t>
            </a:r>
            <a:r>
              <a:rPr lang="en-US" altLang="zh-CN" sz="1200" dirty="0" err="1">
                <a:latin typeface="+mn-lt"/>
                <a:ea typeface="ヒラギノ角ゴ Pro W3" charset="0"/>
              </a:rPr>
              <a:t>Openstack</a:t>
            </a:r>
            <a:r>
              <a:rPr lang="en-US" altLang="zh-CN" sz="1200" dirty="0">
                <a:latin typeface="+mn-lt"/>
                <a:ea typeface="ヒラギノ角ゴ Pro W3" charset="0"/>
              </a:rPr>
              <a:t> for providing a container-as-a-service solution orchestrated by </a:t>
            </a:r>
            <a:r>
              <a:rPr lang="en-US" altLang="zh-CN" sz="1200" dirty="0" err="1">
                <a:latin typeface="+mn-lt"/>
                <a:ea typeface="ヒラギノ角ゴ Pro W3" charset="0"/>
              </a:rPr>
              <a:t>openstack</a:t>
            </a:r>
            <a:r>
              <a:rPr lang="en-US" altLang="zh-CN" sz="1200" dirty="0">
                <a:latin typeface="+mn-lt"/>
                <a:ea typeface="ヒラギノ角ゴ Pro W3" charset="0"/>
              </a:rPr>
              <a:t> nova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lt"/>
                <a:cs typeface="Courier New" panose="02070309020205020404" pitchFamily="49" charset="0"/>
              </a:rPr>
              <a:t>Docker and Linux Container</a:t>
            </a:r>
            <a:endParaRPr lang="zh-CN" altLang="en-US" sz="1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Performance Test and Compare: Kubernetes </a:t>
            </a:r>
            <a:r>
              <a:rPr lang="en-US" altLang="zh-CN" b="1" dirty="0" smtClean="0"/>
              <a:t>Flannel/UDP</a:t>
            </a:r>
            <a:r>
              <a:rPr lang="en-US" altLang="zh-CN" dirty="0" smtClean="0"/>
              <a:t>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255" y="1075143"/>
            <a:ext cx="8312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Tool: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93223"/>
              </p:ext>
            </p:extLst>
          </p:nvPr>
        </p:nvGraphicFramePr>
        <p:xfrm>
          <a:off x="314325" y="1511300"/>
          <a:ext cx="823912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775"/>
                <a:gridCol w="2362200"/>
                <a:gridCol w="2133600"/>
                <a:gridCol w="971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Item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Node(10.9.245.194-198)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Container(10.255.95.3-10.255.61.13)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Delay/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0.47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1.30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-176%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</a:rPr>
                        <a:t> ↓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Delay/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(Flannel 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VxLan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0.47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0.67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-42%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Bandwidth/TCP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450M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Bandwidth/UDP(100M)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105Mbits/sec</a:t>
                      </a:r>
                    </a:p>
                    <a:p>
                      <a:r>
                        <a:rPr lang="en-US" altLang="zh-CN" sz="1400" dirty="0" smtClean="0"/>
                        <a:t>0.001msjitter/0.0043lost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99.8Mbit/sec</a:t>
                      </a:r>
                    </a:p>
                    <a:p>
                      <a:r>
                        <a:rPr lang="en-US" altLang="zh-CN" sz="1400" dirty="0" smtClean="0"/>
                        <a:t>0.088jitter/0.12%lost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1252" y="3752760"/>
            <a:ext cx="8253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ping 10.9.245.198 | head -n 20 | gawk '/time/ {split($7, </a:t>
            </a:r>
            <a:r>
              <a:rPr lang="en-US" altLang="zh-CN" sz="1200" dirty="0" err="1"/>
              <a:t>ss</a:t>
            </a:r>
            <a:r>
              <a:rPr lang="en-US" altLang="zh-CN" sz="1200" dirty="0"/>
              <a:t>, "="); sum+=</a:t>
            </a:r>
            <a:r>
              <a:rPr lang="en-US" altLang="zh-CN" sz="1200" dirty="0" err="1"/>
              <a:t>ss</a:t>
            </a:r>
            <a:r>
              <a:rPr lang="en-US" altLang="zh-CN" sz="1200" dirty="0"/>
              <a:t>[2]; count+=1;} END{print sum/count "</a:t>
            </a:r>
            <a:r>
              <a:rPr lang="en-US" altLang="zh-CN" sz="1200" dirty="0" err="1"/>
              <a:t>ms</a:t>
            </a:r>
            <a:r>
              <a:rPr lang="en-US" altLang="zh-CN" sz="1200" dirty="0" smtClean="0"/>
              <a:t>";}‘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Iperf</a:t>
            </a:r>
            <a:r>
              <a:rPr lang="en-US" altLang="zh-CN" sz="1200" dirty="0" smtClean="0"/>
              <a:t> -s </a:t>
            </a:r>
            <a:r>
              <a:rPr lang="en-US" altLang="zh-CN" sz="1200" dirty="0"/>
              <a:t>-</a:t>
            </a:r>
            <a:r>
              <a:rPr lang="en-US" altLang="zh-CN" sz="1200" dirty="0" smtClean="0"/>
              <a:t>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Iperf</a:t>
            </a:r>
            <a:r>
              <a:rPr lang="en-US" altLang="zh-CN" sz="1200" dirty="0" smtClean="0"/>
              <a:t> -c 10.9.245.198 -t 60 -u -b 100M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11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Performance Test and Compare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255" y="1075143"/>
            <a:ext cx="8312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Tool: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49308"/>
              </p:ext>
            </p:extLst>
          </p:nvPr>
        </p:nvGraphicFramePr>
        <p:xfrm>
          <a:off x="288757" y="1463395"/>
          <a:ext cx="8229600" cy="2267676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77946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effectLst/>
                        </a:rPr>
                        <a:t>Network</a:t>
                      </a:r>
                      <a:r>
                        <a:rPr lang="en-US" altLang="zh-CN" sz="1400" b="1" baseline="0" dirty="0" smtClean="0">
                          <a:effectLst/>
                        </a:rPr>
                        <a:t> Mode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effectLst/>
                        </a:rPr>
                        <a:t>Delay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effectLst/>
                        </a:rPr>
                        <a:t>Bandwidth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 smtClean="0">
                          <a:effectLst/>
                        </a:rPr>
                        <a:t>N</a:t>
                      </a:r>
                      <a:r>
                        <a:rPr lang="en-US" sz="1400" b="1" dirty="0" err="1" smtClean="0">
                          <a:effectLst/>
                        </a:rPr>
                        <a:t>ginx</a:t>
                      </a:r>
                      <a:r>
                        <a:rPr lang="en-US" sz="1400" b="1" dirty="0" smtClean="0">
                          <a:effectLst/>
                        </a:rPr>
                        <a:t>(QPS/</a:t>
                      </a:r>
                      <a:r>
                        <a:rPr lang="en-US" altLang="zh-CN" sz="1400" b="1" dirty="0" smtClean="0">
                          <a:effectLst/>
                        </a:rPr>
                        <a:t>delay)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ffectLst/>
                        </a:rPr>
                        <a:t>Bare</a:t>
                      </a:r>
                      <a:r>
                        <a:rPr lang="en-US" altLang="zh-CN" sz="1400" baseline="0" dirty="0" smtClean="0">
                          <a:effectLst/>
                        </a:rPr>
                        <a:t> Host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0.244842ms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942Mb/s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12439.61/4.019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neutron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0.747789ms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907Mb/s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9065.38/5.515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794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flannel </a:t>
                      </a:r>
                      <a:r>
                        <a:rPr lang="en-US" sz="1400" dirty="0" err="1">
                          <a:effectLst/>
                        </a:rPr>
                        <a:t>vxlan</a:t>
                      </a:r>
                      <a:endParaRPr lang="en-US" sz="1400" dirty="0">
                        <a:effectLst/>
                      </a:endParaRP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0.727158ms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910Mb/s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10031.23/4.886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Calico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0.267684ms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941Mb/s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B050"/>
                          </a:solidFill>
                          <a:effectLst/>
                        </a:rPr>
                        <a:t>10804.44/4.628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794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ffectLst/>
                        </a:rPr>
                        <a:t>OVS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vxlan</a:t>
                      </a:r>
                      <a:endParaRPr lang="en-US" sz="1400" dirty="0">
                        <a:effectLst/>
                      </a:endParaRP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0.35475ms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917Mb/s</a:t>
                      </a: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11457.32/4.364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424" marR="120424" marT="55580" marB="555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5275" y="3848785"/>
            <a:ext cx="82230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</a:t>
            </a:r>
            <a:r>
              <a:rPr lang="en-US" altLang="zh-CN" sz="1200" dirty="0" smtClean="0">
                <a:hlinkClick r:id="rId3"/>
              </a:rPr>
              <a:t>blog.csdn.net/ptmozhu/article/details/54630952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1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</a:t>
            </a:r>
            <a:r>
              <a:rPr lang="en-US" altLang="zh-CN" dirty="0" smtClean="0"/>
              <a:t>ppendix </a:t>
            </a:r>
            <a:r>
              <a:rPr lang="en-US" altLang="zh-CN" dirty="0"/>
              <a:t>1</a:t>
            </a:r>
            <a:r>
              <a:rPr lang="en-US" altLang="zh-CN" dirty="0" smtClean="0"/>
              <a:t>: Linux </a:t>
            </a:r>
            <a:r>
              <a:rPr lang="en-US" altLang="zh-CN" dirty="0" smtClean="0"/>
              <a:t>Bridge: layer2, similar with switch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255" y="1075143"/>
            <a:ext cx="83121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+mn-ea"/>
                <a:ea typeface="+mn-ea"/>
                <a:cs typeface="Courier New" panose="02070309020205020404" pitchFamily="49" charset="0"/>
              </a:rPr>
              <a:t>Brctl</a:t>
            </a:r>
            <a:r>
              <a:rPr lang="en-US" altLang="zh-CN" sz="1400" dirty="0" smtClean="0">
                <a:latin typeface="+mn-ea"/>
                <a:ea typeface="+mn-ea"/>
                <a:cs typeface="Courier New" panose="02070309020205020404" pitchFamily="49" charset="0"/>
              </a:rPr>
              <a:t> method( + /</a:t>
            </a:r>
            <a:r>
              <a:rPr lang="en-US" altLang="zh-CN" sz="1400" dirty="0" err="1" smtClean="0">
                <a:latin typeface="+mn-ea"/>
                <a:ea typeface="+mn-ea"/>
                <a:cs typeface="Courier New" panose="02070309020205020404" pitchFamily="49" charset="0"/>
              </a:rPr>
              <a:t>etc</a:t>
            </a:r>
            <a:r>
              <a:rPr lang="en-US" altLang="zh-CN" sz="1400" dirty="0" smtClean="0"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400" dirty="0" err="1" smtClean="0">
                <a:latin typeface="+mn-ea"/>
                <a:ea typeface="+mn-ea"/>
                <a:cs typeface="Courier New" panose="02070309020205020404" pitchFamily="49" charset="0"/>
              </a:rPr>
              <a:t>sysconfig</a:t>
            </a:r>
            <a:r>
              <a:rPr lang="en-US" altLang="zh-CN" sz="1400" dirty="0" smtClean="0">
                <a:latin typeface="+mn-ea"/>
                <a:ea typeface="+mn-ea"/>
                <a:cs typeface="Courier New" panose="02070309020205020404" pitchFamily="49" charset="0"/>
              </a:rPr>
              <a:t>/network-script/</a:t>
            </a:r>
            <a:r>
              <a:rPr lang="en-US" altLang="zh-CN" sz="1400" dirty="0" err="1" smtClean="0">
                <a:latin typeface="+mn-ea"/>
                <a:ea typeface="+mn-ea"/>
                <a:cs typeface="Courier New" panose="02070309020205020404" pitchFamily="49" charset="0"/>
              </a:rPr>
              <a:t>ifcfg</a:t>
            </a:r>
            <a:r>
              <a:rPr lang="en-US" altLang="zh-CN" sz="1400" dirty="0" smtClean="0">
                <a:latin typeface="+mn-ea"/>
                <a:ea typeface="+mn-ea"/>
                <a:cs typeface="Courier New" panose="02070309020205020404" pitchFamily="49" charset="0"/>
              </a:rPr>
              <a:t>-* + restart network)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brctl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addbr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br0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brctl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br0 eth0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brctl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br0 up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br0 192.168.20.20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netmask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255.255.255.0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+mn-ea"/>
                <a:ea typeface="+mn-ea"/>
                <a:cs typeface="Courier New" panose="02070309020205020404" pitchFamily="49" charset="0"/>
              </a:rPr>
              <a:t>Nmcli</a:t>
            </a:r>
            <a:r>
              <a:rPr lang="en-US" altLang="zh-CN" sz="1400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+mn-ea"/>
                <a:ea typeface="+mn-ea"/>
                <a:cs typeface="Courier New" panose="02070309020205020404" pitchFamily="49" charset="0"/>
              </a:rPr>
              <a:t>method (immediate effect)</a:t>
            </a:r>
            <a:endParaRPr lang="en-US" altLang="zh-CN" sz="1400" dirty="0"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nmcli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conn add con-name br0 type bridge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br0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nmcli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conn add con-name br0-port1 type bridge-slave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eth0 master br0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nmcli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conn modify br0 ipv4.address “192.168.20.20/24,192.168.20.1”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nmcli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conn modify br0 ipv4.method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+mn-ea"/>
                <a:ea typeface="+mn-ea"/>
                <a:cs typeface="Courier New" panose="02070309020205020404" pitchFamily="49" charset="0"/>
              </a:rPr>
              <a:t>l</a:t>
            </a:r>
            <a:r>
              <a:rPr lang="en-US" altLang="zh-CN" sz="1400" dirty="0" err="1" smtClean="0">
                <a:latin typeface="+mn-ea"/>
                <a:ea typeface="+mn-ea"/>
                <a:cs typeface="Courier New" panose="02070309020205020404" pitchFamily="49" charset="0"/>
              </a:rPr>
              <a:t>smod</a:t>
            </a:r>
            <a:r>
              <a:rPr lang="en-US" altLang="zh-CN" sz="1400" dirty="0" smtClean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+mn-ea"/>
                <a:ea typeface="+mn-ea"/>
                <a:cs typeface="Courier New" panose="02070309020205020404" pitchFamily="49" charset="0"/>
              </a:rPr>
              <a:t>| </a:t>
            </a:r>
            <a:r>
              <a:rPr lang="en-US" altLang="zh-CN" sz="1400" dirty="0" err="1">
                <a:latin typeface="+mn-ea"/>
                <a:ea typeface="+mn-ea"/>
                <a:cs typeface="Courier New" panose="02070309020205020404" pitchFamily="49" charset="0"/>
              </a:rPr>
              <a:t>grep</a:t>
            </a:r>
            <a:r>
              <a:rPr lang="en-US" altLang="zh-CN" sz="1400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+mn-ea"/>
                <a:ea typeface="+mn-ea"/>
                <a:cs typeface="Courier New" panose="02070309020205020404" pitchFamily="49" charset="0"/>
              </a:rPr>
              <a:t>bridge</a:t>
            </a:r>
            <a:endParaRPr lang="en-US" altLang="zh-CN" sz="140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+mn-ea"/>
                <a:ea typeface="+mn-ea"/>
                <a:cs typeface="Courier New" panose="02070309020205020404" pitchFamily="49" charset="0"/>
              </a:rPr>
              <a:t>brctl</a:t>
            </a:r>
            <a:r>
              <a:rPr lang="en-US" altLang="zh-CN" sz="1400" dirty="0" smtClean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+mn-ea"/>
                <a:ea typeface="+mn-ea"/>
                <a:cs typeface="Courier New" panose="02070309020205020404" pitchFamily="49" charset="0"/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39265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Appendix </a:t>
            </a:r>
            <a:r>
              <a:rPr lang="en-US" altLang="zh-CN" dirty="0" smtClean="0"/>
              <a:t>2: </a:t>
            </a:r>
            <a:r>
              <a:rPr lang="en-US" altLang="zh-CN" dirty="0"/>
              <a:t>Linux </a:t>
            </a:r>
            <a:r>
              <a:rPr lang="en-US" altLang="zh-CN" dirty="0" err="1" smtClean="0"/>
              <a:t>Veth</a:t>
            </a:r>
            <a:r>
              <a:rPr lang="en-US" altLang="zh-CN" dirty="0" smtClean="0"/>
              <a:t> Pair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255" y="865593"/>
            <a:ext cx="831210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the </a:t>
            </a:r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ns1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ns2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the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veth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 add tap1 type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veth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peer name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tap2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the interfaces to the </a:t>
            </a:r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 set tap1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ns1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 set tap2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ns2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bring up the </a:t>
            </a:r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exec ns1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link set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tap1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exec ns2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link set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tap2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</a:p>
          <a:p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enter namespace and show interface</a:t>
            </a: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exec ns1 bash</a:t>
            </a: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there is a only tap1 interface</a:t>
            </a:r>
          </a:p>
          <a:p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ethtool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-S tap1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NIC statistics: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peer_ifindex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61334"/>
            <a:ext cx="3749934" cy="194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419350"/>
            <a:ext cx="3749934" cy="213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8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Appendix </a:t>
            </a:r>
            <a:r>
              <a:rPr lang="en-US" altLang="zh-CN" dirty="0" smtClean="0"/>
              <a:t>3: </a:t>
            </a:r>
            <a:r>
              <a:rPr lang="en-US" altLang="zh-CN" dirty="0"/>
              <a:t>Linux </a:t>
            </a:r>
            <a:r>
              <a:rPr lang="en-US" altLang="zh-CN" dirty="0" smtClean="0"/>
              <a:t>TUN/TAP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255" y="865593"/>
            <a:ext cx="83121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+mn-lt"/>
                <a:ea typeface="+mn-ea"/>
                <a:cs typeface="Courier New" panose="02070309020205020404" pitchFamily="49" charset="0"/>
              </a:rPr>
              <a:t>TUN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 (namely network </a:t>
            </a:r>
            <a:r>
              <a:rPr lang="en-US" altLang="zh-CN" sz="1200" dirty="0" err="1" smtClean="0">
                <a:latin typeface="+mn-lt"/>
                <a:ea typeface="+mn-ea"/>
                <a:cs typeface="Courier New" panose="02070309020205020404" pitchFamily="49" charset="0"/>
              </a:rPr>
              <a:t>TUNnel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) simulates a </a:t>
            </a:r>
            <a:r>
              <a:rPr lang="en-US" altLang="zh-CN" sz="1200" b="1" dirty="0" smtClean="0">
                <a:latin typeface="+mn-lt"/>
                <a:ea typeface="+mn-ea"/>
                <a:cs typeface="Courier New" panose="02070309020205020404" pitchFamily="49" charset="0"/>
              </a:rPr>
              <a:t>network layer 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device and it operates with </a:t>
            </a:r>
            <a:r>
              <a:rPr lang="en-US" altLang="zh-CN" sz="1200" b="1" dirty="0" smtClean="0">
                <a:latin typeface="+mn-lt"/>
                <a:ea typeface="+mn-ea"/>
                <a:cs typeface="Courier New" panose="02070309020205020404" pitchFamily="49" charset="0"/>
              </a:rPr>
              <a:t>layer 3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 packets like IP packets.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+mn-lt"/>
                <a:ea typeface="+mn-ea"/>
                <a:cs typeface="Courier New" panose="02070309020205020404" pitchFamily="49" charset="0"/>
              </a:rPr>
              <a:t>TAP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 (namely network tap) simulates a </a:t>
            </a:r>
            <a:r>
              <a:rPr lang="en-US" altLang="zh-CN" sz="1200" b="1" dirty="0" smtClean="0">
                <a:latin typeface="+mn-lt"/>
                <a:ea typeface="+mn-ea"/>
                <a:cs typeface="Courier New" panose="02070309020205020404" pitchFamily="49" charset="0"/>
              </a:rPr>
              <a:t>link layer 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device and it operates with </a:t>
            </a:r>
            <a:r>
              <a:rPr lang="en-US" altLang="zh-CN" sz="1200" b="1" dirty="0" smtClean="0">
                <a:latin typeface="+mn-lt"/>
                <a:ea typeface="+mn-ea"/>
                <a:cs typeface="Courier New" panose="02070309020205020404" pitchFamily="49" charset="0"/>
              </a:rPr>
              <a:t>layer 2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 packets like Ethernet frames.</a:t>
            </a:r>
          </a:p>
          <a:p>
            <a:endParaRPr lang="en-US" altLang="zh-CN" sz="1200" dirty="0">
              <a:latin typeface="+mn-lt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Packets sent by an operating system via a TUN/TAP device are delivered to a</a:t>
            </a:r>
            <a:r>
              <a:rPr lang="en-US" altLang="zh-CN" sz="1200" b="1" dirty="0" smtClean="0">
                <a:latin typeface="+mn-lt"/>
                <a:ea typeface="+mn-ea"/>
                <a:cs typeface="Courier New" panose="02070309020205020404" pitchFamily="49" charset="0"/>
              </a:rPr>
              <a:t> user-space program (instead of physical wire) 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which attaches itself to the device. A </a:t>
            </a:r>
            <a:r>
              <a:rPr lang="en-US" altLang="zh-CN" sz="1200" b="1" dirty="0" smtClean="0">
                <a:latin typeface="+mn-lt"/>
                <a:ea typeface="+mn-ea"/>
                <a:cs typeface="Courier New" panose="02070309020205020404" pitchFamily="49" charset="0"/>
              </a:rPr>
              <a:t>user-space program </a:t>
            </a:r>
            <a:r>
              <a:rPr lang="en-US" altLang="zh-CN" sz="1200" dirty="0" smtClean="0">
                <a:latin typeface="+mn-lt"/>
                <a:ea typeface="+mn-ea"/>
                <a:cs typeface="Courier New" panose="02070309020205020404" pitchFamily="49" charset="0"/>
              </a:rPr>
              <a:t>may also pass packets into a TUN/TAP device. In this case, the TUN/TAP device delivers (or “injects”) these packets to the operating-system network stack thus emulating their reception from an external source.</a:t>
            </a:r>
            <a:endParaRPr lang="en-US" altLang="zh-CN" sz="1200" dirty="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255" y="4129385"/>
            <a:ext cx="841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lt"/>
                <a:hlinkClick r:id="rId3"/>
              </a:rPr>
              <a:t>http</a:t>
            </a:r>
            <a:r>
              <a:rPr lang="en-US" altLang="zh-CN" sz="1200" dirty="0">
                <a:latin typeface="+mn-lt"/>
                <a:hlinkClick r:id="rId3"/>
              </a:rPr>
              <a:t>://</a:t>
            </a:r>
            <a:r>
              <a:rPr lang="en-US" altLang="zh-CN" sz="1200" dirty="0" smtClean="0">
                <a:latin typeface="+mn-lt"/>
                <a:hlinkClick r:id="rId3"/>
              </a:rPr>
              <a:t>openvpn.sourceforge.net</a:t>
            </a:r>
            <a:endParaRPr lang="en-US" altLang="zh-CN" sz="1200" dirty="0">
              <a:latin typeface="+mn-lt"/>
            </a:endParaRPr>
          </a:p>
          <a:p>
            <a:r>
              <a:rPr lang="en-US" altLang="zh-CN" sz="1200" dirty="0" smtClean="0">
                <a:latin typeface="+mn-lt"/>
                <a:hlinkClick r:id="rId4"/>
              </a:rPr>
              <a:t>http</a:t>
            </a:r>
            <a:r>
              <a:rPr lang="en-US" altLang="zh-CN" sz="1200" dirty="0">
                <a:latin typeface="+mn-lt"/>
                <a:hlinkClick r:id="rId4"/>
              </a:rPr>
              <a:t>://</a:t>
            </a:r>
            <a:r>
              <a:rPr lang="en-US" altLang="zh-CN" sz="1200" dirty="0" smtClean="0">
                <a:latin typeface="+mn-lt"/>
                <a:hlinkClick r:id="rId4"/>
              </a:rPr>
              <a:t>vtun.sourceforge.net</a:t>
            </a:r>
            <a:endParaRPr lang="en-US" altLang="zh-CN" sz="1200" dirty="0" smtClean="0">
              <a:latin typeface="+mn-lt"/>
            </a:endParaRPr>
          </a:p>
          <a:p>
            <a:r>
              <a:rPr lang="en-US" altLang="zh-CN" sz="1200" dirty="0">
                <a:latin typeface="+mn-lt"/>
                <a:hlinkClick r:id="rId5"/>
              </a:rPr>
              <a:t>http://backreference.org/2010/03/26/tuntap-interface-tutorial</a:t>
            </a:r>
            <a:r>
              <a:rPr lang="en-US" altLang="zh-CN" sz="1200" dirty="0" smtClean="0">
                <a:latin typeface="+mn-lt"/>
                <a:hlinkClick r:id="rId5"/>
              </a:rPr>
              <a:t>/</a:t>
            </a:r>
            <a:endParaRPr lang="en-US" altLang="zh-CN" sz="1200" dirty="0" smtClean="0"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255" y="2368113"/>
            <a:ext cx="47848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en-US" altLang="zh-CN" sz="1200" dirty="0" smtClean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# </a:t>
            </a:r>
            <a:r>
              <a:rPr lang="en-US" altLang="zh-CN" sz="1200" dirty="0" err="1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modinfo</a:t>
            </a:r>
            <a:r>
              <a:rPr lang="en-US" altLang="zh-CN" sz="1200" dirty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 smtClean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tun</a:t>
            </a:r>
            <a:endParaRPr lang="en-US" altLang="zh-CN" sz="1200" dirty="0" smtClean="0">
              <a:solidFill>
                <a:srgbClr val="124191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0" defTabSz="914400"/>
            <a:r>
              <a:rPr lang="en-US" altLang="zh-CN" sz="12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# </a:t>
            </a:r>
            <a:r>
              <a:rPr lang="zh-CN" altLang="zh-CN" sz="12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ip tuntap add tun0 mode tun</a:t>
            </a:r>
            <a:endParaRPr lang="en-US" altLang="zh-CN" sz="12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0" defTabSz="914400"/>
            <a:r>
              <a:rPr lang="en-US" altLang="zh-CN" sz="1200" dirty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# </a:t>
            </a:r>
            <a:r>
              <a:rPr lang="zh-CN" altLang="zh-CN" sz="1200" dirty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ip tuntap add tap0 mode </a:t>
            </a:r>
            <a:r>
              <a:rPr lang="zh-CN" altLang="zh-CN" sz="1200" dirty="0" smtClean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tap</a:t>
            </a:r>
            <a:endParaRPr lang="en-US" altLang="zh-CN" sz="1200" dirty="0" smtClean="0">
              <a:solidFill>
                <a:srgbClr val="124191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0" defTabSz="914400"/>
            <a:r>
              <a:rPr lang="en-US" altLang="zh-CN" sz="1200" dirty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# </a:t>
            </a:r>
            <a:r>
              <a:rPr lang="en-US" altLang="zh-CN" sz="1200" dirty="0" err="1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ifconfig</a:t>
            </a:r>
            <a:r>
              <a:rPr lang="en-US" altLang="zh-CN" sz="1200" dirty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tun0 0.0.0.0 </a:t>
            </a:r>
            <a:r>
              <a:rPr lang="en-US" altLang="zh-CN" sz="1200" dirty="0" smtClean="0">
                <a:solidFill>
                  <a:srgbClr val="124191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44" y="2079137"/>
            <a:ext cx="3476481" cy="260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6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Appendix </a:t>
            </a:r>
            <a:r>
              <a:rPr lang="en-US" altLang="zh-CN" dirty="0" smtClean="0"/>
              <a:t>4: </a:t>
            </a:r>
            <a:r>
              <a:rPr lang="en-US" altLang="zh-CN" dirty="0"/>
              <a:t>Linux </a:t>
            </a:r>
            <a:r>
              <a:rPr lang="en-US" altLang="zh-CN" dirty="0" err="1" smtClean="0"/>
              <a:t>Iptables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Netfilter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" y="1055370"/>
            <a:ext cx="3780822" cy="2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158115"/>
            <a:ext cx="3404872" cy="17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883920" y="1440180"/>
            <a:ext cx="2339340" cy="1104900"/>
          </a:xfrm>
          <a:custGeom>
            <a:avLst/>
            <a:gdLst>
              <a:gd name="connsiteX0" fmla="*/ 0 w 2339340"/>
              <a:gd name="connsiteY0" fmla="*/ 0 h 1104900"/>
              <a:gd name="connsiteX1" fmla="*/ 7620 w 2339340"/>
              <a:gd name="connsiteY1" fmla="*/ 167640 h 1104900"/>
              <a:gd name="connsiteX2" fmla="*/ 22860 w 2339340"/>
              <a:gd name="connsiteY2" fmla="*/ 281940 h 1104900"/>
              <a:gd name="connsiteX3" fmla="*/ 30480 w 2339340"/>
              <a:gd name="connsiteY3" fmla="*/ 373380 h 1104900"/>
              <a:gd name="connsiteX4" fmla="*/ 38100 w 2339340"/>
              <a:gd name="connsiteY4" fmla="*/ 419100 h 1104900"/>
              <a:gd name="connsiteX5" fmla="*/ 45720 w 2339340"/>
              <a:gd name="connsiteY5" fmla="*/ 472440 h 1104900"/>
              <a:gd name="connsiteX6" fmla="*/ 53340 w 2339340"/>
              <a:gd name="connsiteY6" fmla="*/ 510540 h 1104900"/>
              <a:gd name="connsiteX7" fmla="*/ 60960 w 2339340"/>
              <a:gd name="connsiteY7" fmla="*/ 563880 h 1104900"/>
              <a:gd name="connsiteX8" fmla="*/ 68580 w 2339340"/>
              <a:gd name="connsiteY8" fmla="*/ 586740 h 1104900"/>
              <a:gd name="connsiteX9" fmla="*/ 83820 w 2339340"/>
              <a:gd name="connsiteY9" fmla="*/ 693420 h 1104900"/>
              <a:gd name="connsiteX10" fmla="*/ 91440 w 2339340"/>
              <a:gd name="connsiteY10" fmla="*/ 716280 h 1104900"/>
              <a:gd name="connsiteX11" fmla="*/ 99060 w 2339340"/>
              <a:gd name="connsiteY11" fmla="*/ 769620 h 1104900"/>
              <a:gd name="connsiteX12" fmla="*/ 121920 w 2339340"/>
              <a:gd name="connsiteY12" fmla="*/ 822960 h 1104900"/>
              <a:gd name="connsiteX13" fmla="*/ 129540 w 2339340"/>
              <a:gd name="connsiteY13" fmla="*/ 845820 h 1104900"/>
              <a:gd name="connsiteX14" fmla="*/ 137160 w 2339340"/>
              <a:gd name="connsiteY14" fmla="*/ 876300 h 1104900"/>
              <a:gd name="connsiteX15" fmla="*/ 175260 w 2339340"/>
              <a:gd name="connsiteY15" fmla="*/ 922020 h 1104900"/>
              <a:gd name="connsiteX16" fmla="*/ 190500 w 2339340"/>
              <a:gd name="connsiteY16" fmla="*/ 944880 h 1104900"/>
              <a:gd name="connsiteX17" fmla="*/ 236220 w 2339340"/>
              <a:gd name="connsiteY17" fmla="*/ 990600 h 1104900"/>
              <a:gd name="connsiteX18" fmla="*/ 266700 w 2339340"/>
              <a:gd name="connsiteY18" fmla="*/ 998220 h 1104900"/>
              <a:gd name="connsiteX19" fmla="*/ 289560 w 2339340"/>
              <a:gd name="connsiteY19" fmla="*/ 1013460 h 1104900"/>
              <a:gd name="connsiteX20" fmla="*/ 335280 w 2339340"/>
              <a:gd name="connsiteY20" fmla="*/ 1028700 h 1104900"/>
              <a:gd name="connsiteX21" fmla="*/ 457200 w 2339340"/>
              <a:gd name="connsiteY21" fmla="*/ 1051560 h 1104900"/>
              <a:gd name="connsiteX22" fmla="*/ 647700 w 2339340"/>
              <a:gd name="connsiteY22" fmla="*/ 1066800 h 1104900"/>
              <a:gd name="connsiteX23" fmla="*/ 769620 w 2339340"/>
              <a:gd name="connsiteY23" fmla="*/ 1074420 h 1104900"/>
              <a:gd name="connsiteX24" fmla="*/ 845820 w 2339340"/>
              <a:gd name="connsiteY24" fmla="*/ 1082040 h 1104900"/>
              <a:gd name="connsiteX25" fmla="*/ 975360 w 2339340"/>
              <a:gd name="connsiteY25" fmla="*/ 1089660 h 1104900"/>
              <a:gd name="connsiteX26" fmla="*/ 1074420 w 2339340"/>
              <a:gd name="connsiteY26" fmla="*/ 1097280 h 1104900"/>
              <a:gd name="connsiteX27" fmla="*/ 1257300 w 2339340"/>
              <a:gd name="connsiteY27" fmla="*/ 1104900 h 1104900"/>
              <a:gd name="connsiteX28" fmla="*/ 1699260 w 2339340"/>
              <a:gd name="connsiteY28" fmla="*/ 1097280 h 1104900"/>
              <a:gd name="connsiteX29" fmla="*/ 1722120 w 2339340"/>
              <a:gd name="connsiteY29" fmla="*/ 1089660 h 1104900"/>
              <a:gd name="connsiteX30" fmla="*/ 1775460 w 2339340"/>
              <a:gd name="connsiteY30" fmla="*/ 1082040 h 1104900"/>
              <a:gd name="connsiteX31" fmla="*/ 1844040 w 2339340"/>
              <a:gd name="connsiteY31" fmla="*/ 1059180 h 1104900"/>
              <a:gd name="connsiteX32" fmla="*/ 1866900 w 2339340"/>
              <a:gd name="connsiteY32" fmla="*/ 1051560 h 1104900"/>
              <a:gd name="connsiteX33" fmla="*/ 1889760 w 2339340"/>
              <a:gd name="connsiteY33" fmla="*/ 1043940 h 1104900"/>
              <a:gd name="connsiteX34" fmla="*/ 1912620 w 2339340"/>
              <a:gd name="connsiteY34" fmla="*/ 1028700 h 1104900"/>
              <a:gd name="connsiteX35" fmla="*/ 1943100 w 2339340"/>
              <a:gd name="connsiteY35" fmla="*/ 1021080 h 1104900"/>
              <a:gd name="connsiteX36" fmla="*/ 1988820 w 2339340"/>
              <a:gd name="connsiteY36" fmla="*/ 990600 h 1104900"/>
              <a:gd name="connsiteX37" fmla="*/ 2011680 w 2339340"/>
              <a:gd name="connsiteY37" fmla="*/ 960120 h 1104900"/>
              <a:gd name="connsiteX38" fmla="*/ 2065020 w 2339340"/>
              <a:gd name="connsiteY38" fmla="*/ 914400 h 1104900"/>
              <a:gd name="connsiteX39" fmla="*/ 2080260 w 2339340"/>
              <a:gd name="connsiteY39" fmla="*/ 883920 h 1104900"/>
              <a:gd name="connsiteX40" fmla="*/ 2103120 w 2339340"/>
              <a:gd name="connsiteY40" fmla="*/ 853440 h 1104900"/>
              <a:gd name="connsiteX41" fmla="*/ 2118360 w 2339340"/>
              <a:gd name="connsiteY41" fmla="*/ 822960 h 1104900"/>
              <a:gd name="connsiteX42" fmla="*/ 2133600 w 2339340"/>
              <a:gd name="connsiteY42" fmla="*/ 800100 h 1104900"/>
              <a:gd name="connsiteX43" fmla="*/ 2148840 w 2339340"/>
              <a:gd name="connsiteY43" fmla="*/ 769620 h 1104900"/>
              <a:gd name="connsiteX44" fmla="*/ 2164080 w 2339340"/>
              <a:gd name="connsiteY44" fmla="*/ 746760 h 1104900"/>
              <a:gd name="connsiteX45" fmla="*/ 2171700 w 2339340"/>
              <a:gd name="connsiteY45" fmla="*/ 723900 h 1104900"/>
              <a:gd name="connsiteX46" fmla="*/ 2186940 w 2339340"/>
              <a:gd name="connsiteY46" fmla="*/ 701040 h 1104900"/>
              <a:gd name="connsiteX47" fmla="*/ 2202180 w 2339340"/>
              <a:gd name="connsiteY47" fmla="*/ 655320 h 1104900"/>
              <a:gd name="connsiteX48" fmla="*/ 2209800 w 2339340"/>
              <a:gd name="connsiteY48" fmla="*/ 632460 h 1104900"/>
              <a:gd name="connsiteX49" fmla="*/ 2217420 w 2339340"/>
              <a:gd name="connsiteY49" fmla="*/ 594360 h 1104900"/>
              <a:gd name="connsiteX50" fmla="*/ 2232660 w 2339340"/>
              <a:gd name="connsiteY50" fmla="*/ 548640 h 1104900"/>
              <a:gd name="connsiteX51" fmla="*/ 2240280 w 2339340"/>
              <a:gd name="connsiteY51" fmla="*/ 525780 h 1104900"/>
              <a:gd name="connsiteX52" fmla="*/ 2247900 w 2339340"/>
              <a:gd name="connsiteY52" fmla="*/ 495300 h 1104900"/>
              <a:gd name="connsiteX53" fmla="*/ 2255520 w 2339340"/>
              <a:gd name="connsiteY53" fmla="*/ 472440 h 1104900"/>
              <a:gd name="connsiteX54" fmla="*/ 2263140 w 2339340"/>
              <a:gd name="connsiteY54" fmla="*/ 426720 h 1104900"/>
              <a:gd name="connsiteX55" fmla="*/ 2270760 w 2339340"/>
              <a:gd name="connsiteY55" fmla="*/ 403860 h 1104900"/>
              <a:gd name="connsiteX56" fmla="*/ 2286000 w 2339340"/>
              <a:gd name="connsiteY56" fmla="*/ 312420 h 1104900"/>
              <a:gd name="connsiteX57" fmla="*/ 2293620 w 2339340"/>
              <a:gd name="connsiteY57" fmla="*/ 236220 h 1104900"/>
              <a:gd name="connsiteX58" fmla="*/ 2308860 w 2339340"/>
              <a:gd name="connsiteY58" fmla="*/ 160020 h 1104900"/>
              <a:gd name="connsiteX59" fmla="*/ 2316480 w 2339340"/>
              <a:gd name="connsiteY59" fmla="*/ 137160 h 1104900"/>
              <a:gd name="connsiteX60" fmla="*/ 2331720 w 2339340"/>
              <a:gd name="connsiteY60" fmla="*/ 60960 h 1104900"/>
              <a:gd name="connsiteX61" fmla="*/ 2339340 w 2339340"/>
              <a:gd name="connsiteY61" fmla="*/ 381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339340" h="1104900">
                <a:moveTo>
                  <a:pt x="0" y="0"/>
                </a:moveTo>
                <a:cubicBezTo>
                  <a:pt x="2540" y="55880"/>
                  <a:pt x="4236" y="111805"/>
                  <a:pt x="7620" y="167640"/>
                </a:cubicBezTo>
                <a:cubicBezTo>
                  <a:pt x="12418" y="246810"/>
                  <a:pt x="9843" y="229872"/>
                  <a:pt x="22860" y="281940"/>
                </a:cubicBezTo>
                <a:cubicBezTo>
                  <a:pt x="25400" y="312420"/>
                  <a:pt x="27102" y="342981"/>
                  <a:pt x="30480" y="373380"/>
                </a:cubicBezTo>
                <a:cubicBezTo>
                  <a:pt x="32186" y="388736"/>
                  <a:pt x="35751" y="403829"/>
                  <a:pt x="38100" y="419100"/>
                </a:cubicBezTo>
                <a:cubicBezTo>
                  <a:pt x="40831" y="436852"/>
                  <a:pt x="42767" y="454724"/>
                  <a:pt x="45720" y="472440"/>
                </a:cubicBezTo>
                <a:cubicBezTo>
                  <a:pt x="47849" y="485215"/>
                  <a:pt x="51211" y="497765"/>
                  <a:pt x="53340" y="510540"/>
                </a:cubicBezTo>
                <a:cubicBezTo>
                  <a:pt x="56293" y="528256"/>
                  <a:pt x="57438" y="546268"/>
                  <a:pt x="60960" y="563880"/>
                </a:cubicBezTo>
                <a:cubicBezTo>
                  <a:pt x="62535" y="571756"/>
                  <a:pt x="66838" y="578899"/>
                  <a:pt x="68580" y="586740"/>
                </a:cubicBezTo>
                <a:cubicBezTo>
                  <a:pt x="81074" y="642963"/>
                  <a:pt x="72286" y="629981"/>
                  <a:pt x="83820" y="693420"/>
                </a:cubicBezTo>
                <a:cubicBezTo>
                  <a:pt x="85257" y="701323"/>
                  <a:pt x="88900" y="708660"/>
                  <a:pt x="91440" y="716280"/>
                </a:cubicBezTo>
                <a:cubicBezTo>
                  <a:pt x="93980" y="734060"/>
                  <a:pt x="95538" y="752008"/>
                  <a:pt x="99060" y="769620"/>
                </a:cubicBezTo>
                <a:cubicBezTo>
                  <a:pt x="103528" y="791958"/>
                  <a:pt x="112626" y="801274"/>
                  <a:pt x="121920" y="822960"/>
                </a:cubicBezTo>
                <a:cubicBezTo>
                  <a:pt x="125084" y="830343"/>
                  <a:pt x="127333" y="838097"/>
                  <a:pt x="129540" y="845820"/>
                </a:cubicBezTo>
                <a:cubicBezTo>
                  <a:pt x="132417" y="855890"/>
                  <a:pt x="133035" y="866674"/>
                  <a:pt x="137160" y="876300"/>
                </a:cubicBezTo>
                <a:cubicBezTo>
                  <a:pt x="147176" y="899671"/>
                  <a:pt x="159105" y="902634"/>
                  <a:pt x="175260" y="922020"/>
                </a:cubicBezTo>
                <a:cubicBezTo>
                  <a:pt x="181123" y="929055"/>
                  <a:pt x="184416" y="938035"/>
                  <a:pt x="190500" y="944880"/>
                </a:cubicBezTo>
                <a:cubicBezTo>
                  <a:pt x="204819" y="960989"/>
                  <a:pt x="220980" y="975360"/>
                  <a:pt x="236220" y="990600"/>
                </a:cubicBezTo>
                <a:cubicBezTo>
                  <a:pt x="243625" y="998005"/>
                  <a:pt x="256540" y="995680"/>
                  <a:pt x="266700" y="998220"/>
                </a:cubicBezTo>
                <a:cubicBezTo>
                  <a:pt x="274320" y="1003300"/>
                  <a:pt x="281191" y="1009741"/>
                  <a:pt x="289560" y="1013460"/>
                </a:cubicBezTo>
                <a:cubicBezTo>
                  <a:pt x="304240" y="1019984"/>
                  <a:pt x="335280" y="1028700"/>
                  <a:pt x="335280" y="1028700"/>
                </a:cubicBezTo>
                <a:cubicBezTo>
                  <a:pt x="386024" y="1062529"/>
                  <a:pt x="347820" y="1042445"/>
                  <a:pt x="457200" y="1051560"/>
                </a:cubicBezTo>
                <a:cubicBezTo>
                  <a:pt x="600484" y="1063500"/>
                  <a:pt x="482589" y="1055793"/>
                  <a:pt x="647700" y="1066800"/>
                </a:cubicBezTo>
                <a:lnTo>
                  <a:pt x="769620" y="1074420"/>
                </a:lnTo>
                <a:cubicBezTo>
                  <a:pt x="795071" y="1076378"/>
                  <a:pt x="820363" y="1080154"/>
                  <a:pt x="845820" y="1082040"/>
                </a:cubicBezTo>
                <a:cubicBezTo>
                  <a:pt x="888956" y="1085235"/>
                  <a:pt x="932201" y="1086783"/>
                  <a:pt x="975360" y="1089660"/>
                </a:cubicBezTo>
                <a:cubicBezTo>
                  <a:pt x="1008404" y="1091863"/>
                  <a:pt x="1041351" y="1095492"/>
                  <a:pt x="1074420" y="1097280"/>
                </a:cubicBezTo>
                <a:cubicBezTo>
                  <a:pt x="1135344" y="1100573"/>
                  <a:pt x="1196340" y="1102360"/>
                  <a:pt x="1257300" y="1104900"/>
                </a:cubicBezTo>
                <a:lnTo>
                  <a:pt x="1699260" y="1097280"/>
                </a:lnTo>
                <a:cubicBezTo>
                  <a:pt x="1707288" y="1097017"/>
                  <a:pt x="1714244" y="1091235"/>
                  <a:pt x="1722120" y="1089660"/>
                </a:cubicBezTo>
                <a:cubicBezTo>
                  <a:pt x="1739732" y="1086138"/>
                  <a:pt x="1757680" y="1084580"/>
                  <a:pt x="1775460" y="1082040"/>
                </a:cubicBezTo>
                <a:lnTo>
                  <a:pt x="1844040" y="1059180"/>
                </a:lnTo>
                <a:lnTo>
                  <a:pt x="1866900" y="1051560"/>
                </a:lnTo>
                <a:lnTo>
                  <a:pt x="1889760" y="1043940"/>
                </a:lnTo>
                <a:cubicBezTo>
                  <a:pt x="1897380" y="1038860"/>
                  <a:pt x="1904202" y="1032308"/>
                  <a:pt x="1912620" y="1028700"/>
                </a:cubicBezTo>
                <a:cubicBezTo>
                  <a:pt x="1922246" y="1024575"/>
                  <a:pt x="1934007" y="1026276"/>
                  <a:pt x="1943100" y="1021080"/>
                </a:cubicBezTo>
                <a:cubicBezTo>
                  <a:pt x="2023011" y="975417"/>
                  <a:pt x="1917447" y="1014391"/>
                  <a:pt x="1988820" y="990600"/>
                </a:cubicBezTo>
                <a:cubicBezTo>
                  <a:pt x="1996440" y="980440"/>
                  <a:pt x="2002700" y="969100"/>
                  <a:pt x="2011680" y="960120"/>
                </a:cubicBezTo>
                <a:cubicBezTo>
                  <a:pt x="2057756" y="914044"/>
                  <a:pt x="2010397" y="987230"/>
                  <a:pt x="2065020" y="914400"/>
                </a:cubicBezTo>
                <a:cubicBezTo>
                  <a:pt x="2071836" y="905313"/>
                  <a:pt x="2074240" y="893553"/>
                  <a:pt x="2080260" y="883920"/>
                </a:cubicBezTo>
                <a:cubicBezTo>
                  <a:pt x="2086991" y="873150"/>
                  <a:pt x="2096389" y="864210"/>
                  <a:pt x="2103120" y="853440"/>
                </a:cubicBezTo>
                <a:cubicBezTo>
                  <a:pt x="2109140" y="843807"/>
                  <a:pt x="2112724" y="832823"/>
                  <a:pt x="2118360" y="822960"/>
                </a:cubicBezTo>
                <a:cubicBezTo>
                  <a:pt x="2122904" y="815009"/>
                  <a:pt x="2129056" y="808051"/>
                  <a:pt x="2133600" y="800100"/>
                </a:cubicBezTo>
                <a:cubicBezTo>
                  <a:pt x="2139236" y="790237"/>
                  <a:pt x="2143204" y="779483"/>
                  <a:pt x="2148840" y="769620"/>
                </a:cubicBezTo>
                <a:cubicBezTo>
                  <a:pt x="2153384" y="761669"/>
                  <a:pt x="2159984" y="754951"/>
                  <a:pt x="2164080" y="746760"/>
                </a:cubicBezTo>
                <a:cubicBezTo>
                  <a:pt x="2167672" y="739576"/>
                  <a:pt x="2168108" y="731084"/>
                  <a:pt x="2171700" y="723900"/>
                </a:cubicBezTo>
                <a:cubicBezTo>
                  <a:pt x="2175796" y="715709"/>
                  <a:pt x="2183221" y="709409"/>
                  <a:pt x="2186940" y="701040"/>
                </a:cubicBezTo>
                <a:cubicBezTo>
                  <a:pt x="2193464" y="686360"/>
                  <a:pt x="2197100" y="670560"/>
                  <a:pt x="2202180" y="655320"/>
                </a:cubicBezTo>
                <a:cubicBezTo>
                  <a:pt x="2204720" y="647700"/>
                  <a:pt x="2208225" y="640336"/>
                  <a:pt x="2209800" y="632460"/>
                </a:cubicBezTo>
                <a:cubicBezTo>
                  <a:pt x="2212340" y="619760"/>
                  <a:pt x="2214012" y="606855"/>
                  <a:pt x="2217420" y="594360"/>
                </a:cubicBezTo>
                <a:cubicBezTo>
                  <a:pt x="2221647" y="578862"/>
                  <a:pt x="2227580" y="563880"/>
                  <a:pt x="2232660" y="548640"/>
                </a:cubicBezTo>
                <a:cubicBezTo>
                  <a:pt x="2235200" y="541020"/>
                  <a:pt x="2238332" y="533572"/>
                  <a:pt x="2240280" y="525780"/>
                </a:cubicBezTo>
                <a:cubicBezTo>
                  <a:pt x="2242820" y="515620"/>
                  <a:pt x="2245023" y="505370"/>
                  <a:pt x="2247900" y="495300"/>
                </a:cubicBezTo>
                <a:cubicBezTo>
                  <a:pt x="2250107" y="487577"/>
                  <a:pt x="2253778" y="480281"/>
                  <a:pt x="2255520" y="472440"/>
                </a:cubicBezTo>
                <a:cubicBezTo>
                  <a:pt x="2258872" y="457358"/>
                  <a:pt x="2259788" y="441802"/>
                  <a:pt x="2263140" y="426720"/>
                </a:cubicBezTo>
                <a:cubicBezTo>
                  <a:pt x="2264882" y="418879"/>
                  <a:pt x="2269185" y="411736"/>
                  <a:pt x="2270760" y="403860"/>
                </a:cubicBezTo>
                <a:cubicBezTo>
                  <a:pt x="2276820" y="373560"/>
                  <a:pt x="2280920" y="342900"/>
                  <a:pt x="2286000" y="312420"/>
                </a:cubicBezTo>
                <a:cubicBezTo>
                  <a:pt x="2290197" y="287241"/>
                  <a:pt x="2290454" y="261550"/>
                  <a:pt x="2293620" y="236220"/>
                </a:cubicBezTo>
                <a:cubicBezTo>
                  <a:pt x="2296947" y="209608"/>
                  <a:pt x="2301570" y="185535"/>
                  <a:pt x="2308860" y="160020"/>
                </a:cubicBezTo>
                <a:cubicBezTo>
                  <a:pt x="2311067" y="152297"/>
                  <a:pt x="2314674" y="144986"/>
                  <a:pt x="2316480" y="137160"/>
                </a:cubicBezTo>
                <a:cubicBezTo>
                  <a:pt x="2322305" y="111920"/>
                  <a:pt x="2323529" y="85534"/>
                  <a:pt x="2331720" y="60960"/>
                </a:cubicBezTo>
                <a:lnTo>
                  <a:pt x="2339340" y="381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272414" y="3580884"/>
            <a:ext cx="8386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linux.die.net/man/8/iptables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www.cnblogs.com/metoy/p/4320813.html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7" y="1986915"/>
            <a:ext cx="3358833" cy="191933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41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Docker Network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255" y="1265643"/>
            <a:ext cx="831210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</a:rPr>
              <a:t>These three networks are built into Docker. When you run a container, you can use the </a:t>
            </a:r>
            <a:r>
              <a:rPr lang="en-US" altLang="zh-CN" sz="1400" b="1" dirty="0">
                <a:latin typeface="+mn-lt"/>
                <a:ea typeface="+mn-ea"/>
              </a:rPr>
              <a:t>--network </a:t>
            </a:r>
            <a:r>
              <a:rPr lang="en-US" altLang="zh-CN" sz="1400" dirty="0">
                <a:latin typeface="+mn-lt"/>
                <a:ea typeface="+mn-ea"/>
              </a:rPr>
              <a:t>flag to specify which networks your container should connect to</a:t>
            </a:r>
            <a:r>
              <a:rPr lang="en-US" altLang="zh-CN" sz="1400" dirty="0" smtClean="0">
                <a:latin typeface="+mn-lt"/>
                <a:ea typeface="+mn-ea"/>
              </a:rPr>
              <a:t>.</a:t>
            </a:r>
          </a:p>
          <a:p>
            <a:endParaRPr lang="en-US" altLang="zh-CN" sz="1400" dirty="0">
              <a:latin typeface="+mn-lt"/>
              <a:ea typeface="+mn-ea"/>
            </a:endParaRPr>
          </a:p>
          <a:p>
            <a:r>
              <a:rPr lang="en-US" altLang="zh-CN" sz="1400" dirty="0" smtClean="0">
                <a:latin typeface="+mn-ea"/>
                <a:ea typeface="+mn-ea"/>
              </a:rPr>
              <a:t># </a:t>
            </a:r>
            <a:r>
              <a:rPr lang="en-US" altLang="zh-CN" sz="1400" dirty="0">
                <a:latin typeface="+mn-ea"/>
                <a:ea typeface="+mn-ea"/>
              </a:rPr>
              <a:t>docker network </a:t>
            </a:r>
            <a:r>
              <a:rPr lang="en-US" altLang="zh-CN" sz="1400" dirty="0" err="1">
                <a:latin typeface="+mn-ea"/>
                <a:ea typeface="+mn-ea"/>
              </a:rPr>
              <a:t>ls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NETWORK ID          NAME                DRIVER              SCOPE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23562d1e0005       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local               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ca5d43ef7fe5       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local               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b0572eb45098       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null                local 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Docker Network: </a:t>
            </a:r>
            <a:r>
              <a:rPr lang="en-US" altLang="zh-CN" b="1" dirty="0" smtClean="0"/>
              <a:t>bridge mode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6227" y="963129"/>
            <a:ext cx="3733456" cy="165351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-net=bridge, 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default network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mode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ocker0, 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veth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pair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Network namespace and private network. (RFC1918 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or --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bip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=10.255.95.1/24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Docker0 IP is the default 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gw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of container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New route rule for host accessing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New 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iptables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rule for publish port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6227" y="2548256"/>
            <a:ext cx="3733456" cy="186895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brctl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show</a:t>
            </a:r>
          </a:p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400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400" dirty="0" err="1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ifconfig</a:t>
            </a:r>
            <a:r>
              <a:rPr lang="en-US" altLang="zh-CN" sz="1400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docker0 </a:t>
            </a:r>
            <a:r>
              <a:rPr lang="en-US" altLang="zh-CN" sz="1400" dirty="0" err="1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vethxxx</a:t>
            </a: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cat /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proc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/sys/net/ipv4/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ip_forward</a:t>
            </a: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route -n</a:t>
            </a:r>
          </a:p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iptables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-t filter –S/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iptables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–t </a:t>
            </a:r>
            <a:r>
              <a:rPr lang="en-US" altLang="zh-CN" sz="14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nat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-S</a:t>
            </a:r>
          </a:p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lsof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:32768</a:t>
            </a:r>
          </a:p>
          <a:p>
            <a:pPr>
              <a:spcBef>
                <a:spcPts val="0"/>
              </a:spcBef>
              <a:buClr>
                <a:srgbClr val="001135"/>
              </a:buClr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docker 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network inspect bridge</a:t>
            </a: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13007" y="948783"/>
            <a:ext cx="4473146" cy="3065405"/>
            <a:chOff x="333632" y="1210033"/>
            <a:chExt cx="4473146" cy="3065405"/>
          </a:xfrm>
        </p:grpSpPr>
        <p:sp>
          <p:nvSpPr>
            <p:cNvPr id="21" name="Rectangle 20"/>
            <p:cNvSpPr/>
            <p:nvPr/>
          </p:nvSpPr>
          <p:spPr>
            <a:xfrm>
              <a:off x="333632" y="1210033"/>
              <a:ext cx="4473146" cy="30654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rgbClr val="001135"/>
                  </a:solidFill>
                </a:rPr>
                <a:t>Docker host: 10.13.245.198:32768</a:t>
              </a:r>
              <a:endParaRPr lang="zh-CN" altLang="en-US" sz="1200" dirty="0" err="1" smtClean="0">
                <a:solidFill>
                  <a:srgbClr val="001135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0204" y="1375038"/>
              <a:ext cx="1841157" cy="1892252"/>
            </a:xfrm>
            <a:prstGeom prst="rect">
              <a:avLst/>
            </a:prstGeom>
            <a:solidFill>
              <a:srgbClr val="FF9910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Container: bridge mode</a:t>
              </a: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72666" y="1474721"/>
              <a:ext cx="528001" cy="4709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chemeClr val="bg1"/>
                  </a:solidFill>
                </a:rPr>
                <a:t>l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o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30836" y="2563909"/>
              <a:ext cx="1394278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>
                <a:spcBef>
                  <a:spcPts val="0"/>
                </a:spcBef>
                <a:buClr>
                  <a:srgbClr val="001135"/>
                </a:buClr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n-lt"/>
                  <a:ea typeface="Nokia Pure Text" panose="020B0503020202020204" pitchFamily="34" charset="0"/>
                  <a:cs typeface="Nokia Pure Headline Light"/>
                </a:rPr>
                <a:t>10.255.95.10:80</a:t>
              </a:r>
              <a:endParaRPr lang="zh-CN" altLang="en-US" sz="1200" dirty="0" smtClean="0">
                <a:solidFill>
                  <a:schemeClr val="bg1"/>
                </a:solidFill>
                <a:latin typeface="+mn-lt"/>
                <a:ea typeface="Nokia Pure Text" panose="020B0503020202020204" pitchFamily="34" charset="0"/>
                <a:cs typeface="Nokia Pure Headline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42497" y="3540808"/>
              <a:ext cx="661086" cy="3197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eth0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9920" y="2681409"/>
              <a:ext cx="1910145" cy="3099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docker0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9920" y="3540808"/>
              <a:ext cx="1910145" cy="3099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err="1" smtClean="0">
                  <a:solidFill>
                    <a:schemeClr val="bg1"/>
                  </a:solidFill>
                </a:rPr>
                <a:t>iptables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4200" y="2069635"/>
              <a:ext cx="528001" cy="494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00991" y="2069635"/>
              <a:ext cx="528001" cy="494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92064" y="2069635"/>
              <a:ext cx="528001" cy="4942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 err="1" smtClean="0">
                  <a:solidFill>
                    <a:schemeClr val="bg1"/>
                  </a:solidFill>
                </a:rPr>
                <a:t>vethxxx</a:t>
              </a:r>
              <a:endParaRPr lang="zh-CN" alt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72666" y="2069635"/>
              <a:ext cx="528001" cy="4942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 smtClean="0">
                  <a:solidFill>
                    <a:schemeClr val="bg1"/>
                  </a:solidFill>
                </a:rPr>
                <a:t>eth0</a:t>
              </a:r>
              <a:endParaRPr lang="zh-CN" alt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7361" y="2021300"/>
              <a:ext cx="1542973" cy="5836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dirty="0" err="1" smtClean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360334" y="1945675"/>
              <a:ext cx="130448" cy="7562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9390" y="1904425"/>
              <a:ext cx="64457" cy="825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92597" y="1762384"/>
              <a:ext cx="632517" cy="283906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marR="0" algn="l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1135"/>
                </a:buClr>
                <a:buSzTx/>
                <a:tabLst/>
              </a:pPr>
              <a:r>
                <a:rPr lang="en-US" altLang="zh-CN" sz="900" dirty="0" err="1" smtClean="0">
                  <a:solidFill>
                    <a:schemeClr val="bg1"/>
                  </a:solidFill>
                  <a:latin typeface="+mn-lt"/>
                  <a:ea typeface="Nokia Pure Text" panose="020B0503020202020204" pitchFamily="34" charset="0"/>
                  <a:cs typeface="Nokia Pure Headline Light"/>
                </a:rPr>
                <a:t>veth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+mn-lt"/>
                  <a:ea typeface="Nokia Pure Text" panose="020B0503020202020204" pitchFamily="34" charset="0"/>
                  <a:cs typeface="Nokia Pure Headline Light"/>
                </a:rPr>
                <a:t> pair</a:t>
              </a:r>
              <a:endParaRPr lang="zh-CN" altLang="en-US" sz="900" dirty="0" smtClean="0">
                <a:solidFill>
                  <a:schemeClr val="bg1"/>
                </a:solidFill>
                <a:latin typeface="+mn-lt"/>
                <a:ea typeface="Nokia Pure Text" panose="020B0503020202020204" pitchFamily="34" charset="0"/>
                <a:cs typeface="Nokia Pure Headline Ligh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70620" y="2991334"/>
              <a:ext cx="988744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>
                <a:spcBef>
                  <a:spcPts val="0"/>
                </a:spcBef>
                <a:buClr>
                  <a:srgbClr val="001135"/>
                </a:buClr>
              </a:pPr>
              <a:r>
                <a:rPr lang="en-US" altLang="zh-CN" sz="1200" dirty="0" smtClean="0">
                  <a:solidFill>
                    <a:schemeClr val="tx2"/>
                  </a:solidFill>
                  <a:latin typeface="+mn-lt"/>
                  <a:ea typeface="Nokia Pure Text" panose="020B0503020202020204" pitchFamily="34" charset="0"/>
                  <a:cs typeface="Nokia Pure Headline Light"/>
                </a:rPr>
                <a:t>10.255.95.1</a:t>
              </a:r>
              <a:endParaRPr lang="zh-CN" altLang="en-US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endParaRPr>
            </a:p>
          </p:txBody>
        </p:sp>
      </p:grpSp>
      <p:cxnSp>
        <p:nvCxnSpPr>
          <p:cNvPr id="49" name="Straight Arrow Connector 48"/>
          <p:cNvCxnSpPr>
            <a:endCxn id="26" idx="1"/>
          </p:cNvCxnSpPr>
          <p:nvPr/>
        </p:nvCxnSpPr>
        <p:spPr>
          <a:xfrm>
            <a:off x="2399440" y="3434520"/>
            <a:ext cx="922432" cy="49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b="1" dirty="0"/>
              <a:t>Bridge Mode Example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N</a:t>
            </a:r>
            <a:r>
              <a:rPr lang="en-US" altLang="zh-CN" dirty="0" err="1" smtClean="0"/>
              <a:t>ginx</a:t>
            </a:r>
            <a:r>
              <a:rPr lang="en-US" altLang="zh-CN" dirty="0" smtClean="0"/>
              <a:t> publics port to host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5635" y="724484"/>
            <a:ext cx="8503166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 run -</a:t>
            </a: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 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-</a:t>
            </a: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 32768:80 --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net=bridge --name </a:t>
            </a:r>
            <a:r>
              <a:rPr lang="en-US" altLang="zh-CN" sz="12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br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-demo </a:t>
            </a:r>
            <a:r>
              <a:rPr lang="en-US" altLang="zh-CN" sz="12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nginx</a:t>
            </a:r>
            <a:endParaRPr lang="en-US" altLang="zh-CN" sz="12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6" y="1003597"/>
            <a:ext cx="8503166" cy="38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74086" y="0"/>
            <a:ext cx="6546164" cy="43779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95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95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lsof</a:t>
            </a:r>
            <a:r>
              <a:rPr lang="en-US" altLang="zh-CN" sz="95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-</a:t>
            </a:r>
            <a:r>
              <a:rPr lang="en-US" altLang="zh-CN" sz="95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</a:t>
            </a:r>
            <a:r>
              <a:rPr lang="en-US" altLang="zh-CN" sz="95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:32768</a:t>
            </a:r>
          </a:p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950" b="1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docker-proxy </a:t>
            </a:r>
            <a:r>
              <a:rPr lang="en-US" altLang="zh-CN" sz="950" b="1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-proto </a:t>
            </a:r>
            <a:r>
              <a:rPr lang="en-US" altLang="zh-CN" sz="95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tcp</a:t>
            </a:r>
            <a:r>
              <a:rPr lang="en-US" altLang="zh-CN" sz="95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-host-</a:t>
            </a:r>
            <a:r>
              <a:rPr lang="en-US" altLang="zh-CN" sz="95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</a:t>
            </a:r>
            <a:r>
              <a:rPr lang="en-US" altLang="zh-CN" sz="95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0.0.0.0 -host-port 32768 -container-</a:t>
            </a:r>
            <a:r>
              <a:rPr lang="en-US" altLang="zh-CN" sz="95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</a:t>
            </a:r>
            <a:r>
              <a:rPr lang="en-US" altLang="zh-CN" sz="95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10.255.95.10 -container-port 80</a:t>
            </a:r>
            <a:endParaRPr lang="en-US" altLang="zh-CN" sz="95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83" y="402761"/>
            <a:ext cx="5044819" cy="3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5639" y="1388626"/>
            <a:ext cx="8503166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2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tcpdump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-</a:t>
            </a:r>
            <a:r>
              <a:rPr lang="en-US" altLang="zh-CN" sz="12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eth0 -w br-eth0.pcap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639" y="3109898"/>
            <a:ext cx="8503166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sv-SE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tcpdump -i docker0 -w br-docker0.pcap</a:t>
            </a:r>
            <a:endParaRPr lang="en-US" altLang="zh-CN" sz="12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6" y="1718698"/>
            <a:ext cx="7571298" cy="142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8"/>
          <a:stretch/>
        </p:blipFill>
        <p:spPr bwMode="auto">
          <a:xfrm>
            <a:off x="235636" y="3430445"/>
            <a:ext cx="7571298" cy="138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2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b="1" dirty="0"/>
              <a:t>Bridge Mode Example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N</a:t>
            </a:r>
            <a:r>
              <a:rPr lang="en-US" altLang="zh-CN" dirty="0" err="1" smtClean="0"/>
              <a:t>ginx</a:t>
            </a:r>
            <a:r>
              <a:rPr lang="en-US" altLang="zh-CN" dirty="0" smtClean="0"/>
              <a:t> publics port to host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99460" y="251460"/>
            <a:ext cx="845820" cy="360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eth0</a:t>
            </a:r>
            <a:endParaRPr lang="zh-CN" altLang="en-US" sz="1400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9459" y="673599"/>
            <a:ext cx="845821" cy="360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docker0</a:t>
            </a:r>
            <a:endParaRPr lang="zh-CN" altLang="en-US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95779" y="391648"/>
            <a:ext cx="1196340" cy="513261"/>
          </a:xfrm>
          <a:prstGeom prst="ellipse">
            <a:avLst/>
          </a:prstGeom>
          <a:solidFill>
            <a:srgbClr val="FF99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rgbClr val="FF0000"/>
                </a:solidFill>
              </a:rPr>
              <a:t>Nat: DNAT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chemeClr val="bg1"/>
                </a:solidFill>
              </a:rPr>
              <a:t>PREROUTING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</a:rPr>
              <a:t>Nat: Accept</a:t>
            </a:r>
            <a:endParaRPr lang="zh-CN" altLang="en-US" sz="800" dirty="0" err="1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783580" y="406888"/>
            <a:ext cx="792480" cy="485235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chemeClr val="bg1"/>
                </a:solidFill>
              </a:rPr>
              <a:t>FORWARD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rgbClr val="FF0000"/>
                </a:solidFill>
              </a:rPr>
              <a:t>Filter: Accept</a:t>
            </a:r>
            <a:endParaRPr lang="zh-CN" altLang="en-US" sz="800" dirty="0" err="1" smtClean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42739" y="399268"/>
            <a:ext cx="1196340" cy="513261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rgbClr val="FF0000"/>
                </a:solidFill>
              </a:rPr>
              <a:t>Nat: Accept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chemeClr val="bg1"/>
                </a:solidFill>
              </a:rPr>
              <a:t>POSTROUTING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</a:rPr>
              <a:t>Nat: SNAT</a:t>
            </a:r>
            <a:endParaRPr lang="zh-CN" altLang="en-US" sz="800" dirty="0" err="1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68640" y="239253"/>
            <a:ext cx="845820" cy="360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rgbClr val="FF0000"/>
                </a:solidFill>
                <a:ea typeface="Nokia Pure Text" panose="020B0503020202020204" pitchFamily="34" charset="0"/>
                <a:cs typeface="Nokia Pure Headline Light"/>
              </a:rPr>
              <a:t>docker</a:t>
            </a:r>
            <a:r>
              <a:rPr lang="en-US" altLang="zh-CN" sz="1400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0</a:t>
            </a:r>
            <a:endParaRPr lang="zh-CN" altLang="en-US" sz="1400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8640" y="699169"/>
            <a:ext cx="845820" cy="360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eth0</a:t>
            </a:r>
            <a:endParaRPr lang="zh-CN" altLang="en-US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cxnSp>
        <p:nvCxnSpPr>
          <p:cNvPr id="19" name="Straight Arrow Connector 18"/>
          <p:cNvCxnSpPr>
            <a:stCxn id="4" idx="3"/>
            <a:endCxn id="17" idx="1"/>
          </p:cNvCxnSpPr>
          <p:nvPr/>
        </p:nvCxnSpPr>
        <p:spPr>
          <a:xfrm flipV="1">
            <a:off x="4145280" y="419678"/>
            <a:ext cx="4023360" cy="12207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8" idx="1"/>
          </p:cNvCxnSpPr>
          <p:nvPr/>
        </p:nvCxnSpPr>
        <p:spPr>
          <a:xfrm>
            <a:off x="4145280" y="854024"/>
            <a:ext cx="4023360" cy="25570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37710" y="238602"/>
            <a:ext cx="22050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8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DNAT: 10.9.245.198.32768</a:t>
            </a:r>
            <a:r>
              <a:rPr lang="en-US" altLang="zh-CN" sz="8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</a:t>
            </a:r>
            <a:r>
              <a:rPr lang="en-US" altLang="zh-CN" sz="800" dirty="0" smtClean="0">
                <a:solidFill>
                  <a:srgbClr val="FF0000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10.255.92.2:80</a:t>
            </a:r>
            <a:endParaRPr lang="zh-CN" altLang="en-US" sz="800" dirty="0" smtClean="0">
              <a:solidFill>
                <a:srgbClr val="FF0000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1199" y="934198"/>
            <a:ext cx="22050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8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SNAT: 10.255.95.2:80</a:t>
            </a:r>
            <a:r>
              <a:rPr lang="en-US" altLang="zh-CN" sz="8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</a:t>
            </a:r>
            <a:r>
              <a:rPr lang="en-US" altLang="zh-CN" sz="8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10.9.245.198.32768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127" y="4070706"/>
            <a:ext cx="850316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Destination     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Gateway   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Flags Metric Ref    Use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0.0.0.0         10.9.245.222    0.0.0.0         UG    100    0        0 eth0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10.9.245.192    0.0.0.0         255.255.255.224 U     100    0        0 eth0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10.255.95.0     0.0.0.0         255.255.255.0   U     0      0        0 docker0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6127" y="938291"/>
            <a:ext cx="8503166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2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iptables</a:t>
            </a: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-t </a:t>
            </a:r>
            <a:r>
              <a:rPr lang="en-US" altLang="zh-CN" sz="12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nat</a:t>
            </a: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-S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127" y="2284026"/>
            <a:ext cx="8503166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200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iptables</a:t>
            </a: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 –t filter -S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01EA5D4-CDE0-4AFD-A2D3-B7654B707817}"/>
              </a:ext>
            </a:extLst>
          </p:cNvPr>
          <p:cNvSpPr txBox="1"/>
          <p:nvPr/>
        </p:nvSpPr>
        <p:spPr>
          <a:xfrm>
            <a:off x="286134" y="1237883"/>
            <a:ext cx="850316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[DNAT] all </a:t>
            </a:r>
            <a:r>
              <a:rPr lang="en-US" altLang="zh-CN" sz="10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</a:t>
            </a:r>
            <a:r>
              <a:rPr lang="en-US" altLang="zh-CN" sz="1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incoming to port 32768 </a:t>
            </a:r>
            <a:r>
              <a:rPr lang="en-US" altLang="zh-CN" sz="10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dnat</a:t>
            </a:r>
            <a:r>
              <a:rPr lang="en-US" altLang="zh-CN" sz="10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zh-CN" sz="10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10.255.95.10:80(container IP)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 PREROUTING -m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-type LOCAL -j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sv-SE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 DOCKER ! -i docker0 -p tcp -m tcp --dport 32768 -j DNAT --to-destination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10.255.95.10:80</a:t>
            </a:r>
          </a:p>
          <a:p>
            <a:r>
              <a:rPr lang="en-US" altLang="zh-CN" sz="1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[SNAT] all traffic to out network </a:t>
            </a:r>
            <a:r>
              <a:rPr lang="en-US" altLang="zh-CN" sz="10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snat</a:t>
            </a:r>
            <a:r>
              <a:rPr lang="en-US" altLang="zh-CN" sz="1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a dynamically assigned IP and port</a:t>
            </a:r>
          </a:p>
          <a:p>
            <a:r>
              <a:rPr lang="pt-BR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 POSTROUTING -s 10.255.95.0/24 ! -o docker0 -j MASQUERADE</a:t>
            </a:r>
          </a:p>
          <a:p>
            <a:r>
              <a:rPr lang="pt-BR" altLang="zh-CN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 POSTROUTING -s 10.255.95.10/32 -d 10.255.95.10/32 -p tcp -m tcp --dport 80 -j </a:t>
            </a:r>
            <a:r>
              <a:rPr lang="pt-BR" altLang="zh-CN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MASQUERADE</a:t>
            </a:r>
            <a:endParaRPr lang="pt-BR" altLang="zh-CN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01EA5D4-CDE0-4AFD-A2D3-B7654B707817}"/>
              </a:ext>
            </a:extLst>
          </p:cNvPr>
          <p:cNvSpPr txBox="1"/>
          <p:nvPr/>
        </p:nvSpPr>
        <p:spPr>
          <a:xfrm>
            <a:off x="286127" y="2556948"/>
            <a:ext cx="8503169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all traffic between external IP address and docker0(container IP)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 FORWARD -o docker0 -j DOCKER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 FORWARD -o docker0 -m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conntrack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ctstate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RELATED,ESTABLISHED -j ACCEPT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 FORWARD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docker0 ! -o docker0 -j ACCEPT </a:t>
            </a:r>
            <a:r>
              <a:rPr lang="en-US" sz="1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accept </a:t>
            </a:r>
            <a:r>
              <a:rPr lang="en-US" sz="10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SNATed</a:t>
            </a:r>
            <a:r>
              <a:rPr lang="en-US" sz="1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traffic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 FORWARD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docker0 -o docker0 -j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</a:p>
          <a:p>
            <a:r>
              <a:rPr lang="en-US" altLang="zh-CN" sz="1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accept </a:t>
            </a:r>
            <a:r>
              <a:rPr lang="en-US" altLang="zh-CN" sz="10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DNATed</a:t>
            </a:r>
            <a:r>
              <a:rPr lang="en-US" altLang="zh-CN" sz="10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traffic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 DOCKER -d 10.255.95.10/32 !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docker0 -o docker0 -p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80 -j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en-US" sz="10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127" y="3751383"/>
            <a:ext cx="8503166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en-US" altLang="zh-CN" sz="12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route -n</a:t>
            </a:r>
            <a:endParaRPr lang="en-US" altLang="zh-CN" sz="12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658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5635" y="854024"/>
            <a:ext cx="8503166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Package route: </a:t>
            </a:r>
            <a:r>
              <a:rPr lang="en-US" altLang="zh-CN" sz="1400" b="1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eth0</a:t>
            </a:r>
            <a:r>
              <a:rPr lang="en-US" altLang="zh-CN" sz="1400" b="1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=docker0=</a:t>
            </a:r>
            <a:r>
              <a:rPr lang="en-US" altLang="zh-CN" sz="1400" b="1" dirty="0" err="1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vethxxx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, # 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tcpdump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i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 any -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nn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 'port (32768 or 80) and </a:t>
            </a:r>
            <a:r>
              <a:rPr lang="en-US" altLang="zh-CN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tcp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‘ </a:t>
            </a: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636" y="2672798"/>
            <a:ext cx="8503166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sv-SE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O</a:t>
            </a:r>
            <a:r>
              <a:rPr lang="sv-SE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ne container pings another container, </a:t>
            </a:r>
            <a:r>
              <a:rPr lang="sv-SE" altLang="zh-CN" sz="1400" b="1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vethxxx=docker0=vethyyy, 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# </a:t>
            </a:r>
            <a:r>
              <a:rPr lang="sv-SE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tcpdump -i any icmp </a:t>
            </a: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7" y="1214873"/>
            <a:ext cx="8429634" cy="98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8" y="3029369"/>
            <a:ext cx="5285297" cy="104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b="1" dirty="0"/>
              <a:t>Bridge Mode Example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N</a:t>
            </a:r>
            <a:r>
              <a:rPr lang="en-US" altLang="zh-CN" dirty="0" err="1" smtClean="0"/>
              <a:t>ginx</a:t>
            </a:r>
            <a:r>
              <a:rPr lang="en-US" altLang="zh-CN" dirty="0" smtClean="0"/>
              <a:t> publics port to host: package routing with </a:t>
            </a:r>
            <a:r>
              <a:rPr lang="en-US" altLang="zh-CN" dirty="0" err="1" smtClean="0"/>
              <a:t>tcpdump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36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123479"/>
            <a:ext cx="8642350" cy="57661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Docker Network: </a:t>
            </a:r>
            <a:r>
              <a:rPr lang="en-US" altLang="zh-CN" b="1" dirty="0" smtClean="0"/>
              <a:t>host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mode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6227" y="963129"/>
            <a:ext cx="3733456" cy="208439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-net=host</a:t>
            </a:r>
          </a:p>
          <a:p>
            <a:pPr marL="285750" indent="-285750"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Docker container and host share a same network namespace. </a:t>
            </a:r>
            <a:r>
              <a:rPr lang="en-US" altLang="zh-CN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(no </a:t>
            </a: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CLONE_NEWNET flag when create docker sub process)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More efficient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Less secure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zh-CN" sz="1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141" y="963130"/>
            <a:ext cx="4229261" cy="2811348"/>
            <a:chOff x="577516" y="963130"/>
            <a:chExt cx="4229261" cy="2811348"/>
          </a:xfrm>
        </p:grpSpPr>
        <p:sp>
          <p:nvSpPr>
            <p:cNvPr id="2" name="Rectangle 1"/>
            <p:cNvSpPr/>
            <p:nvPr/>
          </p:nvSpPr>
          <p:spPr>
            <a:xfrm>
              <a:off x="577516" y="963130"/>
              <a:ext cx="4229261" cy="28113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rgbClr val="001135"/>
                  </a:solidFill>
                </a:rPr>
                <a:t>Docker host: 10.13.245.198</a:t>
              </a:r>
              <a:endParaRPr lang="zh-CN" altLang="en-US" sz="1200" dirty="0" err="1" smtClean="0">
                <a:solidFill>
                  <a:srgbClr val="001135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570205" y="1260389"/>
              <a:ext cx="1841157" cy="2006901"/>
            </a:xfrm>
            <a:prstGeom prst="rect">
              <a:avLst/>
            </a:prstGeom>
            <a:solidFill>
              <a:srgbClr val="FF9910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Container: host mode</a:t>
              </a:r>
              <a:endParaRPr lang="zh-CN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64375" y="1371596"/>
              <a:ext cx="611659" cy="6178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bg1"/>
                  </a:solidFill>
                </a:rPr>
                <a:t>l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o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4375" y="2053982"/>
              <a:ext cx="611660" cy="6178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eth0</a:t>
              </a:r>
              <a:endParaRPr lang="zh-CN" alt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0837" y="2681410"/>
              <a:ext cx="1272747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marR="0" algn="l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1135"/>
                </a:buClr>
                <a:buSzTx/>
                <a:tabLst/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n-lt"/>
                  <a:ea typeface="Nokia Pure Text" panose="020B0503020202020204" pitchFamily="34" charset="0"/>
                  <a:cs typeface="Nokia Pure Headline Light"/>
                </a:rPr>
                <a:t>10.13.245.198</a:t>
              </a:r>
              <a:endParaRPr lang="zh-CN" altLang="en-US" sz="1200" dirty="0" smtClean="0">
                <a:solidFill>
                  <a:schemeClr val="bg1"/>
                </a:solidFill>
                <a:latin typeface="+mn-lt"/>
                <a:ea typeface="Nokia Pure Text" panose="020B0503020202020204" pitchFamily="34" charset="0"/>
                <a:cs typeface="Nokia Pure Headlin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3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4132</Words>
  <Application>Microsoft Office PowerPoint</Application>
  <PresentationFormat>On-screen Show (16:9)</PresentationFormat>
  <Paragraphs>559</Paragraphs>
  <Slides>36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Nokia_Pure_PPT_CORP_V2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Content</vt:lpstr>
      <vt:lpstr> K8S, Docker, Container</vt:lpstr>
      <vt:lpstr> Docker Network Overview</vt:lpstr>
      <vt:lpstr> Docker Network: bridge mode</vt:lpstr>
      <vt:lpstr>Bridge Mode Example Nginx publics port to host</vt:lpstr>
      <vt:lpstr>Bridge Mode Example Nginx publics port to host</vt:lpstr>
      <vt:lpstr>Bridge Mode Example Nginx publics port to host: package routing with tcpdump</vt:lpstr>
      <vt:lpstr> Docker Network: host mode</vt:lpstr>
      <vt:lpstr> Docker Network: other container mode</vt:lpstr>
      <vt:lpstr> Docker Network: none mode</vt:lpstr>
      <vt:lpstr> Docker Multi-host Network</vt:lpstr>
      <vt:lpstr> Flannel (Flannel + UDP or Flannel + VxLAN)</vt:lpstr>
      <vt:lpstr>Kubernetes Network: Flannel Network Configuration</vt:lpstr>
      <vt:lpstr> Kubernetes Network</vt:lpstr>
      <vt:lpstr>Example: Show IP</vt:lpstr>
      <vt:lpstr>Kubernetes Example 1: Container 10.255.61.13 pings 10.255.95.3 (UDP Encapsulation)</vt:lpstr>
      <vt:lpstr>Kubernetes Example 1:  Container 10.255.61.13 pings 10.255.95.3 (UDP Encapsulation)</vt:lpstr>
      <vt:lpstr>Kubernetes Example 1: Container 10.255.61.13 pings 10.255.95.3 (UDP Encapsulation)</vt:lpstr>
      <vt:lpstr>Kubernetes Example 1: Container 10.255.61.13 pings 10.255.95.3 (VxLan Encapsulation)</vt:lpstr>
      <vt:lpstr>Kubernetes Example 2: NodePort type Service Use NAT to implement load balance </vt:lpstr>
      <vt:lpstr>Kubernetes Example 2: NodePort type Service Use NAT to implement load balance </vt:lpstr>
      <vt:lpstr>Kubernetes Example 2: NodePort type Service Use NAT to implement load balance </vt:lpstr>
      <vt:lpstr> Static Routing (Direct Routing)</vt:lpstr>
      <vt:lpstr> Pipework</vt:lpstr>
      <vt:lpstr> OpenVSwitch</vt:lpstr>
      <vt:lpstr> Weave</vt:lpstr>
      <vt:lpstr> Calico</vt:lpstr>
      <vt:lpstr> Docker libnetwork (from docker 1.9)</vt:lpstr>
      <vt:lpstr> Performance Test and Compare: Kubernetes Flannel/UDP Network</vt:lpstr>
      <vt:lpstr> Performance Test and Compare</vt:lpstr>
      <vt:lpstr> Appendix 1: Linux Bridge: layer2, similar with switch</vt:lpstr>
      <vt:lpstr> Appendix 2: Linux Veth Pair</vt:lpstr>
      <vt:lpstr> Appendix 3: Linux TUN/TAP</vt:lpstr>
      <vt:lpstr> Appendix 4: Linux Iptables/Netfilter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2015-12-22T12:26:31Z</dcterms:created>
  <dcterms:modified xsi:type="dcterms:W3CDTF">2017-09-19T08:04:08Z</dcterms:modified>
</cp:coreProperties>
</file>