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798" r:id="rId2"/>
    <p:sldMasterId id="2147483826" r:id="rId3"/>
    <p:sldMasterId id="2147483812" r:id="rId4"/>
    <p:sldMasterId id="2147483824" r:id="rId5"/>
  </p:sldMasterIdLst>
  <p:notesMasterIdLst>
    <p:notesMasterId r:id="rId18"/>
  </p:notesMasterIdLst>
  <p:handoutMasterIdLst>
    <p:handoutMasterId r:id="rId19"/>
  </p:handoutMasterIdLst>
  <p:sldIdLst>
    <p:sldId id="371" r:id="rId6"/>
    <p:sldId id="387" r:id="rId7"/>
    <p:sldId id="391" r:id="rId8"/>
    <p:sldId id="392" r:id="rId9"/>
    <p:sldId id="389" r:id="rId10"/>
    <p:sldId id="390" r:id="rId11"/>
    <p:sldId id="393" r:id="rId12"/>
    <p:sldId id="394" r:id="rId13"/>
    <p:sldId id="395" r:id="rId14"/>
    <p:sldId id="396" r:id="rId15"/>
    <p:sldId id="388" r:id="rId16"/>
    <p:sldId id="352" r:id="rId17"/>
  </p:sldIdLst>
  <p:sldSz cx="9144000" cy="5143500" type="screen16x9"/>
  <p:notesSz cx="6797675" cy="992663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96" userDrawn="1">
          <p15:clr>
            <a:srgbClr val="A4A3A4"/>
          </p15:clr>
        </p15:guide>
        <p15:guide id="2" pos="2180" userDrawn="1">
          <p15:clr>
            <a:srgbClr val="A4A3A4"/>
          </p15:clr>
        </p15:guide>
        <p15:guide id="3" orient="horz" pos="3150" userDrawn="1">
          <p15:clr>
            <a:srgbClr val="A4A3A4"/>
          </p15:clr>
        </p15:guide>
        <p15:guide id="4" pos="2165" userDrawn="1">
          <p15:clr>
            <a:srgbClr val="A4A3A4"/>
          </p15:clr>
        </p15:guide>
        <p15:guide id="5" orient="horz" pos="287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56" userDrawn="1">
          <p15:clr>
            <a:srgbClr val="A4A3A4"/>
          </p15:clr>
        </p15:guide>
        <p15:guide id="8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35"/>
    <a:srgbClr val="EDF2F5"/>
    <a:srgbClr val="98A2AE"/>
    <a:srgbClr val="4D5766"/>
    <a:srgbClr val="BEC8D2"/>
    <a:srgbClr val="FFFFFF"/>
    <a:srgbClr val="273142"/>
    <a:srgbClr val="FF9910"/>
    <a:srgbClr val="000000"/>
    <a:srgbClr val="124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3659" autoAdjust="0"/>
  </p:normalViewPr>
  <p:slideViewPr>
    <p:cSldViewPr snapToGrid="0">
      <p:cViewPr varScale="1">
        <p:scale>
          <a:sx n="76" d="100"/>
          <a:sy n="76" d="100"/>
        </p:scale>
        <p:origin x="-114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70" y="-90"/>
      </p:cViewPr>
      <p:guideLst>
        <p:guide orient="horz" pos="2896"/>
        <p:guide orient="horz" pos="3150"/>
        <p:guide orient="horz" pos="2875"/>
        <p:guide orient="horz" pos="3127"/>
        <p:guide pos="2180"/>
        <p:guide pos="2165"/>
        <p:guide pos="215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2/14/2017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68" tIns="45635" rIns="91268" bIns="45635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wrap="square" lIns="91268" tIns="45635" rIns="91268" bIns="45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Ubuntu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（友帮拓、优般图、乌班图）是一个以桌面应用为主的开源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GNU/Linux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操作系统，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Ubuntu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是基于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Debian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 GNU/Linux.</a:t>
            </a:r>
          </a:p>
          <a:p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Debian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（蝶变、</a:t>
            </a:r>
            <a:r>
              <a:rPr lang="zh-CN" altLang="en-US" dirty="0" smtClean="0"/>
              <a:t>玳斌，待宾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）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ヒラギノ角ゴ Pro W3" charset="0"/>
              <a:cs typeface="ヒラギノ角ゴ Pro W3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Fedora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（英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[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fɪ'dɔːrə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，美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[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fɪ'dɔrə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 ）是一个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Linux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发行版，是一款由全球社区爱好者构建的面向日常应用的快速、稳定、强大的操作系统。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ヒラギノ角ゴ Pro W3" charset="0"/>
              <a:cs typeface="ヒラギノ角ゴ Pro W3" charset="0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</a:rPr>
              <a:t>#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</a:rPr>
              <a:t>uname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</a:rPr>
              <a:t> –a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</a:rPr>
              <a:t>: same with /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</a:rPr>
              <a:t>proc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</a:rPr>
              <a:t>/version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</a:rPr>
              <a:t>Linux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</a:rPr>
              <a:t>localhost.localdomain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</a:rPr>
              <a:t> 2.6.32-431.el6.x86_64 #1 SMP Fri Nov 22 03:15:09 UTC 2013 x86_64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</a:rPr>
              <a:t>x86_64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</a:rPr>
              <a:t>x86_64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</a:rPr>
              <a:t> GNU/Linux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</a:rPr>
              <a:t>#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zh-CN" sz="1200" b="1" kern="1200" baseline="0" dirty="0" err="1" smtClean="0">
                <a:solidFill>
                  <a:schemeClr val="tx1"/>
                </a:solidFill>
                <a:effectLst/>
                <a:latin typeface="+mn-lt"/>
              </a:rPr>
              <a:t>l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</a:rPr>
              <a:t>sb_release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</a:rPr>
              <a:t> -a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</a:rPr>
              <a:t>: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</a:rPr>
              <a:t> Linux Standard Base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</a:rPr>
              <a:t>LSB Version:    :base-4.0-amd64:base-4.0-noarch:core-4.0-amd64:core-4.0-noarch:graphics-4.0-amd64:graphics-4.0-noarch:printing-4.0-amd64:printing-4.0-noarch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</a:rPr>
              <a:t>Distributor ID: CentOS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</a:rPr>
              <a:t>Description:    CentOS release 6.5 (Final)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</a:rPr>
              <a:t>Release:        6.5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</a:rPr>
              <a:t>Codename:       Final</a:t>
            </a:r>
          </a:p>
          <a:p>
            <a:endParaRPr lang="en-US" altLang="zh-CN" sz="1200" b="1" kern="1200" baseline="0" dirty="0" smtClean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</a:rPr>
              <a:t># cat /</a:t>
            </a:r>
            <a:r>
              <a:rPr lang="en-US" altLang="zh-CN" sz="1200" b="1" kern="1200" baseline="0" dirty="0" err="1" smtClean="0">
                <a:solidFill>
                  <a:schemeClr val="tx1"/>
                </a:solidFill>
                <a:effectLst/>
                <a:latin typeface="+mn-lt"/>
              </a:rPr>
              <a:t>proc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</a:rPr>
              <a:t>/version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</a:rPr>
              <a:t>Linux version 2.6.32-431.el6.x86_64 (mockbuild@c6b8.bsys.dev.centos.org) (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</a:rPr>
              <a:t>gcc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</a:rPr>
              <a:t> version 4.4.7 20120313 (Red Hat 4.4.7-4) (GCC) ) #1 SMP Fri Nov 22 03:15:09 UTC 2013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</a:rPr>
              <a:t># cat 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</a:rPr>
              <a:t>etc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</a:rPr>
              <a:t>/issue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</a:rPr>
              <a:t>CentOS release 6.5 (Final)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</a:rPr>
              <a:t>Kernel \r on an \m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altLang="zh-CN" b="1" dirty="0" smtClean="0"/>
              <a:t>#</a:t>
            </a:r>
            <a:r>
              <a:rPr lang="en-US" altLang="zh-CN" b="1" baseline="0" dirty="0" smtClean="0"/>
              <a:t> c</a:t>
            </a:r>
            <a:r>
              <a:rPr lang="en-US" altLang="zh-CN" b="1" dirty="0" smtClean="0"/>
              <a:t>at /</a:t>
            </a:r>
            <a:r>
              <a:rPr lang="en-US" altLang="zh-CN" b="1" dirty="0" err="1" smtClean="0"/>
              <a:t>etc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redhat</a:t>
            </a:r>
            <a:r>
              <a:rPr lang="en-US" altLang="zh-CN" b="1" dirty="0" smtClean="0"/>
              <a:t>-release</a:t>
            </a:r>
          </a:p>
          <a:p>
            <a:r>
              <a:rPr lang="en-US" altLang="zh-CN" dirty="0" smtClean="0"/>
              <a:t>CentOS release 6.5 (Final)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2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BIOS: Basic Input Output System</a:t>
            </a:r>
            <a:r>
              <a:rPr lang="zh-CN" altLang="en-US" dirty="0" smtClean="0"/>
              <a:t>找到可启动设备</a:t>
            </a:r>
            <a:endParaRPr lang="en-US" altLang="zh-CN" dirty="0" smtClean="0"/>
          </a:p>
          <a:p>
            <a:r>
              <a:rPr lang="en-US" altLang="zh-CN" dirty="0" smtClean="0"/>
              <a:t>-&gt; MBR(</a:t>
            </a:r>
            <a:r>
              <a:rPr lang="zh-CN" altLang="en-US" dirty="0" smtClean="0"/>
              <a:t>引导代码：前</a:t>
            </a:r>
            <a:r>
              <a:rPr lang="en-US" altLang="zh-CN" dirty="0" smtClean="0"/>
              <a:t>446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,</a:t>
            </a:r>
            <a:r>
              <a:rPr lang="zh-CN" altLang="en-US" dirty="0" smtClean="0"/>
              <a:t>找到并加载内核</a:t>
            </a:r>
            <a:r>
              <a:rPr lang="en-US" altLang="zh-CN" dirty="0" smtClean="0"/>
              <a:t>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-&gt;</a:t>
            </a:r>
            <a:r>
              <a:rPr lang="en-US" altLang="zh-CN" baseline="0" dirty="0" smtClean="0"/>
              <a:t> GRUB(</a:t>
            </a:r>
            <a:r>
              <a:rPr lang="en-US" altLang="zh-CN" dirty="0" smtClean="0"/>
              <a:t>boot/grub/</a:t>
            </a:r>
            <a:r>
              <a:rPr lang="en-US" altLang="zh-CN" dirty="0" err="1" smtClean="0"/>
              <a:t>grub.conf</a:t>
            </a:r>
            <a:r>
              <a:rPr lang="en-US" altLang="zh-CN" baseline="0" dirty="0" smtClean="0"/>
              <a:t>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-&gt; Kernel(</a:t>
            </a:r>
            <a:r>
              <a:rPr lang="zh-CN" altLang="en-US" sz="1200" dirty="0" smtClean="0"/>
              <a:t>不常用的驱动、功能编译成为模块，在需要的时候动态加载，而这些模块被打包保存为一个</a:t>
            </a:r>
            <a:r>
              <a:rPr lang="en-US" altLang="zh-CN" sz="1200" dirty="0" err="1" smtClean="0"/>
              <a:t>initrd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initramfs</a:t>
            </a:r>
            <a:r>
              <a:rPr lang="zh-CN" altLang="en-US" sz="1200" dirty="0" smtClean="0"/>
              <a:t>文件</a:t>
            </a:r>
            <a:r>
              <a:rPr lang="en-US" altLang="zh-CN" baseline="0" dirty="0" smtClean="0"/>
              <a:t>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-&gt; </a:t>
            </a:r>
            <a:r>
              <a:rPr lang="en-US" altLang="zh-CN" baseline="0" dirty="0" err="1" smtClean="0"/>
              <a:t>Init</a:t>
            </a:r>
            <a:r>
              <a:rPr lang="en-US" altLang="zh-CN" baseline="0" dirty="0" smtClean="0"/>
              <a:t>(</a:t>
            </a:r>
            <a:r>
              <a:rPr lang="zh-CN" altLang="en-US" sz="1200" dirty="0" smtClean="0"/>
              <a:t>调用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etc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rc.d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rc.sysinit</a:t>
            </a:r>
            <a:r>
              <a:rPr lang="zh-CN" altLang="en-US" sz="1200" dirty="0" smtClean="0"/>
              <a:t>负责对系统进行初始化，挂载文件系统，并且根据运行级别启动相应服务</a:t>
            </a:r>
            <a:r>
              <a:rPr lang="en-US" altLang="zh-CN" baseline="0" dirty="0" smtClean="0"/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 smtClean="0"/>
              <a:t>title CentOS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 smtClean="0"/>
              <a:t>    root(hd0,1)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b="1" dirty="0" smtClean="0"/>
              <a:t>    kernel /boot/vmlinuz-2.6.32-279.el6.i686 </a:t>
            </a:r>
            <a:r>
              <a:rPr lang="en-US" altLang="zh-CN" sz="1200" b="1" dirty="0" err="1" smtClean="0"/>
              <a:t>ro</a:t>
            </a:r>
            <a:r>
              <a:rPr lang="en-US" altLang="zh-CN" sz="1200" b="1" dirty="0" smtClean="0"/>
              <a:t> root=UUID=77272833-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b="1" dirty="0" smtClean="0"/>
              <a:t>B6BB-4D53-B043-9541D1102EBD </a:t>
            </a:r>
            <a:r>
              <a:rPr lang="en-US" altLang="zh-CN" sz="12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initrd</a:t>
            </a:r>
            <a:r>
              <a:rPr lang="en-US" altLang="zh-CN" sz="1200" dirty="0" smtClean="0"/>
              <a:t> /boot/initramfs-2.6.32-279.el6.i686.img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en-US" altLang="zh-CN" dirty="0" smtClean="0"/>
              <a:t>Ctrl </a:t>
            </a:r>
            <a:r>
              <a:rPr lang="en-US" altLang="zh-CN" dirty="0" smtClean="0"/>
              <a:t>+ Alt + F1 ~ F6: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命令窗口界面。</a:t>
            </a:r>
          </a:p>
          <a:p>
            <a:r>
              <a:rPr lang="en-US" altLang="zh-CN" dirty="0" smtClean="0"/>
              <a:t>Ctrl + Alt + F7:</a:t>
            </a:r>
            <a:r>
              <a:rPr lang="zh-CN" altLang="en-US" dirty="0" smtClean="0"/>
              <a:t>图形界面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如果你用的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</a:t>
            </a:r>
            <a:r>
              <a:rPr lang="zh-CN" altLang="en-US" dirty="0" smtClean="0"/>
              <a:t>虚拟机，</a:t>
            </a:r>
            <a:endParaRPr lang="en-US" altLang="zh-CN" dirty="0" smtClean="0"/>
          </a:p>
          <a:p>
            <a:r>
              <a:rPr lang="zh-CN" altLang="en-US" dirty="0" smtClean="0"/>
              <a:t>命令窗口切换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Alt + Space + F1~F6. </a:t>
            </a:r>
          </a:p>
          <a:p>
            <a:r>
              <a:rPr lang="zh-CN" altLang="en-US" dirty="0" smtClean="0"/>
              <a:t>图形界面下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Alt + Shift + Ctrl + </a:t>
            </a:r>
            <a:r>
              <a:rPr lang="en-US" altLang="zh-CN" dirty="0" smtClean="0"/>
              <a:t>F1~F6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[root@binjiang-hz-dhcp086188 </a:t>
            </a:r>
            <a:r>
              <a:rPr lang="en-US" altLang="zh-CN" dirty="0" err="1" smtClean="0"/>
              <a:t>rc.d</a:t>
            </a:r>
            <a:r>
              <a:rPr lang="en-US" altLang="zh-CN" dirty="0" smtClean="0"/>
              <a:t>]#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-l 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etc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systemd</a:t>
            </a:r>
            <a:r>
              <a:rPr lang="en-US" altLang="zh-CN" b="1" dirty="0" smtClean="0"/>
              <a:t>/system/</a:t>
            </a:r>
            <a:r>
              <a:rPr lang="en-US" altLang="zh-CN" dirty="0" smtClean="0"/>
              <a:t>multi-</a:t>
            </a:r>
            <a:r>
              <a:rPr lang="en-US" altLang="zh-CN" dirty="0" err="1" smtClean="0"/>
              <a:t>user.target.wants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total 0</a:t>
            </a:r>
          </a:p>
          <a:p>
            <a:r>
              <a:rPr lang="en-US" altLang="zh-CN" dirty="0" err="1" smtClean="0"/>
              <a:t>lrwxrwxrwx</a:t>
            </a:r>
            <a:r>
              <a:rPr lang="en-US" altLang="zh-CN" dirty="0" smtClean="0"/>
              <a:t>. 1 root </a:t>
            </a:r>
            <a:r>
              <a:rPr lang="en-US" altLang="zh-CN" dirty="0" err="1" smtClean="0"/>
              <a:t>root</a:t>
            </a:r>
            <a:r>
              <a:rPr lang="en-US" altLang="zh-CN" dirty="0" smtClean="0"/>
              <a:t> 36 Apr  4  2015 </a:t>
            </a:r>
            <a:r>
              <a:rPr lang="en-US" altLang="zh-CN" dirty="0" err="1" smtClean="0"/>
              <a:t>sshd.service</a:t>
            </a:r>
            <a:r>
              <a:rPr lang="en-US" altLang="zh-CN" dirty="0" smtClean="0"/>
              <a:t> -&gt; 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usr</a:t>
            </a:r>
            <a:r>
              <a:rPr lang="en-US" altLang="zh-CN" b="1" dirty="0" smtClean="0"/>
              <a:t>/lib/</a:t>
            </a:r>
            <a:r>
              <a:rPr lang="en-US" altLang="zh-CN" b="1" dirty="0" err="1" smtClean="0"/>
              <a:t>systemd</a:t>
            </a:r>
            <a:r>
              <a:rPr lang="en-US" altLang="zh-CN" b="1" dirty="0" smtClean="0"/>
              <a:t>/system/</a:t>
            </a:r>
            <a:r>
              <a:rPr lang="en-US" altLang="zh-CN" dirty="0" err="1" smtClean="0"/>
              <a:t>sshd.service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2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2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26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2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592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 smtClean="0">
                <a:ea typeface="ヒラギノ角ゴ Pro W3"/>
                <a:cs typeface="ヒラギノ角ゴ Pro W3"/>
              </a:rPr>
              <a:t>Main headline in</a:t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lower case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0"/>
            <a:ext cx="1080000" cy="175283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8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dirty="0" smtClean="0"/>
              <a:t>Supporting headline in sentence case here </a:t>
            </a:r>
          </a:p>
          <a:p>
            <a:pPr lvl="1"/>
            <a:r>
              <a:rPr lang="en-US" dirty="0" smtClean="0"/>
              <a:t>Author/Presenter</a:t>
            </a:r>
          </a:p>
          <a:p>
            <a:pPr lvl="1"/>
            <a:r>
              <a:rPr lang="en-US" dirty="0" smtClean="0"/>
              <a:t>DD-MM-YYYY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25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headline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867812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hite cover Nokia Blu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 smtClean="0">
                <a:ea typeface="ヒラギノ角ゴ Pro W3"/>
                <a:cs typeface="ヒラギノ角ゴ Pro W3"/>
              </a:rPr>
              <a:t>Main headline in</a:t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tx2"/>
                </a:solidFill>
                <a:latin typeface="+mn-lt"/>
                <a:cs typeface="Arial" charset="0"/>
              </a:rPr>
              <a:t>© Nokia 2016</a:t>
            </a:r>
            <a:endParaRPr lang="en-GB" sz="8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417600" y="3060000"/>
            <a:ext cx="8308800" cy="15768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 marL="230400" indent="-230400"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White internal cover slide – Supporting headline in sentence case here</a:t>
            </a:r>
          </a:p>
          <a:p>
            <a:pPr lvl="2"/>
            <a:r>
              <a:rPr lang="en-US" dirty="0" smtClean="0"/>
              <a:t>Author/Presenter</a:t>
            </a:r>
          </a:p>
          <a:p>
            <a:pPr lvl="2"/>
            <a:r>
              <a:rPr lang="en-US" dirty="0" smtClean="0"/>
              <a:t>DD-MM-YYYY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9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56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23334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22660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60463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282013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2089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00599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tx2"/>
                </a:solidFill>
                <a:latin typeface="+mn-lt"/>
                <a:cs typeface="Arial" charset="0"/>
              </a:rPr>
              <a:t>© Nokia 2016</a:t>
            </a:r>
            <a:endParaRPr lang="en-GB" sz="8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3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6" r:id="rId2"/>
    <p:sldLayoutId id="2147483816" r:id="rId3"/>
    <p:sldLayoutId id="2147483805" r:id="rId4"/>
    <p:sldLayoutId id="2147483817" r:id="rId5"/>
    <p:sldLayoutId id="2147483814" r:id="rId6"/>
    <p:sldLayoutId id="2147483818" r:id="rId7"/>
    <p:sldLayoutId id="2147483815" r:id="rId8"/>
    <p:sldLayoutId id="2147483819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800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  <a:endParaRPr lang="en-GB" sz="80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08" r:id="rId3"/>
    <p:sldLayoutId id="2147483809" r:id="rId4"/>
    <p:sldLayoutId id="2147483810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  <a:endParaRPr lang="en-GB" sz="80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9" y="280799"/>
            <a:ext cx="1080000" cy="1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7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0" y="2430000"/>
            <a:ext cx="1741224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0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tudy.163.com/course/introduction/232007.htm#/courseDetai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en.wikipedia.org/wiki/MINIX" TargetMode="External"/><Relationship Id="rId2" Type="http://schemas.openxmlformats.org/officeDocument/2006/relationships/hyperlink" Target="https://en.wikipedia.org/wiki/File:Unix_timeline.en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nix" TargetMode="External"/><Relationship Id="rId5" Type="http://schemas.openxmlformats.org/officeDocument/2006/relationships/hyperlink" Target="https://en.wikipedia.org/wiki/POSIX" TargetMode="External"/><Relationship Id="rId4" Type="http://schemas.openxmlformats.org/officeDocument/2006/relationships/hyperlink" Target="https://en.wikipedia.org/wiki/Unix-lik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Linux </a:t>
            </a:r>
            <a:r>
              <a:rPr lang="en-US" dirty="0" smtClean="0"/>
              <a:t>Basic</a:t>
            </a:r>
            <a:endParaRPr lang="en-US" noProof="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lvl="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800" noProof="0" dirty="0" smtClean="0">
                <a:solidFill>
                  <a:srgbClr val="FFFFFF"/>
                </a:solidFill>
              </a:rPr>
              <a:t>Chason DU</a:t>
            </a:r>
            <a:endParaRPr lang="en-US" sz="1800" noProof="0" dirty="0">
              <a:solidFill>
                <a:srgbClr val="FFFFFF"/>
              </a:solidFill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FFFFFF"/>
                </a:solidFill>
              </a:rPr>
              <a:t>29</a:t>
            </a:r>
            <a:r>
              <a:rPr lang="en-US" sz="1800" noProof="0" dirty="0" smtClean="0">
                <a:solidFill>
                  <a:srgbClr val="FFFFFF"/>
                </a:solidFill>
              </a:rPr>
              <a:t>-11-2016</a:t>
            </a:r>
            <a:endParaRPr lang="en-US" sz="1800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5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 Help</a:t>
            </a:r>
            <a:endParaRPr lang="zh-CN" alt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/>
          <a:lstStyle/>
          <a:p>
            <a:pPr marL="360363" indent="-360363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600" dirty="0" smtClean="0"/>
              <a:t>Command arguments: -h, --help</a:t>
            </a:r>
          </a:p>
          <a:p>
            <a:pPr marL="360363" indent="-360363">
              <a:buClr>
                <a:srgbClr val="001135"/>
              </a:buClr>
              <a:buFont typeface="+mj-lt"/>
              <a:buAutoNum type="arabicPeriod" startAt="2"/>
            </a:pPr>
            <a:r>
              <a:rPr lang="en-US" altLang="zh-CN" sz="1600" dirty="0" smtClean="0"/>
              <a:t>Man </a:t>
            </a:r>
            <a:r>
              <a:rPr lang="en-US" altLang="zh-CN" sz="1600" dirty="0"/>
              <a:t>command: format and display the on-line manual </a:t>
            </a:r>
            <a:r>
              <a:rPr lang="en-US" altLang="zh-CN" sz="1600" dirty="0" smtClean="0"/>
              <a:t>pages</a:t>
            </a:r>
          </a:p>
          <a:p>
            <a:pPr indent="360363">
              <a:buClr>
                <a:srgbClr val="001135"/>
              </a:buClr>
            </a:pPr>
            <a:r>
              <a:rPr lang="en-US" altLang="zh-CN" sz="1600" dirty="0" smtClean="0"/>
              <a:t>Example</a:t>
            </a:r>
            <a:r>
              <a:rPr lang="en-US" altLang="zh-CN" sz="1600" dirty="0"/>
              <a:t>: man 2 socket; man –k </a:t>
            </a:r>
            <a:r>
              <a:rPr lang="en-US" altLang="zh-CN" sz="1600" dirty="0" smtClean="0"/>
              <a:t>socket</a:t>
            </a:r>
          </a:p>
          <a:p>
            <a:pPr marL="342900" indent="-342900">
              <a:buClr>
                <a:srgbClr val="001135"/>
              </a:buClr>
              <a:buFont typeface="+mj-lt"/>
              <a:buAutoNum type="arabicPeriod" startAt="3"/>
            </a:pPr>
            <a:r>
              <a:rPr lang="en-US" altLang="zh-CN" sz="1600" dirty="0" smtClean="0"/>
              <a:t>Info</a:t>
            </a:r>
          </a:p>
          <a:p>
            <a:pPr marL="342900" indent="-342900">
              <a:buClr>
                <a:srgbClr val="001135"/>
              </a:buClr>
              <a:buFont typeface="+mj-lt"/>
              <a:buAutoNum type="arabicPeriod" startAt="3"/>
            </a:pP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/share/doc</a:t>
            </a:r>
          </a:p>
        </p:txBody>
      </p:sp>
      <p:graphicFrame>
        <p:nvGraphicFramePr>
          <p:cNvPr id="8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110314"/>
              </p:ext>
            </p:extLst>
          </p:nvPr>
        </p:nvGraphicFramePr>
        <p:xfrm>
          <a:off x="4433455" y="1787236"/>
          <a:ext cx="4168487" cy="2871360"/>
        </p:xfrm>
        <a:graphic>
          <a:graphicData uri="http://schemas.openxmlformats.org/drawingml/2006/table">
            <a:tbl>
              <a:tblPr/>
              <a:tblGrid>
                <a:gridCol w="688493"/>
                <a:gridCol w="3479994"/>
              </a:tblGrid>
              <a:tr h="25059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Section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Type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5A5"/>
                    </a:solidFill>
                  </a:tcPr>
                </a:tc>
              </a:tr>
              <a:tr h="29627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>
                        <a:buClr>
                          <a:srgbClr val="001135"/>
                        </a:buClr>
                      </a:pPr>
                      <a:r>
                        <a:rPr lang="en-US" altLang="zh-CN" sz="1400" dirty="0" smtClean="0"/>
                        <a:t>User Commands</a:t>
                      </a:r>
                      <a:endParaRPr lang="en-US" altLang="zh-CN" sz="1400" dirty="0"/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27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System Calls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27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 Library Functions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27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Devices and Special Files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27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File Formats and Conventions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27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Games et. Al.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27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Miscellanea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27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System Administration tools and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Deamons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59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Linux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Kernel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3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417513" y="279400"/>
            <a:ext cx="8229600" cy="311150"/>
          </a:xfrm>
        </p:spPr>
        <p:txBody>
          <a:bodyPr/>
          <a:lstStyle/>
          <a:p>
            <a:pPr eaLnBrk="1" hangingPunct="1"/>
            <a:r>
              <a:rPr lang="en-US" altLang="zh-CN" sz="1800" dirty="0" smtClean="0">
                <a:ea typeface="ヒラギノ角ゴ Pro W3"/>
                <a:cs typeface="Arial" charset="0"/>
              </a:rPr>
              <a:t>Reference</a:t>
            </a:r>
            <a:endParaRPr lang="en-US" sz="1800" dirty="0" smtClean="0">
              <a:ea typeface="ヒラギノ角ゴ Pro W3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7513" y="538163"/>
            <a:ext cx="8228012" cy="301625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GB" sz="1800" smtClean="0">
                <a:ea typeface="ヒラギノ角ゴ Pro W3"/>
                <a:cs typeface="ヒラギノ角ゴ Pro W3"/>
              </a:rPr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32000" y="723405"/>
            <a:ext cx="828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4756" y="856261"/>
            <a:ext cx="8213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鸟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哥的</a:t>
            </a:r>
            <a:r>
              <a:rPr lang="en-US" altLang="zh-CN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Linux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私房菜：基础学习篇（第三版）</a:t>
            </a:r>
            <a:endParaRPr lang="en-US" sz="1600" dirty="0" smtClean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Linux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入门基础，苏勇，</a:t>
            </a:r>
            <a:r>
              <a:rPr lang="en-US" altLang="zh-CN" sz="1600" dirty="0">
                <a:solidFill>
                  <a:schemeClr val="bg2"/>
                </a:solidFill>
                <a:latin typeface="+mn-lt"/>
                <a:cs typeface="Arial" panose="020B0604020202020204" pitchFamily="34" charset="0"/>
                <a:hlinkClick r:id="rId2"/>
              </a:rPr>
              <a:t>http://study.163.com/course/introduction/232007.htm#/</a:t>
            </a:r>
            <a:r>
              <a:rPr lang="en-US" altLang="zh-CN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  <a:hlinkClick r:id="rId2"/>
              </a:rPr>
              <a:t>courseDetail</a:t>
            </a:r>
            <a:endParaRPr lang="en-US" altLang="zh-CN" sz="1600" dirty="0" smtClean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Get Started with </a:t>
            </a: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Linux: </a:t>
            </a:r>
            <a:r>
              <a:rPr lang="en-US" altLang="zh-CN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Introduction </a:t>
            </a:r>
            <a:r>
              <a:rPr lang="en-US" altLang="zh-CN" sz="1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to Linux and Shell </a:t>
            </a:r>
            <a:r>
              <a:rPr lang="en-US" altLang="zh-CN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Scripting</a:t>
            </a:r>
            <a:r>
              <a:rPr lang="en-US" altLang="zh-CN" sz="1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, </a:t>
            </a:r>
            <a:r>
              <a:rPr lang="en-US" altLang="zh-CN" sz="1600" dirty="0" err="1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ark.fang</a:t>
            </a:r>
            <a:endParaRPr lang="en-US" sz="1600" dirty="0" smtClean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600" dirty="0" smtClean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8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417513" y="279400"/>
            <a:ext cx="8229600" cy="311150"/>
          </a:xfrm>
        </p:spPr>
        <p:txBody>
          <a:bodyPr/>
          <a:lstStyle/>
          <a:p>
            <a:pPr eaLnBrk="1" hangingPunct="1"/>
            <a:r>
              <a:rPr lang="en-US" altLang="zh-CN" sz="1800" dirty="0">
                <a:ea typeface="ヒラギノ角ゴ Pro W3"/>
                <a:cs typeface="Arial" charset="0"/>
              </a:rPr>
              <a:t>C</a:t>
            </a:r>
            <a:r>
              <a:rPr lang="en-US" sz="1800" dirty="0" smtClean="0">
                <a:ea typeface="ヒラギノ角ゴ Pro W3"/>
                <a:cs typeface="Arial" charset="0"/>
              </a:rPr>
              <a:t>ontents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7513" y="538163"/>
            <a:ext cx="8228012" cy="301625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GB" sz="1800" smtClean="0">
                <a:ea typeface="ヒラギノ角ゴ Pro W3"/>
                <a:cs typeface="ヒラギノ角ゴ Pro W3"/>
              </a:rPr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32000" y="723405"/>
            <a:ext cx="828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4756" y="856261"/>
            <a:ext cx="82135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W</a:t>
            </a: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hat is LINUX?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Linux History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Linux is Not Windows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Linux Philosophies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Linux </a:t>
            </a: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Booting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The Directory </a:t>
            </a: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Structure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File System </a:t>
            </a: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Basic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Reference</a:t>
            </a:r>
          </a:p>
          <a:p>
            <a:pPr marL="342900" indent="-342900">
              <a:buAutoNum type="arabicPeriod"/>
            </a:pPr>
            <a:endParaRPr lang="en-US" sz="1600" dirty="0" smtClean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600" dirty="0" smtClean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1" name="Picture 2" descr="The Linux Pengu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208" y="856261"/>
            <a:ext cx="1603765" cy="192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3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4756" y="856261"/>
            <a:ext cx="8213525" cy="1853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  <a:buClr>
                <a:srgbClr val="124191"/>
              </a:buClr>
            </a:pPr>
            <a:r>
              <a:rPr lang="en-US" sz="1600" b="1" dirty="0">
                <a:latin typeface="+mn-lt"/>
                <a:ea typeface="ヒラギノ角ゴ Pro W3" charset="0"/>
                <a:cs typeface="ヒラギノ角ゴ Pro W3" charset="0"/>
              </a:rPr>
              <a:t>Linux</a:t>
            </a:r>
            <a:r>
              <a:rPr lang="en-US" sz="1600" dirty="0">
                <a:latin typeface="+mn-lt"/>
                <a:ea typeface="ヒラギノ角ゴ Pro W3" charset="0"/>
                <a:cs typeface="ヒラギノ角ゴ Pro W3" charset="0"/>
              </a:rPr>
              <a:t> </a:t>
            </a:r>
            <a:r>
              <a:rPr lang="en-US" sz="1600" dirty="0" smtClean="0">
                <a:latin typeface="+mn-lt"/>
                <a:ea typeface="ヒラギノ角ゴ Pro W3" charset="0"/>
                <a:cs typeface="ヒラギノ角ゴ Pro W3" charset="0"/>
              </a:rPr>
              <a:t>is </a:t>
            </a:r>
            <a:r>
              <a:rPr lang="en-US" sz="1600" dirty="0">
                <a:latin typeface="+mn-lt"/>
                <a:ea typeface="ヒラギノ角ゴ Pro W3" charset="0"/>
                <a:cs typeface="ヒラギノ角ゴ Pro W3" charset="0"/>
              </a:rPr>
              <a:t>a Unix-like computer operating system assembled under the model of free and open-source software development and </a:t>
            </a:r>
            <a:r>
              <a:rPr lang="en-US" sz="1600" dirty="0" smtClean="0">
                <a:latin typeface="+mn-lt"/>
                <a:ea typeface="ヒラギノ角ゴ Pro W3" charset="0"/>
                <a:cs typeface="ヒラギノ角ゴ Pro W3" charset="0"/>
              </a:rPr>
              <a:t>distribution</a:t>
            </a:r>
            <a:r>
              <a:rPr lang="en-US" sz="1600" dirty="0">
                <a:latin typeface="+mn-lt"/>
                <a:ea typeface="ヒラギノ角ゴ Pro W3" charset="0"/>
                <a:cs typeface="ヒラギノ角ゴ Pro W3" charset="0"/>
              </a:rPr>
              <a:t>. The defining component of Linux is the Linux </a:t>
            </a:r>
            <a:r>
              <a:rPr lang="en-US" sz="1600" dirty="0" smtClean="0">
                <a:latin typeface="+mn-lt"/>
                <a:ea typeface="ヒラギノ角ゴ Pro W3" charset="0"/>
                <a:cs typeface="ヒラギノ角ゴ Pro W3" charset="0"/>
              </a:rPr>
              <a:t>kernel</a:t>
            </a:r>
            <a:r>
              <a:rPr lang="en-US" sz="1600" dirty="0">
                <a:latin typeface="+mn-lt"/>
                <a:ea typeface="ヒラギノ角ゴ Pro W3" charset="0"/>
                <a:cs typeface="ヒラギノ角ゴ Pro W3" charset="0"/>
              </a:rPr>
              <a:t>.</a:t>
            </a:r>
          </a:p>
          <a:p>
            <a:pPr>
              <a:lnSpc>
                <a:spcPct val="114000"/>
              </a:lnSpc>
              <a:spcAft>
                <a:spcPts val="600"/>
              </a:spcAft>
              <a:buClr>
                <a:srgbClr val="124191"/>
              </a:buClr>
            </a:pPr>
            <a:r>
              <a:rPr lang="en-US" sz="1600" dirty="0">
                <a:latin typeface="+mn-lt"/>
                <a:ea typeface="ヒラギノ角ゴ Pro W3" charset="0"/>
                <a:cs typeface="ヒラギノ角ゴ Pro W3" charset="0"/>
              </a:rPr>
              <a:t>A </a:t>
            </a:r>
            <a:r>
              <a:rPr lang="en-US" sz="1600" b="1" dirty="0">
                <a:latin typeface="+mn-lt"/>
                <a:ea typeface="ヒラギノ角ゴ Pro W3" charset="0"/>
                <a:cs typeface="ヒラギノ角ゴ Pro W3" charset="0"/>
              </a:rPr>
              <a:t>Linux distribution</a:t>
            </a:r>
            <a:r>
              <a:rPr lang="en-US" sz="1600" dirty="0">
                <a:latin typeface="+mn-lt"/>
                <a:ea typeface="ヒラギノ角ゴ Pro W3" charset="0"/>
                <a:cs typeface="ヒラギノ角ゴ Pro W3" charset="0"/>
              </a:rPr>
              <a:t> is built on top of the Linux kernel, including a large collection of software applications such as word processors, media players, and database applications.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LINUX?</a:t>
            </a:r>
            <a:endParaRPr lang="zh-CN" alt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GNU/Linux 操作系统的基本体系结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674" y="2432538"/>
            <a:ext cx="3357254" cy="226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756" y="2709845"/>
            <a:ext cx="47099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400" indent="-23040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sz="1600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RHEL(Red Hat Enterprise Linux)</a:t>
            </a:r>
          </a:p>
          <a:p>
            <a:pPr marL="230400" indent="-23040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sz="1600" dirty="0" smtClean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Fedora/CentOS</a:t>
            </a:r>
            <a:endParaRPr lang="en-US" altLang="zh-CN" sz="1600" dirty="0">
              <a:solidFill>
                <a:schemeClr val="tx2"/>
              </a:solidFill>
              <a:latin typeface="+mn-lt"/>
              <a:ea typeface="ヒラギノ角ゴ Pro W3" charset="0"/>
              <a:cs typeface="Nokia Pure Headline Light"/>
            </a:endParaRPr>
          </a:p>
          <a:p>
            <a:pPr marL="230400" indent="-23040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sz="1600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SLES(SUSE Linux Enterprise </a:t>
            </a:r>
            <a:r>
              <a:rPr lang="en-US" altLang="zh-CN" sz="1600" dirty="0" smtClean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Server)/</a:t>
            </a:r>
            <a:r>
              <a:rPr lang="en-US" altLang="zh-CN" sz="1600" dirty="0" err="1" smtClean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OpenSUSE</a:t>
            </a:r>
            <a:endParaRPr lang="en-US" altLang="zh-CN" sz="1600" dirty="0">
              <a:solidFill>
                <a:schemeClr val="tx2"/>
              </a:solidFill>
              <a:latin typeface="+mn-lt"/>
              <a:ea typeface="ヒラギノ角ゴ Pro W3" charset="0"/>
              <a:cs typeface="Nokia Pure Headline Light"/>
            </a:endParaRPr>
          </a:p>
          <a:p>
            <a:pPr marL="230400" indent="-23040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sz="1600" dirty="0" err="1" smtClean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Debian</a:t>
            </a:r>
            <a:r>
              <a:rPr lang="en-US" altLang="zh-CN" sz="1600" dirty="0" smtClean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/Ubuntu</a:t>
            </a:r>
          </a:p>
          <a:p>
            <a:pPr marL="230400" indent="-23040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sz="1600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Google's Android</a:t>
            </a:r>
          </a:p>
        </p:txBody>
      </p:sp>
    </p:spTree>
    <p:extLst>
      <p:ext uri="{BB962C8B-B14F-4D97-AF65-F5344CB8AC3E}">
        <p14:creationId xmlns:p14="http://schemas.microsoft.com/office/powerpoint/2010/main" val="28668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History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https://upload.wikimedia.org/wikipedia/commons/thumb/c/cd/Unix_timeline.en.svg/500px-Unix_timeline.en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929054"/>
            <a:ext cx="5285997" cy="379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08430" y="1071087"/>
            <a:ext cx="26259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Simplified history of </a:t>
            </a:r>
            <a:r>
              <a:rPr lang="en-US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  <a:hlinkClick r:id="rId4" tooltip="Unix-like"/>
              </a:rPr>
              <a:t>Unix-like</a:t>
            </a:r>
            <a:r>
              <a:rPr lang="en-US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 operating systems. Linux shares similar architecture and concepts (as part of the </a:t>
            </a:r>
            <a:r>
              <a:rPr lang="en-US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  <a:hlinkClick r:id="rId5" tooltip="POSIX"/>
              </a:rPr>
              <a:t>POSIX</a:t>
            </a:r>
            <a:r>
              <a:rPr lang="en-US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 standard) but does not share non-free source code with the original </a:t>
            </a:r>
            <a:r>
              <a:rPr lang="en-US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  <a:hlinkClick r:id="rId6" tooltip="Unix"/>
              </a:rPr>
              <a:t>Unix</a:t>
            </a:r>
            <a:r>
              <a:rPr lang="en-US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 or </a:t>
            </a:r>
            <a:r>
              <a:rPr lang="en-US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  <a:hlinkClick r:id="rId7" tooltip="MINIX"/>
              </a:rPr>
              <a:t>MINIX</a:t>
            </a:r>
            <a:r>
              <a:rPr lang="en-US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.</a:t>
            </a:r>
            <a:endParaRPr lang="zh-CN" altLang="en-US" dirty="0">
              <a:solidFill>
                <a:schemeClr val="tx2"/>
              </a:solidFill>
              <a:latin typeface="+mn-lt"/>
              <a:ea typeface="ヒラギノ角ゴ Pro W3" charset="0"/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80902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Linux is Not Windows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4138"/>
              </p:ext>
            </p:extLst>
          </p:nvPr>
        </p:nvGraphicFramePr>
        <p:xfrm>
          <a:off x="454324" y="1112820"/>
          <a:ext cx="8056630" cy="2777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315"/>
                <a:gridCol w="4028315"/>
              </a:tblGrid>
              <a:tr h="552277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Windows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Linux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552277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For non-technical users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For engineers, scientists etc.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552277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Fancy and easy to use, GUI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Efficiency, CLI</a:t>
                      </a:r>
                    </a:p>
                  </a:txBody>
                  <a:tcPr anchor="ctr"/>
                </a:tc>
              </a:tr>
              <a:tr h="552277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Proprietary and private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Free and open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56859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Good for entertainment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Wonderful working environment</a:t>
                      </a:r>
                      <a:endParaRPr lang="zh-CN" altLang="en-US" sz="16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86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4756" y="856261"/>
            <a:ext cx="8213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dirty="0" smtClean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Silence </a:t>
            </a:r>
            <a:r>
              <a:rPr lang="en-US" sz="1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is Golden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Write programs that do one thing and do it well.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Write programs to work together.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Write programs to handle text </a:t>
            </a: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stream</a:t>
            </a:r>
            <a:endParaRPr lang="en-US" sz="160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Philosophies</a:t>
            </a:r>
            <a:endParaRPr lang="zh-CN" alt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86" y="1167971"/>
            <a:ext cx="2394734" cy="89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4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Booting</a:t>
            </a:r>
            <a:endParaRPr lang="zh-CN" alt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 descr="bg20130817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61" y="2228033"/>
            <a:ext cx="6282403" cy="24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/>
          <a:lstStyle/>
          <a:p>
            <a:pPr marL="228600" indent="-228600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600" dirty="0" smtClean="0"/>
              <a:t>/boot/vmlinuz-2.6.32-431.el6.x86_64</a:t>
            </a:r>
          </a:p>
          <a:p>
            <a:pPr marL="228600" indent="-228600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600" dirty="0"/>
              <a:t>/</a:t>
            </a:r>
            <a:r>
              <a:rPr lang="en-US" altLang="zh-CN" sz="1600" dirty="0" err="1" smtClean="0"/>
              <a:t>etc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inittab</a:t>
            </a:r>
            <a:r>
              <a:rPr lang="en-US" altLang="zh-CN" sz="1600" dirty="0" smtClean="0"/>
              <a:t>(default </a:t>
            </a:r>
            <a:r>
              <a:rPr lang="en-US" altLang="zh-CN" sz="1600" dirty="0" err="1" smtClean="0"/>
              <a:t>runlevel</a:t>
            </a:r>
            <a:r>
              <a:rPr lang="en-US" altLang="zh-CN" sz="1600" dirty="0" smtClean="0"/>
              <a:t>), 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etc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rc.d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rc</a:t>
            </a:r>
            <a:r>
              <a:rPr lang="en-US" altLang="zh-CN" sz="1600" dirty="0" smtClean="0"/>
              <a:t>[0123456]</a:t>
            </a:r>
            <a:r>
              <a:rPr lang="en-US" altLang="zh-CN" sz="1600" dirty="0" smtClean="0"/>
              <a:t>.d</a:t>
            </a:r>
            <a:endParaRPr lang="en-US" altLang="zh-CN" sz="1600" dirty="0" smtClean="0"/>
          </a:p>
          <a:p>
            <a:pPr marL="228600" indent="-228600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600" dirty="0" err="1" smtClean="0"/>
              <a:t>Runlevel</a:t>
            </a:r>
            <a:r>
              <a:rPr lang="en-US" altLang="zh-CN" sz="1600" dirty="0" smtClean="0"/>
              <a:t>: </a:t>
            </a:r>
            <a:r>
              <a:rPr lang="en-US" altLang="zh-CN" sz="1600" dirty="0"/>
              <a:t>output previous and current </a:t>
            </a:r>
            <a:r>
              <a:rPr lang="en-US" altLang="zh-CN" sz="1600" dirty="0" err="1" smtClean="0"/>
              <a:t>runlevel</a:t>
            </a:r>
            <a:endParaRPr lang="en-US" altLang="zh-CN" sz="1600" dirty="0" smtClean="0"/>
          </a:p>
          <a:p>
            <a:pPr marL="228600" indent="-228600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600" dirty="0" err="1" smtClean="0"/>
              <a:t>Init</a:t>
            </a:r>
            <a:r>
              <a:rPr lang="en-US" altLang="zh-CN" sz="1600" dirty="0" smtClean="0"/>
              <a:t>: change current </a:t>
            </a:r>
            <a:r>
              <a:rPr lang="en-US" altLang="zh-CN" sz="1600" dirty="0" err="1" smtClean="0"/>
              <a:t>runlevel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423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Directory Structure</a:t>
            </a:r>
            <a:endParaRPr lang="zh-CN" alt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</p:spPr>
        <p:txBody>
          <a:bodyPr/>
          <a:lstStyle/>
          <a:p>
            <a:r>
              <a:rPr lang="en-US" dirty="0" smtClean="0"/>
              <a:t>Hierarchical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5125952" cy="3560400"/>
          </a:xfrm>
          <a:prstGeom prst="rect">
            <a:avLst/>
          </a:prstGeom>
        </p:spPr>
        <p:txBody>
          <a:bodyPr/>
          <a:lstStyle/>
          <a:p>
            <a:pPr marL="285750" indent="-285750">
              <a:buClr>
                <a:srgbClr val="001135"/>
              </a:buClr>
              <a:buFont typeface="Wingdings" panose="05000000000000000000" pitchFamily="2" charset="2"/>
              <a:buChar char="l"/>
            </a:pPr>
            <a:r>
              <a:rPr lang="en-US" altLang="zh-CN" sz="1600" dirty="0"/>
              <a:t>T</a:t>
            </a:r>
            <a:r>
              <a:rPr lang="en-US" altLang="zh-CN" sz="1600" dirty="0" smtClean="0"/>
              <a:t>he </a:t>
            </a:r>
            <a:r>
              <a:rPr lang="en-US" altLang="zh-CN" sz="1600" dirty="0"/>
              <a:t>top of the hierarchy is traditionally called root (written as a slash / </a:t>
            </a:r>
            <a:r>
              <a:rPr lang="en-US" altLang="zh-CN" sz="1600" dirty="0" smtClean="0"/>
              <a:t>).</a:t>
            </a:r>
          </a:p>
          <a:p>
            <a:pPr marL="285750" indent="-285750">
              <a:buClr>
                <a:srgbClr val="001135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/bin: used by all the users, </a:t>
            </a:r>
            <a:r>
              <a:rPr lang="en-US" altLang="zh-CN" sz="1600" dirty="0" err="1" smtClean="0"/>
              <a:t>ps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ls</a:t>
            </a:r>
            <a:r>
              <a:rPr lang="en-US" altLang="zh-CN" sz="1600" dirty="0" smtClean="0"/>
              <a:t>, ping, </a:t>
            </a:r>
            <a:r>
              <a:rPr lang="en-US" altLang="zh-CN" sz="1600" dirty="0" err="1" smtClean="0"/>
              <a:t>grep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cp</a:t>
            </a:r>
            <a:r>
              <a:rPr lang="en-US" altLang="zh-CN" sz="1600" dirty="0" smtClean="0"/>
              <a:t> …</a:t>
            </a:r>
          </a:p>
          <a:p>
            <a:pPr marL="285750" indent="-285750">
              <a:buClr>
                <a:srgbClr val="001135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sbin</a:t>
            </a:r>
            <a:r>
              <a:rPr lang="en-US" altLang="zh-CN" sz="1600" dirty="0"/>
              <a:t>: system </a:t>
            </a:r>
            <a:r>
              <a:rPr lang="en-US" altLang="zh-CN" sz="1600" dirty="0" err="1"/>
              <a:t>aministrator</a:t>
            </a:r>
            <a:r>
              <a:rPr lang="en-US" altLang="zh-CN" sz="1600" dirty="0"/>
              <a:t>, for system maintenance </a:t>
            </a:r>
            <a:r>
              <a:rPr lang="en-US" altLang="zh-CN" sz="1600" dirty="0" smtClean="0"/>
              <a:t>purpose, </a:t>
            </a:r>
            <a:r>
              <a:rPr lang="en-US" altLang="zh-CN" sz="1600" dirty="0" err="1" smtClean="0"/>
              <a:t>iptables</a:t>
            </a:r>
            <a:r>
              <a:rPr lang="en-US" altLang="zh-CN" sz="1600" dirty="0" smtClean="0"/>
              <a:t>, reboot, </a:t>
            </a:r>
            <a:r>
              <a:rPr lang="en-US" altLang="zh-CN" sz="1600" dirty="0" err="1" smtClean="0"/>
              <a:t>fdisk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ifconfig</a:t>
            </a:r>
            <a:r>
              <a:rPr lang="en-US" altLang="zh-CN" sz="1600" dirty="0" smtClean="0"/>
              <a:t> …</a:t>
            </a:r>
          </a:p>
          <a:p>
            <a:pPr marL="285750" indent="-285750">
              <a:buClr>
                <a:srgbClr val="001135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etc</a:t>
            </a:r>
            <a:r>
              <a:rPr lang="en-US" altLang="zh-CN" sz="1600" dirty="0"/>
              <a:t>: 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resolv.conf</a:t>
            </a:r>
            <a:r>
              <a:rPr lang="en-US" altLang="zh-CN" sz="1600" dirty="0"/>
              <a:t>, /</a:t>
            </a:r>
            <a:r>
              <a:rPr lang="en-US" altLang="zh-CN" sz="1600" dirty="0" err="1" smtClean="0"/>
              <a:t>etc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logrotate.conf</a:t>
            </a:r>
            <a:endParaRPr lang="en-US" altLang="zh-CN" sz="1600" dirty="0" smtClean="0"/>
          </a:p>
          <a:p>
            <a:pPr marL="285750" indent="-285750">
              <a:buClr>
                <a:srgbClr val="001135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var</a:t>
            </a:r>
            <a:r>
              <a:rPr lang="en-US" altLang="zh-CN" sz="1600" dirty="0"/>
              <a:t>: c</a:t>
            </a:r>
            <a:r>
              <a:rPr lang="en-US" altLang="zh-CN" sz="1600" dirty="0" smtClean="0"/>
              <a:t>ontent </a:t>
            </a:r>
            <a:r>
              <a:rPr lang="en-US" altLang="zh-CN" sz="1600" dirty="0"/>
              <a:t>of the files that are expected to </a:t>
            </a:r>
            <a:r>
              <a:rPr lang="en-US" altLang="zh-CN" sz="1600" dirty="0" smtClean="0"/>
              <a:t>grow, /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/log, /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/mail …</a:t>
            </a:r>
          </a:p>
          <a:p>
            <a:pPr marL="285750" indent="-285750">
              <a:buClr>
                <a:srgbClr val="001135"/>
              </a:buClr>
              <a:buFont typeface="Wingdings" panose="05000000000000000000" pitchFamily="2" charset="2"/>
              <a:buChar char="l"/>
            </a:pPr>
            <a:r>
              <a:rPr lang="en-US" altLang="zh-CN" sz="1600" dirty="0"/>
              <a:t>/home: h</a:t>
            </a:r>
            <a:r>
              <a:rPr lang="en-US" altLang="zh-CN" sz="1600" dirty="0" smtClean="0"/>
              <a:t>ome </a:t>
            </a:r>
            <a:r>
              <a:rPr lang="en-US" altLang="zh-CN" sz="1600" dirty="0"/>
              <a:t>directories for all users to store their personal </a:t>
            </a:r>
            <a:r>
              <a:rPr lang="en-US" altLang="zh-CN" sz="1600" dirty="0" smtClean="0"/>
              <a:t>files</a:t>
            </a:r>
          </a:p>
          <a:p>
            <a:pPr marL="285750" indent="-285750">
              <a:buClr>
                <a:srgbClr val="001135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usr</a:t>
            </a:r>
            <a:r>
              <a:rPr lang="en-US" altLang="zh-CN" sz="1600" dirty="0" smtClean="0"/>
              <a:t>: second level user programs</a:t>
            </a:r>
            <a:endParaRPr lang="zh-CN" altLang="en-US" sz="1600" dirty="0"/>
          </a:p>
        </p:txBody>
      </p:sp>
      <p:pic>
        <p:nvPicPr>
          <p:cNvPr id="7172" name="Picture 4" descr="http://static.thegeekstuff.com/wp-content/uploads/2010/11/filesystem-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208" y="821664"/>
            <a:ext cx="2638757" cy="384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6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System </a:t>
            </a:r>
            <a:r>
              <a:rPr lang="en-US" altLang="zh-CN" dirty="0" smtClean="0"/>
              <a:t>Basic: UGO model</a:t>
            </a:r>
            <a:endParaRPr lang="zh-CN" alt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/>
          <a:lstStyle/>
          <a:p>
            <a:pPr marL="228600" indent="-228600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600" dirty="0" smtClean="0"/>
              <a:t>Each </a:t>
            </a:r>
            <a:r>
              <a:rPr lang="en-US" altLang="zh-CN" sz="1600" dirty="0"/>
              <a:t>file (and directory) has associated access rights, which may be found by typing </a:t>
            </a:r>
            <a:r>
              <a:rPr lang="en-US" altLang="zh-CN" sz="1600" dirty="0" err="1"/>
              <a:t>ls</a:t>
            </a:r>
            <a:r>
              <a:rPr lang="en-US" altLang="zh-CN" sz="1600" dirty="0"/>
              <a:t> -</a:t>
            </a:r>
            <a:r>
              <a:rPr lang="en-US" altLang="zh-CN" sz="1600" dirty="0" smtClean="0"/>
              <a:t>l.</a:t>
            </a:r>
          </a:p>
          <a:p>
            <a:pPr marL="228600" indent="-228600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[d]: directory, [-]: file, [l]: link file, [b]:, [c]: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4" name="Picture 2" descr="File and directory access righ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991" y="1910687"/>
            <a:ext cx="4829967" cy="24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363003_1227493859Fd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2" y="2279261"/>
            <a:ext cx="3207222" cy="142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1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kia_Pure_PPT_CORP_V2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40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okia_Pure_PPT_CORP_V3.1" id="{655C0B4C-DD58-4366-A06D-BF0A1B81A469}" vid="{6AA74208-B53C-4696-ADC1-7541119D5A96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okia_Pure_PPT_CORP_V3.1" id="{655C0B4C-DD58-4366-A06D-BF0A1B81A469}" vid="{0014268F-4AA0-40E4-9A1C-DE908DD31C6B}"/>
    </a:ext>
  </a:extLst>
</a:theme>
</file>

<file path=ppt/theme/theme3.xml><?xml version="1.0" encoding="utf-8"?>
<a:theme xmlns:a="http://schemas.openxmlformats.org/drawingml/2006/main" name="2_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okia_Pure_PPT_CORP_V3.1" id="{655C0B4C-DD58-4366-A06D-BF0A1B81A469}" vid="{8F31C629-EC6E-4393-810E-F49A1DA42255}"/>
    </a:ext>
  </a:extLst>
</a:theme>
</file>

<file path=ppt/theme/theme4.xml><?xml version="1.0" encoding="utf-8"?>
<a:theme xmlns:a="http://schemas.openxmlformats.org/drawingml/2006/main" name="5. Final Slide Blu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Nokia_Pure_PPT_CORP_V3.1" id="{655C0B4C-DD58-4366-A06D-BF0A1B81A469}" vid="{2CBD20D3-E00C-4FAE-BD3B-3916D1FEE0E6}"/>
    </a:ext>
  </a:extLst>
</a:theme>
</file>

<file path=ppt/theme/theme5.xml><?xml version="1.0" encoding="utf-8"?>
<a:theme xmlns:a="http://schemas.openxmlformats.org/drawingml/2006/main" name="6_Final Slide Whit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Nokia_Pure_PPT_CORP_V3.1" id="{655C0B4C-DD58-4366-A06D-BF0A1B81A469}" vid="{AD46D50E-C031-467B-95C1-0B5C9E2FA56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Nokia_Pure_PPT_CORP_V2</Template>
  <TotalTime>0</TotalTime>
  <Words>1014</Words>
  <Application>Microsoft Office PowerPoint</Application>
  <PresentationFormat>On-screen Show (16:9)</PresentationFormat>
  <Paragraphs>154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Nokia_Pure_PPT_CORP_V2</vt:lpstr>
      <vt:lpstr>Nokia Master Blue Background</vt:lpstr>
      <vt:lpstr>2_Nokia Master Blue Background</vt:lpstr>
      <vt:lpstr>5. Final Slide Blue</vt:lpstr>
      <vt:lpstr>6_Final Slide White</vt:lpstr>
      <vt:lpstr>PowerPoint Presentation</vt:lpstr>
      <vt:lpstr>Contents</vt:lpstr>
      <vt:lpstr>What is LINUX?</vt:lpstr>
      <vt:lpstr>Linux History</vt:lpstr>
      <vt:lpstr> Linux is Not Windows</vt:lpstr>
      <vt:lpstr>Linux Philosophies</vt:lpstr>
      <vt:lpstr>Linux Booting</vt:lpstr>
      <vt:lpstr>The Directory Structure</vt:lpstr>
      <vt:lpstr>File System Basic: UGO model</vt:lpstr>
      <vt:lpstr>Get Help</vt:lpstr>
      <vt:lpstr>Reference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2015-12-22T12:26:31Z</dcterms:created>
  <dcterms:modified xsi:type="dcterms:W3CDTF">2017-02-15T05:10:45Z</dcterms:modified>
</cp:coreProperties>
</file>