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26" r:id="rId3"/>
    <p:sldMasterId id="2147483812" r:id="rId4"/>
    <p:sldMasterId id="2147483824" r:id="rId5"/>
  </p:sldMasterIdLst>
  <p:notesMasterIdLst>
    <p:notesMasterId r:id="rId27"/>
  </p:notesMasterIdLst>
  <p:handoutMasterIdLst>
    <p:handoutMasterId r:id="rId28"/>
  </p:handoutMasterIdLst>
  <p:sldIdLst>
    <p:sldId id="371" r:id="rId6"/>
    <p:sldId id="387" r:id="rId7"/>
    <p:sldId id="392" r:id="rId8"/>
    <p:sldId id="395" r:id="rId9"/>
    <p:sldId id="396" r:id="rId10"/>
    <p:sldId id="397" r:id="rId11"/>
    <p:sldId id="398" r:id="rId12"/>
    <p:sldId id="399" r:id="rId13"/>
    <p:sldId id="401" r:id="rId14"/>
    <p:sldId id="400" r:id="rId15"/>
    <p:sldId id="402" r:id="rId16"/>
    <p:sldId id="403" r:id="rId17"/>
    <p:sldId id="404" r:id="rId18"/>
    <p:sldId id="405" r:id="rId19"/>
    <p:sldId id="406" r:id="rId20"/>
    <p:sldId id="407" r:id="rId21"/>
    <p:sldId id="408" r:id="rId22"/>
    <p:sldId id="409" r:id="rId23"/>
    <p:sldId id="410" r:id="rId24"/>
    <p:sldId id="411" r:id="rId25"/>
    <p:sldId id="352" r:id="rId26"/>
  </p:sldIdLst>
  <p:sldSz cx="9144000" cy="5143500" type="screen16x9"/>
  <p:notesSz cx="6797675" cy="9926638"/>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96" userDrawn="1">
          <p15:clr>
            <a:srgbClr val="A4A3A4"/>
          </p15:clr>
        </p15:guide>
        <p15:guide id="2" pos="2180" userDrawn="1">
          <p15:clr>
            <a:srgbClr val="A4A3A4"/>
          </p15:clr>
        </p15:guide>
        <p15:guide id="3" orient="horz" pos="3150" userDrawn="1">
          <p15:clr>
            <a:srgbClr val="A4A3A4"/>
          </p15:clr>
        </p15:guide>
        <p15:guide id="4" pos="2165" userDrawn="1">
          <p15:clr>
            <a:srgbClr val="A4A3A4"/>
          </p15:clr>
        </p15:guide>
        <p15:guide id="5" orient="horz" pos="2875" userDrawn="1">
          <p15:clr>
            <a:srgbClr val="A4A3A4"/>
          </p15:clr>
        </p15:guide>
        <p15:guide id="6" orient="horz" pos="3127" userDrawn="1">
          <p15:clr>
            <a:srgbClr val="A4A3A4"/>
          </p15:clr>
        </p15:guide>
        <p15:guide id="7" pos="2156" userDrawn="1">
          <p15:clr>
            <a:srgbClr val="A4A3A4"/>
          </p15:clr>
        </p15:guide>
        <p15:guide id="8"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766"/>
    <a:srgbClr val="98A2AE"/>
    <a:srgbClr val="001135"/>
    <a:srgbClr val="EDF2F5"/>
    <a:srgbClr val="BEC8D2"/>
    <a:srgbClr val="FFFFFF"/>
    <a:srgbClr val="273142"/>
    <a:srgbClr val="FF9910"/>
    <a:srgbClr val="000000"/>
    <a:srgbClr val="124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6909" autoAdjust="0"/>
  </p:normalViewPr>
  <p:slideViewPr>
    <p:cSldViewPr snapToGrid="0">
      <p:cViewPr>
        <p:scale>
          <a:sx n="66" d="100"/>
          <a:sy n="66" d="100"/>
        </p:scale>
        <p:origin x="-1446" y="-1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49" d="100"/>
          <a:sy n="49" d="100"/>
        </p:scale>
        <p:origin x="-2970" y="-90"/>
      </p:cViewPr>
      <p:guideLst>
        <p:guide orient="horz" pos="2896"/>
        <p:guide orient="horz" pos="3150"/>
        <p:guide orient="horz" pos="2875"/>
        <p:guide orient="horz" pos="3127"/>
        <p:guide pos="2180"/>
        <p:guide pos="2165"/>
        <p:guide pos="215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60" cy="496332"/>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0443" y="1"/>
            <a:ext cx="2945660" cy="496332"/>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1/23/2017</a:t>
            </a:fld>
            <a:endParaRPr lang="en-US" dirty="0"/>
          </a:p>
        </p:txBody>
      </p:sp>
      <p:sp>
        <p:nvSpPr>
          <p:cNvPr id="4" name="Footer Placeholder 3"/>
          <p:cNvSpPr>
            <a:spLocks noGrp="1"/>
          </p:cNvSpPr>
          <p:nvPr>
            <p:ph type="ftr" sz="quarter" idx="2"/>
          </p:nvPr>
        </p:nvSpPr>
        <p:spPr>
          <a:xfrm>
            <a:off x="0" y="9428585"/>
            <a:ext cx="2945660" cy="496332"/>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0443" y="9428585"/>
            <a:ext cx="2945660" cy="496332"/>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dirty="0"/>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60" cy="496332"/>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0443" y="1"/>
            <a:ext cx="2945660" cy="496332"/>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1/23/2017</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268" tIns="45635" rIns="91268" bIns="45635" rtlCol="0" anchor="ctr"/>
          <a:lstStyle/>
          <a:p>
            <a:pPr lvl="0"/>
            <a:endParaRPr lang="en-US" noProof="0" dirty="0" smtClean="0"/>
          </a:p>
        </p:txBody>
      </p:sp>
      <p:sp>
        <p:nvSpPr>
          <p:cNvPr id="5" name="Notes Placeholder 4"/>
          <p:cNvSpPr>
            <a:spLocks noGrp="1"/>
          </p:cNvSpPr>
          <p:nvPr>
            <p:ph type="body" sz="quarter" idx="3"/>
          </p:nvPr>
        </p:nvSpPr>
        <p:spPr>
          <a:xfrm>
            <a:off x="679768" y="4715154"/>
            <a:ext cx="5438140" cy="4466987"/>
          </a:xfrm>
          <a:prstGeom prst="rect">
            <a:avLst/>
          </a:prstGeom>
        </p:spPr>
        <p:txBody>
          <a:bodyPr vert="horz" wrap="square" lIns="91268" tIns="45635" rIns="91268" bIns="4563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9428585"/>
            <a:ext cx="2945660" cy="496332"/>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0443" y="9428585"/>
            <a:ext cx="2945660" cy="496332"/>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12</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b="1" dirty="0" smtClean="0"/>
              <a:t>什么是</a:t>
            </a:r>
            <a:r>
              <a:rPr lang="en-US" altLang="zh-CN" b="1" dirty="0" smtClean="0"/>
              <a:t>Core</a:t>
            </a:r>
            <a:r>
              <a:rPr lang="zh-CN" altLang="en-US" dirty="0" smtClean="0"/>
              <a:t>： </a:t>
            </a:r>
            <a:br>
              <a:rPr lang="zh-CN" altLang="en-US" dirty="0" smtClean="0"/>
            </a:br>
            <a:r>
              <a:rPr lang="zh-CN" altLang="en-US" dirty="0" smtClean="0"/>
              <a:t/>
            </a:r>
            <a:br>
              <a:rPr lang="zh-CN" altLang="en-US" dirty="0" smtClean="0"/>
            </a:br>
            <a:r>
              <a:rPr lang="en-US" altLang="zh-CN" dirty="0" smtClean="0"/>
              <a:t>Sam</a:t>
            </a:r>
            <a:r>
              <a:rPr lang="zh-CN" altLang="en-US" dirty="0" smtClean="0"/>
              <a:t>之前一直以为</a:t>
            </a:r>
            <a:r>
              <a:rPr lang="en-US" altLang="zh-CN" dirty="0" smtClean="0"/>
              <a:t>Core Dump</a:t>
            </a:r>
            <a:r>
              <a:rPr lang="zh-CN" altLang="en-US" dirty="0" smtClean="0"/>
              <a:t>中</a:t>
            </a:r>
            <a:r>
              <a:rPr lang="en-US" altLang="zh-CN" dirty="0" smtClean="0"/>
              <a:t>Core</a:t>
            </a:r>
            <a:r>
              <a:rPr lang="zh-CN" altLang="en-US" dirty="0" smtClean="0"/>
              <a:t>是 </a:t>
            </a:r>
            <a:r>
              <a:rPr lang="en-US" altLang="zh-CN" dirty="0" smtClean="0"/>
              <a:t>Linux Kernel</a:t>
            </a:r>
            <a:r>
              <a:rPr lang="zh-CN" altLang="en-US" dirty="0" smtClean="0"/>
              <a:t>的意思</a:t>
            </a:r>
            <a:r>
              <a:rPr lang="en-US" altLang="zh-CN" dirty="0" smtClean="0"/>
              <a:t>. </a:t>
            </a:r>
            <a:r>
              <a:rPr lang="zh-CN" altLang="en-US" dirty="0" smtClean="0"/>
              <a:t>今天才发现在这里，</a:t>
            </a:r>
            <a:r>
              <a:rPr lang="en-US" altLang="zh-CN" dirty="0" smtClean="0"/>
              <a:t>Core</a:t>
            </a:r>
            <a:r>
              <a:rPr lang="zh-CN" altLang="en-US" dirty="0" smtClean="0"/>
              <a:t>是另一种意思： </a:t>
            </a:r>
            <a:br>
              <a:rPr lang="zh-CN" altLang="en-US" dirty="0" smtClean="0"/>
            </a:br>
            <a:r>
              <a:rPr lang="zh-CN" altLang="en-US" dirty="0" smtClean="0"/>
              <a:t/>
            </a:r>
            <a:br>
              <a:rPr lang="zh-CN" altLang="en-US" dirty="0" smtClean="0"/>
            </a:br>
            <a:r>
              <a:rPr lang="zh-CN" altLang="en-US" dirty="0" smtClean="0"/>
              <a:t>在使用半导体作为内存的材料前，人类是利用线圈当作内存的材料（发明者为王安），线圈就叫作 </a:t>
            </a:r>
            <a:r>
              <a:rPr lang="en-US" altLang="zh-CN" dirty="0" smtClean="0"/>
              <a:t>core </a:t>
            </a:r>
            <a:r>
              <a:rPr lang="zh-CN" altLang="en-US" dirty="0" smtClean="0"/>
              <a:t>，用线圈做的内存就叫作 </a:t>
            </a:r>
            <a:r>
              <a:rPr lang="en-US" altLang="zh-CN" dirty="0" smtClean="0"/>
              <a:t>core memory</a:t>
            </a:r>
            <a:r>
              <a:rPr lang="zh-CN" altLang="en-US" dirty="0" smtClean="0"/>
              <a:t>。如今 ，半导体工业澎勃发展，已经没有人用 </a:t>
            </a:r>
            <a:r>
              <a:rPr lang="en-US" altLang="zh-CN" dirty="0" smtClean="0"/>
              <a:t>core memory </a:t>
            </a:r>
            <a:r>
              <a:rPr lang="zh-CN" altLang="en-US" dirty="0" smtClean="0"/>
              <a:t>了，不过，在许多情况下， 人们还是把记忆体叫作 </a:t>
            </a:r>
            <a:r>
              <a:rPr lang="en-US" altLang="zh-CN" dirty="0" smtClean="0"/>
              <a:t>core </a:t>
            </a:r>
            <a:r>
              <a:rPr lang="zh-CN" altLang="en-US" dirty="0" smtClean="0"/>
              <a:t>。 </a:t>
            </a:r>
            <a:endParaRPr lang="en-US" altLang="zh-CN" dirty="0" smtClean="0"/>
          </a:p>
          <a:p>
            <a:pPr marL="228600" indent="-228600">
              <a:buAutoNum type="arabicPeriod"/>
            </a:pPr>
            <a:endParaRPr lang="en-US" altLang="zh-CN" dirty="0" smtClean="0"/>
          </a:p>
          <a:p>
            <a:pPr marL="228600" indent="-228600">
              <a:buAutoNum type="arabicPeriod"/>
            </a:pPr>
            <a:r>
              <a:rPr lang="zh-CN" altLang="en-US" b="1" dirty="0" smtClean="0"/>
              <a:t>什么是</a:t>
            </a:r>
            <a:r>
              <a:rPr lang="en-US" altLang="zh-CN" b="1" dirty="0" smtClean="0"/>
              <a:t>Core Dump</a:t>
            </a:r>
            <a:r>
              <a:rPr lang="zh-CN" altLang="en-US" dirty="0" smtClean="0"/>
              <a:t>： </a:t>
            </a:r>
            <a:br>
              <a:rPr lang="zh-CN" altLang="en-US" dirty="0" smtClean="0"/>
            </a:br>
            <a:r>
              <a:rPr lang="zh-CN" altLang="en-US" dirty="0" smtClean="0"/>
              <a:t/>
            </a:r>
            <a:br>
              <a:rPr lang="zh-CN" altLang="en-US" dirty="0" smtClean="0"/>
            </a:br>
            <a:r>
              <a:rPr lang="zh-CN" altLang="en-US" dirty="0" smtClean="0"/>
              <a:t>我们在开发（或使用）一个程序时，最怕的就是程序莫明其妙地当掉。虽然系统没事，但我们下次仍可能遇到相同的问题。于是这时操作系统就会把程序当掉 时的内存内容 </a:t>
            </a:r>
            <a:r>
              <a:rPr lang="en-US" altLang="zh-CN" dirty="0" smtClean="0"/>
              <a:t>dump </a:t>
            </a:r>
            <a:r>
              <a:rPr lang="zh-CN" altLang="en-US" dirty="0" smtClean="0"/>
              <a:t>出来（现在通常是写在一个叫 </a:t>
            </a:r>
            <a:r>
              <a:rPr lang="en-US" altLang="zh-CN" dirty="0" smtClean="0"/>
              <a:t>core </a:t>
            </a:r>
            <a:r>
              <a:rPr lang="zh-CN" altLang="en-US" dirty="0" smtClean="0"/>
              <a:t>的 </a:t>
            </a:r>
            <a:r>
              <a:rPr lang="en-US" altLang="zh-CN" dirty="0" smtClean="0"/>
              <a:t>file </a:t>
            </a:r>
            <a:r>
              <a:rPr lang="zh-CN" altLang="en-US" dirty="0" smtClean="0"/>
              <a:t>里面），让 我们或是 </a:t>
            </a:r>
            <a:r>
              <a:rPr lang="en-US" altLang="zh-CN" dirty="0" smtClean="0"/>
              <a:t>debugger </a:t>
            </a:r>
            <a:r>
              <a:rPr lang="zh-CN" altLang="en-US" dirty="0" smtClean="0"/>
              <a:t>做为参考。这个动作就叫作 </a:t>
            </a:r>
            <a:r>
              <a:rPr lang="en-US" altLang="zh-CN" dirty="0" smtClean="0"/>
              <a:t>core dump</a:t>
            </a:r>
            <a:r>
              <a:rPr lang="zh-CN" altLang="en-US" dirty="0" smtClean="0"/>
              <a:t>。 </a:t>
            </a:r>
            <a:endParaRPr lang="en-US" altLang="zh-CN" dirty="0" smtClean="0"/>
          </a:p>
          <a:p>
            <a:pPr marL="228600" indent="-228600">
              <a:buAutoNum type="arabicPeriod"/>
            </a:pPr>
            <a:endParaRPr lang="en-US" altLang="zh-CN" dirty="0" smtClean="0"/>
          </a:p>
          <a:p>
            <a:r>
              <a:rPr lang="en-US" altLang="zh-CN" dirty="0" smtClean="0">
                <a:effectLst/>
              </a:rPr>
              <a:t>A </a:t>
            </a:r>
            <a:r>
              <a:rPr lang="en-US" altLang="zh-CN" b="1" dirty="0" smtClean="0">
                <a:effectLst/>
              </a:rPr>
              <a:t>core dump</a:t>
            </a:r>
            <a:r>
              <a:rPr lang="en-US" altLang="zh-CN" dirty="0" smtClean="0">
                <a:effectLst/>
              </a:rPr>
              <a:t> is the recorded state of the working memory of a computer program at a specific time, generally when the program has terminated abnormally (crashed). In practice, other key pieces of program state are usually dumped at the same time, including the processor registers, which may include the program counter and stack pointer, memory management information, and other processor and operating system flags and information. The name comes from the once-standard memory technology core memory. Core dumps are often used to diagnose or debug errors in computer programs.</a:t>
            </a:r>
            <a:endParaRPr lang="en-US" altLang="zh-CN" dirty="0" smtClean="0"/>
          </a:p>
          <a:p>
            <a:r>
              <a:rPr lang="en-US" altLang="zh-CN" dirty="0" smtClean="0">
                <a:effectLst/>
              </a:rPr>
              <a:t>On many operating systems, a fatal error in a program automatically triggers a core dump, and by extension the phrase "to dump core" has come to mean, in many cases, any fatal error, regardless of whether a record of the program memory is created.</a:t>
            </a:r>
            <a:endParaRPr lang="en-US" altLang="zh-CN" dirty="0" smtClean="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15</a:t>
            </a:fld>
            <a:endParaRPr lang="en-US" dirty="0"/>
          </a:p>
        </p:txBody>
      </p:sp>
    </p:spTree>
    <p:extLst>
      <p:ext uri="{BB962C8B-B14F-4D97-AF65-F5344CB8AC3E}">
        <p14:creationId xmlns:p14="http://schemas.microsoft.com/office/powerpoint/2010/main" val="112844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ct val="30000"/>
              </a:spcBef>
              <a:buSzTx/>
              <a:buFontTx/>
              <a:buNone/>
            </a:pPr>
            <a:r>
              <a:rPr lang="en-US" altLang="zh-CN" b="1" dirty="0" smtClean="0"/>
              <a:t>Remember that no core is generated unless </a:t>
            </a:r>
            <a:r>
              <a:rPr lang="en-US" altLang="zh-CN" b="1" dirty="0" err="1" smtClean="0"/>
              <a:t>ulimit</a:t>
            </a:r>
            <a:r>
              <a:rPr lang="en-US" altLang="zh-CN" b="1" dirty="0" smtClean="0"/>
              <a:t>(1) is used to set the core size (-c) to be greater than 0.</a:t>
            </a:r>
          </a:p>
          <a:p>
            <a:pPr marL="0" indent="0">
              <a:lnSpc>
                <a:spcPct val="100000"/>
              </a:lnSpc>
              <a:spcBef>
                <a:spcPct val="30000"/>
              </a:spcBef>
              <a:buSzTx/>
              <a:buFontTx/>
              <a:buNone/>
            </a:pPr>
            <a:r>
              <a:rPr lang="en-US" altLang="zh-CN" dirty="0" smtClean="0"/>
              <a:t># </a:t>
            </a:r>
            <a:r>
              <a:rPr lang="en-US" altLang="zh-CN" dirty="0" err="1" smtClean="0"/>
              <a:t>ulimit</a:t>
            </a:r>
            <a:r>
              <a:rPr lang="en-US" altLang="zh-CN" dirty="0" smtClean="0"/>
              <a:t> –c unlimited</a:t>
            </a:r>
          </a:p>
          <a:p>
            <a:pPr marL="0" indent="0">
              <a:lnSpc>
                <a:spcPct val="100000"/>
              </a:lnSpc>
              <a:spcBef>
                <a:spcPct val="30000"/>
              </a:spcBef>
              <a:buSzTx/>
              <a:buFontTx/>
              <a:buNone/>
            </a:pPr>
            <a:r>
              <a:rPr lang="en-US" altLang="zh-CN" dirty="0" smtClean="0"/>
              <a:t># </a:t>
            </a:r>
            <a:r>
              <a:rPr lang="en-US" altLang="zh-CN" dirty="0" err="1" smtClean="0"/>
              <a:t>ulimit</a:t>
            </a:r>
            <a:r>
              <a:rPr lang="en-US" altLang="zh-CN" dirty="0" smtClean="0"/>
              <a:t> –a</a:t>
            </a:r>
          </a:p>
          <a:p>
            <a:pPr marL="0" indent="0">
              <a:lnSpc>
                <a:spcPct val="100000"/>
              </a:lnSpc>
              <a:spcBef>
                <a:spcPct val="30000"/>
              </a:spcBef>
              <a:buSzTx/>
              <a:buFontTx/>
              <a:buNone/>
            </a:pPr>
            <a:endParaRPr lang="en-US" altLang="zh-CN" dirty="0" smtClean="0"/>
          </a:p>
          <a:p>
            <a:pPr marL="0" indent="0">
              <a:lnSpc>
                <a:spcPct val="100000"/>
              </a:lnSpc>
              <a:spcBef>
                <a:spcPct val="30000"/>
              </a:spcBef>
              <a:buSzTx/>
              <a:buFontTx/>
              <a:buNone/>
            </a:pPr>
            <a:r>
              <a:rPr lang="en-US" altLang="zh-CN" dirty="0" smtClean="0"/>
              <a:t>http://ss64.com/bash/ulimit.html</a:t>
            </a:r>
          </a:p>
          <a:p>
            <a:pPr marL="0" indent="0">
              <a:lnSpc>
                <a:spcPct val="100000"/>
              </a:lnSpc>
              <a:spcBef>
                <a:spcPct val="30000"/>
              </a:spcBef>
              <a:buSzTx/>
              <a:buFontTx/>
              <a:buNone/>
            </a:pPr>
            <a:endParaRPr lang="en-US" altLang="zh-CN" dirty="0" smtClean="0"/>
          </a:p>
          <a:p>
            <a:r>
              <a:rPr lang="zh-CN" altLang="en-US" dirty="0" smtClean="0"/>
              <a:t>要想配置永久生效，得在</a:t>
            </a:r>
            <a:r>
              <a:rPr lang="en-US" altLang="zh-CN" dirty="0" smtClean="0"/>
              <a:t>/</a:t>
            </a:r>
            <a:r>
              <a:rPr lang="en-US" altLang="zh-CN" dirty="0" err="1" smtClean="0"/>
              <a:t>etc</a:t>
            </a:r>
            <a:r>
              <a:rPr lang="en-US" altLang="zh-CN" dirty="0" smtClean="0"/>
              <a:t>/profile</a:t>
            </a:r>
            <a:r>
              <a:rPr lang="zh-CN" altLang="en-US" dirty="0" smtClean="0"/>
              <a:t>或者</a:t>
            </a:r>
            <a:r>
              <a:rPr lang="en-US" altLang="zh-CN" dirty="0" smtClean="0"/>
              <a:t>/</a:t>
            </a:r>
            <a:r>
              <a:rPr lang="en-US" altLang="zh-CN" dirty="0" err="1" smtClean="0"/>
              <a:t>etc</a:t>
            </a:r>
            <a:r>
              <a:rPr lang="en-US" altLang="zh-CN" dirty="0" smtClean="0"/>
              <a:t>/security/</a:t>
            </a:r>
            <a:r>
              <a:rPr lang="en-US" altLang="zh-CN" dirty="0" err="1" smtClean="0"/>
              <a:t>limits.conf</a:t>
            </a:r>
            <a:r>
              <a:rPr lang="zh-CN" altLang="en-US" dirty="0" smtClean="0"/>
              <a:t>文件中进行配置。</a:t>
            </a:r>
          </a:p>
          <a:p>
            <a:r>
              <a:rPr lang="zh-CN" altLang="en-US" dirty="0" smtClean="0"/>
              <a:t>首先以</a:t>
            </a:r>
            <a:r>
              <a:rPr lang="en-US" altLang="zh-CN" dirty="0" smtClean="0"/>
              <a:t>root</a:t>
            </a:r>
            <a:r>
              <a:rPr lang="zh-CN" altLang="en-US" dirty="0" smtClean="0"/>
              <a:t>权限登陆，然后打开</a:t>
            </a:r>
            <a:r>
              <a:rPr lang="en-US" altLang="zh-CN" dirty="0" smtClean="0"/>
              <a:t>/</a:t>
            </a:r>
            <a:r>
              <a:rPr lang="en-US" altLang="zh-CN" dirty="0" err="1" smtClean="0"/>
              <a:t>etc</a:t>
            </a:r>
            <a:r>
              <a:rPr lang="en-US" altLang="zh-CN" dirty="0" smtClean="0"/>
              <a:t>/security/</a:t>
            </a:r>
            <a:r>
              <a:rPr lang="en-US" altLang="zh-CN" dirty="0" err="1" smtClean="0"/>
              <a:t>limits.conf</a:t>
            </a:r>
            <a:r>
              <a:rPr lang="zh-CN" altLang="en-US" dirty="0" smtClean="0"/>
              <a:t>文件，进行配置：</a:t>
            </a:r>
          </a:p>
          <a:p>
            <a:r>
              <a:rPr lang="en-US" altLang="zh-CN" dirty="0" smtClean="0"/>
              <a:t>#vim /</a:t>
            </a:r>
            <a:r>
              <a:rPr lang="en-US" altLang="zh-CN" dirty="0" err="1" smtClean="0"/>
              <a:t>etc</a:t>
            </a:r>
            <a:r>
              <a:rPr lang="en-US" altLang="zh-CN" dirty="0" smtClean="0"/>
              <a:t>/security/</a:t>
            </a:r>
            <a:r>
              <a:rPr lang="en-US" altLang="zh-CN" dirty="0" err="1" smtClean="0"/>
              <a:t>limits.conf</a:t>
            </a:r>
            <a:endParaRPr lang="en-US" altLang="zh-CN" dirty="0" smtClean="0"/>
          </a:p>
          <a:p>
            <a:r>
              <a:rPr lang="en-US" altLang="zh-CN" dirty="0" smtClean="0"/>
              <a:t>&lt;domain&gt;    &lt;type&gt;    &lt;item&gt;        &lt;value&gt;</a:t>
            </a:r>
          </a:p>
          <a:p>
            <a:r>
              <a:rPr lang="en-US" altLang="zh-CN" dirty="0" smtClean="0"/>
              <a:t>       *              soft          core         unlimited</a:t>
            </a:r>
          </a:p>
          <a:p>
            <a:r>
              <a:rPr lang="zh-CN" altLang="en-US" dirty="0" smtClean="0"/>
              <a:t>或者在</a:t>
            </a:r>
            <a:r>
              <a:rPr lang="en-US" altLang="zh-CN" dirty="0" smtClean="0"/>
              <a:t>/</a:t>
            </a:r>
            <a:r>
              <a:rPr lang="en-US" altLang="zh-CN" dirty="0" err="1" smtClean="0"/>
              <a:t>etc</a:t>
            </a:r>
            <a:r>
              <a:rPr lang="en-US" altLang="zh-CN" dirty="0" smtClean="0"/>
              <a:t>/profile</a:t>
            </a:r>
            <a:r>
              <a:rPr lang="zh-CN" altLang="en-US" dirty="0" smtClean="0"/>
              <a:t>中作如下配置：</a:t>
            </a:r>
          </a:p>
          <a:p>
            <a:r>
              <a:rPr lang="en-US" altLang="zh-CN" dirty="0" smtClean="0"/>
              <a:t>#vim /</a:t>
            </a:r>
            <a:r>
              <a:rPr lang="en-US" altLang="zh-CN" dirty="0" err="1" smtClean="0"/>
              <a:t>etc</a:t>
            </a:r>
            <a:r>
              <a:rPr lang="en-US" altLang="zh-CN" dirty="0" smtClean="0"/>
              <a:t>/profile</a:t>
            </a:r>
          </a:p>
          <a:p>
            <a:r>
              <a:rPr lang="en-US" altLang="zh-CN" dirty="0" err="1" smtClean="0"/>
              <a:t>ulimit</a:t>
            </a:r>
            <a:r>
              <a:rPr lang="en-US" altLang="zh-CN" dirty="0" smtClean="0"/>
              <a:t> -S -c unlimited &gt;/</a:t>
            </a:r>
            <a:r>
              <a:rPr lang="en-US" altLang="zh-CN" dirty="0" err="1" smtClean="0"/>
              <a:t>dev</a:t>
            </a:r>
            <a:r>
              <a:rPr lang="en-US" altLang="zh-CN" dirty="0" smtClean="0"/>
              <a:t>/null 2&gt;&amp;1</a:t>
            </a:r>
          </a:p>
          <a:p>
            <a:r>
              <a:rPr lang="zh-CN" altLang="en-US" dirty="0" smtClean="0"/>
              <a:t>或者想配置只针对某一用户有效，则修改此用户的</a:t>
            </a:r>
            <a:r>
              <a:rPr lang="en-US" altLang="zh-CN" dirty="0" smtClean="0"/>
              <a:t>~/.</a:t>
            </a:r>
            <a:r>
              <a:rPr lang="en-US" altLang="zh-CN" dirty="0" err="1" smtClean="0"/>
              <a:t>bashrc</a:t>
            </a:r>
            <a:r>
              <a:rPr lang="zh-CN" altLang="en-US" dirty="0" smtClean="0"/>
              <a:t>或者</a:t>
            </a:r>
            <a:r>
              <a:rPr lang="en-US" altLang="zh-CN" dirty="0" smtClean="0"/>
              <a:t>~/.</a:t>
            </a:r>
            <a:r>
              <a:rPr lang="en-US" altLang="zh-CN" dirty="0" err="1" smtClean="0"/>
              <a:t>bash_profile</a:t>
            </a:r>
            <a:r>
              <a:rPr lang="zh-CN" altLang="en-US" dirty="0" smtClean="0"/>
              <a:t>文件：</a:t>
            </a:r>
          </a:p>
          <a:p>
            <a:r>
              <a:rPr lang="en-US" altLang="zh-CN" dirty="0" smtClean="0"/>
              <a:t>limit -c unlimited</a:t>
            </a:r>
          </a:p>
          <a:p>
            <a:r>
              <a:rPr lang="en-US" altLang="zh-CN" dirty="0" err="1" smtClean="0"/>
              <a:t>ulimit</a:t>
            </a:r>
            <a:r>
              <a:rPr lang="en-US" altLang="zh-CN" dirty="0" smtClean="0"/>
              <a:t> -c 0 </a:t>
            </a:r>
            <a:r>
              <a:rPr lang="zh-CN" altLang="en-US" dirty="0" smtClean="0"/>
              <a:t>是禁止产生</a:t>
            </a:r>
            <a:r>
              <a:rPr lang="en-US" altLang="zh-CN" dirty="0" smtClean="0"/>
              <a:t>core</a:t>
            </a:r>
            <a:r>
              <a:rPr lang="zh-CN" altLang="en-US" dirty="0" smtClean="0"/>
              <a:t>文件，而</a:t>
            </a:r>
            <a:r>
              <a:rPr lang="en-US" altLang="zh-CN" dirty="0" err="1" smtClean="0"/>
              <a:t>ulimit</a:t>
            </a:r>
            <a:r>
              <a:rPr lang="en-US" altLang="zh-CN" dirty="0" smtClean="0"/>
              <a:t> -c 1024</a:t>
            </a:r>
            <a:r>
              <a:rPr lang="zh-CN" altLang="en-US" dirty="0" smtClean="0"/>
              <a:t>则限制产生的</a:t>
            </a:r>
            <a:r>
              <a:rPr lang="en-US" altLang="zh-CN" dirty="0" smtClean="0"/>
              <a:t>core</a:t>
            </a:r>
            <a:r>
              <a:rPr lang="zh-CN" altLang="en-US" dirty="0" smtClean="0"/>
              <a:t>文件的大小不能超过</a:t>
            </a:r>
            <a:r>
              <a:rPr lang="en-US" altLang="zh-CN" dirty="0" smtClean="0"/>
              <a:t>1024kb</a:t>
            </a:r>
          </a:p>
          <a:p>
            <a:endParaRPr lang="en-US" altLang="zh-CN" dirty="0" smtClean="0"/>
          </a:p>
          <a:p>
            <a:r>
              <a:rPr lang="zh-CN" altLang="en-US" dirty="0" smtClean="0"/>
              <a:t>要使 </a:t>
            </a:r>
            <a:r>
              <a:rPr lang="en-US" altLang="zh-CN" dirty="0" err="1" smtClean="0"/>
              <a:t>limits.conf</a:t>
            </a:r>
            <a:r>
              <a:rPr lang="en-US" altLang="zh-CN" dirty="0" smtClean="0"/>
              <a:t> </a:t>
            </a:r>
            <a:r>
              <a:rPr lang="zh-CN" altLang="en-US" dirty="0" smtClean="0"/>
              <a:t>文件配置生效，必须要确保 </a:t>
            </a:r>
            <a:r>
              <a:rPr lang="en-US" altLang="zh-CN" dirty="0" smtClean="0"/>
              <a:t>pam_limits.so </a:t>
            </a:r>
            <a:r>
              <a:rPr lang="zh-CN" altLang="en-US" dirty="0" smtClean="0"/>
              <a:t>文件被加入到启动文件中。</a:t>
            </a:r>
          </a:p>
          <a:p>
            <a:r>
              <a:rPr lang="zh-CN" altLang="en-US" dirty="0" smtClean="0"/>
              <a:t>查看 </a:t>
            </a:r>
            <a:r>
              <a:rPr lang="en-US" altLang="zh-CN" dirty="0" smtClean="0"/>
              <a:t>/</a:t>
            </a:r>
            <a:r>
              <a:rPr lang="en-US" altLang="zh-CN" dirty="0" err="1" smtClean="0"/>
              <a:t>etc</a:t>
            </a:r>
            <a:r>
              <a:rPr lang="en-US" altLang="zh-CN" dirty="0" smtClean="0"/>
              <a:t>/</a:t>
            </a:r>
            <a:r>
              <a:rPr lang="en-US" altLang="zh-CN" dirty="0" err="1" smtClean="0"/>
              <a:t>pam.d</a:t>
            </a:r>
            <a:r>
              <a:rPr lang="en-US" altLang="zh-CN" dirty="0" smtClean="0"/>
              <a:t>/login </a:t>
            </a:r>
            <a:r>
              <a:rPr lang="zh-CN" altLang="en-US" dirty="0" smtClean="0"/>
              <a:t>文件中有：</a:t>
            </a:r>
          </a:p>
          <a:p>
            <a:r>
              <a:rPr lang="en-US" altLang="zh-CN" dirty="0" smtClean="0"/>
              <a:t>session required /lib/security/pam_limits.so</a:t>
            </a:r>
          </a:p>
          <a:p>
            <a:pPr marL="0" indent="0">
              <a:lnSpc>
                <a:spcPct val="100000"/>
              </a:lnSpc>
              <a:spcBef>
                <a:spcPct val="30000"/>
              </a:spcBef>
              <a:buSzTx/>
              <a:buFontTx/>
              <a:buNone/>
            </a:pPr>
            <a:endParaRPr lang="en-US" altLang="zh-CN" dirty="0" smtClean="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dirty="0"/>
          </a:p>
        </p:txBody>
      </p:sp>
    </p:spTree>
    <p:extLst>
      <p:ext uri="{BB962C8B-B14F-4D97-AF65-F5344CB8AC3E}">
        <p14:creationId xmlns:p14="http://schemas.microsoft.com/office/powerpoint/2010/main" val="874913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ct val="30000"/>
              </a:spcBef>
              <a:buSzTx/>
              <a:buFontTx/>
              <a:buNone/>
            </a:pPr>
            <a:r>
              <a:rPr lang="en-US" altLang="zh-CN" dirty="0" smtClean="0"/>
              <a:t>http://www.man7.org/linux/man-pages/man5/core.5.html</a:t>
            </a:r>
          </a:p>
          <a:p>
            <a:pPr marL="0" indent="0">
              <a:lnSpc>
                <a:spcPct val="100000"/>
              </a:lnSpc>
              <a:spcBef>
                <a:spcPct val="30000"/>
              </a:spcBef>
              <a:buSzTx/>
              <a:buFontTx/>
              <a:buNone/>
            </a:pPr>
            <a:endParaRPr lang="en-US" altLang="zh-CN" dirty="0" smtClean="0"/>
          </a:p>
          <a:p>
            <a:pPr marL="0" indent="0">
              <a:lnSpc>
                <a:spcPct val="100000"/>
              </a:lnSpc>
              <a:spcBef>
                <a:spcPct val="30000"/>
              </a:spcBef>
              <a:buSzTx/>
              <a:buFontTx/>
              <a:buNone/>
            </a:pPr>
            <a:r>
              <a:rPr lang="en-US" altLang="zh-CN" dirty="0" smtClean="0"/>
              <a:t>Piping</a:t>
            </a:r>
            <a:r>
              <a:rPr lang="zh-CN" altLang="en-US" dirty="0" smtClean="0"/>
              <a:t>可以用于根据目录剩余大小控制是否生成</a:t>
            </a:r>
            <a:r>
              <a:rPr lang="en-US" altLang="zh-CN" dirty="0" smtClean="0"/>
              <a:t>core</a:t>
            </a:r>
            <a:r>
              <a:rPr lang="en-US" altLang="zh-CN" baseline="0" dirty="0" smtClean="0"/>
              <a:t> dump</a:t>
            </a:r>
            <a:r>
              <a:rPr lang="zh-CN" altLang="en-US" baseline="0" dirty="0" smtClean="0"/>
              <a:t>，以及主动收集</a:t>
            </a:r>
            <a:r>
              <a:rPr lang="en-US" altLang="zh-CN" baseline="0" dirty="0" err="1" smtClean="0"/>
              <a:t>proc</a:t>
            </a:r>
            <a:r>
              <a:rPr lang="zh-CN" altLang="en-US" baseline="0" dirty="0" smtClean="0"/>
              <a:t>和</a:t>
            </a:r>
            <a:r>
              <a:rPr lang="en-US" altLang="zh-CN" baseline="0" dirty="0" err="1" smtClean="0"/>
              <a:t>dev</a:t>
            </a:r>
            <a:r>
              <a:rPr lang="zh-CN" altLang="en-US" baseline="0" dirty="0" smtClean="0"/>
              <a:t>下的统计信息</a:t>
            </a:r>
            <a:endParaRPr lang="en-US" altLang="zh-CN" dirty="0" smtClean="0"/>
          </a:p>
          <a:p>
            <a:pPr marL="0" indent="0">
              <a:lnSpc>
                <a:spcPct val="100000"/>
              </a:lnSpc>
              <a:spcBef>
                <a:spcPct val="30000"/>
              </a:spcBef>
              <a:buSzTx/>
              <a:buFontTx/>
              <a:buNone/>
            </a:pPr>
            <a:endParaRPr lang="en-US" altLang="zh-CN" dirty="0" smtClean="0"/>
          </a:p>
          <a:p>
            <a:pPr marL="0" indent="0">
              <a:lnSpc>
                <a:spcPct val="100000"/>
              </a:lnSpc>
              <a:spcBef>
                <a:spcPct val="30000"/>
              </a:spcBef>
              <a:buSzTx/>
              <a:buFontTx/>
              <a:buNone/>
            </a:pPr>
            <a:r>
              <a:rPr lang="en-US" altLang="zh-CN" dirty="0" smtClean="0"/>
              <a:t>==========================</a:t>
            </a:r>
          </a:p>
          <a:p>
            <a:pPr marL="0" indent="0">
              <a:lnSpc>
                <a:spcPct val="100000"/>
              </a:lnSpc>
              <a:spcBef>
                <a:spcPct val="30000"/>
              </a:spcBef>
              <a:buSzTx/>
              <a:buFontTx/>
              <a:buNone/>
            </a:pPr>
            <a:r>
              <a:rPr lang="zh-CN" altLang="en-US" dirty="0" smtClean="0"/>
              <a:t>方法</a:t>
            </a:r>
            <a:r>
              <a:rPr lang="en-US" altLang="zh-CN" dirty="0" smtClean="0"/>
              <a:t>1</a:t>
            </a:r>
            <a:r>
              <a:rPr lang="zh-CN" altLang="en-US" dirty="0" smtClean="0"/>
              <a:t>：临时修改：修改</a:t>
            </a:r>
            <a:r>
              <a:rPr lang="en-US" altLang="zh-CN" dirty="0" smtClean="0"/>
              <a:t>/</a:t>
            </a:r>
            <a:r>
              <a:rPr lang="en-US" altLang="zh-CN" dirty="0" err="1" smtClean="0"/>
              <a:t>proc</a:t>
            </a:r>
            <a:r>
              <a:rPr lang="en-US" altLang="zh-CN" dirty="0" smtClean="0"/>
              <a:t>/sys/kernel/</a:t>
            </a:r>
            <a:r>
              <a:rPr lang="en-US" altLang="zh-CN" dirty="0" err="1" smtClean="0"/>
              <a:t>core_pattern</a:t>
            </a:r>
            <a:r>
              <a:rPr lang="zh-CN" altLang="en-US" dirty="0" smtClean="0"/>
              <a:t>文件，但</a:t>
            </a:r>
            <a:r>
              <a:rPr lang="en-US" altLang="zh-CN" dirty="0" smtClean="0"/>
              <a:t>/</a:t>
            </a:r>
            <a:r>
              <a:rPr lang="en-US" altLang="zh-CN" dirty="0" err="1" smtClean="0"/>
              <a:t>proc</a:t>
            </a:r>
            <a:r>
              <a:rPr lang="zh-CN" altLang="en-US" dirty="0" smtClean="0"/>
              <a:t>目录本身是动态加载的，每次系统重启都会重新加载，因此这种方法只能作为临时修改。</a:t>
            </a:r>
            <a:br>
              <a:rPr lang="zh-CN" altLang="en-US" dirty="0" smtClean="0"/>
            </a:br>
            <a:r>
              <a:rPr lang="en-US" altLang="zh-CN" dirty="0" smtClean="0"/>
              <a:t>/</a:t>
            </a:r>
            <a:r>
              <a:rPr lang="en-US" altLang="zh-CN" dirty="0" err="1" smtClean="0"/>
              <a:t>proc</a:t>
            </a:r>
            <a:r>
              <a:rPr lang="en-US" altLang="zh-CN" dirty="0" smtClean="0"/>
              <a:t>/sys/kernel/</a:t>
            </a:r>
            <a:r>
              <a:rPr lang="en-US" altLang="zh-CN" dirty="0" err="1" smtClean="0"/>
              <a:t>core_pattern</a:t>
            </a:r>
            <a:r>
              <a:rPr lang="en-US" altLang="zh-CN" dirty="0" smtClean="0"/>
              <a:t/>
            </a:r>
            <a:br>
              <a:rPr lang="en-US" altLang="zh-CN" dirty="0" smtClean="0"/>
            </a:br>
            <a:r>
              <a:rPr lang="zh-CN" altLang="en-US" dirty="0" smtClean="0"/>
              <a:t>例：</a:t>
            </a:r>
            <a:r>
              <a:rPr lang="en-US" altLang="zh-CN" dirty="0" smtClean="0"/>
              <a:t>echo ‘/</a:t>
            </a:r>
            <a:r>
              <a:rPr lang="en-US" altLang="zh-CN" dirty="0" err="1" smtClean="0"/>
              <a:t>var</a:t>
            </a:r>
            <a:r>
              <a:rPr lang="en-US" altLang="zh-CN" dirty="0" smtClean="0"/>
              <a:t>/log/%</a:t>
            </a:r>
            <a:r>
              <a:rPr lang="en-US" altLang="zh-CN" dirty="0" err="1" smtClean="0"/>
              <a:t>e.core.%p</a:t>
            </a:r>
            <a:r>
              <a:rPr lang="en-US" altLang="zh-CN" dirty="0" smtClean="0"/>
              <a:t>’ &gt; /</a:t>
            </a:r>
            <a:r>
              <a:rPr lang="en-US" altLang="zh-CN" dirty="0" err="1" smtClean="0"/>
              <a:t>proc</a:t>
            </a:r>
            <a:r>
              <a:rPr lang="en-US" altLang="zh-CN" dirty="0" smtClean="0"/>
              <a:t>/sys/kernel/</a:t>
            </a:r>
            <a:r>
              <a:rPr lang="en-US" altLang="zh-CN" dirty="0" err="1" smtClean="0"/>
              <a:t>core_pattern</a:t>
            </a:r>
            <a:r>
              <a:rPr lang="en-US" altLang="zh-CN" dirty="0" smtClean="0"/>
              <a:t/>
            </a:r>
            <a:br>
              <a:rPr lang="en-US" altLang="zh-CN" dirty="0" smtClean="0"/>
            </a:br>
            <a:r>
              <a:rPr lang="en-US" altLang="zh-CN" dirty="0" smtClean="0"/>
              <a:t/>
            </a:r>
            <a:br>
              <a:rPr lang="en-US" altLang="zh-CN" dirty="0" smtClean="0"/>
            </a:br>
            <a:r>
              <a:rPr lang="zh-CN" altLang="en-US" dirty="0" smtClean="0"/>
              <a:t>方法</a:t>
            </a:r>
            <a:r>
              <a:rPr lang="en-US" altLang="zh-CN" dirty="0" smtClean="0"/>
              <a:t>2</a:t>
            </a:r>
            <a:r>
              <a:rPr lang="zh-CN" altLang="en-US" dirty="0" smtClean="0"/>
              <a:t>：永久修改：可以通过在</a:t>
            </a:r>
            <a:r>
              <a:rPr lang="en-US" altLang="zh-CN" dirty="0" smtClean="0"/>
              <a:t>/</a:t>
            </a:r>
            <a:r>
              <a:rPr lang="en-US" altLang="zh-CN" dirty="0" err="1" smtClean="0"/>
              <a:t>etc</a:t>
            </a:r>
            <a:r>
              <a:rPr lang="en-US" altLang="zh-CN" dirty="0" smtClean="0"/>
              <a:t>/</a:t>
            </a:r>
            <a:r>
              <a:rPr lang="en-US" altLang="zh-CN" dirty="0" err="1" smtClean="0"/>
              <a:t>sysctl.conf</a:t>
            </a:r>
            <a:r>
              <a:rPr lang="zh-CN" altLang="en-US" dirty="0" smtClean="0"/>
              <a:t>文件中，对</a:t>
            </a:r>
            <a:r>
              <a:rPr lang="en-US" altLang="zh-CN" dirty="0" err="1" smtClean="0"/>
              <a:t>sysctl</a:t>
            </a:r>
            <a:r>
              <a:rPr lang="zh-CN" altLang="en-US" dirty="0" smtClean="0"/>
              <a:t>变量</a:t>
            </a:r>
            <a:r>
              <a:rPr lang="en-US" altLang="zh-CN" dirty="0" err="1" smtClean="0"/>
              <a:t>kernel.core_pattern</a:t>
            </a:r>
            <a:r>
              <a:rPr lang="zh-CN" altLang="en-US" dirty="0" smtClean="0"/>
              <a:t>的设置。</a:t>
            </a:r>
            <a:endParaRPr lang="en-US" altLang="zh-CN" dirty="0" smtClean="0"/>
          </a:p>
          <a:p>
            <a:pPr marL="0" indent="0">
              <a:lnSpc>
                <a:spcPct val="100000"/>
              </a:lnSpc>
              <a:spcBef>
                <a:spcPct val="30000"/>
              </a:spcBef>
              <a:buSzTx/>
              <a:buFontTx/>
              <a:buNone/>
            </a:pPr>
            <a:r>
              <a:rPr lang="en-US" altLang="zh-CN" dirty="0" smtClean="0"/>
              <a:t>#vi /</a:t>
            </a:r>
            <a:r>
              <a:rPr lang="en-US" altLang="zh-CN" dirty="0" err="1" smtClean="0"/>
              <a:t>etc</a:t>
            </a:r>
            <a:r>
              <a:rPr lang="en-US" altLang="zh-CN" dirty="0" smtClean="0"/>
              <a:t>/</a:t>
            </a:r>
            <a:r>
              <a:rPr lang="en-US" altLang="zh-CN" dirty="0" err="1" smtClean="0"/>
              <a:t>sysctl.conf</a:t>
            </a:r>
            <a:r>
              <a:rPr lang="en-US" altLang="zh-CN" dirty="0" smtClean="0"/>
              <a:t> </a:t>
            </a:r>
            <a:r>
              <a:rPr lang="zh-CN" altLang="en-US" dirty="0" smtClean="0"/>
              <a:t>然后，在</a:t>
            </a:r>
            <a:r>
              <a:rPr lang="en-US" altLang="zh-CN" dirty="0" err="1" smtClean="0"/>
              <a:t>sysctl.conf</a:t>
            </a:r>
            <a:r>
              <a:rPr lang="zh-CN" altLang="en-US" dirty="0" smtClean="0"/>
              <a:t>文件中添加下面两句话：</a:t>
            </a:r>
            <a:br>
              <a:rPr lang="zh-CN" altLang="en-US" dirty="0" smtClean="0"/>
            </a:br>
            <a:r>
              <a:rPr lang="en-US" altLang="zh-CN" dirty="0" err="1" smtClean="0"/>
              <a:t>kernel.core_pattern</a:t>
            </a:r>
            <a:r>
              <a:rPr lang="en-US" altLang="zh-CN" dirty="0" smtClean="0"/>
              <a:t> = /</a:t>
            </a:r>
            <a:r>
              <a:rPr lang="en-US" altLang="zh-CN" dirty="0" err="1" smtClean="0"/>
              <a:t>var</a:t>
            </a:r>
            <a:r>
              <a:rPr lang="en-US" altLang="zh-CN" dirty="0" smtClean="0"/>
              <a:t>/core/</a:t>
            </a:r>
            <a:r>
              <a:rPr lang="en-US" altLang="zh-CN" dirty="0" err="1" smtClean="0"/>
              <a:t>core_%e_%p</a:t>
            </a:r>
            <a:r>
              <a:rPr lang="en-US" altLang="zh-CN" dirty="0" smtClean="0"/>
              <a:t/>
            </a:r>
            <a:br>
              <a:rPr lang="en-US" altLang="zh-CN" dirty="0" smtClean="0"/>
            </a:br>
            <a:r>
              <a:rPr lang="en-US" altLang="zh-CN" dirty="0" err="1" smtClean="0"/>
              <a:t>kernel.core_uses_pid</a:t>
            </a:r>
            <a:r>
              <a:rPr lang="en-US" altLang="zh-CN" dirty="0" smtClean="0"/>
              <a:t> = 0</a:t>
            </a:r>
          </a:p>
          <a:p>
            <a:pPr marL="0" indent="0">
              <a:lnSpc>
                <a:spcPct val="100000"/>
              </a:lnSpc>
              <a:spcBef>
                <a:spcPct val="30000"/>
              </a:spcBef>
              <a:buSzTx/>
              <a:buFontTx/>
              <a:buNone/>
            </a:pPr>
            <a:endParaRPr lang="en-US" altLang="zh-CN" dirty="0" smtClean="0"/>
          </a:p>
          <a:p>
            <a:pPr marL="0" indent="0">
              <a:lnSpc>
                <a:spcPct val="100000"/>
              </a:lnSpc>
              <a:spcBef>
                <a:spcPct val="30000"/>
              </a:spcBef>
              <a:buSzTx/>
              <a:buFontTx/>
              <a:buNone/>
            </a:pPr>
            <a:r>
              <a:rPr lang="zh-CN" altLang="en-US" dirty="0" smtClean="0"/>
              <a:t>可以使用以下命令，使修改结果马上生效。</a:t>
            </a:r>
            <a:br>
              <a:rPr lang="zh-CN" altLang="en-US" dirty="0" smtClean="0"/>
            </a:br>
            <a:r>
              <a:rPr lang="en-US" altLang="zh-CN" dirty="0" smtClean="0"/>
              <a:t>#</a:t>
            </a:r>
            <a:r>
              <a:rPr lang="en-US" altLang="zh-CN" dirty="0" err="1" smtClean="0"/>
              <a:t>sysctl</a:t>
            </a:r>
            <a:r>
              <a:rPr lang="en-US" altLang="zh-CN" dirty="0" smtClean="0"/>
              <a:t> –p /</a:t>
            </a:r>
            <a:r>
              <a:rPr lang="en-US" altLang="zh-CN" dirty="0" err="1" smtClean="0"/>
              <a:t>etc</a:t>
            </a:r>
            <a:r>
              <a:rPr lang="en-US" altLang="zh-CN" dirty="0" smtClean="0"/>
              <a:t>/</a:t>
            </a:r>
            <a:r>
              <a:rPr lang="en-US" altLang="zh-CN" dirty="0" err="1" smtClean="0"/>
              <a:t>sysctl.conf</a:t>
            </a:r>
            <a:endParaRPr lang="en-US" altLang="zh-CN" dirty="0" smtClean="0"/>
          </a:p>
          <a:p>
            <a:pPr marL="0" indent="0">
              <a:lnSpc>
                <a:spcPct val="100000"/>
              </a:lnSpc>
              <a:spcBef>
                <a:spcPct val="30000"/>
              </a:spcBef>
              <a:buSzTx/>
              <a:buFontTx/>
              <a:buNone/>
            </a:pPr>
            <a:endParaRPr lang="en-US" altLang="zh-CN" dirty="0" smtClean="0"/>
          </a:p>
          <a:p>
            <a:pPr marL="0" indent="0">
              <a:lnSpc>
                <a:spcPct val="100000"/>
              </a:lnSpc>
              <a:spcBef>
                <a:spcPct val="30000"/>
              </a:spcBef>
              <a:buSzTx/>
              <a:buFontTx/>
              <a:buNone/>
            </a:pPr>
            <a:r>
              <a:rPr lang="en-US" altLang="zh-CN" dirty="0" smtClean="0"/>
              <a:t>==========================</a:t>
            </a:r>
          </a:p>
          <a:p>
            <a:pPr marL="0" indent="0">
              <a:lnSpc>
                <a:spcPct val="100000"/>
              </a:lnSpc>
              <a:spcBef>
                <a:spcPct val="30000"/>
              </a:spcBef>
              <a:buSzTx/>
              <a:buFontTx/>
              <a:buNone/>
            </a:pPr>
            <a:r>
              <a:rPr lang="en-US" altLang="zh-CN" b="1" dirty="0" err="1" smtClean="0"/>
              <a:t>Coredump_Filter</a:t>
            </a:r>
            <a:r>
              <a:rPr lang="en-US" altLang="zh-CN" b="1" dirty="0" smtClean="0"/>
              <a:t>:</a:t>
            </a:r>
          </a:p>
          <a:p>
            <a:pPr marL="0" indent="0">
              <a:lnSpc>
                <a:spcPct val="100000"/>
              </a:lnSpc>
              <a:spcBef>
                <a:spcPct val="30000"/>
              </a:spcBef>
              <a:buSzTx/>
              <a:buFontTx/>
              <a:buNone/>
            </a:pPr>
            <a:r>
              <a:rPr lang="en-US" altLang="zh-CN" dirty="0" smtClean="0"/>
              <a:t>When a process is dumped, all anonymous memory is written to a core file as long as the size of the core file isn't limited. But sometimes we don't want to dump some memory segments, for example, huge shared memory. Conversely, sometimes we want to save file-backed memory segments into a core file, not only the individual files. /</a:t>
            </a:r>
            <a:r>
              <a:rPr lang="en-US" altLang="zh-CN" dirty="0" err="1" smtClean="0"/>
              <a:t>proc</a:t>
            </a:r>
            <a:r>
              <a:rPr lang="en-US" altLang="zh-CN" dirty="0" smtClean="0"/>
              <a:t>/PID/</a:t>
            </a:r>
            <a:r>
              <a:rPr lang="en-US" altLang="zh-CN" dirty="0" err="1" smtClean="0"/>
              <a:t>coredump_filter</a:t>
            </a:r>
            <a:r>
              <a:rPr lang="en-US" altLang="zh-CN" dirty="0" smtClean="0"/>
              <a:t> allows you to </a:t>
            </a:r>
            <a:r>
              <a:rPr lang="en-US" altLang="zh-CN" b="1" dirty="0" smtClean="0"/>
              <a:t>customize which memory segments will be dumped when the PID process is dumped.</a:t>
            </a:r>
            <a:r>
              <a:rPr lang="en-US" altLang="zh-CN" dirty="0" smtClean="0"/>
              <a:t> </a:t>
            </a:r>
            <a:r>
              <a:rPr lang="en-US" altLang="zh-CN" dirty="0" err="1" smtClean="0"/>
              <a:t>coredump_filter</a:t>
            </a:r>
            <a:r>
              <a:rPr lang="en-US" altLang="zh-CN" dirty="0" smtClean="0"/>
              <a:t> is a bitmask of memory types. If a bit of the bitmask is set, memory segments of the corresponding memory type are dumped, otherwise they are not dumped. The following 7 memory types are supported:</a:t>
            </a:r>
            <a:br>
              <a:rPr lang="en-US" altLang="zh-CN" dirty="0" smtClean="0"/>
            </a:br>
            <a:r>
              <a:rPr lang="en-US" altLang="zh-CN" dirty="0" smtClean="0"/>
              <a:t>- (bit 0) anonymous private memory</a:t>
            </a:r>
            <a:br>
              <a:rPr lang="en-US" altLang="zh-CN" dirty="0" smtClean="0"/>
            </a:br>
            <a:r>
              <a:rPr lang="en-US" altLang="zh-CN" dirty="0" smtClean="0"/>
              <a:t>- (bit 1) anonymous shared memory</a:t>
            </a:r>
            <a:br>
              <a:rPr lang="en-US" altLang="zh-CN" dirty="0" smtClean="0"/>
            </a:br>
            <a:r>
              <a:rPr lang="en-US" altLang="zh-CN" dirty="0" smtClean="0"/>
              <a:t>- (bit 2) file-backed private memory</a:t>
            </a:r>
            <a:br>
              <a:rPr lang="en-US" altLang="zh-CN" dirty="0" smtClean="0"/>
            </a:br>
            <a:r>
              <a:rPr lang="en-US" altLang="zh-CN" dirty="0" smtClean="0"/>
              <a:t>- (bit 3) file-backed shared memory</a:t>
            </a:r>
            <a:br>
              <a:rPr lang="en-US" altLang="zh-CN" dirty="0" smtClean="0"/>
            </a:br>
            <a:r>
              <a:rPr lang="en-US" altLang="zh-CN" dirty="0" smtClean="0"/>
              <a:t>- (bit 4) ELF header pages in file-backed private memory areas (it is effective only if the bit 2 is cleared)</a:t>
            </a:r>
            <a:br>
              <a:rPr lang="en-US" altLang="zh-CN" dirty="0" smtClean="0"/>
            </a:br>
            <a:r>
              <a:rPr lang="en-US" altLang="zh-CN" dirty="0" smtClean="0"/>
              <a:t>- (bit 5) </a:t>
            </a:r>
            <a:r>
              <a:rPr lang="en-US" altLang="zh-CN" dirty="0" err="1" smtClean="0"/>
              <a:t>hugetlb</a:t>
            </a:r>
            <a:r>
              <a:rPr lang="en-US" altLang="zh-CN" dirty="0" smtClean="0"/>
              <a:t> private memory</a:t>
            </a:r>
            <a:br>
              <a:rPr lang="en-US" altLang="zh-CN" dirty="0" smtClean="0"/>
            </a:br>
            <a:r>
              <a:rPr lang="en-US" altLang="zh-CN" dirty="0" smtClean="0"/>
              <a:t>- (bit 6) </a:t>
            </a:r>
            <a:r>
              <a:rPr lang="en-US" altLang="zh-CN" dirty="0" err="1" smtClean="0"/>
              <a:t>hugetlb</a:t>
            </a:r>
            <a:r>
              <a:rPr lang="en-US" altLang="zh-CN" dirty="0" smtClean="0"/>
              <a:t> shared memory </a:t>
            </a:r>
          </a:p>
          <a:p>
            <a:pPr marL="0" indent="0">
              <a:lnSpc>
                <a:spcPct val="100000"/>
              </a:lnSpc>
              <a:spcBef>
                <a:spcPct val="30000"/>
              </a:spcBef>
              <a:buSzTx/>
              <a:buFontTx/>
              <a:buNone/>
            </a:pPr>
            <a:r>
              <a:rPr lang="en-US" altLang="zh-CN" dirty="0" smtClean="0"/>
              <a:t>Note that MMIO pages such as frame buffer are never dumped and </a:t>
            </a:r>
            <a:r>
              <a:rPr lang="en-US" altLang="zh-CN" dirty="0" err="1" smtClean="0"/>
              <a:t>vDSO</a:t>
            </a:r>
            <a:r>
              <a:rPr lang="en-US" altLang="zh-CN" dirty="0" smtClean="0"/>
              <a:t> pages are always dumped regardless of the bitmask status. When a new process is created, the process inherits the bitmask status from its parent. It is useful to set up </a:t>
            </a:r>
            <a:r>
              <a:rPr lang="en-US" altLang="zh-CN" dirty="0" err="1" smtClean="0"/>
              <a:t>coredump_filter</a:t>
            </a:r>
            <a:r>
              <a:rPr lang="en-US" altLang="zh-CN" dirty="0" smtClean="0"/>
              <a:t> before the program runs. For example: $ </a:t>
            </a:r>
            <a:r>
              <a:rPr lang="en-US" altLang="zh-CN" b="1" dirty="0" smtClean="0"/>
              <a:t>echo 0x7 &gt; /</a:t>
            </a:r>
            <a:r>
              <a:rPr lang="en-US" altLang="zh-CN" b="1" dirty="0" err="1" smtClean="0"/>
              <a:t>proc</a:t>
            </a:r>
            <a:r>
              <a:rPr lang="en-US" altLang="zh-CN" b="1" dirty="0" smtClean="0"/>
              <a:t>/self/</a:t>
            </a:r>
            <a:r>
              <a:rPr lang="en-US" altLang="zh-CN" b="1" dirty="0" err="1" smtClean="0"/>
              <a:t>coredump_filter</a:t>
            </a:r>
            <a:endParaRPr lang="en-US" altLang="zh-CN" b="1" dirty="0" smtClean="0"/>
          </a:p>
          <a:p>
            <a:endParaRPr lang="zh-CN" alt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dirty="0"/>
          </a:p>
        </p:txBody>
      </p:sp>
    </p:spTree>
    <p:extLst>
      <p:ext uri="{BB962C8B-B14F-4D97-AF65-F5344CB8AC3E}">
        <p14:creationId xmlns:p14="http://schemas.microsoft.com/office/powerpoint/2010/main" val="87491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http://stackoverflow.com/questions/131439/how-can-a-c-program-produce-a-core-dump-of-itself-without-terminating</a:t>
            </a:r>
            <a:endParaRPr lang="zh-CN" alt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18</a:t>
            </a:fld>
            <a:endParaRPr lang="en-US" dirty="0"/>
          </a:p>
        </p:txBody>
      </p:sp>
    </p:spTree>
    <p:extLst>
      <p:ext uri="{BB962C8B-B14F-4D97-AF65-F5344CB8AC3E}">
        <p14:creationId xmlns:p14="http://schemas.microsoft.com/office/powerpoint/2010/main" val="874913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100;</a:t>
            </a:r>
          </a:p>
          <a:p>
            <a:r>
              <a:rPr lang="en-US" altLang="zh-CN" dirty="0" smtClean="0"/>
              <a:t>    </a:t>
            </a:r>
            <a:r>
              <a:rPr lang="en-US" altLang="zh-CN" dirty="0" err="1" smtClean="0"/>
              <a:t>int</a:t>
            </a:r>
            <a:r>
              <a:rPr lang="en-US" altLang="zh-CN" dirty="0" smtClean="0"/>
              <a:t> array[10] = {0, 1, 2, 3, 4, 5, 6, };</a:t>
            </a:r>
          </a:p>
          <a:p>
            <a:r>
              <a:rPr lang="en-US" altLang="zh-CN" dirty="0" smtClean="0"/>
              <a:t>    char c = 'a';</a:t>
            </a:r>
          </a:p>
          <a:p>
            <a:endParaRPr lang="en-US" altLang="zh-CN" dirty="0" smtClean="0"/>
          </a:p>
          <a:p>
            <a:r>
              <a:rPr lang="en-US" altLang="zh-CN" dirty="0" smtClean="0"/>
              <a:t>    // (</a:t>
            </a:r>
            <a:r>
              <a:rPr lang="en-US" altLang="zh-CN" dirty="0" err="1" smtClean="0"/>
              <a:t>gdb</a:t>
            </a:r>
            <a:r>
              <a:rPr lang="en-US" altLang="zh-CN" dirty="0" smtClean="0"/>
              <a:t>) print array@3</a:t>
            </a:r>
          </a:p>
          <a:p>
            <a:r>
              <a:rPr lang="en-US" altLang="zh-CN" dirty="0" smtClean="0"/>
              <a:t>    // $6 = {0, 1, 2}</a:t>
            </a:r>
          </a:p>
          <a:p>
            <a:endParaRPr lang="en-US" altLang="zh-CN" dirty="0" smtClean="0"/>
          </a:p>
          <a:p>
            <a:r>
              <a:rPr lang="en-US" altLang="zh-CN" dirty="0" smtClean="0"/>
              <a:t>    // (</a:t>
            </a:r>
            <a:r>
              <a:rPr lang="en-US" altLang="zh-CN" dirty="0" err="1" smtClean="0"/>
              <a:t>gdb</a:t>
            </a:r>
            <a:r>
              <a:rPr lang="en-US" altLang="zh-CN" dirty="0" smtClean="0"/>
              <a:t>) watch array[3]</a:t>
            </a:r>
          </a:p>
          <a:p>
            <a:r>
              <a:rPr lang="en-US" altLang="zh-CN" dirty="0" smtClean="0"/>
              <a:t>    // Hardware </a:t>
            </a:r>
            <a:r>
              <a:rPr lang="en-US" altLang="zh-CN" dirty="0" err="1" smtClean="0"/>
              <a:t>watchpoint</a:t>
            </a:r>
            <a:r>
              <a:rPr lang="en-US" altLang="zh-CN" dirty="0" smtClean="0"/>
              <a:t> 2: array[3]</a:t>
            </a:r>
          </a:p>
          <a:p>
            <a:r>
              <a:rPr lang="en-US" altLang="zh-CN" dirty="0" smtClean="0"/>
              <a:t>    // (</a:t>
            </a:r>
            <a:r>
              <a:rPr lang="en-US" altLang="zh-CN" dirty="0" err="1" smtClean="0"/>
              <a:t>gdb</a:t>
            </a:r>
            <a:r>
              <a:rPr lang="en-US" altLang="zh-CN" dirty="0" smtClean="0"/>
              <a:t>) c</a:t>
            </a:r>
          </a:p>
          <a:p>
            <a:r>
              <a:rPr lang="en-US" altLang="zh-CN" dirty="0" smtClean="0"/>
              <a:t>    // Continuing.</a:t>
            </a:r>
          </a:p>
          <a:p>
            <a:r>
              <a:rPr lang="en-US" altLang="zh-CN" dirty="0" smtClean="0"/>
              <a:t>    // Hardware </a:t>
            </a:r>
            <a:r>
              <a:rPr lang="en-US" altLang="zh-CN" dirty="0" err="1" smtClean="0"/>
              <a:t>watchpoint</a:t>
            </a:r>
            <a:r>
              <a:rPr lang="en-US" altLang="zh-CN" dirty="0" smtClean="0"/>
              <a:t> 2: array[3]</a:t>
            </a:r>
          </a:p>
          <a:p>
            <a:r>
              <a:rPr lang="en-US" altLang="zh-CN" dirty="0" smtClean="0"/>
              <a:t>    //</a:t>
            </a:r>
          </a:p>
          <a:p>
            <a:r>
              <a:rPr lang="en-US" altLang="zh-CN" dirty="0" smtClean="0"/>
              <a:t>    // Old value = 3</a:t>
            </a:r>
          </a:p>
          <a:p>
            <a:r>
              <a:rPr lang="en-US" altLang="zh-CN" dirty="0" smtClean="0"/>
              <a:t>    // New value = 9</a:t>
            </a:r>
          </a:p>
          <a:p>
            <a:r>
              <a:rPr lang="en-US" altLang="zh-CN" dirty="0" smtClean="0"/>
              <a:t>    array[3] = 9;</a:t>
            </a:r>
          </a:p>
          <a:p>
            <a:endParaRPr lang="en-US" altLang="zh-CN" dirty="0" smtClean="0"/>
          </a:p>
          <a:p>
            <a:r>
              <a:rPr lang="en-US" altLang="zh-CN" dirty="0" smtClean="0"/>
              <a:t>    return 0;</a:t>
            </a:r>
          </a:p>
          <a:p>
            <a:r>
              <a:rPr lang="en-US" altLang="zh-CN" dirty="0" smtClean="0"/>
              <a:t>}</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19</a:t>
            </a:fld>
            <a:endParaRPr lang="en-US" dirty="0"/>
          </a:p>
        </p:txBody>
      </p:sp>
    </p:spTree>
    <p:extLst>
      <p:ext uri="{BB962C8B-B14F-4D97-AF65-F5344CB8AC3E}">
        <p14:creationId xmlns:p14="http://schemas.microsoft.com/office/powerpoint/2010/main" val="87491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dirty="0"/>
          </a:p>
        </p:txBody>
      </p:sp>
    </p:spTree>
    <p:extLst>
      <p:ext uri="{BB962C8B-B14F-4D97-AF65-F5344CB8AC3E}">
        <p14:creationId xmlns:p14="http://schemas.microsoft.com/office/powerpoint/2010/main" val="87491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dirty="0" smtClean="0"/>
              <a:t>http://www3.ntu.edu.sg/home/ehchua/programming/cpp/gcc_make.html</a:t>
            </a:r>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6</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7</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8</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dirty="0" smtClean="0"/>
              <a:t>http://blog.csdn.net/daxiongrong/article/details/8592061</a:t>
            </a:r>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9</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10</a:t>
            </a:fld>
            <a:endParaRPr lang="en-US" dirty="0"/>
          </a:p>
        </p:txBody>
      </p:sp>
    </p:spTree>
    <p:extLst>
      <p:ext uri="{BB962C8B-B14F-4D97-AF65-F5344CB8AC3E}">
        <p14:creationId xmlns:p14="http://schemas.microsoft.com/office/powerpoint/2010/main" val="9222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b="1" dirty="0" smtClean="0"/>
              <a:t>$</a:t>
            </a:r>
            <a:r>
              <a:rPr lang="en-US" altLang="zh-CN" sz="1000" b="1" dirty="0" err="1" smtClean="0"/>
              <a:t>hexdump</a:t>
            </a:r>
            <a:r>
              <a:rPr lang="en-US" altLang="zh-CN" sz="1000" b="1" dirty="0" smtClean="0"/>
              <a:t> -C hello -n 64</a:t>
            </a:r>
          </a:p>
          <a:p>
            <a:r>
              <a:rPr lang="en-US" altLang="zh-CN" sz="1000" dirty="0" smtClean="0"/>
              <a:t>00000000  </a:t>
            </a:r>
            <a:r>
              <a:rPr lang="en-US" altLang="zh-CN" sz="1000" b="1" dirty="0" smtClean="0"/>
              <a:t>7f 45 4c 46 </a:t>
            </a:r>
            <a:r>
              <a:rPr lang="en-US" altLang="zh-CN" sz="1000" dirty="0" smtClean="0"/>
              <a:t>02 01 01 00  00 00 00 00 00 00 00 00  |</a:t>
            </a:r>
            <a:r>
              <a:rPr lang="en-US" altLang="zh-CN" sz="1000" b="1" dirty="0" smtClean="0"/>
              <a:t>.ELF</a:t>
            </a:r>
            <a:r>
              <a:rPr lang="en-US" altLang="zh-CN" sz="1000" dirty="0" smtClean="0"/>
              <a:t>............|</a:t>
            </a:r>
          </a:p>
          <a:p>
            <a:r>
              <a:rPr lang="en-US" altLang="zh-CN" sz="1000" dirty="0" smtClean="0"/>
              <a:t>00000010  02 00 3e 00 01 00 00 00  20 04 40 00 00 00 00 00  |..&gt;..... .@.....|</a:t>
            </a:r>
          </a:p>
          <a:p>
            <a:r>
              <a:rPr lang="en-US" altLang="zh-CN" sz="1000" dirty="0" smtClean="0"/>
              <a:t>00000020  40 00 00 00 00 00 00 00  70 0c 00 00 00 00 00 00  |@.......p.......|</a:t>
            </a:r>
          </a:p>
          <a:p>
            <a:r>
              <a:rPr lang="en-US" altLang="zh-CN" sz="1000" dirty="0" smtClean="0"/>
              <a:t>00000030  00 00 00 00 40 00 38 00  08 00 40 00 25 00 22 00  |....@.8...@.%.".|</a:t>
            </a:r>
          </a:p>
          <a:p>
            <a:r>
              <a:rPr lang="en-US" altLang="zh-CN" sz="1000" dirty="0" smtClean="0"/>
              <a:t>00000040</a:t>
            </a:r>
          </a:p>
          <a:p>
            <a:endParaRPr lang="en-US" altLang="zh-CN" sz="1000" dirty="0" smtClean="0"/>
          </a:p>
          <a:p>
            <a:r>
              <a:rPr lang="en-US" altLang="zh-CN" sz="1000" dirty="0" err="1" smtClean="0"/>
              <a:t>hexdump</a:t>
            </a:r>
            <a:r>
              <a:rPr lang="zh-CN" altLang="en-US" sz="1000" dirty="0" smtClean="0"/>
              <a:t>命令一般用来查看“二进制”文件的十六进制编码，但实际上它能查看任何文件，而不只限于二进制文件。</a:t>
            </a:r>
            <a:endParaRPr lang="en-US" altLang="zh-CN" sz="1000" dirty="0" smtClean="0"/>
          </a:p>
          <a:p>
            <a:r>
              <a:rPr lang="en-US" altLang="zh-CN" sz="1000" dirty="0" smtClean="0"/>
              <a:t>-n length </a:t>
            </a:r>
            <a:r>
              <a:rPr lang="zh-CN" altLang="en-US" sz="1000" dirty="0" smtClean="0"/>
              <a:t>只格式化输入文件的前</a:t>
            </a:r>
            <a:r>
              <a:rPr lang="en-US" altLang="zh-CN" sz="1000" dirty="0" smtClean="0"/>
              <a:t>length</a:t>
            </a:r>
            <a:r>
              <a:rPr lang="zh-CN" altLang="en-US" sz="1000" dirty="0" smtClean="0"/>
              <a:t>个字节。 </a:t>
            </a:r>
            <a:endParaRPr lang="en-US" altLang="zh-CN" sz="1000" dirty="0" smtClean="0"/>
          </a:p>
          <a:p>
            <a:r>
              <a:rPr lang="en-US" altLang="zh-CN" sz="1000" dirty="0" smtClean="0"/>
              <a:t>-C </a:t>
            </a:r>
            <a:r>
              <a:rPr lang="zh-CN" altLang="en-US" sz="1000" dirty="0" smtClean="0"/>
              <a:t>输出规范的十六进制和</a:t>
            </a:r>
            <a:r>
              <a:rPr lang="en-US" altLang="zh-CN" sz="1000" dirty="0" smtClean="0"/>
              <a:t>ASCII</a:t>
            </a:r>
            <a:r>
              <a:rPr lang="zh-CN" altLang="en-US" sz="1000" dirty="0" smtClean="0"/>
              <a:t>码。 </a:t>
            </a:r>
            <a:endParaRPr lang="en-US" altLang="zh-CN" sz="1000" dirty="0" smtClean="0"/>
          </a:p>
          <a:p>
            <a:r>
              <a:rPr lang="en-US" altLang="zh-CN" sz="1000" dirty="0" smtClean="0"/>
              <a:t>-b </a:t>
            </a:r>
            <a:r>
              <a:rPr lang="zh-CN" altLang="en-US" sz="1000" dirty="0" smtClean="0"/>
              <a:t>单字节八进制显示。 </a:t>
            </a:r>
            <a:endParaRPr lang="en-US" altLang="zh-CN" sz="1000" dirty="0" smtClean="0"/>
          </a:p>
          <a:p>
            <a:r>
              <a:rPr lang="en-US" altLang="zh-CN" sz="1000" dirty="0" smtClean="0"/>
              <a:t>-c </a:t>
            </a:r>
            <a:r>
              <a:rPr lang="zh-CN" altLang="en-US" sz="1000" dirty="0" smtClean="0"/>
              <a:t>单字节字符显示。 </a:t>
            </a:r>
            <a:endParaRPr lang="en-US" altLang="zh-CN" sz="1000" dirty="0" smtClean="0"/>
          </a:p>
          <a:p>
            <a:r>
              <a:rPr lang="en-US" altLang="zh-CN" sz="1000" dirty="0" smtClean="0"/>
              <a:t>-d </a:t>
            </a:r>
            <a:r>
              <a:rPr lang="zh-CN" altLang="en-US" sz="1000" dirty="0" smtClean="0"/>
              <a:t>双字节十进制显示。 </a:t>
            </a:r>
            <a:endParaRPr lang="en-US" altLang="zh-CN" sz="1000" dirty="0" smtClean="0"/>
          </a:p>
          <a:p>
            <a:r>
              <a:rPr lang="en-US" altLang="zh-CN" sz="1000" dirty="0" smtClean="0"/>
              <a:t>-o </a:t>
            </a:r>
            <a:r>
              <a:rPr lang="zh-CN" altLang="en-US" sz="1000" dirty="0" smtClean="0"/>
              <a:t>双字节八进制显示。 </a:t>
            </a:r>
            <a:endParaRPr lang="en-US" altLang="zh-CN" sz="1000" dirty="0" smtClean="0"/>
          </a:p>
          <a:p>
            <a:r>
              <a:rPr lang="en-US" altLang="zh-CN" sz="1000" dirty="0" smtClean="0"/>
              <a:t>-x </a:t>
            </a:r>
            <a:r>
              <a:rPr lang="zh-CN" altLang="en-US" sz="1000" dirty="0" smtClean="0"/>
              <a:t>双字节十六进制显示。 </a:t>
            </a:r>
            <a:endParaRPr lang="en-US" altLang="zh-CN" sz="1000" dirty="0" smtClean="0"/>
          </a:p>
          <a:p>
            <a:r>
              <a:rPr lang="en-US" altLang="zh-CN" sz="1000" dirty="0" smtClean="0"/>
              <a:t>-s </a:t>
            </a:r>
            <a:r>
              <a:rPr lang="zh-CN" altLang="en-US" sz="1000" dirty="0" smtClean="0"/>
              <a:t>从偏移量开始输出。 </a:t>
            </a:r>
            <a:endParaRPr lang="en-US" altLang="zh-CN" sz="1000" dirty="0" smtClean="0"/>
          </a:p>
          <a:p>
            <a:r>
              <a:rPr lang="en-US" altLang="zh-CN" sz="1000" dirty="0" smtClean="0"/>
              <a:t>-e </a:t>
            </a:r>
            <a:r>
              <a:rPr lang="zh-CN" altLang="en-US" sz="1000" dirty="0" smtClean="0"/>
              <a:t>指定格式字符串，格式字符串包含在一对单引号中，格式字符串形如：</a:t>
            </a:r>
            <a:r>
              <a:rPr lang="en-US" altLang="zh-CN" sz="1000" dirty="0" smtClean="0"/>
              <a:t>'a/b "format1" "format2"'</a:t>
            </a:r>
            <a:r>
              <a:rPr lang="zh-CN" altLang="en-US" sz="1000" dirty="0" smtClean="0"/>
              <a:t>。</a:t>
            </a:r>
            <a:endParaRPr lang="en-US" altLang="zh-CN" sz="1000" dirty="0" smtClean="0"/>
          </a:p>
          <a:p>
            <a:endParaRPr lang="zh-CN" altLang="en-US" sz="1000"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11</a:t>
            </a:fld>
            <a:endParaRPr lang="en-US" dirty="0"/>
          </a:p>
        </p:txBody>
      </p:sp>
    </p:spTree>
    <p:extLst>
      <p:ext uri="{BB962C8B-B14F-4D97-AF65-F5344CB8AC3E}">
        <p14:creationId xmlns:p14="http://schemas.microsoft.com/office/powerpoint/2010/main" val="9222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67200" y="900000"/>
            <a:ext cx="8359200" cy="19800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sp>
        <p:nvSpPr>
          <p:cNvPr id="8" name="Content Placeholder 12"/>
          <p:cNvSpPr>
            <a:spLocks noGrp="1"/>
          </p:cNvSpPr>
          <p:nvPr>
            <p:ph sz="quarter" idx="13" hasCustomPrompt="1"/>
          </p:nvPr>
        </p:nvSpPr>
        <p:spPr>
          <a:xfrm>
            <a:off x="417600" y="3059999"/>
            <a:ext cx="8308800" cy="1576800"/>
          </a:xfrm>
        </p:spPr>
        <p:txBody>
          <a:bodyPr/>
          <a:lstStyle>
            <a:lvl1pPr marL="0" indent="0">
              <a:buNone/>
              <a:defRPr sz="1800"/>
            </a:lvl1pPr>
            <a:lvl2pPr marL="230400" indent="-228600">
              <a:buFont typeface="Arial" panose="020B0604020202020204" pitchFamily="34" charset="0"/>
              <a:buChar char="•"/>
              <a:defRPr sz="1800"/>
            </a:lvl2pPr>
          </a:lstStyle>
          <a:p>
            <a:pPr lvl="0"/>
            <a:r>
              <a:rPr lang="en-US" dirty="0" smtClean="0"/>
              <a:t>Supporting headline in sentence case here </a:t>
            </a:r>
          </a:p>
          <a:p>
            <a:pPr lvl="1"/>
            <a:r>
              <a:rPr lang="en-US" dirty="0" smtClean="0"/>
              <a:t>Author/Presenter</a:t>
            </a:r>
          </a:p>
          <a:p>
            <a:pPr lvl="1"/>
            <a:r>
              <a:rPr lang="en-US" dirty="0" smtClean="0"/>
              <a:t>DD-MM-YYYY</a:t>
            </a:r>
            <a:endParaRPr lang="en-US" dirty="0"/>
          </a:p>
        </p:txBody>
      </p:sp>
    </p:spTree>
    <p:extLst>
      <p:ext uri="{BB962C8B-B14F-4D97-AF65-F5344CB8AC3E}">
        <p14:creationId xmlns:p14="http://schemas.microsoft.com/office/powerpoint/2010/main" val="34161258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defRPr sz="1600">
                <a:solidFill>
                  <a:schemeClr val="bg1"/>
                </a:solidFill>
              </a:defRPr>
            </a:lvl1pPr>
            <a:lvl2pPr marL="460800">
              <a:defRPr sz="1400"/>
            </a:lvl2pPr>
            <a:lvl3pPr marL="691200" indent="-230400">
              <a:defRPr sz="1200"/>
            </a:lvl3pPr>
            <a:lvl4pPr marL="921600">
              <a:defRPr sz="1000"/>
            </a:lvl4pPr>
            <a:lvl5pPr marL="1152000">
              <a:defRPr sz="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1"/>
          <p:cNvSpPr>
            <a:spLocks noGrp="1"/>
          </p:cNvSpPr>
          <p:nvPr>
            <p:ph type="title" hasCustomPrompt="1"/>
          </p:nvPr>
        </p:nvSpPr>
        <p:spPr>
          <a:xfrm>
            <a:off x="418120" y="279249"/>
            <a:ext cx="8308800" cy="309600"/>
          </a:xfrm>
        </p:spPr>
        <p:txBody>
          <a:bodyPr/>
          <a:lstStyle>
            <a:lvl1pPr>
              <a:defRPr sz="2000" b="0">
                <a:solidFill>
                  <a:schemeClr val="bg1"/>
                </a:solidFill>
                <a:latin typeface="+mj-lt"/>
              </a:defRPr>
            </a:lvl1pPr>
          </a:lstStyle>
          <a:p>
            <a:r>
              <a:rPr lang="en-GB" noProof="0" dirty="0" smtClean="0"/>
              <a:t>Click to edit headline</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GB" dirty="0" smtClean="0">
                <a:cs typeface="Arial" panose="020B0604020202020204" pitchFamily="34" charset="0"/>
              </a:rPr>
              <a:t>&lt;Change information classification in footer&gt;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1"/>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867812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599" y="280799"/>
            <a:ext cx="8308800" cy="4359600"/>
          </a:xfrm>
        </p:spPr>
        <p:txBody>
          <a:bodyPr/>
          <a:lstStyle>
            <a:lvl1pPr marL="0" indent="0">
              <a:spcAft>
                <a:spcPts val="1200"/>
              </a:spcAft>
              <a:buNone/>
              <a:defRPr sz="4400" baseline="0">
                <a:solidFill>
                  <a:schemeClr val="bg1"/>
                </a:solidFill>
                <a:latin typeface="Nokia Pure Headline Ultra Light" panose="020B0204020202020204" pitchFamily="34" charset="0"/>
              </a:defRPr>
            </a:lvl1pPr>
            <a:lvl2pPr>
              <a:defRPr>
                <a:solidFill>
                  <a:schemeClr val="bg1"/>
                </a:solidFill>
                <a:latin typeface="+mn-lt"/>
              </a:defRPr>
            </a:lvl2pPr>
            <a:lvl3pPr>
              <a:defRPr>
                <a:solidFill>
                  <a:schemeClr val="bg1"/>
                </a:solidFill>
                <a:latin typeface="+mn-lt"/>
              </a:defRPr>
            </a:lvl3pPr>
          </a:lstStyle>
          <a:p>
            <a:pPr lvl="0"/>
            <a:r>
              <a:rPr lang="en-US" dirty="0"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5"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White cover Nokia Blue Black">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67200" y="900000"/>
            <a:ext cx="8308800" cy="1980000"/>
          </a:xfrm>
        </p:spPr>
        <p:txBody>
          <a:bodyPr/>
          <a:lstStyle>
            <a:lvl1pPr marL="0" indent="0">
              <a:buNone/>
              <a:defRPr sz="6600">
                <a:solidFill>
                  <a:schemeClr val="tx2"/>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6" name="Slide Number Placeholder 5"/>
          <p:cNvSpPr txBox="1">
            <a:spLocks/>
          </p:cNvSpPr>
          <p:nvPr userDrawn="1"/>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8" name="TextBox 7"/>
          <p:cNvSpPr txBox="1"/>
          <p:nvPr userDrawn="1"/>
        </p:nvSpPr>
        <p:spPr>
          <a:xfrm>
            <a:off x="657000" y="4816800"/>
            <a:ext cx="1800000" cy="122237"/>
          </a:xfrm>
          <a:prstGeom prst="rect">
            <a:avLst/>
          </a:prstGeom>
          <a:noFill/>
        </p:spPr>
        <p:txBody>
          <a:bodyPr wrap="square" lIns="0" tIns="0" rIns="0" bIns="0" anchor="b">
            <a:spAutoFit/>
          </a:bodyPr>
          <a:lstStyle/>
          <a:p>
            <a:r>
              <a:rPr lang="en-GB" sz="800" dirty="0" smtClean="0">
                <a:solidFill>
                  <a:schemeClr val="tx2"/>
                </a:solidFill>
                <a:latin typeface="+mn-lt"/>
                <a:cs typeface="Arial" charset="0"/>
              </a:rPr>
              <a:t>© Nokia 2016</a:t>
            </a:r>
            <a:endParaRPr lang="en-GB" sz="800" dirty="0">
              <a:solidFill>
                <a:schemeClr val="tx2"/>
              </a:solidFill>
              <a:latin typeface="+mn-lt"/>
              <a:cs typeface="Arial" charset="0"/>
            </a:endParaRPr>
          </a:p>
        </p:txBody>
      </p:sp>
      <p:sp>
        <p:nvSpPr>
          <p:cNvPr id="14" name="Content Placeholder 11"/>
          <p:cNvSpPr>
            <a:spLocks noGrp="1"/>
          </p:cNvSpPr>
          <p:nvPr>
            <p:ph sz="quarter" idx="11" hasCustomPrompt="1"/>
          </p:nvPr>
        </p:nvSpPr>
        <p:spPr>
          <a:xfrm>
            <a:off x="417600" y="3060000"/>
            <a:ext cx="8308800" cy="1576800"/>
          </a:xfrm>
        </p:spPr>
        <p:txBody>
          <a:bodyPr/>
          <a:lstStyle>
            <a:lvl1pPr marL="0" indent="0">
              <a:buFontTx/>
              <a:buNone/>
              <a:defRPr sz="1800">
                <a:solidFill>
                  <a:schemeClr val="tx2"/>
                </a:solidFill>
              </a:defRPr>
            </a:lvl1pPr>
            <a:lvl2pPr>
              <a:defRPr sz="1800">
                <a:solidFill>
                  <a:schemeClr val="tx1"/>
                </a:solidFill>
              </a:defRPr>
            </a:lvl2pPr>
            <a:lvl3pPr marL="230400" indent="-230400">
              <a:defRPr sz="1800">
                <a:solidFill>
                  <a:schemeClr val="tx2"/>
                </a:solidFill>
              </a:defRPr>
            </a:lvl3pPr>
            <a:lvl4pPr>
              <a:defRPr sz="1800">
                <a:solidFill>
                  <a:schemeClr val="tx1"/>
                </a:solidFill>
              </a:defRPr>
            </a:lvl4pPr>
            <a:lvl5pPr>
              <a:defRPr sz="1800">
                <a:solidFill>
                  <a:schemeClr val="tx1"/>
                </a:solidFill>
              </a:defRPr>
            </a:lvl5pPr>
          </a:lstStyle>
          <a:p>
            <a:pPr lvl="0"/>
            <a:r>
              <a:rPr lang="en-US" dirty="0" smtClean="0"/>
              <a:t>White internal cover slide – Supporting headline in sentence case here</a:t>
            </a:r>
          </a:p>
          <a:p>
            <a:pPr lvl="2"/>
            <a:r>
              <a:rPr lang="en-US" dirty="0" smtClean="0"/>
              <a:t>Author/Presenter</a:t>
            </a:r>
          </a:p>
          <a:p>
            <a:pPr lvl="2"/>
            <a:r>
              <a:rPr lang="en-US" dirty="0" smtClean="0"/>
              <a:t>DD-MM-YYYY</a:t>
            </a:r>
          </a:p>
          <a:p>
            <a:pPr lvl="2"/>
            <a:endParaRPr lang="en-US" dirty="0"/>
          </a:p>
        </p:txBody>
      </p:sp>
    </p:spTree>
    <p:extLst>
      <p:ext uri="{BB962C8B-B14F-4D97-AF65-F5344CB8AC3E}">
        <p14:creationId xmlns:p14="http://schemas.microsoft.com/office/powerpoint/2010/main" val="20210922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68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smtClean="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3233347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smtClean="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smtClean="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226600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smtClean="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smtClean="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960463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smtClean="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2820137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smtClean="0"/>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smtClean="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920897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005999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tx2"/>
                </a:solidFill>
                <a:latin typeface="+mn-lt"/>
                <a:cs typeface="Arial" charset="0"/>
              </a:rPr>
              <a:t>© Nokia 2016</a:t>
            </a:r>
            <a:endParaRPr lang="en-GB" sz="800" dirty="0">
              <a:solidFill>
                <a:schemeClr val="tx2"/>
              </a:solidFill>
              <a:latin typeface="+mn-lt"/>
              <a:cs typeface="Arial" charset="0"/>
            </a:endParaRP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smtClean="0">
                <a:cs typeface="Arial" panose="020B0604020202020204" pitchFamily="34" charset="0"/>
              </a:rPr>
              <a:t>&lt;Change information classification in footer&gt;</a:t>
            </a:r>
          </a:p>
        </p:txBody>
      </p:sp>
      <p:pic>
        <p:nvPicPr>
          <p:cNvPr id="3" name="Picture 2"/>
          <p:cNvPicPr>
            <a:picLocks/>
          </p:cNvPicPr>
          <p:nvPr/>
        </p:nvPicPr>
        <p:blipFill>
          <a:blip r:embed="rId11">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6" r:id="rId2"/>
    <p:sldLayoutId id="2147483816" r:id="rId3"/>
    <p:sldLayoutId id="2147483805" r:id="rId4"/>
    <p:sldLayoutId id="2147483817" r:id="rId5"/>
    <p:sldLayoutId id="2147483814" r:id="rId6"/>
    <p:sldLayoutId id="2147483818" r:id="rId7"/>
    <p:sldLayoutId id="2147483815" r:id="rId8"/>
    <p:sldLayoutId id="2147483819" r:id="rId9"/>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155" name="Title Placeholder 1"/>
          <p:cNvSpPr>
            <a:spLocks noGrp="1"/>
          </p:cNvSpPr>
          <p:nvPr>
            <p:ph type="title"/>
          </p:nvPr>
        </p:nvSpPr>
        <p:spPr bwMode="auto">
          <a:xfrm>
            <a:off x="417513" y="280800"/>
            <a:ext cx="8308800" cy="30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bg1"/>
                </a:solidFill>
                <a:latin typeface="+mn-lt"/>
                <a:cs typeface="Arial" charset="0"/>
              </a:rPr>
              <a:t>© Nokia 2016</a:t>
            </a:r>
            <a:endParaRPr lang="en-GB" sz="800" dirty="0">
              <a:solidFill>
                <a:schemeClr val="bg1"/>
              </a:solidFill>
              <a:latin typeface="+mn-lt"/>
              <a:cs typeface="Arial" charset="0"/>
            </a:endParaRP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08" r:id="rId3"/>
    <p:sldLayoutId id="2147483809" r:id="rId4"/>
    <p:sldLayoutId id="2147483810"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bg1"/>
                </a:solidFill>
                <a:latin typeface="+mn-lt"/>
                <a:cs typeface="Arial" charset="0"/>
              </a:rPr>
              <a:t>© Nokia 2016</a:t>
            </a:r>
            <a:endParaRPr lang="en-GB" sz="800" dirty="0">
              <a:solidFill>
                <a:schemeClr val="bg1"/>
              </a:solidFill>
              <a:latin typeface="+mn-lt"/>
              <a:cs typeface="Arial" charset="0"/>
            </a:endParaRP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smtClean="0">
                <a:cs typeface="Arial" panose="020B0604020202020204" pitchFamily="34" charset="0"/>
              </a:rPr>
              <a:t>&lt;Change information classification in footer&gt;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99" y="280799"/>
            <a:ext cx="1080000" cy="176400"/>
          </a:xfrm>
          <a:prstGeom prst="rect">
            <a:avLst/>
          </a:prstGeom>
        </p:spPr>
      </p:pic>
    </p:spTree>
    <p:extLst>
      <p:ext uri="{BB962C8B-B14F-4D97-AF65-F5344CB8AC3E}">
        <p14:creationId xmlns:p14="http://schemas.microsoft.com/office/powerpoint/2010/main" val="4275975784"/>
      </p:ext>
    </p:extLst>
  </p:cSld>
  <p:clrMap bg1="lt1" tx1="dk1" bg2="lt2" tx2="dk2" accent1="accent1" accent2="accent2" accent3="accent3" accent4="accent4" accent5="accent5" accent6="accent6" hlink="hlink" folHlink="folHlink"/>
  <p:sldLayoutIdLst>
    <p:sldLayoutId id="2147483827" r:id="rId1"/>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Tree>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000" y="2430000"/>
            <a:ext cx="1741224" cy="284400"/>
          </a:xfrm>
          <a:prstGeom prst="rect">
            <a:avLst/>
          </a:prstGeom>
        </p:spPr>
      </p:pic>
    </p:spTree>
    <p:extLst>
      <p:ext uri="{BB962C8B-B14F-4D97-AF65-F5344CB8AC3E}">
        <p14:creationId xmlns:p14="http://schemas.microsoft.com/office/powerpoint/2010/main" val="1671502519"/>
      </p:ext>
    </p:extLst>
  </p:cSld>
  <p:clrMap bg1="lt1" tx1="dk1" bg2="lt2" tx2="dk2" accent1="accent1" accent2="accent2" accent3="accent3" accent4="accent4" accent5="accent5" accent6="accent6" hlink="hlink" folHlink="folHlink"/>
  <p:sldLayoutIdLst>
    <p:sldLayoutId id="2147483825" r:id="rId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0" dirty="0" smtClean="0"/>
              <a:t>Linux GCC and GNU Debugger</a:t>
            </a:r>
          </a:p>
        </p:txBody>
      </p:sp>
      <p:sp>
        <p:nvSpPr>
          <p:cNvPr id="3" name="Footer Placeholder 2"/>
          <p:cNvSpPr>
            <a:spLocks noGrp="1"/>
          </p:cNvSpPr>
          <p:nvPr>
            <p:ph type="ftr" sz="quarter" idx="3"/>
          </p:nvPr>
        </p:nvSpPr>
        <p:spPr/>
        <p:txBody>
          <a:bodyPr/>
          <a:lstStyle/>
          <a:p>
            <a:r>
              <a:rPr lang="en-US" dirty="0" smtClean="0">
                <a:cs typeface="Arial" panose="020B0604020202020204" pitchFamily="34" charset="0"/>
              </a:rPr>
              <a:t>&lt;Change information classification in footer&gt;</a:t>
            </a:r>
          </a:p>
        </p:txBody>
      </p:sp>
      <p:sp>
        <p:nvSpPr>
          <p:cNvPr id="4" name="Text Placeholder 3"/>
          <p:cNvSpPr>
            <a:spLocks noGrp="1"/>
          </p:cNvSpPr>
          <p:nvPr>
            <p:ph sz="quarter" idx="13"/>
          </p:nvPr>
        </p:nvSpPr>
        <p:spPr/>
        <p:txBody>
          <a:bodyPr/>
          <a:lstStyle/>
          <a:p>
            <a:pPr marL="285750" lvl="0" indent="-285750" eaLnBrk="1" hangingPunct="1">
              <a:buFont typeface="Arial" panose="020B0604020202020204" pitchFamily="34" charset="0"/>
              <a:buChar char="•"/>
              <a:defRPr/>
            </a:pPr>
            <a:r>
              <a:rPr lang="en-US" sz="1800" noProof="0" dirty="0" smtClean="0">
                <a:solidFill>
                  <a:srgbClr val="FFFFFF"/>
                </a:solidFill>
              </a:rPr>
              <a:t>Chason DU</a:t>
            </a:r>
            <a:endParaRPr lang="en-US" sz="1800" noProof="0" dirty="0">
              <a:solidFill>
                <a:srgbClr val="FFFFFF"/>
              </a:solidFill>
            </a:endParaRPr>
          </a:p>
          <a:p>
            <a:pPr marL="285750" lvl="0" indent="-285750" eaLnBrk="1" hangingPunct="1">
              <a:buFont typeface="Arial" panose="020B0604020202020204" pitchFamily="34" charset="0"/>
              <a:buChar char="•"/>
              <a:defRPr/>
            </a:pPr>
            <a:r>
              <a:rPr lang="en-US" dirty="0" smtClean="0">
                <a:solidFill>
                  <a:srgbClr val="FFFFFF"/>
                </a:solidFill>
              </a:rPr>
              <a:t>29</a:t>
            </a:r>
            <a:r>
              <a:rPr lang="en-US" sz="1800" noProof="0" dirty="0" smtClean="0">
                <a:solidFill>
                  <a:srgbClr val="FFFFFF"/>
                </a:solidFill>
              </a:rPr>
              <a:t>-11-2016</a:t>
            </a:r>
            <a:endParaRPr lang="en-US" sz="1800" noProof="0" dirty="0">
              <a:solidFill>
                <a:srgbClr val="FFFFFF"/>
              </a:solidFill>
            </a:endParaRPr>
          </a:p>
        </p:txBody>
      </p:sp>
    </p:spTree>
    <p:extLst>
      <p:ext uri="{BB962C8B-B14F-4D97-AF65-F5344CB8AC3E}">
        <p14:creationId xmlns:p14="http://schemas.microsoft.com/office/powerpoint/2010/main" val="4212553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a:t>Utilities for Examining the Compiled Files</a:t>
            </a:r>
            <a:endParaRPr lang="zh-CN" altLang="en-US" dirty="0"/>
          </a:p>
        </p:txBody>
      </p:sp>
      <p:sp>
        <p:nvSpPr>
          <p:cNvPr id="5" name="Text Placeholder 4"/>
          <p:cNvSpPr>
            <a:spLocks noGrp="1"/>
          </p:cNvSpPr>
          <p:nvPr>
            <p:ph type="body" sz="quarter" idx="10"/>
          </p:nvPr>
        </p:nvSpPr>
        <p:spPr/>
        <p:txBody>
          <a:bodyPr/>
          <a:lstStyle/>
          <a:p>
            <a:r>
              <a:rPr lang="en-US" altLang="zh-CN" dirty="0"/>
              <a:t> </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228600" indent="-228600">
              <a:buClr>
                <a:srgbClr val="001135"/>
              </a:buClr>
              <a:buFont typeface="+mj-lt"/>
              <a:buAutoNum type="arabicPeriod"/>
            </a:pPr>
            <a:r>
              <a:rPr lang="en-US" sz="1600" dirty="0"/>
              <a:t>File: </a:t>
            </a:r>
            <a:r>
              <a:rPr lang="en-US" sz="1600" dirty="0" smtClean="0"/>
              <a:t>determine file type</a:t>
            </a:r>
            <a:endParaRPr lang="pt-BR" sz="1600" dirty="0" smtClean="0"/>
          </a:p>
          <a:p>
            <a:pPr lvl="1" indent="0">
              <a:spcAft>
                <a:spcPts val="0"/>
              </a:spcAft>
              <a:buClr>
                <a:srgbClr val="001135"/>
              </a:buClr>
            </a:pPr>
            <a:r>
              <a:rPr lang="en-US" altLang="zh-CN" sz="1400" dirty="0">
                <a:solidFill>
                  <a:schemeClr val="tx1"/>
                </a:solidFill>
                <a:cs typeface="Courier New" panose="02070309020205020404" pitchFamily="49" charset="0"/>
              </a:rPr>
              <a:t>D</a:t>
            </a:r>
            <a:r>
              <a:rPr lang="en-US" altLang="zh-CN" sz="1400" dirty="0" smtClean="0">
                <a:solidFill>
                  <a:schemeClr val="tx1"/>
                </a:solidFill>
                <a:cs typeface="Courier New" panose="02070309020205020404" pitchFamily="49" charset="0"/>
              </a:rPr>
              <a:t>isplay </a:t>
            </a:r>
            <a:r>
              <a:rPr lang="en-US" altLang="zh-CN" sz="1400" dirty="0">
                <a:solidFill>
                  <a:schemeClr val="tx1"/>
                </a:solidFill>
                <a:cs typeface="Courier New" panose="02070309020205020404" pitchFamily="49" charset="0"/>
              </a:rPr>
              <a:t>the type of object files and executable files</a:t>
            </a:r>
            <a:r>
              <a:rPr lang="en-US" altLang="zh-CN" sz="1400" dirty="0" smtClean="0">
                <a:solidFill>
                  <a:schemeClr val="tx1"/>
                </a:solidFill>
                <a:cs typeface="Courier New" panose="02070309020205020404" pitchFamily="49" charset="0"/>
              </a:rPr>
              <a:t>.</a:t>
            </a: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file hello</a:t>
            </a:r>
          </a:p>
          <a:p>
            <a:pPr lvl="1" indent="0">
              <a:spcAft>
                <a:spcPts val="0"/>
              </a:spcAft>
              <a:buClr>
                <a:srgbClr val="001135"/>
              </a:buClr>
            </a:pPr>
            <a:r>
              <a:rPr lang="en-US" sz="1400" i="1" dirty="0">
                <a:solidFill>
                  <a:srgbClr val="98A2AE"/>
                </a:solidFill>
                <a:latin typeface="Courier New" panose="02070309020205020404" pitchFamily="49" charset="0"/>
                <a:cs typeface="Courier New" panose="02070309020205020404" pitchFamily="49" charset="0"/>
              </a:rPr>
              <a:t>hello: ELF 64-bit LSB </a:t>
            </a:r>
            <a:r>
              <a:rPr lang="en-US" sz="1400" b="1" i="1" dirty="0">
                <a:solidFill>
                  <a:schemeClr val="tx2">
                    <a:lumMod val="50000"/>
                    <a:lumOff val="50000"/>
                  </a:schemeClr>
                </a:solidFill>
                <a:latin typeface="Courier New" panose="02070309020205020404" pitchFamily="49" charset="0"/>
                <a:cs typeface="Courier New" panose="02070309020205020404" pitchFamily="49" charset="0"/>
              </a:rPr>
              <a:t>executable</a:t>
            </a:r>
            <a:r>
              <a:rPr lang="en-US" sz="1400" i="1" dirty="0">
                <a:solidFill>
                  <a:srgbClr val="98A2AE"/>
                </a:solidFill>
                <a:latin typeface="Courier New" panose="02070309020205020404" pitchFamily="49" charset="0"/>
                <a:cs typeface="Courier New" panose="02070309020205020404" pitchFamily="49" charset="0"/>
              </a:rPr>
              <a:t>, x86-64, version 1 (SYSV), dynamically linked (uses shared libs), for GNU/Linux 2.6.18, not stripped</a:t>
            </a:r>
          </a:p>
          <a:p>
            <a:pPr lvl="1" indent="0">
              <a:spcAft>
                <a:spcPts val="0"/>
              </a:spcAft>
              <a:buClr>
                <a:srgbClr val="001135"/>
              </a:buClr>
            </a:pPr>
            <a:endParaRPr lang="en-US" sz="1100" dirty="0" smtClean="0">
              <a:solidFill>
                <a:schemeClr val="tx1"/>
              </a:solidFill>
            </a:endParaRPr>
          </a:p>
          <a:p>
            <a:pPr marL="228600" lvl="0" indent="-228600">
              <a:buClr>
                <a:srgbClr val="001135"/>
              </a:buClr>
              <a:buFont typeface="+mj-lt"/>
              <a:buAutoNum type="arabicPeriod"/>
            </a:pPr>
            <a:r>
              <a:rPr lang="en-US" altLang="zh-CN" sz="1600" dirty="0"/>
              <a:t>Nm: </a:t>
            </a:r>
            <a:r>
              <a:rPr lang="en-US" altLang="zh-CN" sz="1600" dirty="0" smtClean="0"/>
              <a:t>list symbol table </a:t>
            </a:r>
            <a:r>
              <a:rPr lang="en-US" altLang="zh-CN" sz="1600" dirty="0"/>
              <a:t>of </a:t>
            </a:r>
            <a:r>
              <a:rPr lang="en-US" altLang="zh-CN" sz="1600" dirty="0" smtClean="0"/>
              <a:t>object files</a:t>
            </a:r>
          </a:p>
          <a:p>
            <a:pPr lvl="1" indent="0">
              <a:spcAft>
                <a:spcPts val="0"/>
              </a:spcAft>
              <a:buClr>
                <a:srgbClr val="001135"/>
              </a:buClr>
            </a:pPr>
            <a:r>
              <a:rPr lang="en-US" altLang="zh-CN" sz="1400" dirty="0" smtClean="0">
                <a:solidFill>
                  <a:schemeClr val="tx1"/>
                </a:solidFill>
                <a:cs typeface="Courier New" panose="02070309020205020404" pitchFamily="49" charset="0"/>
              </a:rPr>
              <a:t>"nm" is commonly-used </a:t>
            </a:r>
            <a:r>
              <a:rPr lang="en-US" altLang="zh-CN" sz="1400" dirty="0">
                <a:solidFill>
                  <a:schemeClr val="tx1"/>
                </a:solidFill>
                <a:cs typeface="Courier New" panose="02070309020205020404" pitchFamily="49" charset="0"/>
              </a:rPr>
              <a:t>to check </a:t>
            </a:r>
            <a:r>
              <a:rPr lang="en-US" altLang="zh-CN" sz="1400" b="1" dirty="0">
                <a:solidFill>
                  <a:schemeClr val="tx1"/>
                </a:solidFill>
                <a:cs typeface="Courier New" panose="02070309020205020404" pitchFamily="49" charset="0"/>
              </a:rPr>
              <a:t>if a particular function is defined </a:t>
            </a:r>
            <a:r>
              <a:rPr lang="en-US" altLang="zh-CN" sz="1400" dirty="0">
                <a:solidFill>
                  <a:schemeClr val="tx1"/>
                </a:solidFill>
                <a:cs typeface="Courier New" panose="02070309020205020404" pitchFamily="49" charset="0"/>
              </a:rPr>
              <a:t>in an object file. A 'T' in the second column indicates a function that is defined, while a 'U' indicates a function which is undefined and should be resolved by the linker</a:t>
            </a:r>
            <a:r>
              <a:rPr lang="en-US" altLang="zh-CN" sz="1400" dirty="0" smtClean="0">
                <a:solidFill>
                  <a:schemeClr val="tx1"/>
                </a:solidFill>
                <a:cs typeface="Courier New" panose="02070309020205020404" pitchFamily="49" charset="0"/>
              </a:rPr>
              <a:t>.</a:t>
            </a: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nm main | </a:t>
            </a:r>
            <a:r>
              <a:rPr lang="en-US" altLang="zh-CN" sz="1400" dirty="0" err="1" smtClean="0">
                <a:solidFill>
                  <a:schemeClr val="tx1"/>
                </a:solidFill>
                <a:latin typeface="Courier New" panose="02070309020205020404" pitchFamily="49" charset="0"/>
                <a:cs typeface="Courier New" panose="02070309020205020404" pitchFamily="49" charset="0"/>
              </a:rPr>
              <a:t>grep</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my_printf</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smtClean="0">
                <a:solidFill>
                  <a:srgbClr val="98A2AE"/>
                </a:solidFill>
                <a:latin typeface="Courier New" panose="02070309020205020404" pitchFamily="49" charset="0"/>
                <a:cs typeface="Courier New" panose="02070309020205020404" pitchFamily="49" charset="0"/>
              </a:rPr>
              <a:t>                 U </a:t>
            </a:r>
            <a:r>
              <a:rPr lang="en-US" altLang="zh-CN" sz="1400" i="1" dirty="0" err="1">
                <a:solidFill>
                  <a:srgbClr val="98A2AE"/>
                </a:solidFill>
                <a:latin typeface="Courier New" panose="02070309020205020404" pitchFamily="49" charset="0"/>
                <a:cs typeface="Courier New" panose="02070309020205020404" pitchFamily="49" charset="0"/>
              </a:rPr>
              <a:t>myprintf</a:t>
            </a:r>
            <a:endParaRPr lang="en-US" altLang="zh-CN" sz="1400" i="1" dirty="0" smtClean="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nm </a:t>
            </a:r>
            <a:r>
              <a:rPr lang="en-US" altLang="zh-CN" sz="1400" dirty="0" err="1" smtClean="0">
                <a:solidFill>
                  <a:schemeClr val="tx1"/>
                </a:solidFill>
                <a:latin typeface="Courier New" panose="02070309020205020404" pitchFamily="49" charset="0"/>
                <a:cs typeface="Courier New" panose="02070309020205020404" pitchFamily="49" charset="0"/>
              </a:rPr>
              <a:t>main_s</a:t>
            </a:r>
            <a:r>
              <a:rPr lang="en-US" altLang="zh-CN" sz="1400" dirty="0" smtClean="0">
                <a:solidFill>
                  <a:schemeClr val="tx1"/>
                </a:solidFill>
                <a:latin typeface="Courier New" panose="02070309020205020404" pitchFamily="49" charset="0"/>
                <a:cs typeface="Courier New" panose="02070309020205020404" pitchFamily="49" charset="0"/>
              </a:rPr>
              <a:t> | </a:t>
            </a:r>
            <a:r>
              <a:rPr lang="en-US" altLang="zh-CN" sz="1400" dirty="0" err="1" smtClean="0">
                <a:solidFill>
                  <a:schemeClr val="tx1"/>
                </a:solidFill>
                <a:latin typeface="Courier New" panose="02070309020205020404" pitchFamily="49" charset="0"/>
                <a:cs typeface="Courier New" panose="02070309020205020404" pitchFamily="49" charset="0"/>
              </a:rPr>
              <a:t>grep</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my_printf</a:t>
            </a:r>
            <a:r>
              <a:rPr lang="en-US" altLang="zh-CN" sz="1400" dirty="0" smtClean="0">
                <a:solidFill>
                  <a:schemeClr val="tx1"/>
                </a:solidFill>
                <a:latin typeface="Courier New" panose="02070309020205020404" pitchFamily="49" charset="0"/>
                <a:cs typeface="Courier New" panose="02070309020205020404" pitchFamily="49" charset="0"/>
              </a:rPr>
              <a:t>; //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–o </a:t>
            </a:r>
            <a:r>
              <a:rPr lang="en-US" altLang="zh-CN" sz="1400" dirty="0" err="1" smtClean="0">
                <a:solidFill>
                  <a:schemeClr val="tx1"/>
                </a:solidFill>
                <a:latin typeface="Courier New" panose="02070309020205020404" pitchFamily="49" charset="0"/>
                <a:cs typeface="Courier New" panose="02070309020205020404" pitchFamily="49" charset="0"/>
              </a:rPr>
              <a:t>main_s</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main.c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foo.c</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98A2AE"/>
                </a:solidFill>
                <a:latin typeface="Courier New" panose="02070309020205020404" pitchFamily="49" charset="0"/>
                <a:cs typeface="Courier New" panose="02070309020205020404" pitchFamily="49" charset="0"/>
              </a:rPr>
              <a:t>0000000000400570 </a:t>
            </a:r>
            <a:r>
              <a:rPr lang="en-US" altLang="zh-CN" sz="1400" b="1" i="1" dirty="0">
                <a:solidFill>
                  <a:srgbClr val="98A2AE"/>
                </a:solidFill>
                <a:latin typeface="Courier New" panose="02070309020205020404" pitchFamily="49" charset="0"/>
                <a:cs typeface="Courier New" panose="02070309020205020404" pitchFamily="49" charset="0"/>
              </a:rPr>
              <a:t>T</a:t>
            </a:r>
            <a:r>
              <a:rPr lang="en-US" altLang="zh-CN" sz="1400" i="1" dirty="0">
                <a:solidFill>
                  <a:srgbClr val="98A2AE"/>
                </a:solidFill>
                <a:latin typeface="Courier New" panose="02070309020205020404" pitchFamily="49" charset="0"/>
                <a:cs typeface="Courier New" panose="02070309020205020404" pitchFamily="49" charset="0"/>
              </a:rPr>
              <a:t> </a:t>
            </a:r>
            <a:r>
              <a:rPr lang="en-US" altLang="zh-CN" sz="1400" i="1" dirty="0" err="1">
                <a:solidFill>
                  <a:srgbClr val="98A2AE"/>
                </a:solidFill>
                <a:latin typeface="Courier New" panose="02070309020205020404" pitchFamily="49" charset="0"/>
                <a:cs typeface="Courier New" panose="02070309020205020404" pitchFamily="49" charset="0"/>
              </a:rPr>
              <a:t>myprintf</a:t>
            </a:r>
            <a:endParaRPr lang="en-US" altLang="zh-CN"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altLang="zh-CN" sz="14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8119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a:t>Utilities for Examining the Compiled Files</a:t>
            </a:r>
            <a:endParaRPr lang="zh-CN" altLang="en-US" dirty="0"/>
          </a:p>
        </p:txBody>
      </p:sp>
      <p:sp>
        <p:nvSpPr>
          <p:cNvPr id="5" name="Text Placeholder 4"/>
          <p:cNvSpPr>
            <a:spLocks noGrp="1"/>
          </p:cNvSpPr>
          <p:nvPr>
            <p:ph type="body" sz="quarter" idx="10"/>
          </p:nvPr>
        </p:nvSpPr>
        <p:spPr/>
        <p:txBody>
          <a:bodyPr/>
          <a:lstStyle/>
          <a:p>
            <a:r>
              <a:rPr lang="en-US" altLang="zh-CN" dirty="0"/>
              <a:t> </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342900" indent="-342900">
              <a:buClr>
                <a:srgbClr val="001135"/>
              </a:buClr>
              <a:buFont typeface="+mj-lt"/>
              <a:buAutoNum type="arabicPeriod" startAt="3"/>
            </a:pPr>
            <a:r>
              <a:rPr lang="en-US" sz="1600" dirty="0" err="1" smtClean="0"/>
              <a:t>Ldd</a:t>
            </a:r>
            <a:r>
              <a:rPr lang="en-US" sz="1600" dirty="0"/>
              <a:t>: print shared library dependencies</a:t>
            </a:r>
            <a:endParaRPr lang="pt-BR" sz="1600" dirty="0"/>
          </a:p>
          <a:p>
            <a:pPr lvl="1" indent="0">
              <a:spcAft>
                <a:spcPts val="0"/>
              </a:spcAft>
              <a:buClr>
                <a:srgbClr val="001135"/>
              </a:buClr>
            </a:pPr>
            <a:r>
              <a:rPr lang="en-US" altLang="zh-CN" sz="1400" dirty="0" smtClean="0">
                <a:solidFill>
                  <a:schemeClr val="tx1"/>
                </a:solidFill>
                <a:cs typeface="Courier New" panose="02070309020205020404" pitchFamily="49" charset="0"/>
              </a:rPr>
              <a:t>Examines </a:t>
            </a:r>
            <a:r>
              <a:rPr lang="en-US" altLang="zh-CN" sz="1400" dirty="0">
                <a:solidFill>
                  <a:schemeClr val="tx1"/>
                </a:solidFill>
                <a:cs typeface="Courier New" panose="02070309020205020404" pitchFamily="49" charset="0"/>
              </a:rPr>
              <a:t>an executable and displays a </a:t>
            </a:r>
            <a:r>
              <a:rPr lang="en-US" altLang="zh-CN" sz="1400" b="1" dirty="0">
                <a:solidFill>
                  <a:schemeClr val="tx1"/>
                </a:solidFill>
                <a:cs typeface="Courier New" panose="02070309020205020404" pitchFamily="49" charset="0"/>
              </a:rPr>
              <a:t>list of the shared libraries </a:t>
            </a:r>
            <a:r>
              <a:rPr lang="en-US" altLang="zh-CN" sz="1400" dirty="0">
                <a:solidFill>
                  <a:schemeClr val="tx1"/>
                </a:solidFill>
                <a:cs typeface="Courier New" panose="02070309020205020404" pitchFamily="49" charset="0"/>
              </a:rPr>
              <a:t>that it needs.</a:t>
            </a:r>
            <a:endParaRPr lang="en-US" altLang="zh-CN" sz="1400" dirty="0" smtClean="0">
              <a:solidFill>
                <a:schemeClr val="tx1"/>
              </a:solidFill>
              <a:cs typeface="Courier New" panose="02070309020205020404" pitchFamily="49" charset="0"/>
            </a:endParaRP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ldd</a:t>
            </a:r>
            <a:r>
              <a:rPr lang="en-US" sz="1400" dirty="0" smtClean="0">
                <a:solidFill>
                  <a:schemeClr val="tx1"/>
                </a:solidFill>
                <a:latin typeface="Courier New" panose="02070309020205020404" pitchFamily="49" charset="0"/>
                <a:cs typeface="Courier New" panose="02070309020205020404" pitchFamily="49" charset="0"/>
              </a:rPr>
              <a:t> main</a:t>
            </a:r>
          </a:p>
          <a:p>
            <a:pPr lvl="1" indent="0">
              <a:spcAft>
                <a:spcPts val="0"/>
              </a:spcAft>
              <a:buClr>
                <a:srgbClr val="001135"/>
              </a:buClr>
            </a:pPr>
            <a:r>
              <a:rPr lang="en-US" sz="1200" i="1" dirty="0" smtClean="0">
                <a:solidFill>
                  <a:srgbClr val="98A2AE"/>
                </a:solidFill>
                <a:latin typeface="Courier New" panose="02070309020205020404" pitchFamily="49" charset="0"/>
                <a:cs typeface="Courier New" panose="02070309020205020404" pitchFamily="49" charset="0"/>
              </a:rPr>
              <a:t>linux-vdso.so.1 </a:t>
            </a:r>
            <a:r>
              <a:rPr lang="en-US" sz="1200" i="1" dirty="0">
                <a:solidFill>
                  <a:srgbClr val="98A2AE"/>
                </a:solidFill>
                <a:latin typeface="Courier New" panose="02070309020205020404" pitchFamily="49" charset="0"/>
                <a:cs typeface="Courier New" panose="02070309020205020404" pitchFamily="49" charset="0"/>
              </a:rPr>
              <a:t>=&gt;  (0x00007fffb5dff000)</a:t>
            </a:r>
          </a:p>
          <a:p>
            <a:pPr lvl="1" indent="0">
              <a:spcAft>
                <a:spcPts val="0"/>
              </a:spcAft>
              <a:buClr>
                <a:srgbClr val="001135"/>
              </a:buClr>
            </a:pPr>
            <a:r>
              <a:rPr lang="en-US" sz="1200" b="1" i="1" dirty="0" smtClean="0">
                <a:solidFill>
                  <a:schemeClr val="tx2">
                    <a:lumMod val="50000"/>
                    <a:lumOff val="50000"/>
                  </a:schemeClr>
                </a:solidFill>
                <a:latin typeface="Courier New" panose="02070309020205020404" pitchFamily="49" charset="0"/>
                <a:cs typeface="Courier New" panose="02070309020205020404" pitchFamily="49" charset="0"/>
              </a:rPr>
              <a:t>libfoo.so </a:t>
            </a:r>
            <a:r>
              <a:rPr lang="en-US" sz="1200" b="1" i="1" dirty="0">
                <a:solidFill>
                  <a:schemeClr val="tx2">
                    <a:lumMod val="50000"/>
                    <a:lumOff val="50000"/>
                  </a:schemeClr>
                </a:solidFill>
                <a:latin typeface="Courier New" panose="02070309020205020404" pitchFamily="49" charset="0"/>
                <a:cs typeface="Courier New" panose="02070309020205020404" pitchFamily="49" charset="0"/>
              </a:rPr>
              <a:t>=&gt; ./libfoo.so (0x00007f19db5ce000)</a:t>
            </a:r>
          </a:p>
          <a:p>
            <a:pPr lvl="1" indent="0">
              <a:spcAft>
                <a:spcPts val="0"/>
              </a:spcAft>
              <a:buClr>
                <a:srgbClr val="001135"/>
              </a:buClr>
            </a:pPr>
            <a:r>
              <a:rPr lang="en-US" sz="1200" i="1" dirty="0">
                <a:solidFill>
                  <a:srgbClr val="98A2AE"/>
                </a:solidFill>
                <a:latin typeface="Courier New" panose="02070309020205020404" pitchFamily="49" charset="0"/>
                <a:cs typeface="Courier New" panose="02070309020205020404" pitchFamily="49" charset="0"/>
              </a:rPr>
              <a:t>libc.so.6 =&gt; /lib64/libc.so.6 (0x0000003165e00000)</a:t>
            </a:r>
          </a:p>
          <a:p>
            <a:pPr lvl="1" indent="0">
              <a:spcAft>
                <a:spcPts val="0"/>
              </a:spcAft>
              <a:buClr>
                <a:srgbClr val="001135"/>
              </a:buClr>
            </a:pPr>
            <a:r>
              <a:rPr lang="en-US" sz="1200" i="1" dirty="0">
                <a:solidFill>
                  <a:srgbClr val="98A2AE"/>
                </a:solidFill>
                <a:latin typeface="Courier New" panose="02070309020205020404" pitchFamily="49" charset="0"/>
                <a:cs typeface="Courier New" panose="02070309020205020404" pitchFamily="49" charset="0"/>
              </a:rPr>
              <a:t>/lib64/ld-linux-x86-64.so.2 (0x0000003165600000)</a:t>
            </a:r>
          </a:p>
          <a:p>
            <a:pPr lvl="1" indent="0">
              <a:spcAft>
                <a:spcPts val="0"/>
              </a:spcAft>
              <a:buClr>
                <a:srgbClr val="001135"/>
              </a:buClr>
            </a:pPr>
            <a:endParaRPr lang="en-US" sz="1100" dirty="0" smtClean="0">
              <a:solidFill>
                <a:schemeClr val="tx1"/>
              </a:solidFill>
            </a:endParaRPr>
          </a:p>
          <a:p>
            <a:pPr marL="228600" lvl="0" indent="-228600">
              <a:buClr>
                <a:srgbClr val="001135"/>
              </a:buClr>
              <a:buFont typeface="+mj-lt"/>
              <a:buAutoNum type="arabicPeriod" startAt="3"/>
            </a:pPr>
            <a:r>
              <a:rPr lang="en-US" altLang="zh-CN" sz="1600" dirty="0" err="1" smtClean="0"/>
              <a:t>Objdump</a:t>
            </a:r>
            <a:r>
              <a:rPr lang="en-US" altLang="zh-CN" sz="1600" dirty="0"/>
              <a:t>: display information from object files</a:t>
            </a:r>
            <a:r>
              <a:rPr lang="en-US" altLang="zh-CN" sz="1600" dirty="0" smtClean="0"/>
              <a:t>.</a:t>
            </a:r>
          </a:p>
          <a:p>
            <a:pPr lvl="1" indent="0">
              <a:spcAft>
                <a:spcPts val="0"/>
              </a:spcAft>
              <a:buClr>
                <a:srgbClr val="001135"/>
              </a:buClr>
            </a:pPr>
            <a:r>
              <a:rPr lang="en-US" altLang="zh-CN" sz="1400" dirty="0" smtClean="0">
                <a:solidFill>
                  <a:schemeClr val="tx1"/>
                </a:solidFill>
                <a:cs typeface="Courier New" panose="02070309020205020404" pitchFamily="49" charset="0"/>
              </a:rPr>
              <a:t>Used to </a:t>
            </a:r>
            <a:r>
              <a:rPr lang="en-US" altLang="zh-CN" sz="1400" dirty="0">
                <a:solidFill>
                  <a:schemeClr val="tx1"/>
                </a:solidFill>
                <a:cs typeface="Courier New" panose="02070309020205020404" pitchFamily="49" charset="0"/>
              </a:rPr>
              <a:t>do </a:t>
            </a:r>
            <a:r>
              <a:rPr lang="en-US" altLang="zh-CN" sz="1400" dirty="0" smtClean="0">
                <a:solidFill>
                  <a:schemeClr val="tx1"/>
                </a:solidFill>
                <a:cs typeface="Courier New" panose="02070309020205020404" pitchFamily="49" charset="0"/>
              </a:rPr>
              <a:t>disassembling.</a:t>
            </a:r>
            <a:endParaRPr lang="en-US" altLang="zh-CN" sz="1400" dirty="0">
              <a:solidFill>
                <a:schemeClr val="tx1"/>
              </a:solidFill>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objdump</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dS</a:t>
            </a:r>
            <a:r>
              <a:rPr lang="en-US" altLang="zh-CN" sz="1400" dirty="0" smtClean="0">
                <a:solidFill>
                  <a:schemeClr val="tx1"/>
                </a:solidFill>
                <a:latin typeface="Courier New" panose="02070309020205020404" pitchFamily="49" charset="0"/>
                <a:cs typeface="Courier New" panose="02070309020205020404" pitchFamily="49" charset="0"/>
              </a:rPr>
              <a:t> hello</a:t>
            </a:r>
          </a:p>
          <a:p>
            <a:pPr lvl="1" indent="0">
              <a:spcAft>
                <a:spcPts val="0"/>
              </a:spcAft>
              <a:buClr>
                <a:srgbClr val="001135"/>
              </a:buClr>
            </a:pPr>
            <a:r>
              <a:rPr lang="en-US" altLang="zh-CN" sz="1200" i="1" dirty="0" err="1">
                <a:solidFill>
                  <a:srgbClr val="98A2AE"/>
                </a:solidFill>
                <a:latin typeface="Courier New" panose="02070309020205020404" pitchFamily="49" charset="0"/>
                <a:cs typeface="Courier New" panose="02070309020205020404" pitchFamily="49" charset="0"/>
              </a:rPr>
              <a:t>int</a:t>
            </a:r>
            <a:r>
              <a:rPr lang="en-US" altLang="zh-CN" sz="1200" i="1" dirty="0">
                <a:solidFill>
                  <a:srgbClr val="98A2AE"/>
                </a:solidFill>
                <a:latin typeface="Courier New" panose="02070309020205020404" pitchFamily="49" charset="0"/>
                <a:cs typeface="Courier New" panose="02070309020205020404" pitchFamily="49" charset="0"/>
              </a:rPr>
              <a:t> main()</a:t>
            </a: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  400504:       55                      push   %</a:t>
            </a:r>
            <a:r>
              <a:rPr lang="en-US" altLang="zh-CN" sz="1200" i="1" dirty="0" err="1">
                <a:solidFill>
                  <a:srgbClr val="98A2AE"/>
                </a:solidFill>
                <a:latin typeface="Courier New" panose="02070309020205020404" pitchFamily="49" charset="0"/>
                <a:cs typeface="Courier New" panose="02070309020205020404" pitchFamily="49" charset="0"/>
              </a:rPr>
              <a:t>rbp</a:t>
            </a:r>
            <a:endParaRPr lang="en-US" altLang="zh-CN" sz="12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  400505:       48 89 e5                </a:t>
            </a:r>
            <a:r>
              <a:rPr lang="en-US" altLang="zh-CN" sz="1200" i="1" dirty="0" err="1">
                <a:solidFill>
                  <a:srgbClr val="98A2AE"/>
                </a:solidFill>
                <a:latin typeface="Courier New" panose="02070309020205020404" pitchFamily="49" charset="0"/>
                <a:cs typeface="Courier New" panose="02070309020205020404" pitchFamily="49" charset="0"/>
              </a:rPr>
              <a:t>mov</a:t>
            </a: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rsp</a:t>
            </a:r>
            <a:r>
              <a:rPr lang="en-US" altLang="zh-CN" sz="1200" i="1" dirty="0">
                <a:solidFill>
                  <a:srgbClr val="98A2AE"/>
                </a:solidFill>
                <a:latin typeface="Courier New" panose="02070309020205020404" pitchFamily="49" charset="0"/>
                <a:cs typeface="Courier New" panose="02070309020205020404" pitchFamily="49" charset="0"/>
              </a:rPr>
              <a:t>,%</a:t>
            </a:r>
            <a:r>
              <a:rPr lang="en-US" altLang="zh-CN" sz="1200" i="1" dirty="0" err="1">
                <a:solidFill>
                  <a:srgbClr val="98A2AE"/>
                </a:solidFill>
                <a:latin typeface="Courier New" panose="02070309020205020404" pitchFamily="49" charset="0"/>
                <a:cs typeface="Courier New" panose="02070309020205020404" pitchFamily="49" charset="0"/>
              </a:rPr>
              <a:t>rbp</a:t>
            </a:r>
            <a:endParaRPr lang="en-US" altLang="zh-CN" sz="12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printf</a:t>
            </a:r>
            <a:r>
              <a:rPr lang="en-US" altLang="zh-CN" sz="1200" i="1" dirty="0">
                <a:solidFill>
                  <a:srgbClr val="98A2AE"/>
                </a:solidFill>
                <a:latin typeface="Courier New" panose="02070309020205020404" pitchFamily="49" charset="0"/>
                <a:cs typeface="Courier New" panose="02070309020205020404" pitchFamily="49" charset="0"/>
              </a:rPr>
              <a:t>("Hello world!\n");</a:t>
            </a: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  400508:       bf 28 06 40 00          </a:t>
            </a:r>
            <a:r>
              <a:rPr lang="en-US" altLang="zh-CN" sz="1200" i="1" dirty="0" err="1">
                <a:solidFill>
                  <a:srgbClr val="98A2AE"/>
                </a:solidFill>
                <a:latin typeface="Courier New" panose="02070309020205020404" pitchFamily="49" charset="0"/>
                <a:cs typeface="Courier New" panose="02070309020205020404" pitchFamily="49" charset="0"/>
              </a:rPr>
              <a:t>mov</a:t>
            </a:r>
            <a:r>
              <a:rPr lang="en-US" altLang="zh-CN" sz="1200" i="1" dirty="0">
                <a:solidFill>
                  <a:srgbClr val="98A2AE"/>
                </a:solidFill>
                <a:latin typeface="Courier New" panose="02070309020205020404" pitchFamily="49" charset="0"/>
                <a:cs typeface="Courier New" panose="02070309020205020404" pitchFamily="49" charset="0"/>
              </a:rPr>
              <a:t>    $0x400628,%edi</a:t>
            </a:r>
          </a:p>
          <a:p>
            <a:pPr lvl="1" indent="0">
              <a:spcAft>
                <a:spcPts val="0"/>
              </a:spcAft>
              <a:buClr>
                <a:srgbClr val="001135"/>
              </a:buClr>
            </a:pPr>
            <a:r>
              <a:rPr lang="en-US" altLang="zh-CN" sz="1200" i="1" dirty="0">
                <a:solidFill>
                  <a:srgbClr val="98A2AE"/>
                </a:solidFill>
                <a:latin typeface="Courier New" panose="02070309020205020404" pitchFamily="49" charset="0"/>
                <a:cs typeface="Courier New" panose="02070309020205020404" pitchFamily="49" charset="0"/>
              </a:rPr>
              <a:t>  40050d:       e8 </a:t>
            </a:r>
            <a:r>
              <a:rPr lang="en-US" altLang="zh-CN" sz="1200" i="1" dirty="0" err="1">
                <a:solidFill>
                  <a:srgbClr val="98A2AE"/>
                </a:solidFill>
                <a:latin typeface="Courier New" panose="02070309020205020404" pitchFamily="49" charset="0"/>
                <a:cs typeface="Courier New" panose="02070309020205020404" pitchFamily="49" charset="0"/>
              </a:rPr>
              <a:t>ee</a:t>
            </a: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fe</a:t>
            </a: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ff</a:t>
            </a: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ff</a:t>
            </a:r>
            <a:r>
              <a:rPr lang="en-US" altLang="zh-CN" sz="1200" i="1" dirty="0">
                <a:solidFill>
                  <a:srgbClr val="98A2AE"/>
                </a:solidFill>
                <a:latin typeface="Courier New" panose="02070309020205020404" pitchFamily="49" charset="0"/>
                <a:cs typeface="Courier New" panose="02070309020205020404" pitchFamily="49" charset="0"/>
              </a:rPr>
              <a:t>          </a:t>
            </a:r>
            <a:r>
              <a:rPr lang="en-US" altLang="zh-CN" sz="1200" i="1" dirty="0" err="1">
                <a:solidFill>
                  <a:srgbClr val="98A2AE"/>
                </a:solidFill>
                <a:latin typeface="Courier New" panose="02070309020205020404" pitchFamily="49" charset="0"/>
                <a:cs typeface="Courier New" panose="02070309020205020404" pitchFamily="49" charset="0"/>
              </a:rPr>
              <a:t>callq</a:t>
            </a:r>
            <a:r>
              <a:rPr lang="en-US" altLang="zh-CN" sz="1200" i="1" dirty="0">
                <a:solidFill>
                  <a:srgbClr val="98A2AE"/>
                </a:solidFill>
                <a:latin typeface="Courier New" panose="02070309020205020404" pitchFamily="49" charset="0"/>
                <a:cs typeface="Courier New" panose="02070309020205020404" pitchFamily="49" charset="0"/>
              </a:rPr>
              <a:t>  400400 &lt;</a:t>
            </a:r>
            <a:r>
              <a:rPr lang="en-US" altLang="zh-CN" sz="1200" i="1" dirty="0" err="1">
                <a:solidFill>
                  <a:srgbClr val="98A2AE"/>
                </a:solidFill>
                <a:latin typeface="Courier New" panose="02070309020205020404" pitchFamily="49" charset="0"/>
                <a:cs typeface="Courier New" panose="02070309020205020404" pitchFamily="49" charset="0"/>
              </a:rPr>
              <a:t>puts@plt</a:t>
            </a:r>
            <a:r>
              <a:rPr lang="en-US" altLang="zh-CN" sz="1200" i="1" dirty="0">
                <a:solidFill>
                  <a:srgbClr val="98A2AE"/>
                </a:solidFill>
                <a:latin typeface="Courier New" panose="02070309020205020404" pitchFamily="49" charset="0"/>
                <a:cs typeface="Courier New" panose="02070309020205020404" pitchFamily="49" charset="0"/>
              </a:rPr>
              <a:t>&gt;</a:t>
            </a:r>
            <a:endParaRPr lang="en-US" altLang="zh-CN" sz="12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586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GNU Make/</a:t>
            </a:r>
            <a:r>
              <a:rPr lang="en-US" altLang="zh-CN" dirty="0" err="1" smtClean="0"/>
              <a:t>Makefile</a:t>
            </a:r>
            <a:endParaRPr lang="zh-CN" altLang="en-US" dirty="0"/>
          </a:p>
        </p:txBody>
      </p:sp>
      <p:sp>
        <p:nvSpPr>
          <p:cNvPr id="5" name="Text Placeholder 4"/>
          <p:cNvSpPr>
            <a:spLocks noGrp="1"/>
          </p:cNvSpPr>
          <p:nvPr>
            <p:ph type="body" sz="quarter" idx="10"/>
          </p:nvPr>
        </p:nvSpPr>
        <p:spPr/>
        <p:txBody>
          <a:bodyPr/>
          <a:lstStyle/>
          <a:p>
            <a:r>
              <a:rPr lang="en-US" altLang="zh-CN" dirty="0"/>
              <a:t> </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a:buClr>
                <a:srgbClr val="124191"/>
              </a:buClr>
            </a:pPr>
            <a:r>
              <a:rPr lang="en-US" altLang="zh-CN" sz="1600" dirty="0">
                <a:solidFill>
                  <a:schemeClr val="tx1"/>
                </a:solidFill>
              </a:rPr>
              <a:t>The "make" utility automates the mundane aspects of </a:t>
            </a:r>
            <a:r>
              <a:rPr lang="en-US" altLang="zh-CN" sz="1600" b="1" dirty="0">
                <a:solidFill>
                  <a:schemeClr val="tx1"/>
                </a:solidFill>
              </a:rPr>
              <a:t>building executable from source </a:t>
            </a:r>
            <a:r>
              <a:rPr lang="en-US" altLang="zh-CN" sz="1600" b="1" dirty="0" smtClean="0">
                <a:solidFill>
                  <a:schemeClr val="tx1"/>
                </a:solidFill>
              </a:rPr>
              <a:t>code</a:t>
            </a:r>
            <a:r>
              <a:rPr lang="en-US" altLang="zh-CN" sz="1600" dirty="0" smtClean="0">
                <a:solidFill>
                  <a:schemeClr val="tx1"/>
                </a:solidFill>
              </a:rPr>
              <a:t>.</a:t>
            </a:r>
            <a:r>
              <a:rPr lang="en-US" altLang="zh-CN" sz="1600" dirty="0">
                <a:solidFill>
                  <a:schemeClr val="tx1"/>
                </a:solidFill>
              </a:rPr>
              <a:t> </a:t>
            </a:r>
            <a:r>
              <a:rPr lang="en-US" altLang="zh-CN" sz="1600" dirty="0" smtClean="0">
                <a:solidFill>
                  <a:schemeClr val="tx1"/>
                </a:solidFill>
              </a:rPr>
              <a:t>The </a:t>
            </a:r>
            <a:r>
              <a:rPr lang="en-US" altLang="zh-CN" sz="1600" dirty="0" err="1">
                <a:solidFill>
                  <a:schemeClr val="tx1"/>
                </a:solidFill>
              </a:rPr>
              <a:t>m</a:t>
            </a:r>
            <a:r>
              <a:rPr lang="en-US" altLang="zh-CN" sz="1600" dirty="0" err="1" smtClean="0">
                <a:solidFill>
                  <a:schemeClr val="tx1"/>
                </a:solidFill>
              </a:rPr>
              <a:t>akefile</a:t>
            </a:r>
            <a:r>
              <a:rPr lang="en-US" altLang="zh-CN" sz="1600" dirty="0" smtClean="0">
                <a:solidFill>
                  <a:schemeClr val="tx1"/>
                </a:solidFill>
              </a:rPr>
              <a:t> </a:t>
            </a:r>
            <a:r>
              <a:rPr lang="en-US" altLang="zh-CN" sz="1600" dirty="0">
                <a:solidFill>
                  <a:schemeClr val="tx1"/>
                </a:solidFill>
              </a:rPr>
              <a:t>directs make on how to </a:t>
            </a:r>
            <a:r>
              <a:rPr lang="en-US" altLang="zh-CN" sz="1600" dirty="0" smtClean="0">
                <a:solidFill>
                  <a:schemeClr val="tx1"/>
                </a:solidFill>
              </a:rPr>
              <a:t>compile </a:t>
            </a:r>
            <a:r>
              <a:rPr lang="en-US" altLang="zh-CN" sz="1600" dirty="0">
                <a:solidFill>
                  <a:schemeClr val="tx1"/>
                </a:solidFill>
              </a:rPr>
              <a:t>and link a program. </a:t>
            </a:r>
            <a:endParaRPr lang="en-US" altLang="zh-CN" sz="1600" dirty="0" smtClean="0">
              <a:solidFill>
                <a:schemeClr val="tx1"/>
              </a:solidFill>
            </a:endParaRPr>
          </a:p>
          <a:p>
            <a:pPr>
              <a:buClr>
                <a:srgbClr val="124191"/>
              </a:buClr>
            </a:pPr>
            <a:endParaRPr lang="en-US" altLang="zh-CN" sz="1600" dirty="0" smtClean="0">
              <a:solidFill>
                <a:schemeClr val="tx1"/>
              </a:solidFill>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makefile</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all</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hello</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h</a:t>
            </a:r>
            <a:r>
              <a:rPr lang="en-US" altLang="zh-CN" sz="1400" dirty="0" smtClean="0">
                <a:solidFill>
                  <a:schemeClr val="tx1"/>
                </a:solidFill>
                <a:latin typeface="Courier New" panose="02070309020205020404" pitchFamily="49" charset="0"/>
                <a:cs typeface="Courier New" panose="02070309020205020404" pitchFamily="49" charset="0"/>
              </a:rPr>
              <a:t>ello: </a:t>
            </a:r>
            <a:r>
              <a:rPr lang="en-US" altLang="zh-CN" sz="1400" dirty="0" err="1">
                <a:solidFill>
                  <a:schemeClr val="tx1"/>
                </a:solidFill>
                <a:latin typeface="Courier New" panose="02070309020205020404" pitchFamily="49" charset="0"/>
                <a:cs typeface="Courier New" panose="02070309020205020404" pitchFamily="49" charset="0"/>
              </a:rPr>
              <a:t>hello.o</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rPr>
              <a:t>-o </a:t>
            </a:r>
            <a:r>
              <a:rPr lang="en-US" altLang="zh-CN" sz="1400" dirty="0" smtClean="0">
                <a:solidFill>
                  <a:schemeClr val="tx1"/>
                </a:solidFill>
                <a:latin typeface="Courier New" panose="02070309020205020404" pitchFamily="49" charset="0"/>
                <a:cs typeface="Courier New" panose="02070309020205020404" pitchFamily="49" charset="0"/>
              </a:rPr>
              <a:t>hello </a:t>
            </a:r>
            <a:r>
              <a:rPr lang="en-US" altLang="zh-CN" sz="1400" dirty="0" err="1">
                <a:solidFill>
                  <a:schemeClr val="tx1"/>
                </a:solidFill>
                <a:latin typeface="Courier New" panose="02070309020205020404" pitchFamily="49" charset="0"/>
                <a:cs typeface="Courier New" panose="02070309020205020404" pitchFamily="49" charset="0"/>
              </a:rPr>
              <a:t>hello.o</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err="1" smtClean="0">
                <a:solidFill>
                  <a:schemeClr val="tx1"/>
                </a:solidFill>
                <a:latin typeface="Courier New" panose="02070309020205020404" pitchFamily="49" charset="0"/>
                <a:cs typeface="Courier New" panose="02070309020205020404" pitchFamily="49" charset="0"/>
              </a:rPr>
              <a:t>hello.o</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hello.c</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rPr>
              <a:t>-c </a:t>
            </a:r>
            <a:r>
              <a:rPr lang="en-US" altLang="zh-CN" sz="1400" dirty="0" err="1">
                <a:solidFill>
                  <a:schemeClr val="tx1"/>
                </a:solidFill>
                <a:latin typeface="Courier New" panose="02070309020205020404" pitchFamily="49" charset="0"/>
                <a:cs typeface="Courier New" panose="02070309020205020404" pitchFamily="49" charset="0"/>
              </a:rPr>
              <a:t>hello.c</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clean</a:t>
            </a:r>
            <a:r>
              <a:rPr lang="en-US" altLang="zh-CN" sz="1400" dirty="0">
                <a:solidFill>
                  <a:schemeClr val="tx1"/>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rm</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hello.o</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hello</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altLang="zh-CN" sz="1600" dirty="0" smtClean="0">
              <a:solidFill>
                <a:schemeClr val="tx1"/>
              </a:solidFill>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make</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err="1">
                <a:solidFill>
                  <a:srgbClr val="98A2AE"/>
                </a:solidFill>
                <a:latin typeface="Courier New" panose="02070309020205020404" pitchFamily="49" charset="0"/>
                <a:cs typeface="Courier New" panose="02070309020205020404" pitchFamily="49" charset="0"/>
              </a:rPr>
              <a:t>gcc</a:t>
            </a:r>
            <a:r>
              <a:rPr lang="en-US" altLang="zh-CN" sz="1400" i="1" dirty="0">
                <a:solidFill>
                  <a:srgbClr val="98A2AE"/>
                </a:solidFill>
                <a:latin typeface="Courier New" panose="02070309020205020404" pitchFamily="49" charset="0"/>
                <a:cs typeface="Courier New" panose="02070309020205020404" pitchFamily="49" charset="0"/>
              </a:rPr>
              <a:t> -c </a:t>
            </a:r>
            <a:r>
              <a:rPr lang="en-US" altLang="zh-CN" sz="1400" i="1" dirty="0" err="1">
                <a:solidFill>
                  <a:srgbClr val="98A2AE"/>
                </a:solidFill>
                <a:latin typeface="Courier New" panose="02070309020205020404" pitchFamily="49" charset="0"/>
                <a:cs typeface="Courier New" panose="02070309020205020404" pitchFamily="49" charset="0"/>
              </a:rPr>
              <a:t>hello.c</a:t>
            </a:r>
            <a:endParaRPr lang="en-US" altLang="zh-CN"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err="1">
                <a:solidFill>
                  <a:srgbClr val="98A2AE"/>
                </a:solidFill>
                <a:latin typeface="Courier New" panose="02070309020205020404" pitchFamily="49" charset="0"/>
                <a:cs typeface="Courier New" panose="02070309020205020404" pitchFamily="49" charset="0"/>
              </a:rPr>
              <a:t>gcc</a:t>
            </a:r>
            <a:r>
              <a:rPr lang="en-US" altLang="zh-CN" sz="1400" i="1" dirty="0">
                <a:solidFill>
                  <a:srgbClr val="98A2AE"/>
                </a:solidFill>
                <a:latin typeface="Courier New" panose="02070309020205020404" pitchFamily="49" charset="0"/>
                <a:cs typeface="Courier New" panose="02070309020205020404" pitchFamily="49" charset="0"/>
              </a:rPr>
              <a:t> -o </a:t>
            </a:r>
            <a:r>
              <a:rPr lang="en-US" altLang="zh-CN" sz="1400" i="1" dirty="0" smtClean="0">
                <a:solidFill>
                  <a:srgbClr val="98A2AE"/>
                </a:solidFill>
                <a:latin typeface="Courier New" panose="02070309020205020404" pitchFamily="49" charset="0"/>
                <a:cs typeface="Courier New" panose="02070309020205020404" pitchFamily="49" charset="0"/>
              </a:rPr>
              <a:t>hello </a:t>
            </a:r>
            <a:r>
              <a:rPr lang="en-US" altLang="zh-CN" sz="1400" i="1" dirty="0" err="1">
                <a:solidFill>
                  <a:srgbClr val="98A2AE"/>
                </a:solidFill>
                <a:latin typeface="Courier New" panose="02070309020205020404" pitchFamily="49" charset="0"/>
                <a:cs typeface="Courier New" panose="02070309020205020404" pitchFamily="49" charset="0"/>
              </a:rPr>
              <a:t>hello.o</a:t>
            </a:r>
            <a:endParaRPr lang="en-US" altLang="zh-CN" sz="1400" i="1" dirty="0">
              <a:solidFill>
                <a:srgbClr val="98A2AE"/>
              </a:solidFill>
              <a:latin typeface="Courier New" panose="02070309020205020404" pitchFamily="49" charset="0"/>
              <a:cs typeface="Courier New" panose="02070309020205020404" pitchFamily="49" charset="0"/>
            </a:endParaRPr>
          </a:p>
        </p:txBody>
      </p:sp>
      <p:sp>
        <p:nvSpPr>
          <p:cNvPr id="6" name="Rectangle 5"/>
          <p:cNvSpPr/>
          <p:nvPr/>
        </p:nvSpPr>
        <p:spPr>
          <a:xfrm>
            <a:off x="3873500" y="1888004"/>
            <a:ext cx="4749800" cy="2123658"/>
          </a:xfrm>
          <a:prstGeom prst="rect">
            <a:avLst/>
          </a:prstGeom>
        </p:spPr>
        <p:txBody>
          <a:bodyPr wrap="square">
            <a:spAutoFit/>
          </a:bodyPr>
          <a:lstStyle/>
          <a:p>
            <a:pPr>
              <a:spcBef>
                <a:spcPts val="0"/>
              </a:spcBef>
              <a:spcAft>
                <a:spcPts val="600"/>
              </a:spcAft>
            </a:pPr>
            <a:r>
              <a:rPr lang="en-US" altLang="zh-CN" sz="1600" dirty="0">
                <a:solidFill>
                  <a:schemeClr val="tx2"/>
                </a:solidFill>
                <a:latin typeface="+mn-lt"/>
                <a:ea typeface="ヒラギノ角ゴ Pro W3" charset="0"/>
                <a:cs typeface="Nokia Pure Headline Light"/>
              </a:rPr>
              <a:t>target: </a:t>
            </a:r>
            <a:r>
              <a:rPr lang="en-US" altLang="zh-CN" sz="1600" dirty="0" smtClean="0">
                <a:solidFill>
                  <a:schemeClr val="tx2"/>
                </a:solidFill>
                <a:latin typeface="+mn-lt"/>
                <a:ea typeface="ヒラギノ角ゴ Pro W3" charset="0"/>
                <a:cs typeface="Nokia Pure Headline Light"/>
              </a:rPr>
              <a:t>pre-requisite</a:t>
            </a:r>
          </a:p>
          <a:p>
            <a:pPr>
              <a:spcBef>
                <a:spcPts val="0"/>
              </a:spcBef>
              <a:spcAft>
                <a:spcPts val="600"/>
              </a:spcAft>
            </a:pPr>
            <a:r>
              <a:rPr lang="en-US" altLang="zh-CN" sz="1600" dirty="0" smtClean="0">
                <a:solidFill>
                  <a:schemeClr val="tx2"/>
                </a:solidFill>
                <a:latin typeface="+mn-lt"/>
                <a:ea typeface="ヒラギノ角ゴ Pro W3" charset="0"/>
                <a:cs typeface="Nokia Pure Headline Light"/>
              </a:rPr>
              <a:t>	command(s</a:t>
            </a:r>
            <a:r>
              <a:rPr lang="en-US" altLang="zh-CN" sz="1600" dirty="0">
                <a:solidFill>
                  <a:schemeClr val="tx2"/>
                </a:solidFill>
                <a:latin typeface="+mn-lt"/>
                <a:ea typeface="ヒラギノ角ゴ Pro W3" charset="0"/>
                <a:cs typeface="Nokia Pure Headline Light"/>
              </a:rPr>
              <a:t>)</a:t>
            </a:r>
          </a:p>
          <a:p>
            <a:pPr marL="230400" indent="-230400">
              <a:spcBef>
                <a:spcPts val="0"/>
              </a:spcBef>
              <a:spcAft>
                <a:spcPts val="600"/>
              </a:spcAft>
              <a:buFont typeface="Arial"/>
              <a:buChar char="•"/>
            </a:pPr>
            <a:r>
              <a:rPr lang="en-US" altLang="zh-CN" sz="1600" dirty="0">
                <a:solidFill>
                  <a:schemeClr val="tx2"/>
                </a:solidFill>
                <a:latin typeface="+mn-lt"/>
                <a:ea typeface="ヒラギノ角ゴ Pro W3" charset="0"/>
                <a:cs typeface="Nokia Pure Headline Light"/>
              </a:rPr>
              <a:t>Use "tab" to indent the command (NOT spaces</a:t>
            </a:r>
            <a:r>
              <a:rPr lang="en-US" altLang="zh-CN" sz="1600" dirty="0" smtClean="0">
                <a:solidFill>
                  <a:schemeClr val="tx2"/>
                </a:solidFill>
                <a:latin typeface="+mn-lt"/>
                <a:ea typeface="ヒラギノ角ゴ Pro W3" charset="0"/>
                <a:cs typeface="Nokia Pure Headline Light"/>
              </a:rPr>
              <a:t>).</a:t>
            </a:r>
          </a:p>
          <a:p>
            <a:pPr marL="230400" indent="-230400">
              <a:spcBef>
                <a:spcPts val="0"/>
              </a:spcBef>
              <a:spcAft>
                <a:spcPts val="600"/>
              </a:spcAft>
              <a:buFont typeface="Arial"/>
              <a:buChar char="•"/>
            </a:pPr>
            <a:r>
              <a:rPr lang="en-US" altLang="zh-CN" sz="1600" dirty="0" smtClean="0">
                <a:solidFill>
                  <a:schemeClr val="tx2"/>
                </a:solidFill>
                <a:latin typeface="+mn-lt"/>
                <a:ea typeface="ヒラギノ角ゴ Pro W3" charset="0"/>
                <a:cs typeface="Nokia Pure Headline Light"/>
              </a:rPr>
              <a:t>The </a:t>
            </a:r>
            <a:r>
              <a:rPr lang="en-US" altLang="zh-CN" sz="1600" dirty="0">
                <a:solidFill>
                  <a:schemeClr val="tx2"/>
                </a:solidFill>
                <a:latin typeface="+mn-lt"/>
                <a:ea typeface="ヒラギノ角ゴ Pro W3" charset="0"/>
                <a:cs typeface="Nokia Pure Headline Light"/>
              </a:rPr>
              <a:t>command will be run only if the target is </a:t>
            </a:r>
            <a:r>
              <a:rPr lang="en-US" altLang="zh-CN" sz="1600" dirty="0" smtClean="0">
                <a:solidFill>
                  <a:schemeClr val="tx2"/>
                </a:solidFill>
                <a:latin typeface="+mn-lt"/>
                <a:ea typeface="ヒラギノ角ゴ Pro W3" charset="0"/>
                <a:cs typeface="Nokia Pure Headline Light"/>
              </a:rPr>
              <a:t>outdated </a:t>
            </a:r>
            <a:r>
              <a:rPr lang="en-US" altLang="zh-CN" sz="1600" dirty="0">
                <a:solidFill>
                  <a:schemeClr val="tx2"/>
                </a:solidFill>
                <a:latin typeface="+mn-lt"/>
                <a:ea typeface="ヒラギノ角ゴ Pro W3" charset="0"/>
                <a:cs typeface="Nokia Pure Headline Light"/>
              </a:rPr>
              <a:t>compared with its </a:t>
            </a:r>
            <a:r>
              <a:rPr lang="en-US" altLang="zh-CN" sz="1600" dirty="0" smtClean="0">
                <a:solidFill>
                  <a:schemeClr val="tx2"/>
                </a:solidFill>
                <a:latin typeface="+mn-lt"/>
                <a:ea typeface="ヒラギノ角ゴ Pro W3" charset="0"/>
                <a:cs typeface="Nokia Pure Headline Light"/>
              </a:rPr>
              <a:t>pre-requisite.</a:t>
            </a:r>
          </a:p>
          <a:p>
            <a:pPr marL="230400" indent="-230400">
              <a:spcBef>
                <a:spcPts val="0"/>
              </a:spcBef>
              <a:spcAft>
                <a:spcPts val="600"/>
              </a:spcAft>
              <a:buFont typeface="Arial"/>
              <a:buChar char="•"/>
            </a:pPr>
            <a:r>
              <a:rPr lang="en-US" altLang="zh-CN" sz="1600" dirty="0">
                <a:solidFill>
                  <a:schemeClr val="tx2"/>
                </a:solidFill>
                <a:latin typeface="+mn-lt"/>
                <a:ea typeface="ヒラギノ角ゴ Pro W3" charset="0"/>
                <a:cs typeface="Nokia Pure Headline Light"/>
              </a:rPr>
              <a:t>Phony </a:t>
            </a:r>
            <a:r>
              <a:rPr lang="en-US" altLang="zh-CN" sz="1600" dirty="0" smtClean="0">
                <a:solidFill>
                  <a:schemeClr val="tx2"/>
                </a:solidFill>
                <a:latin typeface="+mn-lt"/>
                <a:ea typeface="ヒラギノ角ゴ Pro W3" charset="0"/>
                <a:cs typeface="Nokia Pure Headline Light"/>
              </a:rPr>
              <a:t>target (e.g. all, clean, </a:t>
            </a:r>
            <a:r>
              <a:rPr lang="en-US" altLang="zh-CN" sz="1600" dirty="0">
                <a:solidFill>
                  <a:schemeClr val="tx2"/>
                </a:solidFill>
                <a:latin typeface="+mn-lt"/>
                <a:ea typeface="ヒラギノ角ゴ Pro W3" charset="0"/>
                <a:cs typeface="Nokia Pure Headline Light"/>
              </a:rPr>
              <a:t>install) is always out-of-date and its command will be </a:t>
            </a:r>
            <a:r>
              <a:rPr lang="en-US" altLang="zh-CN" sz="1600" dirty="0" smtClean="0">
                <a:solidFill>
                  <a:schemeClr val="tx2"/>
                </a:solidFill>
                <a:latin typeface="+mn-lt"/>
                <a:ea typeface="ヒラギノ角ゴ Pro W3" charset="0"/>
                <a:cs typeface="Nokia Pure Headline Light"/>
              </a:rPr>
              <a:t>run.</a:t>
            </a:r>
            <a:endParaRPr lang="zh-CN" altLang="en-US" sz="1600" dirty="0">
              <a:solidFill>
                <a:schemeClr val="tx2"/>
              </a:solidFill>
              <a:latin typeface="+mn-lt"/>
              <a:ea typeface="ヒラギノ角ゴ Pro W3" charset="0"/>
              <a:cs typeface="Nokia Pure Headline Light"/>
            </a:endParaRPr>
          </a:p>
        </p:txBody>
      </p:sp>
    </p:spTree>
    <p:extLst>
      <p:ext uri="{BB962C8B-B14F-4D97-AF65-F5344CB8AC3E}">
        <p14:creationId xmlns:p14="http://schemas.microsoft.com/office/powerpoint/2010/main" val="1147072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lvl="0">
              <a:buClr>
                <a:srgbClr val="124191"/>
              </a:buClr>
            </a:pPr>
            <a:r>
              <a:rPr lang="en-US" sz="1600" dirty="0">
                <a:solidFill>
                  <a:schemeClr val="tx1"/>
                </a:solidFill>
              </a:rPr>
              <a:t>B</a:t>
            </a:r>
            <a:r>
              <a:rPr lang="en-US" sz="1600" dirty="0" smtClean="0">
                <a:solidFill>
                  <a:schemeClr val="tx1"/>
                </a:solidFill>
              </a:rPr>
              <a:t>egins </a:t>
            </a:r>
            <a:r>
              <a:rPr lang="en-US" sz="1600" dirty="0">
                <a:solidFill>
                  <a:schemeClr val="tx1"/>
                </a:solidFill>
              </a:rPr>
              <a:t>with a $ and is enclosed within parentheses (...) or braces {...}. Single character variables do not need the parentheses. For example, $(CC), $(CC_FLAGS), $@, $^. </a:t>
            </a:r>
            <a:endParaRPr lang="en-US" sz="1600" dirty="0" smtClean="0">
              <a:solidFill>
                <a:schemeClr val="tx1"/>
              </a:solidFill>
            </a:endParaRPr>
          </a:p>
          <a:p>
            <a:pPr lvl="0">
              <a:buClr>
                <a:srgbClr val="124191"/>
              </a:buClr>
            </a:pPr>
            <a:endParaRPr lang="en-US" sz="1200" dirty="0" smtClean="0">
              <a:solidFill>
                <a:srgbClr val="4D5766"/>
              </a:solidFill>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the target filename.</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the target filename without the file extension.</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$&lt;: the first prerequisite filename.</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the filenames of all the prerequisites, separated by spaces, discard duplicates.</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similar to $^, but includes duplicates.</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the names of all prerequisites that are newer than the target, separated by spaces.</a:t>
            </a: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More </a:t>
            </a:r>
            <a:r>
              <a:rPr lang="en-US" dirty="0" err="1" smtClean="0"/>
              <a:t>Makefile</a:t>
            </a:r>
            <a:endParaRPr lang="en-US" dirty="0"/>
          </a:p>
        </p:txBody>
      </p:sp>
      <p:sp>
        <p:nvSpPr>
          <p:cNvPr id="5" name="Text Placeholder 4"/>
          <p:cNvSpPr>
            <a:spLocks noGrp="1"/>
          </p:cNvSpPr>
          <p:nvPr>
            <p:ph type="body" sz="quarter" idx="10"/>
          </p:nvPr>
        </p:nvSpPr>
        <p:spPr/>
        <p:txBody>
          <a:bodyPr/>
          <a:lstStyle/>
          <a:p>
            <a:r>
              <a:rPr lang="en-US" dirty="0" smtClean="0"/>
              <a:t>Variable/Automatic Variable</a:t>
            </a:r>
            <a:endParaRPr lang="en-US" dirty="0"/>
          </a:p>
        </p:txBody>
      </p:sp>
    </p:spTree>
    <p:extLst>
      <p:ext uri="{BB962C8B-B14F-4D97-AF65-F5344CB8AC3E}">
        <p14:creationId xmlns:p14="http://schemas.microsoft.com/office/powerpoint/2010/main" val="103961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lvl="0">
              <a:buClr>
                <a:srgbClr val="124191"/>
              </a:buClr>
            </a:pPr>
            <a:r>
              <a:rPr lang="en-US" sz="1600" dirty="0">
                <a:solidFill>
                  <a:schemeClr val="tx1"/>
                </a:solidFill>
              </a:rPr>
              <a:t>A pattern rule, which uses pattern matching character '%' as the filename, can be applied to create a target, if there is no explicit rule. </a:t>
            </a:r>
            <a:endParaRPr lang="en-US" sz="1600" dirty="0" smtClean="0">
              <a:solidFill>
                <a:schemeClr val="tx1"/>
              </a:solidFill>
            </a:endParaRPr>
          </a:p>
          <a:p>
            <a:pPr lvl="0">
              <a:buClr>
                <a:srgbClr val="124191"/>
              </a:buClr>
            </a:pPr>
            <a:endParaRPr lang="en-US" sz="1200" dirty="0" smtClean="0">
              <a:solidFill>
                <a:srgbClr val="4D5766"/>
              </a:solidFill>
            </a:endParaRPr>
          </a:p>
          <a:p>
            <a:pPr lvl="1" indent="0">
              <a:spcAft>
                <a:spcPts val="0"/>
              </a:spcAft>
              <a:buClr>
                <a:srgbClr val="001135"/>
              </a:buClr>
            </a:pPr>
            <a:r>
              <a:rPr lang="en-US" sz="1400" dirty="0">
                <a:solidFill>
                  <a:schemeClr val="accent6">
                    <a:lumMod val="75000"/>
                  </a:schemeClr>
                </a:solidFill>
                <a:latin typeface="Courier New" panose="02070309020205020404" pitchFamily="49" charset="0"/>
                <a:cs typeface="Courier New" panose="02070309020205020404" pitchFamily="49" charset="0"/>
              </a:rPr>
              <a:t># Applicable for create .o object file.</a:t>
            </a:r>
          </a:p>
          <a:p>
            <a:pPr lvl="1" indent="0">
              <a:spcAft>
                <a:spcPts val="0"/>
              </a:spcAft>
              <a:buClr>
                <a:srgbClr val="001135"/>
              </a:buClr>
            </a:pPr>
            <a:r>
              <a:rPr lang="en-US" sz="1400" dirty="0">
                <a:solidFill>
                  <a:schemeClr val="accent6">
                    <a:lumMod val="75000"/>
                  </a:schemeClr>
                </a:solidFill>
                <a:latin typeface="Courier New" panose="02070309020205020404" pitchFamily="49" charset="0"/>
                <a:cs typeface="Courier New" panose="02070309020205020404" pitchFamily="49" charset="0"/>
              </a:rPr>
              <a:t># '%' matches filename.</a:t>
            </a:r>
          </a:p>
          <a:p>
            <a:pPr lvl="1" indent="0">
              <a:spcAft>
                <a:spcPts val="0"/>
              </a:spcAft>
              <a:buClr>
                <a:srgbClr val="001135"/>
              </a:buClr>
            </a:pPr>
            <a:r>
              <a:rPr lang="en-US" sz="1400" dirty="0">
                <a:solidFill>
                  <a:schemeClr val="accent6">
                    <a:lumMod val="75000"/>
                  </a:schemeClr>
                </a:solidFill>
                <a:latin typeface="Courier New" panose="02070309020205020404" pitchFamily="49" charset="0"/>
                <a:cs typeface="Courier New" panose="02070309020205020404" pitchFamily="49" charset="0"/>
              </a:rPr>
              <a:t># $&lt; is the first pre-requisite, $@ matches the </a:t>
            </a:r>
            <a:r>
              <a:rPr lang="en-US" sz="1400" dirty="0" smtClean="0">
                <a:solidFill>
                  <a:schemeClr val="accent6">
                    <a:lumMod val="75000"/>
                  </a:schemeClr>
                </a:solidFill>
                <a:latin typeface="Courier New" panose="02070309020205020404" pitchFamily="49" charset="0"/>
                <a:cs typeface="Courier New" panose="02070309020205020404" pitchFamily="49" charset="0"/>
              </a:rPr>
              <a:t>target</a:t>
            </a:r>
          </a:p>
          <a:p>
            <a:pPr lvl="1" indent="0">
              <a:spcAft>
                <a:spcPts val="0"/>
              </a:spcAft>
              <a:buClr>
                <a:srgbClr val="001135"/>
              </a:buClr>
            </a:pP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a:t>
            </a:r>
            <a:r>
              <a:rPr lang="en-US" sz="1400" dirty="0" smtClean="0">
                <a:solidFill>
                  <a:schemeClr val="accent6">
                    <a:lumMod val="75000"/>
                  </a:schemeClr>
                </a:solidFill>
                <a:latin typeface="Courier New" panose="02070309020205020404" pitchFamily="49" charset="0"/>
                <a:cs typeface="Courier New" panose="02070309020205020404" pitchFamily="49" charset="0"/>
              </a:rPr>
              <a:t>CC) is compiler </a:t>
            </a:r>
            <a:r>
              <a:rPr lang="en-US" sz="1400" dirty="0">
                <a:solidFill>
                  <a:schemeClr val="accent6">
                    <a:lumMod val="75000"/>
                  </a:schemeClr>
                </a:solidFill>
                <a:latin typeface="Courier New" panose="02070309020205020404" pitchFamily="49" charset="0"/>
                <a:cs typeface="Courier New" panose="02070309020205020404" pitchFamily="49" charset="0"/>
              </a:rPr>
              <a:t>name and </a:t>
            </a:r>
            <a:r>
              <a:rPr lang="en-US" sz="1400" dirty="0" smtClean="0">
                <a:solidFill>
                  <a:schemeClr val="accent6">
                    <a:lumMod val="75000"/>
                  </a:schemeClr>
                </a:solidFill>
                <a:latin typeface="Courier New" panose="02070309020205020404" pitchFamily="49" charset="0"/>
                <a:cs typeface="Courier New" panose="02070309020205020404" pitchFamily="49" charset="0"/>
              </a:rPr>
              <a:t>$(CC_FLAGS) consists of compiler </a:t>
            </a:r>
            <a:r>
              <a:rPr lang="en-US" sz="1400" dirty="0">
                <a:solidFill>
                  <a:schemeClr val="accent6">
                    <a:lumMod val="75000"/>
                  </a:schemeClr>
                </a:solidFill>
                <a:latin typeface="Courier New" panose="02070309020205020404" pitchFamily="49" charset="0"/>
                <a:cs typeface="Courier New" panose="02070309020205020404" pitchFamily="49" charset="0"/>
              </a:rPr>
              <a:t>options</a:t>
            </a: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o: %.c</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CC) $(CC_FLAGS) –o $@ $&lt;</a:t>
            </a:r>
            <a:endParaRPr lang="en-US"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p>
          <a:p>
            <a:pPr lvl="1" indent="0">
              <a:spcAft>
                <a:spcPts val="0"/>
              </a:spcAft>
              <a:buClr>
                <a:srgbClr val="001135"/>
              </a:buClr>
            </a:pPr>
            <a:r>
              <a:rPr lang="en-US" sz="1400" dirty="0">
                <a:solidFill>
                  <a:schemeClr val="accent6">
                    <a:lumMod val="75000"/>
                  </a:schemeClr>
                </a:solidFill>
                <a:latin typeface="Courier New" panose="02070309020205020404" pitchFamily="49" charset="0"/>
                <a:cs typeface="Courier New" panose="02070309020205020404" pitchFamily="49" charset="0"/>
              </a:rPr>
              <a:t># Applicable for create executable (without extension) from object .o object file</a:t>
            </a:r>
          </a:p>
          <a:p>
            <a:pPr lvl="1" indent="0">
              <a:spcAft>
                <a:spcPts val="0"/>
              </a:spcAft>
              <a:buClr>
                <a:srgbClr val="001135"/>
              </a:buClr>
            </a:pPr>
            <a:r>
              <a:rPr lang="en-US" sz="1400" dirty="0">
                <a:solidFill>
                  <a:schemeClr val="accent6">
                    <a:lumMod val="75000"/>
                  </a:schemeClr>
                </a:solidFill>
                <a:latin typeface="Courier New" panose="02070309020205020404" pitchFamily="49" charset="0"/>
                <a:cs typeface="Courier New" panose="02070309020205020404" pitchFamily="49" charset="0"/>
              </a:rPr>
              <a:t># $^ matches all the pre-requisites (no duplicates)</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o</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$(CC) –o $@ $^</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More </a:t>
            </a:r>
            <a:r>
              <a:rPr lang="en-US" dirty="0" err="1" smtClean="0"/>
              <a:t>Makefile</a:t>
            </a:r>
            <a:endParaRPr lang="en-US" dirty="0"/>
          </a:p>
        </p:txBody>
      </p:sp>
      <p:sp>
        <p:nvSpPr>
          <p:cNvPr id="5" name="Text Placeholder 4"/>
          <p:cNvSpPr>
            <a:spLocks noGrp="1"/>
          </p:cNvSpPr>
          <p:nvPr>
            <p:ph type="body" sz="quarter" idx="10"/>
          </p:nvPr>
        </p:nvSpPr>
        <p:spPr/>
        <p:txBody>
          <a:bodyPr/>
          <a:lstStyle/>
          <a:p>
            <a:r>
              <a:rPr lang="en-US" dirty="0"/>
              <a:t>Pattern Rules</a:t>
            </a:r>
          </a:p>
        </p:txBody>
      </p:sp>
    </p:spTree>
    <p:extLst>
      <p:ext uri="{BB962C8B-B14F-4D97-AF65-F5344CB8AC3E}">
        <p14:creationId xmlns:p14="http://schemas.microsoft.com/office/powerpoint/2010/main" val="2638727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417598" y="1080000"/>
            <a:ext cx="3290802" cy="3415800"/>
          </a:xfrm>
          <a:prstGeom prst="rect">
            <a:avLst/>
          </a:prstGeom>
        </p:spPr>
        <p:txBody>
          <a:bodyPr/>
          <a:lstStyle/>
          <a:p>
            <a:pPr lvl="0">
              <a:buClr>
                <a:srgbClr val="124191"/>
              </a:buClr>
            </a:pPr>
            <a:r>
              <a:rPr lang="en-US" sz="1600" dirty="0" smtClean="0">
                <a:solidFill>
                  <a:schemeClr val="tx1"/>
                </a:solidFill>
              </a:rPr>
              <a:t>Usually </a:t>
            </a:r>
            <a:r>
              <a:rPr lang="en-US" sz="1600" dirty="0">
                <a:solidFill>
                  <a:schemeClr val="tx1"/>
                </a:solidFill>
              </a:rPr>
              <a:t>called just </a:t>
            </a:r>
            <a:r>
              <a:rPr lang="en-US" sz="1600" b="1" dirty="0">
                <a:solidFill>
                  <a:schemeClr val="tx1"/>
                </a:solidFill>
              </a:rPr>
              <a:t>GDB</a:t>
            </a:r>
            <a:r>
              <a:rPr lang="en-US" sz="1600" dirty="0">
                <a:solidFill>
                  <a:schemeClr val="tx1"/>
                </a:solidFill>
              </a:rPr>
              <a:t> and named </a:t>
            </a:r>
            <a:r>
              <a:rPr lang="en-US" sz="1600" i="1" dirty="0" err="1">
                <a:solidFill>
                  <a:schemeClr val="tx1"/>
                </a:solidFill>
              </a:rPr>
              <a:t>gdb</a:t>
            </a:r>
            <a:r>
              <a:rPr lang="en-US" sz="1600" dirty="0">
                <a:solidFill>
                  <a:schemeClr val="tx1"/>
                </a:solidFill>
              </a:rPr>
              <a:t> as an executable </a:t>
            </a:r>
            <a:r>
              <a:rPr lang="en-US" sz="1600" dirty="0" smtClean="0">
                <a:solidFill>
                  <a:schemeClr val="tx1"/>
                </a:solidFill>
              </a:rPr>
              <a:t>file</a:t>
            </a:r>
          </a:p>
          <a:p>
            <a:pPr lvl="0">
              <a:buClr>
                <a:srgbClr val="124191"/>
              </a:buClr>
            </a:pPr>
            <a:endParaRPr lang="en-US" sz="1600" dirty="0">
              <a:solidFill>
                <a:schemeClr val="tx1"/>
              </a:solidFill>
            </a:endParaRPr>
          </a:p>
          <a:p>
            <a:pPr marL="228600" indent="-228600">
              <a:buClr>
                <a:srgbClr val="001135"/>
              </a:buClr>
              <a:buFont typeface="+mj-lt"/>
              <a:buAutoNum type="arabicPeriod"/>
            </a:pPr>
            <a:r>
              <a:rPr lang="en-US" sz="1600" dirty="0"/>
              <a:t>D</a:t>
            </a:r>
            <a:r>
              <a:rPr lang="en-US" sz="1600" dirty="0" smtClean="0"/>
              <a:t>ebugging </a:t>
            </a:r>
            <a:r>
              <a:rPr lang="en-US" sz="1600" dirty="0"/>
              <a:t>symbols, usually compile with –g option.</a:t>
            </a:r>
          </a:p>
          <a:p>
            <a:pPr marL="228600" indent="-228600">
              <a:buClr>
                <a:srgbClr val="001135"/>
              </a:buClr>
              <a:buFont typeface="+mj-lt"/>
              <a:buAutoNum type="arabicPeriod"/>
            </a:pPr>
            <a:r>
              <a:rPr lang="en-US" sz="1600" dirty="0"/>
              <a:t>Core dump file.</a:t>
            </a:r>
          </a:p>
          <a:p>
            <a:pPr lvl="0">
              <a:buClr>
                <a:srgbClr val="124191"/>
              </a:buClr>
            </a:pPr>
            <a:endParaRPr lang="en-US" sz="1600" dirty="0">
              <a:solidFill>
                <a:schemeClr val="tx1"/>
              </a:solidFill>
            </a:endParaRPr>
          </a:p>
          <a:p>
            <a:pPr marL="285750" lvl="0" indent="-285750">
              <a:buClr>
                <a:srgbClr val="124191"/>
              </a:buClr>
              <a:buFont typeface="Arial" panose="020B0604020202020204" pitchFamily="34" charset="0"/>
              <a:buChar char="•"/>
            </a:pPr>
            <a:r>
              <a:rPr lang="en-US" dirty="0" err="1" smtClean="0">
                <a:solidFill>
                  <a:schemeClr val="tx1"/>
                </a:solidFill>
                <a:latin typeface="Courier New" panose="02070309020205020404" pitchFamily="49" charset="0"/>
                <a:cs typeface="Courier New" panose="02070309020205020404" pitchFamily="49" charset="0"/>
              </a:rPr>
              <a:t>gdb</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program</a:t>
            </a:r>
          </a:p>
          <a:p>
            <a:pPr marL="285750" lvl="0" indent="-285750">
              <a:buClr>
                <a:srgbClr val="124191"/>
              </a:buClr>
              <a:buFont typeface="Arial" panose="020B0604020202020204" pitchFamily="34" charset="0"/>
              <a:buChar char="•"/>
            </a:pPr>
            <a:r>
              <a:rPr lang="en-US" dirty="0" err="1" smtClean="0">
                <a:solidFill>
                  <a:schemeClr val="tx1"/>
                </a:solidFill>
                <a:latin typeface="Courier New" panose="02070309020205020404" pitchFamily="49" charset="0"/>
                <a:cs typeface="Courier New" panose="02070309020205020404" pitchFamily="49" charset="0"/>
              </a:rPr>
              <a:t>gdb</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program core</a:t>
            </a:r>
          </a:p>
          <a:p>
            <a:pPr marL="285750" lvl="0" indent="-285750">
              <a:buClr>
                <a:srgbClr val="124191"/>
              </a:buClr>
              <a:buFont typeface="Arial" panose="020B0604020202020204" pitchFamily="34" charset="0"/>
              <a:buChar char="•"/>
            </a:pPr>
            <a:r>
              <a:rPr lang="en-US" dirty="0" err="1" smtClean="0">
                <a:solidFill>
                  <a:schemeClr val="tx1"/>
                </a:solidFill>
                <a:latin typeface="Courier New" panose="02070309020205020404" pitchFamily="49" charset="0"/>
                <a:cs typeface="Courier New" panose="02070309020205020404" pitchFamily="49" charset="0"/>
              </a:rPr>
              <a:t>gdb</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program </a:t>
            </a:r>
            <a:r>
              <a:rPr lang="en-US" dirty="0" smtClean="0">
                <a:solidFill>
                  <a:schemeClr val="tx1"/>
                </a:solidFill>
                <a:latin typeface="Courier New" panose="02070309020205020404" pitchFamily="49" charset="0"/>
                <a:cs typeface="Courier New" panose="02070309020205020404" pitchFamily="49" charset="0"/>
              </a:rPr>
              <a:t>1234</a:t>
            </a:r>
            <a:endParaRPr lang="en-US" dirty="0">
              <a:solidFill>
                <a:schemeClr val="tx1"/>
              </a:solidFill>
              <a:latin typeface="Courier New" panose="02070309020205020404" pitchFamily="49" charset="0"/>
              <a:cs typeface="Courier New" panose="02070309020205020404" pitchFamily="49" charset="0"/>
            </a:endParaRPr>
          </a:p>
          <a:p>
            <a:pPr marL="285750" lvl="0" indent="-285750">
              <a:buClr>
                <a:srgbClr val="124191"/>
              </a:buClr>
              <a:buFont typeface="Arial" panose="020B0604020202020204" pitchFamily="34" charset="0"/>
              <a:buChar char="•"/>
            </a:pPr>
            <a:r>
              <a:rPr lang="en-US" dirty="0" err="1" smtClean="0">
                <a:solidFill>
                  <a:schemeClr val="tx1"/>
                </a:solidFill>
                <a:latin typeface="Courier New" panose="02070309020205020404" pitchFamily="49" charset="0"/>
                <a:cs typeface="Courier New" panose="02070309020205020404" pitchFamily="49" charset="0"/>
              </a:rPr>
              <a:t>gdb</a:t>
            </a:r>
            <a:r>
              <a:rPr lang="en-US" dirty="0" smtClean="0">
                <a:solidFill>
                  <a:schemeClr val="tx1"/>
                </a:solidFill>
                <a:latin typeface="Courier New" panose="02070309020205020404" pitchFamily="49" charset="0"/>
                <a:cs typeface="Courier New" panose="02070309020205020404" pitchFamily="49" charset="0"/>
              </a:rPr>
              <a:t> –p 1234</a:t>
            </a:r>
            <a:endParaRPr lang="en-US" dirty="0">
              <a:solidFill>
                <a:schemeClr val="tx1"/>
              </a:solidFill>
              <a:latin typeface="Courier New" panose="02070309020205020404" pitchFamily="49" charset="0"/>
              <a:cs typeface="Courier New" panose="02070309020205020404" pitchFamily="49" charset="0"/>
            </a:endParaRPr>
          </a:p>
          <a:p>
            <a:pPr lvl="0">
              <a:buClr>
                <a:srgbClr val="124191"/>
              </a:buClr>
            </a:pPr>
            <a:endParaRPr lang="en-US" sz="1600" dirty="0" smtClean="0">
              <a:solidFill>
                <a:schemeClr val="tx1"/>
              </a:solidFill>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The GNU Debugger</a:t>
            </a:r>
            <a:endParaRPr lang="en-US" dirty="0"/>
          </a:p>
        </p:txBody>
      </p:sp>
      <p:sp>
        <p:nvSpPr>
          <p:cNvPr id="5" name="Text Placeholder 4"/>
          <p:cNvSpPr>
            <a:spLocks noGrp="1"/>
          </p:cNvSpPr>
          <p:nvPr>
            <p:ph type="body" sz="quarter" idx="10"/>
          </p:nvPr>
        </p:nvSpPr>
        <p:spPr/>
        <p:txBody>
          <a:bodyPr/>
          <a:lstStyle/>
          <a:p>
            <a:r>
              <a:rPr lang="en-US" dirty="0" smtClean="0"/>
              <a:t>What is GDB?</a:t>
            </a:r>
            <a:endParaRPr lang="en-US"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595659083"/>
              </p:ext>
            </p:extLst>
          </p:nvPr>
        </p:nvGraphicFramePr>
        <p:xfrm>
          <a:off x="2882900" y="1081242"/>
          <a:ext cx="5791200" cy="3520141"/>
        </p:xfrm>
        <a:graphic>
          <a:graphicData uri="http://schemas.openxmlformats.org/presentationml/2006/ole">
            <mc:AlternateContent xmlns:mc="http://schemas.openxmlformats.org/markup-compatibility/2006">
              <mc:Choice xmlns:v="urn:schemas-microsoft-com:vml" Requires="v">
                <p:oleObj spid="_x0000_s1355" name="Visio" r:id="rId4" imgW="5397246" imgH="4171569" progId="Visio.Drawing.11">
                  <p:embed/>
                </p:oleObj>
              </mc:Choice>
              <mc:Fallback>
                <p:oleObj name="Visio" r:id="rId4" imgW="5397246" imgH="4171569"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900" y="1081242"/>
                        <a:ext cx="5791200" cy="35201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9203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lvl="0">
              <a:spcAft>
                <a:spcPts val="1200"/>
              </a:spcAft>
              <a:buClr>
                <a:srgbClr val="124191"/>
              </a:buClr>
            </a:pPr>
            <a:r>
              <a:rPr lang="en-US" sz="1600" dirty="0" smtClean="0">
                <a:solidFill>
                  <a:schemeClr val="tx1"/>
                </a:solidFill>
              </a:rPr>
              <a:t>The command “</a:t>
            </a:r>
            <a:r>
              <a:rPr lang="en-US" sz="1600" b="1" i="1" dirty="0" err="1" smtClean="0">
                <a:solidFill>
                  <a:schemeClr val="tx1"/>
                </a:solidFill>
              </a:rPr>
              <a:t>ulimit</a:t>
            </a:r>
            <a:r>
              <a:rPr lang="en-US" sz="1600" b="1" i="1" dirty="0" smtClean="0">
                <a:solidFill>
                  <a:schemeClr val="tx1"/>
                </a:solidFill>
              </a:rPr>
              <a:t>  -c unlimited” </a:t>
            </a:r>
            <a:r>
              <a:rPr lang="en-US" sz="1600" i="1" dirty="0" smtClean="0">
                <a:solidFill>
                  <a:schemeClr val="tx1"/>
                </a:solidFill>
              </a:rPr>
              <a:t>and“</a:t>
            </a:r>
            <a:r>
              <a:rPr lang="en-US" altLang="zh-CN" sz="1600" i="1" dirty="0" smtClean="0">
                <a:solidFill>
                  <a:schemeClr val="tx1"/>
                </a:solidFill>
              </a:rPr>
              <a:t>/</a:t>
            </a:r>
            <a:r>
              <a:rPr lang="en-US" sz="1600" i="1" dirty="0" err="1" smtClean="0">
                <a:solidFill>
                  <a:schemeClr val="tx1"/>
                </a:solidFill>
              </a:rPr>
              <a:t>etc</a:t>
            </a:r>
            <a:r>
              <a:rPr lang="en-US" sz="1600" i="1" dirty="0" smtClean="0">
                <a:solidFill>
                  <a:schemeClr val="tx1"/>
                </a:solidFill>
              </a:rPr>
              <a:t>/security/</a:t>
            </a:r>
            <a:r>
              <a:rPr lang="en-US" sz="1600" i="1" dirty="0" err="1" smtClean="0">
                <a:solidFill>
                  <a:schemeClr val="tx1"/>
                </a:solidFill>
              </a:rPr>
              <a:t>limits.conf</a:t>
            </a:r>
            <a:r>
              <a:rPr lang="en-US" sz="1600" i="1" dirty="0" smtClean="0">
                <a:solidFill>
                  <a:schemeClr val="tx1"/>
                </a:solidFill>
              </a:rPr>
              <a:t>” </a:t>
            </a:r>
            <a:r>
              <a:rPr lang="en-US" sz="1600" dirty="0" smtClean="0">
                <a:solidFill>
                  <a:schemeClr val="tx1"/>
                </a:solidFill>
              </a:rPr>
              <a:t>can be used to enable core file if program crash. </a:t>
            </a:r>
            <a:r>
              <a:rPr lang="en-US" sz="1600" dirty="0">
                <a:solidFill>
                  <a:schemeClr val="tx1"/>
                </a:solidFill>
              </a:rPr>
              <a:t>And </a:t>
            </a:r>
            <a:r>
              <a:rPr lang="en-US" sz="1600" dirty="0" smtClean="0">
                <a:solidFill>
                  <a:schemeClr val="tx1"/>
                </a:solidFill>
              </a:rPr>
              <a:t>these files “/</a:t>
            </a:r>
            <a:r>
              <a:rPr lang="en-US" sz="1600" dirty="0" err="1">
                <a:solidFill>
                  <a:schemeClr val="tx1"/>
                </a:solidFill>
              </a:rPr>
              <a:t>proc</a:t>
            </a:r>
            <a:r>
              <a:rPr lang="en-US" sz="1600" dirty="0">
                <a:solidFill>
                  <a:schemeClr val="tx1"/>
                </a:solidFill>
              </a:rPr>
              <a:t>/sys/kernel/core</a:t>
            </a:r>
            <a:r>
              <a:rPr lang="en-US" sz="1600" dirty="0" smtClean="0">
                <a:solidFill>
                  <a:schemeClr val="tx1"/>
                </a:solidFill>
              </a:rPr>
              <a:t>*” and </a:t>
            </a:r>
            <a:r>
              <a:rPr lang="en-US" sz="1600" dirty="0">
                <a:solidFill>
                  <a:schemeClr val="tx1"/>
                </a:solidFill>
              </a:rPr>
              <a:t>“/</a:t>
            </a:r>
            <a:r>
              <a:rPr lang="en-US" sz="1600" dirty="0" err="1">
                <a:solidFill>
                  <a:schemeClr val="tx1"/>
                </a:solidFill>
              </a:rPr>
              <a:t>etc</a:t>
            </a:r>
            <a:r>
              <a:rPr lang="en-US" sz="1600" dirty="0">
                <a:solidFill>
                  <a:schemeClr val="tx1"/>
                </a:solidFill>
              </a:rPr>
              <a:t>/</a:t>
            </a:r>
            <a:r>
              <a:rPr lang="en-US" sz="1600" dirty="0" err="1">
                <a:solidFill>
                  <a:schemeClr val="tx1"/>
                </a:solidFill>
              </a:rPr>
              <a:t>sysctl.conf</a:t>
            </a:r>
            <a:r>
              <a:rPr lang="en-US" sz="1600" dirty="0">
                <a:solidFill>
                  <a:schemeClr val="tx1"/>
                </a:solidFill>
              </a:rPr>
              <a:t> ” </a:t>
            </a:r>
            <a:r>
              <a:rPr lang="en-US" sz="1600" dirty="0" smtClean="0">
                <a:solidFill>
                  <a:schemeClr val="tx1"/>
                </a:solidFill>
              </a:rPr>
              <a:t>control the core file name.</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ulimit</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a:t>
            </a:r>
            <a:endParaRPr lang="en-US" sz="1400" i="1" dirty="0" smtClean="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i="1" dirty="0" smtClean="0">
                <a:solidFill>
                  <a:srgbClr val="98A2AE"/>
                </a:solidFill>
                <a:latin typeface="Courier New" panose="02070309020205020404" pitchFamily="49" charset="0"/>
                <a:cs typeface="Courier New" panose="02070309020205020404" pitchFamily="49" charset="0"/>
              </a:rPr>
              <a:t>core file size          (blocks, -c) unlimited</a:t>
            </a:r>
          </a:p>
          <a:p>
            <a:pPr lvl="1" indent="0">
              <a:spcAft>
                <a:spcPts val="0"/>
              </a:spcAft>
              <a:buClr>
                <a:srgbClr val="001135"/>
              </a:buClr>
            </a:pPr>
            <a:endParaRPr lang="en-US" sz="1400" i="1" dirty="0" smtClean="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vim /</a:t>
            </a:r>
            <a:r>
              <a:rPr lang="en-US" sz="1400" dirty="0" err="1" smtClean="0">
                <a:solidFill>
                  <a:schemeClr val="tx1"/>
                </a:solidFill>
                <a:latin typeface="Courier New" panose="02070309020205020404" pitchFamily="49" charset="0"/>
                <a:cs typeface="Courier New" panose="02070309020205020404" pitchFamily="49" charset="0"/>
              </a:rPr>
              <a:t>etc</a:t>
            </a:r>
            <a:r>
              <a:rPr lang="en-US" sz="1400" dirty="0" smtClean="0">
                <a:solidFill>
                  <a:schemeClr val="tx1"/>
                </a:solidFill>
                <a:latin typeface="Courier New" panose="02070309020205020404" pitchFamily="49" charset="0"/>
                <a:cs typeface="Courier New" panose="02070309020205020404" pitchFamily="49" charset="0"/>
              </a:rPr>
              <a:t>/profile or ~/.</a:t>
            </a:r>
            <a:r>
              <a:rPr lang="en-US" sz="1400" dirty="0" err="1" smtClean="0">
                <a:solidFill>
                  <a:schemeClr val="tx1"/>
                </a:solidFill>
                <a:latin typeface="Courier New" panose="02070309020205020404" pitchFamily="49" charset="0"/>
                <a:cs typeface="Courier New" panose="02070309020205020404" pitchFamily="49" charset="0"/>
              </a:rPr>
              <a:t>bash_profile</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bashrc</a:t>
            </a:r>
            <a:endParaRPr lang="en-US"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i="1" dirty="0">
                <a:solidFill>
                  <a:srgbClr val="98A2AE"/>
                </a:solidFill>
                <a:latin typeface="Courier New" panose="02070309020205020404" pitchFamily="49" charset="0"/>
                <a:cs typeface="Courier New" panose="02070309020205020404" pitchFamily="49" charset="0"/>
              </a:rPr>
              <a:t># -</a:t>
            </a:r>
            <a:r>
              <a:rPr lang="en-US" sz="1400" i="1" dirty="0" smtClean="0">
                <a:solidFill>
                  <a:srgbClr val="98A2AE"/>
                </a:solidFill>
                <a:latin typeface="Courier New" panose="02070309020205020404" pitchFamily="49" charset="0"/>
                <a:cs typeface="Courier New" panose="02070309020205020404" pitchFamily="49" charset="0"/>
              </a:rPr>
              <a:t>S Change </a:t>
            </a:r>
            <a:r>
              <a:rPr lang="en-US" sz="1400" i="1" dirty="0">
                <a:solidFill>
                  <a:srgbClr val="98A2AE"/>
                </a:solidFill>
                <a:latin typeface="Courier New" panose="02070309020205020404" pitchFamily="49" charset="0"/>
                <a:cs typeface="Courier New" panose="02070309020205020404" pitchFamily="49" charset="0"/>
              </a:rPr>
              <a:t>and report the soft limit associated with a resource</a:t>
            </a:r>
            <a:r>
              <a:rPr lang="en-US" sz="1400" i="1" dirty="0" smtClean="0">
                <a:solidFill>
                  <a:srgbClr val="98A2AE"/>
                </a:solidFill>
                <a:latin typeface="Courier New" panose="02070309020205020404" pitchFamily="49" charset="0"/>
                <a:cs typeface="Courier New" panose="02070309020205020404" pitchFamily="49" charset="0"/>
              </a:rPr>
              <a:t>.</a:t>
            </a:r>
            <a:endParaRPr lang="en-US"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i="1" dirty="0" err="1">
                <a:solidFill>
                  <a:srgbClr val="98A2AE"/>
                </a:solidFill>
                <a:latin typeface="Courier New" panose="02070309020205020404" pitchFamily="49" charset="0"/>
                <a:cs typeface="Courier New" panose="02070309020205020404" pitchFamily="49" charset="0"/>
              </a:rPr>
              <a:t>ulimit</a:t>
            </a:r>
            <a:r>
              <a:rPr lang="en-US" sz="1400" i="1" dirty="0">
                <a:solidFill>
                  <a:srgbClr val="98A2AE"/>
                </a:solidFill>
                <a:latin typeface="Courier New" panose="02070309020205020404" pitchFamily="49" charset="0"/>
                <a:cs typeface="Courier New" panose="02070309020205020404" pitchFamily="49" charset="0"/>
              </a:rPr>
              <a:t> -S -c unlimited &gt;/</a:t>
            </a:r>
            <a:r>
              <a:rPr lang="en-US" sz="1400" i="1" dirty="0" err="1">
                <a:solidFill>
                  <a:srgbClr val="98A2AE"/>
                </a:solidFill>
                <a:latin typeface="Courier New" panose="02070309020205020404" pitchFamily="49" charset="0"/>
                <a:cs typeface="Courier New" panose="02070309020205020404" pitchFamily="49" charset="0"/>
              </a:rPr>
              <a:t>dev</a:t>
            </a:r>
            <a:r>
              <a:rPr lang="en-US" sz="1400" i="1" dirty="0">
                <a:solidFill>
                  <a:srgbClr val="98A2AE"/>
                </a:solidFill>
                <a:latin typeface="Courier New" panose="02070309020205020404" pitchFamily="49" charset="0"/>
                <a:cs typeface="Courier New" panose="02070309020205020404" pitchFamily="49" charset="0"/>
              </a:rPr>
              <a:t>/null 2&gt;&amp;</a:t>
            </a:r>
            <a:r>
              <a:rPr lang="en-US" sz="1400" i="1" dirty="0" smtClean="0">
                <a:solidFill>
                  <a:srgbClr val="98A2AE"/>
                </a:solidFill>
                <a:latin typeface="Courier New" panose="02070309020205020404" pitchFamily="49" charset="0"/>
                <a:cs typeface="Courier New" panose="02070309020205020404" pitchFamily="49" charset="0"/>
              </a:rPr>
              <a:t>1</a:t>
            </a:r>
          </a:p>
          <a:p>
            <a:pPr lvl="1" indent="0">
              <a:spcAft>
                <a:spcPts val="0"/>
              </a:spcAft>
              <a:buClr>
                <a:srgbClr val="001135"/>
              </a:buClr>
            </a:pPr>
            <a:endParaRPr lang="en-US"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ulimit</a:t>
            </a:r>
            <a:r>
              <a:rPr lang="en-US" sz="1400" dirty="0">
                <a:solidFill>
                  <a:schemeClr val="tx1"/>
                </a:solidFill>
                <a:latin typeface="Courier New" panose="02070309020205020404" pitchFamily="49" charset="0"/>
                <a:cs typeface="Courier New" panose="02070309020205020404" pitchFamily="49" charset="0"/>
              </a:rPr>
              <a:t> –c 0 </a:t>
            </a:r>
            <a:r>
              <a:rPr lang="en-US" sz="1400" i="1" dirty="0" smtClean="0">
                <a:solidFill>
                  <a:srgbClr val="98A2AE"/>
                </a:solidFill>
                <a:latin typeface="Courier New" panose="02070309020205020404" pitchFamily="49" charset="0"/>
                <a:cs typeface="Courier New" panose="02070309020205020404" pitchFamily="49" charset="0"/>
              </a:rPr>
              <a:t># disable core generated</a:t>
            </a:r>
          </a:p>
          <a:p>
            <a:pPr lvl="1" indent="0">
              <a:spcAft>
                <a:spcPts val="0"/>
              </a:spcAft>
              <a:buClr>
                <a:srgbClr val="001135"/>
              </a:buClr>
            </a:pPr>
            <a:endParaRPr lang="en-US"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vim /</a:t>
            </a:r>
            <a:r>
              <a:rPr lang="en-US" altLang="zh-CN" sz="1400" dirty="0" err="1">
                <a:solidFill>
                  <a:schemeClr val="tx1"/>
                </a:solidFill>
                <a:latin typeface="Courier New" panose="02070309020205020404" pitchFamily="49" charset="0"/>
                <a:cs typeface="Courier New" panose="02070309020205020404" pitchFamily="49" charset="0"/>
              </a:rPr>
              <a:t>etc</a:t>
            </a:r>
            <a:r>
              <a:rPr lang="en-US" altLang="zh-CN" sz="1400" dirty="0">
                <a:solidFill>
                  <a:schemeClr val="tx1"/>
                </a:solidFill>
                <a:latin typeface="Courier New" panose="02070309020205020404" pitchFamily="49" charset="0"/>
                <a:cs typeface="Courier New" panose="02070309020205020404" pitchFamily="49" charset="0"/>
              </a:rPr>
              <a:t>/security/</a:t>
            </a:r>
            <a:r>
              <a:rPr lang="en-US" altLang="zh-CN" sz="1400" dirty="0" err="1">
                <a:solidFill>
                  <a:schemeClr val="tx1"/>
                </a:solidFill>
                <a:latin typeface="Courier New" panose="02070309020205020404" pitchFamily="49" charset="0"/>
                <a:cs typeface="Courier New" panose="02070309020205020404" pitchFamily="49" charset="0"/>
              </a:rPr>
              <a:t>limits.conf</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98A2AE"/>
                </a:solidFill>
                <a:latin typeface="Courier New" panose="02070309020205020404" pitchFamily="49" charset="0"/>
                <a:cs typeface="Courier New" panose="02070309020205020404" pitchFamily="49" charset="0"/>
              </a:rPr>
              <a:t>&lt;domain&gt;        &lt;type&gt;  &lt;item&gt;  &lt;value&gt;</a:t>
            </a:r>
          </a:p>
          <a:p>
            <a:pPr lvl="1" indent="0">
              <a:spcAft>
                <a:spcPts val="0"/>
              </a:spcAft>
              <a:buClr>
                <a:srgbClr val="001135"/>
              </a:buClr>
            </a:pPr>
            <a:r>
              <a:rPr lang="en-US" altLang="zh-CN" sz="1400" i="1" dirty="0">
                <a:solidFill>
                  <a:srgbClr val="98A2AE"/>
                </a:solidFill>
                <a:latin typeface="Courier New" panose="02070309020205020404" pitchFamily="49" charset="0"/>
                <a:cs typeface="Courier New" panose="02070309020205020404" pitchFamily="49" charset="0"/>
              </a:rPr>
              <a:t>*               soft    core    </a:t>
            </a:r>
            <a:r>
              <a:rPr lang="en-US" altLang="zh-CN" sz="1400" i="1" dirty="0" smtClean="0">
                <a:solidFill>
                  <a:srgbClr val="98A2AE"/>
                </a:solidFill>
                <a:latin typeface="Courier New" panose="02070309020205020404" pitchFamily="49" charset="0"/>
                <a:cs typeface="Courier New" panose="02070309020205020404" pitchFamily="49" charset="0"/>
              </a:rPr>
              <a:t>0</a:t>
            </a:r>
            <a:endParaRPr lang="en-US"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sz="1400" i="1" dirty="0">
              <a:solidFill>
                <a:srgbClr val="98A2AE"/>
              </a:solidFill>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Core Dump File</a:t>
            </a:r>
            <a:endParaRPr lang="en-US" dirty="0"/>
          </a:p>
        </p:txBody>
      </p:sp>
      <p:sp>
        <p:nvSpPr>
          <p:cNvPr id="5" name="Text Placeholder 4"/>
          <p:cNvSpPr>
            <a:spLocks noGrp="1"/>
          </p:cNvSpPr>
          <p:nvPr>
            <p:ph type="body" sz="quarter" idx="10"/>
          </p:nvPr>
        </p:nvSpPr>
        <p:spPr/>
        <p:txBody>
          <a:bodyPr/>
          <a:lstStyle/>
          <a:p>
            <a:r>
              <a:rPr lang="en-US" dirty="0" smtClean="0"/>
              <a:t>How to generate core file?</a:t>
            </a:r>
            <a:endParaRPr lang="en-US" dirty="0"/>
          </a:p>
        </p:txBody>
      </p:sp>
    </p:spTree>
    <p:extLst>
      <p:ext uri="{BB962C8B-B14F-4D97-AF65-F5344CB8AC3E}">
        <p14:creationId xmlns:p14="http://schemas.microsoft.com/office/powerpoint/2010/main" val="2235774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marL="285750" indent="-285750">
              <a:buClr>
                <a:srgbClr val="124191"/>
              </a:buClr>
              <a:buFont typeface="Wingdings" panose="05000000000000000000" pitchFamily="2" charset="2"/>
              <a:buChar char="l"/>
            </a:pPr>
            <a:r>
              <a:rPr lang="en-US" sz="1600" dirty="0" err="1" smtClean="0">
                <a:solidFill>
                  <a:srgbClr val="001135"/>
                </a:solidFill>
              </a:rPr>
              <a:t>core_pattern</a:t>
            </a:r>
            <a:r>
              <a:rPr lang="en-US" sz="1600" dirty="0">
                <a:solidFill>
                  <a:srgbClr val="001135"/>
                </a:solidFill>
              </a:rPr>
              <a:t>: control core </a:t>
            </a:r>
            <a:r>
              <a:rPr lang="en-US" sz="1600" dirty="0" smtClean="0">
                <a:solidFill>
                  <a:srgbClr val="001135"/>
                </a:solidFill>
              </a:rPr>
              <a:t>filename: </a:t>
            </a:r>
            <a:r>
              <a:rPr lang="pt-BR" sz="1600" i="1" dirty="0">
                <a:solidFill>
                  <a:srgbClr val="001135"/>
                </a:solidFill>
              </a:rPr>
              <a:t>|/lib/cdh %p %u %g %s %t %h %c %e</a:t>
            </a:r>
            <a:endParaRPr lang="en-US" sz="1600" i="1" dirty="0">
              <a:solidFill>
                <a:srgbClr val="001135"/>
              </a:solidFill>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Tip: set to some common directory prefix, maybe over </a:t>
            </a:r>
            <a:r>
              <a:rPr lang="en-US" sz="1400" dirty="0" smtClean="0">
                <a:solidFill>
                  <a:schemeClr val="tx1"/>
                </a:solidFill>
                <a:latin typeface="Courier New" panose="02070309020205020404" pitchFamily="49" charset="0"/>
                <a:cs typeface="Courier New" panose="02070309020205020404" pitchFamily="49" charset="0"/>
              </a:rPr>
              <a:t>NFS</a:t>
            </a:r>
            <a:endParaRPr lang="en-US"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%p(id), %g(id), %u(id), %t(</a:t>
            </a:r>
            <a:r>
              <a:rPr lang="en-US" sz="1400" dirty="0" err="1">
                <a:solidFill>
                  <a:schemeClr val="tx1"/>
                </a:solidFill>
                <a:latin typeface="Courier New" panose="02070309020205020404" pitchFamily="49" charset="0"/>
                <a:cs typeface="Courier New" panose="02070309020205020404" pitchFamily="49" charset="0"/>
              </a:rPr>
              <a:t>imestamp</a:t>
            </a:r>
            <a:r>
              <a:rPr lang="en-US" sz="1400" dirty="0">
                <a:solidFill>
                  <a:schemeClr val="tx1"/>
                </a:solidFill>
                <a:latin typeface="Courier New" panose="02070309020205020404" pitchFamily="49" charset="0"/>
                <a:cs typeface="Courier New" panose="02070309020205020404" pitchFamily="49" charset="0"/>
              </a:rPr>
              <a:t>), %h(</a:t>
            </a:r>
            <a:r>
              <a:rPr lang="en-US" sz="1400" dirty="0" err="1">
                <a:solidFill>
                  <a:schemeClr val="tx1"/>
                </a:solidFill>
                <a:latin typeface="Courier New" panose="02070309020205020404" pitchFamily="49" charset="0"/>
                <a:cs typeface="Courier New" panose="02070309020205020404" pitchFamily="49" charset="0"/>
              </a:rPr>
              <a:t>ost</a:t>
            </a:r>
            <a:r>
              <a:rPr lang="en-US" sz="1400" dirty="0">
                <a:solidFill>
                  <a:schemeClr val="tx1"/>
                </a:solidFill>
                <a:latin typeface="Courier New" panose="02070309020205020404" pitchFamily="49" charset="0"/>
                <a:cs typeface="Courier New" panose="02070309020205020404" pitchFamily="49" charset="0"/>
              </a:rPr>
              <a:t>), %e(</a:t>
            </a:r>
            <a:r>
              <a:rPr lang="en-US" sz="1400" dirty="0" err="1">
                <a:solidFill>
                  <a:schemeClr val="tx1"/>
                </a:solidFill>
                <a:latin typeface="Courier New" panose="02070309020205020404" pitchFamily="49" charset="0"/>
                <a:cs typeface="Courier New" panose="02070309020205020404" pitchFamily="49" charset="0"/>
              </a:rPr>
              <a:t>xe</a:t>
            </a:r>
            <a:r>
              <a:rPr lang="en-US" sz="1400" dirty="0" smtClean="0">
                <a:solidFill>
                  <a:schemeClr val="tx1"/>
                </a:solidFill>
                <a:latin typeface="Courier New" panose="02070309020205020404" pitchFamily="49" charset="0"/>
                <a:cs typeface="Courier New" panose="02070309020205020404" pitchFamily="49" charset="0"/>
              </a:rPr>
              <a:t>), %s(</a:t>
            </a:r>
            <a:r>
              <a:rPr lang="en-US" sz="1400" dirty="0" err="1" smtClean="0">
                <a:solidFill>
                  <a:schemeClr val="tx1"/>
                </a:solidFill>
                <a:latin typeface="Courier New" panose="02070309020205020404" pitchFamily="49" charset="0"/>
                <a:cs typeface="Courier New" panose="02070309020205020404" pitchFamily="49" charset="0"/>
              </a:rPr>
              <a:t>ignal</a:t>
            </a:r>
            <a:r>
              <a:rPr lang="en-US" sz="1400" dirty="0" smtClean="0">
                <a:solidFill>
                  <a:schemeClr val="tx1"/>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echo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var</a:t>
            </a:r>
            <a:r>
              <a:rPr lang="en-US" altLang="zh-CN" sz="1400" dirty="0">
                <a:solidFill>
                  <a:schemeClr val="tx1"/>
                </a:solidFill>
                <a:latin typeface="Courier New" panose="02070309020205020404" pitchFamily="49" charset="0"/>
                <a:cs typeface="Courier New" panose="02070309020205020404" pitchFamily="49" charset="0"/>
              </a:rPr>
              <a:t>/core/</a:t>
            </a:r>
            <a:r>
              <a:rPr lang="en-US" altLang="zh-CN" sz="1400" dirty="0" err="1">
                <a:solidFill>
                  <a:schemeClr val="tx1"/>
                </a:solidFill>
                <a:latin typeface="Courier New" panose="02070309020205020404" pitchFamily="49" charset="0"/>
                <a:cs typeface="Courier New" panose="02070309020205020404" pitchFamily="49" charset="0"/>
              </a:rPr>
              <a:t>core_%e_%p</a:t>
            </a:r>
            <a:r>
              <a:rPr lang="en-US" altLang="zh-CN" sz="1400" dirty="0">
                <a:solidFill>
                  <a:schemeClr val="tx1"/>
                </a:solidFill>
                <a:latin typeface="Courier New" panose="02070309020205020404" pitchFamily="49" charset="0"/>
                <a:cs typeface="Courier New" panose="02070309020205020404" pitchFamily="49" charset="0"/>
              </a:rPr>
              <a:t>“ &gt; /</a:t>
            </a:r>
            <a:r>
              <a:rPr lang="en-US" altLang="zh-CN" sz="1400" dirty="0" err="1">
                <a:solidFill>
                  <a:schemeClr val="tx1"/>
                </a:solidFill>
                <a:latin typeface="Courier New" panose="02070309020205020404" pitchFamily="49" charset="0"/>
                <a:cs typeface="Courier New" panose="02070309020205020404" pitchFamily="49" charset="0"/>
              </a:rPr>
              <a:t>proc</a:t>
            </a:r>
            <a:r>
              <a:rPr lang="en-US" altLang="zh-CN" sz="1400" dirty="0">
                <a:solidFill>
                  <a:schemeClr val="tx1"/>
                </a:solidFill>
                <a:latin typeface="Courier New" panose="02070309020205020404" pitchFamily="49" charset="0"/>
                <a:cs typeface="Courier New" panose="02070309020205020404" pitchFamily="49" charset="0"/>
              </a:rPr>
              <a:t>/sys/kernel/</a:t>
            </a:r>
            <a:r>
              <a:rPr lang="en-US" altLang="zh-CN" sz="1400" dirty="0" err="1">
                <a:solidFill>
                  <a:schemeClr val="tx1"/>
                </a:solidFill>
                <a:latin typeface="Courier New" panose="02070309020205020404" pitchFamily="49" charset="0"/>
                <a:cs typeface="Courier New" panose="02070309020205020404" pitchFamily="49" charset="0"/>
              </a:rPr>
              <a:t>core_pattern</a:t>
            </a:r>
            <a:endParaRPr lang="en-US"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vim /</a:t>
            </a:r>
            <a:r>
              <a:rPr lang="en-US" sz="1400" dirty="0" err="1">
                <a:solidFill>
                  <a:schemeClr val="tx1"/>
                </a:solidFill>
                <a:latin typeface="Courier New" panose="02070309020205020404" pitchFamily="49" charset="0"/>
                <a:cs typeface="Courier New" panose="02070309020205020404" pitchFamily="49" charset="0"/>
              </a:rPr>
              <a:t>etc</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sysctl.conf</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sysctl</a:t>
            </a:r>
            <a:r>
              <a:rPr lang="en-US" sz="1400" dirty="0">
                <a:solidFill>
                  <a:schemeClr val="tx1"/>
                </a:solidFill>
                <a:latin typeface="Courier New" panose="02070309020205020404" pitchFamily="49" charset="0"/>
                <a:cs typeface="Courier New" panose="02070309020205020404" pitchFamily="49" charset="0"/>
              </a:rPr>
              <a:t> –p /</a:t>
            </a:r>
            <a:r>
              <a:rPr lang="en-US" sz="1400" dirty="0" err="1">
                <a:solidFill>
                  <a:schemeClr val="tx1"/>
                </a:solidFill>
                <a:latin typeface="Courier New" panose="02070309020205020404" pitchFamily="49" charset="0"/>
                <a:cs typeface="Courier New" panose="02070309020205020404" pitchFamily="49" charset="0"/>
              </a:rPr>
              <a:t>etc</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sysctl.conf</a:t>
            </a:r>
            <a:endParaRPr lang="en-US"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err="1" smtClean="0">
                <a:solidFill>
                  <a:srgbClr val="98A2AE"/>
                </a:solidFill>
                <a:latin typeface="Courier New" panose="02070309020205020404" pitchFamily="49" charset="0"/>
                <a:cs typeface="Courier New" panose="02070309020205020404" pitchFamily="49" charset="0"/>
              </a:rPr>
              <a:t>kernel.core_pattern</a:t>
            </a:r>
            <a:r>
              <a:rPr lang="en-US" altLang="zh-CN" sz="1400" i="1" dirty="0" smtClean="0">
                <a:solidFill>
                  <a:srgbClr val="98A2AE"/>
                </a:solidFill>
                <a:latin typeface="Courier New" panose="02070309020205020404" pitchFamily="49" charset="0"/>
                <a:cs typeface="Courier New" panose="02070309020205020404" pitchFamily="49" charset="0"/>
              </a:rPr>
              <a:t> </a:t>
            </a:r>
            <a:r>
              <a:rPr lang="en-US" altLang="zh-CN" sz="1400" i="1" dirty="0">
                <a:solidFill>
                  <a:srgbClr val="98A2AE"/>
                </a:solidFill>
                <a:latin typeface="Courier New" panose="02070309020205020404" pitchFamily="49" charset="0"/>
                <a:cs typeface="Courier New" panose="02070309020205020404" pitchFamily="49" charset="0"/>
              </a:rPr>
              <a:t>= /</a:t>
            </a:r>
            <a:r>
              <a:rPr lang="en-US" altLang="zh-CN" sz="1400" i="1" dirty="0" err="1">
                <a:solidFill>
                  <a:srgbClr val="98A2AE"/>
                </a:solidFill>
                <a:latin typeface="Courier New" panose="02070309020205020404" pitchFamily="49" charset="0"/>
                <a:cs typeface="Courier New" panose="02070309020205020404" pitchFamily="49" charset="0"/>
              </a:rPr>
              <a:t>var</a:t>
            </a:r>
            <a:r>
              <a:rPr lang="en-US" altLang="zh-CN" sz="1400" i="1" dirty="0">
                <a:solidFill>
                  <a:srgbClr val="98A2AE"/>
                </a:solidFill>
                <a:latin typeface="Courier New" panose="02070309020205020404" pitchFamily="49" charset="0"/>
                <a:cs typeface="Courier New" panose="02070309020205020404" pitchFamily="49" charset="0"/>
              </a:rPr>
              <a:t>/core/</a:t>
            </a:r>
            <a:r>
              <a:rPr lang="en-US" altLang="zh-CN" sz="1400" i="1" dirty="0" err="1">
                <a:solidFill>
                  <a:srgbClr val="98A2AE"/>
                </a:solidFill>
                <a:latin typeface="Courier New" panose="02070309020205020404" pitchFamily="49" charset="0"/>
                <a:cs typeface="Courier New" panose="02070309020205020404" pitchFamily="49" charset="0"/>
              </a:rPr>
              <a:t>core_%e_%p</a:t>
            </a:r>
            <a:r>
              <a:rPr lang="en-US" altLang="zh-CN" sz="1400" i="1" dirty="0">
                <a:solidFill>
                  <a:srgbClr val="98A2AE"/>
                </a:solidFill>
                <a:latin typeface="Courier New" panose="02070309020205020404" pitchFamily="49" charset="0"/>
                <a:cs typeface="Courier New" panose="02070309020205020404" pitchFamily="49" charset="0"/>
              </a:rPr>
              <a:t/>
            </a:r>
            <a:br>
              <a:rPr lang="en-US" altLang="zh-CN" sz="1400" i="1" dirty="0">
                <a:solidFill>
                  <a:srgbClr val="98A2AE"/>
                </a:solidFill>
                <a:latin typeface="Courier New" panose="02070309020205020404" pitchFamily="49" charset="0"/>
                <a:cs typeface="Courier New" panose="02070309020205020404" pitchFamily="49" charset="0"/>
              </a:rPr>
            </a:br>
            <a:r>
              <a:rPr lang="en-US" altLang="zh-CN" sz="1400" i="1" dirty="0" err="1">
                <a:solidFill>
                  <a:srgbClr val="98A2AE"/>
                </a:solidFill>
                <a:latin typeface="Courier New" panose="02070309020205020404" pitchFamily="49" charset="0"/>
                <a:cs typeface="Courier New" panose="02070309020205020404" pitchFamily="49" charset="0"/>
              </a:rPr>
              <a:t>kernel.core_uses_pid</a:t>
            </a:r>
            <a:r>
              <a:rPr lang="en-US" altLang="zh-CN" sz="1400" i="1" dirty="0">
                <a:solidFill>
                  <a:srgbClr val="98A2AE"/>
                </a:solidFill>
                <a:latin typeface="Courier New" panose="02070309020205020404" pitchFamily="49" charset="0"/>
                <a:cs typeface="Courier New" panose="02070309020205020404" pitchFamily="49" charset="0"/>
              </a:rPr>
              <a:t> = </a:t>
            </a:r>
            <a:r>
              <a:rPr lang="en-US" altLang="zh-CN" sz="1400" i="1" dirty="0" smtClean="0">
                <a:solidFill>
                  <a:srgbClr val="98A2AE"/>
                </a:solidFill>
                <a:latin typeface="Courier New" panose="02070309020205020404" pitchFamily="49" charset="0"/>
                <a:cs typeface="Courier New" panose="02070309020205020404" pitchFamily="49" charset="0"/>
              </a:rPr>
              <a:t>0</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Consider piping (by setting|/path/to/binary) if </a:t>
            </a:r>
            <a:r>
              <a:rPr lang="en-US" altLang="zh-CN" sz="1400" dirty="0" smtClean="0">
                <a:solidFill>
                  <a:schemeClr val="tx1"/>
                </a:solidFill>
                <a:latin typeface="Courier New" panose="02070309020205020404" pitchFamily="49" charset="0"/>
                <a:cs typeface="Courier New" panose="02070309020205020404" pitchFamily="49" charset="0"/>
              </a:rPr>
              <a:t>possible</a:t>
            </a:r>
          </a:p>
          <a:p>
            <a:pPr lvl="1" indent="0">
              <a:spcAft>
                <a:spcPts val="0"/>
              </a:spcAft>
              <a:buClr>
                <a:srgbClr val="001135"/>
              </a:buClr>
            </a:pPr>
            <a:endParaRPr lang="en-US" sz="1400" i="1" dirty="0">
              <a:solidFill>
                <a:srgbClr val="98A2AE"/>
              </a:solidFill>
              <a:latin typeface="Courier New" panose="02070309020205020404" pitchFamily="49" charset="0"/>
              <a:cs typeface="Courier New" panose="02070309020205020404" pitchFamily="49" charset="0"/>
            </a:endParaRPr>
          </a:p>
          <a:p>
            <a:pPr marL="285750" lvl="1" indent="-285750">
              <a:buClr>
                <a:srgbClr val="124191"/>
              </a:buClr>
              <a:buFont typeface="Wingdings" panose="05000000000000000000" pitchFamily="2" charset="2"/>
              <a:buChar char="l"/>
            </a:pPr>
            <a:r>
              <a:rPr lang="en-US" sz="1600" dirty="0" err="1">
                <a:solidFill>
                  <a:srgbClr val="001135"/>
                </a:solidFill>
                <a:cs typeface="ヒラギノ角ゴ Pro W3" charset="0"/>
              </a:rPr>
              <a:t>core_user_pid</a:t>
            </a:r>
            <a:r>
              <a:rPr lang="en-US" sz="1600" dirty="0">
                <a:solidFill>
                  <a:srgbClr val="001135"/>
                </a:solidFill>
                <a:cs typeface="ヒラギノ角ゴ Pro W3" charset="0"/>
              </a:rPr>
              <a:t>: append </a:t>
            </a:r>
            <a:r>
              <a:rPr lang="en-US" sz="1600" dirty="0" err="1">
                <a:solidFill>
                  <a:srgbClr val="001135"/>
                </a:solidFill>
                <a:cs typeface="ヒラギノ角ゴ Pro W3" charset="0"/>
              </a:rPr>
              <a:t>pid</a:t>
            </a:r>
            <a:r>
              <a:rPr lang="en-US" sz="1600" dirty="0">
                <a:solidFill>
                  <a:srgbClr val="001135"/>
                </a:solidFill>
                <a:cs typeface="ヒラギノ角ゴ Pro W3" charset="0"/>
              </a:rPr>
              <a:t> to </a:t>
            </a:r>
            <a:r>
              <a:rPr lang="en-US" sz="1600" dirty="0" smtClean="0">
                <a:solidFill>
                  <a:srgbClr val="001135"/>
                </a:solidFill>
                <a:cs typeface="ヒラギノ角ゴ Pro W3" charset="0"/>
              </a:rPr>
              <a:t>core. </a:t>
            </a:r>
            <a:r>
              <a:rPr lang="en-US" sz="1600" dirty="0">
                <a:solidFill>
                  <a:srgbClr val="001135"/>
                </a:solidFill>
                <a:cs typeface="ヒラギノ角ゴ Pro W3" charset="0"/>
              </a:rPr>
              <a:t>Not necessary if using a pattern (use %p instead)</a:t>
            </a:r>
          </a:p>
          <a:p>
            <a:pPr marL="285750" lvl="1" indent="-285750">
              <a:buClr>
                <a:srgbClr val="124191"/>
              </a:buClr>
              <a:buFont typeface="Wingdings" panose="05000000000000000000" pitchFamily="2" charset="2"/>
              <a:buChar char="l"/>
            </a:pPr>
            <a:r>
              <a:rPr lang="en-US" sz="1600" dirty="0" err="1">
                <a:solidFill>
                  <a:srgbClr val="001135"/>
                </a:solidFill>
                <a:cs typeface="ヒラギノ角ゴ Pro W3" charset="0"/>
              </a:rPr>
              <a:t>core_pipe_limit</a:t>
            </a:r>
            <a:r>
              <a:rPr lang="en-US" sz="1600" dirty="0">
                <a:solidFill>
                  <a:srgbClr val="001135"/>
                </a:solidFill>
                <a:cs typeface="ヒラギノ角ゴ Pro W3" charset="0"/>
              </a:rPr>
              <a:t>: max number of active core pipes (|), default value is 4</a:t>
            </a:r>
          </a:p>
          <a:p>
            <a:pPr marL="285750" lvl="1" indent="-285750">
              <a:buClr>
                <a:srgbClr val="124191"/>
              </a:buClr>
              <a:buFont typeface="Wingdings" panose="05000000000000000000" pitchFamily="2" charset="2"/>
              <a:buChar char="l"/>
            </a:pPr>
            <a:r>
              <a:rPr lang="en-US" sz="1600" dirty="0">
                <a:solidFill>
                  <a:srgbClr val="001135"/>
                </a:solidFill>
                <a:cs typeface="ヒラギノ角ゴ Pro W3" charset="0"/>
              </a:rPr>
              <a:t>Also use </a:t>
            </a:r>
            <a:r>
              <a:rPr lang="en-US" sz="1600" dirty="0" err="1">
                <a:solidFill>
                  <a:srgbClr val="001135"/>
                </a:solidFill>
                <a:cs typeface="ヒラギノ角ゴ Pro W3" charset="0"/>
              </a:rPr>
              <a:t>coredump_filter</a:t>
            </a:r>
            <a:r>
              <a:rPr lang="en-US" sz="1600" dirty="0">
                <a:solidFill>
                  <a:srgbClr val="001135"/>
                </a:solidFill>
                <a:cs typeface="ヒラギノ角ゴ Pro W3" charset="0"/>
              </a:rPr>
              <a:t> (per-process, inherited)</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C</a:t>
            </a:r>
            <a:r>
              <a:rPr lang="en-US" sz="1400" dirty="0" smtClean="0">
                <a:solidFill>
                  <a:schemeClr val="tx1"/>
                </a:solidFill>
                <a:latin typeface="Courier New" panose="02070309020205020404" pitchFamily="49" charset="0"/>
                <a:cs typeface="Courier New" panose="02070309020205020404" pitchFamily="49" charset="0"/>
              </a:rPr>
              <a:t>ustomize </a:t>
            </a:r>
            <a:r>
              <a:rPr lang="en-US" sz="1400" dirty="0">
                <a:solidFill>
                  <a:schemeClr val="tx1"/>
                </a:solidFill>
                <a:latin typeface="Courier New" panose="02070309020205020404" pitchFamily="49" charset="0"/>
                <a:cs typeface="Courier New" panose="02070309020205020404" pitchFamily="49" charset="0"/>
              </a:rPr>
              <a:t>which memory segments will be dumped when the PID process is dumped</a:t>
            </a: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a:t>Core Dump File</a:t>
            </a:r>
            <a:endParaRPr lang="en-US" dirty="0"/>
          </a:p>
        </p:txBody>
      </p:sp>
      <p:sp>
        <p:nvSpPr>
          <p:cNvPr id="5" name="Text Placeholder 4"/>
          <p:cNvSpPr>
            <a:spLocks noGrp="1"/>
          </p:cNvSpPr>
          <p:nvPr>
            <p:ph type="body" sz="quarter" idx="10"/>
          </p:nvPr>
        </p:nvSpPr>
        <p:spPr/>
        <p:txBody>
          <a:bodyPr/>
          <a:lstStyle/>
          <a:p>
            <a:r>
              <a:rPr lang="en-US" dirty="0"/>
              <a:t>Naming of core dump files/man </a:t>
            </a:r>
            <a:r>
              <a:rPr lang="en-US" dirty="0" smtClean="0"/>
              <a:t>core(5)</a:t>
            </a:r>
            <a:endParaRPr lang="en-US" dirty="0"/>
          </a:p>
        </p:txBody>
      </p:sp>
    </p:spTree>
    <p:extLst>
      <p:ext uri="{BB962C8B-B14F-4D97-AF65-F5344CB8AC3E}">
        <p14:creationId xmlns:p14="http://schemas.microsoft.com/office/powerpoint/2010/main" val="269198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marL="228600" indent="-228600">
              <a:buClr>
                <a:srgbClr val="001135"/>
              </a:buClr>
              <a:buFont typeface="+mj-lt"/>
              <a:buAutoNum type="arabicPeriod"/>
            </a:pPr>
            <a:r>
              <a:rPr lang="en-US" altLang="zh-CN" sz="1600" dirty="0" smtClean="0"/>
              <a:t>Gcore.sh: </a:t>
            </a:r>
            <a:r>
              <a:rPr lang="en-US" altLang="zh-CN" sz="1600" dirty="0"/>
              <a:t>Script to generate a core file of a running </a:t>
            </a:r>
            <a:r>
              <a:rPr lang="en-US" altLang="zh-CN" sz="1600" dirty="0" smtClean="0"/>
              <a:t>program. It </a:t>
            </a:r>
            <a:r>
              <a:rPr lang="en-US" altLang="zh-CN" sz="1600" dirty="0"/>
              <a:t>starts up </a:t>
            </a:r>
            <a:r>
              <a:rPr lang="en-US" altLang="zh-CN" sz="1600" dirty="0" err="1"/>
              <a:t>gdb</a:t>
            </a:r>
            <a:r>
              <a:rPr lang="en-US" altLang="zh-CN" sz="1600" dirty="0"/>
              <a:t>, attaches to the given PID and invokes the </a:t>
            </a:r>
            <a:r>
              <a:rPr lang="en-US" altLang="zh-CN" sz="1600" dirty="0" err="1"/>
              <a:t>gcore</a:t>
            </a:r>
            <a:r>
              <a:rPr lang="en-US" altLang="zh-CN" sz="1600" dirty="0"/>
              <a:t> command.</a:t>
            </a:r>
            <a:endParaRPr lang="pt-BR" altLang="zh-CN" sz="1600" dirty="0"/>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gcore</a:t>
            </a:r>
            <a:r>
              <a:rPr lang="en-US" altLang="zh-CN" sz="1400" dirty="0">
                <a:solidFill>
                  <a:schemeClr val="tx1"/>
                </a:solidFill>
                <a:latin typeface="Courier New" panose="02070309020205020404" pitchFamily="49" charset="0"/>
                <a:cs typeface="Courier New" panose="02070309020205020404" pitchFamily="49" charset="0"/>
              </a:rPr>
              <a:t> 5593 or (</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gcore</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smtClean="0">
                <a:solidFill>
                  <a:srgbClr val="98A2AE"/>
                </a:solidFill>
                <a:latin typeface="Courier New" panose="02070309020205020404" pitchFamily="49" charset="0"/>
                <a:cs typeface="Courier New" panose="02070309020205020404" pitchFamily="49" charset="0"/>
              </a:rPr>
              <a:t>Saved </a:t>
            </a:r>
            <a:r>
              <a:rPr lang="en-US" altLang="zh-CN" sz="1400" i="1" dirty="0" err="1">
                <a:solidFill>
                  <a:srgbClr val="98A2AE"/>
                </a:solidFill>
                <a:latin typeface="Courier New" panose="02070309020205020404" pitchFamily="49" charset="0"/>
                <a:cs typeface="Courier New" panose="02070309020205020404" pitchFamily="49" charset="0"/>
              </a:rPr>
              <a:t>corefile</a:t>
            </a:r>
            <a:r>
              <a:rPr lang="en-US" altLang="zh-CN" sz="1400" i="1" dirty="0">
                <a:solidFill>
                  <a:srgbClr val="98A2AE"/>
                </a:solidFill>
                <a:latin typeface="Courier New" panose="02070309020205020404" pitchFamily="49" charset="0"/>
                <a:cs typeface="Courier New" panose="02070309020205020404" pitchFamily="49" charset="0"/>
              </a:rPr>
              <a:t> </a:t>
            </a:r>
            <a:r>
              <a:rPr lang="en-US" altLang="zh-CN" sz="1400" i="1" dirty="0" smtClean="0">
                <a:solidFill>
                  <a:srgbClr val="98A2AE"/>
                </a:solidFill>
                <a:latin typeface="Courier New" panose="02070309020205020404" pitchFamily="49" charset="0"/>
                <a:cs typeface="Courier New" panose="02070309020205020404" pitchFamily="49" charset="0"/>
              </a:rPr>
              <a:t>core.5593</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help </a:t>
            </a:r>
            <a:r>
              <a:rPr lang="en-US" altLang="zh-CN" sz="1400" dirty="0" err="1">
                <a:solidFill>
                  <a:schemeClr val="tx1"/>
                </a:solidFill>
                <a:latin typeface="Courier New" panose="02070309020205020404" pitchFamily="49" charset="0"/>
                <a:cs typeface="Courier New" panose="02070309020205020404" pitchFamily="49" charset="0"/>
              </a:rPr>
              <a:t>gcore</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Save a core file with the current state of the debugged process.</a:t>
            </a: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Argument is optional filename.  Default filename is 'core.&lt;</a:t>
            </a:r>
            <a:r>
              <a:rPr lang="en-US" altLang="zh-CN" sz="1400" i="1" dirty="0" err="1">
                <a:solidFill>
                  <a:srgbClr val="4D5766"/>
                </a:solidFill>
                <a:latin typeface="Courier New" panose="02070309020205020404" pitchFamily="49" charset="0"/>
                <a:cs typeface="Courier New" panose="02070309020205020404" pitchFamily="49" charset="0"/>
              </a:rPr>
              <a:t>process_id</a:t>
            </a:r>
            <a:r>
              <a:rPr lang="en-US" altLang="zh-CN" sz="1400" i="1" dirty="0">
                <a:solidFill>
                  <a:srgbClr val="4D5766"/>
                </a:solidFill>
                <a:latin typeface="Courier New" panose="02070309020205020404" pitchFamily="49" charset="0"/>
                <a:cs typeface="Courier New" panose="02070309020205020404" pitchFamily="49" charset="0"/>
              </a:rPr>
              <a:t>&gt;'.</a:t>
            </a:r>
          </a:p>
          <a:p>
            <a:pPr lvl="1" indent="0">
              <a:spcAft>
                <a:spcPts val="0"/>
              </a:spcAft>
              <a:buClr>
                <a:srgbClr val="001135"/>
              </a:buClr>
            </a:pPr>
            <a:endParaRPr lang="en-US" altLang="zh-CN" sz="1100" dirty="0">
              <a:solidFill>
                <a:schemeClr val="tx1"/>
              </a:solidFill>
            </a:endParaRPr>
          </a:p>
          <a:p>
            <a:pPr marL="228600" lvl="0" indent="-228600">
              <a:buClr>
                <a:srgbClr val="001135"/>
              </a:buClr>
              <a:buFont typeface="+mj-lt"/>
              <a:buAutoNum type="arabicPeriod"/>
            </a:pPr>
            <a:r>
              <a:rPr lang="en-US" altLang="zh-CN" sz="1600" dirty="0" smtClean="0"/>
              <a:t>Fork a sub-process and call abort.</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void </a:t>
            </a:r>
            <a:r>
              <a:rPr lang="en-US" sz="1400" b="1" dirty="0" err="1">
                <a:solidFill>
                  <a:schemeClr val="tx1"/>
                </a:solidFill>
                <a:latin typeface="Courier New" panose="02070309020205020404" pitchFamily="49" charset="0"/>
                <a:cs typeface="Courier New" panose="02070309020205020404" pitchFamily="49" charset="0"/>
              </a:rPr>
              <a:t>create_dump</a:t>
            </a:r>
            <a:r>
              <a:rPr lang="en-US" sz="1400" dirty="0">
                <a:solidFill>
                  <a:schemeClr val="tx1"/>
                </a:solidFill>
                <a:latin typeface="Courier New" panose="02070309020205020404" pitchFamily="49" charset="0"/>
                <a:cs typeface="Courier New" panose="02070309020205020404" pitchFamily="49" charset="0"/>
              </a:rPr>
              <a:t>(void)</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if (!</a:t>
            </a:r>
            <a:r>
              <a:rPr lang="en-US" sz="1400" dirty="0">
                <a:solidFill>
                  <a:schemeClr val="tx1"/>
                </a:solidFill>
                <a:latin typeface="Courier New" panose="02070309020205020404" pitchFamily="49" charset="0"/>
                <a:cs typeface="Courier New" panose="02070309020205020404" pitchFamily="49" charset="0"/>
              </a:rPr>
              <a:t>fork())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sub-process</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crash </a:t>
            </a:r>
            <a:r>
              <a:rPr lang="en-US" sz="1400" dirty="0">
                <a:solidFill>
                  <a:srgbClr val="00B050"/>
                </a:solidFill>
                <a:latin typeface="Courier New" panose="02070309020205020404" pitchFamily="49" charset="0"/>
                <a:cs typeface="Courier New" panose="02070309020205020404" pitchFamily="49" charset="0"/>
              </a:rPr>
              <a:t>the app in your favorite way here</a:t>
            </a: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        abort</a:t>
            </a:r>
            <a:r>
              <a:rPr lang="en-US" sz="1400" dirty="0" smtClean="0">
                <a:solidFill>
                  <a:schemeClr val="tx1"/>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endParaRPr lang="en-US"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a:t>Core Dump File</a:t>
            </a:r>
            <a:endParaRPr lang="en-US" dirty="0"/>
          </a:p>
        </p:txBody>
      </p:sp>
      <p:sp>
        <p:nvSpPr>
          <p:cNvPr id="5" name="Text Placeholder 4"/>
          <p:cNvSpPr>
            <a:spLocks noGrp="1"/>
          </p:cNvSpPr>
          <p:nvPr>
            <p:ph type="body" sz="quarter" idx="10"/>
          </p:nvPr>
        </p:nvSpPr>
        <p:spPr/>
        <p:txBody>
          <a:bodyPr/>
          <a:lstStyle/>
          <a:p>
            <a:r>
              <a:rPr lang="en-US" altLang="zh-CN" dirty="0" smtClean="0"/>
              <a:t>How to produce core file</a:t>
            </a:r>
            <a:r>
              <a:rPr lang="en-US" altLang="zh-CN" dirty="0"/>
              <a:t> </a:t>
            </a:r>
            <a:r>
              <a:rPr lang="en-US" altLang="zh-CN" dirty="0" smtClean="0"/>
              <a:t>of </a:t>
            </a:r>
            <a:r>
              <a:rPr lang="en-US" altLang="zh-CN" dirty="0"/>
              <a:t>itself without </a:t>
            </a:r>
            <a:r>
              <a:rPr lang="en-US" altLang="zh-CN" dirty="0" smtClean="0"/>
              <a:t>terminating?</a:t>
            </a:r>
            <a:endParaRPr lang="en-US" dirty="0"/>
          </a:p>
        </p:txBody>
      </p:sp>
    </p:spTree>
    <p:extLst>
      <p:ext uri="{BB962C8B-B14F-4D97-AF65-F5344CB8AC3E}">
        <p14:creationId xmlns:p14="http://schemas.microsoft.com/office/powerpoint/2010/main" val="357031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marL="285750" indent="-285750">
              <a:buClr>
                <a:srgbClr val="001135"/>
              </a:buClr>
              <a:buFont typeface="Wingdings" panose="05000000000000000000" pitchFamily="2" charset="2"/>
              <a:buChar char="l"/>
            </a:pPr>
            <a:r>
              <a:rPr lang="en-US" altLang="zh-CN" sz="1600" dirty="0" smtClean="0">
                <a:latin typeface="Courier New" panose="02070309020205020404" pitchFamily="49" charset="0"/>
                <a:cs typeface="Courier New" panose="02070309020205020404" pitchFamily="49" charset="0"/>
              </a:rPr>
              <a:t>run –v              run </a:t>
            </a:r>
            <a:r>
              <a:rPr lang="en-US" altLang="zh-CN" sz="1600" dirty="0">
                <a:latin typeface="Courier New" panose="02070309020205020404" pitchFamily="49" charset="0"/>
                <a:cs typeface="Courier New" panose="02070309020205020404" pitchFamily="49" charset="0"/>
              </a:rPr>
              <a:t>the loaded program with the </a:t>
            </a:r>
            <a:r>
              <a:rPr lang="en-US" altLang="zh-CN" sz="1600" dirty="0" smtClean="0">
                <a:latin typeface="Courier New" panose="02070309020205020404" pitchFamily="49" charset="0"/>
                <a:cs typeface="Courier New" panose="02070309020205020404" pitchFamily="49" charset="0"/>
              </a:rPr>
              <a:t>parameters</a:t>
            </a:r>
          </a:p>
          <a:p>
            <a:pPr marL="285750" indent="-285750">
              <a:buClr>
                <a:srgbClr val="001135"/>
              </a:buClr>
              <a:buFont typeface="Wingdings" panose="05000000000000000000" pitchFamily="2" charset="2"/>
              <a:buChar char="l"/>
            </a:pPr>
            <a:r>
              <a:rPr lang="en-US" altLang="zh-CN" sz="1600" dirty="0" err="1" smtClean="0">
                <a:latin typeface="Courier New" panose="02070309020205020404" pitchFamily="49" charset="0"/>
                <a:cs typeface="Courier New" panose="02070309020205020404" pitchFamily="49" charset="0"/>
              </a:rPr>
              <a:t>bt</a:t>
            </a:r>
            <a:r>
              <a:rPr lang="en-US" altLang="zh-CN" sz="1600" dirty="0" smtClean="0">
                <a:latin typeface="Courier New" panose="02070309020205020404" pitchFamily="49" charset="0"/>
                <a:cs typeface="Courier New" panose="02070309020205020404" pitchFamily="49" charset="0"/>
              </a:rPr>
              <a:t>                  </a:t>
            </a:r>
            <a:r>
              <a:rPr lang="en-US" altLang="zh-CN" sz="1600" dirty="0" err="1" smtClean="0">
                <a:latin typeface="Courier New" panose="02070309020205020404" pitchFamily="49" charset="0"/>
                <a:cs typeface="Courier New" panose="02070309020205020404" pitchFamily="49" charset="0"/>
              </a:rPr>
              <a:t>backtrace</a:t>
            </a:r>
            <a:r>
              <a:rPr lang="en-US" altLang="zh-CN" sz="1600" dirty="0" smtClean="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 case the program </a:t>
            </a:r>
            <a:r>
              <a:rPr lang="en-US" altLang="zh-CN" sz="1600" dirty="0" smtClean="0">
                <a:latin typeface="Courier New" panose="02070309020205020404" pitchFamily="49" charset="0"/>
                <a:cs typeface="Courier New" panose="02070309020205020404" pitchFamily="49" charset="0"/>
              </a:rPr>
              <a:t>crashed)</a:t>
            </a:r>
            <a:endParaRPr lang="en-US" altLang="zh-CN" sz="1600" dirty="0">
              <a:latin typeface="Courier New" panose="02070309020205020404" pitchFamily="49" charset="0"/>
              <a:cs typeface="Courier New" panose="02070309020205020404" pitchFamily="49" charset="0"/>
            </a:endParaRPr>
          </a:p>
          <a:p>
            <a:pPr marL="285750" indent="-285750">
              <a:buClr>
                <a:srgbClr val="001135"/>
              </a:buClr>
              <a:buFont typeface="Wingdings" panose="05000000000000000000" pitchFamily="2" charset="2"/>
              <a:buChar char="l"/>
            </a:pPr>
            <a:r>
              <a:rPr lang="en-US" altLang="zh-CN" sz="1600" dirty="0">
                <a:latin typeface="Courier New" panose="02070309020205020404" pitchFamily="49" charset="0"/>
                <a:cs typeface="Courier New" panose="02070309020205020404" pitchFamily="49" charset="0"/>
              </a:rPr>
              <a:t>info </a:t>
            </a:r>
            <a:r>
              <a:rPr lang="en-US" altLang="zh-CN" sz="1600" dirty="0" smtClean="0">
                <a:latin typeface="Courier New" panose="02070309020205020404" pitchFamily="49" charset="0"/>
                <a:cs typeface="Courier New" panose="02070309020205020404" pitchFamily="49" charset="0"/>
              </a:rPr>
              <a:t>registers      dump </a:t>
            </a:r>
            <a:r>
              <a:rPr lang="en-US" altLang="zh-CN" sz="1600" dirty="0">
                <a:latin typeface="Courier New" panose="02070309020205020404" pitchFamily="49" charset="0"/>
                <a:cs typeface="Courier New" panose="02070309020205020404" pitchFamily="49" charset="0"/>
              </a:rPr>
              <a:t>all </a:t>
            </a:r>
            <a:r>
              <a:rPr lang="en-US" altLang="zh-CN" sz="1600" dirty="0" smtClean="0">
                <a:latin typeface="Courier New" panose="02070309020205020404" pitchFamily="49" charset="0"/>
                <a:cs typeface="Courier New" panose="02070309020205020404" pitchFamily="49" charset="0"/>
              </a:rPr>
              <a:t>registers</a:t>
            </a:r>
          </a:p>
          <a:p>
            <a:pPr marL="285750" indent="-285750">
              <a:buClr>
                <a:srgbClr val="001135"/>
              </a:buClr>
              <a:buFont typeface="Wingdings" panose="05000000000000000000" pitchFamily="2" charset="2"/>
              <a:buChar char="l"/>
            </a:pPr>
            <a:r>
              <a:rPr lang="en-US" altLang="zh-CN" sz="1600" dirty="0" err="1" smtClean="0">
                <a:latin typeface="Courier New" panose="02070309020205020404" pitchFamily="49" charset="0"/>
                <a:cs typeface="Courier New" panose="02070309020205020404" pitchFamily="49" charset="0"/>
              </a:rPr>
              <a:t>disas</a:t>
            </a:r>
            <a:r>
              <a:rPr lang="en-US" altLang="zh-CN" sz="1600" dirty="0" smtClean="0">
                <a:latin typeface="Courier New" panose="02070309020205020404" pitchFamily="49" charset="0"/>
                <a:cs typeface="Courier New" panose="02070309020205020404" pitchFamily="49" charset="0"/>
              </a:rPr>
              <a:t> $pc           disassemble</a:t>
            </a:r>
          </a:p>
          <a:p>
            <a:pPr marL="285750" indent="-285750">
              <a:buClr>
                <a:srgbClr val="001135"/>
              </a:buClr>
              <a:buFont typeface="Wingdings" panose="05000000000000000000" pitchFamily="2" charset="2"/>
              <a:buChar char="l"/>
            </a:pPr>
            <a:r>
              <a:rPr lang="en-US" altLang="zh-CN" sz="1600" b="1" dirty="0">
                <a:latin typeface="Courier New" panose="02070309020205020404" pitchFamily="49" charset="0"/>
                <a:cs typeface="Courier New" panose="02070309020205020404" pitchFamily="49" charset="0"/>
              </a:rPr>
              <a:t>h</a:t>
            </a:r>
            <a:r>
              <a:rPr lang="en-US" altLang="zh-CN" sz="1600" b="1" dirty="0" smtClean="0">
                <a:latin typeface="Courier New" panose="02070309020205020404" pitchFamily="49" charset="0"/>
                <a:cs typeface="Courier New" panose="02070309020205020404" pitchFamily="49" charset="0"/>
              </a:rPr>
              <a:t>elp &lt;command</a:t>
            </a:r>
            <a:r>
              <a:rPr lang="en-US" altLang="zh-CN" sz="1600" b="1" dirty="0">
                <a:latin typeface="Courier New" panose="02070309020205020404" pitchFamily="49" charset="0"/>
                <a:cs typeface="Courier New" panose="02070309020205020404" pitchFamily="49" charset="0"/>
              </a:rPr>
              <a:t>&gt;      </a:t>
            </a:r>
            <a:r>
              <a:rPr lang="en-US" altLang="zh-CN" sz="1600" b="1" dirty="0" smtClean="0">
                <a:latin typeface="Courier New" panose="02070309020205020404" pitchFamily="49" charset="0"/>
                <a:cs typeface="Courier New" panose="02070309020205020404" pitchFamily="49" charset="0"/>
              </a:rPr>
              <a:t>Get </a:t>
            </a:r>
            <a:r>
              <a:rPr lang="en-US" altLang="zh-CN" sz="1600" b="1" dirty="0">
                <a:latin typeface="Courier New" panose="02070309020205020404" pitchFamily="49" charset="0"/>
                <a:cs typeface="Courier New" panose="02070309020205020404" pitchFamily="49" charset="0"/>
              </a:rPr>
              <a:t>help on a </a:t>
            </a:r>
            <a:r>
              <a:rPr lang="en-US" altLang="zh-CN" sz="1600" b="1" dirty="0" smtClean="0">
                <a:latin typeface="Courier New" panose="02070309020205020404" pitchFamily="49" charset="0"/>
                <a:cs typeface="Courier New" panose="02070309020205020404" pitchFamily="49" charset="0"/>
              </a:rPr>
              <a:t>specific </a:t>
            </a:r>
            <a:r>
              <a:rPr lang="en-US" altLang="zh-CN" sz="1600" b="1" dirty="0" err="1">
                <a:latin typeface="Courier New" panose="02070309020205020404" pitchFamily="49" charset="0"/>
                <a:cs typeface="Courier New" panose="02070309020205020404" pitchFamily="49" charset="0"/>
              </a:rPr>
              <a:t>gdb</a:t>
            </a:r>
            <a:r>
              <a:rPr lang="en-US" altLang="zh-CN" sz="1600" b="1" dirty="0">
                <a:latin typeface="Courier New" panose="02070309020205020404" pitchFamily="49" charset="0"/>
                <a:cs typeface="Courier New" panose="02070309020205020404" pitchFamily="49" charset="0"/>
              </a:rPr>
              <a:t> </a:t>
            </a:r>
            <a:r>
              <a:rPr lang="en-US" altLang="zh-CN" sz="1600" b="1" dirty="0" smtClean="0">
                <a:latin typeface="Courier New" panose="02070309020205020404" pitchFamily="49" charset="0"/>
                <a:cs typeface="Courier New" panose="02070309020205020404" pitchFamily="49" charset="0"/>
              </a:rPr>
              <a:t>command</a:t>
            </a:r>
          </a:p>
          <a:p>
            <a:pPr marL="285750" indent="-285750">
              <a:buClr>
                <a:srgbClr val="001135"/>
              </a:buClr>
              <a:buFont typeface="Wingdings" panose="05000000000000000000" pitchFamily="2" charset="2"/>
              <a:buChar char="l"/>
            </a:pPr>
            <a:r>
              <a:rPr lang="en-US" altLang="zh-CN" sz="1600" dirty="0">
                <a:latin typeface="Courier New" panose="02070309020205020404" pitchFamily="49" charset="0"/>
                <a:cs typeface="Courier New" panose="02070309020205020404" pitchFamily="49" charset="0"/>
              </a:rPr>
              <a:t>b</a:t>
            </a:r>
            <a:r>
              <a:rPr lang="en-US" altLang="zh-CN" sz="1600" dirty="0" smtClean="0">
                <a:latin typeface="Courier New" panose="02070309020205020404" pitchFamily="49" charset="0"/>
                <a:cs typeface="Courier New" panose="02070309020205020404" pitchFamily="49" charset="0"/>
              </a:rPr>
              <a:t>reak               Set </a:t>
            </a:r>
            <a:r>
              <a:rPr lang="en-US" altLang="zh-CN" sz="1600" dirty="0">
                <a:latin typeface="Courier New" panose="02070309020205020404" pitchFamily="49" charset="0"/>
                <a:cs typeface="Courier New" panose="02070309020205020404" pitchFamily="49" charset="0"/>
              </a:rPr>
              <a:t>breakpoint at specified line or </a:t>
            </a:r>
            <a:r>
              <a:rPr lang="en-US" altLang="zh-CN" sz="1600" dirty="0" smtClean="0">
                <a:latin typeface="Courier New" panose="02070309020205020404" pitchFamily="49" charset="0"/>
                <a:cs typeface="Courier New" panose="02070309020205020404" pitchFamily="49" charset="0"/>
              </a:rPr>
              <a:t>function</a:t>
            </a:r>
          </a:p>
          <a:p>
            <a:pPr lvl="1" indent="0">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break </a:t>
            </a:r>
            <a:r>
              <a:rPr lang="en-US" altLang="zh-CN" sz="1400" dirty="0" err="1">
                <a:solidFill>
                  <a:schemeClr val="tx1"/>
                </a:solidFill>
                <a:latin typeface="Courier New" panose="02070309020205020404" pitchFamily="49" charset="0"/>
                <a:cs typeface="Courier New" panose="02070309020205020404" pitchFamily="49" charset="0"/>
              </a:rPr>
              <a:t>filename:line</a:t>
            </a:r>
            <a:r>
              <a:rPr lang="en-US" altLang="zh-CN" sz="1400" dirty="0">
                <a:solidFill>
                  <a:schemeClr val="tx1"/>
                </a:solidFill>
                <a:latin typeface="Courier New" panose="02070309020205020404" pitchFamily="49" charset="0"/>
                <a:cs typeface="Courier New" panose="02070309020205020404" pitchFamily="49" charset="0"/>
              </a:rPr>
              <a:t> if </a:t>
            </a:r>
            <a:r>
              <a:rPr lang="en-US" altLang="zh-CN" sz="1400" dirty="0" smtClean="0">
                <a:solidFill>
                  <a:schemeClr val="tx1"/>
                </a:solidFill>
                <a:latin typeface="Courier New" panose="02070309020205020404" pitchFamily="49" charset="0"/>
                <a:cs typeface="Courier New" panose="02070309020205020404" pitchFamily="49" charset="0"/>
              </a:rPr>
              <a:t>condition</a:t>
            </a:r>
            <a:endParaRPr lang="en-US" altLang="zh-CN" sz="1400" dirty="0">
              <a:solidFill>
                <a:schemeClr val="tx1"/>
              </a:solidFill>
              <a:latin typeface="Courier New" panose="02070309020205020404" pitchFamily="49" charset="0"/>
              <a:cs typeface="Courier New" panose="02070309020205020404" pitchFamily="49" charset="0"/>
            </a:endParaRPr>
          </a:p>
          <a:p>
            <a:pPr marL="285750" indent="-285750">
              <a:buClr>
                <a:srgbClr val="001135"/>
              </a:buClr>
              <a:buFont typeface="Wingdings" panose="05000000000000000000" pitchFamily="2" charset="2"/>
              <a:buChar char="l"/>
            </a:pPr>
            <a:r>
              <a:rPr lang="en-US" altLang="zh-CN" sz="1600" dirty="0" smtClean="0">
                <a:latin typeface="Courier New" panose="02070309020205020404" pitchFamily="49" charset="0"/>
                <a:cs typeface="Courier New" panose="02070309020205020404" pitchFamily="49" charset="0"/>
              </a:rPr>
              <a:t>display &lt;EXP&gt;       print EXP value each </a:t>
            </a:r>
            <a:r>
              <a:rPr lang="en-US" altLang="zh-CN" sz="1600" dirty="0">
                <a:latin typeface="Courier New" panose="02070309020205020404" pitchFamily="49" charset="0"/>
                <a:cs typeface="Courier New" panose="02070309020205020404" pitchFamily="49" charset="0"/>
              </a:rPr>
              <a:t>time the program stops</a:t>
            </a:r>
          </a:p>
          <a:p>
            <a:pPr marL="285750" indent="-285750">
              <a:buClr>
                <a:srgbClr val="001135"/>
              </a:buClr>
              <a:buFont typeface="Wingdings" panose="05000000000000000000" pitchFamily="2" charset="2"/>
              <a:buChar char="l"/>
            </a:pPr>
            <a:r>
              <a:rPr lang="en-US" altLang="zh-CN" sz="1600" dirty="0">
                <a:latin typeface="Courier New" panose="02070309020205020404" pitchFamily="49" charset="0"/>
                <a:cs typeface="Courier New" panose="02070309020205020404" pitchFamily="49" charset="0"/>
              </a:rPr>
              <a:t>watch </a:t>
            </a:r>
            <a:r>
              <a:rPr lang="en-US" altLang="zh-CN" sz="1600" dirty="0" smtClean="0">
                <a:latin typeface="Courier New" panose="02070309020205020404" pitchFamily="49" charset="0"/>
                <a:cs typeface="Courier New" panose="02070309020205020404" pitchFamily="49" charset="0"/>
              </a:rPr>
              <a:t>&lt;VAR&gt;         A </a:t>
            </a:r>
            <a:r>
              <a:rPr lang="en-US" altLang="zh-CN" sz="1600" dirty="0" err="1" smtClean="0">
                <a:latin typeface="Courier New" panose="02070309020205020404" pitchFamily="49" charset="0"/>
                <a:cs typeface="Courier New" panose="02070309020205020404" pitchFamily="49" charset="0"/>
              </a:rPr>
              <a:t>watchpoint</a:t>
            </a:r>
            <a:r>
              <a:rPr lang="en-US" altLang="zh-CN" sz="1600" dirty="0" smtClean="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stops execution of your program whenever the value </a:t>
            </a:r>
            <a:r>
              <a:rPr lang="en-US" altLang="zh-CN" sz="1600" dirty="0" smtClean="0">
                <a:latin typeface="Courier New" panose="02070309020205020404" pitchFamily="49" charset="0"/>
                <a:cs typeface="Courier New" panose="02070309020205020404" pitchFamily="49" charset="0"/>
              </a:rPr>
              <a:t>of an </a:t>
            </a:r>
            <a:r>
              <a:rPr lang="en-US" altLang="zh-CN" sz="1600" dirty="0">
                <a:latin typeface="Courier New" panose="02070309020205020404" pitchFamily="49" charset="0"/>
                <a:cs typeface="Courier New" panose="02070309020205020404" pitchFamily="49" charset="0"/>
              </a:rPr>
              <a:t>expression changes</a:t>
            </a:r>
            <a:r>
              <a:rPr lang="en-US" altLang="zh-CN" sz="1600" dirty="0" smtClean="0">
                <a:latin typeface="Courier New" panose="02070309020205020404" pitchFamily="49" charset="0"/>
                <a:cs typeface="Courier New" panose="02070309020205020404" pitchFamily="49" charset="0"/>
              </a:rPr>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watch </a:t>
            </a:r>
            <a:r>
              <a:rPr lang="en-US" altLang="zh-CN" sz="1400" dirty="0" smtClean="0">
                <a:solidFill>
                  <a:schemeClr val="tx1"/>
                </a:solidFill>
                <a:latin typeface="Courier New" panose="02070309020205020404" pitchFamily="49" charset="0"/>
                <a:cs typeface="Courier New" panose="02070309020205020404" pitchFamily="49" charset="0"/>
              </a:rPr>
              <a:t>array[3]</a:t>
            </a: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rPr>
              <a:t>watch (</a:t>
            </a:r>
            <a:r>
              <a:rPr lang="en-US" altLang="zh-CN" sz="1400" dirty="0" err="1">
                <a:solidFill>
                  <a:schemeClr val="tx1"/>
                </a:solidFill>
                <a:latin typeface="Courier New" panose="02070309020205020404" pitchFamily="49" charset="0"/>
                <a:cs typeface="Courier New" panose="02070309020205020404" pitchFamily="49" charset="0"/>
              </a:rPr>
              <a:t>int</a:t>
            </a:r>
            <a:r>
              <a:rPr lang="en-US" altLang="zh-CN" sz="1400" dirty="0">
                <a:solidFill>
                  <a:schemeClr val="tx1"/>
                </a:solidFill>
                <a:latin typeface="Courier New" panose="02070309020205020404" pitchFamily="49" charset="0"/>
                <a:cs typeface="Courier New" panose="02070309020205020404" pitchFamily="49" charset="0"/>
              </a:rPr>
              <a:t> *) 0x7fffffffe43c</a:t>
            </a: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Examples of GDB Commands</a:t>
            </a:r>
            <a:endParaRPr lang="en-US" dirty="0"/>
          </a:p>
        </p:txBody>
      </p:sp>
      <p:sp>
        <p:nvSpPr>
          <p:cNvPr id="5" name="Text Placeholder 4"/>
          <p:cNvSpPr>
            <a:spLocks noGrp="1"/>
          </p:cNvSpPr>
          <p:nvPr>
            <p:ph type="body" sz="quarter" idx="10"/>
          </p:nvPr>
        </p:nvSpPr>
        <p:spPr/>
        <p:txBody>
          <a:bodyPr/>
          <a:lstStyle/>
          <a:p>
            <a:r>
              <a:rPr lang="en-US" dirty="0" smtClean="0"/>
              <a:t> </a:t>
            </a:r>
            <a:endParaRPr lang="en-US" dirty="0"/>
          </a:p>
        </p:txBody>
      </p:sp>
    </p:spTree>
    <p:extLst>
      <p:ext uri="{BB962C8B-B14F-4D97-AF65-F5344CB8AC3E}">
        <p14:creationId xmlns:p14="http://schemas.microsoft.com/office/powerpoint/2010/main" val="231934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6" name="Title 7"/>
          <p:cNvSpPr>
            <a:spLocks noGrp="1"/>
          </p:cNvSpPr>
          <p:nvPr>
            <p:ph type="title"/>
          </p:nvPr>
        </p:nvSpPr>
        <p:spPr>
          <a:xfrm>
            <a:off x="417513" y="279400"/>
            <a:ext cx="8229600" cy="311150"/>
          </a:xfrm>
        </p:spPr>
        <p:txBody>
          <a:bodyPr/>
          <a:lstStyle/>
          <a:p>
            <a:pPr eaLnBrk="1" hangingPunct="1"/>
            <a:r>
              <a:rPr lang="en-US" altLang="zh-CN" sz="1800" dirty="0">
                <a:ea typeface="ヒラギノ角ゴ Pro W3"/>
                <a:cs typeface="Arial" charset="0"/>
              </a:rPr>
              <a:t>C</a:t>
            </a:r>
            <a:r>
              <a:rPr lang="en-US" sz="1800" dirty="0" smtClean="0">
                <a:ea typeface="ヒラギノ角ゴ Pro W3"/>
                <a:cs typeface="Arial" charset="0"/>
              </a:rPr>
              <a:t>ontents</a:t>
            </a:r>
          </a:p>
        </p:txBody>
      </p:sp>
      <p:sp>
        <p:nvSpPr>
          <p:cNvPr id="7" name="Content Placeholder 2"/>
          <p:cNvSpPr txBox="1">
            <a:spLocks/>
          </p:cNvSpPr>
          <p:nvPr/>
        </p:nvSpPr>
        <p:spPr>
          <a:xfrm>
            <a:off x="417513" y="538163"/>
            <a:ext cx="8228012" cy="30162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None/>
            </a:pPr>
            <a:r>
              <a:rPr lang="en-GB" sz="1800" smtClean="0">
                <a:ea typeface="ヒラギノ角ゴ Pro W3"/>
                <a:cs typeface="ヒラギノ角ゴ Pro W3"/>
              </a:rPr>
              <a:t> </a:t>
            </a:r>
          </a:p>
        </p:txBody>
      </p:sp>
      <p:cxnSp>
        <p:nvCxnSpPr>
          <p:cNvPr id="8" name="Straight Connector 7"/>
          <p:cNvCxnSpPr/>
          <p:nvPr/>
        </p:nvCxnSpPr>
        <p:spPr>
          <a:xfrm flipV="1">
            <a:off x="432000" y="72340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4756" y="856261"/>
            <a:ext cx="8213525" cy="2308324"/>
          </a:xfrm>
          <a:prstGeom prst="rect">
            <a:avLst/>
          </a:prstGeom>
          <a:noFill/>
        </p:spPr>
        <p:txBody>
          <a:bodyPr wrap="square" rtlCol="0">
            <a:spAutoFit/>
          </a:bodyPr>
          <a:lstStyle/>
          <a:p>
            <a:pPr marL="342900" indent="-342900">
              <a:buAutoNum type="arabicPeriod"/>
            </a:pPr>
            <a:r>
              <a:rPr lang="en-US" sz="1600" b="1" dirty="0" smtClean="0">
                <a:solidFill>
                  <a:schemeClr val="bg2"/>
                </a:solidFill>
                <a:latin typeface="+mn-lt"/>
                <a:cs typeface="Arial" panose="020B0604020202020204" pitchFamily="34" charset="0"/>
              </a:rPr>
              <a:t>GCC </a:t>
            </a:r>
            <a:r>
              <a:rPr lang="en-US" sz="1600" b="1" dirty="0">
                <a:solidFill>
                  <a:schemeClr val="bg2"/>
                </a:solidFill>
                <a:latin typeface="+mn-lt"/>
                <a:cs typeface="Arial" panose="020B0604020202020204" pitchFamily="34" charset="0"/>
              </a:rPr>
              <a:t>(GNU Compiler Collection</a:t>
            </a:r>
            <a:r>
              <a:rPr lang="en-US" sz="1600" b="1" dirty="0" smtClean="0">
                <a:solidFill>
                  <a:schemeClr val="bg2"/>
                </a:solidFill>
                <a:latin typeface="+mn-lt"/>
                <a:cs typeface="Arial" panose="020B0604020202020204" pitchFamily="34" charset="0"/>
              </a:rPr>
              <a:t>)</a:t>
            </a:r>
          </a:p>
          <a:p>
            <a:pPr marL="342900" indent="-342900">
              <a:buAutoNum type="arabicPeriod"/>
            </a:pPr>
            <a:r>
              <a:rPr lang="en-US" sz="1600" dirty="0">
                <a:solidFill>
                  <a:schemeClr val="bg2"/>
                </a:solidFill>
                <a:latin typeface="+mn-lt"/>
                <a:cs typeface="Arial" panose="020B0604020202020204" pitchFamily="34" charset="0"/>
              </a:rPr>
              <a:t>GCC Compilation </a:t>
            </a:r>
            <a:r>
              <a:rPr lang="en-US" sz="1600" dirty="0" smtClean="0">
                <a:solidFill>
                  <a:schemeClr val="bg2"/>
                </a:solidFill>
                <a:latin typeface="+mn-lt"/>
                <a:cs typeface="Arial" panose="020B0604020202020204" pitchFamily="34" charset="0"/>
              </a:rPr>
              <a:t>Process</a:t>
            </a:r>
          </a:p>
          <a:p>
            <a:pPr marL="342900" indent="-342900">
              <a:buAutoNum type="arabicPeriod"/>
            </a:pPr>
            <a:r>
              <a:rPr lang="en-US" sz="1600" dirty="0">
                <a:solidFill>
                  <a:schemeClr val="bg2"/>
                </a:solidFill>
                <a:latin typeface="+mn-lt"/>
                <a:cs typeface="Arial" panose="020B0604020202020204" pitchFamily="34" charset="0"/>
              </a:rPr>
              <a:t>More GCC </a:t>
            </a:r>
            <a:r>
              <a:rPr lang="en-US" sz="1600" dirty="0" smtClean="0">
                <a:solidFill>
                  <a:schemeClr val="bg2"/>
                </a:solidFill>
                <a:latin typeface="+mn-lt"/>
                <a:cs typeface="Arial" panose="020B0604020202020204" pitchFamily="34" charset="0"/>
              </a:rPr>
              <a:t>Compiler</a:t>
            </a:r>
          </a:p>
          <a:p>
            <a:pPr marL="342900" indent="-342900">
              <a:buAutoNum type="arabicPeriod"/>
            </a:pPr>
            <a:r>
              <a:rPr lang="en-US" sz="1600" dirty="0">
                <a:solidFill>
                  <a:schemeClr val="bg2"/>
                </a:solidFill>
                <a:latin typeface="+mn-lt"/>
                <a:cs typeface="Arial" panose="020B0604020202020204" pitchFamily="34" charset="0"/>
              </a:rPr>
              <a:t>Utilities for Examining the Compiled Files</a:t>
            </a:r>
            <a:endParaRPr lang="en-US" sz="1600" dirty="0" smtClean="0">
              <a:solidFill>
                <a:schemeClr val="bg2"/>
              </a:solidFill>
              <a:latin typeface="+mn-lt"/>
              <a:cs typeface="Arial" panose="020B0604020202020204" pitchFamily="34" charset="0"/>
            </a:endParaRPr>
          </a:p>
          <a:p>
            <a:pPr marL="342900" indent="-342900">
              <a:buAutoNum type="arabicPeriod"/>
            </a:pPr>
            <a:r>
              <a:rPr lang="en-US" sz="1600" b="1" dirty="0">
                <a:solidFill>
                  <a:schemeClr val="bg2"/>
                </a:solidFill>
                <a:latin typeface="+mn-lt"/>
                <a:cs typeface="Arial" panose="020B0604020202020204" pitchFamily="34" charset="0"/>
              </a:rPr>
              <a:t>GNU </a:t>
            </a:r>
            <a:r>
              <a:rPr lang="en-US" sz="1600" b="1" dirty="0" smtClean="0">
                <a:solidFill>
                  <a:schemeClr val="bg2"/>
                </a:solidFill>
                <a:latin typeface="+mn-lt"/>
                <a:cs typeface="Arial" panose="020B0604020202020204" pitchFamily="34" charset="0"/>
              </a:rPr>
              <a:t>Make/</a:t>
            </a:r>
            <a:r>
              <a:rPr lang="en-US" sz="1600" b="1" dirty="0" err="1" smtClean="0">
                <a:solidFill>
                  <a:schemeClr val="bg2"/>
                </a:solidFill>
                <a:latin typeface="+mn-lt"/>
                <a:cs typeface="Arial" panose="020B0604020202020204" pitchFamily="34" charset="0"/>
              </a:rPr>
              <a:t>Makefile</a:t>
            </a:r>
            <a:endParaRPr lang="en-US" sz="1600" b="1" dirty="0" smtClean="0">
              <a:solidFill>
                <a:schemeClr val="bg2"/>
              </a:solidFill>
              <a:latin typeface="+mn-lt"/>
              <a:cs typeface="Arial" panose="020B0604020202020204" pitchFamily="34" charset="0"/>
            </a:endParaRPr>
          </a:p>
          <a:p>
            <a:pPr marL="342900" indent="-342900">
              <a:buAutoNum type="arabicPeriod"/>
            </a:pPr>
            <a:r>
              <a:rPr lang="en-US" sz="1600" b="1" dirty="0">
                <a:solidFill>
                  <a:schemeClr val="bg2"/>
                </a:solidFill>
                <a:latin typeface="+mn-lt"/>
                <a:cs typeface="Arial" panose="020B0604020202020204" pitchFamily="34" charset="0"/>
              </a:rPr>
              <a:t>The GNU </a:t>
            </a:r>
            <a:r>
              <a:rPr lang="en-US" sz="1600" b="1" dirty="0" smtClean="0">
                <a:solidFill>
                  <a:schemeClr val="bg2"/>
                </a:solidFill>
                <a:latin typeface="+mn-lt"/>
                <a:cs typeface="Arial" panose="020B0604020202020204" pitchFamily="34" charset="0"/>
              </a:rPr>
              <a:t>Debugger</a:t>
            </a:r>
          </a:p>
          <a:p>
            <a:pPr marL="342900" indent="-342900">
              <a:buAutoNum type="arabicPeriod"/>
            </a:pPr>
            <a:r>
              <a:rPr lang="en-US" sz="1600" dirty="0">
                <a:solidFill>
                  <a:schemeClr val="bg2"/>
                </a:solidFill>
                <a:latin typeface="+mn-lt"/>
                <a:cs typeface="Arial" panose="020B0604020202020204" pitchFamily="34" charset="0"/>
              </a:rPr>
              <a:t>Core Dump </a:t>
            </a:r>
            <a:r>
              <a:rPr lang="en-US" sz="1600" dirty="0" smtClean="0">
                <a:solidFill>
                  <a:schemeClr val="bg2"/>
                </a:solidFill>
                <a:latin typeface="+mn-lt"/>
                <a:cs typeface="Arial" panose="020B0604020202020204" pitchFamily="34" charset="0"/>
              </a:rPr>
              <a:t>File</a:t>
            </a:r>
          </a:p>
          <a:p>
            <a:pPr marL="342900" indent="-342900">
              <a:buAutoNum type="arabicPeriod"/>
            </a:pPr>
            <a:r>
              <a:rPr lang="en-US" sz="1600" dirty="0">
                <a:solidFill>
                  <a:schemeClr val="bg2"/>
                </a:solidFill>
                <a:latin typeface="+mn-lt"/>
                <a:cs typeface="Arial" panose="020B0604020202020204" pitchFamily="34" charset="0"/>
              </a:rPr>
              <a:t>Examples of GDB </a:t>
            </a:r>
            <a:r>
              <a:rPr lang="en-US" sz="1600" dirty="0" smtClean="0">
                <a:solidFill>
                  <a:schemeClr val="bg2"/>
                </a:solidFill>
                <a:latin typeface="+mn-lt"/>
                <a:cs typeface="Arial" panose="020B0604020202020204" pitchFamily="34" charset="0"/>
              </a:rPr>
              <a:t>Commands</a:t>
            </a:r>
            <a:endParaRPr lang="en-US" sz="1600" dirty="0" smtClean="0">
              <a:solidFill>
                <a:schemeClr val="bg2"/>
              </a:solidFill>
              <a:latin typeface="+mn-lt"/>
              <a:cs typeface="Arial" panose="020B0604020202020204" pitchFamily="34" charset="0"/>
            </a:endParaRPr>
          </a:p>
          <a:p>
            <a:pPr marL="342900" indent="-342900">
              <a:buAutoNum type="arabicPeriod"/>
            </a:pPr>
            <a:endParaRPr lang="en-US" sz="1600" dirty="0" smtClean="0">
              <a:solidFill>
                <a:schemeClr val="bg2"/>
              </a:solidFill>
              <a:latin typeface="+mn-lt"/>
              <a:cs typeface="Arial" panose="020B0604020202020204" pitchFamily="34" charset="0"/>
            </a:endParaRPr>
          </a:p>
        </p:txBody>
      </p:sp>
    </p:spTree>
    <p:extLst>
      <p:ext uri="{BB962C8B-B14F-4D97-AF65-F5344CB8AC3E}">
        <p14:creationId xmlns:p14="http://schemas.microsoft.com/office/powerpoint/2010/main" val="3949393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prstGeom prst="rect">
            <a:avLst/>
          </a:prstGeom>
        </p:spPr>
        <p:txBody>
          <a:bodyPr/>
          <a:lstStyle/>
          <a:p>
            <a:pPr marL="285750" indent="-285750">
              <a:buClr>
                <a:srgbClr val="001135"/>
              </a:buClr>
              <a:buFont typeface="Wingdings" panose="05000000000000000000" pitchFamily="2" charset="2"/>
              <a:buChar char="l"/>
            </a:pPr>
            <a:r>
              <a:rPr lang="en-US" altLang="zh-CN" sz="1600" dirty="0" smtClean="0">
                <a:latin typeface="Courier New" panose="02070309020205020404" pitchFamily="49" charset="0"/>
                <a:cs typeface="Courier New" panose="02070309020205020404" pitchFamily="49" charset="0"/>
              </a:rPr>
              <a:t>print run the loaded program with the parameters</a:t>
            </a: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a:t>
            </a:r>
            <a:r>
              <a:rPr lang="en-US" altLang="zh-CN" sz="1400" dirty="0" err="1" smtClean="0">
                <a:solidFill>
                  <a:schemeClr val="tx1"/>
                </a:solidFill>
                <a:latin typeface="Courier New" panose="02070309020205020404" pitchFamily="49" charset="0"/>
                <a:cs typeface="Courier New" panose="02070309020205020404" pitchFamily="49" charset="0"/>
              </a:rPr>
              <a:t>gdb</a:t>
            </a:r>
            <a:r>
              <a:rPr lang="en-US" altLang="zh-CN" sz="1400" dirty="0" smtClean="0">
                <a:solidFill>
                  <a:schemeClr val="tx1"/>
                </a:solidFill>
                <a:latin typeface="Courier New" panose="02070309020205020404" pitchFamily="49" charset="0"/>
                <a:cs typeface="Courier New" panose="02070309020205020404" pitchFamily="49" charset="0"/>
              </a:rPr>
              <a:t>)print *array@3 </a:t>
            </a:r>
            <a:r>
              <a:rPr lang="en-US" altLang="zh-CN" sz="1400" i="1" dirty="0">
                <a:solidFill>
                  <a:srgbClr val="4D5766"/>
                </a:solidFill>
                <a:latin typeface="Courier New" panose="02070309020205020404" pitchFamily="49" charset="0"/>
                <a:cs typeface="Courier New" panose="02070309020205020404" pitchFamily="49" charset="0"/>
              </a:rPr>
              <a:t># p *</a:t>
            </a:r>
            <a:r>
              <a:rPr lang="en-US" altLang="zh-CN" sz="1400" i="1" dirty="0" err="1">
                <a:solidFill>
                  <a:srgbClr val="4D5766"/>
                </a:solidFill>
                <a:latin typeface="Courier New" panose="02070309020205020404" pitchFamily="49" charset="0"/>
                <a:cs typeface="Courier New" panose="02070309020205020404" pitchFamily="49" charset="0"/>
              </a:rPr>
              <a:t>array-var@length</a:t>
            </a:r>
            <a:endParaRPr lang="en-US" altLang="zh-CN" sz="1400" i="1" dirty="0">
              <a:solidFill>
                <a:srgbClr val="4D5766"/>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$6 = {0, 1, 2</a:t>
            </a:r>
            <a:r>
              <a:rPr lang="en-US" altLang="zh-CN" sz="1400" i="1" dirty="0" smtClean="0">
                <a:solidFill>
                  <a:srgbClr val="4D5766"/>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print/x i</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$7 = 0x64</a:t>
            </a:r>
          </a:p>
          <a:p>
            <a:pPr lvl="1" indent="0">
              <a:spcAft>
                <a:spcPts val="0"/>
              </a:spcAft>
              <a:buClr>
                <a:srgbClr val="001135"/>
              </a:buClr>
            </a:pPr>
            <a:endParaRPr lang="en-US" altLang="zh-CN" sz="1400" dirty="0">
              <a:solidFill>
                <a:schemeClr val="tx1"/>
              </a:solidFill>
              <a:latin typeface="Courier New" panose="02070309020205020404" pitchFamily="49" charset="0"/>
              <a:cs typeface="Courier New" panose="02070309020205020404" pitchFamily="49" charset="0"/>
            </a:endParaRPr>
          </a:p>
          <a:p>
            <a:pPr marL="285750" lvl="1" indent="-285750">
              <a:buClr>
                <a:srgbClr val="001135"/>
              </a:buClr>
              <a:buFont typeface="Wingdings" panose="05000000000000000000" pitchFamily="2" charset="2"/>
              <a:buChar char="l"/>
            </a:pPr>
            <a:r>
              <a:rPr lang="en-US" altLang="zh-CN" sz="1600" dirty="0">
                <a:latin typeface="Courier New" panose="02070309020205020404" pitchFamily="49" charset="0"/>
                <a:cs typeface="Courier New" panose="02070309020205020404" pitchFamily="49" charset="0"/>
              </a:rPr>
              <a:t>x</a:t>
            </a:r>
            <a:r>
              <a:rPr lang="en-US" altLang="zh-CN" sz="1600" dirty="0" smtClean="0">
                <a:latin typeface="Courier New" panose="02070309020205020404" pitchFamily="49" charset="0"/>
                <a:cs typeface="Courier New" panose="02070309020205020404" pitchFamily="49" charset="0"/>
              </a:rPr>
              <a:t>/{count}{size}{</a:t>
            </a:r>
            <a:r>
              <a:rPr lang="en-US" altLang="zh-CN" sz="1600" dirty="0">
                <a:latin typeface="Courier New" panose="02070309020205020404" pitchFamily="49" charset="0"/>
                <a:cs typeface="Courier New" panose="02070309020205020404" pitchFamily="49" charset="0"/>
              </a:rPr>
              <a:t>format</a:t>
            </a:r>
            <a:r>
              <a:rPr lang="en-US" altLang="zh-CN" sz="1600" dirty="0" smtClean="0">
                <a:latin typeface="Courier New" panose="02070309020205020404" pitchFamily="49" charset="0"/>
                <a:cs typeface="Courier New" panose="02070309020205020404" pitchFamily="49" charset="0"/>
              </a:rPr>
              <a:t>} ADDRESS: examine memory</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x/8bx array </a:t>
            </a:r>
            <a:r>
              <a:rPr lang="en-US" altLang="zh-CN" sz="1400" i="1" dirty="0" smtClean="0">
                <a:solidFill>
                  <a:srgbClr val="4D5766"/>
                </a:solidFill>
                <a:latin typeface="Courier New" panose="02070309020205020404" pitchFamily="49" charset="0"/>
                <a:cs typeface="Courier New" panose="02070309020205020404" pitchFamily="49" charset="0"/>
              </a:rPr>
              <a:t># 8 bytes with hex format</a:t>
            </a: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0x7fffffffe430: 0x00  </a:t>
            </a:r>
            <a:r>
              <a:rPr lang="en-US" altLang="zh-CN" sz="1400" i="1" dirty="0" smtClean="0">
                <a:solidFill>
                  <a:srgbClr val="4D5766"/>
                </a:solidFill>
                <a:latin typeface="Courier New" panose="02070309020205020404" pitchFamily="49" charset="0"/>
                <a:cs typeface="Courier New" panose="02070309020205020404" pitchFamily="49" charset="0"/>
              </a:rPr>
              <a:t> </a:t>
            </a:r>
            <a:r>
              <a:rPr lang="en-US" altLang="zh-CN" sz="1400" i="1" dirty="0" err="1">
                <a:solidFill>
                  <a:srgbClr val="4D5766"/>
                </a:solidFill>
                <a:latin typeface="Courier New" panose="02070309020205020404" pitchFamily="49" charset="0"/>
                <a:cs typeface="Courier New" panose="02070309020205020404" pitchFamily="49" charset="0"/>
              </a:rPr>
              <a:t>0x00</a:t>
            </a:r>
            <a:r>
              <a:rPr lang="en-US" altLang="zh-CN" sz="1400" i="1" dirty="0">
                <a:solidFill>
                  <a:srgbClr val="4D5766"/>
                </a:solidFill>
                <a:latin typeface="Courier New" panose="02070309020205020404" pitchFamily="49" charset="0"/>
                <a:cs typeface="Courier New" panose="02070309020205020404" pitchFamily="49" charset="0"/>
              </a:rPr>
              <a:t> </a:t>
            </a:r>
            <a:r>
              <a:rPr lang="en-US" altLang="zh-CN" sz="1400" i="1" dirty="0" smtClean="0">
                <a:solidFill>
                  <a:srgbClr val="4D5766"/>
                </a:solidFill>
                <a:latin typeface="Courier New" panose="02070309020205020404" pitchFamily="49" charset="0"/>
                <a:cs typeface="Courier New" panose="02070309020205020404" pitchFamily="49" charset="0"/>
              </a:rPr>
              <a:t>  </a:t>
            </a:r>
            <a:r>
              <a:rPr lang="en-US" altLang="zh-CN" sz="1400" i="1" dirty="0" err="1" smtClean="0">
                <a:solidFill>
                  <a:srgbClr val="4D5766"/>
                </a:solidFill>
                <a:latin typeface="Courier New" panose="02070309020205020404" pitchFamily="49" charset="0"/>
                <a:cs typeface="Courier New" panose="02070309020205020404" pitchFamily="49" charset="0"/>
              </a:rPr>
              <a:t>0x00</a:t>
            </a:r>
            <a:r>
              <a:rPr lang="en-US" altLang="zh-CN" sz="1400" i="1" dirty="0" smtClean="0">
                <a:solidFill>
                  <a:srgbClr val="4D5766"/>
                </a:solidFill>
                <a:latin typeface="Courier New" panose="02070309020205020404" pitchFamily="49" charset="0"/>
                <a:cs typeface="Courier New" panose="02070309020205020404" pitchFamily="49" charset="0"/>
              </a:rPr>
              <a:t>   </a:t>
            </a:r>
            <a:r>
              <a:rPr lang="en-US" altLang="zh-CN" sz="1400" i="1" dirty="0" err="1">
                <a:solidFill>
                  <a:srgbClr val="4D5766"/>
                </a:solidFill>
                <a:latin typeface="Courier New" panose="02070309020205020404" pitchFamily="49" charset="0"/>
                <a:cs typeface="Courier New" panose="02070309020205020404" pitchFamily="49" charset="0"/>
              </a:rPr>
              <a:t>0x00</a:t>
            </a:r>
            <a:r>
              <a:rPr lang="en-US" altLang="zh-CN" sz="1400" i="1" dirty="0">
                <a:solidFill>
                  <a:srgbClr val="4D5766"/>
                </a:solidFill>
                <a:latin typeface="Courier New" panose="02070309020205020404" pitchFamily="49" charset="0"/>
                <a:cs typeface="Courier New" panose="02070309020205020404" pitchFamily="49" charset="0"/>
              </a:rPr>
              <a:t> </a:t>
            </a:r>
            <a:r>
              <a:rPr lang="en-US" altLang="zh-CN" sz="1400" i="1" dirty="0" smtClean="0">
                <a:solidFill>
                  <a:srgbClr val="4D5766"/>
                </a:solidFill>
                <a:latin typeface="Courier New" panose="02070309020205020404" pitchFamily="49" charset="0"/>
                <a:cs typeface="Courier New" panose="02070309020205020404" pitchFamily="49" charset="0"/>
              </a:rPr>
              <a:t>   0x01   </a:t>
            </a:r>
            <a:r>
              <a:rPr lang="en-US" altLang="zh-CN" sz="1400" i="1" dirty="0">
                <a:solidFill>
                  <a:srgbClr val="4D5766"/>
                </a:solidFill>
                <a:latin typeface="Courier New" panose="02070309020205020404" pitchFamily="49" charset="0"/>
                <a:cs typeface="Courier New" panose="02070309020205020404" pitchFamily="49" charset="0"/>
              </a:rPr>
              <a:t>0x00 </a:t>
            </a:r>
            <a:r>
              <a:rPr lang="en-US" altLang="zh-CN" sz="1400" i="1" dirty="0" smtClean="0">
                <a:solidFill>
                  <a:srgbClr val="4D5766"/>
                </a:solidFill>
                <a:latin typeface="Courier New" panose="02070309020205020404" pitchFamily="49" charset="0"/>
                <a:cs typeface="Courier New" panose="02070309020205020404" pitchFamily="49" charset="0"/>
              </a:rPr>
              <a:t>  </a:t>
            </a:r>
            <a:r>
              <a:rPr lang="en-US" altLang="zh-CN" sz="1400" i="1" dirty="0" err="1">
                <a:solidFill>
                  <a:srgbClr val="4D5766"/>
                </a:solidFill>
                <a:latin typeface="Courier New" panose="02070309020205020404" pitchFamily="49" charset="0"/>
                <a:cs typeface="Courier New" panose="02070309020205020404" pitchFamily="49" charset="0"/>
              </a:rPr>
              <a:t>0x00</a:t>
            </a:r>
            <a:r>
              <a:rPr lang="en-US" altLang="zh-CN" sz="1400" i="1" dirty="0">
                <a:solidFill>
                  <a:srgbClr val="4D5766"/>
                </a:solidFill>
                <a:latin typeface="Courier New" panose="02070309020205020404" pitchFamily="49" charset="0"/>
                <a:cs typeface="Courier New" panose="02070309020205020404" pitchFamily="49" charset="0"/>
              </a:rPr>
              <a:t> </a:t>
            </a:r>
            <a:r>
              <a:rPr lang="en-US" altLang="zh-CN" sz="1400" i="1" dirty="0" smtClean="0">
                <a:solidFill>
                  <a:srgbClr val="4D5766"/>
                </a:solidFill>
                <a:latin typeface="Courier New" panose="02070309020205020404" pitchFamily="49" charset="0"/>
                <a:cs typeface="Courier New" panose="02070309020205020404" pitchFamily="49" charset="0"/>
              </a:rPr>
              <a:t>  </a:t>
            </a:r>
            <a:r>
              <a:rPr lang="en-US" altLang="zh-CN" sz="1400" i="1" dirty="0" err="1" smtClean="0">
                <a:solidFill>
                  <a:srgbClr val="4D5766"/>
                </a:solidFill>
                <a:latin typeface="Courier New" panose="02070309020205020404" pitchFamily="49" charset="0"/>
                <a:cs typeface="Courier New" panose="02070309020205020404" pitchFamily="49" charset="0"/>
              </a:rPr>
              <a:t>0x00</a:t>
            </a:r>
            <a:endParaRPr lang="en-US" altLang="zh-CN" sz="1400" i="1" dirty="0" smtClean="0">
              <a:solidFill>
                <a:srgbClr val="4D5766"/>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x/4wx array </a:t>
            </a:r>
            <a:r>
              <a:rPr lang="en-US" altLang="zh-CN" sz="1400" i="1" dirty="0">
                <a:solidFill>
                  <a:srgbClr val="4D5766"/>
                </a:solidFill>
                <a:latin typeface="Courier New" panose="02070309020205020404" pitchFamily="49" charset="0"/>
                <a:cs typeface="Courier New" panose="02070309020205020404" pitchFamily="49" charset="0"/>
              </a:rPr>
              <a:t># 4 half word with hex </a:t>
            </a:r>
            <a:r>
              <a:rPr lang="en-US" altLang="zh-CN" sz="1400" i="1" dirty="0" smtClean="0">
                <a:solidFill>
                  <a:srgbClr val="4D5766"/>
                </a:solidFill>
                <a:latin typeface="Courier New" panose="02070309020205020404" pitchFamily="49" charset="0"/>
                <a:cs typeface="Courier New" panose="02070309020205020404" pitchFamily="49" charset="0"/>
              </a:rPr>
              <a:t>format</a:t>
            </a: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0x7fffffffe430: 0x0000  </a:t>
            </a:r>
            <a:r>
              <a:rPr lang="en-US" altLang="zh-CN" sz="1400" i="1" dirty="0" err="1">
                <a:solidFill>
                  <a:srgbClr val="4D5766"/>
                </a:solidFill>
                <a:latin typeface="Courier New" panose="02070309020205020404" pitchFamily="49" charset="0"/>
                <a:cs typeface="Courier New" panose="02070309020205020404" pitchFamily="49" charset="0"/>
              </a:rPr>
              <a:t>0x0000</a:t>
            </a:r>
            <a:r>
              <a:rPr lang="en-US" altLang="zh-CN" sz="1400" i="1" dirty="0">
                <a:solidFill>
                  <a:srgbClr val="4D5766"/>
                </a:solidFill>
                <a:latin typeface="Courier New" panose="02070309020205020404" pitchFamily="49" charset="0"/>
                <a:cs typeface="Courier New" panose="02070309020205020404" pitchFamily="49" charset="0"/>
              </a:rPr>
              <a:t>  0x0001  </a:t>
            </a:r>
            <a:r>
              <a:rPr lang="en-US" altLang="zh-CN" sz="1400" i="1" dirty="0" smtClean="0">
                <a:solidFill>
                  <a:srgbClr val="4D5766"/>
                </a:solidFill>
                <a:latin typeface="Courier New" panose="02070309020205020404" pitchFamily="49" charset="0"/>
                <a:cs typeface="Courier New" panose="02070309020205020404" pitchFamily="49" charset="0"/>
              </a:rPr>
              <a:t>0x0000</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err="1">
                <a:solidFill>
                  <a:schemeClr val="tx1"/>
                </a:solidFill>
                <a:latin typeface="Courier New" panose="02070309020205020404" pitchFamily="49" charset="0"/>
                <a:cs typeface="Courier New" panose="02070309020205020404" pitchFamily="49" charset="0"/>
              </a:rPr>
              <a:t>gdb</a:t>
            </a:r>
            <a:r>
              <a:rPr lang="en-US" altLang="zh-CN" sz="1400" dirty="0">
                <a:solidFill>
                  <a:schemeClr val="tx1"/>
                </a:solidFill>
                <a:latin typeface="Courier New" panose="02070309020205020404" pitchFamily="49" charset="0"/>
                <a:cs typeface="Courier New" panose="02070309020205020404" pitchFamily="49" charset="0"/>
              </a:rPr>
              <a:t>) x/2wd array </a:t>
            </a:r>
            <a:r>
              <a:rPr lang="en-US" altLang="zh-CN" sz="1400" i="1" dirty="0">
                <a:solidFill>
                  <a:srgbClr val="4D5766"/>
                </a:solidFill>
                <a:latin typeface="Courier New" panose="02070309020205020404" pitchFamily="49" charset="0"/>
                <a:cs typeface="Courier New" panose="02070309020205020404" pitchFamily="49" charset="0"/>
              </a:rPr>
              <a:t># 2 word with decimal format</a:t>
            </a: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0x7fffffffe430: 0       </a:t>
            </a:r>
            <a:r>
              <a:rPr lang="en-US" altLang="zh-CN" sz="1400" i="1" dirty="0" smtClean="0">
                <a:solidFill>
                  <a:srgbClr val="4D5766"/>
                </a:solidFill>
                <a:latin typeface="Courier New" panose="02070309020205020404" pitchFamily="49" charset="0"/>
                <a:cs typeface="Courier New" panose="02070309020205020404" pitchFamily="49" charset="0"/>
              </a:rPr>
              <a:t>1</a:t>
            </a:r>
          </a:p>
          <a:p>
            <a:pPr lvl="1" indent="0">
              <a:spcAft>
                <a:spcPts val="0"/>
              </a:spcAft>
              <a:buClr>
                <a:srgbClr val="001135"/>
              </a:buClr>
            </a:pPr>
            <a:endParaRPr lang="en-US" altLang="zh-CN" sz="1400" i="1" dirty="0">
              <a:solidFill>
                <a:srgbClr val="4D5766"/>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a:solidFill>
                  <a:srgbClr val="4D5766"/>
                </a:solidFill>
                <a:latin typeface="Courier New" panose="02070309020205020404" pitchFamily="49" charset="0"/>
                <a:cs typeface="Courier New" panose="02070309020205020404" pitchFamily="49" charset="0"/>
              </a:rPr>
              <a:t>Size letters are b(byte), h(</a:t>
            </a:r>
            <a:r>
              <a:rPr lang="en-US" altLang="zh-CN" sz="1400" i="1" dirty="0" err="1">
                <a:solidFill>
                  <a:srgbClr val="4D5766"/>
                </a:solidFill>
                <a:latin typeface="Courier New" panose="02070309020205020404" pitchFamily="49" charset="0"/>
                <a:cs typeface="Courier New" panose="02070309020205020404" pitchFamily="49" charset="0"/>
              </a:rPr>
              <a:t>halfword</a:t>
            </a:r>
            <a:r>
              <a:rPr lang="en-US" altLang="zh-CN" sz="1400" i="1" dirty="0">
                <a:solidFill>
                  <a:srgbClr val="4D5766"/>
                </a:solidFill>
                <a:latin typeface="Courier New" panose="02070309020205020404" pitchFamily="49" charset="0"/>
                <a:cs typeface="Courier New" panose="02070309020205020404" pitchFamily="49" charset="0"/>
              </a:rPr>
              <a:t>), w(word), g(giant, 8 bytes</a:t>
            </a:r>
            <a:r>
              <a:rPr lang="en-US" altLang="zh-CN" sz="1400" i="1" dirty="0" smtClean="0">
                <a:solidFill>
                  <a:srgbClr val="4D5766"/>
                </a:solidFill>
                <a:latin typeface="Courier New" panose="02070309020205020404" pitchFamily="49" charset="0"/>
                <a:cs typeface="Courier New" panose="02070309020205020404" pitchFamily="49" charset="0"/>
              </a:rPr>
              <a:t>)</a:t>
            </a:r>
            <a:endParaRPr lang="en-US" altLang="zh-CN" sz="1400" i="1" dirty="0">
              <a:solidFill>
                <a:srgbClr val="4D5766"/>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i="1" dirty="0" smtClean="0">
                <a:solidFill>
                  <a:srgbClr val="4D5766"/>
                </a:solidFill>
                <a:latin typeface="Courier New" panose="02070309020205020404" pitchFamily="49" charset="0"/>
                <a:cs typeface="Courier New" panose="02070309020205020404" pitchFamily="49" charset="0"/>
              </a:rPr>
              <a:t>Format </a:t>
            </a:r>
            <a:r>
              <a:rPr lang="en-US" altLang="zh-CN" sz="1400" i="1" dirty="0">
                <a:solidFill>
                  <a:srgbClr val="4D5766"/>
                </a:solidFill>
                <a:latin typeface="Courier New" panose="02070309020205020404" pitchFamily="49" charset="0"/>
                <a:cs typeface="Courier New" panose="02070309020205020404" pitchFamily="49" charset="0"/>
              </a:rPr>
              <a:t>letters are o(octal), x(hex), d(decimal), u(unsigned decimal</a:t>
            </a:r>
            <a:r>
              <a:rPr lang="en-US" altLang="zh-CN" sz="1400" i="1" dirty="0" smtClean="0">
                <a:solidFill>
                  <a:srgbClr val="4D5766"/>
                </a:solidFill>
                <a:latin typeface="Courier New" panose="02070309020205020404" pitchFamily="49" charset="0"/>
                <a:cs typeface="Courier New" panose="02070309020205020404" pitchFamily="49" charset="0"/>
              </a:rPr>
              <a:t>)……</a:t>
            </a:r>
          </a:p>
          <a:p>
            <a:pPr lvl="1" indent="0">
              <a:spcAft>
                <a:spcPts val="0"/>
              </a:spcAft>
              <a:buClr>
                <a:srgbClr val="001135"/>
              </a:buClr>
            </a:pPr>
            <a:endParaRPr lang="en-US" altLang="zh-CN" sz="1400" i="1" dirty="0">
              <a:solidFill>
                <a:srgbClr val="4D5766"/>
              </a:solidFill>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Examples of GDB Commands</a:t>
            </a:r>
            <a:endParaRPr lang="en-US" dirty="0"/>
          </a:p>
        </p:txBody>
      </p:sp>
      <p:sp>
        <p:nvSpPr>
          <p:cNvPr id="5" name="Text Placeholder 4"/>
          <p:cNvSpPr>
            <a:spLocks noGrp="1"/>
          </p:cNvSpPr>
          <p:nvPr>
            <p:ph type="body" sz="quarter" idx="10"/>
          </p:nvPr>
        </p:nvSpPr>
        <p:spPr/>
        <p:txBody>
          <a:bodyPr/>
          <a:lstStyle/>
          <a:p>
            <a:r>
              <a:rPr lang="en-US" dirty="0" smtClean="0"/>
              <a:t> </a:t>
            </a:r>
            <a:endParaRPr lang="en-US" dirty="0"/>
          </a:p>
        </p:txBody>
      </p:sp>
    </p:spTree>
    <p:extLst>
      <p:ext uri="{BB962C8B-B14F-4D97-AF65-F5344CB8AC3E}">
        <p14:creationId xmlns:p14="http://schemas.microsoft.com/office/powerpoint/2010/main" val="4253834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GCC (</a:t>
            </a:r>
            <a:r>
              <a:rPr lang="en-US" altLang="zh-CN" dirty="0">
                <a:ea typeface="ヒラギノ角ゴ Pro W3" charset="0"/>
                <a:cs typeface="ヒラギノ角ゴ Pro W3" charset="0"/>
              </a:rPr>
              <a:t>GNU Compiler Collection</a:t>
            </a:r>
            <a:r>
              <a:rPr lang="en-US" altLang="zh-CN" dirty="0" smtClean="0"/>
              <a:t>)</a:t>
            </a:r>
            <a:endParaRPr lang="zh-CN" altLang="en-US" dirty="0"/>
          </a:p>
        </p:txBody>
      </p:sp>
      <p:sp>
        <p:nvSpPr>
          <p:cNvPr id="5" name="Text Placeholder 4"/>
          <p:cNvSpPr>
            <a:spLocks noGrp="1"/>
          </p:cNvSpPr>
          <p:nvPr>
            <p:ph type="body" sz="quarter" idx="10"/>
          </p:nvPr>
        </p:nvSpPr>
        <p:spPr/>
        <p:txBody>
          <a:bodyPr/>
          <a:lstStyle/>
          <a:p>
            <a:r>
              <a:rPr lang="en-US" altLang="zh-CN" dirty="0" smtClean="0"/>
              <a:t> </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lvl="0">
              <a:spcAft>
                <a:spcPts val="1200"/>
              </a:spcAft>
              <a:buClr>
                <a:srgbClr val="124191"/>
              </a:buClr>
            </a:pPr>
            <a:r>
              <a:rPr lang="en-US" sz="1600" dirty="0">
                <a:solidFill>
                  <a:schemeClr val="tx1"/>
                </a:solidFill>
              </a:rPr>
              <a:t>GCC, formerly for "GNU C Compiler", has grown over times to support many languages such as C++, Objective-C, Java, Fortran and Ada. It is now referred to as "GNU Compiler Collection". See http://gcc.gnu.org/ for detail</a:t>
            </a:r>
            <a:r>
              <a:rPr lang="en-US" sz="1600" dirty="0" smtClean="0">
                <a:solidFill>
                  <a:schemeClr val="tx1"/>
                </a:solidFill>
              </a:rPr>
              <a:t>.</a:t>
            </a:r>
            <a:endParaRPr lang="en-US" sz="1200" dirty="0">
              <a:solidFill>
                <a:srgbClr val="4D5766"/>
              </a:solidFill>
            </a:endParaRPr>
          </a:p>
          <a:p>
            <a:pPr marL="228600" indent="-228600">
              <a:buClr>
                <a:srgbClr val="001135"/>
              </a:buClr>
              <a:buFont typeface="+mj-lt"/>
              <a:buAutoNum type="arabicPeriod"/>
            </a:pPr>
            <a:r>
              <a:rPr lang="en-US" altLang="zh-CN" sz="1600" dirty="0"/>
              <a:t>A few commonly-used GCC compiler options are:</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gcc</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b="1" dirty="0">
                <a:solidFill>
                  <a:schemeClr val="tx1"/>
                </a:solidFill>
                <a:latin typeface="Courier New" panose="02070309020205020404" pitchFamily="49" charset="0"/>
                <a:cs typeface="Courier New" panose="02070309020205020404" pitchFamily="49" charset="0"/>
              </a:rPr>
              <a:t>-Wall -g -o </a:t>
            </a:r>
            <a:r>
              <a:rPr lang="en-US" altLang="zh-CN" sz="1400" dirty="0">
                <a:solidFill>
                  <a:schemeClr val="tx1"/>
                </a:solidFill>
                <a:latin typeface="Courier New" panose="02070309020205020404" pitchFamily="49" charset="0"/>
                <a:cs typeface="Courier New" panose="02070309020205020404" pitchFamily="49" charset="0"/>
              </a:rPr>
              <a:t>hello </a:t>
            </a:r>
            <a:r>
              <a:rPr lang="en-US" altLang="zh-CN" sz="1400" dirty="0" err="1">
                <a:solidFill>
                  <a:schemeClr val="tx1"/>
                </a:solidFill>
                <a:latin typeface="Courier New" panose="02070309020205020404" pitchFamily="49" charset="0"/>
                <a:cs typeface="Courier New" panose="02070309020205020404" pitchFamily="49" charset="0"/>
              </a:rPr>
              <a:t>hello.c</a:t>
            </a:r>
            <a:endParaRPr lang="en-US" altLang="zh-CN" sz="1400" dirty="0">
              <a:solidFill>
                <a:schemeClr val="tx1"/>
              </a:solidFill>
              <a:latin typeface="Courier New" panose="02070309020205020404" pitchFamily="49" charset="0"/>
              <a:cs typeface="Courier New" panose="02070309020205020404" pitchFamily="49" charset="0"/>
            </a:endParaRPr>
          </a:p>
          <a:p>
            <a:pPr marL="744538" lvl="1" indent="-285750">
              <a:spcAft>
                <a:spcPts val="0"/>
              </a:spcAft>
              <a:buClr>
                <a:srgbClr val="001135"/>
              </a:buClr>
              <a:buFont typeface="Arial" panose="020B0604020202020204" pitchFamily="34" charset="0"/>
              <a:buChar char="•"/>
            </a:pPr>
            <a:r>
              <a:rPr lang="en-US" altLang="zh-CN" sz="1400" i="1" dirty="0">
                <a:solidFill>
                  <a:schemeClr val="bg1">
                    <a:lumMod val="50000"/>
                  </a:schemeClr>
                </a:solidFill>
                <a:latin typeface="Courier New" panose="02070309020205020404" pitchFamily="49" charset="0"/>
                <a:cs typeface="Courier New" panose="02070309020205020404" pitchFamily="49" charset="0"/>
              </a:rPr>
              <a:t>-o: specifies the output executable filename.</a:t>
            </a:r>
          </a:p>
          <a:p>
            <a:pPr marL="744538" lvl="1" indent="-285750">
              <a:spcAft>
                <a:spcPts val="0"/>
              </a:spcAft>
              <a:buClr>
                <a:srgbClr val="001135"/>
              </a:buClr>
              <a:buFont typeface="Arial" panose="020B0604020202020204" pitchFamily="34" charset="0"/>
              <a:buChar char="•"/>
            </a:pPr>
            <a:r>
              <a:rPr lang="en-US" altLang="zh-CN" sz="1400" i="1" dirty="0">
                <a:solidFill>
                  <a:schemeClr val="bg1">
                    <a:lumMod val="50000"/>
                  </a:schemeClr>
                </a:solidFill>
                <a:latin typeface="Courier New" panose="02070309020205020404" pitchFamily="49" charset="0"/>
                <a:cs typeface="Courier New" panose="02070309020205020404" pitchFamily="49" charset="0"/>
              </a:rPr>
              <a:t>-Wall: prints "all" warning messages.</a:t>
            </a:r>
          </a:p>
          <a:p>
            <a:pPr marL="744538" lvl="1" indent="-285750">
              <a:spcAft>
                <a:spcPts val="0"/>
              </a:spcAft>
              <a:buClr>
                <a:srgbClr val="001135"/>
              </a:buClr>
              <a:buFont typeface="Arial" panose="020B0604020202020204" pitchFamily="34" charset="0"/>
              <a:buChar char="•"/>
            </a:pPr>
            <a:r>
              <a:rPr lang="en-US" altLang="zh-CN" sz="1400" i="1" dirty="0">
                <a:solidFill>
                  <a:schemeClr val="bg1">
                    <a:lumMod val="50000"/>
                  </a:schemeClr>
                </a:solidFill>
                <a:latin typeface="Courier New" panose="02070309020205020404" pitchFamily="49" charset="0"/>
                <a:cs typeface="Courier New" panose="02070309020205020404" pitchFamily="49" charset="0"/>
              </a:rPr>
              <a:t>-g: generates additional symbolic </a:t>
            </a:r>
            <a:r>
              <a:rPr lang="en-US" altLang="zh-CN" sz="1400" i="1" dirty="0" err="1">
                <a:solidFill>
                  <a:schemeClr val="bg1">
                    <a:lumMod val="50000"/>
                  </a:schemeClr>
                </a:solidFill>
                <a:latin typeface="Courier New" panose="02070309020205020404" pitchFamily="49" charset="0"/>
                <a:cs typeface="Courier New" panose="02070309020205020404" pitchFamily="49" charset="0"/>
              </a:rPr>
              <a:t>debuggging</a:t>
            </a:r>
            <a:r>
              <a:rPr lang="en-US" altLang="zh-CN" sz="1400" i="1" dirty="0">
                <a:solidFill>
                  <a:schemeClr val="bg1">
                    <a:lumMod val="50000"/>
                  </a:schemeClr>
                </a:solidFill>
                <a:latin typeface="Courier New" panose="02070309020205020404" pitchFamily="49" charset="0"/>
                <a:cs typeface="Courier New" panose="02070309020205020404" pitchFamily="49" charset="0"/>
              </a:rPr>
              <a:t> information for use with </a:t>
            </a:r>
            <a:r>
              <a:rPr lang="en-US" altLang="zh-CN" sz="1400" i="1" dirty="0" err="1">
                <a:solidFill>
                  <a:schemeClr val="bg1">
                    <a:lumMod val="50000"/>
                  </a:schemeClr>
                </a:solidFill>
                <a:latin typeface="Courier New" panose="02070309020205020404" pitchFamily="49" charset="0"/>
                <a:cs typeface="Courier New" panose="02070309020205020404" pitchFamily="49" charset="0"/>
              </a:rPr>
              <a:t>gdb</a:t>
            </a:r>
            <a:r>
              <a:rPr lang="en-US" altLang="zh-CN" sz="1400" i="1" dirty="0">
                <a:solidFill>
                  <a:schemeClr val="bg1">
                    <a:lumMod val="50000"/>
                  </a:schemeClr>
                </a:solidFill>
                <a:latin typeface="Courier New" panose="02070309020205020404" pitchFamily="49" charset="0"/>
                <a:cs typeface="Courier New" panose="02070309020205020404" pitchFamily="49" charset="0"/>
              </a:rPr>
              <a:t> debugger</a:t>
            </a:r>
            <a:r>
              <a:rPr lang="en-US" altLang="zh-CN" sz="1400" i="1" dirty="0" smtClean="0">
                <a:solidFill>
                  <a:schemeClr val="bg1">
                    <a:lumMod val="50000"/>
                  </a:schemeClr>
                </a:solidFill>
                <a:latin typeface="Courier New" panose="02070309020205020404" pitchFamily="49" charset="0"/>
                <a:cs typeface="Courier New" panose="02070309020205020404" pitchFamily="49" charset="0"/>
              </a:rPr>
              <a:t>.</a:t>
            </a:r>
          </a:p>
          <a:p>
            <a:pPr lvl="1" indent="0">
              <a:spcAft>
                <a:spcPts val="0"/>
              </a:spcAft>
              <a:buClr>
                <a:srgbClr val="001135"/>
              </a:buClr>
            </a:pPr>
            <a:endParaRPr lang="en-US" altLang="zh-CN" sz="1400" i="1" dirty="0">
              <a:solidFill>
                <a:schemeClr val="bg1">
                  <a:lumMod val="50000"/>
                </a:schemeClr>
              </a:solidFill>
              <a:latin typeface="Courier New" panose="02070309020205020404" pitchFamily="49" charset="0"/>
              <a:cs typeface="Courier New" panose="02070309020205020404" pitchFamily="49" charset="0"/>
            </a:endParaRPr>
          </a:p>
          <a:p>
            <a:pPr marL="228600" indent="-228600">
              <a:buClr>
                <a:srgbClr val="001135"/>
              </a:buClr>
              <a:buFont typeface="+mj-lt"/>
              <a:buAutoNum type="arabicPeriod"/>
            </a:pPr>
            <a:r>
              <a:rPr lang="en-US" sz="1600" dirty="0"/>
              <a:t>Verbose Mode (-v)</a:t>
            </a: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gcc</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-v </a:t>
            </a:r>
            <a:r>
              <a:rPr lang="en-US" sz="1400" dirty="0" err="1">
                <a:solidFill>
                  <a:schemeClr val="tx1"/>
                </a:solidFill>
                <a:latin typeface="Courier New" panose="02070309020205020404" pitchFamily="49" charset="0"/>
                <a:cs typeface="Courier New" panose="02070309020205020404" pitchFamily="49" charset="0"/>
              </a:rPr>
              <a:t>hello.c</a:t>
            </a:r>
            <a:r>
              <a:rPr lang="en-US" sz="1400" dirty="0">
                <a:solidFill>
                  <a:schemeClr val="tx1"/>
                </a:solidFill>
                <a:latin typeface="Courier New" panose="02070309020205020404" pitchFamily="49" charset="0"/>
                <a:cs typeface="Courier New" panose="02070309020205020404" pitchFamily="49" charset="0"/>
              </a:rPr>
              <a:t> -o </a:t>
            </a:r>
            <a:r>
              <a:rPr lang="en-US" sz="1400" dirty="0" smtClean="0">
                <a:solidFill>
                  <a:schemeClr val="tx1"/>
                </a:solidFill>
                <a:latin typeface="Courier New" panose="02070309020205020404" pitchFamily="49" charset="0"/>
                <a:cs typeface="Courier New" panose="02070309020205020404" pitchFamily="49" charset="0"/>
              </a:rPr>
              <a:t>hello</a:t>
            </a:r>
          </a:p>
          <a:p>
            <a:pPr lvl="1" indent="0">
              <a:spcAft>
                <a:spcPts val="0"/>
              </a:spcAft>
              <a:buClr>
                <a:srgbClr val="001135"/>
              </a:buClr>
            </a:pPr>
            <a:r>
              <a:rPr lang="en-US" altLang="zh-CN" sz="1400" i="1" dirty="0">
                <a:solidFill>
                  <a:schemeClr val="bg1">
                    <a:lumMod val="50000"/>
                  </a:schemeClr>
                </a:solidFill>
                <a:latin typeface="Courier New" panose="02070309020205020404" pitchFamily="49" charset="0"/>
                <a:cs typeface="Courier New" panose="02070309020205020404" pitchFamily="49" charset="0"/>
              </a:rPr>
              <a:t>You can see the detailed compilation process by enabling -v (verbose) option.</a:t>
            </a:r>
            <a:endParaRPr lang="en-US" sz="1400" i="1" dirty="0">
              <a:solidFill>
                <a:schemeClr val="bg1">
                  <a:lumMod val="50000"/>
                </a:schemeClr>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48818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GCC </a:t>
            </a:r>
            <a:r>
              <a:rPr lang="en-US" altLang="zh-CN" dirty="0"/>
              <a:t>Compilation Process</a:t>
            </a:r>
            <a:endParaRPr lang="zh-CN" altLang="en-US" dirty="0"/>
          </a:p>
        </p:txBody>
      </p:sp>
      <p:sp>
        <p:nvSpPr>
          <p:cNvPr id="5" name="Text Placeholder 4"/>
          <p:cNvSpPr>
            <a:spLocks noGrp="1"/>
          </p:cNvSpPr>
          <p:nvPr>
            <p:ph type="body" sz="quarter" idx="10"/>
          </p:nvPr>
        </p:nvSpPr>
        <p:spPr/>
        <p:txBody>
          <a:bodyPr/>
          <a:lstStyle/>
          <a:p>
            <a:r>
              <a:rPr lang="en-US" altLang="zh-CN" dirty="0" smtClean="0"/>
              <a:t> </a:t>
            </a:r>
            <a:endParaRPr lang="zh-CN" altLang="en-US" dirty="0"/>
          </a:p>
        </p:txBody>
      </p:sp>
      <p:pic>
        <p:nvPicPr>
          <p:cNvPr id="1026" name="Picture 2" descr="http://www3.ntu.edu.sg/home/ehchua/programming/cpp/images/GCC_Compilation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207" y="1598492"/>
            <a:ext cx="5857875"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39970" y="1012472"/>
            <a:ext cx="8299939" cy="338554"/>
          </a:xfrm>
          <a:prstGeom prst="rect">
            <a:avLst/>
          </a:prstGeom>
        </p:spPr>
        <p:txBody>
          <a:bodyPr wrap="square">
            <a:spAutoFit/>
          </a:bodyPr>
          <a:lstStyle/>
          <a:p>
            <a:r>
              <a:rPr lang="en-US" altLang="zh-CN" sz="1600" dirty="0">
                <a:latin typeface="+mn-lt"/>
                <a:ea typeface="ヒラギノ角ゴ Pro W3" charset="0"/>
                <a:cs typeface="ヒラギノ角ゴ Pro W3" charset="0"/>
              </a:rPr>
              <a:t>GCC compiles a C/C++ program into executable in 4 steps as shown in the </a:t>
            </a:r>
            <a:r>
              <a:rPr lang="en-US" altLang="zh-CN" sz="1600" dirty="0" smtClean="0">
                <a:latin typeface="+mn-lt"/>
                <a:ea typeface="ヒラギノ角ゴ Pro W3" charset="0"/>
                <a:cs typeface="ヒラギノ角ゴ Pro W3" charset="0"/>
              </a:rPr>
              <a:t>below diagram</a:t>
            </a:r>
            <a:r>
              <a:rPr lang="en-US" altLang="zh-CN" sz="1600" dirty="0">
                <a:latin typeface="+mn-lt"/>
                <a:ea typeface="ヒラギノ角ゴ Pro W3" charset="0"/>
                <a:cs typeface="ヒラギノ角ゴ Pro W3" charset="0"/>
              </a:rPr>
              <a:t>.</a:t>
            </a:r>
            <a:endParaRPr lang="zh-CN" altLang="en-US" sz="1600" dirty="0">
              <a:latin typeface="+mn-lt"/>
              <a:ea typeface="ヒラギノ角ゴ Pro W3" charset="0"/>
              <a:cs typeface="ヒラギノ角ゴ Pro W3" charset="0"/>
            </a:endParaRPr>
          </a:p>
        </p:txBody>
      </p:sp>
    </p:spTree>
    <p:extLst>
      <p:ext uri="{BB962C8B-B14F-4D97-AF65-F5344CB8AC3E}">
        <p14:creationId xmlns:p14="http://schemas.microsoft.com/office/powerpoint/2010/main" val="2571909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GCC </a:t>
            </a:r>
            <a:r>
              <a:rPr lang="en-US" altLang="zh-CN" dirty="0"/>
              <a:t>Compilation Process</a:t>
            </a:r>
            <a:endParaRPr lang="zh-CN" altLang="en-US" dirty="0"/>
          </a:p>
        </p:txBody>
      </p:sp>
      <p:sp>
        <p:nvSpPr>
          <p:cNvPr id="5" name="Text Placeholder 4"/>
          <p:cNvSpPr>
            <a:spLocks noGrp="1"/>
          </p:cNvSpPr>
          <p:nvPr>
            <p:ph type="body" sz="quarter" idx="10"/>
          </p:nvPr>
        </p:nvSpPr>
        <p:spPr/>
        <p:txBody>
          <a:bodyPr/>
          <a:lstStyle/>
          <a:p>
            <a:r>
              <a:rPr lang="en-US" altLang="zh-CN" dirty="0" smtClean="0"/>
              <a:t>For example </a:t>
            </a:r>
            <a:r>
              <a:rPr lang="en-US" altLang="zh-CN" dirty="0" err="1" smtClean="0"/>
              <a:t>hello.c</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228600" indent="-228600">
              <a:buClr>
                <a:srgbClr val="001135"/>
              </a:buClr>
              <a:buFont typeface="+mj-lt"/>
              <a:buAutoNum type="arabicPeriod"/>
            </a:pPr>
            <a:r>
              <a:rPr lang="en-US" sz="1600" dirty="0"/>
              <a:t>Preprocessing: via the GNU C Preprocessor (cpp.exe), which includes the headers (#include) and expands the macros (#define). </a:t>
            </a: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cpp</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hello.c</a:t>
            </a:r>
            <a:r>
              <a:rPr lang="en-US" altLang="zh-CN" sz="1400" dirty="0">
                <a:solidFill>
                  <a:schemeClr val="tx1"/>
                </a:solidFill>
                <a:latin typeface="Courier New" panose="02070309020205020404" pitchFamily="49" charset="0"/>
                <a:cs typeface="Courier New" panose="02070309020205020404" pitchFamily="49" charset="0"/>
              </a:rPr>
              <a:t> &gt; </a:t>
            </a:r>
            <a:r>
              <a:rPr lang="en-US" altLang="zh-CN" sz="1400" dirty="0" err="1" smtClean="0">
                <a:solidFill>
                  <a:schemeClr val="tx1"/>
                </a:solidFill>
                <a:latin typeface="Courier New" panose="02070309020205020404" pitchFamily="49" charset="0"/>
                <a:cs typeface="Courier New" panose="02070309020205020404" pitchFamily="49" charset="0"/>
              </a:rPr>
              <a:t>hello.i</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gcc</a:t>
            </a:r>
            <a:r>
              <a:rPr lang="en-US" sz="1400" dirty="0" smtClean="0">
                <a:solidFill>
                  <a:schemeClr val="tx1"/>
                </a:solidFill>
                <a:latin typeface="Courier New" panose="02070309020205020404" pitchFamily="49" charset="0"/>
                <a:cs typeface="Courier New" panose="02070309020205020404" pitchFamily="49" charset="0"/>
              </a:rPr>
              <a:t> -E </a:t>
            </a:r>
            <a:r>
              <a:rPr lang="en-US" sz="1400" dirty="0" err="1" smtClean="0">
                <a:solidFill>
                  <a:schemeClr val="tx1"/>
                </a:solidFill>
                <a:latin typeface="Courier New" panose="02070309020205020404" pitchFamily="49" charset="0"/>
                <a:cs typeface="Courier New" panose="02070309020205020404" pitchFamily="49" charset="0"/>
              </a:rPr>
              <a:t>hello.c</a:t>
            </a:r>
            <a:r>
              <a:rPr lang="en-US" sz="1400" dirty="0" smtClean="0">
                <a:solidFill>
                  <a:schemeClr val="tx1"/>
                </a:solidFill>
                <a:latin typeface="Courier New" panose="02070309020205020404" pitchFamily="49" charset="0"/>
                <a:cs typeface="Courier New" panose="02070309020205020404" pitchFamily="49" charset="0"/>
              </a:rPr>
              <a:t> -o </a:t>
            </a:r>
            <a:r>
              <a:rPr lang="en-US" sz="1400" dirty="0" err="1" smtClean="0">
                <a:solidFill>
                  <a:schemeClr val="tx1"/>
                </a:solidFill>
                <a:latin typeface="Courier New" panose="02070309020205020404" pitchFamily="49" charset="0"/>
                <a:cs typeface="Courier New" panose="02070309020205020404" pitchFamily="49" charset="0"/>
              </a:rPr>
              <a:t>hello.i</a:t>
            </a:r>
            <a:endParaRPr lang="en-US" sz="1100" dirty="0">
              <a:solidFill>
                <a:schemeClr val="tx1"/>
              </a:solidFill>
            </a:endParaRPr>
          </a:p>
          <a:p>
            <a:pPr lvl="1" indent="0">
              <a:spcAft>
                <a:spcPts val="0"/>
              </a:spcAft>
              <a:buClr>
                <a:srgbClr val="001135"/>
              </a:buClr>
            </a:pPr>
            <a:endParaRPr lang="en-US" sz="1100" dirty="0">
              <a:solidFill>
                <a:schemeClr val="tx1"/>
              </a:solidFill>
            </a:endParaRPr>
          </a:p>
          <a:p>
            <a:pPr marL="228600" lvl="0" indent="-228600">
              <a:buClr>
                <a:srgbClr val="001135"/>
              </a:buClr>
              <a:buFont typeface="+mj-lt"/>
              <a:buAutoNum type="arabicPeriod"/>
            </a:pPr>
            <a:r>
              <a:rPr lang="en-US" altLang="zh-CN" sz="1600" dirty="0"/>
              <a:t>Compilation: The compiler compiles the pre-processed source code into assembly code for a specific processor</a:t>
            </a:r>
            <a:r>
              <a:rPr lang="en-US" altLang="zh-CN" sz="1600" dirty="0" smtClean="0"/>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gcc</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-S </a:t>
            </a:r>
            <a:r>
              <a:rPr lang="en-US" altLang="zh-CN" sz="1400" dirty="0" err="1">
                <a:solidFill>
                  <a:schemeClr val="tx1"/>
                </a:solidFill>
                <a:latin typeface="Courier New" panose="02070309020205020404" pitchFamily="49" charset="0"/>
                <a:cs typeface="Courier New" panose="02070309020205020404" pitchFamily="49" charset="0"/>
              </a:rPr>
              <a:t>hello.i</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hello.s</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sz="1400" dirty="0">
              <a:solidFill>
                <a:schemeClr val="tx1"/>
              </a:solidFill>
              <a:latin typeface="Courier New" panose="02070309020205020404" pitchFamily="49" charset="0"/>
              <a:cs typeface="Courier New" panose="02070309020205020404" pitchFamily="49" charset="0"/>
            </a:endParaRPr>
          </a:p>
          <a:p>
            <a:pPr marL="228600" lvl="0" indent="-228600">
              <a:buClr>
                <a:srgbClr val="001135"/>
              </a:buClr>
              <a:buFont typeface="+mj-lt"/>
              <a:buAutoNum type="arabicPeriod"/>
            </a:pPr>
            <a:r>
              <a:rPr lang="en-US" altLang="zh-CN" sz="1600" dirty="0"/>
              <a:t>Assembly: The assembler (as.exe) converts the assembly code into machine code in the object file "</a:t>
            </a:r>
            <a:r>
              <a:rPr lang="en-US" altLang="zh-CN" sz="1600" dirty="0" err="1"/>
              <a:t>hello.o</a:t>
            </a:r>
            <a:r>
              <a:rPr lang="en-US" altLang="zh-CN" sz="1600" dirty="0" smtClean="0"/>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as </a:t>
            </a:r>
            <a:r>
              <a:rPr lang="en-US" altLang="zh-CN" sz="1400" dirty="0" err="1">
                <a:solidFill>
                  <a:schemeClr val="tx1"/>
                </a:solidFill>
                <a:latin typeface="Courier New" panose="02070309020205020404" pitchFamily="49" charset="0"/>
                <a:cs typeface="Courier New" panose="02070309020205020404" pitchFamily="49" charset="0"/>
              </a:rPr>
              <a:t>hello.s</a:t>
            </a:r>
            <a:r>
              <a:rPr lang="en-US" altLang="zh-CN" sz="1400" dirty="0">
                <a:solidFill>
                  <a:schemeClr val="tx1"/>
                </a:solidFill>
                <a:latin typeface="Courier New" panose="02070309020205020404" pitchFamily="49" charset="0"/>
                <a:cs typeface="Courier New" panose="02070309020205020404" pitchFamily="49" charset="0"/>
              </a:rPr>
              <a:t> -o </a:t>
            </a:r>
            <a:r>
              <a:rPr lang="en-US" altLang="zh-CN" sz="1400" dirty="0" err="1" smtClean="0">
                <a:solidFill>
                  <a:schemeClr val="tx1"/>
                </a:solidFill>
                <a:latin typeface="Courier New" panose="02070309020205020404" pitchFamily="49" charset="0"/>
                <a:cs typeface="Courier New" panose="02070309020205020404" pitchFamily="49" charset="0"/>
              </a:rPr>
              <a:t>hello.o</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gcc</a:t>
            </a:r>
            <a:r>
              <a:rPr lang="en-US" sz="1400" dirty="0" smtClean="0">
                <a:solidFill>
                  <a:schemeClr val="tx1"/>
                </a:solidFill>
                <a:latin typeface="Courier New" panose="02070309020205020404" pitchFamily="49" charset="0"/>
                <a:cs typeface="Courier New" panose="02070309020205020404" pitchFamily="49" charset="0"/>
              </a:rPr>
              <a:t> -c </a:t>
            </a:r>
            <a:r>
              <a:rPr lang="en-US" sz="1400" dirty="0" err="1" smtClean="0">
                <a:solidFill>
                  <a:schemeClr val="tx1"/>
                </a:solidFill>
                <a:latin typeface="Courier New" panose="02070309020205020404" pitchFamily="49" charset="0"/>
                <a:cs typeface="Courier New" panose="02070309020205020404" pitchFamily="49" charset="0"/>
              </a:rPr>
              <a:t>hello.s</a:t>
            </a:r>
            <a:r>
              <a:rPr lang="en-US" sz="1400" dirty="0" smtClean="0">
                <a:solidFill>
                  <a:schemeClr val="tx1"/>
                </a:solidFill>
                <a:latin typeface="Courier New" panose="02070309020205020404" pitchFamily="49" charset="0"/>
                <a:cs typeface="Courier New" panose="02070309020205020404" pitchFamily="49" charset="0"/>
              </a:rPr>
              <a:t> -o </a:t>
            </a:r>
            <a:r>
              <a:rPr lang="en-US" sz="1400" dirty="0" err="1" smtClean="0">
                <a:solidFill>
                  <a:schemeClr val="tx1"/>
                </a:solidFill>
                <a:latin typeface="Courier New" panose="02070309020205020404" pitchFamily="49" charset="0"/>
                <a:cs typeface="Courier New" panose="02070309020205020404" pitchFamily="49" charset="0"/>
              </a:rPr>
              <a:t>hello.o</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054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GCC </a:t>
            </a:r>
            <a:r>
              <a:rPr lang="en-US" altLang="zh-CN" dirty="0"/>
              <a:t>Compilation Process</a:t>
            </a:r>
            <a:endParaRPr lang="zh-CN" altLang="en-US" dirty="0"/>
          </a:p>
        </p:txBody>
      </p:sp>
      <p:sp>
        <p:nvSpPr>
          <p:cNvPr id="5" name="Text Placeholder 4"/>
          <p:cNvSpPr>
            <a:spLocks noGrp="1"/>
          </p:cNvSpPr>
          <p:nvPr>
            <p:ph type="body" sz="quarter" idx="10"/>
          </p:nvPr>
        </p:nvSpPr>
        <p:spPr/>
        <p:txBody>
          <a:bodyPr/>
          <a:lstStyle/>
          <a:p>
            <a:r>
              <a:rPr lang="en-US" altLang="zh-CN" dirty="0" smtClean="0"/>
              <a:t>For example </a:t>
            </a:r>
            <a:r>
              <a:rPr lang="en-US" altLang="zh-CN" dirty="0" err="1" smtClean="0"/>
              <a:t>hello.c</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342900" indent="-342900">
              <a:buClr>
                <a:srgbClr val="001135"/>
              </a:buClr>
              <a:buFont typeface="+mj-lt"/>
              <a:buAutoNum type="arabicPeriod" startAt="4"/>
            </a:pPr>
            <a:r>
              <a:rPr lang="en-US" altLang="zh-CN" sz="1600" dirty="0"/>
              <a:t>Linker: Finally, the linker (ld.exe) links the object code with the library code to produce an executable file "</a:t>
            </a:r>
            <a:r>
              <a:rPr lang="en-US" altLang="zh-CN" sz="1600" dirty="0" smtClean="0"/>
              <a:t>hello".</a:t>
            </a:r>
            <a:r>
              <a:rPr lang="en-US" sz="1600" dirty="0" smtClean="0"/>
              <a:t> </a:t>
            </a:r>
            <a:endParaRPr lang="en-US" sz="1600" dirty="0"/>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s-ES" altLang="zh-CN" sz="1400" dirty="0" err="1">
                <a:solidFill>
                  <a:schemeClr val="tx1"/>
                </a:solidFill>
                <a:latin typeface="Courier New" panose="02070309020205020404" pitchFamily="49" charset="0"/>
                <a:cs typeface="Courier New" panose="02070309020205020404" pitchFamily="49" charset="0"/>
              </a:rPr>
              <a:t>ld</a:t>
            </a:r>
            <a:r>
              <a:rPr lang="es-ES" altLang="zh-CN" sz="1400" dirty="0">
                <a:solidFill>
                  <a:schemeClr val="tx1"/>
                </a:solidFill>
                <a:latin typeface="Courier New" panose="02070309020205020404" pitchFamily="49" charset="0"/>
                <a:cs typeface="Courier New" panose="02070309020205020404" pitchFamily="49" charset="0"/>
              </a:rPr>
              <a:t> -o </a:t>
            </a:r>
            <a:r>
              <a:rPr lang="es-ES" altLang="zh-CN" sz="1400" dirty="0" err="1" smtClean="0">
                <a:solidFill>
                  <a:schemeClr val="tx1"/>
                </a:solidFill>
                <a:latin typeface="Courier New" panose="02070309020205020404" pitchFamily="49" charset="0"/>
                <a:cs typeface="Courier New" panose="02070309020205020404" pitchFamily="49" charset="0"/>
              </a:rPr>
              <a:t>hello</a:t>
            </a:r>
            <a:r>
              <a:rPr lang="es-ES" altLang="zh-CN" sz="1400" dirty="0" smtClean="0">
                <a:solidFill>
                  <a:schemeClr val="tx1"/>
                </a:solidFill>
                <a:latin typeface="Courier New" panose="02070309020205020404" pitchFamily="49" charset="0"/>
                <a:cs typeface="Courier New" panose="02070309020205020404" pitchFamily="49" charset="0"/>
              </a:rPr>
              <a:t> </a:t>
            </a:r>
            <a:r>
              <a:rPr lang="es-ES" altLang="zh-CN" sz="1400" dirty="0" err="1">
                <a:solidFill>
                  <a:schemeClr val="tx1"/>
                </a:solidFill>
                <a:latin typeface="Courier New" panose="02070309020205020404" pitchFamily="49" charset="0"/>
                <a:cs typeface="Courier New" panose="02070309020205020404" pitchFamily="49" charset="0"/>
              </a:rPr>
              <a:t>hello.o</a:t>
            </a:r>
            <a:r>
              <a:rPr lang="es-ES" altLang="zh-CN" sz="1400" dirty="0">
                <a:solidFill>
                  <a:schemeClr val="tx1"/>
                </a:solidFill>
                <a:latin typeface="Courier New" panose="02070309020205020404" pitchFamily="49" charset="0"/>
                <a:cs typeface="Courier New" panose="02070309020205020404" pitchFamily="49" charset="0"/>
              </a:rPr>
              <a:t> ...</a:t>
            </a:r>
            <a:r>
              <a:rPr lang="es-ES" altLang="zh-CN" sz="1400" dirty="0" err="1">
                <a:solidFill>
                  <a:schemeClr val="tx1"/>
                </a:solidFill>
                <a:latin typeface="Courier New" panose="02070309020205020404" pitchFamily="49" charset="0"/>
                <a:cs typeface="Courier New" panose="02070309020205020404" pitchFamily="49" charset="0"/>
              </a:rPr>
              <a:t>libraries</a:t>
            </a:r>
            <a:r>
              <a:rPr lang="es-ES" altLang="zh-CN" sz="1400" dirty="0">
                <a:solidFill>
                  <a:schemeClr val="tx1"/>
                </a:solidFill>
                <a:latin typeface="Courier New" panose="02070309020205020404" pitchFamily="49" charset="0"/>
                <a:cs typeface="Courier New" panose="02070309020205020404" pitchFamily="49" charset="0"/>
              </a:rPr>
              <a:t>...</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gcc</a:t>
            </a:r>
            <a:r>
              <a:rPr lang="en-US" sz="1400" dirty="0" smtClean="0">
                <a:solidFill>
                  <a:schemeClr val="tx1"/>
                </a:solidFill>
                <a:latin typeface="Courier New" panose="02070309020205020404" pitchFamily="49" charset="0"/>
                <a:cs typeface="Courier New" panose="02070309020205020404" pitchFamily="49" charset="0"/>
              </a:rPr>
              <a:t> -o hello </a:t>
            </a:r>
            <a:r>
              <a:rPr lang="en-US" altLang="zh-CN" sz="1400" dirty="0" err="1">
                <a:solidFill>
                  <a:schemeClr val="tx1"/>
                </a:solidFill>
                <a:latin typeface="Courier New" panose="02070309020205020404" pitchFamily="49" charset="0"/>
                <a:cs typeface="Courier New" panose="02070309020205020404" pitchFamily="49" charset="0"/>
              </a:rPr>
              <a:t>hello.c</a:t>
            </a:r>
            <a:r>
              <a:rPr lang="en-US" altLang="zh-CN" sz="1400" dirty="0">
                <a:solidFill>
                  <a:schemeClr val="tx1"/>
                </a:solidFill>
                <a:latin typeface="Courier New" panose="02070309020205020404" pitchFamily="49" charset="0"/>
                <a:cs typeface="Courier New" panose="02070309020205020404" pitchFamily="49" charset="0"/>
              </a:rPr>
              <a:t> </a:t>
            </a:r>
            <a:r>
              <a:rPr lang="es-ES" altLang="zh-CN" sz="1400" dirty="0">
                <a:solidFill>
                  <a:schemeClr val="tx1"/>
                </a:solidFill>
                <a:latin typeface="Courier New" panose="02070309020205020404" pitchFamily="49" charset="0"/>
                <a:cs typeface="Courier New" panose="02070309020205020404" pitchFamily="49" charset="0"/>
              </a:rPr>
              <a:t>...</a:t>
            </a:r>
            <a:r>
              <a:rPr lang="es-ES" altLang="zh-CN" sz="1400" dirty="0" err="1">
                <a:solidFill>
                  <a:schemeClr val="tx1"/>
                </a:solidFill>
                <a:latin typeface="Courier New" panose="02070309020205020404" pitchFamily="49" charset="0"/>
                <a:cs typeface="Courier New" panose="02070309020205020404" pitchFamily="49" charset="0"/>
              </a:rPr>
              <a:t>libraries</a:t>
            </a:r>
            <a:r>
              <a:rPr lang="es-ES" altLang="zh-CN" sz="1400" dirty="0" smtClean="0">
                <a:solidFill>
                  <a:schemeClr val="tx1"/>
                </a:solidFill>
                <a:latin typeface="Courier New" panose="02070309020205020404" pitchFamily="49" charset="0"/>
                <a:cs typeface="Courier New" panose="02070309020205020404" pitchFamily="49" charset="0"/>
              </a:rPr>
              <a:t>...</a:t>
            </a:r>
            <a:endParaRPr lang="en-US"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sz="1400" dirty="0">
              <a:solidFill>
                <a:schemeClr val="tx1"/>
              </a:solidFill>
              <a:latin typeface="Courier New" panose="02070309020205020404" pitchFamily="49" charset="0"/>
              <a:cs typeface="Courier New" panose="02070309020205020404" pitchFamily="49" charset="0"/>
            </a:endParaRPr>
          </a:p>
          <a:p>
            <a:pPr marL="177800" indent="-177800">
              <a:buClr>
                <a:srgbClr val="124191"/>
              </a:buClr>
            </a:pPr>
            <a:r>
              <a:rPr lang="en-US" sz="1600" dirty="0">
                <a:solidFill>
                  <a:schemeClr val="tx1"/>
                </a:solidFill>
              </a:rPr>
              <a:t>Defining Macro (-D</a:t>
            </a:r>
            <a:r>
              <a:rPr lang="en-US" sz="1600" dirty="0" smtClean="0">
                <a:solidFill>
                  <a:schemeClr val="tx1"/>
                </a:solidFill>
              </a:rPr>
              <a:t>)</a:t>
            </a:r>
            <a:endParaRPr lang="en-US" sz="1600" dirty="0">
              <a:solidFill>
                <a:schemeClr val="tx1"/>
              </a:solidFill>
            </a:endParaRPr>
          </a:p>
          <a:p>
            <a:pPr lvl="1" indent="0">
              <a:spcAft>
                <a:spcPts val="0"/>
              </a:spcAft>
              <a:buClr>
                <a:srgbClr val="001135"/>
              </a:buClr>
            </a:pPr>
            <a:r>
              <a:rPr lang="en-US" sz="1400" dirty="0">
                <a:solidFill>
                  <a:schemeClr val="tx1"/>
                </a:solidFill>
                <a:latin typeface="Courier New" panose="02070309020205020404" pitchFamily="49" charset="0"/>
                <a:cs typeface="Courier New" panose="02070309020205020404" pitchFamily="49" charset="0"/>
              </a:rPr>
              <a:t>You can use the -</a:t>
            </a:r>
            <a:r>
              <a:rPr lang="en-US" sz="1400" dirty="0" err="1">
                <a:solidFill>
                  <a:schemeClr val="tx1"/>
                </a:solidFill>
                <a:latin typeface="Courier New" panose="02070309020205020404" pitchFamily="49" charset="0"/>
                <a:cs typeface="Courier New" panose="02070309020205020404" pitchFamily="49" charset="0"/>
              </a:rPr>
              <a:t>Dname</a:t>
            </a:r>
            <a:r>
              <a:rPr lang="en-US" sz="1400" dirty="0">
                <a:solidFill>
                  <a:schemeClr val="tx1"/>
                </a:solidFill>
                <a:latin typeface="Courier New" panose="02070309020205020404" pitchFamily="49" charset="0"/>
                <a:cs typeface="Courier New" panose="02070309020205020404" pitchFamily="49" charset="0"/>
              </a:rPr>
              <a:t> option to define a macro, or -</a:t>
            </a:r>
            <a:r>
              <a:rPr lang="en-US" sz="1400" dirty="0" err="1">
                <a:solidFill>
                  <a:schemeClr val="tx1"/>
                </a:solidFill>
                <a:latin typeface="Courier New" panose="02070309020205020404" pitchFamily="49" charset="0"/>
                <a:cs typeface="Courier New" panose="02070309020205020404" pitchFamily="49" charset="0"/>
              </a:rPr>
              <a:t>Dname</a:t>
            </a:r>
            <a:r>
              <a:rPr lang="en-US" sz="1400" dirty="0">
                <a:solidFill>
                  <a:schemeClr val="tx1"/>
                </a:solidFill>
                <a:latin typeface="Courier New" panose="02070309020205020404" pitchFamily="49" charset="0"/>
                <a:cs typeface="Courier New" panose="02070309020205020404" pitchFamily="49" charset="0"/>
              </a:rPr>
              <a:t>=value to define a macro with a value. The value should be enclosed in double quotes if it contains spaces.</a:t>
            </a:r>
          </a:p>
        </p:txBody>
      </p:sp>
    </p:spTree>
    <p:extLst>
      <p:ext uri="{BB962C8B-B14F-4D97-AF65-F5344CB8AC3E}">
        <p14:creationId xmlns:p14="http://schemas.microsoft.com/office/powerpoint/2010/main" val="3404168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More GCC Compiler</a:t>
            </a:r>
            <a:endParaRPr lang="zh-CN" altLang="en-US" dirty="0"/>
          </a:p>
        </p:txBody>
      </p:sp>
      <p:sp>
        <p:nvSpPr>
          <p:cNvPr id="5" name="Text Placeholder 4"/>
          <p:cNvSpPr>
            <a:spLocks noGrp="1"/>
          </p:cNvSpPr>
          <p:nvPr>
            <p:ph type="body" sz="quarter" idx="10"/>
          </p:nvPr>
        </p:nvSpPr>
        <p:spPr/>
        <p:txBody>
          <a:bodyPr/>
          <a:lstStyle/>
          <a:p>
            <a:r>
              <a:rPr lang="en-US" altLang="zh-CN" dirty="0"/>
              <a:t> </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228600" indent="-228600">
              <a:buClr>
                <a:srgbClr val="001135"/>
              </a:buClr>
              <a:buFont typeface="+mj-lt"/>
              <a:buAutoNum type="arabicPeriod"/>
            </a:pPr>
            <a:r>
              <a:rPr lang="en-US" sz="1600" dirty="0"/>
              <a:t>Options That Control Optimization</a:t>
            </a:r>
            <a:r>
              <a:rPr lang="en-US" sz="1600" dirty="0" smtClean="0"/>
              <a:t>: </a:t>
            </a:r>
            <a:r>
              <a:rPr lang="pt-BR" sz="1600" dirty="0"/>
              <a:t>-[O0],-O1(-O),-O2,-O3,-</a:t>
            </a:r>
            <a:r>
              <a:rPr lang="pt-BR" sz="1600" dirty="0" smtClean="0"/>
              <a:t>Os</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gcc</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-O2 </a:t>
            </a:r>
            <a:r>
              <a:rPr lang="en-US" altLang="zh-CN" sz="1400" dirty="0" err="1">
                <a:solidFill>
                  <a:schemeClr val="tx1"/>
                </a:solidFill>
                <a:latin typeface="Courier New" panose="02070309020205020404" pitchFamily="49" charset="0"/>
                <a:cs typeface="Courier New" panose="02070309020205020404" pitchFamily="49" charset="0"/>
              </a:rPr>
              <a:t>hello.c</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-o hello</a:t>
            </a:r>
            <a:endParaRPr lang="en-US" sz="1400" dirty="0" smtClean="0">
              <a:solidFill>
                <a:schemeClr val="tx1"/>
              </a:solidFill>
              <a:cs typeface="Courier New" panose="02070309020205020404" pitchFamily="49" charset="0"/>
            </a:endParaRPr>
          </a:p>
          <a:p>
            <a:pPr marL="744538" lvl="1" indent="-285750">
              <a:spcAft>
                <a:spcPts val="0"/>
              </a:spcAft>
              <a:buClr>
                <a:srgbClr val="001135"/>
              </a:buClr>
              <a:buFont typeface="Arial" panose="020B0604020202020204" pitchFamily="34" charset="0"/>
              <a:buChar char="•"/>
            </a:pPr>
            <a:r>
              <a:rPr lang="en-US" sz="1400" dirty="0" smtClean="0">
                <a:solidFill>
                  <a:schemeClr val="tx1"/>
                </a:solidFill>
                <a:cs typeface="Courier New" panose="02070309020205020404" pitchFamily="49" charset="0"/>
              </a:rPr>
              <a:t>makes </a:t>
            </a:r>
            <a:r>
              <a:rPr lang="en-US" sz="1400" dirty="0">
                <a:solidFill>
                  <a:schemeClr val="tx1"/>
                </a:solidFill>
                <a:cs typeface="Courier New" panose="02070309020205020404" pitchFamily="49" charset="0"/>
              </a:rPr>
              <a:t>the compiler attempt to improve the </a:t>
            </a:r>
            <a:r>
              <a:rPr lang="en-US" sz="1400" b="1" dirty="0">
                <a:solidFill>
                  <a:schemeClr val="tx1"/>
                </a:solidFill>
                <a:cs typeface="Courier New" panose="02070309020205020404" pitchFamily="49" charset="0"/>
              </a:rPr>
              <a:t>performance</a:t>
            </a:r>
            <a:r>
              <a:rPr lang="en-US" sz="1400" dirty="0">
                <a:solidFill>
                  <a:schemeClr val="tx1"/>
                </a:solidFill>
                <a:cs typeface="Courier New" panose="02070309020205020404" pitchFamily="49" charset="0"/>
              </a:rPr>
              <a:t>(execution time)</a:t>
            </a:r>
            <a:r>
              <a:rPr lang="en-US" sz="1400" dirty="0" smtClean="0">
                <a:solidFill>
                  <a:schemeClr val="tx1"/>
                </a:solidFill>
                <a:cs typeface="Courier New" panose="02070309020205020404" pitchFamily="49" charset="0"/>
              </a:rPr>
              <a:t> </a:t>
            </a:r>
            <a:r>
              <a:rPr lang="en-US" sz="1400" dirty="0">
                <a:solidFill>
                  <a:schemeClr val="tx1"/>
                </a:solidFill>
                <a:cs typeface="Courier New" panose="02070309020205020404" pitchFamily="49" charset="0"/>
              </a:rPr>
              <a:t>and/or </a:t>
            </a:r>
            <a:r>
              <a:rPr lang="en-US" sz="1400" b="1" dirty="0">
                <a:solidFill>
                  <a:schemeClr val="tx1"/>
                </a:solidFill>
                <a:cs typeface="Courier New" panose="02070309020205020404" pitchFamily="49" charset="0"/>
              </a:rPr>
              <a:t>code</a:t>
            </a:r>
            <a:r>
              <a:rPr lang="en-US" sz="1400" dirty="0">
                <a:solidFill>
                  <a:schemeClr val="tx1"/>
                </a:solidFill>
                <a:cs typeface="Courier New" panose="02070309020205020404" pitchFamily="49" charset="0"/>
              </a:rPr>
              <a:t> </a:t>
            </a:r>
            <a:r>
              <a:rPr lang="en-US" sz="1400" b="1" dirty="0">
                <a:solidFill>
                  <a:schemeClr val="tx1"/>
                </a:solidFill>
                <a:cs typeface="Courier New" panose="02070309020205020404" pitchFamily="49" charset="0"/>
              </a:rPr>
              <a:t>size</a:t>
            </a:r>
            <a:r>
              <a:rPr lang="en-US" sz="1400" dirty="0">
                <a:solidFill>
                  <a:schemeClr val="tx1"/>
                </a:solidFill>
                <a:cs typeface="Courier New" panose="02070309020205020404" pitchFamily="49" charset="0"/>
              </a:rPr>
              <a:t> at the expense of compilation time and possibly the ability to debug the program.</a:t>
            </a:r>
          </a:p>
          <a:p>
            <a:pPr marL="744538" lvl="1" indent="-285750">
              <a:spcAft>
                <a:spcPts val="0"/>
              </a:spcAft>
              <a:buClr>
                <a:srgbClr val="001135"/>
              </a:buClr>
              <a:buFont typeface="Arial" panose="020B0604020202020204" pitchFamily="34" charset="0"/>
              <a:buChar char="•"/>
            </a:pPr>
            <a:r>
              <a:rPr lang="en-US" sz="1400" dirty="0" smtClean="0">
                <a:solidFill>
                  <a:schemeClr val="tx1"/>
                </a:solidFill>
                <a:cs typeface="Courier New" panose="02070309020205020404" pitchFamily="49" charset="0"/>
              </a:rPr>
              <a:t>The </a:t>
            </a:r>
            <a:r>
              <a:rPr lang="en-US" sz="1400" dirty="0">
                <a:solidFill>
                  <a:schemeClr val="tx1"/>
                </a:solidFill>
                <a:cs typeface="Courier New" panose="02070309020205020404" pitchFamily="49" charset="0"/>
              </a:rPr>
              <a:t>larger </a:t>
            </a:r>
            <a:r>
              <a:rPr lang="en-US" sz="1400" dirty="0" smtClean="0">
                <a:solidFill>
                  <a:schemeClr val="tx1"/>
                </a:solidFill>
                <a:cs typeface="Courier New" panose="02070309020205020404" pitchFamily="49" charset="0"/>
              </a:rPr>
              <a:t>number</a:t>
            </a:r>
            <a:r>
              <a:rPr lang="en-US" sz="1400" dirty="0">
                <a:solidFill>
                  <a:schemeClr val="tx1"/>
                </a:solidFill>
                <a:cs typeface="Courier New" panose="02070309020205020404" pitchFamily="49" charset="0"/>
              </a:rPr>
              <a:t>, the more optimizations </a:t>
            </a:r>
            <a:r>
              <a:rPr lang="en-US" sz="1400" dirty="0" smtClean="0">
                <a:solidFill>
                  <a:schemeClr val="tx1"/>
                </a:solidFill>
                <a:cs typeface="Courier New" panose="02070309020205020404" pitchFamily="49" charset="0"/>
              </a:rPr>
              <a:t>options</a:t>
            </a:r>
          </a:p>
          <a:p>
            <a:pPr lvl="1" indent="0">
              <a:spcAft>
                <a:spcPts val="0"/>
              </a:spcAft>
              <a:buClr>
                <a:srgbClr val="001135"/>
              </a:buClr>
            </a:pPr>
            <a:endParaRPr lang="en-US" sz="1100" dirty="0">
              <a:solidFill>
                <a:schemeClr val="tx1"/>
              </a:solidFill>
            </a:endParaRPr>
          </a:p>
          <a:p>
            <a:pPr marL="228600" lvl="0" indent="-228600">
              <a:buClr>
                <a:srgbClr val="001135"/>
              </a:buClr>
              <a:buFont typeface="+mj-lt"/>
              <a:buAutoNum type="arabicPeriod"/>
            </a:pPr>
            <a:r>
              <a:rPr lang="en-US" altLang="zh-CN" sz="1600" dirty="0"/>
              <a:t>Searching for Header Files and Libraries (-I, -L and -l</a:t>
            </a:r>
            <a:r>
              <a:rPr lang="en-US" altLang="zh-CN" sz="1600" dirty="0" smtClean="0"/>
              <a:t>).</a:t>
            </a: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gcc</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latin typeface="Courier New" panose="02070309020205020404" pitchFamily="49" charset="0"/>
                <a:cs typeface="Courier New" panose="02070309020205020404" pitchFamily="49" charset="0"/>
              </a:rPr>
              <a:t>-S </a:t>
            </a:r>
            <a:r>
              <a:rPr lang="en-US" altLang="zh-CN" sz="1400" dirty="0" err="1">
                <a:solidFill>
                  <a:schemeClr val="tx1"/>
                </a:solidFill>
                <a:latin typeface="Courier New" panose="02070309020205020404" pitchFamily="49" charset="0"/>
                <a:cs typeface="Courier New" panose="02070309020205020404" pitchFamily="49" charset="0"/>
              </a:rPr>
              <a:t>hello.i</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hello.s</a:t>
            </a:r>
            <a:endParaRPr lang="en-US" altLang="zh-CN" sz="1400" dirty="0" smtClean="0">
              <a:solidFill>
                <a:schemeClr val="tx1"/>
              </a:solidFill>
              <a:latin typeface="Courier New" panose="02070309020205020404" pitchFamily="49" charset="0"/>
              <a:cs typeface="Courier New" panose="02070309020205020404" pitchFamily="49" charset="0"/>
            </a:endParaRPr>
          </a:p>
          <a:p>
            <a:pPr marL="744538" lvl="1" indent="-285750">
              <a:spcAft>
                <a:spcPts val="0"/>
              </a:spcAft>
              <a:buClr>
                <a:srgbClr val="001135"/>
              </a:buClr>
              <a:buFont typeface="Arial" panose="020B0604020202020204" pitchFamily="34" charset="0"/>
              <a:buChar char="•"/>
            </a:pPr>
            <a:r>
              <a:rPr lang="en-US" altLang="zh-CN" sz="1400" dirty="0">
                <a:solidFill>
                  <a:schemeClr val="tx1"/>
                </a:solidFill>
                <a:cs typeface="Courier New" panose="02070309020205020404" pitchFamily="49" charset="0"/>
              </a:rPr>
              <a:t>Used by compiler and linker to find the </a:t>
            </a:r>
            <a:r>
              <a:rPr lang="en-US" altLang="zh-CN" sz="1400" dirty="0" smtClean="0">
                <a:solidFill>
                  <a:schemeClr val="tx1"/>
                </a:solidFill>
                <a:cs typeface="Courier New" panose="02070309020205020404" pitchFamily="49" charset="0"/>
              </a:rPr>
              <a:t>headers/libraries</a:t>
            </a:r>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Include-paths: </a:t>
            </a:r>
            <a:r>
              <a:rPr lang="en-US" altLang="zh-CN" sz="1400" b="1" dirty="0" smtClean="0">
                <a:solidFill>
                  <a:schemeClr val="tx1"/>
                </a:solidFill>
                <a:latin typeface="Courier New" panose="02070309020205020404" pitchFamily="49" charset="0"/>
                <a:cs typeface="Courier New" panose="02070309020205020404" pitchFamily="49" charset="0"/>
              </a:rPr>
              <a:t>-</a:t>
            </a:r>
            <a:r>
              <a:rPr lang="en-US" altLang="zh-CN" sz="1400" b="1" dirty="0" err="1">
                <a:solidFill>
                  <a:schemeClr val="tx1"/>
                </a:solidFill>
                <a:latin typeface="Courier New" panose="02070309020205020404" pitchFamily="49" charset="0"/>
                <a:cs typeface="Courier New" panose="02070309020205020404" pitchFamily="49" charset="0"/>
              </a:rPr>
              <a:t>I</a:t>
            </a:r>
            <a:r>
              <a:rPr lang="en-US" altLang="zh-CN" sz="1400" b="1" i="1" dirty="0" err="1" smtClean="0">
                <a:solidFill>
                  <a:schemeClr val="tx1"/>
                </a:solidFill>
                <a:latin typeface="Courier New" panose="02070309020205020404" pitchFamily="49" charset="0"/>
                <a:cs typeface="Courier New" panose="02070309020205020404" pitchFamily="49" charset="0"/>
              </a:rPr>
              <a:t>dir</a:t>
            </a:r>
            <a:r>
              <a:rPr lang="en-US" altLang="zh-CN" sz="1400" b="1" i="1" dirty="0" smtClean="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cs typeface="Courier New" panose="02070309020205020404" pitchFamily="49" charset="0"/>
              </a:rPr>
              <a:t>or environment variable </a:t>
            </a:r>
            <a:r>
              <a:rPr lang="en-US" altLang="zh-CN" sz="1400" b="1" dirty="0" smtClean="0">
                <a:solidFill>
                  <a:schemeClr val="tx1"/>
                </a:solidFill>
                <a:latin typeface="Courier New" panose="02070309020205020404" pitchFamily="49" charset="0"/>
                <a:cs typeface="Courier New" panose="02070309020205020404" pitchFamily="49" charset="0"/>
              </a:rPr>
              <a:t>CPATH</a:t>
            </a:r>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Library-paths: </a:t>
            </a:r>
            <a:r>
              <a:rPr lang="en-US" altLang="zh-CN" sz="1400" b="1" dirty="0" smtClean="0">
                <a:solidFill>
                  <a:schemeClr val="tx1"/>
                </a:solidFill>
                <a:latin typeface="Courier New" panose="02070309020205020404" pitchFamily="49" charset="0"/>
                <a:cs typeface="Courier New" panose="02070309020205020404" pitchFamily="49" charset="0"/>
              </a:rPr>
              <a:t>-</a:t>
            </a:r>
            <a:r>
              <a:rPr lang="en-US" altLang="zh-CN" sz="1400" b="1" dirty="0" err="1" smtClean="0">
                <a:solidFill>
                  <a:schemeClr val="tx1"/>
                </a:solidFill>
                <a:latin typeface="Courier New" panose="02070309020205020404" pitchFamily="49" charset="0"/>
                <a:cs typeface="Courier New" panose="02070309020205020404" pitchFamily="49" charset="0"/>
              </a:rPr>
              <a:t>L</a:t>
            </a:r>
            <a:r>
              <a:rPr lang="en-US" altLang="zh-CN" sz="1400" b="1" i="1" dirty="0" err="1" smtClean="0">
                <a:solidFill>
                  <a:schemeClr val="tx1"/>
                </a:solidFill>
                <a:latin typeface="Courier New" panose="02070309020205020404" pitchFamily="49" charset="0"/>
                <a:cs typeface="Courier New" panose="02070309020205020404" pitchFamily="49" charset="0"/>
              </a:rPr>
              <a:t>dir</a:t>
            </a:r>
            <a:r>
              <a:rPr lang="en-US" altLang="zh-CN" sz="1400" b="1" dirty="0" smtClean="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cs typeface="Courier New" panose="02070309020205020404" pitchFamily="49" charset="0"/>
              </a:rPr>
              <a:t>or environment variable </a:t>
            </a:r>
            <a:r>
              <a:rPr lang="en-US" altLang="zh-CN" sz="1400" b="1" dirty="0" smtClean="0">
                <a:solidFill>
                  <a:schemeClr val="tx1"/>
                </a:solidFill>
                <a:latin typeface="Courier New" panose="02070309020205020404" pitchFamily="49" charset="0"/>
                <a:cs typeface="Courier New" panose="02070309020205020404" pitchFamily="49" charset="0"/>
              </a:rPr>
              <a:t>LIBRARY_PATH</a:t>
            </a:r>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Specify the library name: the library</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b="1" dirty="0" err="1" smtClean="0">
                <a:solidFill>
                  <a:schemeClr val="tx1"/>
                </a:solidFill>
                <a:latin typeface="Courier New" panose="02070309020205020404" pitchFamily="49" charset="0"/>
                <a:cs typeface="Courier New" panose="02070309020205020404" pitchFamily="49" charset="0"/>
              </a:rPr>
              <a:t>libxxx.a</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smtClean="0">
                <a:solidFill>
                  <a:schemeClr val="tx1"/>
                </a:solidFill>
                <a:cs typeface="Courier New" panose="02070309020205020404" pitchFamily="49" charset="0"/>
              </a:rPr>
              <a:t>is specified via </a:t>
            </a:r>
            <a:r>
              <a:rPr lang="en-US" altLang="zh-CN" sz="1400" b="1" dirty="0" smtClean="0">
                <a:solidFill>
                  <a:schemeClr val="tx1"/>
                </a:solidFill>
                <a:latin typeface="Courier New" panose="02070309020205020404" pitchFamily="49" charset="0"/>
                <a:cs typeface="Courier New" panose="02070309020205020404" pitchFamily="49" charset="0"/>
              </a:rPr>
              <a:t>-lxxx </a:t>
            </a:r>
            <a:r>
              <a:rPr lang="en-US" altLang="zh-CN" sz="1400" dirty="0" smtClean="0">
                <a:solidFill>
                  <a:schemeClr val="tx1"/>
                </a:solidFill>
                <a:cs typeface="Courier New" panose="02070309020205020404" pitchFamily="49" charset="0"/>
              </a:rPr>
              <a:t>(without </a:t>
            </a:r>
            <a:r>
              <a:rPr lang="en-US" altLang="zh-CN" sz="1400" dirty="0">
                <a:solidFill>
                  <a:schemeClr val="tx1"/>
                </a:solidFill>
                <a:cs typeface="Courier New" panose="02070309020205020404" pitchFamily="49" charset="0"/>
              </a:rPr>
              <a:t>the prefix "lib" and ".a" extension</a:t>
            </a:r>
            <a:r>
              <a:rPr lang="en-US" altLang="zh-CN" sz="1400" dirty="0" smtClean="0">
                <a:solidFill>
                  <a:schemeClr val="tx1"/>
                </a:solidFill>
                <a:cs typeface="Courier New" panose="02070309020205020404" pitchFamily="49" charset="0"/>
              </a:rPr>
              <a:t>)</a:t>
            </a:r>
          </a:p>
          <a:p>
            <a:pPr marL="744538" lvl="1" indent="-285750">
              <a:spcAft>
                <a:spcPts val="0"/>
              </a:spcAft>
              <a:buClr>
                <a:srgbClr val="001135"/>
              </a:buClr>
              <a:buFont typeface="Arial" panose="020B0604020202020204" pitchFamily="34" charset="0"/>
              <a:buChar char="•"/>
            </a:pPr>
            <a:r>
              <a:rPr lang="en-US" altLang="zh-CN" sz="1400" dirty="0">
                <a:solidFill>
                  <a:schemeClr val="tx1"/>
                </a:solidFill>
                <a:cs typeface="Courier New" panose="02070309020205020404" pitchFamily="49" charset="0"/>
              </a:rPr>
              <a:t>Default Include-paths, Library-paths and </a:t>
            </a:r>
            <a:r>
              <a:rPr lang="en-US" altLang="zh-CN" sz="1400" dirty="0" smtClean="0">
                <a:solidFill>
                  <a:schemeClr val="tx1"/>
                </a:solidFill>
                <a:cs typeface="Courier New" panose="02070309020205020404" pitchFamily="49" charset="0"/>
              </a:rPr>
              <a:t>Libraries.</a:t>
            </a:r>
            <a:endParaRPr lang="en-US" altLang="zh-CN" sz="1400" dirty="0">
              <a:solidFill>
                <a:schemeClr val="tx1"/>
              </a:solidFill>
              <a:cs typeface="Courier New" panose="02070309020205020404" pitchFamily="49" charset="0"/>
            </a:endParaRPr>
          </a:p>
        </p:txBody>
      </p:sp>
    </p:spTree>
    <p:extLst>
      <p:ext uri="{BB962C8B-B14F-4D97-AF65-F5344CB8AC3E}">
        <p14:creationId xmlns:p14="http://schemas.microsoft.com/office/powerpoint/2010/main" val="228181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smtClean="0"/>
              <a:t>More GCC Compiler</a:t>
            </a:r>
            <a:endParaRPr lang="zh-CN" altLang="en-US" dirty="0"/>
          </a:p>
        </p:txBody>
      </p:sp>
      <p:sp>
        <p:nvSpPr>
          <p:cNvPr id="5" name="Text Placeholder 4"/>
          <p:cNvSpPr>
            <a:spLocks noGrp="1"/>
          </p:cNvSpPr>
          <p:nvPr>
            <p:ph type="body" sz="quarter" idx="10"/>
          </p:nvPr>
        </p:nvSpPr>
        <p:spPr/>
        <p:txBody>
          <a:bodyPr/>
          <a:lstStyle/>
          <a:p>
            <a:r>
              <a:rPr lang="en-US" altLang="zh-CN" dirty="0"/>
              <a:t>Default Include-paths, Library-paths and Libraries</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lvl="1" indent="-458788">
              <a:spcAft>
                <a:spcPts val="0"/>
              </a:spcAft>
              <a:buClr>
                <a:srgbClr val="001135"/>
              </a:buClr>
            </a:pPr>
            <a:r>
              <a:rPr lang="en-US" altLang="zh-CN" sz="1400" dirty="0">
                <a:solidFill>
                  <a:schemeClr val="tx1"/>
                </a:solidFill>
                <a:cs typeface="Courier New" panose="02070309020205020404" pitchFamily="49" charset="0"/>
              </a:rPr>
              <a:t>Try list the default include-paths in your system used by the "GNU C Preprocessor" via "</a:t>
            </a:r>
            <a:r>
              <a:rPr lang="en-US" altLang="zh-CN" sz="1400" b="1" dirty="0" err="1">
                <a:solidFill>
                  <a:schemeClr val="tx1"/>
                </a:solidFill>
                <a:latin typeface="Courier New" panose="02070309020205020404" pitchFamily="49" charset="0"/>
                <a:cs typeface="Courier New" panose="02070309020205020404" pitchFamily="49" charset="0"/>
              </a:rPr>
              <a:t>cpp</a:t>
            </a:r>
            <a:r>
              <a:rPr lang="en-US" altLang="zh-CN" sz="1400" b="1" dirty="0">
                <a:solidFill>
                  <a:schemeClr val="tx1"/>
                </a:solidFill>
                <a:latin typeface="Courier New" panose="02070309020205020404" pitchFamily="49" charset="0"/>
                <a:cs typeface="Courier New" panose="02070309020205020404" pitchFamily="49" charset="0"/>
              </a:rPr>
              <a:t> -v</a:t>
            </a:r>
            <a:r>
              <a:rPr lang="en-US" altLang="zh-CN" sz="1400" dirty="0" smtClean="0">
                <a:solidFill>
                  <a:schemeClr val="tx1"/>
                </a:solidFill>
                <a:cs typeface="Courier New" panose="02070309020205020404" pitchFamily="49" charset="0"/>
              </a:rPr>
              <a:t>":</a:t>
            </a:r>
            <a:endParaRPr lang="en-US" altLang="zh-CN" sz="1400" b="1"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b="1" dirty="0" smtClean="0">
                <a:solidFill>
                  <a:schemeClr val="tx1"/>
                </a:solidFill>
                <a:latin typeface="Courier New" panose="02070309020205020404" pitchFamily="49" charset="0"/>
                <a:cs typeface="Courier New" panose="02070309020205020404" pitchFamily="49" charset="0"/>
              </a:rPr>
              <a:t># </a:t>
            </a:r>
            <a:r>
              <a:rPr lang="en-US" altLang="zh-CN" sz="1400" b="1" dirty="0" err="1" smtClean="0">
                <a:solidFill>
                  <a:schemeClr val="tx1"/>
                </a:solidFill>
                <a:latin typeface="Courier New" panose="02070309020205020404" pitchFamily="49" charset="0"/>
                <a:cs typeface="Courier New" panose="02070309020205020404" pitchFamily="49" charset="0"/>
              </a:rPr>
              <a:t>cpp</a:t>
            </a:r>
            <a:r>
              <a:rPr lang="en-US" altLang="zh-CN" sz="1400" b="1" dirty="0" smtClean="0">
                <a:solidFill>
                  <a:schemeClr val="tx1"/>
                </a:solidFill>
                <a:latin typeface="Courier New" panose="02070309020205020404" pitchFamily="49" charset="0"/>
                <a:cs typeface="Courier New" panose="02070309020205020404" pitchFamily="49" charset="0"/>
              </a:rPr>
              <a:t> -v</a:t>
            </a:r>
            <a:endParaRPr lang="en-US" sz="1400" b="1"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sz="1400" dirty="0" smtClean="0">
                <a:solidFill>
                  <a:schemeClr val="bg1">
                    <a:lumMod val="50000"/>
                  </a:schemeClr>
                </a:solidFill>
                <a:latin typeface="Courier New" panose="02070309020205020404" pitchFamily="49" charset="0"/>
                <a:cs typeface="Courier New" panose="02070309020205020404" pitchFamily="49" charset="0"/>
              </a:rPr>
              <a:t>…</a:t>
            </a:r>
          </a:p>
          <a:p>
            <a:pPr lvl="1" indent="0">
              <a:spcAft>
                <a:spcPts val="0"/>
              </a:spcAft>
              <a:buClr>
                <a:srgbClr val="001135"/>
              </a:buClr>
            </a:pP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en-US" sz="1400" dirty="0">
                <a:solidFill>
                  <a:schemeClr val="bg1">
                    <a:lumMod val="50000"/>
                  </a:schemeClr>
                </a:solidFill>
                <a:latin typeface="Courier New" panose="02070309020205020404" pitchFamily="49" charset="0"/>
                <a:cs typeface="Courier New" panose="02070309020205020404" pitchFamily="49" charset="0"/>
              </a:rPr>
              <a:t>include "..." search starts here:</a:t>
            </a:r>
          </a:p>
          <a:p>
            <a:pPr lvl="1" indent="0">
              <a:spcAft>
                <a:spcPts val="0"/>
              </a:spcAft>
              <a:buClr>
                <a:srgbClr val="001135"/>
              </a:buClr>
            </a:pPr>
            <a:r>
              <a:rPr lang="en-US" sz="1400" dirty="0">
                <a:solidFill>
                  <a:schemeClr val="bg1">
                    <a:lumMod val="50000"/>
                  </a:schemeClr>
                </a:solidFill>
                <a:latin typeface="Courier New" panose="02070309020205020404" pitchFamily="49" charset="0"/>
                <a:cs typeface="Courier New" panose="02070309020205020404" pitchFamily="49" charset="0"/>
              </a:rPr>
              <a:t>#include &lt;...&gt; search starts here:</a:t>
            </a:r>
          </a:p>
          <a:p>
            <a:pPr lvl="1" indent="0">
              <a:spcAft>
                <a:spcPts val="0"/>
              </a:spcAft>
              <a:buClr>
                <a:srgbClr val="001135"/>
              </a:buClr>
            </a:pPr>
            <a:r>
              <a:rPr lang="en-US" sz="1400" dirty="0">
                <a:solidFill>
                  <a:schemeClr val="bg1">
                    <a:lumMod val="50000"/>
                  </a:schemeClr>
                </a:solidFill>
                <a:latin typeface="Courier New" panose="02070309020205020404" pitchFamily="49" charset="0"/>
                <a:cs typeface="Courier New" panose="02070309020205020404" pitchFamily="49" charset="0"/>
              </a:rPr>
              <a:t> /</a:t>
            </a:r>
            <a:r>
              <a:rPr lang="en-US" sz="1400" dirty="0" err="1">
                <a:solidFill>
                  <a:schemeClr val="bg1">
                    <a:lumMod val="50000"/>
                  </a:schemeClr>
                </a:solidFill>
                <a:latin typeface="Courier New" panose="02070309020205020404" pitchFamily="49" charset="0"/>
                <a:cs typeface="Courier New" panose="02070309020205020404" pitchFamily="49" charset="0"/>
              </a:rPr>
              <a:t>usr</a:t>
            </a:r>
            <a:r>
              <a:rPr lang="en-US" sz="1400" dirty="0">
                <a:solidFill>
                  <a:schemeClr val="bg1">
                    <a:lumMod val="50000"/>
                  </a:schemeClr>
                </a:solidFill>
                <a:latin typeface="Courier New" panose="02070309020205020404" pitchFamily="49" charset="0"/>
                <a:cs typeface="Courier New" panose="02070309020205020404" pitchFamily="49" charset="0"/>
              </a:rPr>
              <a:t>/local/include</a:t>
            </a:r>
          </a:p>
          <a:p>
            <a:pPr lvl="1" indent="0">
              <a:spcAft>
                <a:spcPts val="0"/>
              </a:spcAft>
              <a:buClr>
                <a:srgbClr val="001135"/>
              </a:buClr>
            </a:pPr>
            <a:r>
              <a:rPr lang="en-US" sz="1400" dirty="0">
                <a:solidFill>
                  <a:schemeClr val="bg1">
                    <a:lumMod val="50000"/>
                  </a:schemeClr>
                </a:solidFill>
                <a:latin typeface="Courier New" panose="02070309020205020404" pitchFamily="49" charset="0"/>
                <a:cs typeface="Courier New" panose="02070309020205020404" pitchFamily="49" charset="0"/>
              </a:rPr>
              <a:t> /</a:t>
            </a:r>
            <a:r>
              <a:rPr lang="en-US" sz="1400" dirty="0" err="1">
                <a:solidFill>
                  <a:schemeClr val="bg1">
                    <a:lumMod val="50000"/>
                  </a:schemeClr>
                </a:solidFill>
                <a:latin typeface="Courier New" panose="02070309020205020404" pitchFamily="49" charset="0"/>
                <a:cs typeface="Courier New" panose="02070309020205020404" pitchFamily="49" charset="0"/>
              </a:rPr>
              <a:t>usr</a:t>
            </a:r>
            <a:r>
              <a:rPr lang="en-US" sz="1400" dirty="0">
                <a:solidFill>
                  <a:schemeClr val="bg1">
                    <a:lumMod val="50000"/>
                  </a:schemeClr>
                </a:solidFill>
                <a:latin typeface="Courier New" panose="02070309020205020404" pitchFamily="49" charset="0"/>
                <a:cs typeface="Courier New" panose="02070309020205020404" pitchFamily="49" charset="0"/>
              </a:rPr>
              <a:t>/lib/</a:t>
            </a:r>
            <a:r>
              <a:rPr lang="en-US" sz="1400" dirty="0" err="1">
                <a:solidFill>
                  <a:schemeClr val="bg1">
                    <a:lumMod val="50000"/>
                  </a:schemeClr>
                </a:solidFill>
                <a:latin typeface="Courier New" panose="02070309020205020404" pitchFamily="49" charset="0"/>
                <a:cs typeface="Courier New" panose="02070309020205020404" pitchFamily="49" charset="0"/>
              </a:rPr>
              <a:t>gcc</a:t>
            </a:r>
            <a:r>
              <a:rPr lang="en-US" sz="1400" dirty="0">
                <a:solidFill>
                  <a:schemeClr val="bg1">
                    <a:lumMod val="50000"/>
                  </a:schemeClr>
                </a:solidFill>
                <a:latin typeface="Courier New" panose="02070309020205020404" pitchFamily="49" charset="0"/>
                <a:cs typeface="Courier New" panose="02070309020205020404" pitchFamily="49" charset="0"/>
              </a:rPr>
              <a:t>/x86_64-redhat-linux/4.4.7/include</a:t>
            </a:r>
          </a:p>
          <a:p>
            <a:pPr lvl="1" indent="0">
              <a:spcAft>
                <a:spcPts val="0"/>
              </a:spcAft>
              <a:buClr>
                <a:srgbClr val="001135"/>
              </a:buClr>
            </a:pPr>
            <a:r>
              <a:rPr lang="en-US" sz="1400" dirty="0">
                <a:solidFill>
                  <a:schemeClr val="bg1">
                    <a:lumMod val="50000"/>
                  </a:schemeClr>
                </a:solidFill>
                <a:latin typeface="Courier New" panose="02070309020205020404" pitchFamily="49" charset="0"/>
                <a:cs typeface="Courier New" panose="02070309020205020404" pitchFamily="49" charset="0"/>
              </a:rPr>
              <a:t> /</a:t>
            </a:r>
            <a:r>
              <a:rPr lang="en-US" sz="1400" dirty="0" err="1">
                <a:solidFill>
                  <a:schemeClr val="bg1">
                    <a:lumMod val="50000"/>
                  </a:schemeClr>
                </a:solidFill>
                <a:latin typeface="Courier New" panose="02070309020205020404" pitchFamily="49" charset="0"/>
                <a:cs typeface="Courier New" panose="02070309020205020404" pitchFamily="49" charset="0"/>
              </a:rPr>
              <a:t>usr</a:t>
            </a:r>
            <a:r>
              <a:rPr lang="en-US" sz="1400" dirty="0">
                <a:solidFill>
                  <a:schemeClr val="bg1">
                    <a:lumMod val="50000"/>
                  </a:schemeClr>
                </a:solidFill>
                <a:latin typeface="Courier New" panose="02070309020205020404" pitchFamily="49" charset="0"/>
                <a:cs typeface="Courier New" panose="02070309020205020404" pitchFamily="49" charset="0"/>
              </a:rPr>
              <a:t>/include</a:t>
            </a:r>
            <a:endParaRPr lang="en-US" sz="1400" dirty="0" smtClean="0">
              <a:solidFill>
                <a:schemeClr val="bg1">
                  <a:lumMod val="50000"/>
                </a:schemeClr>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sz="1100" dirty="0" smtClean="0">
              <a:solidFill>
                <a:schemeClr val="tx1"/>
              </a:solidFill>
            </a:endParaRPr>
          </a:p>
          <a:p>
            <a:pPr marL="0" lvl="1" indent="0">
              <a:spcAft>
                <a:spcPts val="0"/>
              </a:spcAft>
              <a:buClr>
                <a:srgbClr val="001135"/>
              </a:buClr>
            </a:pPr>
            <a:r>
              <a:rPr lang="en-US" sz="1400" dirty="0">
                <a:solidFill>
                  <a:schemeClr val="tx1"/>
                </a:solidFill>
                <a:cs typeface="Courier New" panose="02070309020205020404" pitchFamily="49" charset="0"/>
              </a:rPr>
              <a:t>Try running the compilation in verbose mode </a:t>
            </a:r>
            <a:r>
              <a:rPr lang="en-US" sz="1400" b="1" dirty="0">
                <a:solidFill>
                  <a:schemeClr val="tx1"/>
                </a:solidFill>
                <a:latin typeface="Courier New" panose="02070309020205020404" pitchFamily="49" charset="0"/>
                <a:cs typeface="Courier New" panose="02070309020205020404" pitchFamily="49" charset="0"/>
              </a:rPr>
              <a:t>(-v) </a:t>
            </a:r>
            <a:r>
              <a:rPr lang="en-US" sz="1400" dirty="0">
                <a:solidFill>
                  <a:schemeClr val="tx1"/>
                </a:solidFill>
                <a:cs typeface="Courier New" panose="02070309020205020404" pitchFamily="49" charset="0"/>
              </a:rPr>
              <a:t>to study the library-paths </a:t>
            </a:r>
            <a:r>
              <a:rPr lang="en-US" sz="1400" b="1" dirty="0">
                <a:solidFill>
                  <a:schemeClr val="tx1"/>
                </a:solidFill>
                <a:latin typeface="Courier New" panose="02070309020205020404" pitchFamily="49" charset="0"/>
                <a:cs typeface="Courier New" panose="02070309020205020404" pitchFamily="49" charset="0"/>
              </a:rPr>
              <a:t>(-L) </a:t>
            </a:r>
            <a:r>
              <a:rPr lang="en-US" sz="1400" dirty="0">
                <a:solidFill>
                  <a:schemeClr val="tx1"/>
                </a:solidFill>
                <a:cs typeface="Courier New" panose="02070309020205020404" pitchFamily="49" charset="0"/>
              </a:rPr>
              <a:t>and libraries </a:t>
            </a:r>
            <a:r>
              <a:rPr lang="en-US" sz="1400" b="1" dirty="0">
                <a:solidFill>
                  <a:schemeClr val="tx1"/>
                </a:solidFill>
                <a:latin typeface="Courier New" panose="02070309020205020404" pitchFamily="49" charset="0"/>
                <a:cs typeface="Courier New" panose="02070309020205020404" pitchFamily="49" charset="0"/>
              </a:rPr>
              <a:t>(-l) </a:t>
            </a:r>
            <a:r>
              <a:rPr lang="en-US" sz="1400" dirty="0">
                <a:solidFill>
                  <a:schemeClr val="tx1"/>
                </a:solidFill>
                <a:cs typeface="Courier New" panose="02070309020205020404" pitchFamily="49" charset="0"/>
              </a:rPr>
              <a:t>used in your system</a:t>
            </a:r>
            <a:r>
              <a:rPr lang="en-US" sz="1400" dirty="0" smtClean="0">
                <a:solidFill>
                  <a:schemeClr val="tx1"/>
                </a:solidFill>
                <a:cs typeface="Courier New" panose="02070309020205020404" pitchFamily="49" charset="0"/>
              </a:rPr>
              <a:t>.</a:t>
            </a:r>
            <a:endParaRPr lang="en-US" sz="1100" dirty="0" smtClean="0">
              <a:solidFill>
                <a:schemeClr val="tx1"/>
              </a:solidFill>
            </a:endParaRPr>
          </a:p>
          <a:p>
            <a:pPr lvl="1" indent="0">
              <a:spcAft>
                <a:spcPts val="0"/>
              </a:spcAft>
              <a:buClr>
                <a:srgbClr val="001135"/>
              </a:buClr>
            </a:pPr>
            <a:r>
              <a:rPr lang="en-US" altLang="zh-CN" sz="1400" b="1" dirty="0" smtClean="0">
                <a:solidFill>
                  <a:schemeClr val="tx1"/>
                </a:solidFill>
                <a:latin typeface="Courier New" panose="02070309020205020404" pitchFamily="49" charset="0"/>
                <a:cs typeface="Courier New" panose="02070309020205020404" pitchFamily="49" charset="0"/>
              </a:rPr>
              <a:t># </a:t>
            </a:r>
            <a:r>
              <a:rPr lang="en-US" altLang="zh-CN" sz="1400" b="1" dirty="0" err="1">
                <a:solidFill>
                  <a:schemeClr val="tx1"/>
                </a:solidFill>
                <a:latin typeface="Courier New" panose="02070309020205020404" pitchFamily="49" charset="0"/>
                <a:cs typeface="Courier New" panose="02070309020205020404" pitchFamily="49" charset="0"/>
              </a:rPr>
              <a:t>gcc</a:t>
            </a:r>
            <a:r>
              <a:rPr lang="en-US" altLang="zh-CN" sz="1400" b="1" dirty="0">
                <a:solidFill>
                  <a:schemeClr val="tx1"/>
                </a:solidFill>
                <a:latin typeface="Courier New" panose="02070309020205020404" pitchFamily="49" charset="0"/>
                <a:cs typeface="Courier New" panose="02070309020205020404" pitchFamily="49" charset="0"/>
              </a:rPr>
              <a:t> </a:t>
            </a:r>
            <a:r>
              <a:rPr lang="en-US" altLang="zh-CN" sz="1400" b="1" dirty="0" smtClean="0">
                <a:solidFill>
                  <a:schemeClr val="tx1"/>
                </a:solidFill>
                <a:latin typeface="Courier New" panose="02070309020205020404" pitchFamily="49" charset="0"/>
                <a:cs typeface="Courier New" panose="02070309020205020404" pitchFamily="49" charset="0"/>
              </a:rPr>
              <a:t>-v </a:t>
            </a:r>
            <a:r>
              <a:rPr lang="en-US" altLang="zh-CN" sz="1400" b="1" dirty="0" err="1" smtClean="0">
                <a:solidFill>
                  <a:schemeClr val="tx1"/>
                </a:solidFill>
                <a:latin typeface="Courier New" panose="02070309020205020404" pitchFamily="49" charset="0"/>
                <a:cs typeface="Courier New" panose="02070309020205020404" pitchFamily="49" charset="0"/>
              </a:rPr>
              <a:t>hello.c</a:t>
            </a:r>
            <a:r>
              <a:rPr lang="en-US" altLang="zh-CN" sz="1400" b="1" dirty="0" smtClean="0">
                <a:solidFill>
                  <a:schemeClr val="tx1"/>
                </a:solidFill>
                <a:latin typeface="Courier New" panose="02070309020205020404" pitchFamily="49" charset="0"/>
                <a:cs typeface="Courier New" panose="02070309020205020404" pitchFamily="49" charset="0"/>
              </a:rPr>
              <a:t> -o hello</a:t>
            </a:r>
          </a:p>
          <a:p>
            <a:pPr lvl="1" indent="0">
              <a:spcAft>
                <a:spcPts val="0"/>
              </a:spcAft>
              <a:buClr>
                <a:srgbClr val="001135"/>
              </a:buClr>
            </a:pPr>
            <a:r>
              <a:rPr lang="en-US" altLang="zh-CN" sz="1400" dirty="0" smtClean="0">
                <a:solidFill>
                  <a:schemeClr val="bg1">
                    <a:lumMod val="50000"/>
                  </a:schemeClr>
                </a:solidFill>
                <a:latin typeface="Courier New" panose="02070309020205020404" pitchFamily="49" charset="0"/>
                <a:cs typeface="Courier New" panose="02070309020205020404" pitchFamily="49" charset="0"/>
              </a:rPr>
              <a:t>…</a:t>
            </a:r>
            <a:endParaRPr lang="en-US" altLang="zh-CN" sz="1400" dirty="0">
              <a:solidFill>
                <a:schemeClr val="bg1">
                  <a:lumMod val="50000"/>
                </a:schemeClr>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bg1">
                    <a:lumMod val="50000"/>
                  </a:schemeClr>
                </a:solidFill>
                <a:latin typeface="Courier New" panose="02070309020205020404" pitchFamily="49" charset="0"/>
                <a:cs typeface="Courier New" panose="02070309020205020404" pitchFamily="49" charset="0"/>
              </a:rPr>
              <a:t>-L/</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usr</a:t>
            </a:r>
            <a:r>
              <a:rPr lang="en-US" altLang="zh-CN" sz="1400" dirty="0">
                <a:solidFill>
                  <a:schemeClr val="bg1">
                    <a:lumMod val="50000"/>
                  </a:schemeClr>
                </a:solidFill>
                <a:latin typeface="Courier New" panose="02070309020205020404" pitchFamily="49" charset="0"/>
                <a:cs typeface="Courier New" panose="02070309020205020404" pitchFamily="49" charset="0"/>
              </a:rPr>
              <a:t>/lib/</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gcc</a:t>
            </a:r>
            <a:r>
              <a:rPr lang="en-US" altLang="zh-CN" sz="1400" dirty="0">
                <a:solidFill>
                  <a:schemeClr val="bg1">
                    <a:lumMod val="50000"/>
                  </a:schemeClr>
                </a:solidFill>
                <a:latin typeface="Courier New" panose="02070309020205020404" pitchFamily="49" charset="0"/>
                <a:cs typeface="Courier New" panose="02070309020205020404" pitchFamily="49" charset="0"/>
              </a:rPr>
              <a:t>/x86_64-redhat-linux/4.4.7 -L/</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usr</a:t>
            </a:r>
            <a:r>
              <a:rPr lang="en-US" altLang="zh-CN" sz="1400" dirty="0">
                <a:solidFill>
                  <a:schemeClr val="bg1">
                    <a:lumMod val="50000"/>
                  </a:schemeClr>
                </a:solidFill>
                <a:latin typeface="Courier New" panose="02070309020205020404" pitchFamily="49" charset="0"/>
                <a:cs typeface="Courier New" panose="02070309020205020404" pitchFamily="49" charset="0"/>
              </a:rPr>
              <a:t>/lib/</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gcc</a:t>
            </a:r>
            <a:r>
              <a:rPr lang="en-US" altLang="zh-CN" sz="1400" dirty="0">
                <a:solidFill>
                  <a:schemeClr val="bg1">
                    <a:lumMod val="50000"/>
                  </a:schemeClr>
                </a:solidFill>
                <a:latin typeface="Courier New" panose="02070309020205020404" pitchFamily="49" charset="0"/>
                <a:cs typeface="Courier New" panose="02070309020205020404" pitchFamily="49" charset="0"/>
              </a:rPr>
              <a:t>/x86_64-redhat-linux/4.4.7 -L/</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usr</a:t>
            </a:r>
            <a:r>
              <a:rPr lang="en-US" altLang="zh-CN" sz="1400" dirty="0">
                <a:solidFill>
                  <a:schemeClr val="bg1">
                    <a:lumMod val="50000"/>
                  </a:schemeClr>
                </a:solidFill>
                <a:latin typeface="Courier New" panose="02070309020205020404" pitchFamily="49" charset="0"/>
                <a:cs typeface="Courier New" panose="02070309020205020404" pitchFamily="49" charset="0"/>
              </a:rPr>
              <a:t>/lib/</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gcc</a:t>
            </a:r>
            <a:r>
              <a:rPr lang="en-US" altLang="zh-CN" sz="1400" dirty="0">
                <a:solidFill>
                  <a:schemeClr val="bg1">
                    <a:lumMod val="50000"/>
                  </a:schemeClr>
                </a:solidFill>
                <a:latin typeface="Courier New" panose="02070309020205020404" pitchFamily="49" charset="0"/>
                <a:cs typeface="Courier New" panose="02070309020205020404" pitchFamily="49" charset="0"/>
              </a:rPr>
              <a:t>/x86_64-redhat-linux/4.4.7/../../../../lib64 -L/lib/../lib64 -L/</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usr</a:t>
            </a:r>
            <a:r>
              <a:rPr lang="en-US" altLang="zh-CN" sz="1400" dirty="0">
                <a:solidFill>
                  <a:schemeClr val="bg1">
                    <a:lumMod val="50000"/>
                  </a:schemeClr>
                </a:solidFill>
                <a:latin typeface="Courier New" panose="02070309020205020404" pitchFamily="49" charset="0"/>
                <a:cs typeface="Courier New" panose="02070309020205020404" pitchFamily="49" charset="0"/>
              </a:rPr>
              <a:t>/lib/../lib64 -L/</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usr</a:t>
            </a:r>
            <a:r>
              <a:rPr lang="en-US" altLang="zh-CN" sz="1400" dirty="0">
                <a:solidFill>
                  <a:schemeClr val="bg1">
                    <a:lumMod val="50000"/>
                  </a:schemeClr>
                </a:solidFill>
                <a:latin typeface="Courier New" panose="02070309020205020404" pitchFamily="49" charset="0"/>
                <a:cs typeface="Courier New" panose="02070309020205020404" pitchFamily="49" charset="0"/>
              </a:rPr>
              <a:t>/lib/</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gcc</a:t>
            </a:r>
            <a:r>
              <a:rPr lang="en-US" altLang="zh-CN" sz="1400" dirty="0">
                <a:solidFill>
                  <a:schemeClr val="bg1">
                    <a:lumMod val="50000"/>
                  </a:schemeClr>
                </a:solidFill>
                <a:latin typeface="Courier New" panose="02070309020205020404" pitchFamily="49" charset="0"/>
                <a:cs typeface="Courier New" panose="02070309020205020404" pitchFamily="49" charset="0"/>
              </a:rPr>
              <a:t>/x86_64-redhat-linux/4.4.7/../../.. </a:t>
            </a:r>
            <a:r>
              <a:rPr lang="en-US" altLang="zh-CN" sz="1400" dirty="0" smtClean="0">
                <a:solidFill>
                  <a:schemeClr val="bg1">
                    <a:lumMod val="50000"/>
                  </a:schemeClr>
                </a:solidFill>
                <a:latin typeface="Courier New" panose="02070309020205020404" pitchFamily="49" charset="0"/>
                <a:cs typeface="Courier New" panose="02070309020205020404" pitchFamily="49" charset="0"/>
              </a:rPr>
              <a:t>-</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lgcc</a:t>
            </a:r>
            <a:r>
              <a:rPr lang="en-US" altLang="zh-CN" sz="1400" dirty="0">
                <a:solidFill>
                  <a:schemeClr val="bg1">
                    <a:lumMod val="50000"/>
                  </a:schemeClr>
                </a:solidFill>
                <a:latin typeface="Courier New" panose="02070309020205020404" pitchFamily="49" charset="0"/>
                <a:cs typeface="Courier New" panose="02070309020205020404" pitchFamily="49" charset="0"/>
              </a:rPr>
              <a:t> --as-needed -</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lgcc_s</a:t>
            </a:r>
            <a:r>
              <a:rPr lang="en-US" altLang="zh-CN" sz="1400" dirty="0">
                <a:solidFill>
                  <a:schemeClr val="bg1">
                    <a:lumMod val="50000"/>
                  </a:schemeClr>
                </a:solidFill>
                <a:latin typeface="Courier New" panose="02070309020205020404" pitchFamily="49" charset="0"/>
                <a:cs typeface="Courier New" panose="02070309020205020404" pitchFamily="49" charset="0"/>
              </a:rPr>
              <a:t> </a:t>
            </a:r>
            <a:r>
              <a:rPr lang="en-US" altLang="zh-CN" sz="1400" dirty="0" smtClean="0">
                <a:solidFill>
                  <a:schemeClr val="bg1">
                    <a:lumMod val="50000"/>
                  </a:schemeClr>
                </a:solidFill>
                <a:latin typeface="Courier New" panose="02070309020205020404" pitchFamily="49" charset="0"/>
                <a:cs typeface="Courier New" panose="02070309020205020404" pitchFamily="49" charset="0"/>
              </a:rPr>
              <a:t>-</a:t>
            </a:r>
            <a:r>
              <a:rPr lang="en-US" altLang="zh-CN" sz="1400" dirty="0" err="1">
                <a:solidFill>
                  <a:schemeClr val="bg1">
                    <a:lumMod val="50000"/>
                  </a:schemeClr>
                </a:solidFill>
                <a:latin typeface="Courier New" panose="02070309020205020404" pitchFamily="49" charset="0"/>
                <a:cs typeface="Courier New" panose="02070309020205020404" pitchFamily="49" charset="0"/>
              </a:rPr>
              <a:t>lc</a:t>
            </a:r>
            <a:r>
              <a:rPr lang="en-US" altLang="zh-CN" sz="1400" dirty="0">
                <a:solidFill>
                  <a:schemeClr val="bg1">
                    <a:lumMod val="50000"/>
                  </a:schemeClr>
                </a:solidFill>
                <a:latin typeface="Courier New" panose="02070309020205020404" pitchFamily="49" charset="0"/>
                <a:cs typeface="Courier New" panose="02070309020205020404" pitchFamily="49" charset="0"/>
              </a:rPr>
              <a:t> -</a:t>
            </a:r>
            <a:r>
              <a:rPr lang="en-US" altLang="zh-CN" sz="1400" dirty="0" err="1" smtClean="0">
                <a:solidFill>
                  <a:schemeClr val="bg1">
                    <a:lumMod val="50000"/>
                  </a:schemeClr>
                </a:solidFill>
                <a:latin typeface="Courier New" panose="02070309020205020404" pitchFamily="49" charset="0"/>
                <a:cs typeface="Courier New" panose="02070309020205020404" pitchFamily="49" charset="0"/>
              </a:rPr>
              <a:t>lgcc</a:t>
            </a:r>
            <a:endParaRPr lang="en-US" altLang="zh-CN" sz="1400" dirty="0" smtClean="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172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altLang="zh-CN" dirty="0"/>
              <a:t>More GCC Compiler</a:t>
            </a:r>
            <a:endParaRPr lang="zh-CN" altLang="en-US" dirty="0"/>
          </a:p>
        </p:txBody>
      </p:sp>
      <p:sp>
        <p:nvSpPr>
          <p:cNvPr id="5" name="Text Placeholder 4"/>
          <p:cNvSpPr>
            <a:spLocks noGrp="1"/>
          </p:cNvSpPr>
          <p:nvPr>
            <p:ph type="body" sz="quarter" idx="10"/>
          </p:nvPr>
        </p:nvSpPr>
        <p:spPr/>
        <p:txBody>
          <a:bodyPr/>
          <a:lstStyle/>
          <a:p>
            <a:r>
              <a:rPr lang="en-US" altLang="zh-CN" dirty="0"/>
              <a:t>Static Libraries (.lib, .a) and Shared Library (.</a:t>
            </a:r>
            <a:r>
              <a:rPr lang="en-US" altLang="zh-CN" dirty="0" err="1"/>
              <a:t>dll</a:t>
            </a:r>
            <a:r>
              <a:rPr lang="en-US" altLang="zh-CN" dirty="0"/>
              <a:t>, .so)</a:t>
            </a:r>
            <a:endParaRPr lang="zh-CN" altLang="en-US" dirty="0"/>
          </a:p>
        </p:txBody>
      </p:sp>
      <p:sp>
        <p:nvSpPr>
          <p:cNvPr id="9" name="Text Placeholder 1"/>
          <p:cNvSpPr>
            <a:spLocks noGrp="1"/>
          </p:cNvSpPr>
          <p:nvPr>
            <p:ph type="body" sz="quarter" idx="16"/>
          </p:nvPr>
        </p:nvSpPr>
        <p:spPr>
          <a:xfrm>
            <a:off x="417598" y="1080000"/>
            <a:ext cx="8308800" cy="3560400"/>
          </a:xfrm>
          <a:prstGeom prst="rect">
            <a:avLst/>
          </a:prstGeom>
        </p:spPr>
        <p:txBody>
          <a:bodyPr/>
          <a:lstStyle/>
          <a:p>
            <a:pPr marL="228600" indent="-228600">
              <a:buClr>
                <a:srgbClr val="001135"/>
              </a:buClr>
              <a:buFont typeface="+mj-lt"/>
              <a:buAutoNum type="arabicPeriod"/>
            </a:pPr>
            <a:r>
              <a:rPr lang="en-US" sz="1600" dirty="0" smtClean="0"/>
              <a:t>Static library</a:t>
            </a:r>
            <a:endParaRPr lang="pt-BR" sz="1600" dirty="0" smtClean="0"/>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Extension </a:t>
            </a:r>
            <a:r>
              <a:rPr lang="en-US" altLang="zh-CN" sz="1400" dirty="0">
                <a:solidFill>
                  <a:schemeClr val="tx1"/>
                </a:solidFill>
                <a:cs typeface="Courier New" panose="02070309020205020404" pitchFamily="49" charset="0"/>
              </a:rPr>
              <a:t>of ".a" (archive file) in </a:t>
            </a:r>
            <a:r>
              <a:rPr lang="en-US" altLang="zh-CN" sz="1400" dirty="0" err="1">
                <a:solidFill>
                  <a:schemeClr val="tx1"/>
                </a:solidFill>
                <a:cs typeface="Courier New" panose="02070309020205020404" pitchFamily="49" charset="0"/>
              </a:rPr>
              <a:t>Unixes</a:t>
            </a:r>
            <a:r>
              <a:rPr lang="en-US" altLang="zh-CN" sz="1400" dirty="0">
                <a:solidFill>
                  <a:schemeClr val="tx1"/>
                </a:solidFill>
                <a:cs typeface="Courier New" panose="02070309020205020404" pitchFamily="49" charset="0"/>
              </a:rPr>
              <a:t> or ".lib" (library) in </a:t>
            </a:r>
            <a:r>
              <a:rPr lang="en-US" altLang="zh-CN" sz="1400" dirty="0" smtClean="0">
                <a:solidFill>
                  <a:schemeClr val="tx1"/>
                </a:solidFill>
                <a:cs typeface="Courier New" panose="02070309020205020404" pitchFamily="49" charset="0"/>
              </a:rPr>
              <a:t>Windows</a:t>
            </a:r>
          </a:p>
          <a:p>
            <a:pPr marL="744538" lvl="1" indent="-285750">
              <a:spcAft>
                <a:spcPts val="0"/>
              </a:spcAft>
              <a:buClr>
                <a:srgbClr val="001135"/>
              </a:buClr>
              <a:buFont typeface="Arial" panose="020B0604020202020204" pitchFamily="34" charset="0"/>
              <a:buChar char="•"/>
            </a:pPr>
            <a:r>
              <a:rPr lang="en-US" altLang="zh-CN" sz="1400" b="1" dirty="0" smtClean="0">
                <a:solidFill>
                  <a:schemeClr val="tx1"/>
                </a:solidFill>
                <a:cs typeface="Courier New" panose="02070309020205020404" pitchFamily="49" charset="0"/>
              </a:rPr>
              <a:t>Copy</a:t>
            </a:r>
            <a:r>
              <a:rPr lang="en-US" altLang="zh-CN" sz="1400" dirty="0" smtClean="0">
                <a:solidFill>
                  <a:schemeClr val="tx1"/>
                </a:solidFill>
                <a:cs typeface="Courier New" panose="02070309020205020404" pitchFamily="49" charset="0"/>
              </a:rPr>
              <a:t> </a:t>
            </a:r>
            <a:r>
              <a:rPr lang="en-US" altLang="zh-CN" sz="1400" dirty="0">
                <a:solidFill>
                  <a:schemeClr val="tx1"/>
                </a:solidFill>
                <a:cs typeface="Courier New" panose="02070309020205020404" pitchFamily="49" charset="0"/>
              </a:rPr>
              <a:t>the external functions used </a:t>
            </a:r>
            <a:r>
              <a:rPr lang="en-US" altLang="zh-CN" sz="1400" dirty="0" smtClean="0">
                <a:solidFill>
                  <a:schemeClr val="tx1"/>
                </a:solidFill>
                <a:cs typeface="Courier New" panose="02070309020205020404" pitchFamily="49" charset="0"/>
              </a:rPr>
              <a:t>to </a:t>
            </a:r>
            <a:r>
              <a:rPr lang="en-US" altLang="zh-CN" sz="1400" dirty="0">
                <a:solidFill>
                  <a:schemeClr val="tx1"/>
                </a:solidFill>
                <a:cs typeface="Courier New" panose="02070309020205020404" pitchFamily="49" charset="0"/>
              </a:rPr>
              <a:t>your executable </a:t>
            </a:r>
            <a:r>
              <a:rPr lang="en-US" altLang="zh-CN" sz="1400" dirty="0" smtClean="0">
                <a:solidFill>
                  <a:schemeClr val="tx1"/>
                </a:solidFill>
                <a:cs typeface="Courier New" panose="02070309020205020404" pitchFamily="49" charset="0"/>
              </a:rPr>
              <a:t>program</a:t>
            </a:r>
          </a:p>
          <a:p>
            <a:pPr lvl="1" indent="0">
              <a:spcAft>
                <a:spcPts val="0"/>
              </a:spcAft>
              <a:buClr>
                <a:srgbClr val="001135"/>
              </a:buClr>
            </a:pPr>
            <a:endParaRPr lang="en-US" sz="1100" dirty="0" smtClean="0">
              <a:solidFill>
                <a:schemeClr val="tx1"/>
              </a:solidFill>
            </a:endParaRPr>
          </a:p>
          <a:p>
            <a:pPr marL="228600" lvl="0" indent="-228600">
              <a:buClr>
                <a:srgbClr val="001135"/>
              </a:buClr>
              <a:buFont typeface="+mj-lt"/>
              <a:buAutoNum type="arabicPeriod"/>
            </a:pPr>
            <a:r>
              <a:rPr lang="en-US" altLang="zh-CN" sz="1600" dirty="0" smtClean="0"/>
              <a:t>Shared library</a:t>
            </a:r>
          </a:p>
          <a:p>
            <a:pPr marL="744538" lvl="1" indent="-285750">
              <a:spcAft>
                <a:spcPts val="0"/>
              </a:spcAft>
              <a:buClr>
                <a:srgbClr val="001135"/>
              </a:buClr>
              <a:buFont typeface="Arial" panose="020B0604020202020204" pitchFamily="34" charset="0"/>
              <a:buChar char="•"/>
            </a:pPr>
            <a:r>
              <a:rPr lang="en-US" altLang="zh-CN" sz="1400" dirty="0">
                <a:solidFill>
                  <a:schemeClr val="tx1"/>
                </a:solidFill>
                <a:cs typeface="Courier New" panose="02070309020205020404" pitchFamily="49" charset="0"/>
              </a:rPr>
              <a:t>E</a:t>
            </a:r>
            <a:r>
              <a:rPr lang="en-US" altLang="zh-CN" sz="1400" dirty="0" smtClean="0">
                <a:solidFill>
                  <a:schemeClr val="tx1"/>
                </a:solidFill>
                <a:cs typeface="Courier New" panose="02070309020205020404" pitchFamily="49" charset="0"/>
              </a:rPr>
              <a:t>xtension </a:t>
            </a:r>
            <a:r>
              <a:rPr lang="en-US" altLang="zh-CN" sz="1400" dirty="0">
                <a:solidFill>
                  <a:schemeClr val="tx1"/>
                </a:solidFill>
                <a:cs typeface="Courier New" panose="02070309020205020404" pitchFamily="49" charset="0"/>
              </a:rPr>
              <a:t>of ".so" (shared objects) in </a:t>
            </a:r>
            <a:r>
              <a:rPr lang="en-US" altLang="zh-CN" sz="1400" dirty="0" err="1">
                <a:solidFill>
                  <a:schemeClr val="tx1"/>
                </a:solidFill>
                <a:cs typeface="Courier New" panose="02070309020205020404" pitchFamily="49" charset="0"/>
              </a:rPr>
              <a:t>Unixes</a:t>
            </a:r>
            <a:r>
              <a:rPr lang="en-US" altLang="zh-CN" sz="1400" dirty="0">
                <a:solidFill>
                  <a:schemeClr val="tx1"/>
                </a:solidFill>
                <a:cs typeface="Courier New" panose="02070309020205020404" pitchFamily="49" charset="0"/>
              </a:rPr>
              <a:t> or ".</a:t>
            </a:r>
            <a:r>
              <a:rPr lang="en-US" altLang="zh-CN" sz="1400" dirty="0" err="1">
                <a:solidFill>
                  <a:schemeClr val="tx1"/>
                </a:solidFill>
                <a:cs typeface="Courier New" panose="02070309020205020404" pitchFamily="49" charset="0"/>
              </a:rPr>
              <a:t>dll</a:t>
            </a:r>
            <a:r>
              <a:rPr lang="en-US" altLang="zh-CN" sz="1400" dirty="0">
                <a:solidFill>
                  <a:schemeClr val="tx1"/>
                </a:solidFill>
                <a:cs typeface="Courier New" panose="02070309020205020404" pitchFamily="49" charset="0"/>
              </a:rPr>
              <a:t>" (dynamic link library) in </a:t>
            </a:r>
            <a:r>
              <a:rPr lang="en-US" altLang="zh-CN" sz="1400" dirty="0" smtClean="0">
                <a:solidFill>
                  <a:schemeClr val="tx1"/>
                </a:solidFill>
                <a:cs typeface="Courier New" panose="02070309020205020404" pitchFamily="49" charset="0"/>
              </a:rPr>
              <a:t>Windows</a:t>
            </a:r>
          </a:p>
          <a:p>
            <a:pPr marL="744538" lvl="1" indent="-285750">
              <a:spcAft>
                <a:spcPts val="0"/>
              </a:spcAft>
              <a:buClr>
                <a:srgbClr val="001135"/>
              </a:buClr>
              <a:buFont typeface="Arial" panose="020B0604020202020204" pitchFamily="34" charset="0"/>
              <a:buChar char="•"/>
            </a:pPr>
            <a:r>
              <a:rPr lang="en-US" altLang="zh-CN" sz="1400" b="1" dirty="0">
                <a:solidFill>
                  <a:schemeClr val="tx1"/>
                </a:solidFill>
                <a:cs typeface="Courier New" panose="02070309020205020404" pitchFamily="49" charset="0"/>
              </a:rPr>
              <a:t>Dynamic linking: </a:t>
            </a:r>
            <a:r>
              <a:rPr lang="en-US" altLang="zh-CN" sz="1400" dirty="0">
                <a:solidFill>
                  <a:schemeClr val="tx1"/>
                </a:solidFill>
                <a:cs typeface="Courier New" panose="02070309020205020404" pitchFamily="49" charset="0"/>
              </a:rPr>
              <a:t>only a small table is created in the </a:t>
            </a:r>
            <a:r>
              <a:rPr lang="en-US" altLang="zh-CN" sz="1400" dirty="0" smtClean="0">
                <a:solidFill>
                  <a:schemeClr val="tx1"/>
                </a:solidFill>
                <a:cs typeface="Courier New" panose="02070309020205020404" pitchFamily="49" charset="0"/>
              </a:rPr>
              <a:t>executable</a:t>
            </a:r>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Save disk </a:t>
            </a:r>
            <a:r>
              <a:rPr lang="en-US" altLang="zh-CN" sz="1400" dirty="0">
                <a:solidFill>
                  <a:schemeClr val="tx1"/>
                </a:solidFill>
                <a:cs typeface="Courier New" panose="02070309020205020404" pitchFamily="49" charset="0"/>
              </a:rPr>
              <a:t>space: one copy of a library can be shared between multiple </a:t>
            </a:r>
            <a:r>
              <a:rPr lang="en-US" altLang="zh-CN" sz="1400" dirty="0" smtClean="0">
                <a:solidFill>
                  <a:schemeClr val="tx1"/>
                </a:solidFill>
                <a:cs typeface="Courier New" panose="02070309020205020404" pitchFamily="49" charset="0"/>
              </a:rPr>
              <a:t>programs</a:t>
            </a:r>
          </a:p>
          <a:p>
            <a:pPr marL="744538" lvl="1" indent="-285750">
              <a:spcAft>
                <a:spcPts val="0"/>
              </a:spcAft>
              <a:buClr>
                <a:srgbClr val="001135"/>
              </a:buClr>
              <a:buFont typeface="Arial" panose="020B0604020202020204" pitchFamily="34" charset="0"/>
              <a:buChar char="•"/>
            </a:pPr>
            <a:r>
              <a:rPr lang="en-US" altLang="zh-CN" sz="1400" dirty="0">
                <a:solidFill>
                  <a:schemeClr val="tx1"/>
                </a:solidFill>
                <a:cs typeface="Courier New" panose="02070309020205020404" pitchFamily="49" charset="0"/>
              </a:rPr>
              <a:t>Save memory</a:t>
            </a:r>
            <a:r>
              <a:rPr lang="en-US" altLang="zh-CN" sz="1400" dirty="0" smtClean="0">
                <a:solidFill>
                  <a:schemeClr val="tx1"/>
                </a:solidFill>
                <a:cs typeface="Courier New" panose="02070309020205020404" pitchFamily="49" charset="0"/>
              </a:rPr>
              <a:t>: one </a:t>
            </a:r>
            <a:r>
              <a:rPr lang="en-US" altLang="zh-CN" sz="1400" dirty="0">
                <a:solidFill>
                  <a:schemeClr val="tx1"/>
                </a:solidFill>
                <a:cs typeface="Courier New" panose="02070309020205020404" pitchFamily="49" charset="0"/>
              </a:rPr>
              <a:t>copy of a shared library in memory to be used by all running programs</a:t>
            </a:r>
            <a:endParaRPr lang="en-US" altLang="zh-CN" sz="1400" dirty="0" smtClean="0">
              <a:solidFill>
                <a:schemeClr val="tx1"/>
              </a:solidFill>
              <a:cs typeface="Courier New" panose="02070309020205020404" pitchFamily="49" charset="0"/>
            </a:endParaRPr>
          </a:p>
          <a:p>
            <a:pPr marL="744538" lvl="1" indent="-285750">
              <a:spcAft>
                <a:spcPts val="0"/>
              </a:spcAft>
              <a:buClr>
                <a:srgbClr val="001135"/>
              </a:buClr>
              <a:buFont typeface="Arial" panose="020B0604020202020204" pitchFamily="34" charset="0"/>
              <a:buChar char="•"/>
            </a:pPr>
            <a:r>
              <a:rPr lang="en-US" altLang="zh-CN" sz="1400" dirty="0" smtClean="0">
                <a:solidFill>
                  <a:schemeClr val="tx1"/>
                </a:solidFill>
                <a:cs typeface="Courier New" panose="02070309020205020404" pitchFamily="49" charset="0"/>
              </a:rPr>
              <a:t>Can be upgraded </a:t>
            </a:r>
            <a:r>
              <a:rPr lang="en-US" altLang="zh-CN" sz="1400" dirty="0">
                <a:solidFill>
                  <a:schemeClr val="tx1"/>
                </a:solidFill>
                <a:cs typeface="Courier New" panose="02070309020205020404" pitchFamily="49" charset="0"/>
              </a:rPr>
              <a:t>without the need to recompile your program</a:t>
            </a:r>
            <a:r>
              <a:rPr lang="en-US" altLang="zh-CN" sz="1400" dirty="0" smtClean="0">
                <a:solidFill>
                  <a:schemeClr val="tx1"/>
                </a:solidFill>
                <a:cs typeface="Courier New" panose="02070309020205020404" pitchFamily="49" charset="0"/>
              </a:rPr>
              <a:t>.</a:t>
            </a:r>
          </a:p>
          <a:p>
            <a:pPr lvl="1" indent="0">
              <a:spcAft>
                <a:spcPts val="0"/>
              </a:spcAft>
              <a:buClr>
                <a:srgbClr val="001135"/>
              </a:buClr>
            </a:pPr>
            <a:endParaRPr lang="en-US" altLang="zh-CN" sz="1400" dirty="0" smtClean="0">
              <a:solidFill>
                <a:schemeClr val="tx1"/>
              </a:solidFill>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fPIC</a:t>
            </a:r>
            <a:r>
              <a:rPr lang="en-US" altLang="zh-CN" sz="1400" dirty="0" smtClean="0">
                <a:solidFill>
                  <a:schemeClr val="tx1"/>
                </a:solidFill>
                <a:latin typeface="Courier New" panose="02070309020205020404" pitchFamily="49" charset="0"/>
                <a:cs typeface="Courier New" panose="02070309020205020404" pitchFamily="49" charset="0"/>
              </a:rPr>
              <a:t> -c </a:t>
            </a:r>
            <a:r>
              <a:rPr lang="en-US" altLang="zh-CN" sz="1400" dirty="0" err="1" smtClean="0">
                <a:solidFill>
                  <a:schemeClr val="tx1"/>
                </a:solidFill>
                <a:latin typeface="Courier New" panose="02070309020205020404" pitchFamily="49" charset="0"/>
                <a:cs typeface="Courier New" panose="02070309020205020404" pitchFamily="49" charset="0"/>
              </a:rPr>
              <a:t>foo.c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i="1" dirty="0">
                <a:solidFill>
                  <a:srgbClr val="98A2AE"/>
                </a:solidFill>
                <a:latin typeface="Courier New" panose="02070309020205020404" pitchFamily="49" charset="0"/>
                <a:cs typeface="Courier New" panose="02070309020205020404" pitchFamily="49" charset="0"/>
              </a:rPr>
              <a:t>// P</a:t>
            </a:r>
            <a:r>
              <a:rPr lang="en-US" altLang="zh-CN" sz="1400" i="1" dirty="0" smtClean="0">
                <a:solidFill>
                  <a:srgbClr val="98A2AE"/>
                </a:solidFill>
                <a:latin typeface="Courier New" panose="02070309020205020404" pitchFamily="49" charset="0"/>
                <a:cs typeface="Courier New" panose="02070309020205020404" pitchFamily="49" charset="0"/>
              </a:rPr>
              <a:t>osition-Independent </a:t>
            </a:r>
            <a:r>
              <a:rPr lang="en-US" altLang="zh-CN" sz="1400" i="1" dirty="0">
                <a:solidFill>
                  <a:srgbClr val="98A2AE"/>
                </a:solidFill>
                <a:latin typeface="Courier New" panose="02070309020205020404" pitchFamily="49" charset="0"/>
                <a:cs typeface="Courier New" panose="02070309020205020404" pitchFamily="49" charset="0"/>
              </a:rPr>
              <a:t>C</a:t>
            </a:r>
            <a:r>
              <a:rPr lang="en-US" altLang="zh-CN" sz="1400" i="1" dirty="0" smtClean="0">
                <a:solidFill>
                  <a:srgbClr val="98A2AE"/>
                </a:solidFill>
                <a:latin typeface="Courier New" panose="02070309020205020404" pitchFamily="49" charset="0"/>
                <a:cs typeface="Courier New" panose="02070309020205020404" pitchFamily="49" charset="0"/>
              </a:rPr>
              <a:t>ode</a:t>
            </a:r>
            <a:endParaRPr lang="en-US" altLang="zh-CN" sz="1400" i="1" dirty="0">
              <a:solidFill>
                <a:srgbClr val="98A2AE"/>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-shared -o libfoo.so </a:t>
            </a:r>
            <a:r>
              <a:rPr lang="en-US" altLang="zh-CN" sz="1400" dirty="0" err="1" smtClean="0">
                <a:solidFill>
                  <a:schemeClr val="tx1"/>
                </a:solidFill>
                <a:latin typeface="Courier New" panose="02070309020205020404" pitchFamily="49" charset="0"/>
                <a:cs typeface="Courier New" panose="02070309020205020404" pitchFamily="49" charset="0"/>
              </a:rPr>
              <a:t>foo.o</a:t>
            </a:r>
            <a:endParaRPr lang="en-US" altLang="zh-CN" sz="1400" dirty="0" smtClean="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gcc</a:t>
            </a:r>
            <a:r>
              <a:rPr lang="en-US" altLang="zh-CN" sz="1400" dirty="0" smtClean="0">
                <a:solidFill>
                  <a:schemeClr val="tx1"/>
                </a:solidFill>
                <a:latin typeface="Courier New" panose="02070309020205020404" pitchFamily="49" charset="0"/>
                <a:cs typeface="Courier New" panose="02070309020205020404" pitchFamily="49" charset="0"/>
              </a:rPr>
              <a:t> –o main </a:t>
            </a:r>
            <a:r>
              <a:rPr lang="en-US" altLang="zh-CN" sz="1400" dirty="0" err="1" smtClean="0">
                <a:solidFill>
                  <a:schemeClr val="tx1"/>
                </a:solidFill>
                <a:latin typeface="Courier New" panose="02070309020205020404" pitchFamily="49" charset="0"/>
                <a:cs typeface="Courier New" panose="02070309020205020404" pitchFamily="49" charset="0"/>
              </a:rPr>
              <a:t>main.c</a:t>
            </a:r>
            <a:r>
              <a:rPr lang="en-US" altLang="zh-CN" sz="1400" dirty="0" smtClean="0">
                <a:solidFill>
                  <a:schemeClr val="tx1"/>
                </a:solidFill>
                <a:latin typeface="Courier New" panose="02070309020205020404" pitchFamily="49" charset="0"/>
                <a:cs typeface="Courier New" panose="02070309020205020404" pitchFamily="49" charset="0"/>
              </a:rPr>
              <a:t> –</a:t>
            </a:r>
            <a:r>
              <a:rPr lang="en-US" altLang="zh-CN" sz="1400" dirty="0" err="1" smtClean="0">
                <a:solidFill>
                  <a:schemeClr val="tx1"/>
                </a:solidFill>
                <a:latin typeface="Courier New" panose="02070309020205020404" pitchFamily="49" charset="0"/>
                <a:cs typeface="Courier New" panose="02070309020205020404" pitchFamily="49" charset="0"/>
              </a:rPr>
              <a:t>lfoo</a:t>
            </a:r>
            <a:r>
              <a:rPr lang="en-US" altLang="zh-CN" sz="1400" dirty="0" smtClean="0">
                <a:solidFill>
                  <a:schemeClr val="tx1"/>
                </a:solidFill>
                <a:latin typeface="Courier New" panose="02070309020205020404" pitchFamily="49" charset="0"/>
                <a:cs typeface="Courier New" panose="02070309020205020404" pitchFamily="49" charset="0"/>
              </a:rPr>
              <a:t> –L./ -</a:t>
            </a:r>
            <a:r>
              <a:rPr lang="en-US" altLang="zh-CN" sz="1400" dirty="0" err="1" smtClean="0">
                <a:solidFill>
                  <a:schemeClr val="tx1"/>
                </a:solidFill>
                <a:latin typeface="Courier New" panose="02070309020205020404" pitchFamily="49" charset="0"/>
                <a:cs typeface="Courier New" panose="02070309020205020404" pitchFamily="49" charset="0"/>
              </a:rPr>
              <a:t>Wl</a:t>
            </a:r>
            <a:r>
              <a:rPr lang="en-US" altLang="zh-CN" sz="1400" dirty="0" smtClean="0">
                <a:solidFill>
                  <a:schemeClr val="tx1"/>
                </a:solidFill>
                <a:latin typeface="Courier New" panose="02070309020205020404" pitchFamily="49" charset="0"/>
                <a:cs typeface="Courier New" panose="02070309020205020404" pitchFamily="49" charset="0"/>
              </a:rPr>
              <a:t>,-</a:t>
            </a:r>
            <a:r>
              <a:rPr lang="en-US" altLang="zh-CN" sz="1400" dirty="0" err="1" smtClean="0">
                <a:solidFill>
                  <a:schemeClr val="tx1"/>
                </a:solidFill>
                <a:latin typeface="Courier New" panose="02070309020205020404" pitchFamily="49" charset="0"/>
                <a:cs typeface="Courier New" panose="02070309020205020404" pitchFamily="49" charset="0"/>
              </a:rPr>
              <a:t>rpath</a:t>
            </a:r>
            <a:r>
              <a:rPr lang="en-US" altLang="zh-CN" sz="1400" dirty="0" smtClean="0">
                <a:solidFill>
                  <a:schemeClr val="tx1"/>
                </a:solidFill>
                <a:latin typeface="Courier New" panose="02070309020205020404" pitchFamily="49" charset="0"/>
                <a:cs typeface="Courier New" panose="02070309020205020404" pitchFamily="49" charset="0"/>
              </a:rPr>
              <a:t>=./</a:t>
            </a:r>
            <a:endParaRPr lang="en-US" altLang="zh-CN" sz="1400" dirty="0">
              <a:solidFill>
                <a:schemeClr val="tx1"/>
              </a:solidFill>
              <a:latin typeface="Courier New" panose="02070309020205020404" pitchFamily="49" charset="0"/>
              <a:cs typeface="Courier New" panose="02070309020205020404" pitchFamily="49" charset="0"/>
            </a:endParaRPr>
          </a:p>
          <a:p>
            <a:pPr lvl="1" indent="0">
              <a:spcAft>
                <a:spcPts val="0"/>
              </a:spcAft>
              <a:buClr>
                <a:srgbClr val="001135"/>
              </a:buClr>
            </a:pPr>
            <a:endParaRPr lang="en-US" altLang="zh-CN" sz="1400" dirty="0">
              <a:solidFill>
                <a:schemeClr val="tx1"/>
              </a:solidFill>
              <a:cs typeface="Courier New" panose="02070309020205020404" pitchFamily="49" charset="0"/>
            </a:endParaRPr>
          </a:p>
        </p:txBody>
      </p:sp>
    </p:spTree>
    <p:extLst>
      <p:ext uri="{BB962C8B-B14F-4D97-AF65-F5344CB8AC3E}">
        <p14:creationId xmlns:p14="http://schemas.microsoft.com/office/powerpoint/2010/main" val="112981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Nokia_Pure_PPT_CORP_V2">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 xmlns:thm15="http://schemas.microsoft.com/office/thememl/2012/main" name="Nokia_Pure_PPT_CORP_V3.1" id="{655C0B4C-DD58-4366-A06D-BF0A1B81A469}" vid="{6AA74208-B53C-4696-ADC1-7541119D5A96}"/>
    </a:ext>
  </a:extLst>
</a:theme>
</file>

<file path=ppt/theme/theme2.xml><?xml version="1.0" encoding="utf-8"?>
<a:theme xmlns:a="http://schemas.openxmlformats.org/drawingml/2006/main" name="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 xmlns:thm15="http://schemas.microsoft.com/office/thememl/2012/main" name="Nokia_Pure_PPT_CORP_V3.1" id="{655C0B4C-DD58-4366-A06D-BF0A1B81A469}" vid="{0014268F-4AA0-40E4-9A1C-DE908DD31C6B}"/>
    </a:ext>
  </a:extLst>
</a:theme>
</file>

<file path=ppt/theme/theme3.xml><?xml version="1.0" encoding="utf-8"?>
<a:theme xmlns:a="http://schemas.openxmlformats.org/drawingml/2006/main" name="2_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 xmlns:thm15="http://schemas.microsoft.com/office/thememl/2012/main" name="Nokia_Pure_PPT_CORP_V3.1" id="{655C0B4C-DD58-4366-A06D-BF0A1B81A469}" vid="{8F31C629-EC6E-4393-810E-F49A1DA42255}"/>
    </a:ext>
  </a:extLst>
</a:theme>
</file>

<file path=ppt/theme/theme4.xml><?xml version="1.0" encoding="utf-8"?>
<a:theme xmlns:a="http://schemas.openxmlformats.org/drawingml/2006/main" name="5. Final Slide Blu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Nokia_Pure_PPT_CORP_V3.1" id="{655C0B4C-DD58-4366-A06D-BF0A1B81A469}" vid="{2CBD20D3-E00C-4FAE-BD3B-3916D1FEE0E6}"/>
    </a:ext>
  </a:extLst>
</a:theme>
</file>

<file path=ppt/theme/theme5.xml><?xml version="1.0" encoding="utf-8"?>
<a:theme xmlns:a="http://schemas.openxmlformats.org/drawingml/2006/main" name="6_Final Slide Whit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Nokia_Pure_PPT_CORP_V3.1" id="{655C0B4C-DD58-4366-A06D-BF0A1B81A469}" vid="{AD46D50E-C031-467B-95C1-0B5C9E2FA56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Nokia_Pure_PPT_CORP_V2</Template>
  <TotalTime>0</TotalTime>
  <Words>2678</Words>
  <Application>Microsoft Office PowerPoint</Application>
  <PresentationFormat>On-screen Show (16:9)</PresentationFormat>
  <Paragraphs>378</Paragraphs>
  <Slides>21</Slides>
  <Notes>16</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27" baseType="lpstr">
      <vt:lpstr>Nokia_Pure_PPT_CORP_V2</vt:lpstr>
      <vt:lpstr>Nokia Master Blue Background</vt:lpstr>
      <vt:lpstr>2_Nokia Master Blue Background</vt:lpstr>
      <vt:lpstr>5. Final Slide Blue</vt:lpstr>
      <vt:lpstr>6_Final Slide White</vt:lpstr>
      <vt:lpstr>Visio</vt:lpstr>
      <vt:lpstr>PowerPoint Presentation</vt:lpstr>
      <vt:lpstr>Contents</vt:lpstr>
      <vt:lpstr>GCC (GNU Compiler Collection)</vt:lpstr>
      <vt:lpstr>GCC Compilation Process</vt:lpstr>
      <vt:lpstr>GCC Compilation Process</vt:lpstr>
      <vt:lpstr>GCC Compilation Process</vt:lpstr>
      <vt:lpstr>More GCC Compiler</vt:lpstr>
      <vt:lpstr>More GCC Compiler</vt:lpstr>
      <vt:lpstr>More GCC Compiler</vt:lpstr>
      <vt:lpstr>Utilities for Examining the Compiled Files</vt:lpstr>
      <vt:lpstr>Utilities for Examining the Compiled Files</vt:lpstr>
      <vt:lpstr>GNU Make/Makefile</vt:lpstr>
      <vt:lpstr>More Makefile</vt:lpstr>
      <vt:lpstr>More Makefile</vt:lpstr>
      <vt:lpstr>The GNU Debugger</vt:lpstr>
      <vt:lpstr>Core Dump File</vt:lpstr>
      <vt:lpstr>Core Dump File</vt:lpstr>
      <vt:lpstr>Core Dump File</vt:lpstr>
      <vt:lpstr>Examples of GDB Commands</vt:lpstr>
      <vt:lpstr>Examples of GDB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2015-12-22T12:26:31Z</dcterms:created>
  <dcterms:modified xsi:type="dcterms:W3CDTF">2017-01-23T03:07:34Z</dcterms:modified>
</cp:coreProperties>
</file>