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4" r:id="rId5"/>
  </p:sldMasterIdLst>
  <p:notesMasterIdLst>
    <p:notesMasterId r:id="rId35"/>
  </p:notesMasterIdLst>
  <p:handoutMasterIdLst>
    <p:handoutMasterId r:id="rId36"/>
  </p:handoutMasterIdLst>
  <p:sldIdLst>
    <p:sldId id="371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81" r:id="rId28"/>
    <p:sldId id="360" r:id="rId29"/>
    <p:sldId id="383" r:id="rId30"/>
    <p:sldId id="386" r:id="rId31"/>
    <p:sldId id="376" r:id="rId32"/>
    <p:sldId id="374" r:id="rId33"/>
    <p:sldId id="352" r:id="rId34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EDF2F5"/>
    <a:srgbClr val="98A2AE"/>
    <a:srgbClr val="4D5766"/>
    <a:srgbClr val="BEC8D2"/>
    <a:srgbClr val="FFFFFF"/>
    <a:srgbClr val="273142"/>
    <a:srgbClr val="FF9910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99" autoAdjust="0"/>
  </p:normalViewPr>
  <p:slideViewPr>
    <p:cSldViewPr snapToGrid="0">
      <p:cViewPr varScale="1">
        <p:scale>
          <a:sx n="81" d="100"/>
          <a:sy n="81" d="100"/>
        </p:scale>
        <p:origin x="-99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70" y="-90"/>
      </p:cViewPr>
      <p:guideLst>
        <p:guide orient="horz" pos="2896"/>
        <p:guide orient="horz" pos="3150"/>
        <p:guide orient="horz" pos="2875"/>
        <p:guide orient="horz" pos="3127"/>
        <p:guide pos="2180"/>
        <p:guide pos="2165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78C3D17F-53CD-43C1-8148-F2032B360E26}" type="datetimeFigureOut">
              <a:rPr lang="en-US" altLang="zh-CN"/>
              <a:pPr>
                <a:defRPr/>
              </a:pPr>
              <a:t>2/14/2017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506DECB3-3D36-4839-91C6-60EE07712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29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3EA8C99F-5A35-45B8-82ED-2ACF4CC38EBD}" type="datetimeFigureOut">
              <a:rPr lang="en-US" altLang="zh-CN"/>
              <a:pPr>
                <a:defRPr/>
              </a:pPr>
              <a:t>2/14/2017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1149E2FF-94DE-4FFF-974D-B55A611DA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16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 smtClean="0"/>
              <a:t>Supporting headline in sentence case here </a:t>
            </a:r>
          </a:p>
          <a:p>
            <a:pPr lvl="1"/>
            <a:r>
              <a:rPr lang="en-US" dirty="0" smtClean="0"/>
              <a:t>Author/Presenter</a:t>
            </a:r>
          </a:p>
          <a:p>
            <a:pPr lvl="1"/>
            <a:r>
              <a:rPr lang="en-US" dirty="0" smtClean="0"/>
              <a:t>DD-MM-YYYY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headline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White internal cover slide – Supporting headline in sentence case here</a:t>
            </a:r>
          </a:p>
          <a:p>
            <a:pPr lvl="2"/>
            <a:r>
              <a:rPr lang="en-US" dirty="0" smtClean="0"/>
              <a:t>Author/Presenter</a:t>
            </a:r>
          </a:p>
          <a:p>
            <a:pPr lvl="2"/>
            <a:r>
              <a:rPr lang="en-US" dirty="0" smtClean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28" r:id="rId10"/>
    <p:sldLayoutId id="214748382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Linux Networking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noProof="0" dirty="0" smtClean="0">
                <a:solidFill>
                  <a:srgbClr val="FFFFFF"/>
                </a:solidFill>
              </a:rPr>
              <a:t>Chason DU</a:t>
            </a:r>
            <a:endParaRPr lang="en-US" sz="1800" noProof="0" dirty="0">
              <a:solidFill>
                <a:srgbClr val="FFFFFF"/>
              </a:solidFill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FFFF"/>
                </a:solidFill>
              </a:rPr>
              <a:t>29</a:t>
            </a:r>
            <a:r>
              <a:rPr lang="en-US" sz="1800" noProof="0" dirty="0" smtClean="0">
                <a:solidFill>
                  <a:srgbClr val="FFFFFF"/>
                </a:solidFill>
              </a:rPr>
              <a:t>-11-2016</a:t>
            </a:r>
            <a:endParaRPr lang="en-US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100355" name="标题 1"/>
          <p:cNvSpPr>
            <a:spLocks noGrp="1"/>
          </p:cNvSpPr>
          <p:nvPr>
            <p:ph type="title"/>
          </p:nvPr>
        </p:nvSpPr>
        <p:spPr>
          <a:xfrm>
            <a:off x="628650" y="198835"/>
            <a:ext cx="7886700" cy="773906"/>
          </a:xfrm>
        </p:spPr>
        <p:txBody>
          <a:bodyPr/>
          <a:lstStyle/>
          <a:p>
            <a:pPr algn="ctr" eaLnBrk="1" hangingPunct="1"/>
            <a:r>
              <a:rPr lang="zh-CN" altLang="en-US" sz="4100"/>
              <a:t>路由</a:t>
            </a:r>
            <a:endParaRPr lang="en-US" altLang="en-US" sz="4100"/>
          </a:p>
        </p:txBody>
      </p:sp>
      <p:sp>
        <p:nvSpPr>
          <p:cNvPr id="100356" name="内容占位符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308729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800"/>
              <a:t>在不同网络之间传输数据的功能叫做路由功能，一般有多个接口，连接到不同的网络中，并且通过路由表进行数据转发</a:t>
            </a:r>
            <a:endParaRPr lang="en-US" altLang="en-US" sz="1800"/>
          </a:p>
        </p:txBody>
      </p:sp>
      <p:pic>
        <p:nvPicPr>
          <p:cNvPr id="10035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2175272"/>
            <a:ext cx="771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8" name="文本框 4"/>
          <p:cNvSpPr txBox="1">
            <a:spLocks noChangeArrowheads="1"/>
          </p:cNvSpPr>
          <p:nvPr/>
        </p:nvSpPr>
        <p:spPr bwMode="auto">
          <a:xfrm>
            <a:off x="2149079" y="1557337"/>
            <a:ext cx="1331119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192</a:t>
            </a:r>
            <a:r>
              <a:rPr lang="en-US" altLang="zh-CN" sz="1500"/>
              <a:t>.168.1.0/24</a:t>
            </a:r>
            <a:endParaRPr lang="en-US" altLang="en-US" sz="1500"/>
          </a:p>
        </p:txBody>
      </p:sp>
      <p:sp>
        <p:nvSpPr>
          <p:cNvPr id="100359" name="文本框 7"/>
          <p:cNvSpPr txBox="1">
            <a:spLocks noChangeArrowheads="1"/>
          </p:cNvSpPr>
          <p:nvPr/>
        </p:nvSpPr>
        <p:spPr bwMode="auto">
          <a:xfrm>
            <a:off x="4937523" y="1676400"/>
            <a:ext cx="123467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172</a:t>
            </a:r>
            <a:r>
              <a:rPr lang="en-US" altLang="zh-CN" sz="1500"/>
              <a:t>.16.1.0/16</a:t>
            </a:r>
            <a:endParaRPr lang="en-US" altLang="en-US" sz="1500"/>
          </a:p>
        </p:txBody>
      </p:sp>
      <p:sp>
        <p:nvSpPr>
          <p:cNvPr id="100360" name="文本框 8"/>
          <p:cNvSpPr txBox="1">
            <a:spLocks noChangeArrowheads="1"/>
          </p:cNvSpPr>
          <p:nvPr/>
        </p:nvSpPr>
        <p:spPr bwMode="auto">
          <a:xfrm>
            <a:off x="3643313" y="3096816"/>
            <a:ext cx="10382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"/>
              <a:t>61.1.1.0/30</a:t>
            </a:r>
            <a:endParaRPr lang="en-US" altLang="en-US" sz="1500"/>
          </a:p>
        </p:txBody>
      </p:sp>
      <p:sp>
        <p:nvSpPr>
          <p:cNvPr id="100361" name="文本框 5"/>
          <p:cNvSpPr txBox="1">
            <a:spLocks noChangeArrowheads="1"/>
          </p:cNvSpPr>
          <p:nvPr/>
        </p:nvSpPr>
        <p:spPr bwMode="auto">
          <a:xfrm>
            <a:off x="828675" y="3396854"/>
            <a:ext cx="67710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/>
              <a:t>路由表</a:t>
            </a:r>
            <a:endParaRPr lang="en-US" altLang="en-US" sz="1400" b="1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87091" y="3717131"/>
          <a:ext cx="3499247" cy="1127640"/>
        </p:xfrm>
        <a:graphic>
          <a:graphicData uri="http://schemas.openxmlformats.org/drawingml/2006/table">
            <a:tbl>
              <a:tblPr/>
              <a:tblGrid>
                <a:gridCol w="1184672"/>
                <a:gridCol w="1565672"/>
                <a:gridCol w="748903"/>
              </a:tblGrid>
              <a:tr h="277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目标网络</a:t>
                      </a: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子网掩码</a:t>
                      </a: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出接口</a:t>
                      </a: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5A5"/>
                    </a:solidFill>
                  </a:tcPr>
                </a:tc>
              </a:tr>
              <a:tr h="277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192.168.1.0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255.255.255.0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eth0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</a:tr>
              <a:tr h="277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172.16.1.0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255.255.0.0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eth1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277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61.1.1.0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255.255.255.252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eth2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marL="68564" marR="68564" marT="34275" marB="342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 flipH="1" flipV="1">
            <a:off x="3236119" y="1826419"/>
            <a:ext cx="540544" cy="535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504135" y="1974057"/>
            <a:ext cx="584597" cy="379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00360" idx="0"/>
          </p:cNvCxnSpPr>
          <p:nvPr/>
        </p:nvCxnSpPr>
        <p:spPr>
          <a:xfrm flipH="1">
            <a:off x="4162425" y="2771775"/>
            <a:ext cx="9525" cy="32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387" name="文本框 25"/>
          <p:cNvSpPr txBox="1">
            <a:spLocks noChangeArrowheads="1"/>
          </p:cNvSpPr>
          <p:nvPr/>
        </p:nvSpPr>
        <p:spPr bwMode="auto">
          <a:xfrm>
            <a:off x="3049191" y="2025254"/>
            <a:ext cx="53604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  <a:cs typeface="Consolas" pitchFamily="49" charset="0"/>
              </a:rPr>
              <a:t>eth0</a:t>
            </a:r>
          </a:p>
        </p:txBody>
      </p:sp>
      <p:sp>
        <p:nvSpPr>
          <p:cNvPr id="100388" name="文本框 30"/>
          <p:cNvSpPr txBox="1">
            <a:spLocks noChangeArrowheads="1"/>
          </p:cNvSpPr>
          <p:nvPr/>
        </p:nvSpPr>
        <p:spPr bwMode="auto">
          <a:xfrm>
            <a:off x="4681537" y="2135981"/>
            <a:ext cx="53604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  <a:cs typeface="Consolas" pitchFamily="49" charset="0"/>
              </a:rPr>
              <a:t>eth1</a:t>
            </a:r>
          </a:p>
        </p:txBody>
      </p:sp>
      <p:sp>
        <p:nvSpPr>
          <p:cNvPr id="100389" name="文本框 35"/>
          <p:cNvSpPr txBox="1">
            <a:spLocks noChangeArrowheads="1"/>
          </p:cNvSpPr>
          <p:nvPr/>
        </p:nvSpPr>
        <p:spPr bwMode="auto">
          <a:xfrm>
            <a:off x="3655219" y="2793206"/>
            <a:ext cx="53604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  <a:cs typeface="Consolas" pitchFamily="49" charset="0"/>
              </a:rPr>
              <a:t>eth2</a:t>
            </a:r>
          </a:p>
        </p:txBody>
      </p:sp>
    </p:spTree>
    <p:extLst>
      <p:ext uri="{BB962C8B-B14F-4D97-AF65-F5344CB8AC3E}">
        <p14:creationId xmlns:p14="http://schemas.microsoft.com/office/powerpoint/2010/main" val="5803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101379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zh-CN" altLang="en-US" sz="4100"/>
              <a:t>域名</a:t>
            </a:r>
            <a:endParaRPr lang="en-US" altLang="en-US" sz="4100"/>
          </a:p>
        </p:txBody>
      </p:sp>
      <p:sp>
        <p:nvSpPr>
          <p:cNvPr id="101380" name="副标题 1"/>
          <p:cNvSpPr>
            <a:spLocks noGrp="1"/>
          </p:cNvSpPr>
          <p:nvPr>
            <p:ph type="subTitle" idx="1"/>
          </p:nvPr>
        </p:nvSpPr>
        <p:spPr>
          <a:xfrm>
            <a:off x="1143000" y="994173"/>
            <a:ext cx="6858000" cy="3063478"/>
          </a:xfrm>
        </p:spPr>
        <p:txBody>
          <a:bodyPr/>
          <a:lstStyle/>
          <a:p>
            <a:pPr algn="l"/>
            <a:r>
              <a:rPr lang="en-US" altLang="zh-CN" sz="2100" b="1"/>
              <a:t>IP</a:t>
            </a:r>
            <a:r>
              <a:rPr lang="zh-CN" altLang="en-US" sz="2100" b="1"/>
              <a:t>地址往往难以记忆，所以我们一般使用域名进行管理。</a:t>
            </a:r>
            <a:endParaRPr lang="en-US" altLang="zh-CN" sz="2100" b="1"/>
          </a:p>
          <a:p>
            <a:pPr algn="l"/>
            <a:endParaRPr lang="zh-CN" altLang="en-US" sz="2100" b="1"/>
          </a:p>
          <a:p>
            <a:pPr algn="l"/>
            <a:endParaRPr lang="zh-CN" altLang="en-US" sz="2100" b="1"/>
          </a:p>
          <a:p>
            <a:pPr algn="l"/>
            <a:r>
              <a:rPr lang="zh-CN" altLang="en-US" sz="1500"/>
              <a:t>域名分为三个部分，用</a:t>
            </a:r>
            <a:r>
              <a:rPr lang="en-US" altLang="zh-CN" sz="1500"/>
              <a:t>” . ”</a:t>
            </a:r>
            <a:r>
              <a:rPr lang="zh-CN" altLang="en-US" sz="1500"/>
              <a:t>分割</a:t>
            </a:r>
            <a:r>
              <a:rPr lang="en-US" altLang="zh-CN" sz="150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-</a:t>
            </a:r>
            <a:r>
              <a:rPr lang="zh-CN" altLang="en-US" sz="1500">
                <a:latin typeface="Consolas" pitchFamily="49" charset="0"/>
                <a:cs typeface="Consolas" pitchFamily="49" charset="0"/>
              </a:rPr>
              <a:t>类型   标识此域名的类型</a:t>
            </a:r>
            <a:r>
              <a:rPr lang="en-US" altLang="zh-CN" sz="1500">
                <a:latin typeface="Consolas" pitchFamily="49" charset="0"/>
                <a:cs typeface="Consolas" pitchFamily="49" charset="0"/>
              </a:rPr>
              <a:t>(com, net, org, gov</a:t>
            </a:r>
            <a:r>
              <a:rPr lang="zh-CN" altLang="en-US" sz="1500">
                <a:latin typeface="Consolas" pitchFamily="49" charset="0"/>
                <a:cs typeface="Consolas" pitchFamily="49" charset="0"/>
              </a:rPr>
              <a:t>等</a:t>
            </a:r>
            <a:r>
              <a:rPr lang="en-US" altLang="zh-CN" sz="150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-</a:t>
            </a:r>
            <a:r>
              <a:rPr lang="zh-CN" altLang="en-US" sz="1500">
                <a:latin typeface="Consolas" pitchFamily="49" charset="0"/>
                <a:cs typeface="Consolas" pitchFamily="49" charset="0"/>
              </a:rPr>
              <a:t>域名   域名城</a:t>
            </a:r>
            <a:endParaRPr lang="en-US" altLang="zh-CN" sz="150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-</a:t>
            </a:r>
            <a:r>
              <a:rPr lang="zh-CN" altLang="en-US" sz="1500">
                <a:latin typeface="Consolas" pitchFamily="49" charset="0"/>
                <a:cs typeface="Consolas" pitchFamily="49" charset="0"/>
              </a:rPr>
              <a:t>主机名 该域中的某台主机名称</a:t>
            </a:r>
            <a:endParaRPr lang="en-US" altLang="zh-CN" sz="150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5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zh-CN" sz="2100">
                <a:solidFill>
                  <a:srgbClr val="0070C0"/>
                </a:solidFill>
              </a:rPr>
              <a:t>www</a:t>
            </a:r>
            <a:r>
              <a:rPr lang="en-US" altLang="zh-CN" sz="2100">
                <a:solidFill>
                  <a:srgbClr val="7030A0"/>
                </a:solidFill>
              </a:rPr>
              <a:t>.</a:t>
            </a:r>
            <a:r>
              <a:rPr lang="en-US" altLang="zh-CN" sz="2100">
                <a:solidFill>
                  <a:srgbClr val="FF0000"/>
                </a:solidFill>
              </a:rPr>
              <a:t>LinuxCast</a:t>
            </a:r>
            <a:r>
              <a:rPr lang="en-US" altLang="zh-CN" sz="2100">
                <a:solidFill>
                  <a:srgbClr val="7030A0"/>
                </a:solidFill>
              </a:rPr>
              <a:t>.</a:t>
            </a:r>
            <a:r>
              <a:rPr lang="en-US" altLang="zh-CN" sz="2100">
                <a:solidFill>
                  <a:srgbClr val="70AD47"/>
                </a:solidFill>
              </a:rPr>
              <a:t>net</a:t>
            </a:r>
          </a:p>
        </p:txBody>
      </p:sp>
      <p:sp>
        <p:nvSpPr>
          <p:cNvPr id="101381" name="文本框 2"/>
          <p:cNvSpPr txBox="1">
            <a:spLocks noChangeArrowheads="1"/>
          </p:cNvSpPr>
          <p:nvPr/>
        </p:nvSpPr>
        <p:spPr bwMode="auto">
          <a:xfrm>
            <a:off x="3062288" y="1519238"/>
            <a:ext cx="3019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u="sng">
                <a:latin typeface="Consolas" pitchFamily="49" charset="0"/>
              </a:rPr>
              <a:t>www.linuxcast.net</a:t>
            </a:r>
            <a:endParaRPr lang="en-US" altLang="en-US" sz="2400" u="sng">
              <a:latin typeface="Consolas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019300" y="3971925"/>
            <a:ext cx="704850" cy="400050"/>
          </a:xfrm>
          <a:prstGeom prst="wedgeRoundRectCallout">
            <a:avLst>
              <a:gd name="adj1" fmla="val 11599"/>
              <a:gd name="adj2" fmla="val -125595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主机名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905125" y="3971925"/>
            <a:ext cx="523875" cy="400050"/>
          </a:xfrm>
          <a:prstGeom prst="wedgeRoundRectCallout">
            <a:avLst>
              <a:gd name="adj1" fmla="val 18872"/>
              <a:gd name="adj2" fmla="val -125595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域名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3609975" y="3954066"/>
            <a:ext cx="523875" cy="400050"/>
          </a:xfrm>
          <a:prstGeom prst="wedgeRoundRectCallout">
            <a:avLst>
              <a:gd name="adj1" fmla="val 27963"/>
              <a:gd name="adj2" fmla="val -125595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类型</a:t>
            </a:r>
          </a:p>
        </p:txBody>
      </p:sp>
      <p:sp>
        <p:nvSpPr>
          <p:cNvPr id="101385" name="文本框 6"/>
          <p:cNvSpPr txBox="1">
            <a:spLocks noChangeArrowheads="1"/>
          </p:cNvSpPr>
          <p:nvPr/>
        </p:nvSpPr>
        <p:spPr bwMode="auto">
          <a:xfrm>
            <a:off x="4369594" y="3885010"/>
            <a:ext cx="1985963" cy="34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/>
              <a:t>域名大小写不敏感</a:t>
            </a:r>
            <a:endParaRPr lang="en-US" altLang="en-US" sz="1800" b="1"/>
          </a:p>
        </p:txBody>
      </p:sp>
    </p:spTree>
    <p:extLst>
      <p:ext uri="{BB962C8B-B14F-4D97-AF65-F5344CB8AC3E}">
        <p14:creationId xmlns:p14="http://schemas.microsoft.com/office/powerpoint/2010/main" val="34829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102403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域名</a:t>
            </a:r>
            <a:endParaRPr lang="en-US" altLang="en-US" sz="4100"/>
          </a:p>
        </p:txBody>
      </p:sp>
      <p:pic>
        <p:nvPicPr>
          <p:cNvPr id="10240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12044"/>
            <a:ext cx="6858000" cy="32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1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103427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en-US" altLang="zh-CN" sz="4100"/>
              <a:t>DNS</a:t>
            </a:r>
            <a:endParaRPr lang="en-US" altLang="en-US" sz="4100"/>
          </a:p>
        </p:txBody>
      </p:sp>
      <p:sp>
        <p:nvSpPr>
          <p:cNvPr id="103428" name="副标题 1"/>
          <p:cNvSpPr>
            <a:spLocks noGrp="1"/>
          </p:cNvSpPr>
          <p:nvPr>
            <p:ph type="subTitle" idx="1"/>
          </p:nvPr>
        </p:nvSpPr>
        <p:spPr>
          <a:xfrm>
            <a:off x="1143000" y="994173"/>
            <a:ext cx="6858000" cy="3063478"/>
          </a:xfrm>
        </p:spPr>
        <p:txBody>
          <a:bodyPr/>
          <a:lstStyle/>
          <a:p>
            <a:pPr algn="l"/>
            <a:r>
              <a:rPr lang="zh-CN" altLang="en-US" sz="1600" b="1"/>
              <a:t>每个域名代表一个</a:t>
            </a:r>
            <a:r>
              <a:rPr lang="en-US" altLang="zh-CN" sz="1600" b="1"/>
              <a:t>IP</a:t>
            </a:r>
            <a:r>
              <a:rPr lang="zh-CN" altLang="en-US" sz="1600" b="1"/>
              <a:t>，而</a:t>
            </a:r>
            <a:r>
              <a:rPr lang="en-US" altLang="zh-CN" sz="1600" b="1"/>
              <a:t>DNS</a:t>
            </a:r>
            <a:r>
              <a:rPr lang="zh-CN" altLang="en-US" sz="1600" b="1"/>
              <a:t>服务器就是用来在</a:t>
            </a:r>
            <a:r>
              <a:rPr lang="en-US" altLang="zh-CN" sz="1600" b="1"/>
              <a:t>IP</a:t>
            </a:r>
            <a:r>
              <a:rPr lang="zh-CN" altLang="en-US" sz="1600" b="1"/>
              <a:t>与域名之间进行转换的。</a:t>
            </a:r>
            <a:endParaRPr lang="en-US" altLang="zh-CN" sz="1600" b="1"/>
          </a:p>
          <a:p>
            <a:pPr algn="l"/>
            <a:endParaRPr lang="en-US" altLang="zh-CN" b="1" smtClean="0"/>
          </a:p>
          <a:p>
            <a:pPr algn="l"/>
            <a:endParaRPr lang="en-US" altLang="zh-CN" b="1" smtClean="0"/>
          </a:p>
          <a:p>
            <a:pPr algn="l"/>
            <a:endParaRPr lang="en-US" altLang="zh-CN" sz="1500" b="1"/>
          </a:p>
          <a:p>
            <a:pPr algn="l"/>
            <a:r>
              <a:rPr lang="en-US" altLang="zh-CN" sz="1500" b="1"/>
              <a:t>DNS</a:t>
            </a:r>
            <a:r>
              <a:rPr lang="zh-CN" altLang="en-US" sz="1500" b="1"/>
              <a:t>服务由</a:t>
            </a:r>
            <a:r>
              <a:rPr lang="en-US" altLang="zh-CN" sz="1500" b="1"/>
              <a:t>DNS</a:t>
            </a:r>
            <a:r>
              <a:rPr lang="zh-CN" altLang="en-US" sz="1500" b="1"/>
              <a:t>服务器提供</a:t>
            </a:r>
            <a:endParaRPr lang="en-US" altLang="zh-CN" sz="1500" b="1"/>
          </a:p>
          <a:p>
            <a:pPr algn="l"/>
            <a:endParaRPr lang="en-US" altLang="en-US" sz="2100" b="1"/>
          </a:p>
        </p:txBody>
      </p:sp>
      <p:sp>
        <p:nvSpPr>
          <p:cNvPr id="103429" name="文本框 3"/>
          <p:cNvSpPr txBox="1">
            <a:spLocks noChangeArrowheads="1"/>
          </p:cNvSpPr>
          <p:nvPr/>
        </p:nvSpPr>
        <p:spPr bwMode="auto">
          <a:xfrm>
            <a:off x="1752601" y="1647826"/>
            <a:ext cx="2941703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www.LinuxCast.net</a:t>
            </a:r>
            <a:endParaRPr lang="en-US" altLang="en-US"/>
          </a:p>
        </p:txBody>
      </p:sp>
      <p:sp>
        <p:nvSpPr>
          <p:cNvPr id="103430" name="文本框 4"/>
          <p:cNvSpPr txBox="1">
            <a:spLocks noChangeArrowheads="1"/>
          </p:cNvSpPr>
          <p:nvPr/>
        </p:nvSpPr>
        <p:spPr bwMode="auto">
          <a:xfrm>
            <a:off x="5162550" y="1647826"/>
            <a:ext cx="132632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61.1.1.1</a:t>
            </a:r>
          </a:p>
        </p:txBody>
      </p:sp>
      <p:sp>
        <p:nvSpPr>
          <p:cNvPr id="8" name="左右箭头 7"/>
          <p:cNvSpPr/>
          <p:nvPr/>
        </p:nvSpPr>
        <p:spPr>
          <a:xfrm>
            <a:off x="4186238" y="1734741"/>
            <a:ext cx="771525" cy="217884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pic>
        <p:nvPicPr>
          <p:cNvPr id="103432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72" y="2272903"/>
            <a:ext cx="766763" cy="84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3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44" y="3869532"/>
            <a:ext cx="767954" cy="84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4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41" y="3330178"/>
            <a:ext cx="1072753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5" name="文本框 12"/>
          <p:cNvSpPr txBox="1">
            <a:spLocks noChangeArrowheads="1"/>
          </p:cNvSpPr>
          <p:nvPr/>
        </p:nvSpPr>
        <p:spPr bwMode="auto">
          <a:xfrm>
            <a:off x="563166" y="3218260"/>
            <a:ext cx="195130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/>
              <a:t>访问</a:t>
            </a:r>
            <a:r>
              <a:rPr lang="en-US" altLang="zh-CN" sz="1400"/>
              <a:t>:www.LinuxCast.net</a:t>
            </a:r>
            <a:endParaRPr lang="en-US" altLang="en-US" sz="140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609975" y="2525316"/>
            <a:ext cx="2582466" cy="97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829050" y="3192067"/>
            <a:ext cx="2363391" cy="6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38" name="文本框 23"/>
          <p:cNvSpPr txBox="1">
            <a:spLocks noChangeArrowheads="1"/>
          </p:cNvSpPr>
          <p:nvPr/>
        </p:nvSpPr>
        <p:spPr bwMode="auto">
          <a:xfrm rot="-1110714">
            <a:off x="4052327" y="2780043"/>
            <a:ext cx="107625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DNS</a:t>
            </a:r>
            <a:r>
              <a:rPr lang="zh-CN" altLang="en-US" sz="1400"/>
              <a:t>请求</a:t>
            </a:r>
            <a:endParaRPr lang="en-US" altLang="en-US" sz="1400"/>
          </a:p>
        </p:txBody>
      </p:sp>
      <p:sp>
        <p:nvSpPr>
          <p:cNvPr id="103439" name="文本框 24"/>
          <p:cNvSpPr txBox="1">
            <a:spLocks noChangeArrowheads="1"/>
          </p:cNvSpPr>
          <p:nvPr/>
        </p:nvSpPr>
        <p:spPr bwMode="auto">
          <a:xfrm rot="-927218">
            <a:off x="3721913" y="3188428"/>
            <a:ext cx="2576475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www.LinuxCast.net = 61.1.1.1</a:t>
            </a:r>
            <a:endParaRPr lang="en-US" altLang="en-US" sz="14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775472" y="3962400"/>
            <a:ext cx="22860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41" name="文本框 27"/>
          <p:cNvSpPr txBox="1">
            <a:spLocks noChangeArrowheads="1"/>
          </p:cNvSpPr>
          <p:nvPr/>
        </p:nvSpPr>
        <p:spPr bwMode="auto">
          <a:xfrm>
            <a:off x="4885135" y="3894535"/>
            <a:ext cx="2298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103442" name="文本框 29"/>
          <p:cNvSpPr txBox="1">
            <a:spLocks noChangeArrowheads="1"/>
          </p:cNvSpPr>
          <p:nvPr/>
        </p:nvSpPr>
        <p:spPr bwMode="auto">
          <a:xfrm>
            <a:off x="6718698" y="4217194"/>
            <a:ext cx="222381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www.LinuxCast.net: 61.1.1.1</a:t>
            </a:r>
          </a:p>
        </p:txBody>
      </p:sp>
      <p:sp>
        <p:nvSpPr>
          <p:cNvPr id="103443" name="文本框 30"/>
          <p:cNvSpPr txBox="1">
            <a:spLocks noChangeArrowheads="1"/>
          </p:cNvSpPr>
          <p:nvPr/>
        </p:nvSpPr>
        <p:spPr bwMode="auto">
          <a:xfrm>
            <a:off x="6785372" y="2614613"/>
            <a:ext cx="1807226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DNS</a:t>
            </a:r>
            <a:r>
              <a:rPr lang="zh-CN" altLang="en-US" sz="1400"/>
              <a:t>服务器</a:t>
            </a:r>
            <a:r>
              <a:rPr lang="en-US" altLang="zh-CN" sz="1400"/>
              <a:t>:61.134.1.4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055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104451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zh-CN" altLang="en-US" sz="4100"/>
              <a:t>基本网络参数</a:t>
            </a:r>
            <a:endParaRPr lang="en-US" altLang="en-US" sz="4100"/>
          </a:p>
        </p:txBody>
      </p:sp>
      <p:sp>
        <p:nvSpPr>
          <p:cNvPr id="104452" name="副标题 1"/>
          <p:cNvSpPr>
            <a:spLocks noGrp="1"/>
          </p:cNvSpPr>
          <p:nvPr>
            <p:ph type="subTitle" idx="1"/>
          </p:nvPr>
        </p:nvSpPr>
        <p:spPr>
          <a:xfrm>
            <a:off x="1143000" y="996553"/>
            <a:ext cx="6858000" cy="3538538"/>
          </a:xfrm>
        </p:spPr>
        <p:txBody>
          <a:bodyPr/>
          <a:lstStyle/>
          <a:p>
            <a:pPr algn="l"/>
            <a:r>
              <a:rPr lang="en-US" altLang="zh-CN" sz="1700" b="1"/>
              <a:t>·</a:t>
            </a:r>
            <a:r>
              <a:rPr lang="zh-CN" altLang="en-US" sz="1700"/>
              <a:t>要配置一个局域网通信的计算机</a:t>
            </a:r>
            <a:r>
              <a:rPr lang="en-US" altLang="zh-CN" sz="1700"/>
              <a:t>:</a:t>
            </a:r>
          </a:p>
          <a:p>
            <a:pPr algn="l"/>
            <a:r>
              <a:rPr lang="en-US" altLang="en-US" sz="1500"/>
              <a:t>    -IP</a:t>
            </a:r>
            <a:r>
              <a:rPr lang="zh-CN" altLang="en-US" sz="1500"/>
              <a:t>地址</a:t>
            </a:r>
            <a:endParaRPr lang="en-US" altLang="zh-CN" sz="1500"/>
          </a:p>
          <a:p>
            <a:pPr algn="l"/>
            <a:r>
              <a:rPr lang="en-US" altLang="en-US" sz="1500"/>
              <a:t>    </a:t>
            </a:r>
            <a:r>
              <a:rPr lang="en-US" altLang="zh-CN" sz="1500"/>
              <a:t>-</a:t>
            </a:r>
            <a:r>
              <a:rPr lang="zh-CN" altLang="en-US" sz="1500"/>
              <a:t>子网掩码</a:t>
            </a:r>
            <a:endParaRPr lang="en-US" altLang="zh-CN" sz="1500"/>
          </a:p>
          <a:p>
            <a:pPr algn="l"/>
            <a:r>
              <a:rPr lang="en-US" altLang="zh-CN" b="1" smtClean="0"/>
              <a:t>·</a:t>
            </a:r>
            <a:r>
              <a:rPr lang="zh-CN" altLang="en-US" sz="1700"/>
              <a:t>要配置一个跨网段通信的计算机</a:t>
            </a:r>
            <a:r>
              <a:rPr lang="en-US" altLang="zh-CN" sz="1700"/>
              <a:t>:</a:t>
            </a:r>
          </a:p>
          <a:p>
            <a:pPr algn="l"/>
            <a:r>
              <a:rPr lang="en-US" altLang="zh-CN" sz="1400"/>
              <a:t>    -IP</a:t>
            </a:r>
            <a:r>
              <a:rPr lang="zh-CN" altLang="en-US" sz="1400"/>
              <a:t>地址</a:t>
            </a:r>
            <a:endParaRPr lang="en-US" altLang="zh-CN" sz="1400"/>
          </a:p>
          <a:p>
            <a:pPr algn="l"/>
            <a:r>
              <a:rPr lang="en-US" altLang="zh-CN" sz="1400"/>
              <a:t>    -</a:t>
            </a:r>
            <a:r>
              <a:rPr lang="zh-CN" altLang="en-US" sz="1400"/>
              <a:t>子网掩码</a:t>
            </a:r>
            <a:endParaRPr lang="en-US" altLang="zh-CN" sz="1400"/>
          </a:p>
          <a:p>
            <a:pPr algn="l"/>
            <a:r>
              <a:rPr lang="en-US" altLang="zh-CN" sz="1400"/>
              <a:t>    -</a:t>
            </a:r>
            <a:r>
              <a:rPr lang="zh-CN" altLang="en-US" sz="1400"/>
              <a:t>网关</a:t>
            </a:r>
            <a:endParaRPr lang="en-US" altLang="zh-CN" sz="1400"/>
          </a:p>
          <a:p>
            <a:pPr algn="l"/>
            <a:r>
              <a:rPr lang="en-US" altLang="zh-CN" b="1" smtClean="0"/>
              <a:t>·</a:t>
            </a:r>
            <a:r>
              <a:rPr lang="zh-CN" altLang="en-US" sz="1700"/>
              <a:t>要配置一个可上网</a:t>
            </a:r>
            <a:r>
              <a:rPr lang="en-US" altLang="zh-CN" sz="1700"/>
              <a:t>(</a:t>
            </a:r>
            <a:r>
              <a:rPr lang="zh-CN" altLang="en-US" sz="1700"/>
              <a:t>涉及到域名</a:t>
            </a:r>
            <a:r>
              <a:rPr lang="en-US" altLang="zh-CN" sz="1700"/>
              <a:t>)</a:t>
            </a:r>
            <a:r>
              <a:rPr lang="zh-CN" altLang="en-US" sz="1700"/>
              <a:t>的计算机</a:t>
            </a:r>
            <a:r>
              <a:rPr lang="en-US" altLang="zh-CN" sz="1700"/>
              <a:t>:</a:t>
            </a:r>
          </a:p>
          <a:p>
            <a:pPr algn="l"/>
            <a:r>
              <a:rPr lang="en-US" altLang="zh-CN" sz="1500"/>
              <a:t>    -IP</a:t>
            </a:r>
            <a:r>
              <a:rPr lang="zh-CN" altLang="en-US" sz="1500"/>
              <a:t>地址</a:t>
            </a:r>
            <a:endParaRPr lang="en-US" altLang="zh-CN" sz="1500"/>
          </a:p>
          <a:p>
            <a:pPr algn="l"/>
            <a:r>
              <a:rPr lang="en-US" altLang="zh-CN" sz="1500"/>
              <a:t>    -</a:t>
            </a:r>
            <a:r>
              <a:rPr lang="zh-CN" altLang="en-US" sz="1500"/>
              <a:t>子网掩码</a:t>
            </a:r>
            <a:endParaRPr lang="en-US" altLang="zh-CN" sz="1500"/>
          </a:p>
          <a:p>
            <a:pPr algn="l"/>
            <a:r>
              <a:rPr lang="en-US" altLang="zh-CN" sz="1500"/>
              <a:t>    -</a:t>
            </a:r>
            <a:r>
              <a:rPr lang="zh-CN" altLang="en-US" sz="1500"/>
              <a:t>网关</a:t>
            </a:r>
            <a:endParaRPr lang="en-US" altLang="zh-CN" sz="1500"/>
          </a:p>
          <a:p>
            <a:pPr algn="l"/>
            <a:r>
              <a:rPr lang="en-US" altLang="zh-CN" sz="1500"/>
              <a:t>    -DNS</a:t>
            </a:r>
          </a:p>
          <a:p>
            <a:pPr algn="l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83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05475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zh-CN" altLang="en-US" sz="4100"/>
              <a:t>以太网连接</a:t>
            </a:r>
            <a:endParaRPr lang="en-US" altLang="en-US" sz="4100"/>
          </a:p>
        </p:txBody>
      </p:sp>
      <p:sp>
        <p:nvSpPr>
          <p:cNvPr id="105476" name="副标题 1"/>
          <p:cNvSpPr>
            <a:spLocks noGrp="1"/>
          </p:cNvSpPr>
          <p:nvPr>
            <p:ph type="subTitle" idx="1"/>
          </p:nvPr>
        </p:nvSpPr>
        <p:spPr>
          <a:xfrm>
            <a:off x="1143000" y="996553"/>
            <a:ext cx="6858000" cy="3538538"/>
          </a:xfrm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altLang="zh-CN" sz="1700" b="1"/>
              <a:t>·</a:t>
            </a:r>
            <a:r>
              <a:rPr lang="zh-CN" altLang="en-US" sz="1700"/>
              <a:t>在</a:t>
            </a:r>
            <a:r>
              <a:rPr lang="en-US" altLang="zh-CN" sz="1700">
                <a:latin typeface="Consolas" pitchFamily="49" charset="0"/>
                <a:cs typeface="Consolas" pitchFamily="49" charset="0"/>
              </a:rPr>
              <a:t>linux</a:t>
            </a:r>
            <a:r>
              <a:rPr lang="zh-CN" altLang="en-US" sz="1700">
                <a:cs typeface="Consolas" pitchFamily="49" charset="0"/>
              </a:rPr>
              <a:t>中，以太网接口被命名为</a:t>
            </a:r>
            <a:r>
              <a:rPr lang="en-US" altLang="zh-CN" sz="1700">
                <a:latin typeface="Consolas" pitchFamily="49" charset="0"/>
              </a:rPr>
              <a:t>:eth0</a:t>
            </a:r>
            <a:r>
              <a:rPr lang="zh-CN" altLang="en-US" sz="1700">
                <a:latin typeface="Consolas" pitchFamily="49" charset="0"/>
              </a:rPr>
              <a:t>、</a:t>
            </a:r>
            <a:r>
              <a:rPr lang="en-US" altLang="zh-CN" sz="1700">
                <a:latin typeface="Consolas" pitchFamily="49" charset="0"/>
              </a:rPr>
              <a:t>eth1</a:t>
            </a:r>
            <a:r>
              <a:rPr lang="zh-CN" altLang="en-US" sz="1700">
                <a:latin typeface="Consolas" pitchFamily="49" charset="0"/>
              </a:rPr>
              <a:t>等，</a:t>
            </a:r>
            <a:r>
              <a:rPr lang="en-US" altLang="zh-CN" sz="1700">
                <a:latin typeface="Consolas" pitchFamily="49" charset="0"/>
              </a:rPr>
              <a:t>0</a:t>
            </a:r>
            <a:r>
              <a:rPr lang="zh-CN" altLang="en-US" sz="1700">
                <a:latin typeface="Consolas" pitchFamily="49" charset="0"/>
              </a:rPr>
              <a:t>、</a:t>
            </a:r>
            <a:r>
              <a:rPr lang="en-US" altLang="zh-CN" sz="1700">
                <a:latin typeface="Consolas" pitchFamily="49" charset="0"/>
              </a:rPr>
              <a:t>1</a:t>
            </a:r>
            <a:r>
              <a:rPr lang="zh-CN" altLang="en-US" sz="1700">
                <a:latin typeface="Consolas" pitchFamily="49" charset="0"/>
              </a:rPr>
              <a:t>代表网卡编号</a:t>
            </a:r>
            <a:endParaRPr lang="en-US" altLang="zh-CN" sz="1700">
              <a:latin typeface="Consolas" pitchFamily="49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mtClean="0"/>
              <a:t>·</a:t>
            </a:r>
            <a:r>
              <a:rPr lang="zh-CN" altLang="en-US" sz="1700"/>
              <a:t>通过</a:t>
            </a:r>
            <a:r>
              <a:rPr lang="en-US" altLang="zh-CN" sz="1700">
                <a:latin typeface="Consolas" pitchFamily="49" charset="0"/>
              </a:rPr>
              <a:t>lspci</a:t>
            </a:r>
            <a:r>
              <a:rPr lang="zh-CN" altLang="en-US" sz="1700"/>
              <a:t>命令可以查看网卡硬件信息</a:t>
            </a:r>
            <a:r>
              <a:rPr lang="en-US" altLang="zh-CN" sz="1700"/>
              <a:t>(</a:t>
            </a:r>
            <a:r>
              <a:rPr lang="zh-CN" altLang="en-US" sz="1700"/>
              <a:t>如果是</a:t>
            </a:r>
            <a:r>
              <a:rPr lang="en-US" altLang="zh-CN" sz="1700"/>
              <a:t>USB</a:t>
            </a:r>
            <a:r>
              <a:rPr lang="zh-CN" altLang="en-US" sz="1700"/>
              <a:t>网卡，则可能需要使用</a:t>
            </a:r>
            <a:r>
              <a:rPr lang="en-US" altLang="zh-CN" sz="1700">
                <a:latin typeface="Consolas" pitchFamily="49" charset="0"/>
              </a:rPr>
              <a:t>lsusb</a:t>
            </a:r>
            <a:r>
              <a:rPr lang="zh-CN" altLang="en-US" sz="1700"/>
              <a:t>命令</a:t>
            </a:r>
            <a:r>
              <a:rPr lang="en-US" altLang="zh-CN" sz="1700"/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smtClean="0"/>
              <a:t>·</a:t>
            </a:r>
            <a:r>
              <a:rPr lang="zh-CN" altLang="en-US" smtClean="0"/>
              <a:t>命令</a:t>
            </a:r>
            <a:r>
              <a:rPr lang="en-US" altLang="zh-CN" smtClean="0"/>
              <a:t>ifconfig</a:t>
            </a:r>
            <a:r>
              <a:rPr lang="zh-CN" altLang="en-US" smtClean="0"/>
              <a:t>用来查看接口信息</a:t>
            </a:r>
            <a:endParaRPr lang="en-US" altLang="zh-CN" smtClean="0"/>
          </a:p>
          <a:p>
            <a:pPr algn="l">
              <a:lnSpc>
                <a:spcPct val="125000"/>
              </a:lnSpc>
            </a:pPr>
            <a:r>
              <a:rPr lang="en-US" altLang="zh-CN" sz="1700">
                <a:latin typeface="Consolas" pitchFamily="49" charset="0"/>
              </a:rPr>
              <a:t>  ifconfig  -a   </a:t>
            </a:r>
            <a:r>
              <a:rPr lang="zh-CN" altLang="en-US" sz="1700"/>
              <a:t>查看所有接口</a:t>
            </a:r>
            <a:endParaRPr lang="en-US" altLang="zh-CN" sz="1700"/>
          </a:p>
          <a:p>
            <a:pPr algn="l">
              <a:lnSpc>
                <a:spcPct val="125000"/>
              </a:lnSpc>
            </a:pPr>
            <a:r>
              <a:rPr lang="en-US" altLang="zh-CN" sz="1700">
                <a:latin typeface="Consolas" pitchFamily="49" charset="0"/>
              </a:rPr>
              <a:t>  ifconfig eth0  </a:t>
            </a:r>
            <a:r>
              <a:rPr lang="zh-CN" altLang="en-US" sz="1700">
                <a:latin typeface="Consolas" pitchFamily="49" charset="0"/>
              </a:rPr>
              <a:t>查看特定接口</a:t>
            </a:r>
            <a:endParaRPr lang="en-US" altLang="zh-CN" sz="1700">
              <a:latin typeface="Consolas" pitchFamily="49" charset="0"/>
            </a:endParaRPr>
          </a:p>
          <a:p>
            <a:pPr algn="l">
              <a:lnSpc>
                <a:spcPct val="125000"/>
              </a:lnSpc>
            </a:pPr>
            <a:r>
              <a:rPr lang="zh-CN" altLang="zh-CN" sz="1700">
                <a:latin typeface="Consolas" pitchFamily="49" charset="0"/>
              </a:rPr>
              <a:t>·</a:t>
            </a:r>
            <a:r>
              <a:rPr lang="zh-CN" altLang="en-US" sz="1700">
                <a:latin typeface="Consolas" pitchFamily="49" charset="0"/>
              </a:rPr>
              <a:t>命令</a:t>
            </a:r>
            <a:r>
              <a:rPr lang="en-US" altLang="zh-CN" sz="1700">
                <a:latin typeface="Consolas" pitchFamily="49" charset="0"/>
              </a:rPr>
              <a:t>ifup</a:t>
            </a:r>
            <a:r>
              <a:rPr lang="zh-CN" altLang="en-US" sz="1700">
                <a:latin typeface="Consolas" pitchFamily="49" charset="0"/>
              </a:rPr>
              <a:t>、</a:t>
            </a:r>
            <a:r>
              <a:rPr lang="en-US" altLang="zh-CN" sz="1700">
                <a:latin typeface="Consolas" pitchFamily="49" charset="0"/>
              </a:rPr>
              <a:t>ifdown</a:t>
            </a:r>
            <a:r>
              <a:rPr lang="zh-CN" altLang="en-US" sz="1700">
                <a:latin typeface="Consolas" pitchFamily="49" charset="0"/>
              </a:rPr>
              <a:t>用来启动、禁用一个接口</a:t>
            </a:r>
            <a:endParaRPr lang="en-US" altLang="zh-CN" sz="1700">
              <a:latin typeface="Consolas" pitchFamily="49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1700">
                <a:latin typeface="Consolas" pitchFamily="49" charset="0"/>
              </a:rPr>
              <a:t>  ifup   eth0 </a:t>
            </a:r>
          </a:p>
          <a:p>
            <a:pPr algn="l">
              <a:lnSpc>
                <a:spcPct val="125000"/>
              </a:lnSpc>
            </a:pPr>
            <a:r>
              <a:rPr lang="en-US" altLang="zh-CN" sz="1700">
                <a:latin typeface="Consolas" pitchFamily="49" charset="0"/>
              </a:rPr>
              <a:t>  ifdown eth0</a:t>
            </a:r>
          </a:p>
          <a:p>
            <a:pPr algn="l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6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06499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zh-CN" altLang="en-US" sz="4100"/>
              <a:t>配置网络信息</a:t>
            </a:r>
            <a:endParaRPr lang="en-US" altLang="en-US" sz="4100"/>
          </a:p>
        </p:txBody>
      </p:sp>
      <p:sp>
        <p:nvSpPr>
          <p:cNvPr id="106500" name="副标题 1"/>
          <p:cNvSpPr>
            <a:spLocks noGrp="1"/>
          </p:cNvSpPr>
          <p:nvPr>
            <p:ph type="subTitle" idx="1"/>
          </p:nvPr>
        </p:nvSpPr>
        <p:spPr>
          <a:xfrm>
            <a:off x="1143000" y="3781425"/>
            <a:ext cx="6858000" cy="734616"/>
          </a:xfrm>
        </p:spPr>
        <p:txBody>
          <a:bodyPr/>
          <a:lstStyle/>
          <a:p>
            <a:r>
              <a:rPr lang="zh-CN" altLang="en-US" sz="2100"/>
              <a:t>使用</a:t>
            </a:r>
            <a:r>
              <a:rPr lang="en-US" altLang="zh-CN" sz="2100"/>
              <a:t>nmtui (</a:t>
            </a:r>
            <a:r>
              <a:rPr lang="zh-CN" altLang="en-US" sz="2100"/>
              <a:t>即</a:t>
            </a:r>
            <a:r>
              <a:rPr lang="en-US" altLang="zh-CN" sz="2100"/>
              <a:t>NetworkManaget Text User Interface</a:t>
            </a:r>
            <a:r>
              <a:rPr lang="zh-CN" altLang="en-US" sz="2100"/>
              <a:t>，在</a:t>
            </a:r>
            <a:r>
              <a:rPr lang="en-US" altLang="zh-CN" sz="2100"/>
              <a:t>CentOS7</a:t>
            </a:r>
            <a:r>
              <a:rPr lang="zh-CN" altLang="en-US" sz="2100"/>
              <a:t>之前的版本使用</a:t>
            </a:r>
            <a:r>
              <a:rPr lang="en-US" altLang="zh-CN" sz="2100"/>
              <a:t>setup)</a:t>
            </a:r>
            <a:r>
              <a:rPr lang="zh-CN" altLang="en-US" sz="2100"/>
              <a:t>命令可以配置网络信息</a:t>
            </a:r>
            <a:endParaRPr lang="en-US" altLang="en-US" sz="2100"/>
          </a:p>
        </p:txBody>
      </p:sp>
      <p:pic>
        <p:nvPicPr>
          <p:cNvPr id="10650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81" y="879872"/>
            <a:ext cx="4262438" cy="28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07523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zh-CN" altLang="en-US" sz="4100"/>
              <a:t>配置网络信息</a:t>
            </a:r>
            <a:endParaRPr lang="en-US" altLang="en-US" sz="4100"/>
          </a:p>
        </p:txBody>
      </p:sp>
      <p:sp>
        <p:nvSpPr>
          <p:cNvPr id="107524" name="副标题 1"/>
          <p:cNvSpPr>
            <a:spLocks noGrp="1"/>
          </p:cNvSpPr>
          <p:nvPr>
            <p:ph type="subTitle" idx="1"/>
          </p:nvPr>
        </p:nvSpPr>
        <p:spPr>
          <a:xfrm>
            <a:off x="1143000" y="4086225"/>
            <a:ext cx="6858000" cy="429816"/>
          </a:xfrm>
        </p:spPr>
        <p:txBody>
          <a:bodyPr/>
          <a:lstStyle/>
          <a:p>
            <a:r>
              <a:rPr lang="zh-CN" altLang="en-US" sz="2100"/>
              <a:t>编辑配置信息，此处也可以选择</a:t>
            </a:r>
            <a:r>
              <a:rPr lang="en-US" altLang="zh-CN" sz="2100"/>
              <a:t>add</a:t>
            </a:r>
            <a:r>
              <a:rPr lang="zh-CN" altLang="en-US" sz="2100"/>
              <a:t>一个设备</a:t>
            </a:r>
            <a:endParaRPr lang="en-US" altLang="en-US" sz="2100"/>
          </a:p>
        </p:txBody>
      </p:sp>
      <p:pic>
        <p:nvPicPr>
          <p:cNvPr id="10752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29" y="950119"/>
            <a:ext cx="4579144" cy="30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08547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zh-CN" altLang="en-US" sz="4100"/>
              <a:t>配置网络信息</a:t>
            </a:r>
            <a:endParaRPr lang="en-US" altLang="en-US" sz="4100"/>
          </a:p>
        </p:txBody>
      </p:sp>
      <p:pic>
        <p:nvPicPr>
          <p:cNvPr id="10854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66" y="879872"/>
            <a:ext cx="4702969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副标题 3"/>
          <p:cNvSpPr>
            <a:spLocks noGrp="1"/>
          </p:cNvSpPr>
          <p:nvPr>
            <p:ph type="subTitle" idx="1"/>
          </p:nvPr>
        </p:nvSpPr>
        <p:spPr>
          <a:xfrm>
            <a:off x="1085850" y="4176713"/>
            <a:ext cx="6972300" cy="504825"/>
          </a:xfrm>
        </p:spPr>
        <p:txBody>
          <a:bodyPr/>
          <a:lstStyle/>
          <a:p>
            <a:r>
              <a:rPr lang="zh-CN" altLang="en-US" sz="2100"/>
              <a:t>配置完成后，使用</a:t>
            </a:r>
            <a:r>
              <a:rPr lang="en-US" altLang="zh-CN" sz="2100"/>
              <a:t>ifup</a:t>
            </a:r>
            <a:r>
              <a:rPr lang="zh-CN" altLang="en-US" sz="2100"/>
              <a:t>启用网卡，并用</a:t>
            </a:r>
            <a:r>
              <a:rPr lang="en-US" altLang="zh-CN" sz="2100"/>
              <a:t>ifconfig</a:t>
            </a:r>
            <a:r>
              <a:rPr lang="zh-CN" altLang="en-US" sz="2100"/>
              <a:t>命令查看信息</a:t>
            </a:r>
          </a:p>
        </p:txBody>
      </p:sp>
    </p:spTree>
    <p:extLst>
      <p:ext uri="{BB962C8B-B14F-4D97-AF65-F5344CB8AC3E}">
        <p14:creationId xmlns:p14="http://schemas.microsoft.com/office/powerpoint/2010/main" val="24818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09571" name="标题 1"/>
          <p:cNvSpPr>
            <a:spLocks noGrp="1"/>
          </p:cNvSpPr>
          <p:nvPr>
            <p:ph type="ctrTitle"/>
          </p:nvPr>
        </p:nvSpPr>
        <p:spPr>
          <a:xfrm>
            <a:off x="1143000" y="240506"/>
            <a:ext cx="6858000" cy="639366"/>
          </a:xfrm>
        </p:spPr>
        <p:txBody>
          <a:bodyPr/>
          <a:lstStyle/>
          <a:p>
            <a:pPr eaLnBrk="1" hangingPunct="1"/>
            <a:r>
              <a:rPr lang="zh-CN" altLang="en-US" sz="4100"/>
              <a:t>网络相关配置文件</a:t>
            </a:r>
            <a:endParaRPr lang="en-US" altLang="en-US" sz="4100"/>
          </a:p>
        </p:txBody>
      </p:sp>
      <p:sp>
        <p:nvSpPr>
          <p:cNvPr id="109572" name="副标题 3"/>
          <p:cNvSpPr>
            <a:spLocks noGrp="1"/>
          </p:cNvSpPr>
          <p:nvPr>
            <p:ph type="subTitle" idx="1"/>
          </p:nvPr>
        </p:nvSpPr>
        <p:spPr>
          <a:xfrm>
            <a:off x="1143000" y="1322785"/>
            <a:ext cx="6858000" cy="2886075"/>
          </a:xfrm>
        </p:spPr>
        <p:txBody>
          <a:bodyPr/>
          <a:lstStyle/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网卡配置文件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  <a:cs typeface="Consolas" pitchFamily="49" charset="0"/>
              </a:rPr>
              <a:t>/etc/sysconfig/network-scripts/ifcfg-enp0s3(CentOS 7)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/etc/sysconfig/network-sctipts/ifcfg-eth0(CentOS 7</a:t>
            </a:r>
            <a:r>
              <a:rPr lang="zh-CN" altLang="en-US" sz="1500">
                <a:latin typeface="Consolas" pitchFamily="49" charset="0"/>
                <a:cs typeface="Consolas" pitchFamily="49" charset="0"/>
              </a:rPr>
              <a:t>以前</a:t>
            </a:r>
            <a:r>
              <a:rPr lang="en-US" altLang="zh-CN" sz="150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en-US" altLang="zh-CN" smtClean="0">
                <a:latin typeface="Consolas" pitchFamily="49" charset="0"/>
              </a:rPr>
              <a:t>DNS</a:t>
            </a:r>
            <a:r>
              <a:rPr lang="zh-CN" altLang="en-US" smtClean="0">
                <a:latin typeface="Consolas" pitchFamily="49" charset="0"/>
              </a:rPr>
              <a:t>配置文件</a:t>
            </a:r>
            <a:endParaRPr lang="en-US" altLang="zh-CN" smtClean="0">
              <a:latin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</a:rPr>
              <a:t>/etc/resolv.conf</a:t>
            </a:r>
          </a:p>
          <a:p>
            <a:pPr algn="l"/>
            <a:r>
              <a:rPr lang="en-US" altLang="zh-CN" smtClean="0">
                <a:latin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主机名配置文件</a:t>
            </a:r>
            <a:endParaRPr lang="en-US" altLang="zh-CN" smtClean="0">
              <a:latin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</a:rPr>
              <a:t>/etc/sysconfig/network</a:t>
            </a:r>
          </a:p>
          <a:p>
            <a:pPr algn="l"/>
            <a:r>
              <a:rPr lang="en-US" altLang="zh-CN" smtClean="0">
                <a:latin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静态主机名配置文件</a:t>
            </a:r>
            <a:endParaRPr lang="en-US" altLang="zh-CN" smtClean="0">
              <a:latin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</a:rPr>
              <a:t>/etc/hosts</a:t>
            </a:r>
          </a:p>
        </p:txBody>
      </p:sp>
    </p:spTree>
    <p:extLst>
      <p:ext uri="{BB962C8B-B14F-4D97-AF65-F5344CB8AC3E}">
        <p14:creationId xmlns:p14="http://schemas.microsoft.com/office/powerpoint/2010/main" val="36499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ヒラギノ角ゴ Pro W3"/>
                <a:cs typeface="Arial" charset="0"/>
              </a:rPr>
              <a:t>C</a:t>
            </a:r>
            <a:r>
              <a:rPr lang="en-US" sz="1800" dirty="0" smtClean="0">
                <a:ea typeface="ヒラギノ角ゴ Pro W3"/>
                <a:cs typeface="Arial" charset="0"/>
              </a:rPr>
              <a:t>ontents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513" y="538163"/>
            <a:ext cx="8228012" cy="301625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GB" sz="1800" smtClean="0">
                <a:ea typeface="ヒラギノ角ゴ Pro W3"/>
                <a:cs typeface="ヒラギノ角ゴ Pro W3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00" y="723405"/>
            <a:ext cx="828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756" y="856261"/>
            <a:ext cx="821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TODO….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316" y="2086708"/>
            <a:ext cx="5439508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5400" dirty="0" smtClean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Loading…...</a:t>
            </a:r>
            <a:endParaRPr lang="zh-CN" altLang="en-US" sz="5400" dirty="0" smtClean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93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10595" name="标题 1"/>
          <p:cNvSpPr>
            <a:spLocks noGrp="1"/>
          </p:cNvSpPr>
          <p:nvPr>
            <p:ph type="ctrTitle"/>
          </p:nvPr>
        </p:nvSpPr>
        <p:spPr>
          <a:xfrm>
            <a:off x="1143000" y="286941"/>
            <a:ext cx="6858000" cy="639365"/>
          </a:xfrm>
        </p:spPr>
        <p:txBody>
          <a:bodyPr/>
          <a:lstStyle/>
          <a:p>
            <a:pPr eaLnBrk="1" hangingPunct="1"/>
            <a:r>
              <a:rPr lang="zh-CN" altLang="en-US" sz="4100"/>
              <a:t>网络测试命令</a:t>
            </a:r>
            <a:endParaRPr lang="en-US" altLang="en-US" sz="4100"/>
          </a:p>
        </p:txBody>
      </p:sp>
      <p:sp>
        <p:nvSpPr>
          <p:cNvPr id="110596" name="副标题 3"/>
          <p:cNvSpPr>
            <a:spLocks noGrp="1"/>
          </p:cNvSpPr>
          <p:nvPr>
            <p:ph type="subTitle" idx="1"/>
          </p:nvPr>
        </p:nvSpPr>
        <p:spPr>
          <a:xfrm>
            <a:off x="1143000" y="926307"/>
            <a:ext cx="6858000" cy="3874294"/>
          </a:xfrm>
        </p:spPr>
        <p:txBody>
          <a:bodyPr/>
          <a:lstStyle/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测试网络连通性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ping 192.168.1.1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ping www.linuxcast.net</a:t>
            </a:r>
          </a:p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测试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DNS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解析</a:t>
            </a:r>
            <a:endParaRPr lang="en-US" altLang="zh-CN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  <a:cs typeface="Consolas" pitchFamily="49" charset="0"/>
              </a:rPr>
              <a:t>host www.linuxcast.net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dig  www.linuxcast.net</a:t>
            </a:r>
          </a:p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显示路由表</a:t>
            </a:r>
            <a:endParaRPr lang="en-US" altLang="zh-CN" smtClean="0">
              <a:latin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</a:rPr>
              <a:t>ip route</a:t>
            </a:r>
          </a:p>
          <a:p>
            <a:pPr algn="l"/>
            <a:r>
              <a:rPr lang="en-US" altLang="zh-CN" smtClean="0">
                <a:latin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追踪到达目标地址的网络路径</a:t>
            </a:r>
            <a:r>
              <a:rPr lang="en-US" altLang="zh-CN" smtClean="0">
                <a:latin typeface="Consolas" pitchFamily="49" charset="0"/>
              </a:rPr>
              <a:t>:</a:t>
            </a:r>
          </a:p>
          <a:p>
            <a:pPr algn="l"/>
            <a:r>
              <a:rPr lang="en-US" altLang="zh-CN" sz="1500">
                <a:latin typeface="Consolas" pitchFamily="49" charset="0"/>
              </a:rPr>
              <a:t>  traceroute www.linuxcast.net</a:t>
            </a:r>
          </a:p>
          <a:p>
            <a:pPr algn="l"/>
            <a:r>
              <a:rPr lang="en-US" altLang="zh-CN" smtClean="0">
                <a:latin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使用</a:t>
            </a:r>
            <a:r>
              <a:rPr lang="en-US" altLang="zh-CN" smtClean="0">
                <a:latin typeface="Consolas" pitchFamily="49" charset="0"/>
              </a:rPr>
              <a:t>mtr</a:t>
            </a:r>
            <a:r>
              <a:rPr lang="zh-CN" altLang="en-US" smtClean="0">
                <a:latin typeface="Consolas" pitchFamily="49" charset="0"/>
              </a:rPr>
              <a:t>进行网络质量测试</a:t>
            </a:r>
            <a:r>
              <a:rPr lang="en-US" altLang="zh-CN" smtClean="0">
                <a:latin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</a:rPr>
              <a:t>结合了</a:t>
            </a:r>
            <a:r>
              <a:rPr lang="en-US" altLang="zh-CN" smtClean="0">
                <a:latin typeface="Consolas" pitchFamily="49" charset="0"/>
              </a:rPr>
              <a:t>traceroute</a:t>
            </a:r>
            <a:r>
              <a:rPr lang="zh-CN" altLang="en-US" smtClean="0">
                <a:latin typeface="Consolas" pitchFamily="49" charset="0"/>
              </a:rPr>
              <a:t>和</a:t>
            </a:r>
            <a:r>
              <a:rPr lang="en-US" altLang="zh-CN" smtClean="0">
                <a:latin typeface="Consolas" pitchFamily="49" charset="0"/>
              </a:rPr>
              <a:t>ping)</a:t>
            </a:r>
          </a:p>
          <a:p>
            <a:pPr algn="l"/>
            <a:r>
              <a:rPr lang="en-US" altLang="zh-CN" sz="1500">
                <a:latin typeface="Consolas" pitchFamily="49" charset="0"/>
              </a:rPr>
              <a:t>  mtr www.linuxcast.net  </a:t>
            </a:r>
            <a:endParaRPr lang="en-US" altLang="zh-CN" sz="21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11619" name="标题 1"/>
          <p:cNvSpPr>
            <a:spLocks noGrp="1"/>
          </p:cNvSpPr>
          <p:nvPr>
            <p:ph type="ctrTitle"/>
          </p:nvPr>
        </p:nvSpPr>
        <p:spPr>
          <a:xfrm>
            <a:off x="1143000" y="286941"/>
            <a:ext cx="6858000" cy="639365"/>
          </a:xfrm>
        </p:spPr>
        <p:txBody>
          <a:bodyPr/>
          <a:lstStyle/>
          <a:p>
            <a:pPr eaLnBrk="1" hangingPunct="1"/>
            <a:r>
              <a:rPr lang="zh-CN" altLang="en-US" sz="4100"/>
              <a:t>修改主机名</a:t>
            </a:r>
            <a:endParaRPr lang="en-US" altLang="en-US" sz="4100"/>
          </a:p>
        </p:txBody>
      </p:sp>
      <p:sp>
        <p:nvSpPr>
          <p:cNvPr id="111620" name="副标题 3"/>
          <p:cNvSpPr>
            <a:spLocks noGrp="1"/>
          </p:cNvSpPr>
          <p:nvPr>
            <p:ph type="subTitle" idx="1"/>
          </p:nvPr>
        </p:nvSpPr>
        <p:spPr>
          <a:xfrm>
            <a:off x="1143000" y="1364457"/>
            <a:ext cx="6858000" cy="1616869"/>
          </a:xfrm>
        </p:spPr>
        <p:txBody>
          <a:bodyPr/>
          <a:lstStyle/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实时修改主机名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hostname train.linuxcast.net</a:t>
            </a:r>
          </a:p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永久性修改主机名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/etc/sysconfig/network (</a:t>
            </a:r>
            <a:r>
              <a:rPr lang="zh-CN" altLang="en-US" sz="1500">
                <a:latin typeface="Consolas" pitchFamily="49" charset="0"/>
              </a:rPr>
              <a:t>配置文件</a:t>
            </a:r>
            <a:r>
              <a:rPr lang="en-US" altLang="zh-CN" sz="1500">
                <a:latin typeface="Consolas" pitchFamily="49" charset="0"/>
              </a:rPr>
              <a:t>)</a:t>
            </a:r>
          </a:p>
          <a:p>
            <a:pPr algn="l"/>
            <a:r>
              <a:rPr lang="en-US" altLang="zh-CN" sz="1500">
                <a:latin typeface="Consolas" pitchFamily="49" charset="0"/>
              </a:rPr>
              <a:t>  HOSTNAME=train.linuxcast.net</a:t>
            </a:r>
          </a:p>
        </p:txBody>
      </p:sp>
    </p:spTree>
    <p:extLst>
      <p:ext uri="{BB962C8B-B14F-4D97-AF65-F5344CB8AC3E}">
        <p14:creationId xmlns:p14="http://schemas.microsoft.com/office/powerpoint/2010/main" val="42818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372225" y="4651773"/>
            <a:ext cx="2686050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18-Linux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网络基础配置</a:t>
            </a:r>
          </a:p>
        </p:txBody>
      </p:sp>
      <p:sp>
        <p:nvSpPr>
          <p:cNvPr id="112643" name="标题 1"/>
          <p:cNvSpPr>
            <a:spLocks noGrp="1"/>
          </p:cNvSpPr>
          <p:nvPr>
            <p:ph type="ctrTitle"/>
          </p:nvPr>
        </p:nvSpPr>
        <p:spPr>
          <a:xfrm>
            <a:off x="1143000" y="286941"/>
            <a:ext cx="6858000" cy="639365"/>
          </a:xfrm>
        </p:spPr>
        <p:txBody>
          <a:bodyPr/>
          <a:lstStyle/>
          <a:p>
            <a:pPr eaLnBrk="1" hangingPunct="1"/>
            <a:r>
              <a:rPr lang="zh-CN" altLang="en-US" sz="4100"/>
              <a:t>故障排查</a:t>
            </a:r>
            <a:endParaRPr lang="en-US" altLang="en-US" sz="4100"/>
          </a:p>
        </p:txBody>
      </p:sp>
      <p:sp>
        <p:nvSpPr>
          <p:cNvPr id="112644" name="副标题 3"/>
          <p:cNvSpPr>
            <a:spLocks noGrp="1"/>
          </p:cNvSpPr>
          <p:nvPr>
            <p:ph type="subTitle" idx="1"/>
          </p:nvPr>
        </p:nvSpPr>
        <p:spPr>
          <a:xfrm>
            <a:off x="1143000" y="1298972"/>
            <a:ext cx="6858000" cy="3352800"/>
          </a:xfrm>
        </p:spPr>
        <p:txBody>
          <a:bodyPr/>
          <a:lstStyle/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先查看网络配置信息是否正确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/>
            <a:r>
              <a:rPr lang="en-US" altLang="zh-CN" sz="1500">
                <a:latin typeface="Consolas" pitchFamily="49" charset="0"/>
                <a:cs typeface="Consolas" pitchFamily="49" charset="0"/>
              </a:rPr>
              <a:t>  -IP</a:t>
            </a:r>
            <a:r>
              <a:rPr lang="zh-CN" altLang="en-US" sz="1500">
                <a:latin typeface="Consolas" pitchFamily="49" charset="0"/>
                <a:cs typeface="Consolas" pitchFamily="49" charset="0"/>
              </a:rPr>
              <a:t>地址</a:t>
            </a:r>
            <a:endParaRPr lang="en-US" altLang="zh-CN" sz="150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</a:rPr>
              <a:t>-</a:t>
            </a:r>
            <a:r>
              <a:rPr lang="zh-CN" altLang="en-US" sz="1500">
                <a:latin typeface="Consolas" pitchFamily="49" charset="0"/>
              </a:rPr>
              <a:t>子网掩码</a:t>
            </a:r>
            <a:endParaRPr lang="en-US" altLang="zh-CN" sz="1500">
              <a:latin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</a:rPr>
              <a:t>-</a:t>
            </a:r>
            <a:r>
              <a:rPr lang="zh-CN" altLang="en-US" sz="1500">
                <a:latin typeface="Consolas" pitchFamily="49" charset="0"/>
              </a:rPr>
              <a:t>网关</a:t>
            </a:r>
            <a:endParaRPr lang="en-US" altLang="zh-CN" sz="1500">
              <a:latin typeface="Consolas" pitchFamily="49" charset="0"/>
            </a:endParaRPr>
          </a:p>
          <a:p>
            <a:pPr algn="l"/>
            <a:r>
              <a:rPr lang="zh-CN" altLang="en-US" sz="1500">
                <a:latin typeface="Consolas" pitchFamily="49" charset="0"/>
              </a:rPr>
              <a:t>  </a:t>
            </a:r>
            <a:r>
              <a:rPr lang="en-US" altLang="zh-CN" sz="1500">
                <a:latin typeface="Consolas" pitchFamily="49" charset="0"/>
              </a:rPr>
              <a:t>-DNS</a:t>
            </a:r>
          </a:p>
          <a:p>
            <a:pPr algn="l"/>
            <a:r>
              <a:rPr lang="en-US" altLang="zh-CN" smtClean="0">
                <a:latin typeface="Consolas" pitchFamily="49" charset="0"/>
              </a:rPr>
              <a:t>·</a:t>
            </a:r>
            <a:r>
              <a:rPr lang="zh-CN" altLang="en-US" smtClean="0">
                <a:latin typeface="Consolas" pitchFamily="49" charset="0"/>
              </a:rPr>
              <a:t>查看到达网关是否连通</a:t>
            </a:r>
            <a:r>
              <a:rPr lang="en-US" altLang="zh-CN" smtClean="0">
                <a:latin typeface="Consolas" pitchFamily="49" charset="0"/>
              </a:rPr>
              <a:t>:</a:t>
            </a:r>
          </a:p>
          <a:p>
            <a:pPr algn="l"/>
            <a:r>
              <a:rPr lang="en-US" altLang="zh-CN" sz="1500">
                <a:latin typeface="Consolas" pitchFamily="49" charset="0"/>
              </a:rPr>
              <a:t>  ping </a:t>
            </a:r>
            <a:r>
              <a:rPr lang="zh-CN" altLang="en-US" sz="1500">
                <a:latin typeface="Consolas" pitchFamily="49" charset="0"/>
              </a:rPr>
              <a:t>网关</a:t>
            </a:r>
            <a:r>
              <a:rPr lang="en-US" altLang="zh-CN" sz="1500">
                <a:latin typeface="Consolas" pitchFamily="49" charset="0"/>
              </a:rPr>
              <a:t>IP</a:t>
            </a:r>
            <a:r>
              <a:rPr lang="zh-CN" altLang="en-US" sz="1500">
                <a:latin typeface="Consolas" pitchFamily="49" charset="0"/>
              </a:rPr>
              <a:t>地址</a:t>
            </a:r>
            <a:endParaRPr lang="en-US" altLang="zh-CN" sz="1500">
              <a:latin typeface="Consolas" pitchFamily="49" charset="0"/>
            </a:endParaRPr>
          </a:p>
          <a:p>
            <a:pPr algn="l"/>
            <a:r>
              <a:rPr lang="zh-CN" altLang="zh-CN" sz="1500">
                <a:latin typeface="Consolas" pitchFamily="49" charset="0"/>
              </a:rPr>
              <a:t>·</a:t>
            </a:r>
            <a:r>
              <a:rPr lang="zh-CN" altLang="en-US" sz="1500">
                <a:latin typeface="Consolas" pitchFamily="49" charset="0"/>
              </a:rPr>
              <a:t>参看</a:t>
            </a:r>
            <a:r>
              <a:rPr lang="en-US" altLang="zh-CN" sz="1500">
                <a:latin typeface="Consolas" pitchFamily="49" charset="0"/>
              </a:rPr>
              <a:t>DNS</a:t>
            </a:r>
            <a:r>
              <a:rPr lang="zh-CN" altLang="en-US" sz="1500">
                <a:latin typeface="Consolas" pitchFamily="49" charset="0"/>
              </a:rPr>
              <a:t>解析是否正常</a:t>
            </a:r>
            <a:r>
              <a:rPr lang="en-US" altLang="zh-CN" sz="1500">
                <a:latin typeface="Consolas" pitchFamily="49" charset="0"/>
              </a:rPr>
              <a:t>(</a:t>
            </a:r>
            <a:r>
              <a:rPr lang="zh-CN" altLang="en-US" sz="1500">
                <a:latin typeface="Consolas" pitchFamily="49" charset="0"/>
              </a:rPr>
              <a:t>多测几个</a:t>
            </a:r>
            <a:r>
              <a:rPr lang="en-US" altLang="zh-CN" sz="1500">
                <a:latin typeface="Consolas" pitchFamily="49" charset="0"/>
              </a:rPr>
              <a:t>):</a:t>
            </a:r>
          </a:p>
          <a:p>
            <a:pPr algn="l"/>
            <a:r>
              <a:rPr lang="en-US" altLang="zh-CN" sz="1500">
                <a:latin typeface="Consolas" pitchFamily="49" charset="0"/>
              </a:rPr>
              <a:t>  host www.linuxcast.net</a:t>
            </a:r>
          </a:p>
          <a:p>
            <a:pPr algn="l"/>
            <a:r>
              <a:rPr lang="en-US" altLang="zh-CN" sz="1500">
                <a:latin typeface="Consolas" pitchFamily="49" charset="0"/>
              </a:rPr>
              <a:t>  host www.163.com</a:t>
            </a:r>
          </a:p>
          <a:p>
            <a:pPr algn="l"/>
            <a:r>
              <a:rPr lang="en-US" altLang="zh-CN" sz="1500">
                <a:latin typeface="Consolas" pitchFamily="49" charset="0"/>
              </a:rPr>
              <a:t>  host www.douban.com</a:t>
            </a:r>
          </a:p>
        </p:txBody>
      </p:sp>
      <p:sp>
        <p:nvSpPr>
          <p:cNvPr id="112645" name="文本框 1"/>
          <p:cNvSpPr txBox="1">
            <a:spLocks noChangeArrowheads="1"/>
          </p:cNvSpPr>
          <p:nvPr/>
        </p:nvSpPr>
        <p:spPr bwMode="auto">
          <a:xfrm>
            <a:off x="1575197" y="939403"/>
            <a:ext cx="6140053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/>
              <a:t>网络故障排查遵循</a:t>
            </a:r>
            <a:r>
              <a:rPr lang="zh-CN" altLang="en-US" sz="1800" b="1">
                <a:solidFill>
                  <a:srgbClr val="FFC000"/>
                </a:solidFill>
              </a:rPr>
              <a:t>从底层到高层、从自身到外部</a:t>
            </a:r>
            <a:r>
              <a:rPr lang="zh-CN" altLang="en-US" sz="1800" b="1"/>
              <a:t>的流程进行</a:t>
            </a:r>
          </a:p>
        </p:txBody>
      </p:sp>
    </p:spTree>
    <p:extLst>
      <p:ext uri="{BB962C8B-B14F-4D97-AF65-F5344CB8AC3E}">
        <p14:creationId xmlns:p14="http://schemas.microsoft.com/office/powerpoint/2010/main" val="23038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177800" lvl="0" indent="-177800">
              <a:buClr>
                <a:srgbClr val="124191"/>
              </a:buClr>
            </a:pPr>
            <a:r>
              <a:rPr lang="en-US" sz="1600" dirty="0">
                <a:solidFill>
                  <a:schemeClr val="tx1"/>
                </a:solidFill>
              </a:rPr>
              <a:t>Set the information classification in the footer.</a:t>
            </a:r>
          </a:p>
          <a:p>
            <a:pPr marL="177800" lvl="0" indent="-177800">
              <a:buClr>
                <a:srgbClr val="124191"/>
              </a:buClr>
            </a:pPr>
            <a:endParaRPr lang="en-US" sz="1200" dirty="0">
              <a:solidFill>
                <a:srgbClr val="4D5766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On the Insert tab, in the Text group, click Header &amp; Footer.</a:t>
            </a: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In the Header and Footer dialog box, on the Slide tab, make sure the footer box is ticked.</a:t>
            </a: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Change the text in the footer box to the correct information classification from the following: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Public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Nokia Internal Use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Confidential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100" dirty="0">
                <a:solidFill>
                  <a:schemeClr val="tx1"/>
                </a:solidFill>
              </a:rPr>
              <a:t>Secret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dirty="0"/>
              <a:t>Apply the changes to the information on all of the slides in your presentation, click Apply to All.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17" y="4640772"/>
            <a:ext cx="8936966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6443906" y="4293789"/>
            <a:ext cx="2201862" cy="34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1000" dirty="0" smtClean="0">
                <a:latin typeface="+mn-lt"/>
                <a:cs typeface="Arial" charset="0"/>
              </a:rPr>
              <a:t>Avoid content crossing this line.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6867761" y="4464970"/>
            <a:ext cx="442823" cy="15527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/>
                <a:cs typeface="Arial" charset="0"/>
              </a:rPr>
              <a:t>Typography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Our typeface</a:t>
            </a:r>
            <a:endParaRPr lang="en-US" dirty="0"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08460" y="1332117"/>
            <a:ext cx="4500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2340" y="1289972"/>
            <a:ext cx="3655294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Nokia Pure is our proprietary typeface and an integral part of our brand identity. Our typeface gives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us character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Nokia Pure Headline Ultra Light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We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use this big, in places where we want impact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; it’s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specially designed for the cover of a 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presentation.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Nokia Pure Headline Light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Should be used for the slide headlines. Bold for the primary headline and regular for the secondary headline.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Nokia </a:t>
            </a:r>
            <a:r>
              <a:rPr lang="en-US" sz="1000" b="1" dirty="0">
                <a:solidFill>
                  <a:schemeClr val="tx2"/>
                </a:solidFill>
                <a:latin typeface="+mn-lt"/>
              </a:rPr>
              <a:t>Pure Text </a:t>
            </a: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Bold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We use this for body copy sub-head and highlights.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000" b="1" dirty="0">
                <a:solidFill>
                  <a:schemeClr val="tx2"/>
                </a:solidFill>
                <a:latin typeface="+mn-lt"/>
              </a:rPr>
              <a:t>Nokia Pure Text </a:t>
            </a: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Regular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We use this for body copy paragraph header and 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highlights</a:t>
            </a: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US" sz="1000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1500"/>
              </a:spcAft>
            </a:pPr>
            <a:r>
              <a:rPr lang="en-US" sz="1000" b="1" dirty="0">
                <a:solidFill>
                  <a:schemeClr val="tx2"/>
                </a:solidFill>
                <a:latin typeface="+mn-lt"/>
              </a:rPr>
              <a:t>Nokia Pure Text </a:t>
            </a:r>
            <a:r>
              <a:rPr lang="en-US" sz="1000" b="1" dirty="0" smtClean="0">
                <a:solidFill>
                  <a:schemeClr val="tx2"/>
                </a:solidFill>
                <a:latin typeface="+mn-lt"/>
              </a:rPr>
              <a:t>Light</a:t>
            </a:r>
            <a:br>
              <a:rPr lang="en-US" sz="10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000" dirty="0" smtClean="0">
                <a:solidFill>
                  <a:schemeClr val="tx2"/>
                </a:solidFill>
                <a:latin typeface="+mn-lt"/>
              </a:rPr>
              <a:t>Use this for body copy.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Arial should only be used by for live documents that are </a:t>
            </a: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to </a:t>
            </a:r>
            <a:b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be </a:t>
            </a:r>
            <a:r>
              <a:rPr lang="en-GB" sz="10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shared with partners or Nokia employees if </a:t>
            </a: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Nokia Pure is </a:t>
            </a:r>
            <a:b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not available. </a:t>
            </a:r>
            <a:endParaRPr lang="en-US" sz="100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8460" y="4011263"/>
            <a:ext cx="4500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7218" y="3774693"/>
            <a:ext cx="4254252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Nokia Pure Text" panose="020B0503020202020204" pitchFamily="34" charset="0"/>
                <a:cs typeface="Arial" panose="020B0604020202020204" pitchFamily="34" charset="0"/>
              </a:rPr>
              <a:t>Arial Bold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ea typeface="Nokia Pure Text" panose="020B0503020202020204" pitchFamily="34" charset="0"/>
                <a:cs typeface="Arial" panose="020B0604020202020204" pitchFamily="34" charset="0"/>
              </a:rPr>
              <a:t>Arial Regular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218" y="1123393"/>
            <a:ext cx="4254252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1000" b="1" dirty="0" smtClean="0">
                <a:solidFill>
                  <a:schemeClr val="tx2"/>
                </a:solidFill>
                <a:latin typeface="Nokia Pure Text Light"/>
              </a:rPr>
              <a:t>Nokia Pure</a:t>
            </a:r>
          </a:p>
          <a:p>
            <a:pPr lvl="0"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Nokia Pure Headline Ultra Light" panose="020B0204020202020204" pitchFamily="34" charset="0"/>
              </a:rPr>
              <a:t>Nokia Pure Headline Ultra Light</a:t>
            </a:r>
          </a:p>
          <a:p>
            <a:pPr lvl="0">
              <a:spcAft>
                <a:spcPts val="9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Nokia Pure Headline Light"/>
              </a:rPr>
              <a:t>Nokia Pure Headline Light Bold</a:t>
            </a:r>
          </a:p>
          <a:p>
            <a:pPr lvl="0">
              <a:spcAft>
                <a:spcPts val="900"/>
              </a:spcAft>
            </a:pPr>
            <a:r>
              <a:rPr lang="en-US" sz="1600" dirty="0" smtClean="0">
                <a:solidFill>
                  <a:schemeClr val="tx2"/>
                </a:solidFill>
                <a:latin typeface="Nokia Pure Headline Light"/>
              </a:rPr>
              <a:t>Nokia Pure Headline Light</a:t>
            </a:r>
          </a:p>
          <a:p>
            <a:pPr lvl="0">
              <a:spcAft>
                <a:spcPts val="900"/>
              </a:spcAft>
            </a:pPr>
            <a:r>
              <a:rPr lang="en-US" sz="1100" b="1" dirty="0" smtClean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rPr>
              <a:t>Nokia Pure Text Bold</a:t>
            </a:r>
          </a:p>
          <a:p>
            <a:pPr lvl="0">
              <a:spcAft>
                <a:spcPts val="900"/>
              </a:spcAft>
            </a:pPr>
            <a:r>
              <a:rPr lang="en-US" sz="1100" dirty="0" smtClean="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rPr>
              <a:t>Nokia Pure Text Regular</a:t>
            </a:r>
          </a:p>
          <a:p>
            <a:pPr lvl="0">
              <a:spcAft>
                <a:spcPts val="900"/>
              </a:spcAft>
            </a:pPr>
            <a:r>
              <a:rPr lang="en-US" sz="1100" dirty="0" smtClean="0">
                <a:solidFill>
                  <a:schemeClr val="tx2"/>
                </a:solidFill>
                <a:latin typeface="Nokia Pure Text Light"/>
              </a:rPr>
              <a:t>Nokia Pure Text Light</a:t>
            </a:r>
            <a:endParaRPr lang="en-US" sz="1100" dirty="0">
              <a:solidFill>
                <a:schemeClr val="tx2"/>
              </a:solidFill>
              <a:latin typeface="Nokia Pure Tex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>
                <a:latin typeface="Nokia Pure Headline Ultra Light" panose="020B0204020202020204" pitchFamily="34" charset="0"/>
              </a:rPr>
              <a:t>Lorem</a:t>
            </a:r>
            <a:r>
              <a:rPr lang="en-US" sz="6600" dirty="0">
                <a:solidFill>
                  <a:srgbClr val="00C9FF"/>
                </a:solidFill>
                <a:latin typeface="Nokia Pure Headline Ultra Light" panose="020B0204020202020204" pitchFamily="34" charset="0"/>
              </a:rPr>
              <a:t/>
            </a:r>
            <a:br>
              <a:rPr lang="en-US" sz="6600" dirty="0">
                <a:solidFill>
                  <a:srgbClr val="00C9FF"/>
                </a:solidFill>
                <a:latin typeface="Nokia Pure Headline Ultra Light" panose="020B0204020202020204" pitchFamily="34" charset="0"/>
              </a:rPr>
            </a:br>
            <a:r>
              <a:rPr lang="en-US" sz="6600" dirty="0">
                <a:solidFill>
                  <a:schemeClr val="accent3"/>
                </a:solidFill>
                <a:latin typeface="Nokia Pure Headline Ultra Light" panose="020B0204020202020204" pitchFamily="34" charset="0"/>
              </a:rPr>
              <a:t>ipsum dolor </a:t>
            </a:r>
            <a:r>
              <a:rPr lang="en-US" sz="6600" dirty="0" smtClean="0">
                <a:solidFill>
                  <a:schemeClr val="accent3"/>
                </a:solidFill>
                <a:latin typeface="Nokia Pure Headline Ultra Light" panose="020B0204020202020204" pitchFamily="34" charset="0"/>
              </a:rPr>
              <a:t>sit</a:t>
            </a:r>
            <a:endParaRPr lang="en-US" sz="6600" dirty="0">
              <a:latin typeface="Nokia Pure Headline Ultra Light" panose="020B02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Header</a:t>
            </a:r>
          </a:p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Column 1</a:t>
            </a:r>
          </a:p>
          <a:p>
            <a:pPr lvl="0" fontAlgn="auto">
              <a:spcBef>
                <a:spcPts val="0"/>
              </a:spcBef>
            </a:pPr>
            <a:r>
              <a:rPr lang="en-GB" dirty="0">
                <a:cs typeface="Nokia Pure Headline Light"/>
              </a:rPr>
              <a:t>Lorem ipsum </a:t>
            </a:r>
            <a:r>
              <a:rPr lang="en-GB" dirty="0" err="1">
                <a:cs typeface="Nokia Pure Headline Light"/>
              </a:rPr>
              <a:t>dolor</a:t>
            </a:r>
            <a:r>
              <a:rPr lang="en-GB" dirty="0">
                <a:cs typeface="Nokia Pure Headline Light"/>
              </a:rPr>
              <a:t> sit </a:t>
            </a:r>
            <a:r>
              <a:rPr lang="en-GB" dirty="0" err="1">
                <a:cs typeface="Nokia Pure Headline Light"/>
              </a:rPr>
              <a:t>amet</a:t>
            </a:r>
            <a:r>
              <a:rPr lang="en-GB" dirty="0">
                <a:cs typeface="Nokia Pure Headline Light"/>
              </a:rPr>
              <a:t>, </a:t>
            </a:r>
            <a:r>
              <a:rPr lang="en-GB" dirty="0" err="1">
                <a:cs typeface="Nokia Pure Headline Light"/>
              </a:rPr>
              <a:t>consectetur</a:t>
            </a:r>
            <a:endParaRPr lang="en-GB" dirty="0">
              <a:cs typeface="Nokia Pure Headline Light"/>
            </a:endParaRP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Header</a:t>
            </a:r>
          </a:p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Column 1</a:t>
            </a:r>
          </a:p>
          <a:p>
            <a:pPr lvl="0" fontAlgn="auto">
              <a:spcBef>
                <a:spcPts val="0"/>
              </a:spcBef>
            </a:pPr>
            <a:r>
              <a:rPr lang="en-GB" dirty="0">
                <a:cs typeface="Nokia Pure Headline Light"/>
              </a:rPr>
              <a:t>Lorem ipsum </a:t>
            </a:r>
            <a:r>
              <a:rPr lang="en-GB" dirty="0" err="1">
                <a:cs typeface="Nokia Pure Headline Light"/>
              </a:rPr>
              <a:t>dolor</a:t>
            </a:r>
            <a:r>
              <a:rPr lang="en-GB" dirty="0">
                <a:cs typeface="Nokia Pure Headline Light"/>
              </a:rPr>
              <a:t> sit </a:t>
            </a:r>
            <a:r>
              <a:rPr lang="en-GB" dirty="0" err="1">
                <a:cs typeface="Nokia Pure Headline Light"/>
              </a:rPr>
              <a:t>amet</a:t>
            </a:r>
            <a:r>
              <a:rPr lang="en-GB" dirty="0">
                <a:cs typeface="Nokia Pure Headline Light"/>
              </a:rPr>
              <a:t>, </a:t>
            </a:r>
            <a:r>
              <a:rPr lang="en-GB" dirty="0" err="1">
                <a:cs typeface="Nokia Pure Headline Light"/>
              </a:rPr>
              <a:t>consectetur</a:t>
            </a:r>
            <a:endParaRPr lang="en-GB" dirty="0">
              <a:cs typeface="Nokia Pure Headline Light"/>
            </a:endParaRP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Header</a:t>
            </a:r>
          </a:p>
          <a:p>
            <a:pPr lvl="0" fontAlgn="auto">
              <a:spcBef>
                <a:spcPts val="0"/>
              </a:spcBef>
            </a:pPr>
            <a:r>
              <a:rPr lang="en-GB" sz="2400" dirty="0">
                <a:solidFill>
                  <a:schemeClr val="accent3"/>
                </a:solidFill>
                <a:cs typeface="Nokia Pure Headline Light"/>
              </a:rPr>
              <a:t>Column 1</a:t>
            </a:r>
          </a:p>
          <a:p>
            <a:pPr lvl="0" fontAlgn="auto">
              <a:spcBef>
                <a:spcPts val="0"/>
              </a:spcBef>
            </a:pPr>
            <a:r>
              <a:rPr lang="en-GB" dirty="0">
                <a:cs typeface="Nokia Pure Headline Light"/>
              </a:rPr>
              <a:t>Lorem ipsum </a:t>
            </a:r>
            <a:r>
              <a:rPr lang="en-GB" dirty="0" err="1">
                <a:cs typeface="Nokia Pure Headline Light"/>
              </a:rPr>
              <a:t>dolor</a:t>
            </a:r>
            <a:r>
              <a:rPr lang="en-GB" dirty="0">
                <a:cs typeface="Nokia Pure Headline Light"/>
              </a:rPr>
              <a:t> sit </a:t>
            </a:r>
            <a:r>
              <a:rPr lang="en-GB" dirty="0" err="1">
                <a:cs typeface="Nokia Pure Headline Light"/>
              </a:rPr>
              <a:t>amet</a:t>
            </a:r>
            <a:r>
              <a:rPr lang="en-GB" dirty="0">
                <a:cs typeface="Nokia Pure Headline Light"/>
              </a:rPr>
              <a:t>, </a:t>
            </a:r>
            <a:r>
              <a:rPr lang="en-GB" dirty="0" err="1">
                <a:cs typeface="Nokia Pure Headline Light"/>
              </a:rPr>
              <a:t>consectetur</a:t>
            </a:r>
            <a:endParaRPr lang="en-GB" dirty="0">
              <a:cs typeface="Nokia Pure Headline Light"/>
            </a:endParaRP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pPr marL="230400" lvl="0" indent="-230400" fontAlgn="auto">
              <a:spcBef>
                <a:spcPts val="0"/>
              </a:spcBef>
              <a:buFont typeface="Arial"/>
              <a:buChar char="•"/>
            </a:pPr>
            <a:r>
              <a:rPr lang="en-GB" dirty="0">
                <a:cs typeface="Nokia Pure Headline Light"/>
              </a:rPr>
              <a:t>Lorem ipsum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>
                <a:cs typeface="Arial" panose="020B0604020202020204" pitchFamily="34" charset="0"/>
              </a:rPr>
              <a:t>&lt;Change information classification in footer&gt;</a:t>
            </a:r>
            <a:endParaRPr lang="en-US" noProof="0" dirty="0" smtClean="0"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 goes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noProof="0" dirty="0" smtClean="0"/>
              <a:t>Headline goes here</a:t>
            </a:r>
            <a:endParaRPr lang="en-US" b="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Sub-headline goes here</a:t>
            </a:r>
            <a:endParaRPr lang="en-US" noProof="0" dirty="0"/>
          </a:p>
        </p:txBody>
      </p:sp>
      <p:grpSp>
        <p:nvGrpSpPr>
          <p:cNvPr id="67" name="Group 66"/>
          <p:cNvGrpSpPr/>
          <p:nvPr/>
        </p:nvGrpSpPr>
        <p:grpSpPr>
          <a:xfrm>
            <a:off x="423862" y="1221770"/>
            <a:ext cx="7941926" cy="3148505"/>
            <a:chOff x="423862" y="1221770"/>
            <a:chExt cx="7941926" cy="3148505"/>
          </a:xfrm>
        </p:grpSpPr>
        <p:grpSp>
          <p:nvGrpSpPr>
            <p:cNvPr id="68" name="Group 67"/>
            <p:cNvGrpSpPr/>
            <p:nvPr/>
          </p:nvGrpSpPr>
          <p:grpSpPr>
            <a:xfrm>
              <a:off x="616423" y="4062498"/>
              <a:ext cx="1865945" cy="307777"/>
              <a:chOff x="413108" y="4102298"/>
              <a:chExt cx="1865945" cy="307777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13108" y="4102298"/>
                <a:ext cx="1779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  <a:ea typeface="+mn-ea"/>
                    <a:cs typeface="Nokia Pure Headline Ultra Light"/>
                  </a:rPr>
                  <a:t>YoY  2013        2014</a:t>
                </a:r>
                <a:endParaRPr lang="en-US" sz="100" dirty="0">
                  <a:solidFill>
                    <a:schemeClr val="tx2"/>
                  </a:solidFill>
                  <a:latin typeface="+mn-lt"/>
                  <a:ea typeface="+mn-ea"/>
                  <a:cs typeface="Nokia Pure Headline Ultra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59186" y="4173915"/>
                <a:ext cx="144000" cy="144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135053" y="4173915"/>
                <a:ext cx="144000" cy="14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 smtClean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9" name="Text Placeholder 1"/>
            <p:cNvSpPr txBox="1">
              <a:spLocks/>
            </p:cNvSpPr>
            <p:nvPr/>
          </p:nvSpPr>
          <p:spPr>
            <a:xfrm>
              <a:off x="423862" y="1242812"/>
              <a:ext cx="2628000" cy="2015544"/>
            </a:xfrm>
            <a:prstGeom prst="rect">
              <a:avLst/>
            </a:prstGeom>
          </p:spPr>
          <p:txBody>
            <a:bodyPr lIns="0" tIns="0" rIns="0" bIns="0"/>
            <a:lstStyle>
              <a:lvl1pPr marL="230188" indent="-230188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buChar char="•"/>
                <a:defRPr sz="32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 charset="0"/>
                </a:defRPr>
              </a:lvl1pPr>
              <a:lvl2pPr marL="458788" indent="-228600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Lucida Grande"/>
                <a:buChar char="-"/>
                <a:defRPr sz="28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2pPr>
              <a:lvl3pPr marL="684213" indent="-225425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3pPr>
              <a:lvl4pPr marL="912813" indent="-228600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Lucida Grande"/>
                <a:buChar char="-"/>
                <a:defRPr sz="20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4pPr>
              <a:lvl5pPr marL="1143000" indent="-230188" algn="l" defTabSz="457200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ヒラギノ角ゴ Pro W3" charset="0"/>
                  <a:cs typeface="ヒラギノ角ゴ Pro W3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GB" sz="1800" dirty="0">
                  <a:cs typeface="Nokia Pure Headline Light"/>
                </a:rPr>
                <a:t>Lorem ipsum dolor sit amet, consectetur adipiscing </a:t>
              </a:r>
              <a:r>
                <a:rPr lang="en-GB" sz="1800" dirty="0" smtClean="0">
                  <a:cs typeface="Nokia Pure Headline Light"/>
                </a:rPr>
                <a:t>elit</a:t>
              </a:r>
              <a:endParaRPr lang="en-GB" sz="1800" dirty="0">
                <a:cs typeface="Nokia Pure Headline Light"/>
              </a:endParaRPr>
            </a:p>
            <a:p>
              <a:pPr marL="230400" lvl="0" indent="-230400">
                <a:spcBef>
                  <a:spcPts val="0"/>
                </a:spcBef>
                <a:buFont typeface="Arial"/>
                <a:buChar char="•"/>
              </a:pPr>
              <a:r>
                <a:rPr lang="en-GB" sz="1800" dirty="0">
                  <a:cs typeface="Nokia Pure Headline Light"/>
                </a:rPr>
                <a:t>Lorem </a:t>
              </a:r>
              <a:r>
                <a:rPr lang="en-GB" sz="1800" dirty="0" smtClean="0">
                  <a:cs typeface="Nokia Pure Headline Light"/>
                </a:rPr>
                <a:t>ipsum</a:t>
              </a:r>
            </a:p>
            <a:p>
              <a:pPr marL="230400" lvl="0" indent="-230400">
                <a:spcBef>
                  <a:spcPts val="0"/>
                </a:spcBef>
                <a:buFont typeface="Arial"/>
                <a:buChar char="•"/>
              </a:pPr>
              <a:r>
                <a:rPr lang="en-GB" sz="1800" dirty="0">
                  <a:cs typeface="Nokia Pure Headline Light"/>
                </a:rPr>
                <a:t>Lorem ipsum</a:t>
              </a:r>
            </a:p>
            <a:p>
              <a:pPr marL="230400" lvl="0" indent="-230400">
                <a:spcBef>
                  <a:spcPts val="0"/>
                </a:spcBef>
                <a:buFont typeface="Arial"/>
                <a:buChar char="•"/>
              </a:pPr>
              <a:r>
                <a:rPr lang="en-GB" sz="1800" dirty="0">
                  <a:cs typeface="Nokia Pure Headline Light"/>
                </a:rPr>
                <a:t>Lorem ipsum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053693" y="1221770"/>
              <a:ext cx="4312095" cy="3148505"/>
              <a:chOff x="4053693" y="1221770"/>
              <a:chExt cx="4312095" cy="314850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053693" y="2534426"/>
                <a:ext cx="680304" cy="18358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863677" y="2323207"/>
                <a:ext cx="680304" cy="204706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57348" y="1221770"/>
                <a:ext cx="1892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481072" y="1227283"/>
                <a:ext cx="18847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rPr>
                  <a:t>Lorem ipsum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739949" y="1696511"/>
                <a:ext cx="801823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500" dirty="0" smtClean="0">
                    <a:solidFill>
                      <a:schemeClr val="tx2"/>
                    </a:solidFill>
                    <a:latin typeface="Nokia Pure Headline Ultra Light"/>
                    <a:ea typeface="+mn-ea"/>
                    <a:cs typeface="Nokia Pure Headline Ultra Light"/>
                  </a:rPr>
                  <a:t>0%</a:t>
                </a:r>
                <a:endParaRPr lang="en-US" sz="500" dirty="0">
                  <a:solidFill>
                    <a:schemeClr val="tx2"/>
                  </a:solidFill>
                  <a:latin typeface="Nokia Pure Headline Ultra Light"/>
                  <a:ea typeface="+mn-ea"/>
                  <a:cs typeface="Nokia Pure Headline Ultra Light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01957" y="1703748"/>
                <a:ext cx="801823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500" dirty="0" smtClean="0">
                    <a:solidFill>
                      <a:schemeClr val="tx2"/>
                    </a:solidFill>
                    <a:latin typeface="Nokia Pure Headline Ultra Light"/>
                    <a:ea typeface="+mn-ea"/>
                    <a:cs typeface="Nokia Pure Headline Ultra Light"/>
                  </a:rPr>
                  <a:t>0%</a:t>
                </a:r>
                <a:endParaRPr lang="en-US" sz="500" dirty="0">
                  <a:solidFill>
                    <a:schemeClr val="tx2"/>
                  </a:solidFill>
                  <a:latin typeface="Nokia Pure Headline Ultra Light"/>
                  <a:ea typeface="+mn-ea"/>
                  <a:cs typeface="Nokia Pure Headline Ultra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81072" y="2534426"/>
                <a:ext cx="680304" cy="18358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291056" y="2323207"/>
                <a:ext cx="680304" cy="204706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08024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123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8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goes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8119" y="1087200"/>
            <a:ext cx="8229601" cy="3374177"/>
            <a:chOff x="418119" y="1087200"/>
            <a:chExt cx="8229601" cy="3374177"/>
          </a:xfrm>
        </p:grpSpPr>
        <p:grpSp>
          <p:nvGrpSpPr>
            <p:cNvPr id="13" name="Group 12"/>
            <p:cNvGrpSpPr/>
            <p:nvPr/>
          </p:nvGrpSpPr>
          <p:grpSpPr>
            <a:xfrm>
              <a:off x="4430824" y="4303396"/>
              <a:ext cx="4216896" cy="157981"/>
              <a:chOff x="4430824" y="4303396"/>
              <a:chExt cx="4216896" cy="15798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30824" y="4303396"/>
                <a:ext cx="161960" cy="14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347873" y="4303396"/>
                <a:ext cx="161960" cy="1440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889028" y="4303396"/>
                <a:ext cx="161960" cy="144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85212" y="4307489"/>
                <a:ext cx="1062508" cy="1538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r">
                  <a:spcBef>
                    <a:spcPts val="0"/>
                  </a:spcBef>
                  <a:buNone/>
                </a:pPr>
                <a:r>
                  <a:rPr lang="en-US" sz="1000" dirty="0" smtClean="0">
                    <a:solidFill>
                      <a:schemeClr val="tx2"/>
                    </a:solidFill>
                    <a:latin typeface="+mn-lt"/>
                    <a:cs typeface="Nokia Pure Headline Light"/>
                  </a:rPr>
                  <a:t>Delivered</a:t>
                </a:r>
                <a:endParaRPr lang="en-US" sz="1000" dirty="0">
                  <a:solidFill>
                    <a:schemeClr val="tx2"/>
                  </a:solidFill>
                  <a:latin typeface="+mn-lt"/>
                  <a:cs typeface="Nokia Pure Headline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68709" y="4307489"/>
                <a:ext cx="1163078" cy="1538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r">
                  <a:spcBef>
                    <a:spcPts val="0"/>
                  </a:spcBef>
                  <a:buNone/>
                </a:pPr>
                <a:r>
                  <a:rPr lang="en-US" sz="1000" dirty="0">
                    <a:solidFill>
                      <a:schemeClr val="tx2"/>
                    </a:solidFill>
                    <a:latin typeface="+mn-lt"/>
                    <a:cs typeface="Nokia Pure Headline Light"/>
                  </a:rPr>
                  <a:t>Proceeding to plan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42092" y="4307489"/>
                <a:ext cx="1481230" cy="1538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 algn="r">
                  <a:spcBef>
                    <a:spcPts val="0"/>
                  </a:spcBef>
                  <a:buNone/>
                </a:pPr>
                <a:r>
                  <a:rPr lang="en-US" sz="1000" dirty="0" smtClean="0">
                    <a:solidFill>
                      <a:schemeClr val="tx2"/>
                    </a:solidFill>
                    <a:latin typeface="+mn-lt"/>
                    <a:cs typeface="Nokia Pure Headline Light"/>
                  </a:rPr>
                  <a:t>Urgent attention required</a:t>
                </a:r>
                <a:endParaRPr lang="en-US" sz="1000" dirty="0">
                  <a:solidFill>
                    <a:schemeClr val="tx2"/>
                  </a:solidFill>
                  <a:latin typeface="+mn-lt"/>
                  <a:cs typeface="Nokia Pure Headline Light"/>
                </a:endParaRPr>
              </a:p>
            </p:txBody>
          </p:sp>
        </p:grpSp>
        <p:graphicFrame>
          <p:nvGraphicFramePr>
            <p:cNvPr id="14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6873465"/>
                </p:ext>
              </p:extLst>
            </p:nvPr>
          </p:nvGraphicFramePr>
          <p:xfrm>
            <a:off x="418119" y="1087200"/>
            <a:ext cx="8228620" cy="29133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353615"/>
                  <a:gridCol w="768573"/>
                  <a:gridCol w="2663853"/>
                  <a:gridCol w="3442579"/>
                </a:tblGrid>
                <a:tr h="224143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Stream</a:t>
                        </a:r>
                      </a:p>
                    </a:txBody>
                    <a:tcPr marL="0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Company</a:t>
                        </a:r>
                      </a:p>
                    </a:txBody>
                    <a:tcPr marL="0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In the last week…</a:t>
                        </a:r>
                      </a:p>
                    </a:txBody>
                    <a:tcPr marL="102879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In the coming week…</a:t>
                        </a:r>
                      </a:p>
                    </a:txBody>
                    <a:tcPr marL="102879" marR="87104" marT="36000" marB="36000">
                      <a:lnT w="571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  <a:tr h="493115">
                  <a:tc>
                    <a:txBody>
                      <a:bodyPr/>
                      <a:lstStyle/>
                      <a:p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b="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 panose="020B0604020202020204" pitchFamily="34" charset="0"/>
                          <a:buChar char="•"/>
                          <a:tabLst/>
                          <a:defRPr/>
                        </a:pPr>
                        <a:r>
                          <a:rPr lang="da-DK" sz="900" b="0" baseline="0" dirty="0" smtClean="0">
                            <a:solidFill>
                              <a:schemeClr val="tx2"/>
                            </a:solidFill>
                          </a:rPr>
                          <a:t>Lorem ipsum dolor sit amet</a:t>
                        </a:r>
                        <a:endParaRPr lang="en-US" sz="800" b="0" baseline="0" dirty="0" smtClean="0">
                          <a:solidFill>
                            <a:schemeClr val="tx2"/>
                          </a:solidFill>
                        </a:endParaRPr>
                      </a:p>
                    </a:txBody>
                    <a:tcPr marL="102879" marR="87104" marT="36000" marB="36000">
                      <a:lnL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sz="800" b="0" baseline="0" dirty="0" smtClean="0">
                          <a:solidFill>
                            <a:schemeClr val="tx2"/>
                          </a:solidFill>
                        </a:endParaRPr>
                      </a:p>
                    </a:txBody>
                    <a:tcPr marL="102879" marR="87104" marT="36000" marB="36000">
                      <a:lnT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</a:tr>
                <a:tr h="544856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  <a:endParaRPr lang="en-US" sz="1100" b="0" dirty="0">
                          <a:solidFill>
                            <a:schemeClr val="tx2"/>
                          </a:solidFill>
                        </a:endParaRP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L w="571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  <a:tr h="544856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  <a:endParaRPr lang="en-US" sz="1100" b="0" dirty="0">
                          <a:solidFill>
                            <a:schemeClr val="tx2"/>
                          </a:solidFill>
                        </a:endParaRP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5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L w="57150" cap="flat" cmpd="sng" algn="ctr">
                        <a:solidFill>
                          <a:schemeClr val="accent5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  <a:tr h="735797"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 smtClean="0">
                            <a:solidFill>
                              <a:schemeClr val="tx2"/>
                            </a:solidFill>
                          </a:rPr>
                          <a:t>Lorem ipsum </a:t>
                        </a: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900" dirty="0" smtClean="0">
                            <a:solidFill>
                              <a:schemeClr val="tx2"/>
                            </a:solidFill>
                          </a:rPr>
                          <a:t>Lorem ipsum dolor sit amet, consectetur adipiscing elit</a:t>
                        </a:r>
                      </a:p>
                    </a:txBody>
                    <a:tcPr marL="0" marR="87104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100" b="0" dirty="0" smtClean="0">
                            <a:solidFill>
                              <a:schemeClr val="tx2"/>
                            </a:solidFill>
                          </a:rPr>
                          <a:t>Lorem</a:t>
                        </a:r>
                        <a:endParaRPr lang="en-US" sz="1100" b="0" dirty="0">
                          <a:solidFill>
                            <a:schemeClr val="tx2"/>
                          </a:solidFill>
                        </a:endParaRPr>
                      </a:p>
                    </a:txBody>
                    <a:tcPr marL="0" marR="87104" marT="36000" marB="36000">
                      <a:lnR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marR="0" indent="-17145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 typeface="Arial"/>
                          <a:buChar char="•"/>
                          <a:tabLst/>
                          <a:defRPr/>
                        </a:pPr>
                        <a:r>
                          <a:rPr lang="en-US" sz="900" kern="1200" baseline="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L w="57150" cap="flat" cmpd="sng" algn="ctr">
                        <a:solidFill>
                          <a:schemeClr val="accent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  <a:p>
                        <a:pPr marL="171450" indent="-171450">
                          <a:spcAft>
                            <a:spcPts val="300"/>
                          </a:spcAft>
                          <a:buFont typeface="Arial"/>
                          <a:buChar char="•"/>
                        </a:pPr>
                        <a:r>
                          <a:rPr lang="en-US" sz="9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rPr>
                          <a:t>Lorem ipsum dolor sit amet, consectetur</a:t>
                        </a:r>
                      </a:p>
                    </a:txBody>
                    <a:tcPr marL="107979" marR="91422" marT="36000" marB="36000">
                      <a:lnT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80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93187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网络编址</a:t>
            </a:r>
            <a:endParaRPr lang="en-US" altLang="en-US" sz="410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9156"/>
            <a:ext cx="6873479" cy="378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7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94211" name="标题 1"/>
          <p:cNvSpPr>
            <a:spLocks noGrp="1"/>
          </p:cNvSpPr>
          <p:nvPr>
            <p:ph type="ctrTitle"/>
          </p:nvPr>
        </p:nvSpPr>
        <p:spPr>
          <a:xfrm>
            <a:off x="1143000" y="161926"/>
            <a:ext cx="6858000" cy="669131"/>
          </a:xfrm>
        </p:spPr>
        <p:txBody>
          <a:bodyPr/>
          <a:lstStyle/>
          <a:p>
            <a:pPr eaLnBrk="1" hangingPunct="1"/>
            <a:r>
              <a:rPr lang="zh-CN" altLang="en-US" sz="4100"/>
              <a:t>网络编址</a:t>
            </a:r>
            <a:endParaRPr lang="en-US" altLang="en-US" sz="4100"/>
          </a:p>
        </p:txBody>
      </p:sp>
      <p:sp>
        <p:nvSpPr>
          <p:cNvPr id="94212" name="副标题 1"/>
          <p:cNvSpPr>
            <a:spLocks noGrp="1"/>
          </p:cNvSpPr>
          <p:nvPr>
            <p:ph type="subTitle" idx="1"/>
          </p:nvPr>
        </p:nvSpPr>
        <p:spPr>
          <a:xfrm>
            <a:off x="1143000" y="909637"/>
            <a:ext cx="6858000" cy="2224088"/>
          </a:xfrm>
        </p:spPr>
        <p:txBody>
          <a:bodyPr/>
          <a:lstStyle/>
          <a:p>
            <a:pPr algn="l"/>
            <a:r>
              <a:rPr lang="en-US" altLang="en-US" smtClean="0"/>
              <a:t>·</a:t>
            </a:r>
            <a:r>
              <a:rPr lang="en-US" altLang="zh-CN" smtClean="0"/>
              <a:t>IP</a:t>
            </a:r>
            <a:r>
              <a:rPr lang="zh-CN" altLang="en-US" smtClean="0"/>
              <a:t>编址是一个双层编址方案，一个</a:t>
            </a:r>
            <a:r>
              <a:rPr lang="en-US" altLang="zh-CN" smtClean="0"/>
              <a:t>IP</a:t>
            </a:r>
            <a:r>
              <a:rPr lang="zh-CN" altLang="en-US" smtClean="0"/>
              <a:t>地址标识一个主机</a:t>
            </a:r>
            <a:r>
              <a:rPr lang="en-US" altLang="zh-CN" smtClean="0"/>
              <a:t>(</a:t>
            </a:r>
            <a:r>
              <a:rPr lang="zh-CN" altLang="en-US" smtClean="0"/>
              <a:t>或一个网卡接口</a:t>
            </a:r>
            <a:r>
              <a:rPr lang="en-US" altLang="zh-CN" smtClean="0"/>
              <a:t>)</a:t>
            </a:r>
          </a:p>
          <a:p>
            <a:pPr algn="l"/>
            <a:r>
              <a:rPr lang="en-US" altLang="zh-CN" smtClean="0"/>
              <a:t>·</a:t>
            </a:r>
            <a:r>
              <a:rPr lang="zh-CN" altLang="en-US" smtClean="0"/>
              <a:t>现在应用最为广泛的是</a:t>
            </a:r>
            <a:r>
              <a:rPr lang="en-US" altLang="zh-CN" smtClean="0"/>
              <a:t>IPv4</a:t>
            </a:r>
            <a:r>
              <a:rPr lang="zh-CN" altLang="en-US" smtClean="0"/>
              <a:t>编址，已经开始逐渐向</a:t>
            </a:r>
            <a:r>
              <a:rPr lang="en-US" altLang="zh-CN" smtClean="0"/>
              <a:t>IPv6</a:t>
            </a:r>
            <a:r>
              <a:rPr lang="zh-CN" altLang="en-US" smtClean="0"/>
              <a:t>编址切换</a:t>
            </a:r>
            <a:endParaRPr lang="en-US" altLang="zh-CN" smtClean="0"/>
          </a:p>
          <a:p>
            <a:pPr algn="l"/>
            <a:r>
              <a:rPr lang="zh-CN" altLang="zh-CN" smtClean="0"/>
              <a:t>·</a:t>
            </a:r>
            <a:r>
              <a:rPr lang="en-US" altLang="zh-CN" smtClean="0"/>
              <a:t>IPv4</a:t>
            </a:r>
            <a:r>
              <a:rPr lang="zh-CN" altLang="en-US" smtClean="0"/>
              <a:t>地址为</a:t>
            </a:r>
            <a:r>
              <a:rPr lang="en-US" altLang="zh-CN" smtClean="0"/>
              <a:t>32</a:t>
            </a:r>
            <a:r>
              <a:rPr lang="zh-CN" altLang="en-US" smtClean="0"/>
              <a:t>位长，</a:t>
            </a:r>
            <a:r>
              <a:rPr lang="en-US" altLang="zh-CN" smtClean="0"/>
              <a:t>IPv6</a:t>
            </a:r>
            <a:r>
              <a:rPr lang="zh-CN" altLang="en-US" smtClean="0"/>
              <a:t>地址为</a:t>
            </a:r>
            <a:r>
              <a:rPr lang="en-US" altLang="zh-CN" smtClean="0"/>
              <a:t>128</a:t>
            </a:r>
            <a:r>
              <a:rPr lang="zh-CN" altLang="en-US" smtClean="0"/>
              <a:t>位长</a:t>
            </a:r>
            <a:endParaRPr lang="en-US" altLang="zh-CN" smtClean="0"/>
          </a:p>
          <a:p>
            <a:pPr algn="l"/>
            <a:r>
              <a:rPr lang="zh-CN" altLang="zh-CN" smtClean="0"/>
              <a:t>·</a:t>
            </a:r>
            <a:r>
              <a:rPr lang="zh-CN" altLang="en-US" smtClean="0"/>
              <a:t>一个</a:t>
            </a:r>
            <a:r>
              <a:rPr lang="en-US" altLang="zh-CN" smtClean="0"/>
              <a:t>IPv4</a:t>
            </a:r>
            <a:r>
              <a:rPr lang="zh-CN" altLang="en-US" smtClean="0"/>
              <a:t>地址分为两个部分</a:t>
            </a:r>
            <a:r>
              <a:rPr lang="en-US" altLang="zh-CN" smtClean="0"/>
              <a:t>:</a:t>
            </a:r>
            <a:r>
              <a:rPr lang="zh-CN" altLang="en-US" smtClean="0"/>
              <a:t>网络部分和主机部分</a:t>
            </a:r>
            <a:endParaRPr lang="en-US" altLang="zh-CN" smtClean="0"/>
          </a:p>
          <a:p>
            <a:pPr algn="l"/>
            <a:r>
              <a:rPr lang="zh-CN" altLang="zh-CN" smtClean="0"/>
              <a:t>·</a:t>
            </a:r>
            <a:r>
              <a:rPr lang="zh-CN" altLang="en-US" smtClean="0"/>
              <a:t>网络部分用来标识所属区域、主机部分用来标识该区域中的哪台主机</a:t>
            </a:r>
            <a:endParaRPr lang="en-US" altLang="en-US" smtClean="0"/>
          </a:p>
        </p:txBody>
      </p:sp>
      <p:sp>
        <p:nvSpPr>
          <p:cNvPr id="2" name="圆角矩形 1"/>
          <p:cNvSpPr/>
          <p:nvPr/>
        </p:nvSpPr>
        <p:spPr>
          <a:xfrm>
            <a:off x="2219325" y="3314700"/>
            <a:ext cx="44767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sz="2400">
                <a:solidFill>
                  <a:srgbClr val="FFFFFF"/>
                </a:solidFill>
              </a:rPr>
              <a:t>32bit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333750" y="3429000"/>
            <a:ext cx="1209675" cy="5334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000">
                <a:solidFill>
                  <a:srgbClr val="FFFFFF"/>
                </a:solidFill>
              </a:rPr>
              <a:t>网络部分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67300" y="3429000"/>
            <a:ext cx="1209675" cy="533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000">
                <a:solidFill>
                  <a:srgbClr val="FFFFFF"/>
                </a:solidFill>
              </a:rPr>
              <a:t>主机部分</a:t>
            </a:r>
          </a:p>
        </p:txBody>
      </p:sp>
    </p:spTree>
    <p:extLst>
      <p:ext uri="{BB962C8B-B14F-4D97-AF65-F5344CB8AC3E}">
        <p14:creationId xmlns:p14="http://schemas.microsoft.com/office/powerpoint/2010/main" val="10818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95235" name="标题 1"/>
          <p:cNvSpPr>
            <a:spLocks noGrp="1"/>
          </p:cNvSpPr>
          <p:nvPr>
            <p:ph type="ctrTitle"/>
          </p:nvPr>
        </p:nvSpPr>
        <p:spPr>
          <a:xfrm>
            <a:off x="1143000" y="161926"/>
            <a:ext cx="6858000" cy="669131"/>
          </a:xfrm>
        </p:spPr>
        <p:txBody>
          <a:bodyPr/>
          <a:lstStyle/>
          <a:p>
            <a:pPr eaLnBrk="1" hangingPunct="1"/>
            <a:r>
              <a:rPr lang="en-US" altLang="zh-CN" sz="4100"/>
              <a:t>IP</a:t>
            </a:r>
            <a:r>
              <a:rPr lang="zh-CN" altLang="en-US" sz="4100"/>
              <a:t>地址</a:t>
            </a:r>
            <a:endParaRPr lang="en-US" altLang="en-US" sz="4100"/>
          </a:p>
        </p:txBody>
      </p:sp>
      <p:sp>
        <p:nvSpPr>
          <p:cNvPr id="95236" name="副标题 1"/>
          <p:cNvSpPr>
            <a:spLocks noGrp="1"/>
          </p:cNvSpPr>
          <p:nvPr>
            <p:ph type="subTitle" idx="1"/>
          </p:nvPr>
        </p:nvSpPr>
        <p:spPr>
          <a:xfrm>
            <a:off x="1143000" y="909637"/>
            <a:ext cx="6858000" cy="1128713"/>
          </a:xfrm>
        </p:spPr>
        <p:txBody>
          <a:bodyPr/>
          <a:lstStyle/>
          <a:p>
            <a:pPr algn="l"/>
            <a:r>
              <a:rPr lang="en-US" altLang="en-US" sz="2100" b="1"/>
              <a:t>·</a:t>
            </a:r>
            <a:r>
              <a:rPr lang="en-US" altLang="zh-CN" smtClean="0"/>
              <a:t>IPv4</a:t>
            </a:r>
            <a:r>
              <a:rPr lang="zh-CN" altLang="en-US" smtClean="0"/>
              <a:t>地址共</a:t>
            </a:r>
            <a:r>
              <a:rPr lang="en-US" altLang="zh-CN" smtClean="0"/>
              <a:t>32</a:t>
            </a:r>
            <a:r>
              <a:rPr lang="zh-CN" altLang="en-US" smtClean="0"/>
              <a:t>位，通常使用点分十进制方式表示</a:t>
            </a:r>
            <a:endParaRPr lang="en-US" altLang="zh-CN" smtClean="0"/>
          </a:p>
          <a:p>
            <a:pPr algn="l"/>
            <a:r>
              <a:rPr lang="zh-CN" altLang="zh-CN" sz="2100" b="1"/>
              <a:t>·</a:t>
            </a:r>
            <a:r>
              <a:rPr lang="zh-CN" altLang="en-US" smtClean="0"/>
              <a:t>整个</a:t>
            </a:r>
            <a:r>
              <a:rPr lang="en-US" altLang="zh-CN" smtClean="0"/>
              <a:t>IP</a:t>
            </a:r>
            <a:r>
              <a:rPr lang="zh-CN" altLang="en-US" smtClean="0"/>
              <a:t>地址分为</a:t>
            </a:r>
            <a:r>
              <a:rPr lang="en-US" altLang="zh-CN" smtClean="0"/>
              <a:t>4</a:t>
            </a:r>
            <a:r>
              <a:rPr lang="zh-CN" altLang="en-US" smtClean="0"/>
              <a:t>个部分，每个部分</a:t>
            </a:r>
            <a:r>
              <a:rPr lang="en-US" altLang="zh-CN" smtClean="0"/>
              <a:t>8</a:t>
            </a:r>
            <a:r>
              <a:rPr lang="zh-CN" altLang="en-US" smtClean="0"/>
              <a:t>位</a:t>
            </a:r>
            <a:endParaRPr lang="en-US" altLang="zh-CN" smtClean="0"/>
          </a:p>
          <a:p>
            <a:pPr algn="l"/>
            <a:r>
              <a:rPr lang="zh-CN" altLang="zh-CN" sz="2100" b="1"/>
              <a:t>·</a:t>
            </a:r>
            <a:r>
              <a:rPr lang="zh-CN" altLang="en-US" smtClean="0"/>
              <a:t>例</a:t>
            </a:r>
            <a:r>
              <a:rPr lang="en-US" altLang="zh-CN" smtClean="0"/>
              <a:t>:</a:t>
            </a:r>
          </a:p>
          <a:p>
            <a:pPr algn="l"/>
            <a:endParaRPr lang="en-US" altLang="zh-CN" smtClean="0"/>
          </a:p>
        </p:txBody>
      </p:sp>
      <p:sp>
        <p:nvSpPr>
          <p:cNvPr id="95237" name="文本框 4"/>
          <p:cNvSpPr txBox="1">
            <a:spLocks noChangeArrowheads="1"/>
          </p:cNvSpPr>
          <p:nvPr/>
        </p:nvSpPr>
        <p:spPr bwMode="auto">
          <a:xfrm>
            <a:off x="1570435" y="2337197"/>
            <a:ext cx="5374481" cy="8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    192     .      168     .       1         .       1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11000000.10101000.00000001.00000001</a:t>
            </a:r>
          </a:p>
        </p:txBody>
      </p:sp>
    </p:spTree>
    <p:extLst>
      <p:ext uri="{BB962C8B-B14F-4D97-AF65-F5344CB8AC3E}">
        <p14:creationId xmlns:p14="http://schemas.microsoft.com/office/powerpoint/2010/main" val="31472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96259" name="标题 1"/>
          <p:cNvSpPr>
            <a:spLocks noGrp="1"/>
          </p:cNvSpPr>
          <p:nvPr>
            <p:ph type="ctrTitle"/>
          </p:nvPr>
        </p:nvSpPr>
        <p:spPr>
          <a:xfrm>
            <a:off x="1143000" y="161926"/>
            <a:ext cx="6858000" cy="669131"/>
          </a:xfrm>
        </p:spPr>
        <p:txBody>
          <a:bodyPr/>
          <a:lstStyle/>
          <a:p>
            <a:pPr eaLnBrk="1" hangingPunct="1"/>
            <a:r>
              <a:rPr lang="zh-CN" altLang="en-US" sz="4100"/>
              <a:t>子网掩码</a:t>
            </a:r>
            <a:endParaRPr lang="en-US" altLang="en-US" sz="4100"/>
          </a:p>
        </p:txBody>
      </p:sp>
      <p:sp>
        <p:nvSpPr>
          <p:cNvPr id="96260" name="副标题 1"/>
          <p:cNvSpPr>
            <a:spLocks noGrp="1"/>
          </p:cNvSpPr>
          <p:nvPr>
            <p:ph type="subTitle" idx="1"/>
          </p:nvPr>
        </p:nvSpPr>
        <p:spPr>
          <a:xfrm>
            <a:off x="1143000" y="909637"/>
            <a:ext cx="6858000" cy="3814763"/>
          </a:xfrm>
        </p:spPr>
        <p:txBody>
          <a:bodyPr/>
          <a:lstStyle/>
          <a:p>
            <a:pPr algn="l"/>
            <a:r>
              <a:rPr lang="en-US" altLang="en-US" sz="1700" b="1"/>
              <a:t>·</a:t>
            </a:r>
            <a:r>
              <a:rPr lang="en-US" altLang="zh-CN" sz="1700"/>
              <a:t>IPv4</a:t>
            </a:r>
            <a:r>
              <a:rPr lang="zh-CN" altLang="en-US" sz="1700"/>
              <a:t>地址的</a:t>
            </a:r>
            <a:r>
              <a:rPr lang="en-US" altLang="zh-CN" sz="1700"/>
              <a:t>32bit</a:t>
            </a:r>
            <a:r>
              <a:rPr lang="zh-CN" altLang="en-US" sz="1700"/>
              <a:t>分为网络部分和主机部分</a:t>
            </a:r>
            <a:endParaRPr lang="en-US" altLang="zh-CN" sz="1700"/>
          </a:p>
          <a:p>
            <a:pPr algn="l"/>
            <a:r>
              <a:rPr lang="zh-CN" altLang="zh-CN" sz="1700" b="1"/>
              <a:t>·</a:t>
            </a:r>
            <a:r>
              <a:rPr lang="zh-CN" altLang="en-US" sz="1700"/>
              <a:t>我们通过子网掩码来确定网络部分的位数</a:t>
            </a:r>
            <a:endParaRPr lang="en-US" altLang="zh-CN" sz="1700"/>
          </a:p>
          <a:p>
            <a:pPr algn="l"/>
            <a:r>
              <a:rPr lang="zh-CN" altLang="zh-CN" sz="1700" b="1"/>
              <a:t>·</a:t>
            </a:r>
            <a:r>
              <a:rPr lang="zh-CN" altLang="en-US" sz="1700"/>
              <a:t>子网掩码和</a:t>
            </a:r>
            <a:r>
              <a:rPr lang="en-US" altLang="zh-CN" sz="1700"/>
              <a:t>IP</a:t>
            </a:r>
            <a:r>
              <a:rPr lang="zh-CN" altLang="en-US" sz="1700"/>
              <a:t>地址一样，拥有</a:t>
            </a:r>
            <a:r>
              <a:rPr lang="en-US" altLang="zh-CN" sz="1700"/>
              <a:t>32bit</a:t>
            </a:r>
            <a:r>
              <a:rPr lang="zh-CN" altLang="en-US" sz="1700"/>
              <a:t>，每一位与</a:t>
            </a:r>
            <a:r>
              <a:rPr lang="en-US" altLang="zh-CN" sz="1700"/>
              <a:t>IP</a:t>
            </a:r>
            <a:r>
              <a:rPr lang="zh-CN" altLang="en-US" sz="1700"/>
              <a:t>地址中的每一位一一对应</a:t>
            </a:r>
            <a:r>
              <a:rPr lang="en-US" altLang="zh-CN" sz="1700"/>
              <a:t>(</a:t>
            </a:r>
            <a:r>
              <a:rPr lang="zh-CN" altLang="en-US" sz="1700"/>
              <a:t>子网掩码和</a:t>
            </a:r>
            <a:r>
              <a:rPr lang="en-US" altLang="zh-CN" sz="1700"/>
              <a:t>IP</a:t>
            </a:r>
            <a:r>
              <a:rPr lang="zh-CN" altLang="en-US" sz="1700"/>
              <a:t>地址必须成对出现</a:t>
            </a:r>
            <a:r>
              <a:rPr lang="en-US" altLang="zh-CN" sz="1700"/>
              <a:t>)</a:t>
            </a:r>
          </a:p>
          <a:p>
            <a:pPr algn="l"/>
            <a:r>
              <a:rPr lang="en-US" altLang="zh-CN" sz="1700"/>
              <a:t>·IP</a:t>
            </a:r>
            <a:r>
              <a:rPr lang="zh-CN" altLang="en-US" sz="1700"/>
              <a:t>地址中相对应子网掩码中为</a:t>
            </a:r>
            <a:r>
              <a:rPr lang="en-US" altLang="zh-CN" sz="1700"/>
              <a:t>1</a:t>
            </a:r>
            <a:r>
              <a:rPr lang="zh-CN" altLang="en-US" sz="1700"/>
              <a:t>的部分为网络部分</a:t>
            </a:r>
            <a:endParaRPr lang="en-US" altLang="zh-CN" sz="1700"/>
          </a:p>
          <a:p>
            <a:pPr algn="l"/>
            <a:r>
              <a:rPr lang="zh-CN" altLang="zh-CN" sz="1700"/>
              <a:t>·</a:t>
            </a:r>
            <a:r>
              <a:rPr lang="zh-CN" altLang="en-US" sz="1700"/>
              <a:t>例</a:t>
            </a:r>
            <a:r>
              <a:rPr lang="en-US" altLang="zh-CN" sz="1700"/>
              <a:t>:</a:t>
            </a:r>
          </a:p>
          <a:p>
            <a:pPr algn="l"/>
            <a:endParaRPr lang="en-US" altLang="zh-CN" sz="1700"/>
          </a:p>
          <a:p>
            <a:pPr algn="l"/>
            <a:endParaRPr lang="en-US" altLang="zh-CN" sz="1700"/>
          </a:p>
          <a:p>
            <a:pPr algn="l"/>
            <a:endParaRPr lang="en-US" altLang="zh-CN" sz="1700"/>
          </a:p>
          <a:p>
            <a:pPr algn="l"/>
            <a:endParaRPr lang="en-US" altLang="zh-CN" sz="1700"/>
          </a:p>
          <a:p>
            <a:pPr algn="l"/>
            <a:r>
              <a:rPr lang="zh-CN" altLang="en-US" sz="1700"/>
              <a:t>证明此</a:t>
            </a:r>
            <a:r>
              <a:rPr lang="en-US" altLang="zh-CN" sz="1700"/>
              <a:t>IP</a:t>
            </a:r>
            <a:r>
              <a:rPr lang="zh-CN" altLang="en-US" sz="1700"/>
              <a:t>地址前</a:t>
            </a:r>
            <a:r>
              <a:rPr lang="en-US" altLang="zh-CN" sz="1700"/>
              <a:t>24</a:t>
            </a:r>
            <a:r>
              <a:rPr lang="zh-CN" altLang="en-US" sz="1700"/>
              <a:t>位是网络部分，也就是说，与此</a:t>
            </a:r>
            <a:r>
              <a:rPr lang="en-US" altLang="zh-CN" sz="1700"/>
              <a:t>IP</a:t>
            </a:r>
            <a:r>
              <a:rPr lang="zh-CN" altLang="en-US" sz="1700"/>
              <a:t>地址处在同一个网络的其他主机的</a:t>
            </a:r>
            <a:r>
              <a:rPr lang="en-US" altLang="zh-CN" sz="1700"/>
              <a:t>IP</a:t>
            </a:r>
            <a:r>
              <a:rPr lang="zh-CN" altLang="en-US" sz="1700"/>
              <a:t>地址前</a:t>
            </a:r>
            <a:r>
              <a:rPr lang="en-US" altLang="zh-CN" sz="1700"/>
              <a:t>24</a:t>
            </a:r>
            <a:r>
              <a:rPr lang="zh-CN" altLang="en-US" sz="1700"/>
              <a:t>位相同，以证明他们在同一网络</a:t>
            </a:r>
            <a:endParaRPr lang="en-US" altLang="zh-CN" sz="1700"/>
          </a:p>
          <a:p>
            <a:pPr algn="l"/>
            <a:endParaRPr lang="en-US" altLang="zh-CN" smtClean="0"/>
          </a:p>
        </p:txBody>
      </p:sp>
      <p:sp>
        <p:nvSpPr>
          <p:cNvPr id="2" name="圆角矩形 1"/>
          <p:cNvSpPr/>
          <p:nvPr/>
        </p:nvSpPr>
        <p:spPr>
          <a:xfrm>
            <a:off x="2466975" y="2539604"/>
            <a:ext cx="3162300" cy="1371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dirty="0"/>
              <a:t> 192     .     168      .           1    </a:t>
            </a:r>
          </a:p>
          <a:p>
            <a:pPr algn="ctr">
              <a:defRPr/>
            </a:pPr>
            <a:r>
              <a:rPr lang="en-US" dirty="0"/>
              <a:t>11000000.10101000.00000001 255    .      255     .    255</a:t>
            </a:r>
          </a:p>
          <a:p>
            <a:pPr algn="ctr">
              <a:defRPr/>
            </a:pPr>
            <a:r>
              <a:rPr lang="en-US" dirty="0"/>
              <a:t>11111111.11111111.11111111</a:t>
            </a:r>
          </a:p>
        </p:txBody>
      </p:sp>
      <p:sp>
        <p:nvSpPr>
          <p:cNvPr id="96262" name="文本框 2"/>
          <p:cNvSpPr txBox="1">
            <a:spLocks noChangeArrowheads="1"/>
          </p:cNvSpPr>
          <p:nvPr/>
        </p:nvSpPr>
        <p:spPr bwMode="auto">
          <a:xfrm>
            <a:off x="5629275" y="2637235"/>
            <a:ext cx="1128713" cy="11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.       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.00000001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.       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.00000000</a:t>
            </a:r>
          </a:p>
        </p:txBody>
      </p:sp>
      <p:sp>
        <p:nvSpPr>
          <p:cNvPr id="96263" name="文本框 3"/>
          <p:cNvSpPr txBox="1">
            <a:spLocks noChangeArrowheads="1"/>
          </p:cNvSpPr>
          <p:nvPr/>
        </p:nvSpPr>
        <p:spPr bwMode="auto">
          <a:xfrm>
            <a:off x="1338263" y="3022998"/>
            <a:ext cx="1060847" cy="34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子网掩码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516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97283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en-US" altLang="zh-CN" sz="4100"/>
              <a:t>IP</a:t>
            </a:r>
            <a:r>
              <a:rPr lang="zh-CN" altLang="en-US" sz="4100"/>
              <a:t>编址</a:t>
            </a:r>
            <a:endParaRPr lang="en-US" altLang="en-US" sz="4100"/>
          </a:p>
        </p:txBody>
      </p:sp>
      <p:pic>
        <p:nvPicPr>
          <p:cNvPr id="9728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54" y="869157"/>
            <a:ext cx="6165056" cy="32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文本框 2"/>
          <p:cNvSpPr txBox="1">
            <a:spLocks noChangeArrowheads="1"/>
          </p:cNvSpPr>
          <p:nvPr/>
        </p:nvSpPr>
        <p:spPr bwMode="auto">
          <a:xfrm>
            <a:off x="1406129" y="4192192"/>
            <a:ext cx="8434040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C000"/>
                </a:solidFill>
              </a:rPr>
              <a:t>通过比较网络部分是否相同来判断是否处于同一网络</a:t>
            </a:r>
          </a:p>
        </p:txBody>
      </p:sp>
    </p:spTree>
    <p:extLst>
      <p:ext uri="{BB962C8B-B14F-4D97-AF65-F5344CB8AC3E}">
        <p14:creationId xmlns:p14="http://schemas.microsoft.com/office/powerpoint/2010/main" val="18700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98307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同一个网络主机之间通信</a:t>
            </a:r>
            <a:endParaRPr lang="en-US" altLang="en-US" sz="4100"/>
          </a:p>
        </p:txBody>
      </p:sp>
      <p:pic>
        <p:nvPicPr>
          <p:cNvPr id="9830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621632"/>
            <a:ext cx="6296025" cy="283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文本框 4"/>
          <p:cNvSpPr txBox="1">
            <a:spLocks noChangeArrowheads="1"/>
          </p:cNvSpPr>
          <p:nvPr/>
        </p:nvSpPr>
        <p:spPr bwMode="auto">
          <a:xfrm>
            <a:off x="2673725" y="860823"/>
            <a:ext cx="3796552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C000"/>
                </a:solidFill>
              </a:rPr>
              <a:t>网络</a:t>
            </a:r>
            <a:r>
              <a:rPr lang="en-US" altLang="zh-CN" b="1">
                <a:solidFill>
                  <a:srgbClr val="FFC000"/>
                </a:solidFill>
              </a:rPr>
              <a:t>:192.168.1.0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C000"/>
                </a:solidFill>
              </a:rPr>
              <a:t>子网掩码</a:t>
            </a:r>
            <a:r>
              <a:rPr lang="en-US" altLang="zh-CN" b="1">
                <a:solidFill>
                  <a:srgbClr val="FFC000"/>
                </a:solidFill>
              </a:rPr>
              <a:t>:255.255.255.0</a:t>
            </a:r>
          </a:p>
        </p:txBody>
      </p:sp>
    </p:spTree>
    <p:extLst>
      <p:ext uri="{BB962C8B-B14F-4D97-AF65-F5344CB8AC3E}">
        <p14:creationId xmlns:p14="http://schemas.microsoft.com/office/powerpoint/2010/main" val="2632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44916" y="4651773"/>
            <a:ext cx="2112169" cy="39290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17-</a:t>
            </a:r>
            <a:r>
              <a:rPr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网络基础知识</a:t>
            </a:r>
          </a:p>
        </p:txBody>
      </p:sp>
      <p:sp>
        <p:nvSpPr>
          <p:cNvPr id="99331" name="标题 1"/>
          <p:cNvSpPr>
            <a:spLocks noGrp="1"/>
          </p:cNvSpPr>
          <p:nvPr>
            <p:ph type="ctrTitle"/>
          </p:nvPr>
        </p:nvSpPr>
        <p:spPr>
          <a:xfrm>
            <a:off x="1143000" y="160735"/>
            <a:ext cx="6858000" cy="708422"/>
          </a:xfrm>
        </p:spPr>
        <p:txBody>
          <a:bodyPr/>
          <a:lstStyle/>
          <a:p>
            <a:pPr eaLnBrk="1" hangingPunct="1"/>
            <a:r>
              <a:rPr lang="zh-CN" altLang="en-US" sz="4100"/>
              <a:t>不同网络之间通信</a:t>
            </a:r>
            <a:endParaRPr lang="en-US" altLang="en-US" sz="4100"/>
          </a:p>
        </p:txBody>
      </p:sp>
      <p:pic>
        <p:nvPicPr>
          <p:cNvPr id="9933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060847"/>
            <a:ext cx="61245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0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1916</Words>
  <Application>Microsoft Office PowerPoint</Application>
  <PresentationFormat>On-screen Show (16:9)</PresentationFormat>
  <Paragraphs>301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Nokia_Pure_PPT_CORP_V2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Contents</vt:lpstr>
      <vt:lpstr>网络编址</vt:lpstr>
      <vt:lpstr>网络编址</vt:lpstr>
      <vt:lpstr>IP地址</vt:lpstr>
      <vt:lpstr>子网掩码</vt:lpstr>
      <vt:lpstr>IP编址</vt:lpstr>
      <vt:lpstr>同一个网络主机之间通信</vt:lpstr>
      <vt:lpstr>不同网络之间通信</vt:lpstr>
      <vt:lpstr>路由</vt:lpstr>
      <vt:lpstr>域名</vt:lpstr>
      <vt:lpstr>域名</vt:lpstr>
      <vt:lpstr>DNS</vt:lpstr>
      <vt:lpstr>基本网络参数</vt:lpstr>
      <vt:lpstr>以太网连接</vt:lpstr>
      <vt:lpstr>配置网络信息</vt:lpstr>
      <vt:lpstr>配置网络信息</vt:lpstr>
      <vt:lpstr>配置网络信息</vt:lpstr>
      <vt:lpstr>网络相关配置文件</vt:lpstr>
      <vt:lpstr>网络测试命令</vt:lpstr>
      <vt:lpstr>修改主机名</vt:lpstr>
      <vt:lpstr>故障排查</vt:lpstr>
      <vt:lpstr>How to use this template</vt:lpstr>
      <vt:lpstr>Typography</vt:lpstr>
      <vt:lpstr>Lorem ipsum dolor sit</vt:lpstr>
      <vt:lpstr>Headline goes here</vt:lpstr>
      <vt:lpstr>Headline goes here</vt:lpstr>
      <vt:lpstr>Headline goes here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2015-12-22T12:26:31Z</dcterms:created>
  <dcterms:modified xsi:type="dcterms:W3CDTF">2017-02-14T02:45:01Z</dcterms:modified>
</cp:coreProperties>
</file>