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37"/>
  </p:notesMasterIdLst>
  <p:handoutMasterIdLst>
    <p:handoutMasterId r:id="rId38"/>
  </p:handoutMasterIdLst>
  <p:sldIdLst>
    <p:sldId id="371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381" r:id="rId30"/>
    <p:sldId id="360" r:id="rId31"/>
    <p:sldId id="383" r:id="rId32"/>
    <p:sldId id="386" r:id="rId33"/>
    <p:sldId id="376" r:id="rId34"/>
    <p:sldId id="374" r:id="rId35"/>
    <p:sldId id="352" r:id="rId36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EDF2F5"/>
    <a:srgbClr val="98A2AE"/>
    <a:srgbClr val="4D5766"/>
    <a:srgbClr val="BEC8D2"/>
    <a:srgbClr val="FFFFFF"/>
    <a:srgbClr val="273142"/>
    <a:srgbClr val="FF9910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81" d="100"/>
          <a:sy n="81" d="100"/>
        </p:scale>
        <p:origin x="-9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70" y="-90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78C3D17F-53CD-43C1-8148-F2032B360E26}" type="datetimeFigureOut">
              <a:rPr lang="en-US" altLang="zh-CN"/>
              <a:pPr>
                <a:defRPr/>
              </a:pPr>
              <a:t>2/14/2017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506DECB3-3D36-4839-91C6-60EE07712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8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Storage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noProof="0" dirty="0" smtClean="0">
                <a:solidFill>
                  <a:srgbClr val="FFFFFF"/>
                </a:solidFill>
              </a:rPr>
              <a:t>Chason DU</a:t>
            </a:r>
            <a:endParaRPr lang="en-US" sz="1800" noProof="0" dirty="0">
              <a:solidFill>
                <a:srgbClr val="FFFFFF"/>
              </a:solidFill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sz="1800" noProof="0" dirty="0" smtClean="0">
                <a:solidFill>
                  <a:srgbClr val="FFFFFF"/>
                </a:solidFill>
              </a:rPr>
              <a:t>-11-2016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5120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GPT</a:t>
            </a:r>
            <a:endParaRPr lang="en-US" altLang="en-US" sz="4100"/>
          </a:p>
        </p:txBody>
      </p:sp>
      <p:sp>
        <p:nvSpPr>
          <p:cNvPr id="51204" name="副标题 2"/>
          <p:cNvSpPr>
            <a:spLocks noGrp="1"/>
          </p:cNvSpPr>
          <p:nvPr>
            <p:ph type="subTitle" idx="1"/>
          </p:nvPr>
        </p:nvSpPr>
        <p:spPr>
          <a:xfrm>
            <a:off x="1119187" y="1100137"/>
            <a:ext cx="6858000" cy="3320654"/>
          </a:xfrm>
        </p:spPr>
        <p:txBody>
          <a:bodyPr/>
          <a:lstStyle/>
          <a:p>
            <a:pPr eaLnBrk="1" hangingPunct="1"/>
            <a:r>
              <a:rPr lang="en-US" altLang="zh-CN" sz="2100" b="1">
                <a:latin typeface="Consolas" pitchFamily="49" charset="0"/>
                <a:cs typeface="Consolas" pitchFamily="49" charset="0"/>
              </a:rPr>
              <a:t>GPT(GUID Partition Table)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是一种较新的分区机制，解决了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MBR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的很多缺点。</a:t>
            </a:r>
            <a:endParaRPr lang="en-US" altLang="en-US" sz="2100" b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支持超过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的硬盘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因为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GPT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寻址空间为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64bit)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向后兼容</a:t>
            </a: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MBR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必须在支持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UEFI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的硬件上才能使用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必须使用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64bit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系统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因为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GPT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寻址空间为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64bit)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Mac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系统都能够支持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GPT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分区格式。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Window7 64bit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WindowsServer 2008 64bit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支持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GPT</a:t>
            </a:r>
          </a:p>
          <a:p>
            <a:pPr algn="l" eaLnBrk="1" hangingPunct="1">
              <a:lnSpc>
                <a:spcPct val="150000"/>
              </a:lnSpc>
            </a:pPr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5120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2" y="1829993"/>
            <a:ext cx="1395413" cy="155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4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2643" y="4651774"/>
            <a:ext cx="315753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10-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fdisk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进行磁盘管理</a:t>
            </a:r>
          </a:p>
        </p:txBody>
      </p:sp>
      <p:sp>
        <p:nvSpPr>
          <p:cNvPr id="5222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FDISK</a:t>
            </a:r>
            <a:r>
              <a:rPr lang="zh-CN" altLang="en-US" sz="4100"/>
              <a:t>分区工具</a:t>
            </a:r>
            <a:endParaRPr lang="en-US" altLang="en-US" sz="4100"/>
          </a:p>
        </p:txBody>
      </p:sp>
      <p:sp>
        <p:nvSpPr>
          <p:cNvPr id="52228" name="副标题 2"/>
          <p:cNvSpPr>
            <a:spLocks noGrp="1"/>
          </p:cNvSpPr>
          <p:nvPr>
            <p:ph type="subTitle" idx="1"/>
          </p:nvPr>
        </p:nvSpPr>
        <p:spPr>
          <a:xfrm>
            <a:off x="1143000" y="1262064"/>
            <a:ext cx="6858000" cy="2443163"/>
          </a:xfrm>
        </p:spPr>
        <p:txBody>
          <a:bodyPr/>
          <a:lstStyle/>
          <a:p>
            <a:pPr eaLnBrk="1" hangingPunct="1"/>
            <a:r>
              <a:rPr lang="en-US" altLang="en-US" sz="2100" b="1">
                <a:latin typeface="Consolas" pitchFamily="49" charset="0"/>
                <a:cs typeface="Consolas" pitchFamily="49" charset="0"/>
              </a:rPr>
              <a:t>Fdisk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是来自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IBM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的老牌分区工具，支持绝大多数操作系统，几乎所有的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发行版本都装有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fdisk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，包括在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rescue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模式下依然能够使用。</a:t>
            </a:r>
            <a:endParaRPr lang="en-US" altLang="en-US" sz="2100" b="1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cs typeface="Consolas" pitchFamily="49" charset="0"/>
              </a:rPr>
              <a:t>·fdisk</a:t>
            </a:r>
            <a:r>
              <a:rPr lang="zh-CN" altLang="en-US" smtClean="0">
                <a:latin typeface="Consolas" pitchFamily="49" charset="0"/>
              </a:rPr>
              <a:t>是一个基于</a:t>
            </a:r>
            <a:r>
              <a:rPr lang="en-US" altLang="zh-CN" smtClean="0">
                <a:latin typeface="Consolas" pitchFamily="49" charset="0"/>
              </a:rPr>
              <a:t>MBR</a:t>
            </a:r>
            <a:r>
              <a:rPr lang="zh-CN" altLang="en-US" smtClean="0">
                <a:latin typeface="Consolas" pitchFamily="49" charset="0"/>
              </a:rPr>
              <a:t>的分区工具，所以如果需要使用</a:t>
            </a:r>
            <a:r>
              <a:rPr lang="en-US" altLang="zh-CN" smtClean="0">
                <a:latin typeface="Consolas" pitchFamily="49" charset="0"/>
              </a:rPr>
              <a:t>GPT</a:t>
            </a:r>
            <a:r>
              <a:rPr lang="zh-CN" altLang="en-US" smtClean="0">
                <a:latin typeface="Consolas" pitchFamily="49" charset="0"/>
              </a:rPr>
              <a:t>，则无法使用</a:t>
            </a:r>
            <a:r>
              <a:rPr lang="en-US" altLang="zh-CN" smtClean="0">
                <a:latin typeface="Consolas" pitchFamily="49" charset="0"/>
              </a:rPr>
              <a:t>fdisk</a:t>
            </a:r>
            <a:r>
              <a:rPr lang="zh-CN" altLang="en-US" smtClean="0">
                <a:latin typeface="Consolas" pitchFamily="49" charset="0"/>
              </a:rPr>
              <a:t>进行分区。</a:t>
            </a:r>
            <a:endParaRPr lang="en-US" altLang="zh-CN" smtClean="0">
              <a:latin typeface="Consolas" pitchFamily="49" charset="0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2643" y="4651774"/>
            <a:ext cx="315753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10-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fdisk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进行磁盘管理</a:t>
            </a:r>
          </a:p>
        </p:txBody>
      </p:sp>
      <p:sp>
        <p:nvSpPr>
          <p:cNvPr id="53251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FDISK</a:t>
            </a:r>
            <a:endParaRPr lang="en-US" altLang="en-US" sz="4100"/>
          </a:p>
        </p:txBody>
      </p:sp>
      <p:sp>
        <p:nvSpPr>
          <p:cNvPr id="53252" name="副标题 2"/>
          <p:cNvSpPr>
            <a:spLocks noGrp="1"/>
          </p:cNvSpPr>
          <p:nvPr>
            <p:ph type="subTitle" idx="1"/>
          </p:nvPr>
        </p:nvSpPr>
        <p:spPr>
          <a:xfrm>
            <a:off x="1143000" y="1357314"/>
            <a:ext cx="6858000" cy="2290763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cs typeface="Consolas" pitchFamily="49" charset="0"/>
              </a:rPr>
              <a:t>·fdisk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命令只有具有超级用户权限才能够运行。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fdisk –l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可以列出所有安装的磁盘及其分区信息。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fdisk /dev/sda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可以对目标磁盘进行分区操作。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分区之后需要使用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partprobe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命令让内核更新分区信息，否则需要重启才能识别新的分区。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/proc/partitions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文件也可用来查看分区信息。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4275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文件系统</a:t>
            </a:r>
            <a:endParaRPr lang="en-US" altLang="en-US" sz="4100"/>
          </a:p>
        </p:txBody>
      </p:sp>
      <p:sp>
        <p:nvSpPr>
          <p:cNvPr id="54276" name="副标题 2"/>
          <p:cNvSpPr>
            <a:spLocks noGrp="1"/>
          </p:cNvSpPr>
          <p:nvPr>
            <p:ph type="subTitle" idx="1"/>
          </p:nvPr>
        </p:nvSpPr>
        <p:spPr>
          <a:xfrm>
            <a:off x="1143000" y="1017985"/>
            <a:ext cx="6858000" cy="364212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100" b="1">
                <a:latin typeface="Consolas" pitchFamily="49" charset="0"/>
                <a:cs typeface="Consolas" pitchFamily="49" charset="0"/>
              </a:rPr>
              <a:t>操作系统通过文件系统管理文件及数据，磁盘或分区需要创建文件系统之后才能够为操作系统使用，创建文件系统的过程又称为格式化。</a:t>
            </a:r>
            <a:endParaRPr lang="en-US" altLang="en-US" sz="2100" b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没有文件系统的设备又称为裸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(raw)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设备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常见的文件系统有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fat32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NTFS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ext4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xfs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HFS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等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文件系统之间的区别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日志、支持的分区大小、支持的单个文件大小、性能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              Windows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下的主流文件系统是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:NTFS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              Linux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下的主流文件系统是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:ext3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38019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5299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Linux</a:t>
            </a:r>
            <a:r>
              <a:rPr lang="zh-CN" altLang="en-US" sz="4100"/>
              <a:t>支持的文件系统</a:t>
            </a:r>
            <a:endParaRPr lang="en-US" altLang="en-US" sz="4100"/>
          </a:p>
        </p:txBody>
      </p:sp>
      <p:sp>
        <p:nvSpPr>
          <p:cNvPr id="55300" name="副标题 2"/>
          <p:cNvSpPr>
            <a:spLocks noGrp="1"/>
          </p:cNvSpPr>
          <p:nvPr>
            <p:ph type="subTitle" idx="1"/>
          </p:nvPr>
        </p:nvSpPr>
        <p:spPr>
          <a:xfrm>
            <a:off x="1460899" y="1332311"/>
            <a:ext cx="6222206" cy="2702719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常见如下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·ext2                     ·nfs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ext3                     ·iso9660(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光盘的文件系统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·ext4                     ·proc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·fat (msdos)              ·gfs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·vfat                     ·jfs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默认不支持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NTFS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的文件系统，需要装驱动。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632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MKE2FS</a:t>
            </a:r>
            <a:endParaRPr lang="en-US" altLang="en-US" sz="4100"/>
          </a:p>
        </p:txBody>
      </p:sp>
      <p:sp>
        <p:nvSpPr>
          <p:cNvPr id="56324" name="副标题 2"/>
          <p:cNvSpPr>
            <a:spLocks noGrp="1"/>
          </p:cNvSpPr>
          <p:nvPr>
            <p:ph type="subTitle" idx="1"/>
          </p:nvPr>
        </p:nvSpPr>
        <p:spPr>
          <a:xfrm>
            <a:off x="1264446" y="1101330"/>
            <a:ext cx="6615113" cy="3319463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mke2fs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用来创建文件系统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mke2fs –t ext4 /dev/sda3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常用参数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-b blocksize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指定文件系统块大小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-c          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建立文件系统时检查坏损块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-L lable    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指定卷标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-j          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建立文件系统日志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文件系统块大小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每次读写文件系统的最小大小，默认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4096(4k)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·ext3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ext4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默认带日志功能，不需再建立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734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MKFS</a:t>
            </a:r>
            <a:endParaRPr lang="en-US" altLang="en-US" sz="4100"/>
          </a:p>
        </p:txBody>
      </p:sp>
      <p:sp>
        <p:nvSpPr>
          <p:cNvPr id="57348" name="副标题 2"/>
          <p:cNvSpPr>
            <a:spLocks noGrp="1"/>
          </p:cNvSpPr>
          <p:nvPr>
            <p:ph type="subTitle" idx="1"/>
          </p:nvPr>
        </p:nvSpPr>
        <p:spPr>
          <a:xfrm>
            <a:off x="1143000" y="1529953"/>
            <a:ext cx="6858000" cy="2461022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mkfs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也可用于创建文件系统，相较于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mke2fs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简单，但是支持的参数较少，不能进行精细化的控制。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·mkfs.ext3 /dev/sda3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·mkfs.ext4 /dev/sda3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·mkfs.vfat /dev/sda3</a:t>
            </a:r>
          </a:p>
        </p:txBody>
      </p:sp>
    </p:spTree>
    <p:extLst>
      <p:ext uri="{BB962C8B-B14F-4D97-AF65-F5344CB8AC3E}">
        <p14:creationId xmlns:p14="http://schemas.microsoft.com/office/powerpoint/2010/main" val="39882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8371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en-US" sz="4100"/>
              <a:t>DUMPE2FS</a:t>
            </a:r>
          </a:p>
        </p:txBody>
      </p:sp>
      <p:sp>
        <p:nvSpPr>
          <p:cNvPr id="58372" name="副标题 2"/>
          <p:cNvSpPr>
            <a:spLocks noGrp="1"/>
          </p:cNvSpPr>
          <p:nvPr>
            <p:ph type="subTitle" idx="1"/>
          </p:nvPr>
        </p:nvSpPr>
        <p:spPr>
          <a:xfrm>
            <a:off x="1143000" y="1529953"/>
            <a:ext cx="6858000" cy="2461022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dumpe2fs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可以用来查看分区的文件系统信息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dumpe2fs /dev/sda2</a:t>
            </a:r>
          </a:p>
        </p:txBody>
      </p:sp>
    </p:spTree>
    <p:extLst>
      <p:ext uri="{BB962C8B-B14F-4D97-AF65-F5344CB8AC3E}">
        <p14:creationId xmlns:p14="http://schemas.microsoft.com/office/powerpoint/2010/main" val="140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59395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en-US" sz="4100"/>
              <a:t>JOURNAL</a:t>
            </a:r>
            <a:r>
              <a:rPr lang="zh-CN" altLang="en-US" sz="4100"/>
              <a:t>日志</a:t>
            </a:r>
            <a:endParaRPr lang="en-US" altLang="en-US" sz="4100"/>
          </a:p>
        </p:txBody>
      </p:sp>
      <p:sp>
        <p:nvSpPr>
          <p:cNvPr id="59396" name="副标题 2"/>
          <p:cNvSpPr>
            <a:spLocks noGrp="1"/>
          </p:cNvSpPr>
          <p:nvPr>
            <p:ph type="subTitle" idx="1"/>
          </p:nvPr>
        </p:nvSpPr>
        <p:spPr>
          <a:xfrm>
            <a:off x="1143000" y="894161"/>
            <a:ext cx="6858000" cy="373260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b="1">
                <a:latin typeface="Consolas" pitchFamily="49" charset="0"/>
                <a:cs typeface="Consolas" pitchFamily="49" charset="0"/>
              </a:rPr>
              <a:t>带日志的文件系统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(ext3</a:t>
            </a:r>
            <a:r>
              <a:rPr lang="zh-CN" altLang="en-US" sz="2000" b="1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ext4)</a:t>
            </a:r>
            <a:r>
              <a:rPr lang="zh-CN" altLang="en-US" sz="2000" b="1">
                <a:latin typeface="Consolas" pitchFamily="49" charset="0"/>
                <a:cs typeface="Consolas" pitchFamily="49" charset="0"/>
              </a:rPr>
              <a:t>拥有较强的稳定性，在出现错误时可以进行恢复。</a:t>
            </a: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en-US" sz="1700">
                <a:latin typeface="Consolas" pitchFamily="49" charset="0"/>
                <a:cs typeface="Consolas" pitchFamily="49" charset="0"/>
              </a:rPr>
              <a:t>使用带日志的文件系统，文件系统会使用一个叫做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”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两阶段提交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”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的方式进行磁盘操作，当进行磁盘操作时，文件系统进行以下操作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1700">
                <a:latin typeface="Consolas" pitchFamily="49" charset="0"/>
                <a:cs typeface="Consolas" pitchFamily="49" charset="0"/>
              </a:rPr>
              <a:t> (1) 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文件系统将准备执行的事务的具体内容写入日志</a:t>
            </a:r>
            <a:endParaRPr lang="en-US" altLang="zh-CN" sz="17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700">
                <a:latin typeface="Consolas" pitchFamily="49" charset="0"/>
                <a:cs typeface="Consolas" pitchFamily="49" charset="0"/>
              </a:rPr>
              <a:t> (2) 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文件系统进行操作</a:t>
            </a:r>
            <a:endParaRPr lang="en-US" altLang="zh-CN" sz="17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700">
                <a:latin typeface="Consolas" pitchFamily="49" charset="0"/>
                <a:cs typeface="Consolas" pitchFamily="49" charset="0"/>
              </a:rPr>
              <a:t> (3) 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操作成功后，将事务的具体内容从日志中删除</a:t>
            </a:r>
            <a:endParaRPr lang="en-US" altLang="zh-CN" sz="17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z="17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en-US" sz="1700">
                <a:latin typeface="Consolas" pitchFamily="49" charset="0"/>
                <a:cs typeface="Consolas" pitchFamily="49" charset="0"/>
              </a:rPr>
              <a:t>这样做的好处是，当事务执行的时候如果出现意外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如断电或磁盘故障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，可以通过查询日志进行恢复操作。缺点是会丧失一定的性能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额外的日志读写操作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。</a:t>
            </a:r>
            <a:endParaRPr lang="en-US" altLang="zh-CN" sz="17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60419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en-US" sz="4100"/>
              <a:t>E2</a:t>
            </a:r>
            <a:r>
              <a:rPr lang="en-US" altLang="zh-CN" sz="4100"/>
              <a:t>LABEL</a:t>
            </a:r>
            <a:endParaRPr lang="en-US" altLang="en-US" sz="4100"/>
          </a:p>
        </p:txBody>
      </p:sp>
      <p:sp>
        <p:nvSpPr>
          <p:cNvPr id="60420" name="副标题 2"/>
          <p:cNvSpPr>
            <a:spLocks noGrp="1"/>
          </p:cNvSpPr>
          <p:nvPr>
            <p:ph type="subTitle" idx="1"/>
          </p:nvPr>
        </p:nvSpPr>
        <p:spPr>
          <a:xfrm>
            <a:off x="1143000" y="1529953"/>
            <a:ext cx="6858000" cy="2461022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e2label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可以用来为文件系统添加标签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 e2label /dev/sda2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显示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sda2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的系统标签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 e2label /deb/sda2 LINUXCAST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将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sda2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的系统标签设置为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LINUXCAST</a:t>
            </a: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标签一般大写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ヒラギノ角ゴ Pro W3"/>
                <a:cs typeface="Arial" charset="0"/>
              </a:rPr>
              <a:t>C</a:t>
            </a:r>
            <a:r>
              <a:rPr lang="en-US" sz="1800" dirty="0" smtClean="0">
                <a:ea typeface="ヒラギノ角ゴ Pro W3"/>
                <a:cs typeface="Arial" charset="0"/>
              </a:rPr>
              <a:t>ontents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TODO….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316" y="2086708"/>
            <a:ext cx="5439508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5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Loading…...</a:t>
            </a:r>
            <a:endParaRPr lang="zh-CN" altLang="en-US" sz="5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9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7058" y="4651774"/>
            <a:ext cx="2147888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11-Linux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</a:p>
        </p:txBody>
      </p:sp>
      <p:sp>
        <p:nvSpPr>
          <p:cNvPr id="6144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FSCK</a:t>
            </a:r>
            <a:endParaRPr lang="en-US" altLang="en-US" sz="4100"/>
          </a:p>
        </p:txBody>
      </p:sp>
      <p:sp>
        <p:nvSpPr>
          <p:cNvPr id="61444" name="副标题 2"/>
          <p:cNvSpPr>
            <a:spLocks noGrp="1"/>
          </p:cNvSpPr>
          <p:nvPr>
            <p:ph type="subTitle" idx="1"/>
          </p:nvPr>
        </p:nvSpPr>
        <p:spPr>
          <a:xfrm>
            <a:off x="1143000" y="1098947"/>
            <a:ext cx="6858000" cy="3324225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fsck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用来检查并修复损坏的文件系统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检查前文件系统必须卸载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fsck /dev/sda2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-y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参数不提示而直接进行修复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默认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fsck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会自动判断文件系统类型，如果文件系统损坏较为严重，请使用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-t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参数指定文件系统类型。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对于识别为文件的损坏数据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即文件系统无记录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fsck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会将该文件放入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lost+found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目录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每一个格式化了的磁盘都会有一个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Lost +found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，用于存放已经恢复但找不到记录的数据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系统启动时会对磁盘进行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fsck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操作。 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853114" y="4651774"/>
            <a:ext cx="3224213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12-Linux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文件系统挂载管理</a:t>
            </a:r>
          </a:p>
        </p:txBody>
      </p:sp>
      <p:sp>
        <p:nvSpPr>
          <p:cNvPr id="6246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挂载操作</a:t>
            </a:r>
            <a:endParaRPr lang="en-US" altLang="en-US" sz="4100"/>
          </a:p>
        </p:txBody>
      </p:sp>
      <p:sp>
        <p:nvSpPr>
          <p:cNvPr id="62468" name="副标题 2"/>
          <p:cNvSpPr>
            <a:spLocks noGrp="1"/>
          </p:cNvSpPr>
          <p:nvPr>
            <p:ph type="subTitle" idx="1"/>
          </p:nvPr>
        </p:nvSpPr>
        <p:spPr>
          <a:xfrm>
            <a:off x="1143000" y="1040609"/>
            <a:ext cx="6858000" cy="2264569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磁盘或分区创建好文件系统后，需要挂载到一个目录才能使用。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Windows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或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Mac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系统会进行自动挂载，一旦创建好文件系统后就会自动挂载到系统上，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windows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上称之为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盘、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盘等。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需要手工进行挂载操作或配置系统进行自动挂载。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724150" y="3476627"/>
            <a:ext cx="1314450" cy="5238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sda3</a:t>
            </a:r>
            <a:r>
              <a:rPr lang="en-US" dirty="0"/>
              <a:t>  </a:t>
            </a:r>
            <a:r>
              <a:rPr lang="en-US" dirty="0" err="1"/>
              <a:t>ext4</a:t>
            </a:r>
            <a:endParaRPr lang="en-US" dirty="0"/>
          </a:p>
        </p:txBody>
      </p:sp>
      <p:sp>
        <p:nvSpPr>
          <p:cNvPr id="62470" name="文本框 3"/>
          <p:cNvSpPr txBox="1">
            <a:spLocks noChangeArrowheads="1"/>
          </p:cNvSpPr>
          <p:nvPr/>
        </p:nvSpPr>
        <p:spPr bwMode="auto">
          <a:xfrm>
            <a:off x="5343525" y="3493296"/>
            <a:ext cx="876300" cy="48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700" b="1"/>
              <a:t>/mnt</a:t>
            </a:r>
          </a:p>
        </p:txBody>
      </p:sp>
      <p:sp>
        <p:nvSpPr>
          <p:cNvPr id="5" name="右箭头 4"/>
          <p:cNvSpPr/>
          <p:nvPr/>
        </p:nvSpPr>
        <p:spPr>
          <a:xfrm>
            <a:off x="4314827" y="3614737"/>
            <a:ext cx="752475" cy="24288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4825" y="3857625"/>
            <a:ext cx="677466" cy="39171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8787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853114" y="4651774"/>
            <a:ext cx="3224213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12-Linux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文件系统挂载管理</a:t>
            </a:r>
          </a:p>
        </p:txBody>
      </p:sp>
      <p:sp>
        <p:nvSpPr>
          <p:cNvPr id="63491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MOUNT</a:t>
            </a:r>
            <a:endParaRPr lang="en-US" altLang="en-US" sz="4100"/>
          </a:p>
        </p:txBody>
      </p:sp>
      <p:sp>
        <p:nvSpPr>
          <p:cNvPr id="63492" name="副标题 2"/>
          <p:cNvSpPr>
            <a:spLocks noGrp="1"/>
          </p:cNvSpPr>
          <p:nvPr>
            <p:ph type="subTitle" idx="1"/>
          </p:nvPr>
        </p:nvSpPr>
        <p:spPr>
          <a:xfrm>
            <a:off x="1143000" y="889397"/>
            <a:ext cx="6858000" cy="3762375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1700">
                <a:latin typeface="Consolas" pitchFamily="49" charset="0"/>
                <a:cs typeface="Consolas" pitchFamily="49" charset="0"/>
              </a:rPr>
              <a:t>在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中，通过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mount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命令将格式化好的磁盘或分区挂载到一个目录上。</a:t>
            </a:r>
            <a:endParaRPr lang="en-US" altLang="zh-CN" sz="17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700">
                <a:latin typeface="Consolas" pitchFamily="49" charset="0"/>
                <a:cs typeface="Consolas" pitchFamily="49" charset="0"/>
              </a:rPr>
              <a:t>  mount /dev/sda3(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要挂载的分区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) /mnt(</a:t>
            </a:r>
            <a:r>
              <a:rPr lang="zh-CN" altLang="en-US" sz="1700">
                <a:latin typeface="Consolas" pitchFamily="49" charset="0"/>
                <a:cs typeface="Consolas" pitchFamily="49" charset="0"/>
              </a:rPr>
              <a:t>挂载点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1700">
                <a:latin typeface="Consolas" pitchFamily="49" charset="0"/>
                <a:cs typeface="Consolas" pitchFamily="49" charset="0"/>
              </a:rPr>
              <a:t>常用参数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不带参数的</a:t>
            </a:r>
            <a:r>
              <a:rPr lang="en-US" altLang="zh-CN" sz="1400">
                <a:latin typeface="Consolas" pitchFamily="49" charset="0"/>
                <a:cs typeface="Consolas" pitchFamily="49" charset="0"/>
              </a:rPr>
              <a:t>mount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命令会显示所有已挂载的文件系统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-t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指定文件系统的类型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-o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指定挂载选项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ro,rw  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以只读或读写形式挂载，默认是</a:t>
            </a:r>
            <a:r>
              <a:rPr lang="en-US" altLang="zh-CN" sz="1400">
                <a:latin typeface="Consolas" pitchFamily="49" charset="0"/>
                <a:cs typeface="Consolas" pitchFamily="49" charset="0"/>
              </a:rPr>
              <a:t>rw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sync   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代表不使用缓存，而是对所有操作直接写入磁盘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async  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代表使用缓存，默认是</a:t>
            </a:r>
            <a:r>
              <a:rPr lang="en-US" altLang="zh-CN" sz="1400">
                <a:latin typeface="Consolas" pitchFamily="49" charset="0"/>
                <a:cs typeface="Consolas" pitchFamily="49" charset="0"/>
              </a:rPr>
              <a:t>async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noatime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代表每次访问文件时不更新文件的访问时间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atime  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代表每次访问文件时更新文件的访问时间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1400">
                <a:latin typeface="Consolas" pitchFamily="49" charset="0"/>
                <a:cs typeface="Consolas" pitchFamily="49" charset="0"/>
              </a:rPr>
              <a:t>    remount  </a:t>
            </a:r>
            <a:r>
              <a:rPr lang="zh-CN" altLang="en-US" sz="1400">
                <a:latin typeface="Consolas" pitchFamily="49" charset="0"/>
                <a:cs typeface="Consolas" pitchFamily="49" charset="0"/>
              </a:rPr>
              <a:t>重新挂载文件系统</a:t>
            </a:r>
            <a:endParaRPr lang="en-US" altLang="zh-CN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853114" y="4651774"/>
            <a:ext cx="3224213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12-Linux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文件系统挂载管理</a:t>
            </a:r>
          </a:p>
        </p:txBody>
      </p:sp>
      <p:sp>
        <p:nvSpPr>
          <p:cNvPr id="64515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UMOUNT</a:t>
            </a:r>
            <a:endParaRPr lang="en-US" altLang="en-US" sz="4100"/>
          </a:p>
        </p:txBody>
      </p:sp>
      <p:sp>
        <p:nvSpPr>
          <p:cNvPr id="64516" name="副标题 2"/>
          <p:cNvSpPr>
            <a:spLocks noGrp="1"/>
          </p:cNvSpPr>
          <p:nvPr>
            <p:ph type="subTitle" idx="1"/>
          </p:nvPr>
        </p:nvSpPr>
        <p:spPr>
          <a:xfrm>
            <a:off x="1143000" y="1203723"/>
            <a:ext cx="6858000" cy="3253978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umount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用来卸载已挂载的文件系统，相当于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windows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中的弹出。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umount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文件系统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/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挂载点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umount /dev/sda3  ==  umount /mnt</a:t>
            </a: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如果出现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device is budy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报错，则表示该文件系统正在被使用，无法卸载，可以通过以下命令查看使用文件的进程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fuser –m /mnt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也可使用命令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lsof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查看正在被使用的文件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  lsof /mnt</a:t>
            </a:r>
          </a:p>
        </p:txBody>
      </p:sp>
    </p:spTree>
    <p:extLst>
      <p:ext uri="{BB962C8B-B14F-4D97-AF65-F5344CB8AC3E}">
        <p14:creationId xmlns:p14="http://schemas.microsoft.com/office/powerpoint/2010/main" val="451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853114" y="4651774"/>
            <a:ext cx="3224213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12-Linux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文件系统挂载管理</a:t>
            </a:r>
          </a:p>
        </p:txBody>
      </p:sp>
      <p:sp>
        <p:nvSpPr>
          <p:cNvPr id="65539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自动挂载</a:t>
            </a:r>
            <a:endParaRPr lang="en-US" altLang="en-US" sz="4100"/>
          </a:p>
        </p:txBody>
      </p:sp>
      <p:sp>
        <p:nvSpPr>
          <p:cNvPr id="65540" name="副标题 2"/>
          <p:cNvSpPr>
            <a:spLocks noGrp="1"/>
          </p:cNvSpPr>
          <p:nvPr>
            <p:ph type="subTitle" idx="1"/>
          </p:nvPr>
        </p:nvSpPr>
        <p:spPr>
          <a:xfrm>
            <a:off x="1143000" y="889397"/>
            <a:ext cx="6858000" cy="3762375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mtClean="0">
                <a:latin typeface="Consolas" pitchFamily="49" charset="0"/>
                <a:cs typeface="Consolas" pitchFamily="49" charset="0"/>
              </a:rPr>
              <a:t>配置文件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/etc/fstab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用来定义需要自动挂载的文件系统，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fstab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中每一行代表一个挂载配置，格式如下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需要挂载的设备也可以用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进行识别，使用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LABEL=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LINUXCAST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取代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/dev/sda3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mtClean="0">
                <a:latin typeface="Consolas" pitchFamily="49" charset="0"/>
                <a:cs typeface="Consolas" pitchFamily="49" charset="0"/>
              </a:rPr>
              <a:t>·mount –a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命令会挂载所有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fstab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定义的自动挂载项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5400" y="1854994"/>
          <a:ext cx="5562600" cy="855284"/>
        </p:xfrm>
        <a:graphic>
          <a:graphicData uri="http://schemas.openxmlformats.org/drawingml/2006/table">
            <a:tbl>
              <a:tblPr/>
              <a:tblGrid>
                <a:gridCol w="1371600"/>
                <a:gridCol w="695325"/>
                <a:gridCol w="923925"/>
                <a:gridCol w="866775"/>
                <a:gridCol w="1704975"/>
              </a:tblGrid>
              <a:tr h="3524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/dev/sda3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/mnt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ext4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defaults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需要挂载的设备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挂载点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文件系统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挂载选项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dump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fsck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相关选项</a:t>
                      </a:r>
                    </a:p>
                  </a:txBody>
                  <a:tcPr marL="68580" marR="68580" marT="34259" marB="342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177800" lvl="0" indent="-177800">
              <a:buClr>
                <a:srgbClr val="124191"/>
              </a:buClr>
            </a:pPr>
            <a:r>
              <a:rPr lang="en-US" sz="1600" dirty="0">
                <a:solidFill>
                  <a:schemeClr val="tx1"/>
                </a:solidFill>
              </a:rPr>
              <a:t>Set the information classification in the footer.</a:t>
            </a:r>
          </a:p>
          <a:p>
            <a:pPr marL="177800" lvl="0" indent="-177800">
              <a:buClr>
                <a:srgbClr val="124191"/>
              </a:buClr>
            </a:pPr>
            <a:endParaRPr lang="en-US" sz="1200" dirty="0">
              <a:solidFill>
                <a:srgbClr val="4D5766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On the Insert tab, in the Text group, click Header &amp; Footer.</a:t>
            </a: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In the Header and Footer dialog box, on the Slide tab, make sure the footer box is ticked.</a:t>
            </a: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Change the text in the footer box to the correct information classification from the following: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Public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Nokia Internal Use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Confidential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Secret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Apply the changes to the information on all of the slides in your presentation, click Apply to All.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17" y="4640772"/>
            <a:ext cx="8936966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6443906" y="4293789"/>
            <a:ext cx="2201862" cy="34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1000" dirty="0" smtClean="0">
                <a:latin typeface="+mn-lt"/>
                <a:cs typeface="Arial" charset="0"/>
              </a:rPr>
              <a:t>Avoid content crossing this line.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867761" y="4464970"/>
            <a:ext cx="442823" cy="15527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Arial" charset="0"/>
              </a:rPr>
              <a:t>Typography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Our typeface</a:t>
            </a:r>
            <a:endParaRPr lang="en-US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8460" y="1332117"/>
            <a:ext cx="4500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2340" y="1289972"/>
            <a:ext cx="3655294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Nokia Pure is our proprietary typeface and an integral part of our brand identity. Our typeface gives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us character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Pure Headline Ultra 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use this big, in places where we want impact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; it’s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specially designed for the cover of a 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presentation.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Pure Headline 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Should be used for the slide headlines. Bold for the primary headline and regular for the secondary headline.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</a:t>
            </a:r>
            <a:r>
              <a:rPr lang="en-US" sz="1000" b="1" dirty="0">
                <a:solidFill>
                  <a:schemeClr val="tx2"/>
                </a:solidFill>
                <a:latin typeface="+mn-lt"/>
              </a:rPr>
              <a:t>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Bold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use this for body copy sub-head and highlights.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>
                <a:solidFill>
                  <a:schemeClr val="tx2"/>
                </a:solidFill>
                <a:latin typeface="+mn-lt"/>
              </a:rPr>
              <a:t>Nokia 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Regular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use this for body copy paragraph header and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highlights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1500"/>
              </a:spcAft>
            </a:pPr>
            <a:r>
              <a:rPr lang="en-US" sz="1000" b="1" dirty="0">
                <a:solidFill>
                  <a:schemeClr val="tx2"/>
                </a:solidFill>
                <a:latin typeface="+mn-lt"/>
              </a:rPr>
              <a:t>Nokia 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Use this for body copy.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Arial should only be used by for live documents that are </a:t>
            </a: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to </a:t>
            </a:r>
            <a:b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be </a:t>
            </a:r>
            <a:r>
              <a:rPr lang="en-GB" sz="10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shared with partners or Nokia employees if </a:t>
            </a: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Nokia Pure is </a:t>
            </a:r>
            <a:b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not available. </a:t>
            </a:r>
            <a:endParaRPr lang="en-US" sz="10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8460" y="4011263"/>
            <a:ext cx="4500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218" y="3774693"/>
            <a:ext cx="4254252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t>Arial Bold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t>Arial Regular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218" y="1123393"/>
            <a:ext cx="4254252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Nokia Pure Text Light"/>
              </a:rPr>
              <a:t>Nokia Pure</a:t>
            </a:r>
          </a:p>
          <a:p>
            <a:pPr lvl="0"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Nokia Pure Headline Ultra Light" panose="020B0204020202020204" pitchFamily="34" charset="0"/>
              </a:rPr>
              <a:t>Nokia Pure Headline Ultra Light</a:t>
            </a:r>
          </a:p>
          <a:p>
            <a:pPr lvl="0">
              <a:spcAft>
                <a:spcPts val="9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Nokia Pure Headline Light"/>
              </a:rPr>
              <a:t>Nokia Pure Headline Light Bold</a:t>
            </a:r>
          </a:p>
          <a:p>
            <a:pPr lvl="0">
              <a:spcAft>
                <a:spcPts val="900"/>
              </a:spcAft>
            </a:pPr>
            <a:r>
              <a:rPr lang="en-US" sz="1600" dirty="0" smtClean="0">
                <a:solidFill>
                  <a:schemeClr val="tx2"/>
                </a:solidFill>
                <a:latin typeface="Nokia Pure Headline Light"/>
              </a:rPr>
              <a:t>Nokia Pure Headline Light</a:t>
            </a:r>
          </a:p>
          <a:p>
            <a:pPr lvl="0">
              <a:spcAft>
                <a:spcPts val="900"/>
              </a:spcAft>
            </a:pPr>
            <a:r>
              <a:rPr lang="en-US" sz="1100" b="1" dirty="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rPr>
              <a:t>Nokia Pure Text Bold</a:t>
            </a:r>
          </a:p>
          <a:p>
            <a:pPr lvl="0">
              <a:spcAft>
                <a:spcPts val="900"/>
              </a:spcAft>
            </a:pPr>
            <a:r>
              <a:rPr lang="en-US" sz="1100" dirty="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rPr>
              <a:t>Nokia Pure Text Regular</a:t>
            </a:r>
          </a:p>
          <a:p>
            <a:pPr lvl="0">
              <a:spcAft>
                <a:spcPts val="900"/>
              </a:spcAft>
            </a:pPr>
            <a:r>
              <a:rPr lang="en-US" sz="1100" dirty="0" smtClean="0">
                <a:solidFill>
                  <a:schemeClr val="tx2"/>
                </a:solidFill>
                <a:latin typeface="Nokia Pure Text Light"/>
              </a:rPr>
              <a:t>Nokia Pure Text Light</a:t>
            </a:r>
            <a:endParaRPr lang="en-US" sz="1100" dirty="0">
              <a:solidFill>
                <a:schemeClr val="tx2"/>
              </a:solidFill>
              <a:latin typeface="Nokia Pure Tex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>
                <a:latin typeface="Nokia Pure Headline Ultra Light" panose="020B0204020202020204" pitchFamily="34" charset="0"/>
              </a:rPr>
              <a:t>Lorem</a:t>
            </a:r>
            <a:r>
              <a:rPr lang="en-US" sz="6600" dirty="0">
                <a:solidFill>
                  <a:srgbClr val="00C9FF"/>
                </a:solidFill>
                <a:latin typeface="Nokia Pure Headline Ultra Light" panose="020B0204020202020204" pitchFamily="34" charset="0"/>
              </a:rPr>
              <a:t/>
            </a:r>
            <a:br>
              <a:rPr lang="en-US" sz="6600" dirty="0">
                <a:solidFill>
                  <a:srgbClr val="00C9FF"/>
                </a:solidFill>
                <a:latin typeface="Nokia Pure Headline Ultra Light" panose="020B0204020202020204" pitchFamily="34" charset="0"/>
              </a:rPr>
            </a:br>
            <a:r>
              <a:rPr lang="en-US" sz="6600" dirty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ipsum dolor </a:t>
            </a:r>
            <a:r>
              <a:rPr lang="en-US" sz="6600" dirty="0" smtClean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sit</a:t>
            </a:r>
            <a:endParaRPr lang="en-US" sz="6600" dirty="0">
              <a:latin typeface="Nokia Pure Headline Ultra Light" panose="020B02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cs typeface="Arial" panose="020B0604020202020204" pitchFamily="34" charset="0"/>
              </a:rPr>
              <a:t>&lt;Change information classification in footer&gt;</a:t>
            </a:r>
            <a:endParaRPr lang="en-US" noProof="0" dirty="0" smtClean="0"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goes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noProof="0" dirty="0" smtClean="0"/>
              <a:t>Headline goes here</a:t>
            </a:r>
            <a:endParaRPr lang="en-US" b="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Sub-headline goes here</a:t>
            </a:r>
            <a:endParaRPr lang="en-US" noProof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423862" y="1221770"/>
            <a:ext cx="7941926" cy="3148505"/>
            <a:chOff x="423862" y="1221770"/>
            <a:chExt cx="7941926" cy="3148505"/>
          </a:xfrm>
        </p:grpSpPr>
        <p:grpSp>
          <p:nvGrpSpPr>
            <p:cNvPr id="68" name="Group 67"/>
            <p:cNvGrpSpPr/>
            <p:nvPr/>
          </p:nvGrpSpPr>
          <p:grpSpPr>
            <a:xfrm>
              <a:off x="616423" y="4062498"/>
              <a:ext cx="1865945" cy="307777"/>
              <a:chOff x="413108" y="4102298"/>
              <a:chExt cx="1865945" cy="30777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13108" y="4102298"/>
                <a:ext cx="177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  <a:ea typeface="+mn-ea"/>
                    <a:cs typeface="Nokia Pure Headline Ultra Light"/>
                  </a:rPr>
                  <a:t>YoY  2013        2014</a:t>
                </a:r>
                <a:endParaRPr lang="en-US" sz="100" dirty="0">
                  <a:solidFill>
                    <a:schemeClr val="tx2"/>
                  </a:solidFill>
                  <a:latin typeface="+mn-l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59186" y="4173915"/>
                <a:ext cx="144000" cy="144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135053" y="4173915"/>
                <a:ext cx="144000" cy="14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 smtClean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9" name="Text Placeholder 1"/>
            <p:cNvSpPr txBox="1">
              <a:spLocks/>
            </p:cNvSpPr>
            <p:nvPr/>
          </p:nvSpPr>
          <p:spPr>
            <a:xfrm>
              <a:off x="423862" y="1242812"/>
              <a:ext cx="2628000" cy="2015544"/>
            </a:xfrm>
            <a:prstGeom prst="rect">
              <a:avLst/>
            </a:prstGeom>
          </p:spPr>
          <p:txBody>
            <a:bodyPr lIns="0" tIns="0" rIns="0" bIns="0"/>
            <a:lstStyle>
              <a:lvl1pPr marL="230188" indent="-230188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32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 charset="0"/>
                </a:defRPr>
              </a:lvl1pPr>
              <a:lvl2pPr marL="458788" indent="-228600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Lucida Grande"/>
                <a:buChar char="-"/>
                <a:defRPr sz="28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2pPr>
              <a:lvl3pPr marL="684213" indent="-225425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3pPr>
              <a:lvl4pPr marL="912813" indent="-228600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Lucida Grande"/>
                <a:buChar char="-"/>
                <a:defRPr sz="20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4pPr>
              <a:lvl5pPr marL="1143000" indent="-230188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GB" sz="1800" dirty="0">
                  <a:cs typeface="Nokia Pure Headline Light"/>
                </a:rPr>
                <a:t>Lorem ipsum dolor sit amet, consectetur adipiscing </a:t>
              </a:r>
              <a:r>
                <a:rPr lang="en-GB" sz="1800" dirty="0" smtClean="0">
                  <a:cs typeface="Nokia Pure Headline Light"/>
                </a:rPr>
                <a:t>elit</a:t>
              </a:r>
              <a:endParaRPr lang="en-GB" sz="1800" dirty="0">
                <a:cs typeface="Nokia Pure Headline Light"/>
              </a:endParaRP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</a:t>
              </a:r>
              <a:r>
                <a:rPr lang="en-GB" sz="1800" dirty="0" smtClean="0">
                  <a:cs typeface="Nokia Pure Headline Light"/>
                </a:rPr>
                <a:t>ipsum</a:t>
              </a: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ipsum</a:t>
              </a: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ipsum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053693" y="1221770"/>
              <a:ext cx="4312095" cy="3148505"/>
              <a:chOff x="4053693" y="1221770"/>
              <a:chExt cx="4312095" cy="314850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53693" y="2534426"/>
                <a:ext cx="680304" cy="18358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863677" y="2323207"/>
                <a:ext cx="680304" cy="20470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348" y="1221770"/>
                <a:ext cx="1892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481072" y="1227283"/>
                <a:ext cx="18847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739949" y="1696511"/>
                <a:ext cx="801823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500" dirty="0" smtClean="0">
                    <a:solidFill>
                      <a:schemeClr val="tx2"/>
                    </a:solidFill>
                    <a:latin typeface="Nokia Pure Headline Ultra Light"/>
                    <a:ea typeface="+mn-ea"/>
                    <a:cs typeface="Nokia Pure Headline Ultra Light"/>
                  </a:rPr>
                  <a:t>0%</a:t>
                </a:r>
                <a:endParaRPr lang="en-US" sz="500" dirty="0">
                  <a:solidFill>
                    <a:schemeClr val="tx2"/>
                  </a:solidFill>
                  <a:latin typeface="Nokia Pure Headline Ultra Ligh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01957" y="1703748"/>
                <a:ext cx="801823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500" dirty="0" smtClean="0">
                    <a:solidFill>
                      <a:schemeClr val="tx2"/>
                    </a:solidFill>
                    <a:latin typeface="Nokia Pure Headline Ultra Light"/>
                    <a:ea typeface="+mn-ea"/>
                    <a:cs typeface="Nokia Pure Headline Ultra Light"/>
                  </a:rPr>
                  <a:t>0%</a:t>
                </a:r>
                <a:endParaRPr lang="en-US" sz="500" dirty="0">
                  <a:solidFill>
                    <a:schemeClr val="tx2"/>
                  </a:solidFill>
                  <a:latin typeface="Nokia Pure Headline Ultra Ligh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81072" y="2534426"/>
                <a:ext cx="680304" cy="18358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291056" y="2323207"/>
                <a:ext cx="680304" cy="20470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8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4035" name="标题 1"/>
          <p:cNvSpPr>
            <a:spLocks noGrp="1"/>
          </p:cNvSpPr>
          <p:nvPr>
            <p:ph type="ctrTitle"/>
          </p:nvPr>
        </p:nvSpPr>
        <p:spPr>
          <a:xfrm>
            <a:off x="1119187" y="95251"/>
            <a:ext cx="6858000" cy="765572"/>
          </a:xfrm>
        </p:spPr>
        <p:txBody>
          <a:bodyPr/>
          <a:lstStyle/>
          <a:p>
            <a:pPr eaLnBrk="1" hangingPunct="1"/>
            <a:r>
              <a:rPr lang="zh-CN" altLang="en-US" sz="4100"/>
              <a:t>磁盘基本概念</a:t>
            </a:r>
            <a:endParaRPr lang="en-US" altLang="en-US" sz="4100"/>
          </a:p>
        </p:txBody>
      </p:sp>
      <p:sp>
        <p:nvSpPr>
          <p:cNvPr id="4" name="矩形 3"/>
          <p:cNvSpPr/>
          <p:nvPr/>
        </p:nvSpPr>
        <p:spPr>
          <a:xfrm>
            <a:off x="2893219" y="4035029"/>
            <a:ext cx="3117056" cy="484584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磁盘结构</a:t>
            </a:r>
            <a:r>
              <a:rPr lang="en-US" altLang="zh-CN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机械硬盘</a:t>
            </a:r>
            <a:r>
              <a:rPr lang="en-US" altLang="zh-CN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27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40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99" y="860825"/>
            <a:ext cx="5498306" cy="324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goes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8119" y="1087200"/>
            <a:ext cx="8229601" cy="3374177"/>
            <a:chOff x="418119" y="1087200"/>
            <a:chExt cx="8229601" cy="3374177"/>
          </a:xfrm>
        </p:grpSpPr>
        <p:grpSp>
          <p:nvGrpSpPr>
            <p:cNvPr id="13" name="Group 12"/>
            <p:cNvGrpSpPr/>
            <p:nvPr/>
          </p:nvGrpSpPr>
          <p:grpSpPr>
            <a:xfrm>
              <a:off x="4430824" y="4303396"/>
              <a:ext cx="4216896" cy="157981"/>
              <a:chOff x="4430824" y="4303396"/>
              <a:chExt cx="4216896" cy="15798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30824" y="4303396"/>
                <a:ext cx="161960" cy="14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347873" y="4303396"/>
                <a:ext cx="161960" cy="1440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889028" y="4303396"/>
                <a:ext cx="161960" cy="144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85212" y="4307489"/>
                <a:ext cx="1062508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 smtClean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Delivered</a:t>
                </a:r>
                <a:endParaRPr lang="en-US" sz="1000" dirty="0">
                  <a:solidFill>
                    <a:schemeClr val="tx2"/>
                  </a:solidFill>
                  <a:latin typeface="+mn-lt"/>
                  <a:cs typeface="Nokia Pure Headline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68709" y="4307489"/>
                <a:ext cx="1163078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Proceeding to plan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42092" y="4307489"/>
                <a:ext cx="1481230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 smtClean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Urgent attention required</a:t>
                </a:r>
                <a:endParaRPr lang="en-US" sz="1000" dirty="0">
                  <a:solidFill>
                    <a:schemeClr val="tx2"/>
                  </a:solidFill>
                  <a:latin typeface="+mn-lt"/>
                  <a:cs typeface="Nokia Pure Headline Light"/>
                </a:endParaRPr>
              </a:p>
            </p:txBody>
          </p:sp>
        </p:grpSp>
        <p:graphicFrame>
          <p:nvGraphicFramePr>
            <p:cNvPr id="14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6873465"/>
                </p:ext>
              </p:extLst>
            </p:nvPr>
          </p:nvGraphicFramePr>
          <p:xfrm>
            <a:off x="418119" y="1087200"/>
            <a:ext cx="8228620" cy="29133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53615"/>
                  <a:gridCol w="768573"/>
                  <a:gridCol w="2663853"/>
                  <a:gridCol w="3442579"/>
                </a:tblGrid>
                <a:tr h="224143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Stream</a:t>
                        </a:r>
                      </a:p>
                    </a:txBody>
                    <a:tcPr marL="0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Company</a:t>
                        </a:r>
                      </a:p>
                    </a:txBody>
                    <a:tcPr marL="0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In the last week…</a:t>
                        </a:r>
                      </a:p>
                    </a:txBody>
                    <a:tcPr marL="102879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In the coming week…</a:t>
                        </a:r>
                      </a:p>
                    </a:txBody>
                    <a:tcPr marL="102879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493115">
                  <a:tc>
                    <a:txBody>
                      <a:bodyPr/>
                      <a:lstStyle/>
                      <a:p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r>
                          <a:rPr lang="da-DK" sz="900" b="0" baseline="0" dirty="0" smtClean="0">
                            <a:solidFill>
                              <a:schemeClr val="tx2"/>
                            </a:solidFill>
                          </a:rPr>
                          <a:t>Lorem ipsum dolor sit amet</a:t>
                        </a:r>
                        <a:endParaRPr lang="en-US" sz="800" b="0" baseline="0" dirty="0" smtClean="0">
                          <a:solidFill>
                            <a:schemeClr val="tx2"/>
                          </a:solidFill>
                        </a:endParaRPr>
                      </a:p>
                    </a:txBody>
                    <a:tcPr marL="102879" marR="87104" marT="36000" marB="36000">
                      <a:lnL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sz="800" b="0" baseline="0" dirty="0" smtClean="0">
                          <a:solidFill>
                            <a:schemeClr val="tx2"/>
                          </a:solidFill>
                        </a:endParaRPr>
                      </a:p>
                    </a:txBody>
                    <a:tcPr marL="102879" marR="87104" marT="36000" marB="36000"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544856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544856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5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5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735797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80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5059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磁盘基本概念</a:t>
            </a:r>
            <a:endParaRPr lang="en-US" altLang="en-US" sz="4100"/>
          </a:p>
        </p:txBody>
      </p:sp>
      <p:sp>
        <p:nvSpPr>
          <p:cNvPr id="45060" name="副标题 2"/>
          <p:cNvSpPr>
            <a:spLocks noGrp="1"/>
          </p:cNvSpPr>
          <p:nvPr>
            <p:ph type="subTitle" idx="1"/>
          </p:nvPr>
        </p:nvSpPr>
        <p:spPr>
          <a:xfrm>
            <a:off x="1295400" y="1604965"/>
            <a:ext cx="2800350" cy="1241822"/>
          </a:xfrm>
        </p:spPr>
        <p:txBody>
          <a:bodyPr/>
          <a:lstStyle/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·cylinder 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柱面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</a:rPr>
              <a:t>sector   (</a:t>
            </a:r>
            <a:r>
              <a:rPr lang="zh-CN" altLang="en-US" smtClean="0">
                <a:latin typeface="Consolas" pitchFamily="49" charset="0"/>
              </a:rPr>
              <a:t>扇区</a:t>
            </a:r>
            <a:r>
              <a:rPr lang="en-US" altLang="zh-CN" smtClean="0">
                <a:latin typeface="Consolas" pitchFamily="49" charset="0"/>
              </a:rPr>
              <a:t>)</a:t>
            </a: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·head     (</a:t>
            </a:r>
            <a:r>
              <a:rPr lang="zh-CN" altLang="en-US" smtClean="0">
                <a:latin typeface="Consolas" pitchFamily="49" charset="0"/>
              </a:rPr>
              <a:t>磁头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506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71" y="869156"/>
            <a:ext cx="3083719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608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磁盘在</a:t>
            </a:r>
            <a:r>
              <a:rPr lang="en-US" altLang="zh-CN" sz="4100"/>
              <a:t>LINUX</a:t>
            </a:r>
            <a:r>
              <a:rPr lang="zh-CN" altLang="en-US" sz="4100"/>
              <a:t>中的表示</a:t>
            </a:r>
            <a:endParaRPr lang="en-US" altLang="en-US" sz="4100"/>
          </a:p>
        </p:txBody>
      </p:sp>
      <p:sp>
        <p:nvSpPr>
          <p:cNvPr id="46084" name="副标题 2"/>
          <p:cNvSpPr>
            <a:spLocks noGrp="1"/>
          </p:cNvSpPr>
          <p:nvPr>
            <p:ph type="subTitle" idx="1"/>
          </p:nvPr>
        </p:nvSpPr>
        <p:spPr>
          <a:xfrm>
            <a:off x="1143000" y="1190625"/>
            <a:ext cx="6858000" cy="1484710"/>
          </a:xfrm>
        </p:spPr>
        <p:txBody>
          <a:bodyPr/>
          <a:lstStyle/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·Linux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中所有设备都被抽象为一个文件，保存在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/dev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目录下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设备名称一般为</a:t>
            </a:r>
            <a:r>
              <a:rPr lang="en-US" altLang="zh-CN" smtClean="0">
                <a:latin typeface="Consolas" pitchFamily="49" charset="0"/>
              </a:rPr>
              <a:t>hd[a-z]</a:t>
            </a:r>
            <a:r>
              <a:rPr lang="zh-CN" altLang="en-US" smtClean="0">
                <a:latin typeface="Consolas" pitchFamily="49" charset="0"/>
              </a:rPr>
              <a:t>或</a:t>
            </a:r>
            <a:r>
              <a:rPr lang="en-US" altLang="zh-CN" smtClean="0">
                <a:latin typeface="Consolas" pitchFamily="49" charset="0"/>
              </a:rPr>
              <a:t>sd[a-z]([a-z]</a:t>
            </a:r>
            <a:r>
              <a:rPr lang="zh-CN" altLang="en-US" smtClean="0">
                <a:latin typeface="Consolas" pitchFamily="49" charset="0"/>
              </a:rPr>
              <a:t>为分区号</a:t>
            </a:r>
            <a:r>
              <a:rPr lang="en-US" altLang="zh-CN" smtClean="0">
                <a:latin typeface="Consolas" pitchFamily="49" charset="0"/>
              </a:rPr>
              <a:t>)</a:t>
            </a:r>
            <a:r>
              <a:rPr lang="zh-CN" altLang="en-US" smtClean="0">
                <a:latin typeface="Consolas" pitchFamily="49" charset="0"/>
              </a:rPr>
              <a:t>，如</a:t>
            </a:r>
            <a:r>
              <a:rPr lang="en-US" altLang="zh-CN" smtClean="0">
                <a:latin typeface="Consolas" pitchFamily="49" charset="0"/>
              </a:rPr>
              <a:t>hda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hdb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sda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sdb</a:t>
            </a: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</a:rPr>
              <a:t>IDE</a:t>
            </a:r>
            <a:r>
              <a:rPr lang="zh-CN" altLang="en-US" smtClean="0">
                <a:latin typeface="Consolas" pitchFamily="49" charset="0"/>
              </a:rPr>
              <a:t>设备的名称为</a:t>
            </a:r>
            <a:r>
              <a:rPr lang="en-US" altLang="zh-CN" smtClean="0">
                <a:latin typeface="Consolas" pitchFamily="49" charset="0"/>
              </a:rPr>
              <a:t>hd[a-z]</a:t>
            </a:r>
            <a:r>
              <a:rPr lang="zh-CN" altLang="en-US" smtClean="0">
                <a:latin typeface="Consolas" pitchFamily="49" charset="0"/>
              </a:rPr>
              <a:t>，</a:t>
            </a:r>
            <a:r>
              <a:rPr lang="en-US" altLang="zh-CN" smtClean="0">
                <a:latin typeface="Consolas" pitchFamily="49" charset="0"/>
              </a:rPr>
              <a:t>SATA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SCSI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SAS</a:t>
            </a:r>
            <a:r>
              <a:rPr lang="zh-CN" altLang="en-US" smtClean="0">
                <a:latin typeface="Consolas" pitchFamily="49" charset="0"/>
              </a:rPr>
              <a:t>、</a:t>
            </a:r>
            <a:r>
              <a:rPr lang="en-US" altLang="zh-CN" smtClean="0">
                <a:latin typeface="Consolas" pitchFamily="49" charset="0"/>
              </a:rPr>
              <a:t>USB</a:t>
            </a:r>
            <a:r>
              <a:rPr lang="zh-CN" altLang="en-US" smtClean="0">
                <a:latin typeface="Consolas" pitchFamily="49" charset="0"/>
              </a:rPr>
              <a:t>等设备的名称为</a:t>
            </a:r>
            <a:r>
              <a:rPr lang="en-US" altLang="zh-CN" smtClean="0">
                <a:latin typeface="Consolas" pitchFamily="49" charset="0"/>
              </a:rPr>
              <a:t>sd[a-z]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57412" y="3155156"/>
            <a:ext cx="962025" cy="1447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31231" y="2694387"/>
            <a:ext cx="814388" cy="391715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</a:t>
            </a: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zh-CN" altLang="en-US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20718" y="3155156"/>
            <a:ext cx="962025" cy="1447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sdb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894535" y="2694387"/>
            <a:ext cx="814388" cy="391715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</a:t>
            </a: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82829" y="3155156"/>
            <a:ext cx="962025" cy="1447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sdc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5556649" y="2694387"/>
            <a:ext cx="814388" cy="391715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</a:t>
            </a: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zh-CN" altLang="en-US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4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710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分区概念</a:t>
            </a:r>
            <a:endParaRPr lang="en-US" altLang="en-US" sz="4100"/>
          </a:p>
        </p:txBody>
      </p:sp>
      <p:sp>
        <p:nvSpPr>
          <p:cNvPr id="47108" name="副标题 2"/>
          <p:cNvSpPr>
            <a:spLocks noGrp="1"/>
          </p:cNvSpPr>
          <p:nvPr>
            <p:ph type="subTitle" idx="1"/>
          </p:nvPr>
        </p:nvSpPr>
        <p:spPr>
          <a:xfrm>
            <a:off x="1143000" y="1209675"/>
            <a:ext cx="6858000" cy="1162050"/>
          </a:xfrm>
        </p:spPr>
        <p:txBody>
          <a:bodyPr/>
          <a:lstStyle/>
          <a:p>
            <a:pPr eaLnBrk="1" hangingPunct="1"/>
            <a:r>
              <a:rPr lang="zh-CN" altLang="en-US" sz="2100" b="1">
                <a:latin typeface="Consolas" pitchFamily="49" charset="0"/>
                <a:cs typeface="Consolas" pitchFamily="49" charset="0"/>
              </a:rPr>
              <a:t>将一个磁盘逻辑的分为几个区，每个区当作独立磁盘，以方便使用管理。</a:t>
            </a:r>
            <a:endParaRPr lang="en-US" altLang="en-US" sz="2100" b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不同分区用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设备名称 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分区号 方式表示，如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sda1,sda2.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590675" y="2628902"/>
            <a:ext cx="5791200" cy="733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>
              <a:defRPr/>
            </a:pPr>
            <a:r>
              <a:rPr lang="en-US" dirty="0"/>
              <a:t>/dev/</a:t>
            </a:r>
            <a:r>
              <a:rPr lang="en-US" dirty="0" err="1"/>
              <a:t>sda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38425" y="2762252"/>
            <a:ext cx="1085850" cy="4667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sda1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321969" y="2762252"/>
            <a:ext cx="1085850" cy="4667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sda2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005513" y="2762252"/>
            <a:ext cx="1085850" cy="4667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sda3</a:t>
            </a:r>
            <a:endParaRPr lang="en-US" dirty="0"/>
          </a:p>
        </p:txBody>
      </p:sp>
      <p:sp>
        <p:nvSpPr>
          <p:cNvPr id="47113" name="副标题 2"/>
          <p:cNvSpPr txBox="1">
            <a:spLocks/>
          </p:cNvSpPr>
          <p:nvPr/>
        </p:nvSpPr>
        <p:spPr bwMode="auto">
          <a:xfrm>
            <a:off x="1757363" y="3619501"/>
            <a:ext cx="5629275" cy="55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b="1">
                <a:latin typeface="Consolas" pitchFamily="49" charset="0"/>
                <a:cs typeface="Consolas" pitchFamily="49" charset="0"/>
              </a:rPr>
              <a:t>主流的分区机制分为</a:t>
            </a:r>
            <a:r>
              <a:rPr lang="en-US" altLang="zh-CN" b="1">
                <a:latin typeface="Consolas" pitchFamily="49" charset="0"/>
                <a:cs typeface="Consolas" pitchFamily="49" charset="0"/>
              </a:rPr>
              <a:t>MBR</a:t>
            </a:r>
            <a:r>
              <a:rPr lang="zh-CN" altLang="en-US" b="1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b="1">
                <a:latin typeface="Consolas" pitchFamily="49" charset="0"/>
                <a:cs typeface="Consolas" pitchFamily="49" charset="0"/>
              </a:rPr>
              <a:t>GPT</a:t>
            </a:r>
            <a:r>
              <a:rPr lang="zh-CN" altLang="en-US" b="1">
                <a:latin typeface="Consolas" pitchFamily="49" charset="0"/>
                <a:cs typeface="Consolas" pitchFamily="49" charset="0"/>
              </a:rPr>
              <a:t>两种</a:t>
            </a:r>
            <a:endParaRPr lang="en-US" altLang="en-US" b="1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8131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MBR</a:t>
            </a:r>
            <a:endParaRPr lang="en-US" altLang="en-US" sz="4100"/>
          </a:p>
        </p:txBody>
      </p:sp>
      <p:sp>
        <p:nvSpPr>
          <p:cNvPr id="48132" name="副标题 2"/>
          <p:cNvSpPr>
            <a:spLocks noGrp="1"/>
          </p:cNvSpPr>
          <p:nvPr>
            <p:ph type="subTitle" idx="1"/>
          </p:nvPr>
        </p:nvSpPr>
        <p:spPr>
          <a:xfrm>
            <a:off x="1143000" y="1190626"/>
            <a:ext cx="6858000" cy="2924175"/>
          </a:xfrm>
        </p:spPr>
        <p:txBody>
          <a:bodyPr/>
          <a:lstStyle/>
          <a:p>
            <a:pPr eaLnBrk="1" hangingPunct="1"/>
            <a:r>
              <a:rPr lang="en-US" altLang="zh-CN" sz="2100" b="1">
                <a:latin typeface="Consolas" pitchFamily="49" charset="0"/>
                <a:cs typeface="Consolas" pitchFamily="49" charset="0"/>
              </a:rPr>
              <a:t>MBR(Master Boot Record)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是传统的分区机制，应用于绝大多数使用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BIOS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sz="2100" b="1">
                <a:latin typeface="Consolas" pitchFamily="49" charset="0"/>
                <a:cs typeface="Consolas" pitchFamily="49" charset="0"/>
              </a:rPr>
              <a:t>PC</a:t>
            </a:r>
            <a:r>
              <a:rPr lang="zh-CN" altLang="en-US" sz="2100" b="1">
                <a:latin typeface="Consolas" pitchFamily="49" charset="0"/>
                <a:cs typeface="Consolas" pitchFamily="49" charset="0"/>
              </a:rPr>
              <a:t>设备。</a:t>
            </a:r>
            <a:endParaRPr lang="en-US" altLang="en-US" sz="2100" b="1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·MBR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支持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32bit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64bit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操作系统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·MBR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支持分区数量有限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en-US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·MBR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只支持不超过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的硬盘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因为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MBR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寻址空间为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32bit)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，超过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的硬盘将只能使用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2T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的空间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有第三方解决方法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 eaLnBrk="1" hangingPunct="1"/>
            <a:endParaRPr lang="en-US" altLang="en-US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49155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MBR</a:t>
            </a:r>
            <a:r>
              <a:rPr lang="zh-CN" altLang="en-US" sz="4100"/>
              <a:t>结构</a:t>
            </a:r>
            <a:endParaRPr lang="en-US" altLang="en-US" sz="41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81150" y="1064419"/>
          <a:ext cx="5981700" cy="3394477"/>
        </p:xfrm>
        <a:graphic>
          <a:graphicData uri="http://schemas.openxmlformats.org/drawingml/2006/table">
            <a:tbl>
              <a:tblPr/>
              <a:tblGrid>
                <a:gridCol w="628650"/>
                <a:gridCol w="666750"/>
                <a:gridCol w="1638300"/>
                <a:gridCol w="1828800"/>
                <a:gridCol w="1219200"/>
              </a:tblGrid>
              <a:tr h="300038">
                <a:tc grid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Structure of a classical generic MBR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Size in bytes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Hex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Dec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409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+000h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+0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Bootstrap code area(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引导代码部分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446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+1BEh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+446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Partition entry #1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Partition 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(for primary partitions)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+1CEh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+462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Partition entry #2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+1DEh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+478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Partition entry #3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+1EEh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+494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Partition entry #4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+1FEh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+510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55h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+1FFh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+511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AAh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Total size: 446 + 16 * 4 + 2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68577" marR="68577"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21106" y="4651774"/>
            <a:ext cx="2112169" cy="392906"/>
          </a:xfrm>
          <a:prstGeom prst="rect">
            <a:avLst/>
          </a:prstGeom>
          <a:noFill/>
        </p:spPr>
        <p:txBody>
          <a:bodyPr wrap="none" lIns="68577" tIns="34289" rIns="68577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09-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磁盘基本概念</a:t>
            </a:r>
          </a:p>
        </p:txBody>
      </p:sp>
      <p:sp>
        <p:nvSpPr>
          <p:cNvPr id="50179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MBR</a:t>
            </a:r>
            <a:r>
              <a:rPr lang="zh-CN" altLang="en-US" sz="4100"/>
              <a:t>分区</a:t>
            </a:r>
            <a:endParaRPr lang="en-US" altLang="en-US" sz="4100"/>
          </a:p>
        </p:txBody>
      </p:sp>
      <p:sp>
        <p:nvSpPr>
          <p:cNvPr id="50180" name="副标题 2"/>
          <p:cNvSpPr>
            <a:spLocks noGrp="1"/>
          </p:cNvSpPr>
          <p:nvPr>
            <p:ph type="subTitle" idx="1"/>
          </p:nvPr>
        </p:nvSpPr>
        <p:spPr>
          <a:xfrm>
            <a:off x="1143000" y="869156"/>
            <a:ext cx="6858000" cy="2076450"/>
          </a:xfrm>
        </p:spPr>
        <p:txBody>
          <a:bodyPr/>
          <a:lstStyle/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主分区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en-US" smtClean="0">
                <a:latin typeface="Consolas" pitchFamily="49" charset="0"/>
              </a:rPr>
              <a:t>最多只能创建四个主分区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扩展分区</a:t>
            </a:r>
            <a:endParaRPr lang="en-US" altLang="zh-CN" smtClean="0">
              <a:latin typeface="Consolas" pitchFamily="49" charset="0"/>
            </a:endParaRPr>
          </a:p>
          <a:p>
            <a:pPr algn="l" eaLnBrk="1" hangingPunct="1"/>
            <a:r>
              <a:rPr lang="en-US" altLang="zh-CN" smtClean="0">
                <a:latin typeface="Consolas" pitchFamily="49" charset="0"/>
              </a:rPr>
              <a:t>  </a:t>
            </a:r>
            <a:r>
              <a:rPr lang="zh-CN" altLang="en-US" smtClean="0">
                <a:latin typeface="Consolas" pitchFamily="49" charset="0"/>
              </a:rPr>
              <a:t>一个扩展分区会占用一个主分区的位置</a:t>
            </a:r>
            <a:endParaRPr lang="en-US" altLang="zh-CN" smtClean="0">
              <a:latin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逻辑分区</a:t>
            </a:r>
            <a:endParaRPr lang="en-US" altLang="zh-CN" smtClean="0">
              <a:latin typeface="Consolas" pitchFamily="49" charset="0"/>
            </a:endParaRPr>
          </a:p>
          <a:p>
            <a:pPr algn="l" eaLnBrk="1" hangingPunct="1"/>
            <a:r>
              <a:rPr lang="en-US" altLang="en-US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Linux</a:t>
            </a:r>
            <a:r>
              <a:rPr lang="zh-CN" altLang="en-US" smtClean="0">
                <a:latin typeface="Consolas" pitchFamily="49" charset="0"/>
              </a:rPr>
              <a:t>最多支持</a:t>
            </a:r>
            <a:r>
              <a:rPr lang="en-US" altLang="zh-CN" smtClean="0">
                <a:latin typeface="Consolas" pitchFamily="49" charset="0"/>
              </a:rPr>
              <a:t>63</a:t>
            </a:r>
            <a:r>
              <a:rPr lang="zh-CN" altLang="en-US" smtClean="0">
                <a:latin typeface="Consolas" pitchFamily="49" charset="0"/>
              </a:rPr>
              <a:t>个</a:t>
            </a:r>
            <a:r>
              <a:rPr lang="en-US" altLang="zh-CN" smtClean="0">
                <a:latin typeface="Consolas" pitchFamily="49" charset="0"/>
              </a:rPr>
              <a:t>IDE</a:t>
            </a:r>
            <a:r>
              <a:rPr lang="zh-CN" altLang="en-US" smtClean="0">
                <a:latin typeface="Consolas" pitchFamily="49" charset="0"/>
              </a:rPr>
              <a:t>分区和</a:t>
            </a:r>
            <a:r>
              <a:rPr lang="en-US" altLang="zh-CN" smtClean="0">
                <a:latin typeface="Consolas" pitchFamily="49" charset="0"/>
              </a:rPr>
              <a:t>15</a:t>
            </a:r>
            <a:r>
              <a:rPr lang="zh-CN" altLang="en-US" smtClean="0">
                <a:latin typeface="Consolas" pitchFamily="49" charset="0"/>
              </a:rPr>
              <a:t>个</a:t>
            </a:r>
            <a:r>
              <a:rPr lang="en-US" altLang="zh-CN" smtClean="0">
                <a:latin typeface="Consolas" pitchFamily="49" charset="0"/>
              </a:rPr>
              <a:t>SCSI</a:t>
            </a:r>
            <a:r>
              <a:rPr lang="zh-CN" altLang="en-US" smtClean="0">
                <a:latin typeface="Consolas" pitchFamily="49" charset="0"/>
              </a:rPr>
              <a:t>分区</a:t>
            </a:r>
            <a:endParaRPr lang="en-US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47850" y="3096816"/>
            <a:ext cx="5276850" cy="5595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>
              <a:defRPr/>
            </a:pPr>
            <a:r>
              <a:rPr lang="en-US" dirty="0"/>
              <a:t>/dev/</a:t>
            </a:r>
            <a:r>
              <a:rPr lang="en-US" dirty="0" err="1"/>
              <a:t>sda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28927" y="320992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sda1</a:t>
            </a:r>
            <a:endParaRPr 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910012" y="320992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sda2</a:t>
            </a:r>
            <a:endParaRPr 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972052" y="320992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sda3</a:t>
            </a:r>
            <a:endParaRPr 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48377" y="320992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sda4</a:t>
            </a:r>
            <a:endParaRPr 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52426" y="3892155"/>
            <a:ext cx="8562975" cy="5595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>
              <a:defRPr/>
            </a:pPr>
            <a:r>
              <a:rPr lang="en-US" dirty="0"/>
              <a:t>/dev/</a:t>
            </a:r>
            <a:r>
              <a:rPr lang="en-US" dirty="0" err="1"/>
              <a:t>sda</a:t>
            </a:r>
            <a:endParaRPr 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28713" y="399454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sda1</a:t>
            </a:r>
            <a:endParaRPr 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14552" y="399454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sda2</a:t>
            </a:r>
            <a:endParaRPr 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100388" y="3990977"/>
            <a:ext cx="885825" cy="3333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sda3</a:t>
            </a:r>
            <a:endParaRPr 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086225" y="3935016"/>
            <a:ext cx="4762500" cy="44648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>
              <a:defRPr/>
            </a:pPr>
            <a:r>
              <a:rPr lang="en-US" dirty="0"/>
              <a:t>/dev/</a:t>
            </a:r>
            <a:r>
              <a:rPr lang="en-US" dirty="0" err="1"/>
              <a:t>sda4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72052" y="4030267"/>
            <a:ext cx="885825" cy="261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sda5</a:t>
            </a:r>
            <a:endParaRPr 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934077" y="4040983"/>
            <a:ext cx="885825" cy="261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sda6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896102" y="4023124"/>
            <a:ext cx="885825" cy="261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sda7</a:t>
            </a:r>
            <a:endParaRPr 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7858127" y="4023124"/>
            <a:ext cx="885825" cy="261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r>
              <a:rPr lang="en-US" dirty="0"/>
              <a:t>/dev/</a:t>
            </a:r>
            <a:r>
              <a:rPr lang="en-US" dirty="0" err="1"/>
              <a:t>sda8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2898</Words>
  <Application>Microsoft Office PowerPoint</Application>
  <PresentationFormat>On-screen Show (16:9)</PresentationFormat>
  <Paragraphs>358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Contents</vt:lpstr>
      <vt:lpstr>磁盘基本概念</vt:lpstr>
      <vt:lpstr>磁盘基本概念</vt:lpstr>
      <vt:lpstr>磁盘在LINUX中的表示</vt:lpstr>
      <vt:lpstr>分区概念</vt:lpstr>
      <vt:lpstr>MBR</vt:lpstr>
      <vt:lpstr>MBR结构</vt:lpstr>
      <vt:lpstr>MBR分区</vt:lpstr>
      <vt:lpstr>GPT</vt:lpstr>
      <vt:lpstr>FDISK分区工具</vt:lpstr>
      <vt:lpstr>FDISK</vt:lpstr>
      <vt:lpstr>文件系统</vt:lpstr>
      <vt:lpstr>Linux支持的文件系统</vt:lpstr>
      <vt:lpstr>MKE2FS</vt:lpstr>
      <vt:lpstr>MKFS</vt:lpstr>
      <vt:lpstr>DUMPE2FS</vt:lpstr>
      <vt:lpstr>JOURNAL日志</vt:lpstr>
      <vt:lpstr>E2LABEL</vt:lpstr>
      <vt:lpstr>FSCK</vt:lpstr>
      <vt:lpstr>挂载操作</vt:lpstr>
      <vt:lpstr>MOUNT</vt:lpstr>
      <vt:lpstr>UMOUNT</vt:lpstr>
      <vt:lpstr>自动挂载</vt:lpstr>
      <vt:lpstr>How to use this template</vt:lpstr>
      <vt:lpstr>Typography</vt:lpstr>
      <vt:lpstr>Lorem ipsum dolor sit</vt:lpstr>
      <vt:lpstr>Headline goes here</vt:lpstr>
      <vt:lpstr>Headline goes here</vt:lpstr>
      <vt:lpstr>Headline goes here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2017-02-14T05:23:00Z</dcterms:modified>
</cp:coreProperties>
</file>