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798" r:id="rId2"/>
    <p:sldMasterId id="2147483826" r:id="rId3"/>
    <p:sldMasterId id="2147483812" r:id="rId4"/>
    <p:sldMasterId id="2147483824" r:id="rId5"/>
  </p:sldMasterIdLst>
  <p:notesMasterIdLst>
    <p:notesMasterId r:id="rId29"/>
  </p:notesMasterIdLst>
  <p:handoutMasterIdLst>
    <p:handoutMasterId r:id="rId30"/>
  </p:handoutMasterIdLst>
  <p:sldIdLst>
    <p:sldId id="371" r:id="rId6"/>
    <p:sldId id="387" r:id="rId7"/>
    <p:sldId id="396" r:id="rId8"/>
    <p:sldId id="415" r:id="rId9"/>
    <p:sldId id="399" r:id="rId10"/>
    <p:sldId id="400" r:id="rId11"/>
    <p:sldId id="402" r:id="rId12"/>
    <p:sldId id="401" r:id="rId13"/>
    <p:sldId id="403" r:id="rId14"/>
    <p:sldId id="404" r:id="rId15"/>
    <p:sldId id="406" r:id="rId16"/>
    <p:sldId id="407" r:id="rId17"/>
    <p:sldId id="408" r:id="rId18"/>
    <p:sldId id="409" r:id="rId19"/>
    <p:sldId id="411" r:id="rId20"/>
    <p:sldId id="410" r:id="rId21"/>
    <p:sldId id="412" r:id="rId22"/>
    <p:sldId id="413" r:id="rId23"/>
    <p:sldId id="414" r:id="rId24"/>
    <p:sldId id="397" r:id="rId25"/>
    <p:sldId id="398" r:id="rId26"/>
    <p:sldId id="416" r:id="rId27"/>
    <p:sldId id="352" r:id="rId28"/>
  </p:sldIdLst>
  <p:sldSz cx="9144000" cy="5143500" type="screen16x9"/>
  <p:notesSz cx="6797675" cy="9926638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/>
        <a:cs typeface="ヒラギノ角ゴ Pro W3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96" userDrawn="1">
          <p15:clr>
            <a:srgbClr val="A4A3A4"/>
          </p15:clr>
        </p15:guide>
        <p15:guide id="2" pos="2180" userDrawn="1">
          <p15:clr>
            <a:srgbClr val="A4A3A4"/>
          </p15:clr>
        </p15:guide>
        <p15:guide id="3" orient="horz" pos="3150" userDrawn="1">
          <p15:clr>
            <a:srgbClr val="A4A3A4"/>
          </p15:clr>
        </p15:guide>
        <p15:guide id="4" pos="2165" userDrawn="1">
          <p15:clr>
            <a:srgbClr val="A4A3A4"/>
          </p15:clr>
        </p15:guide>
        <p15:guide id="5" orient="horz" pos="2875" userDrawn="1">
          <p15:clr>
            <a:srgbClr val="A4A3A4"/>
          </p15:clr>
        </p15:guide>
        <p15:guide id="6" orient="horz" pos="3127" userDrawn="1">
          <p15:clr>
            <a:srgbClr val="A4A3A4"/>
          </p15:clr>
        </p15:guide>
        <p15:guide id="7" pos="2156" userDrawn="1">
          <p15:clr>
            <a:srgbClr val="A4A3A4"/>
          </p15:clr>
        </p15:guide>
        <p15:guide id="8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35"/>
    <a:srgbClr val="124191"/>
    <a:srgbClr val="EDF2F5"/>
    <a:srgbClr val="98A2AE"/>
    <a:srgbClr val="4D5766"/>
    <a:srgbClr val="BEC8D2"/>
    <a:srgbClr val="FFFFFF"/>
    <a:srgbClr val="273142"/>
    <a:srgbClr val="FF991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099" autoAdjust="0"/>
  </p:normalViewPr>
  <p:slideViewPr>
    <p:cSldViewPr snapToGrid="0">
      <p:cViewPr>
        <p:scale>
          <a:sx n="75" d="100"/>
          <a:sy n="75" d="100"/>
        </p:scale>
        <p:origin x="-1176" y="-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2970" y="-90"/>
      </p:cViewPr>
      <p:guideLst>
        <p:guide orient="horz" pos="2896"/>
        <p:guide orient="horz" pos="3150"/>
        <p:guide orient="horz" pos="2875"/>
        <p:guide orient="horz" pos="3127"/>
        <p:guide pos="2180"/>
        <p:guide pos="2165"/>
        <p:guide pos="2156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3A1A956-FBA6-4D44-9717-88B588F88EA2}" type="datetimeFigureOut">
              <a:rPr lang="en-US"/>
              <a:pPr>
                <a:defRPr/>
              </a:pPr>
              <a:t>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5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5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EB7DA75-3119-461F-BBD9-15CADFA28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986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2CF6B7E-5EE0-4686-A335-20EF82FA6D28}" type="datetimeFigureOut">
              <a:rPr lang="en-US"/>
              <a:pPr>
                <a:defRPr/>
              </a:pPr>
              <a:t>2/8/2017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68" tIns="45635" rIns="91268" bIns="45635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wrap="square" lIns="91268" tIns="45635" rIns="91268" bIns="456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60" cy="496332"/>
          </a:xfrm>
          <a:prstGeom prst="rect">
            <a:avLst/>
          </a:prstGeom>
        </p:spPr>
        <p:txBody>
          <a:bodyPr vert="horz" lIns="91268" tIns="45635" rIns="91268" bIns="4563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6C2616F-011D-47B3-A2C1-4E16F11993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924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5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5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5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5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5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5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5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5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00" dirty="0" smtClean="0"/>
              <a:t>http://www.cnblogs.com/ggjucheng/archive/2013/01/13/2858470.html</a:t>
            </a:r>
            <a:endParaRPr lang="zh-CN" alt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5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5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5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5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5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5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5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5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5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5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5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C2616F-011D-47B3-A2C1-4E16F11993E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5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7200" y="900000"/>
            <a:ext cx="8359200" cy="1980000"/>
          </a:xfrm>
        </p:spPr>
        <p:txBody>
          <a:bodyPr/>
          <a:lstStyle>
            <a:lvl1pPr marL="0" indent="0">
              <a:buNone/>
              <a:defRPr sz="660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eaLnBrk="1" hangingPunct="1"/>
            <a:r>
              <a:rPr lang="en-US" dirty="0" smtClean="0">
                <a:ea typeface="ヒラギノ角ゴ Pro W3"/>
                <a:cs typeface="ヒラギノ角ゴ Pro W3"/>
              </a:rPr>
              <a:t>Main headline in</a:t>
            </a:r>
            <a:br>
              <a:rPr lang="en-US" dirty="0" smtClean="0">
                <a:ea typeface="ヒラギノ角ゴ Pro W3"/>
                <a:cs typeface="ヒラギノ角ゴ Pro W3"/>
              </a:rPr>
            </a:br>
            <a:r>
              <a:rPr lang="en-US" dirty="0" smtClean="0">
                <a:ea typeface="ヒラギノ角ゴ Pro W3"/>
                <a:cs typeface="ヒラギノ角ゴ Pro W3"/>
              </a:rPr>
              <a:t>lower case here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" y="280580"/>
            <a:ext cx="1080000" cy="175283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8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417600" y="3059999"/>
            <a:ext cx="8308800" cy="1576800"/>
          </a:xfrm>
        </p:spPr>
        <p:txBody>
          <a:bodyPr/>
          <a:lstStyle>
            <a:lvl1pPr marL="0" indent="0">
              <a:buNone/>
              <a:defRPr sz="1800"/>
            </a:lvl1pPr>
            <a:lvl2pPr marL="230400" indent="-228600">
              <a:buFont typeface="Arial" panose="020B0604020202020204" pitchFamily="34" charset="0"/>
              <a:buChar char="•"/>
              <a:defRPr sz="1800"/>
            </a:lvl2pPr>
          </a:lstStyle>
          <a:p>
            <a:pPr lvl="0"/>
            <a:r>
              <a:rPr lang="en-US" dirty="0" smtClean="0"/>
              <a:t>Supporting headline in sentence case here </a:t>
            </a:r>
          </a:p>
          <a:p>
            <a:pPr lvl="1"/>
            <a:r>
              <a:rPr lang="en-US" dirty="0" smtClean="0"/>
              <a:t>Author/Presenter</a:t>
            </a:r>
          </a:p>
          <a:p>
            <a:pPr lvl="1"/>
            <a:r>
              <a:rPr lang="en-US" dirty="0" smtClean="0"/>
              <a:t>DD-MM-YYYY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25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bg1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812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 smtClean="0"/>
              <a:t>Click to edit headline</a:t>
            </a:r>
            <a:endParaRPr lang="en-GB" noProof="0" dirty="0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867812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7599" y="280799"/>
            <a:ext cx="8308800" cy="435960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4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kia Blue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0379" cy="112048"/>
          </a:xfrm>
          <a:prstGeom prst="rect">
            <a:avLst/>
          </a:prstGeom>
        </p:spPr>
      </p:pic>
      <p:sp>
        <p:nvSpPr>
          <p:cNvPr id="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kia Blue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02" y="2430463"/>
            <a:ext cx="1741074" cy="282575"/>
          </a:xfrm>
          <a:prstGeom prst="rect">
            <a:avLst/>
          </a:prstGeom>
        </p:spPr>
      </p:pic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White cover Nokia Blu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7200" y="900000"/>
            <a:ext cx="8308800" cy="1980000"/>
          </a:xfrm>
        </p:spPr>
        <p:txBody>
          <a:bodyPr/>
          <a:lstStyle>
            <a:lvl1pPr marL="0" indent="0">
              <a:buNone/>
              <a:defRPr sz="6600">
                <a:solidFill>
                  <a:schemeClr val="tx2"/>
                </a:solidFill>
                <a:latin typeface="Nokia Pure Headline Ultra Light" panose="020B0204020202020204" pitchFamily="34" charset="0"/>
              </a:defRPr>
            </a:lvl1pPr>
          </a:lstStyle>
          <a:p>
            <a:pPr eaLnBrk="1" hangingPunct="1"/>
            <a:r>
              <a:rPr lang="en-US" dirty="0" smtClean="0">
                <a:ea typeface="ヒラギノ角ゴ Pro W3"/>
                <a:cs typeface="ヒラギノ角ゴ Pro W3"/>
              </a:rPr>
              <a:t>Main headline in</a:t>
            </a:r>
            <a:br>
              <a:rPr lang="en-US" dirty="0" smtClean="0">
                <a:ea typeface="ヒラギノ角ゴ Pro W3"/>
                <a:cs typeface="ヒラギノ角ゴ Pro W3"/>
              </a:rPr>
            </a:br>
            <a:r>
              <a:rPr lang="en-US" dirty="0" smtClean="0">
                <a:ea typeface="ヒラギノ角ゴ Pro W3"/>
                <a:cs typeface="ヒラギノ角ゴ Pro W3"/>
              </a:rPr>
              <a:t>lower case here</a:t>
            </a:r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smtClean="0">
                <a:cs typeface="Arial" panose="020B0604020202020204" pitchFamily="34" charset="0"/>
              </a:rPr>
              <a:t>&lt;Change information classification in footer&gt;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3388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 smtClean="0">
                <a:solidFill>
                  <a:schemeClr val="tx2"/>
                </a:solidFill>
                <a:latin typeface="+mn-lt"/>
                <a:cs typeface="Arial" charset="0"/>
              </a:rPr>
              <a:t>© Nokia 2016</a:t>
            </a:r>
            <a:endParaRPr lang="en-GB" sz="800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417600" y="3060000"/>
            <a:ext cx="8308800" cy="15768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 marL="230400" indent="-230400">
              <a:defRPr sz="1800">
                <a:solidFill>
                  <a:schemeClr val="tx2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White internal cover slide – Supporting headline in sentence case here</a:t>
            </a:r>
          </a:p>
          <a:p>
            <a:pPr lvl="2"/>
            <a:r>
              <a:rPr lang="en-US" dirty="0" smtClean="0"/>
              <a:t>Author/Presenter</a:t>
            </a:r>
          </a:p>
          <a:p>
            <a:pPr lvl="2"/>
            <a:r>
              <a:rPr lang="en-US" dirty="0" smtClean="0"/>
              <a:t>DD-MM-YYYY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92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568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5"/>
          </p:nvPr>
        </p:nvSpPr>
        <p:spPr>
          <a:xfrm>
            <a:off x="418118" y="1080000"/>
            <a:ext cx="8308800" cy="35604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>
                <a:solidFill>
                  <a:schemeClr val="tx2"/>
                </a:solidFill>
              </a:defRPr>
            </a:lvl1pPr>
            <a:lvl2pPr marL="460800" algn="l">
              <a:defRPr sz="1400">
                <a:solidFill>
                  <a:schemeClr val="tx2"/>
                </a:solidFill>
              </a:defRPr>
            </a:lvl2pPr>
            <a:lvl3pPr marL="691200" indent="-230400" algn="l">
              <a:defRPr sz="1200">
                <a:solidFill>
                  <a:schemeClr val="tx2"/>
                </a:solidFill>
              </a:defRPr>
            </a:lvl3pPr>
            <a:lvl4pPr marL="921600" algn="l">
              <a:defRPr sz="1000">
                <a:solidFill>
                  <a:schemeClr val="tx2"/>
                </a:solidFill>
              </a:defRPr>
            </a:lvl4pPr>
            <a:lvl5pPr marL="1152000"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GB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233347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9"/>
          </p:nvPr>
        </p:nvSpPr>
        <p:spPr>
          <a:xfrm>
            <a:off x="4716000" y="1080000"/>
            <a:ext cx="40104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22660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960463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32616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6120000" y="1080000"/>
            <a:ext cx="25920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/>
            </a:lvl2pPr>
            <a:lvl3pPr marL="691200" indent="-230400">
              <a:defRPr sz="1200"/>
            </a:lvl3pPr>
            <a:lvl4pPr marL="921600">
              <a:defRPr sz="1000"/>
            </a:lvl4pPr>
            <a:lvl5pPr marL="1152000">
              <a:defRPr sz="8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noProof="0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282013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176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Font typeface="Arial" pitchFamily="34" charset="0"/>
              <a:buNone/>
              <a:defRPr sz="1400" baseline="0">
                <a:solidFill>
                  <a:schemeClr val="tx2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 sz="1400">
                <a:solidFill>
                  <a:schemeClr val="tx2"/>
                </a:solidFill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1920897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kia 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18119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9"/>
          </p:nvPr>
        </p:nvSpPr>
        <p:spPr>
          <a:xfrm>
            <a:off x="25560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20"/>
          </p:nvPr>
        </p:nvSpPr>
        <p:spPr>
          <a:xfrm>
            <a:off x="46944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1"/>
          </p:nvPr>
        </p:nvSpPr>
        <p:spPr>
          <a:xfrm>
            <a:off x="6832800" y="1080000"/>
            <a:ext cx="1893600" cy="3560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>
                <a:solidFill>
                  <a:schemeClr val="tx2"/>
                </a:solidFill>
              </a:defRPr>
            </a:lvl1pPr>
            <a:lvl2pPr marL="460800">
              <a:defRPr sz="1400">
                <a:solidFill>
                  <a:schemeClr val="tx2"/>
                </a:solidFill>
              </a:defRPr>
            </a:lvl2pPr>
            <a:lvl3pPr marL="691200" indent="-230400">
              <a:defRPr sz="1200">
                <a:solidFill>
                  <a:schemeClr val="tx2"/>
                </a:solidFill>
              </a:defRPr>
            </a:lvl3pPr>
            <a:lvl4pPr marL="921600">
              <a:defRPr sz="1000">
                <a:solidFill>
                  <a:schemeClr val="tx2"/>
                </a:solidFill>
              </a:defRPr>
            </a:lvl4pPr>
            <a:lvl5pPr marL="1152000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17600" y="279249"/>
            <a:ext cx="8308800" cy="309600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headline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17512" y="590400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 smtClean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2005999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17600" y="280988"/>
            <a:ext cx="8308800" cy="30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7" name="Slide Number Placeholder 5"/>
          <p:cNvSpPr txBox="1">
            <a:spLocks/>
          </p:cNvSpPr>
          <p:nvPr/>
        </p:nvSpPr>
        <p:spPr>
          <a:xfrm>
            <a:off x="419102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 smtClean="0">
                <a:solidFill>
                  <a:schemeClr val="tx2"/>
                </a:solidFill>
                <a:latin typeface="+mn-lt"/>
                <a:cs typeface="Arial" charset="0"/>
              </a:rPr>
              <a:t>© Nokia 2016</a:t>
            </a:r>
            <a:endParaRPr lang="en-GB" sz="800" dirty="0">
              <a:solidFill>
                <a:schemeClr val="tx2"/>
              </a:solidFill>
              <a:latin typeface="+mn-lt"/>
              <a:cs typeface="Arial" charset="0"/>
            </a:endParaRPr>
          </a:p>
        </p:txBody>
      </p:sp>
      <p:sp>
        <p:nvSpPr>
          <p:cNvPr id="3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00" y="4806000"/>
            <a:ext cx="691200" cy="1115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6" r:id="rId2"/>
    <p:sldLayoutId id="2147483816" r:id="rId3"/>
    <p:sldLayoutId id="2147483805" r:id="rId4"/>
    <p:sldLayoutId id="2147483817" r:id="rId5"/>
    <p:sldLayoutId id="2147483814" r:id="rId6"/>
    <p:sldLayoutId id="2147483818" r:id="rId7"/>
    <p:sldLayoutId id="2147483815" r:id="rId8"/>
    <p:sldLayoutId id="2147483819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0" kern="1200">
          <a:solidFill>
            <a:schemeClr val="tx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2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1" fontAlgn="base" hangingPunct="1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tx2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Title Placeholder 1"/>
          <p:cNvSpPr>
            <a:spLocks noGrp="1"/>
          </p:cNvSpPr>
          <p:nvPr>
            <p:ph type="title"/>
          </p:nvPr>
        </p:nvSpPr>
        <p:spPr bwMode="auto">
          <a:xfrm>
            <a:off x="417513" y="280800"/>
            <a:ext cx="8308800" cy="3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0000"/>
            <a:ext cx="8308800" cy="35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433388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+mn-lt"/>
                <a:cs typeface="Arial" charset="0"/>
              </a:rPr>
              <a:t>© Nokia 2016</a:t>
            </a:r>
            <a:endParaRPr lang="en-GB" sz="800" dirty="0">
              <a:solidFill>
                <a:schemeClr val="bg1"/>
              </a:solidFill>
              <a:latin typeface="+mn-lt"/>
              <a:cs typeface="Arial" charset="0"/>
            </a:endParaRP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08" r:id="rId3"/>
    <p:sldLayoutId id="2147483809" r:id="rId4"/>
    <p:sldLayoutId id="2147483810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0" kern="1200">
          <a:solidFill>
            <a:schemeClr val="bg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7513" y="1080000"/>
            <a:ext cx="8308800" cy="35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433388" y="4816800"/>
            <a:ext cx="144462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GB" sz="8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GB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000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GB" sz="800" dirty="0" smtClean="0">
                <a:solidFill>
                  <a:schemeClr val="bg1"/>
                </a:solidFill>
                <a:latin typeface="+mn-lt"/>
                <a:cs typeface="Arial" charset="0"/>
              </a:rPr>
              <a:t>© Nokia 2016</a:t>
            </a:r>
            <a:endParaRPr lang="en-GB" sz="800" dirty="0">
              <a:solidFill>
                <a:schemeClr val="bg1"/>
              </a:solidFill>
              <a:latin typeface="+mn-lt"/>
              <a:cs typeface="Arial" charset="0"/>
            </a:endParaRPr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692800" y="4816800"/>
            <a:ext cx="25812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99" y="280799"/>
            <a:ext cx="1080000" cy="1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7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000" b="0" kern="1200">
          <a:solidFill>
            <a:schemeClr val="bg1"/>
          </a:solidFill>
          <a:latin typeface="+mj-lt"/>
          <a:ea typeface="Nokia Pure Headline Ultra Light" panose="020B0204020202020204" pitchFamily="34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ヒラギノ角ゴ Pro W3" charset="0"/>
          <a:cs typeface="Arial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b="1">
          <a:solidFill>
            <a:schemeClr val="bg2"/>
          </a:solidFill>
          <a:latin typeface="Arial" charset="0"/>
          <a:ea typeface="ヒラギノ角ゴ Pro W3" charset="0"/>
        </a:defRPr>
      </a:lvl9pPr>
    </p:titleStyle>
    <p:bodyStyle>
      <a:lvl1pPr marL="230188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ヒラギノ角ゴ Pro W3" charset="0"/>
          <a:cs typeface="ヒラギノ角ゴ Pro W3" charset="0"/>
        </a:defRPr>
      </a:lvl1pPr>
      <a:lvl2pPr marL="458788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8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2pPr>
      <a:lvl3pPr marL="684213" indent="-225425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3pPr>
      <a:lvl4pPr marL="912813" indent="-228600" algn="l" defTabSz="457200" rtl="0" eaLnBrk="0" fontAlgn="base" hangingPunct="0">
        <a:spcBef>
          <a:spcPct val="0"/>
        </a:spcBef>
        <a:spcAft>
          <a:spcPts val="600"/>
        </a:spcAft>
        <a:buFont typeface="Lucida Grande"/>
        <a:buChar char="-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4pPr>
      <a:lvl5pPr marL="1143000" indent="-230188" algn="l" defTabSz="457200" rtl="0" eaLnBrk="0" fontAlgn="base" hangingPunct="0">
        <a:spcBef>
          <a:spcPct val="0"/>
        </a:spcBef>
        <a:spcAft>
          <a:spcPts val="600"/>
        </a:spcAft>
        <a:buFont typeface="Arial" charset="0"/>
        <a:buChar char="•"/>
        <a:defRPr sz="2000" kern="1200">
          <a:solidFill>
            <a:schemeClr val="bg1"/>
          </a:solidFill>
          <a:latin typeface="+mn-lt"/>
          <a:ea typeface="ヒラギノ角ゴ Pro W3" charset="0"/>
          <a:cs typeface="ヒラギノ角ゴ Pro W3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302" y="2430463"/>
            <a:ext cx="1741074" cy="2825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000" y="2430000"/>
            <a:ext cx="1741224" cy="2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0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Shell Programming</a:t>
            </a:r>
            <a:endParaRPr lang="en-US" noProof="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cs typeface="Arial" panose="020B0604020202020204" pitchFamily="34" charset="0"/>
              </a:rPr>
              <a:t>&lt;Change information classification in footer&gt;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lvl="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800" noProof="0" dirty="0" smtClean="0">
                <a:solidFill>
                  <a:srgbClr val="FFFFFF"/>
                </a:solidFill>
              </a:rPr>
              <a:t>Chason DU</a:t>
            </a:r>
            <a:endParaRPr lang="en-US" sz="1800" noProof="0" dirty="0">
              <a:solidFill>
                <a:srgbClr val="FFFFFF"/>
              </a:solidFill>
            </a:endParaRPr>
          </a:p>
          <a:p>
            <a:pPr marL="285750" lvl="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FFFFFF"/>
                </a:solidFill>
              </a:rPr>
              <a:t>29</a:t>
            </a:r>
            <a:r>
              <a:rPr lang="en-US" sz="1800" noProof="0" dirty="0" smtClean="0">
                <a:solidFill>
                  <a:srgbClr val="FFFFFF"/>
                </a:solidFill>
              </a:rPr>
              <a:t>-11-2016</a:t>
            </a:r>
            <a:endParaRPr lang="en-US" sz="1800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55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&lt;Change information classification in footer&gt;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Operators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buClr>
                <a:srgbClr val="001135"/>
              </a:buClr>
              <a:buFont typeface="+mj-lt"/>
              <a:buAutoNum type="arabicPeriod" startAt="4"/>
            </a:pPr>
            <a:r>
              <a:rPr lang="en-US" altLang="zh-CN" sz="1800" dirty="0" smtClean="0"/>
              <a:t>Logical operators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Not: [ 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false 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return true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pt-BR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Or:  [ </a:t>
            </a:r>
            <a:r>
              <a:rPr lang="pt-BR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 -lt 20 -o $b -gt 100 </a:t>
            </a:r>
            <a:r>
              <a:rPr lang="pt-BR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$a -lt 20 -a $b -gt 100 </a:t>
            </a:r>
            <a:r>
              <a:rPr lang="pt-BR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endParaRPr lang="pt-BR" altLang="zh-CN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Clr>
                <a:srgbClr val="001135"/>
              </a:buClr>
              <a:buFont typeface="+mj-lt"/>
              <a:buAutoNum type="arabicPeriod" startAt="4"/>
            </a:pPr>
            <a:r>
              <a:rPr lang="en-US" altLang="zh-CN" sz="1800" dirty="0"/>
              <a:t>File Test </a:t>
            </a:r>
            <a:r>
              <a:rPr lang="en-US" altLang="zh-CN" sz="1800" dirty="0" smtClean="0"/>
              <a:t>operators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-e: file exists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-f: file is a regular file (not a directory or device file)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-s: file is not zero size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-d: file is a directory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-h: file is a symbolic link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-r: file has read permission (for the user running the test)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-w: file has write permission (for the user running the test)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-x: file has execute permission (for the user running the test)</a:t>
            </a:r>
          </a:p>
        </p:txBody>
      </p:sp>
    </p:spTree>
    <p:extLst>
      <p:ext uri="{BB962C8B-B14F-4D97-AF65-F5344CB8AC3E}">
        <p14:creationId xmlns:p14="http://schemas.microsoft.com/office/powerpoint/2010/main" val="137139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&lt;Change information classification in footer&gt;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ontrol Statements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4598902" cy="3560400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buClr>
                <a:srgbClr val="001135"/>
              </a:buClr>
              <a:buFont typeface="+mj-lt"/>
              <a:buAutoNum type="arabicPeriod"/>
            </a:pPr>
            <a:r>
              <a:rPr lang="en-US" altLang="zh-CN" sz="1800" dirty="0"/>
              <a:t>If-</a:t>
            </a:r>
            <a:r>
              <a:rPr lang="en-US" altLang="zh-CN" sz="1800" dirty="0" err="1"/>
              <a:t>elif</a:t>
            </a:r>
            <a:r>
              <a:rPr lang="en-US" altLang="zh-CN" sz="1800" dirty="0"/>
              <a:t>-else-fi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[ expression1 ]; then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code if 'expression1' is true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expansion2 ]; then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code if 'expression2' is true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code if all expansions are false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endParaRPr lang="en-US" altLang="zh-C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</a:t>
            </a:r>
            <a:endParaRPr lang="en-US" altLang="zh-CN" sz="1400" i="1" dirty="0">
              <a:solidFill>
                <a:schemeClr val="tx1"/>
              </a:solidFill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sz="14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4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="John"</a:t>
            </a:r>
            <a:endParaRPr lang="en-US" sz="14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sz="14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[ </a:t>
            </a:r>
            <a:r>
              <a:rPr lang="en-US" sz="14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"$NAME" </a:t>
            </a:r>
            <a:r>
              <a:rPr lang="en-US" sz="14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"John" </a:t>
            </a:r>
            <a:r>
              <a:rPr lang="en-US" sz="14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then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sz="14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echo </a:t>
            </a:r>
            <a:r>
              <a:rPr lang="en-US" sz="14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"True </a:t>
            </a:r>
            <a:r>
              <a:rPr lang="en-US" sz="14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my name is indeed </a:t>
            </a:r>
            <a:r>
              <a:rPr lang="en-US" sz="14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John"</a:t>
            </a:r>
            <a:endParaRPr lang="en-US" sz="14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sz="14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</a:p>
          <a:p>
            <a:pPr marL="228600" lvl="0" indent="-228600">
              <a:buClr>
                <a:srgbClr val="001135"/>
              </a:buClr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5118100" y="1054600"/>
            <a:ext cx="3327400" cy="35604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8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4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001135"/>
              </a:buClr>
              <a:buFont typeface="+mj-lt"/>
              <a:buAutoNum type="arabicPeriod" startAt="2"/>
            </a:pPr>
            <a:r>
              <a:rPr lang="en-US" altLang="zh-CN" sz="1800" dirty="0"/>
              <a:t>Case structure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"$variable" 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"$condition1" 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command...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;;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"$condition2" 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command...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;;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* )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command...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;;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esac</a:t>
            </a:r>
            <a:endParaRPr lang="en-US" sz="1800" dirty="0" smtClean="0"/>
          </a:p>
          <a:p>
            <a:pPr marL="228600" indent="-228600">
              <a:buClr>
                <a:srgbClr val="001135"/>
              </a:buClr>
              <a:buFont typeface="+mj-lt"/>
              <a:buAutoNum type="arabicPeriod" startAt="2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0532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&lt;Change information classification in footer&gt;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ontrol Statements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4598902" cy="35604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buClr>
                <a:srgbClr val="001135"/>
              </a:buClr>
              <a:buFont typeface="+mj-lt"/>
              <a:buAutoNum type="arabicPeriod" startAt="3"/>
            </a:pPr>
            <a:r>
              <a:rPr lang="en-US" altLang="zh-CN" sz="1800" dirty="0" smtClean="0"/>
              <a:t>Bash for loop</a:t>
            </a:r>
            <a:endParaRPr lang="en-US" altLang="zh-CN" sz="1800" dirty="0"/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[list]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command(s)...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endParaRPr lang="en-US" altLang="zh-C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</a:t>
            </a:r>
            <a:endParaRPr lang="en-US" altLang="zh-CN" sz="1400" i="1" dirty="0">
              <a:solidFill>
                <a:schemeClr val="tx1"/>
              </a:solidFill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sz="12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loop on array member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sz="12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NAMES=(Joe Jenny Sara Tony)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sz="12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N in ${NAMES[@]} ; do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sz="12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echo </a:t>
            </a:r>
            <a:r>
              <a:rPr lang="en-US" sz="12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"My </a:t>
            </a:r>
            <a:r>
              <a:rPr lang="en-US" sz="12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is $</a:t>
            </a:r>
            <a:r>
              <a:rPr lang="en-US" sz="12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N"</a:t>
            </a:r>
            <a:endParaRPr lang="en-US" sz="12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sz="12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endParaRPr lang="en-US" sz="12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sz="12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loop on command output results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sz="12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f in $( </a:t>
            </a:r>
            <a:r>
              <a:rPr lang="en-US" sz="12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12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prog.sh /</a:t>
            </a:r>
            <a:r>
              <a:rPr lang="en-US" sz="12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2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localtime</a:t>
            </a:r>
            <a:r>
              <a:rPr lang="en-US" sz="12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; do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sz="12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echo </a:t>
            </a:r>
            <a:r>
              <a:rPr lang="en-US" sz="12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"File </a:t>
            </a:r>
            <a:r>
              <a:rPr lang="en-US" sz="12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is: $</a:t>
            </a:r>
            <a:r>
              <a:rPr lang="en-US" sz="1200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f"</a:t>
            </a:r>
            <a:endParaRPr lang="en-US" sz="12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sz="12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endParaRPr lang="en-US" sz="1600" dirty="0"/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5118100" y="1054600"/>
            <a:ext cx="3327400" cy="30221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8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4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001135"/>
              </a:buClr>
              <a:buFont typeface="+mj-lt"/>
              <a:buAutoNum type="arabicPeriod" startAt="4"/>
            </a:pPr>
            <a:r>
              <a:rPr lang="en-US" altLang="zh-CN" sz="1800" dirty="0" smtClean="0"/>
              <a:t>Bash while loop</a:t>
            </a:r>
            <a:endParaRPr lang="en-US" altLang="zh-CN" sz="1800" dirty="0"/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[ condition ]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command(s)...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endParaRPr lang="en-US" sz="1800" dirty="0" smtClean="0"/>
          </a:p>
          <a:p>
            <a:pPr marL="342900" lvl="1" indent="-342900">
              <a:buClr>
                <a:srgbClr val="001135"/>
              </a:buClr>
              <a:buFont typeface="+mj-lt"/>
              <a:buAutoNum type="arabicPeriod" startAt="5"/>
            </a:pPr>
            <a:r>
              <a:rPr lang="en-US" sz="1800" dirty="0">
                <a:cs typeface="ヒラギノ角ゴ Pro W3" charset="0"/>
              </a:rPr>
              <a:t>Bash until loop: opposite of while construct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until [ condition ]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command(s)...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5118100" y="4216400"/>
            <a:ext cx="3327400" cy="4186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8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4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1135"/>
              </a:buClr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Break and continue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5140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&lt;Change information classification in footer&gt;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 Function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4598902" cy="22220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buClr>
                <a:srgbClr val="001135"/>
              </a:buClr>
              <a:buFont typeface="+mj-lt"/>
              <a:buAutoNum type="arabicPeriod"/>
            </a:pPr>
            <a:r>
              <a:rPr lang="en-US" altLang="zh-CN" sz="1800" dirty="0" smtClean="0"/>
              <a:t>Definition</a:t>
            </a:r>
            <a:endParaRPr lang="en-US" altLang="zh-CN" sz="1800" dirty="0"/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zh-CN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func_name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list of commands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[ return value ]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endParaRPr lang="en-US" altLang="zh-C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rgbClr val="001135"/>
              </a:buClr>
              <a:buFont typeface="+mj-lt"/>
              <a:buAutoNum type="arabicPeriod"/>
            </a:pPr>
            <a:r>
              <a:rPr lang="en-US" altLang="zh-CN" sz="1800" dirty="0" smtClean="0"/>
              <a:t>Function Call: is equivalent </a:t>
            </a:r>
            <a:r>
              <a:rPr lang="en-US" altLang="zh-CN" sz="1800" dirty="0"/>
              <a:t>to a command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func_name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arg1 arg2</a:t>
            </a:r>
            <a:endParaRPr lang="en-US" altLang="zh-C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5395998" y="1029200"/>
            <a:ext cx="2922502" cy="22728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8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4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69888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</a:t>
            </a:r>
          </a:p>
          <a:p>
            <a:pPr lvl="1" indent="-369888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zh-C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function_B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 indent="-369888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echo 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"Function 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  <a:endParaRPr lang="en-US" altLang="zh-C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-369888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indent="-369888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altLang="zh-C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function_A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 indent="-369888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echo 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"$1"</a:t>
            </a:r>
            <a:endParaRPr lang="en-US" altLang="zh-C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-369888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indent="-369888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adder {</a:t>
            </a:r>
          </a:p>
          <a:p>
            <a:pPr lvl="1" indent="-369888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echo 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"$(($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$2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))"</a:t>
            </a:r>
            <a:endParaRPr lang="en-US" altLang="zh-C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-369888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609600" y="3302000"/>
            <a:ext cx="7708900" cy="1440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8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4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69888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CALLS</a:t>
            </a:r>
          </a:p>
          <a:p>
            <a:pPr lvl="1" indent="-369888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Pass parameter to function A</a:t>
            </a:r>
          </a:p>
          <a:p>
            <a:pPr lvl="1" indent="-369888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function_A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"Function 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     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Function A.</a:t>
            </a:r>
          </a:p>
          <a:p>
            <a:pPr lvl="1" indent="-369888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function_B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# Function B.</a:t>
            </a:r>
          </a:p>
          <a:p>
            <a:pPr lvl="1" indent="-369888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Pass two parameters to function adder</a:t>
            </a:r>
          </a:p>
          <a:p>
            <a:pPr lvl="1" indent="-369888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adder 12 56                  # 68</a:t>
            </a:r>
            <a:endParaRPr lang="en-US" altLang="zh-CN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9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&lt;Change information classification in footer&gt;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Others: Echo VS </a:t>
            </a:r>
            <a:r>
              <a:rPr lang="en-US" altLang="zh-CN" dirty="0" err="1" smtClean="0"/>
              <a:t>printf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20002" cy="33904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buClr>
                <a:srgbClr val="001135"/>
              </a:buClr>
              <a:buFont typeface="+mj-lt"/>
              <a:buAutoNum type="arabicPeriod"/>
            </a:pPr>
            <a:r>
              <a:rPr lang="en-US" altLang="zh-CN" sz="1800" dirty="0"/>
              <a:t>Echo - display a line of text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     do not output the trailing newline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     enable interpretation of backslash escapes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     disable interpretation of backslash escapes (default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endParaRPr lang="en-US" altLang="zh-C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echo –e "OK.\</a:t>
            </a:r>
            <a:r>
              <a:rPr lang="en-US" altLang="zh-CN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nhello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shell! \n"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endParaRPr lang="en-US" altLang="zh-C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rgbClr val="001135"/>
              </a:buClr>
              <a:buFont typeface="+mj-lt"/>
              <a:buAutoNum type="arabicPeriod"/>
            </a:pPr>
            <a:r>
              <a:rPr lang="en-US" altLang="zh-CN" sz="1800" dirty="0" err="1" smtClean="0"/>
              <a:t>Printf</a:t>
            </a:r>
            <a:r>
              <a:rPr lang="en-US" altLang="zh-CN" sz="1800" dirty="0"/>
              <a:t> - format and print data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zh-CN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format-string [arguments...]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endParaRPr lang="en-US" altLang="zh-C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</a:t>
            </a:r>
            <a:r>
              <a:rPr lang="en-US" altLang="zh-CN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"hello %s\n" "shell"           # hello shell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"%s %s %s\n" a b c d e f       # a b c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d e f</a:t>
            </a:r>
            <a:endParaRPr lang="en-US" altLang="zh-C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19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&lt;Change information classification in footer&gt;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Others: IO </a:t>
            </a:r>
            <a:r>
              <a:rPr lang="en-US" altLang="zh-CN" dirty="0"/>
              <a:t>Redirection and Pipelines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4891002" cy="35301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buClr>
                <a:srgbClr val="001135"/>
              </a:buClr>
              <a:buFont typeface="+mj-lt"/>
              <a:buAutoNum type="arabicPeriod"/>
            </a:pPr>
            <a:r>
              <a:rPr lang="en-US" altLang="zh-CN" sz="1800" dirty="0" smtClean="0"/>
              <a:t>Standard IO and its default settings.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  keyboard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 display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 display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endParaRPr lang="en-US" altLang="zh-CN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rgbClr val="001135"/>
              </a:buClr>
              <a:buFont typeface="+mj-lt"/>
              <a:buAutoNum type="arabicPeriod"/>
            </a:pPr>
            <a:r>
              <a:rPr lang="en-US" altLang="zh-CN" sz="1800" dirty="0"/>
              <a:t>Redirect </a:t>
            </a:r>
            <a:r>
              <a:rPr lang="en-US" altLang="zh-CN" sz="1800" dirty="0" smtClean="0"/>
              <a:t>operators: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&gt;: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redirect and 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overwrite </a:t>
            </a:r>
            <a:r>
              <a:rPr lang="en-US" altLang="zh-CN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file</a:t>
            </a:r>
            <a:endParaRPr lang="en-US" altLang="zh-CN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&gt;&gt;: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redirect and append </a:t>
            </a:r>
            <a:r>
              <a:rPr lang="en-US" altLang="zh-CN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file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&lt;: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accept input from a file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|: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similar to "&gt;", but more general 2&gt;&amp;1: </a:t>
            </a:r>
            <a:r>
              <a:rPr lang="en-US" altLang="zh-CN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2&gt;&amp;1: 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redirects </a:t>
            </a:r>
            <a:r>
              <a:rPr lang="en-US" altLang="zh-CN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altLang="zh-CN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altLang="zh-CN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1&gt;&amp;-: 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 </a:t>
            </a:r>
            <a:r>
              <a:rPr lang="en-US" altLang="zh-CN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altLang="zh-CN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001135"/>
              </a:buClr>
            </a:pPr>
            <a:endParaRPr lang="en-US" altLang="zh-CN" sz="1800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5041900" y="1067300"/>
            <a:ext cx="3683000" cy="35301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8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4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None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001135"/>
              </a:buClr>
              <a:buFont typeface="+mj-lt"/>
              <a:buAutoNum type="arabicPeriod" startAt="3"/>
            </a:pPr>
            <a:r>
              <a:rPr lang="en-US" altLang="zh-CN" sz="1800" dirty="0" smtClean="0"/>
              <a:t>Examples: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note the order of 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operators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test.sh &gt;out.txt 2&gt;&amp;1</a:t>
            </a:r>
            <a:endParaRPr lang="en-US" altLang="zh-C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6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&lt;Change information classification in footer&gt;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 Redirection and Pipelines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20002" cy="24633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buClr>
                <a:srgbClr val="001135"/>
              </a:buClr>
              <a:buFont typeface="+mj-lt"/>
              <a:buAutoNum type="arabicPeriod" startAt="4"/>
            </a:pPr>
            <a:r>
              <a:rPr lang="en-US" altLang="zh-CN" sz="1800" dirty="0" smtClean="0"/>
              <a:t>Pipeline (symbolized by "|"): make the output of one command server as the input to another command</a:t>
            </a:r>
            <a:endParaRPr lang="en-US" altLang="zh-CN" sz="1800" dirty="0"/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sort 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sort lines of text files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"cherry apple peach" | </a:t>
            </a:r>
            <a:r>
              <a:rPr lang="en-US" altLang="zh-CN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 " "\n" | sort</a:t>
            </a:r>
            <a:endParaRPr lang="en-US" altLang="zh-C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apple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cherry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peach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endParaRPr lang="en-US" altLang="zh-CN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  example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zh-C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mydraft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in.txt 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 example: </a:t>
            </a:r>
            <a:r>
              <a:rPr lang="en-US" altLang="zh-CN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mydraft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&lt;in.txt &gt;out.txt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endParaRPr lang="en-US" altLang="zh-C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is a filter!</a:t>
            </a:r>
            <a:endParaRPr lang="en-US" altLang="zh-C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910013"/>
            <a:ext cx="7721684" cy="82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548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&lt;Change information classification in footer&gt;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Others: </a:t>
            </a:r>
            <a:r>
              <a:rPr lang="en-US" altLang="zh-CN" dirty="0"/>
              <a:t>Text </a:t>
            </a:r>
            <a:r>
              <a:rPr lang="en-US" altLang="zh-CN" dirty="0" smtClean="0"/>
              <a:t>Processing </a:t>
            </a:r>
            <a:r>
              <a:rPr lang="en-US" altLang="zh-CN" dirty="0"/>
              <a:t>C</a:t>
            </a:r>
            <a:r>
              <a:rPr lang="en-US" altLang="zh-CN" dirty="0" smtClean="0"/>
              <a:t>ommands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20002" cy="33904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buClr>
                <a:srgbClr val="001135"/>
              </a:buClr>
              <a:buFont typeface="+mj-lt"/>
              <a:buAutoNum type="arabicPeriod"/>
            </a:pPr>
            <a:r>
              <a:rPr lang="en-US" altLang="zh-CN" sz="1800" dirty="0" err="1" smtClean="0"/>
              <a:t>Grep</a:t>
            </a:r>
            <a:r>
              <a:rPr lang="en-US" altLang="zh-CN" sz="1800" dirty="0"/>
              <a:t>: print lines matching a </a:t>
            </a:r>
            <a:r>
              <a:rPr lang="en-US" altLang="zh-CN" sz="1800" dirty="0" smtClean="0"/>
              <a:t>pattern, and </a:t>
            </a:r>
            <a:r>
              <a:rPr lang="en-US" altLang="zh-CN" sz="1800" i="1" dirty="0" smtClean="0"/>
              <a:t>search text based on key-word</a:t>
            </a:r>
            <a:endParaRPr lang="en-US" altLang="zh-CN" sz="1800" i="1" dirty="0"/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n: line numbered   -v: print non-matching lines</a:t>
            </a:r>
            <a:endParaRPr lang="en-US" altLang="zh-C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ignore case     -r: recursively, read all files under each directory</a:t>
            </a:r>
            <a:endParaRPr lang="en-US" altLang="zh-C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-c: count matches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endParaRPr lang="en-US" altLang="zh-C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</a:t>
            </a:r>
            <a:r>
              <a:rPr lang="en-US" altLang="zh-CN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"test_" ./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find ./ -name *.c | </a:t>
            </a:r>
            <a:r>
              <a:rPr lang="en-US" altLang="zh-C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"test_"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endParaRPr lang="en-US" altLang="zh-C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rgbClr val="001135"/>
              </a:buClr>
              <a:buFont typeface="+mj-lt"/>
              <a:buAutoNum type="arabicPeriod"/>
            </a:pPr>
            <a:r>
              <a:rPr lang="en-US" altLang="zh-CN" sz="1800" dirty="0">
                <a:cs typeface="Courier New" panose="02070309020205020404" pitchFamily="49" charset="0"/>
              </a:rPr>
              <a:t>Cut: remove sections from each line of </a:t>
            </a:r>
            <a:r>
              <a:rPr lang="en-US" altLang="zh-CN" sz="1800" dirty="0" smtClean="0">
                <a:cs typeface="Courier New" panose="02070309020205020404" pitchFamily="49" charset="0"/>
              </a:rPr>
              <a:t>files, </a:t>
            </a:r>
            <a:r>
              <a:rPr lang="en-US" altLang="zh-CN" sz="1800" i="1" dirty="0" smtClean="0">
                <a:cs typeface="Courier New" panose="02070309020205020404" pitchFamily="49" charset="0"/>
              </a:rPr>
              <a:t>process text based </a:t>
            </a:r>
            <a:r>
              <a:rPr lang="en-US" altLang="zh-CN" sz="1800" i="1" dirty="0">
                <a:cs typeface="Courier New" panose="02070309020205020404" pitchFamily="49" charset="0"/>
              </a:rPr>
              <a:t>on </a:t>
            </a:r>
            <a:r>
              <a:rPr lang="en-US" altLang="zh-CN" sz="1800" i="1" dirty="0" smtClean="0">
                <a:cs typeface="Courier New" panose="02070309020205020404" pitchFamily="49" charset="0"/>
              </a:rPr>
              <a:t>column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d: use DELIM instead of TAB/SPACE for field 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-f: select 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 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these 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          -c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select only these characters</a:t>
            </a:r>
            <a:endParaRPr lang="en-US" altLang="zh-CN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endParaRPr lang="en-US" altLang="zh-C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cut -d: -f1 /</a:t>
            </a:r>
            <a:r>
              <a:rPr lang="en-US" altLang="zh-CN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# list user name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"hello world" | cut 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c1-5    # hello</a:t>
            </a:r>
            <a:endParaRPr lang="en-US" altLang="zh-C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53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&lt;Change information classification in footer&gt;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Others: </a:t>
            </a:r>
            <a:r>
              <a:rPr lang="en-US" altLang="zh-CN" dirty="0"/>
              <a:t>Text </a:t>
            </a:r>
            <a:r>
              <a:rPr lang="en-US" altLang="zh-CN" dirty="0" smtClean="0"/>
              <a:t>Processing </a:t>
            </a:r>
            <a:r>
              <a:rPr lang="en-US" altLang="zh-CN" dirty="0"/>
              <a:t>C</a:t>
            </a:r>
            <a:r>
              <a:rPr lang="en-US" altLang="zh-CN" dirty="0" smtClean="0"/>
              <a:t>ommands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20002" cy="3555500"/>
          </a:xfrm>
          <a:prstGeom prst="rect">
            <a:avLst/>
          </a:prstGeom>
        </p:spPr>
        <p:txBody>
          <a:bodyPr/>
          <a:lstStyle/>
          <a:p>
            <a:pPr marL="342900" indent="-342900">
              <a:buClr>
                <a:srgbClr val="001135"/>
              </a:buClr>
              <a:buFont typeface="+mj-lt"/>
              <a:buAutoNum type="arabicPeriod" startAt="3"/>
            </a:pPr>
            <a:r>
              <a:rPr lang="en-US" altLang="zh-CN" sz="1800" dirty="0" err="1" smtClean="0"/>
              <a:t>Sed</a:t>
            </a:r>
            <a:r>
              <a:rPr lang="en-US" altLang="zh-CN" sz="1800" dirty="0" smtClean="0"/>
              <a:t>: </a:t>
            </a:r>
            <a:r>
              <a:rPr lang="en-US" altLang="zh-CN" sz="1800" dirty="0"/>
              <a:t>stream editor for filtering and transforming </a:t>
            </a:r>
            <a:r>
              <a:rPr lang="en-US" altLang="zh-CN" sz="1800" dirty="0" smtClean="0"/>
              <a:t>text, and </a:t>
            </a:r>
            <a:r>
              <a:rPr lang="en-US" altLang="zh-CN" sz="1800" i="1" dirty="0" smtClean="0"/>
              <a:t>search and replace</a:t>
            </a:r>
            <a:endParaRPr lang="en-US" altLang="zh-C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-e: add the script to the commands to be executed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edit 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files in 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place, this will modify the file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endParaRPr lang="en-US" altLang="zh-CN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</a:t>
            </a:r>
            <a:endParaRPr lang="en-US" altLang="zh-C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 any occurrence of the characters 'cat' by 'dog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C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altLang="zh-C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's/cat/dog/g' file.txt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with –e option to replace many characters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CN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–e 's/cat/dog/g' –e 's/</a:t>
            </a:r>
            <a:r>
              <a:rPr lang="en-US" altLang="zh-CN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unix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/g' 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file.txt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endParaRPr lang="en-US" altLang="zh-C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rgbClr val="001135"/>
              </a:buClr>
              <a:buFont typeface="+mj-lt"/>
              <a:buAutoNum type="arabicPeriod" startAt="3"/>
            </a:pPr>
            <a:r>
              <a:rPr lang="en-US" altLang="zh-CN" sz="1800" dirty="0" smtClean="0">
                <a:cs typeface="Courier New" panose="02070309020205020404" pitchFamily="49" charset="0"/>
              </a:rPr>
              <a:t>Sort, </a:t>
            </a:r>
            <a:r>
              <a:rPr lang="en-US" altLang="zh-CN" sz="1800" dirty="0" err="1" smtClean="0">
                <a:cs typeface="Courier New" panose="02070309020205020404" pitchFamily="49" charset="0"/>
              </a:rPr>
              <a:t>tr</a:t>
            </a:r>
            <a:r>
              <a:rPr lang="en-US" altLang="zh-CN" sz="1800" dirty="0" smtClean="0">
                <a:cs typeface="Courier New" panose="02070309020205020404" pitchFamily="49" charset="0"/>
              </a:rPr>
              <a:t>, </a:t>
            </a:r>
            <a:r>
              <a:rPr lang="en-US" altLang="zh-CN" sz="1800" dirty="0" err="1" smtClean="0">
                <a:cs typeface="Courier New" panose="02070309020205020404" pitchFamily="49" charset="0"/>
              </a:rPr>
              <a:t>wc</a:t>
            </a:r>
            <a:r>
              <a:rPr lang="en-US" altLang="zh-CN" sz="1800" dirty="0" smtClean="0">
                <a:cs typeface="Courier New" panose="02070309020205020404" pitchFamily="49" charset="0"/>
              </a:rPr>
              <a:t>, diff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C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–l ./file.txt # With no FILE, or when FILE is -, read standard input.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sort -u ./file.txt  # delete 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repeated lines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diff 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-u </a:t>
            </a:r>
            <a:r>
              <a:rPr lang="en-US" altLang="zh-CN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linuxtest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linuxtest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-new 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CN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final.patch</a:t>
            </a:r>
            <a:endParaRPr lang="en-US" altLang="zh-CN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CN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'a-z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'A-Z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zh-CN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linuxtest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 'test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zh-CN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linuxtest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delete key word</a:t>
            </a:r>
            <a:endParaRPr lang="en-US" altLang="zh-C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endParaRPr lang="en-US" altLang="zh-C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56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&lt;Change information classification in footer&gt;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Others: </a:t>
            </a:r>
            <a:r>
              <a:rPr lang="en-US" altLang="zh-CN" dirty="0"/>
              <a:t>Text </a:t>
            </a:r>
            <a:r>
              <a:rPr lang="en-US" altLang="zh-CN" dirty="0" smtClean="0"/>
              <a:t>Processing </a:t>
            </a:r>
            <a:r>
              <a:rPr lang="en-US" altLang="zh-CN" dirty="0"/>
              <a:t>C</a:t>
            </a:r>
            <a:r>
              <a:rPr lang="en-US" altLang="zh-CN" dirty="0" smtClean="0"/>
              <a:t>ommands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20002" cy="33904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buClr>
                <a:srgbClr val="001135"/>
              </a:buClr>
              <a:buFont typeface="+mj-lt"/>
              <a:buAutoNum type="arabicPeriod" startAt="5"/>
            </a:pPr>
            <a:r>
              <a:rPr lang="en-US" altLang="zh-CN" sz="1800" dirty="0" err="1" smtClean="0"/>
              <a:t>Awk</a:t>
            </a:r>
            <a:r>
              <a:rPr lang="en-US" altLang="zh-CN" sz="1800" dirty="0"/>
              <a:t>:  pattern scanning and processing </a:t>
            </a:r>
            <a:r>
              <a:rPr lang="en-US" altLang="zh-CN" sz="1800" dirty="0" smtClean="0"/>
              <a:t>language</a:t>
            </a:r>
            <a:endParaRPr lang="en-US" altLang="zh-CN" sz="1800" i="1" dirty="0"/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[-F 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field-separator] '{/pattern/action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}' input-file(s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endParaRPr lang="en-US" altLang="zh-C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zh-CN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 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':' 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'{print $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$7}' # username \t shell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cat /</a:t>
            </a:r>
            <a:r>
              <a:rPr lang="en-US" altLang="zh-C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zh-CN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 ':' 'BEGIN {print "</a:t>
            </a:r>
            <a:r>
              <a:rPr lang="en-US" altLang="zh-C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name,shell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"}  {print $1","$7} END {print "blue,/bin/nosh"}'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NL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awk </a:t>
            </a:r>
            <a:r>
              <a:rPr lang="nl-NL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–F: </a:t>
            </a:r>
            <a:r>
              <a:rPr lang="nl-NL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'/root/' /</a:t>
            </a:r>
            <a:r>
              <a:rPr lang="nl-NL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etc/passwd   # root:x:0:0:root</a:t>
            </a:r>
            <a:r>
              <a:rPr lang="nl-NL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:/root:/</a:t>
            </a:r>
            <a:r>
              <a:rPr lang="nl-NL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bin/bash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nl-NL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awk </a:t>
            </a:r>
            <a:r>
              <a:rPr lang="nl-NL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':' </a:t>
            </a:r>
            <a:r>
              <a:rPr lang="nl-NL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nl-NL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"filename:" FILENAME ",linenumber:" NR ",columns:" NF ",linecontent:"$0}' /etc/passwd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nl-NL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awk </a:t>
            </a:r>
            <a:r>
              <a:rPr lang="nl-NL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nl-NL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':' '{</a:t>
            </a:r>
            <a:r>
              <a:rPr lang="nl-NL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printf("filename:%10s,linenumber:%s,columns:%s,linecontent:%s\n",FILENAME,NR,NF,$0)}' /etc/passwd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nl-NL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nl-NL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:/etc/passwd,linenumber:1,columns:7,linecontent:root:x:0:0:root:/root:/bin/bash</a:t>
            </a:r>
            <a:endParaRPr lang="en-US" altLang="zh-C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30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&lt;Change information classification in footer&gt;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6" name="Title 7"/>
          <p:cNvSpPr>
            <a:spLocks noGrp="1"/>
          </p:cNvSpPr>
          <p:nvPr>
            <p:ph type="title"/>
          </p:nvPr>
        </p:nvSpPr>
        <p:spPr>
          <a:xfrm>
            <a:off x="417513" y="279400"/>
            <a:ext cx="8229600" cy="311150"/>
          </a:xfrm>
        </p:spPr>
        <p:txBody>
          <a:bodyPr/>
          <a:lstStyle/>
          <a:p>
            <a:pPr eaLnBrk="1" hangingPunct="1"/>
            <a:r>
              <a:rPr lang="en-US" altLang="zh-CN" sz="1800" dirty="0">
                <a:ea typeface="ヒラギノ角ゴ Pro W3"/>
                <a:cs typeface="Arial" charset="0"/>
              </a:rPr>
              <a:t>C</a:t>
            </a:r>
            <a:r>
              <a:rPr lang="en-US" sz="1800" dirty="0" smtClean="0">
                <a:ea typeface="ヒラギノ角ゴ Pro W3"/>
                <a:cs typeface="Arial" charset="0"/>
              </a:rPr>
              <a:t>ontents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17513" y="538163"/>
            <a:ext cx="8228012" cy="301625"/>
          </a:xfrm>
          <a:prstGeom prst="rect">
            <a:avLst/>
          </a:prstGeom>
        </p:spPr>
        <p:txBody>
          <a:bodyPr/>
          <a:lstStyle>
            <a:lvl1pPr marL="230188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8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en-GB" sz="1800" smtClean="0">
                <a:ea typeface="ヒラギノ角ゴ Pro W3"/>
                <a:cs typeface="ヒラギノ角ゴ Pro W3"/>
              </a:rPr>
              <a:t> 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32000" y="723405"/>
            <a:ext cx="828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4756" y="856261"/>
            <a:ext cx="82135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Shell Overview: what is shell?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Shell Variables: $SHELL, $@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Basic </a:t>
            </a:r>
            <a:r>
              <a:rPr lang="en-US" sz="1600" dirty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Operators: expr, [ $a = $b ]</a:t>
            </a:r>
            <a:endParaRPr lang="en-US" sz="1600" dirty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Control </a:t>
            </a:r>
            <a:r>
              <a:rPr lang="en-US" sz="1600" dirty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Statements: if, case, while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Shell Function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Others: echo vs. </a:t>
            </a:r>
            <a:r>
              <a:rPr lang="en-US" sz="1600" dirty="0" err="1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printf</a:t>
            </a:r>
            <a:endParaRPr lang="en-US" sz="1600" dirty="0" smtClean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                    </a:t>
            </a:r>
            <a:r>
              <a:rPr lang="en-US" altLang="zh-CN" sz="1600" dirty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IO </a:t>
            </a:r>
            <a:r>
              <a:rPr lang="en-US" altLang="zh-CN" sz="16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Redirection and </a:t>
            </a:r>
            <a:r>
              <a:rPr lang="en-US" altLang="zh-CN" sz="1600" dirty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Pipelines</a:t>
            </a:r>
          </a:p>
          <a:p>
            <a:r>
              <a:rPr lang="en-US" sz="16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                    Text Processing </a:t>
            </a:r>
            <a:r>
              <a:rPr lang="en-US" sz="1600" dirty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Commands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                    </a:t>
            </a:r>
            <a:r>
              <a:rPr lang="en-US" sz="16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Tree Types of Quotes</a:t>
            </a:r>
          </a:p>
          <a:p>
            <a:r>
              <a:rPr lang="en-US" sz="1600" dirty="0" smtClean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                     Basic Command List</a:t>
            </a:r>
            <a:endParaRPr lang="en-US" sz="1600" dirty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sz="1600" dirty="0" smtClean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sz="1600" dirty="0" smtClean="0">
              <a:solidFill>
                <a:schemeClr val="bg2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39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&lt;Change information classification in footer&gt;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Others: Tree </a:t>
            </a:r>
            <a:r>
              <a:rPr lang="en-US" altLang="zh-CN" dirty="0"/>
              <a:t>T</a:t>
            </a:r>
            <a:r>
              <a:rPr lang="en-US" altLang="zh-CN" dirty="0" smtClean="0"/>
              <a:t>ypes of Quotes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199" y="3064986"/>
            <a:ext cx="824230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i="1" dirty="0">
                <a:solidFill>
                  <a:schemeClr val="tx2"/>
                </a:solidFill>
                <a:latin typeface="+mn-lt"/>
                <a:ea typeface="ヒラギノ角ゴ Pro W3" charset="0"/>
                <a:cs typeface="Nokia Pure Headline Light"/>
              </a:rPr>
              <a:t>Example</a:t>
            </a:r>
            <a:r>
              <a:rPr lang="zh-CN" altLang="zh-CN" dirty="0">
                <a:solidFill>
                  <a:schemeClr val="tx2"/>
                </a:solidFill>
                <a:latin typeface="+mn-lt"/>
                <a:ea typeface="ヒラギノ角ゴ Pro W3" charset="0"/>
                <a:cs typeface="Nokia Pure Headline Light"/>
              </a:rPr>
              <a:t>:</a:t>
            </a:r>
            <a:br>
              <a:rPr lang="zh-CN" altLang="zh-CN" dirty="0">
                <a:solidFill>
                  <a:schemeClr val="tx2"/>
                </a:solidFill>
                <a:latin typeface="+mn-lt"/>
                <a:ea typeface="ヒラギノ角ゴ Pro W3" charset="0"/>
                <a:cs typeface="Nokia Pure Headline Light"/>
              </a:rPr>
            </a:br>
            <a:r>
              <a:rPr lang="zh-CN" altLang="zh-CN" dirty="0">
                <a:solidFill>
                  <a:schemeClr val="tx2"/>
                </a:solidFill>
                <a:latin typeface="+mn-lt"/>
                <a:ea typeface="ヒラギノ角ゴ Pro W3" charset="0"/>
                <a:cs typeface="Nokia Pure Headline Light"/>
              </a:rPr>
              <a:t>$ </a:t>
            </a:r>
            <a:r>
              <a:rPr lang="zh-CN" altLang="zh-CN" dirty="0">
                <a:latin typeface="+mn-lt"/>
                <a:ea typeface="ヒラギノ角ゴ Pro W3" charset="0"/>
                <a:cs typeface="ヒラギノ角ゴ Pro W3" charset="0"/>
              </a:rPr>
              <a:t>echo </a:t>
            </a:r>
            <a:r>
              <a:rPr lang="en-US" altLang="zh-CN" dirty="0" smtClean="0">
                <a:latin typeface="+mn-lt"/>
                <a:ea typeface="ヒラギノ角ゴ Pro W3" charset="0"/>
                <a:cs typeface="ヒラギノ角ゴ Pro W3" charset="0"/>
              </a:rPr>
              <a:t>"</a:t>
            </a:r>
            <a:r>
              <a:rPr lang="zh-CN" altLang="zh-CN" dirty="0" smtClean="0">
                <a:latin typeface="+mn-lt"/>
                <a:ea typeface="ヒラギノ角ゴ Pro W3" charset="0"/>
                <a:cs typeface="ヒラギノ角ゴ Pro W3" charset="0"/>
              </a:rPr>
              <a:t>Today </a:t>
            </a:r>
            <a:r>
              <a:rPr lang="zh-CN" altLang="zh-CN" dirty="0">
                <a:latin typeface="+mn-lt"/>
                <a:ea typeface="ヒラギノ角ゴ Pro W3" charset="0"/>
                <a:cs typeface="ヒラギノ角ゴ Pro W3" charset="0"/>
              </a:rPr>
              <a:t>is </a:t>
            </a:r>
            <a:r>
              <a:rPr lang="zh-CN" altLang="zh-CN" dirty="0" smtClean="0">
                <a:latin typeface="+mn-lt"/>
                <a:ea typeface="ヒラギノ角ゴ Pro W3" charset="0"/>
                <a:cs typeface="ヒラギノ角ゴ Pro W3" charset="0"/>
              </a:rPr>
              <a:t>date</a:t>
            </a:r>
            <a:r>
              <a:rPr lang="en-US" altLang="zh-CN" dirty="0" smtClean="0">
                <a:latin typeface="+mn-lt"/>
                <a:ea typeface="ヒラギノ角ゴ Pro W3" charset="0"/>
                <a:cs typeface="ヒラギノ角ゴ Pro W3" charset="0"/>
              </a:rPr>
              <a:t>"</a:t>
            </a:r>
            <a:r>
              <a:rPr lang="zh-CN" altLang="zh-CN" dirty="0" smtClean="0">
                <a:latin typeface="+mn-lt"/>
                <a:ea typeface="ヒラギノ角ゴ Pro W3" charset="0"/>
                <a:cs typeface="ヒラギノ角ゴ Pro W3" charset="0"/>
              </a:rPr>
              <a:t> </a:t>
            </a:r>
            <a:r>
              <a:rPr lang="zh-CN" altLang="zh-CN" dirty="0">
                <a:solidFill>
                  <a:schemeClr val="tx2"/>
                </a:solidFill>
                <a:latin typeface="+mn-lt"/>
                <a:ea typeface="ヒラギノ角ゴ Pro W3" charset="0"/>
                <a:cs typeface="Nokia Pure Headline Light"/>
              </a:rPr>
              <a:t/>
            </a:r>
            <a:br>
              <a:rPr lang="zh-CN" altLang="zh-CN" dirty="0">
                <a:solidFill>
                  <a:schemeClr val="tx2"/>
                </a:solidFill>
                <a:latin typeface="+mn-lt"/>
                <a:ea typeface="ヒラギノ角ゴ Pro W3" charset="0"/>
                <a:cs typeface="Nokia Pure Headline Light"/>
              </a:rPr>
            </a:br>
            <a:r>
              <a:rPr lang="zh-CN" altLang="zh-CN" dirty="0">
                <a:solidFill>
                  <a:schemeClr val="tx2"/>
                </a:solidFill>
                <a:latin typeface="+mn-lt"/>
                <a:ea typeface="ヒラギノ角ゴ Pro W3" charset="0"/>
                <a:cs typeface="Nokia Pure Headline Light"/>
              </a:rPr>
              <a:t>Can't print message with today's date.</a:t>
            </a:r>
            <a:br>
              <a:rPr lang="zh-CN" altLang="zh-CN" dirty="0">
                <a:solidFill>
                  <a:schemeClr val="tx2"/>
                </a:solidFill>
                <a:latin typeface="+mn-lt"/>
                <a:ea typeface="ヒラギノ角ゴ Pro W3" charset="0"/>
                <a:cs typeface="Nokia Pure Headline Light"/>
              </a:rPr>
            </a:br>
            <a:r>
              <a:rPr lang="zh-CN" altLang="zh-CN" dirty="0">
                <a:solidFill>
                  <a:schemeClr val="tx2"/>
                </a:solidFill>
                <a:latin typeface="+mn-lt"/>
                <a:ea typeface="ヒラギノ角ゴ Pro W3" charset="0"/>
                <a:cs typeface="Nokia Pure Headline Light"/>
              </a:rPr>
              <a:t>$ </a:t>
            </a:r>
            <a:r>
              <a:rPr lang="zh-CN" altLang="zh-CN" dirty="0">
                <a:latin typeface="+mn-lt"/>
                <a:ea typeface="ヒラギノ角ゴ Pro W3" charset="0"/>
                <a:cs typeface="ヒラギノ角ゴ Pro W3" charset="0"/>
              </a:rPr>
              <a:t>echo </a:t>
            </a:r>
            <a:r>
              <a:rPr lang="en-US" altLang="zh-CN" dirty="0" smtClean="0">
                <a:latin typeface="+mn-lt"/>
                <a:ea typeface="ヒラギノ角ゴ Pro W3" charset="0"/>
                <a:cs typeface="ヒラギノ角ゴ Pro W3" charset="0"/>
              </a:rPr>
              <a:t>"</a:t>
            </a:r>
            <a:r>
              <a:rPr lang="zh-CN" altLang="zh-CN" dirty="0" smtClean="0">
                <a:latin typeface="+mn-lt"/>
                <a:ea typeface="ヒラギノ角ゴ Pro W3" charset="0"/>
                <a:cs typeface="ヒラギノ角ゴ Pro W3" charset="0"/>
              </a:rPr>
              <a:t>Today </a:t>
            </a:r>
            <a:r>
              <a:rPr lang="zh-CN" altLang="zh-CN" dirty="0">
                <a:latin typeface="+mn-lt"/>
                <a:ea typeface="ヒラギノ角ゴ Pro W3" charset="0"/>
                <a:cs typeface="ヒラギノ角ゴ Pro W3" charset="0"/>
              </a:rPr>
              <a:t>is `date</a:t>
            </a:r>
            <a:r>
              <a:rPr lang="zh-CN" altLang="zh-CN" dirty="0" smtClean="0">
                <a:latin typeface="+mn-lt"/>
                <a:ea typeface="ヒラギノ角ゴ Pro W3" charset="0"/>
                <a:cs typeface="ヒラギノ角ゴ Pro W3" charset="0"/>
              </a:rPr>
              <a:t>`</a:t>
            </a:r>
            <a:r>
              <a:rPr lang="en-US" altLang="zh-CN" dirty="0" smtClean="0">
                <a:latin typeface="+mn-lt"/>
                <a:ea typeface="ヒラギノ角ゴ Pro W3" charset="0"/>
                <a:cs typeface="ヒラギノ角ゴ Pro W3" charset="0"/>
              </a:rPr>
              <a:t>"</a:t>
            </a:r>
            <a:r>
              <a:rPr lang="zh-CN" altLang="zh-CN" dirty="0">
                <a:solidFill>
                  <a:schemeClr val="tx2"/>
                </a:solidFill>
                <a:latin typeface="+mn-lt"/>
                <a:ea typeface="ヒラギノ角ゴ Pro W3" charset="0"/>
                <a:cs typeface="Nokia Pure Headline Light"/>
              </a:rPr>
              <a:t/>
            </a:r>
            <a:br>
              <a:rPr lang="zh-CN" altLang="zh-CN" dirty="0">
                <a:solidFill>
                  <a:schemeClr val="tx2"/>
                </a:solidFill>
                <a:latin typeface="+mn-lt"/>
                <a:ea typeface="ヒラギノ角ゴ Pro W3" charset="0"/>
                <a:cs typeface="Nokia Pure Headline Light"/>
              </a:rPr>
            </a:br>
            <a:r>
              <a:rPr lang="zh-CN" altLang="zh-CN" dirty="0">
                <a:solidFill>
                  <a:schemeClr val="tx2"/>
                </a:solidFill>
                <a:latin typeface="+mn-lt"/>
                <a:ea typeface="ヒラギノ角ゴ Pro W3" charset="0"/>
                <a:cs typeface="Nokia Pure Headline Light"/>
              </a:rPr>
              <a:t>It will print today's date as, Today is Tue Jan </a:t>
            </a:r>
            <a:r>
              <a:rPr lang="zh-CN" altLang="zh-CN" dirty="0" smtClean="0">
                <a:solidFill>
                  <a:schemeClr val="tx2"/>
                </a:solidFill>
                <a:latin typeface="+mn-lt"/>
                <a:ea typeface="ヒラギノ角ゴ Pro W3" charset="0"/>
                <a:cs typeface="Nokia Pure Headline Light"/>
              </a:rPr>
              <a:t>....</a:t>
            </a:r>
            <a:endParaRPr lang="zh-CN" altLang="zh-CN" dirty="0">
              <a:solidFill>
                <a:schemeClr val="tx2"/>
              </a:solidFill>
              <a:latin typeface="+mn-lt"/>
              <a:ea typeface="ヒラギノ角ゴ Pro W3" charset="0"/>
              <a:cs typeface="Nokia Pure Headline Light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054955"/>
              </p:ext>
            </p:extLst>
          </p:nvPr>
        </p:nvGraphicFramePr>
        <p:xfrm>
          <a:off x="635000" y="946150"/>
          <a:ext cx="8064501" cy="1969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612900"/>
                <a:gridCol w="5613401"/>
              </a:tblGrid>
              <a:tr h="26101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Quotes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</a:p>
                  </a:txBody>
                  <a:tcPr marL="9525" marR="9525" marT="9525" marB="9525" anchor="ctr"/>
                </a:tc>
              </a:tr>
              <a:tr h="77287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 Quotes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"Double Quotes"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Anything enclose in double quotes removed meaning of that characters (except \ and $).</a:t>
                      </a:r>
                    </a:p>
                  </a:txBody>
                  <a:tcPr marL="9525" marR="9525" marT="9525" marB="9525" anchor="ctr"/>
                </a:tc>
              </a:tr>
              <a:tr h="59850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zh-CN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Single quotes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'Single quotes' - Enclosed in single quotes remains unchanged.</a:t>
                      </a:r>
                    </a:p>
                  </a:txBody>
                  <a:tcPr marL="9525" marR="9525" marT="9525" marB="9525" anchor="ctr"/>
                </a:tc>
              </a:tr>
              <a:tr h="30435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`</a:t>
                      </a:r>
                      <a:endParaRPr lang="zh-CN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 quote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`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 quote` - To execute command</a:t>
                      </a: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46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&lt;Change information classification in footer&gt;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Others: Shell Command List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994086"/>
              </p:ext>
            </p:extLst>
          </p:nvPr>
        </p:nvGraphicFramePr>
        <p:xfrm>
          <a:off x="457200" y="1003300"/>
          <a:ext cx="8280400" cy="3617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875"/>
                <a:gridCol w="5949525"/>
              </a:tblGrid>
              <a:tr h="508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Shell</a:t>
                      </a:r>
                      <a:r>
                        <a:rPr lang="en-US" altLang="zh-CN" baseline="0" dirty="0" smtClean="0"/>
                        <a:t> Command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Example</a:t>
                      </a:r>
                      <a:endParaRPr lang="zh-CN" altLang="en-US" dirty="0"/>
                    </a:p>
                  </a:txBody>
                  <a:tcPr/>
                </a:tc>
              </a:tr>
              <a:tr h="58725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Basic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who, echo, id, date, which,</a:t>
                      </a:r>
                      <a:r>
                        <a:rPr lang="en-US" altLang="zh-CN" baseline="0" dirty="0" smtClean="0"/>
                        <a:t> hostname, man, uptime</a:t>
                      </a:r>
                      <a:endParaRPr lang="zh-CN" altLang="en-US" dirty="0"/>
                    </a:p>
                  </a:txBody>
                  <a:tcPr/>
                </a:tc>
              </a:tr>
              <a:tr h="7335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File 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ls</a:t>
                      </a:r>
                      <a:r>
                        <a:rPr lang="en-US" altLang="zh-CN" dirty="0" smtClean="0"/>
                        <a:t>, touch, cd, </a:t>
                      </a:r>
                      <a:r>
                        <a:rPr lang="en-US" altLang="zh-CN" dirty="0" err="1" smtClean="0"/>
                        <a:t>mkdir</a:t>
                      </a:r>
                      <a:r>
                        <a:rPr lang="en-US" altLang="zh-CN" dirty="0" smtClean="0"/>
                        <a:t>, mv, </a:t>
                      </a:r>
                      <a:r>
                        <a:rPr lang="en-US" altLang="zh-CN" dirty="0" err="1" smtClean="0"/>
                        <a:t>rm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cp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pwd</a:t>
                      </a:r>
                      <a:r>
                        <a:rPr lang="en-US" altLang="zh-CN" dirty="0" smtClean="0"/>
                        <a:t>, ln, cat, more, vi/vim, </a:t>
                      </a:r>
                      <a:r>
                        <a:rPr lang="en-US" altLang="zh-CN" dirty="0" err="1" smtClean="0"/>
                        <a:t>chown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chmod</a:t>
                      </a:r>
                      <a:r>
                        <a:rPr lang="en-US" altLang="zh-CN" dirty="0" smtClean="0"/>
                        <a:t>, find</a:t>
                      </a:r>
                      <a:endParaRPr lang="zh-CN" altLang="en-US" dirty="0"/>
                    </a:p>
                  </a:txBody>
                  <a:tcPr/>
                </a:tc>
              </a:tr>
              <a:tr h="6488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Process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ps</a:t>
                      </a:r>
                      <a:r>
                        <a:rPr lang="en-US" altLang="zh-CN" dirty="0" smtClean="0"/>
                        <a:t>, &amp;, sleep, jobs, </a:t>
                      </a:r>
                      <a:r>
                        <a:rPr lang="en-US" altLang="zh-CN" dirty="0" err="1" smtClean="0"/>
                        <a:t>bg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fg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nohup</a:t>
                      </a:r>
                      <a:r>
                        <a:rPr lang="en-US" altLang="zh-CN" dirty="0" smtClean="0"/>
                        <a:t>, kill, subshell, </a:t>
                      </a:r>
                      <a:endParaRPr lang="zh-CN" altLang="en-US" dirty="0"/>
                    </a:p>
                  </a:txBody>
                  <a:tcPr/>
                </a:tc>
              </a:tr>
              <a:tr h="58328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IO &amp; Pipe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|, &lt;, &gt;, &lt;&lt;, &gt;&gt;, tee, 0/</a:t>
                      </a:r>
                      <a:r>
                        <a:rPr lang="en-US" altLang="zh-CN" dirty="0" err="1" smtClean="0"/>
                        <a:t>stdin</a:t>
                      </a:r>
                      <a:r>
                        <a:rPr lang="en-US" altLang="zh-CN" dirty="0" smtClean="0"/>
                        <a:t>, 1/</a:t>
                      </a:r>
                      <a:r>
                        <a:rPr lang="en-US" altLang="zh-CN" dirty="0" err="1" smtClean="0"/>
                        <a:t>stdout</a:t>
                      </a:r>
                      <a:r>
                        <a:rPr lang="en-US" altLang="zh-CN" dirty="0" smtClean="0"/>
                        <a:t>, 2/</a:t>
                      </a:r>
                      <a:r>
                        <a:rPr lang="en-US" altLang="zh-CN" dirty="0" err="1" smtClean="0"/>
                        <a:t>stderr</a:t>
                      </a:r>
                      <a:endParaRPr lang="zh-CN" altLang="en-US" dirty="0"/>
                    </a:p>
                  </a:txBody>
                  <a:tcPr/>
                </a:tc>
              </a:tr>
              <a:tr h="55676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Network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ping, </a:t>
                      </a:r>
                      <a:r>
                        <a:rPr lang="en-US" altLang="zh-CN" dirty="0" err="1" smtClean="0"/>
                        <a:t>ifconfig</a:t>
                      </a:r>
                      <a:r>
                        <a:rPr lang="en-US" altLang="zh-CN" dirty="0" smtClean="0"/>
                        <a:t>, telnet, ftp, </a:t>
                      </a:r>
                      <a:r>
                        <a:rPr lang="en-US" altLang="zh-CN" dirty="0" err="1" smtClean="0"/>
                        <a:t>ssh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netstat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scp</a:t>
                      </a:r>
                      <a:r>
                        <a:rPr lang="en-US" altLang="zh-CN" dirty="0" smtClean="0"/>
                        <a:t>, </a:t>
                      </a:r>
                      <a:r>
                        <a:rPr lang="en-US" altLang="zh-CN" dirty="0" err="1" smtClean="0"/>
                        <a:t>nslookup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7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&lt;Change information classification in footer&gt;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 </a:t>
            </a:r>
            <a:r>
              <a:rPr lang="en-US" altLang="zh-CN" dirty="0" smtClean="0"/>
              <a:t>exercise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4756" y="856261"/>
            <a:ext cx="8213525" cy="3613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4000"/>
              </a:lnSpc>
              <a:spcAft>
                <a:spcPts val="600"/>
              </a:spcAft>
              <a:buClr>
                <a:srgbClr val="124191"/>
              </a:buClr>
              <a:buAutoNum type="arabicPeriod"/>
            </a:pPr>
            <a:r>
              <a:rPr lang="en-US" sz="1600" dirty="0" smtClean="0">
                <a:latin typeface="+mn-lt"/>
                <a:ea typeface="ヒラギノ角ゴ Pro W3" charset="0"/>
                <a:cs typeface="ヒラギノ角ゴ Pro W3" charset="0"/>
              </a:rPr>
              <a:t>Find the file in the specified folder. For example, find all the files that its name </a:t>
            </a:r>
            <a:r>
              <a:rPr lang="en-US" sz="1600" dirty="0">
                <a:latin typeface="+mn-lt"/>
                <a:ea typeface="ヒラギノ角ゴ Pro W3" charset="0"/>
                <a:cs typeface="ヒラギノ角ゴ Pro W3" charset="0"/>
              </a:rPr>
              <a:t>has </a:t>
            </a:r>
            <a:r>
              <a:rPr lang="en-US" sz="1600" dirty="0" smtClean="0">
                <a:latin typeface="+mn-lt"/>
                <a:ea typeface="ヒラギノ角ゴ Pro W3" charset="0"/>
                <a:cs typeface="ヒラギノ角ゴ Pro W3" charset="0"/>
              </a:rPr>
              <a:t>“</a:t>
            </a:r>
            <a:r>
              <a:rPr lang="en-US" sz="1600" dirty="0" err="1" smtClean="0">
                <a:latin typeface="+mn-lt"/>
                <a:ea typeface="ヒラギノ角ゴ Pro W3" charset="0"/>
                <a:cs typeface="ヒラギノ角ゴ Pro W3" charset="0"/>
              </a:rPr>
              <a:t>ifcfg</a:t>
            </a:r>
            <a:r>
              <a:rPr lang="en-US" sz="1600" dirty="0" smtClean="0">
                <a:latin typeface="+mn-lt"/>
                <a:ea typeface="ヒラギノ角ゴ Pro W3" charset="0"/>
                <a:cs typeface="ヒラギノ角ゴ Pro W3" charset="0"/>
              </a:rPr>
              <a:t>” in the /etc.</a:t>
            </a:r>
          </a:p>
          <a:p>
            <a:pPr indent="355600">
              <a:lnSpc>
                <a:spcPct val="114000"/>
              </a:lnSpc>
              <a:spcAft>
                <a:spcPts val="1200"/>
              </a:spcAft>
              <a:buClr>
                <a:srgbClr val="124191"/>
              </a:buClr>
            </a:pPr>
            <a:r>
              <a:rPr lang="en-US" sz="1600" dirty="0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# find /</a:t>
            </a:r>
            <a:r>
              <a:rPr lang="en-US" sz="1600" dirty="0" err="1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etc</a:t>
            </a:r>
            <a:r>
              <a:rPr lang="en-US" sz="1600" dirty="0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/ -name </a:t>
            </a:r>
            <a:r>
              <a:rPr lang="en-US" altLang="zh-CN" sz="1600" dirty="0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ifcfg</a:t>
            </a:r>
            <a:r>
              <a:rPr lang="en-US" sz="1600" dirty="0" smtClean="0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*" –print</a:t>
            </a:r>
          </a:p>
          <a:p>
            <a:pPr marL="342900" indent="-342900">
              <a:lnSpc>
                <a:spcPct val="114000"/>
              </a:lnSpc>
              <a:spcAft>
                <a:spcPts val="1200"/>
              </a:spcAft>
              <a:buClr>
                <a:srgbClr val="124191"/>
              </a:buClr>
              <a:buFont typeface="+mj-lt"/>
              <a:buAutoNum type="arabicPeriod" startAt="2"/>
            </a:pPr>
            <a:r>
              <a:rPr lang="en-US" sz="1600" dirty="0" err="1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ifconfig</a:t>
            </a:r>
            <a:r>
              <a:rPr lang="en-US" sz="1600" dirty="0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 eth0 | </a:t>
            </a:r>
            <a:r>
              <a:rPr lang="en-US" sz="1600" dirty="0" err="1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grep</a:t>
            </a:r>
            <a:r>
              <a:rPr lang="en-US" sz="1600" dirty="0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 '</a:t>
            </a:r>
            <a:r>
              <a:rPr lang="en-US" sz="1600" dirty="0" err="1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inet</a:t>
            </a:r>
            <a:r>
              <a:rPr lang="en-US" sz="1600" dirty="0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addr</a:t>
            </a:r>
            <a:r>
              <a:rPr lang="en-US" sz="1600" dirty="0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' | </a:t>
            </a:r>
            <a:r>
              <a:rPr lang="en-US" sz="1600" dirty="0" err="1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sed</a:t>
            </a:r>
            <a:r>
              <a:rPr lang="en-US" sz="1600" dirty="0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 's/^.*</a:t>
            </a:r>
            <a:r>
              <a:rPr lang="en-US" sz="1600" dirty="0" err="1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inet</a:t>
            </a:r>
            <a:r>
              <a:rPr lang="en-US" sz="1600" dirty="0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 addr://g' | cut -d ' ' -</a:t>
            </a:r>
            <a:r>
              <a:rPr lang="en-US" sz="1600" dirty="0" smtClean="0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f1</a:t>
            </a:r>
          </a:p>
          <a:p>
            <a:pPr marL="342900" indent="-342900">
              <a:lnSpc>
                <a:spcPct val="114000"/>
              </a:lnSpc>
              <a:spcAft>
                <a:spcPts val="600"/>
              </a:spcAft>
              <a:buClr>
                <a:srgbClr val="124191"/>
              </a:buClr>
              <a:buFont typeface="+mj-lt"/>
              <a:buAutoNum type="arabicPeriod" startAt="2"/>
            </a:pPr>
            <a:r>
              <a:rPr lang="zh-CN" altLang="en-US" sz="1600" dirty="0" smtClean="0">
                <a:latin typeface="+mn-lt"/>
                <a:ea typeface="ヒラギノ角ゴ Pro W3" charset="0"/>
                <a:cs typeface="ヒラギノ角ゴ Pro W3" charset="0"/>
              </a:rPr>
              <a:t>我</a:t>
            </a:r>
            <a:r>
              <a:rPr lang="zh-CN" altLang="en-US" sz="1600" dirty="0">
                <a:latin typeface="+mn-lt"/>
                <a:ea typeface="ヒラギノ角ゴ Pro W3" charset="0"/>
                <a:cs typeface="ヒラギノ角ゴ Pro W3" charset="0"/>
              </a:rPr>
              <a:t>们知道</a:t>
            </a:r>
            <a:r>
              <a:rPr lang="en-US" altLang="zh-CN" sz="1600" dirty="0">
                <a:latin typeface="+mn-lt"/>
                <a:ea typeface="ヒラギノ角ゴ Pro W3" charset="0"/>
                <a:cs typeface="ヒラギノ角ゴ Pro W3" charset="0"/>
              </a:rPr>
              <a:t>/</a:t>
            </a:r>
            <a:r>
              <a:rPr lang="en-US" sz="1600" dirty="0" err="1">
                <a:latin typeface="+mn-lt"/>
                <a:ea typeface="ヒラギノ角ゴ Pro W3" charset="0"/>
                <a:cs typeface="ヒラギノ角ゴ Pro W3" charset="0"/>
              </a:rPr>
              <a:t>etc</a:t>
            </a:r>
            <a:r>
              <a:rPr lang="en-US" sz="1600" dirty="0">
                <a:latin typeface="+mn-lt"/>
                <a:ea typeface="ヒラギノ角ゴ Pro W3" charset="0"/>
                <a:cs typeface="ヒラギノ角ゴ Pro W3" charset="0"/>
              </a:rPr>
              <a:t>/</a:t>
            </a:r>
            <a:r>
              <a:rPr lang="en-US" sz="1600" dirty="0" err="1">
                <a:latin typeface="+mn-lt"/>
                <a:ea typeface="ヒラギノ角ゴ Pro W3" charset="0"/>
                <a:cs typeface="ヒラギノ角ゴ Pro W3" charset="0"/>
              </a:rPr>
              <a:t>passwd</a:t>
            </a:r>
            <a:r>
              <a:rPr lang="zh-CN" altLang="en-US" sz="1600" dirty="0">
                <a:latin typeface="+mn-lt"/>
                <a:ea typeface="ヒラギノ角ゴ Pro W3" charset="0"/>
                <a:cs typeface="ヒラギノ角ゴ Pro W3" charset="0"/>
              </a:rPr>
              <a:t>里面以：来分割，第一列为账号名称。请写一个</a:t>
            </a:r>
            <a:r>
              <a:rPr lang="en-US" sz="1600" dirty="0">
                <a:latin typeface="+mn-lt"/>
                <a:ea typeface="ヒラギノ角ゴ Pro W3" charset="0"/>
                <a:cs typeface="ヒラギノ角ゴ Pro W3" charset="0"/>
              </a:rPr>
              <a:t>shell</a:t>
            </a:r>
            <a:r>
              <a:rPr lang="zh-CN" altLang="en-US" sz="1600" dirty="0">
                <a:latin typeface="+mn-lt"/>
                <a:ea typeface="ヒラギノ角ゴ Pro W3" charset="0"/>
                <a:cs typeface="ヒラギノ角ゴ Pro W3" charset="0"/>
              </a:rPr>
              <a:t>脚本，可以将</a:t>
            </a:r>
            <a:r>
              <a:rPr lang="en-US" altLang="zh-CN" sz="1600" dirty="0">
                <a:latin typeface="+mn-lt"/>
                <a:ea typeface="ヒラギノ角ゴ Pro W3" charset="0"/>
                <a:cs typeface="ヒラギノ角ゴ Pro W3" charset="0"/>
              </a:rPr>
              <a:t>/</a:t>
            </a:r>
            <a:r>
              <a:rPr lang="en-US" sz="1600" dirty="0" err="1">
                <a:latin typeface="+mn-lt"/>
                <a:ea typeface="ヒラギノ角ゴ Pro W3" charset="0"/>
                <a:cs typeface="ヒラギノ角ゴ Pro W3" charset="0"/>
              </a:rPr>
              <a:t>etc</a:t>
            </a:r>
            <a:r>
              <a:rPr lang="en-US" sz="1600" dirty="0">
                <a:latin typeface="+mn-lt"/>
                <a:ea typeface="ヒラギノ角ゴ Pro W3" charset="0"/>
                <a:cs typeface="ヒラギノ角ゴ Pro W3" charset="0"/>
              </a:rPr>
              <a:t>/</a:t>
            </a:r>
            <a:r>
              <a:rPr lang="en-US" sz="1600" dirty="0" err="1">
                <a:latin typeface="+mn-lt"/>
                <a:ea typeface="ヒラギノ角ゴ Pro W3" charset="0"/>
                <a:cs typeface="ヒラギノ角ゴ Pro W3" charset="0"/>
              </a:rPr>
              <a:t>passwd</a:t>
            </a:r>
            <a:r>
              <a:rPr lang="zh-CN" altLang="en-US" sz="1600" dirty="0">
                <a:latin typeface="+mn-lt"/>
                <a:ea typeface="ヒラギノ角ゴ Pro W3" charset="0"/>
                <a:cs typeface="ヒラギノ角ゴ Pro W3" charset="0"/>
              </a:rPr>
              <a:t>的第一列取出，而且每一列都以一行字符串“</a:t>
            </a:r>
            <a:r>
              <a:rPr lang="en-US" sz="1600" dirty="0">
                <a:latin typeface="+mn-lt"/>
                <a:ea typeface="ヒラギノ角ゴ Pro W3" charset="0"/>
                <a:cs typeface="ヒラギノ角ゴ Pro W3" charset="0"/>
              </a:rPr>
              <a:t>The 1 account is “root””</a:t>
            </a:r>
            <a:r>
              <a:rPr lang="zh-CN" altLang="en-US" sz="1600" dirty="0">
                <a:latin typeface="+mn-lt"/>
                <a:ea typeface="ヒラギノ角ゴ Pro W3" charset="0"/>
                <a:cs typeface="ヒラギノ角ゴ Pro W3" charset="0"/>
              </a:rPr>
              <a:t>来显示，那个</a:t>
            </a:r>
            <a:r>
              <a:rPr lang="en-US" altLang="zh-CN" sz="1600" dirty="0">
                <a:latin typeface="+mn-lt"/>
                <a:ea typeface="ヒラギノ角ゴ Pro W3" charset="0"/>
                <a:cs typeface="ヒラギノ角ゴ Pro W3" charset="0"/>
              </a:rPr>
              <a:t>1</a:t>
            </a:r>
            <a:r>
              <a:rPr lang="zh-CN" altLang="en-US" sz="1600" dirty="0">
                <a:latin typeface="+mn-lt"/>
                <a:ea typeface="ヒラギノ角ゴ Pro W3" charset="0"/>
                <a:cs typeface="ヒラギノ角ゴ Pro W3" charset="0"/>
              </a:rPr>
              <a:t>表示行数，</a:t>
            </a:r>
            <a:r>
              <a:rPr lang="en-US" sz="1600" dirty="0">
                <a:latin typeface="+mn-lt"/>
                <a:ea typeface="ヒラギノ角ゴ Pro W3" charset="0"/>
                <a:cs typeface="ヒラギノ角ゴ Pro W3" charset="0"/>
              </a:rPr>
              <a:t>root</a:t>
            </a:r>
            <a:r>
              <a:rPr lang="zh-CN" altLang="en-US" sz="1600" dirty="0">
                <a:latin typeface="+mn-lt"/>
                <a:ea typeface="ヒラギノ角ゴ Pro W3" charset="0"/>
                <a:cs typeface="ヒラギノ角ゴ Pro W3" charset="0"/>
              </a:rPr>
              <a:t>表示账号名称。</a:t>
            </a:r>
          </a:p>
          <a:p>
            <a:pPr indent="355600">
              <a:lnSpc>
                <a:spcPct val="114000"/>
              </a:lnSpc>
              <a:spcAft>
                <a:spcPts val="600"/>
              </a:spcAft>
              <a:buClr>
                <a:srgbClr val="124191"/>
              </a:buClr>
            </a:pPr>
            <a:r>
              <a:rPr lang="en-US" sz="1400" dirty="0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# </a:t>
            </a:r>
            <a:r>
              <a:rPr lang="en-US" sz="1400" dirty="0" err="1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awk</a:t>
            </a:r>
            <a:r>
              <a:rPr lang="en-US" sz="1400" dirty="0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-F: '{</a:t>
            </a:r>
            <a:r>
              <a:rPr lang="en-US" sz="1400" dirty="0" err="1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("The %d account is \"%s\"\n"),NR,$1}' /</a:t>
            </a:r>
            <a:r>
              <a:rPr lang="en-US" sz="1400" dirty="0" err="1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passwd</a:t>
            </a:r>
            <a:endParaRPr lang="en-US" sz="1400" dirty="0">
              <a:latin typeface="Courier New" panose="02070309020205020404" pitchFamily="49" charset="0"/>
              <a:ea typeface="ヒラギノ角ゴ Pro W3" charset="0"/>
              <a:cs typeface="Courier New" panose="02070309020205020404" pitchFamily="49" charset="0"/>
            </a:endParaRPr>
          </a:p>
          <a:p>
            <a:pPr indent="355600">
              <a:lnSpc>
                <a:spcPct val="114000"/>
              </a:lnSpc>
              <a:spcAft>
                <a:spcPts val="600"/>
              </a:spcAft>
              <a:buClr>
                <a:srgbClr val="124191"/>
              </a:buClr>
            </a:pPr>
            <a:r>
              <a:rPr lang="en-US" sz="1400" dirty="0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# cat </a:t>
            </a:r>
            <a:r>
              <a:rPr lang="en-US" sz="1400" dirty="0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passwd</a:t>
            </a:r>
            <a:r>
              <a:rPr lang="en-US" sz="1400" dirty="0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 | cut -d ':' -f1 | </a:t>
            </a:r>
            <a:r>
              <a:rPr lang="en-US" sz="1400" dirty="0" err="1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awk</a:t>
            </a:r>
            <a:r>
              <a:rPr lang="en-US" sz="1400" dirty="0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 '{</a:t>
            </a:r>
            <a:r>
              <a:rPr lang="en-US" sz="1400" dirty="0" err="1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printf</a:t>
            </a:r>
            <a:r>
              <a:rPr lang="en-US" sz="1400" dirty="0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("The %d account is \"%s\"\n"),NR,$1</a:t>
            </a:r>
            <a:r>
              <a:rPr lang="en-US" sz="1400" dirty="0" smtClean="0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}'</a:t>
            </a:r>
            <a:endParaRPr lang="en-US" sz="1600" dirty="0" smtClean="0">
              <a:latin typeface="+mn-lt"/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20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8400" y="2430463"/>
            <a:ext cx="17272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&lt;Change information classification in footer&gt;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 Overview: What is shell?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31" y="920282"/>
            <a:ext cx="33337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1"/>
          <p:cNvSpPr txBox="1">
            <a:spLocks/>
          </p:cNvSpPr>
          <p:nvPr/>
        </p:nvSpPr>
        <p:spPr>
          <a:xfrm>
            <a:off x="4406900" y="1188393"/>
            <a:ext cx="4165600" cy="1173807"/>
          </a:xfrm>
          <a:prstGeom prst="rect">
            <a:avLst/>
          </a:prstGeom>
        </p:spPr>
        <p:txBody>
          <a:bodyPr lIns="0" tIns="0" rIns="0" bIns="0"/>
          <a:lstStyle>
            <a:lvl1pPr marL="230188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8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400" lvl="0" indent="-230400">
              <a:spcBef>
                <a:spcPts val="0"/>
              </a:spcBef>
              <a:buFont typeface="Arial"/>
              <a:buChar char="•"/>
            </a:pPr>
            <a:r>
              <a:rPr lang="en-GB" sz="1800" dirty="0" smtClean="0">
                <a:cs typeface="Nokia Pure Headline Light"/>
              </a:rPr>
              <a:t>Kernel: Hardware, Scheduler, Memory</a:t>
            </a:r>
          </a:p>
          <a:p>
            <a:pPr marL="230400" lvl="0" indent="-230400">
              <a:spcBef>
                <a:spcPts val="0"/>
              </a:spcBef>
              <a:buFont typeface="Arial"/>
              <a:buChar char="•"/>
            </a:pPr>
            <a:r>
              <a:rPr lang="en-GB" sz="1800" dirty="0" smtClean="0">
                <a:cs typeface="Nokia Pure Headline Light"/>
              </a:rPr>
              <a:t>Shell: CLI sequencing</a:t>
            </a:r>
            <a:endParaRPr lang="en-GB" sz="1800" dirty="0">
              <a:cs typeface="Nokia Pure Headline Light"/>
            </a:endParaRPr>
          </a:p>
          <a:p>
            <a:pPr marL="230400" lvl="0" indent="-230400">
              <a:spcBef>
                <a:spcPts val="0"/>
              </a:spcBef>
              <a:buFont typeface="Arial"/>
              <a:buChar char="•"/>
            </a:pPr>
            <a:r>
              <a:rPr lang="en-GB" sz="1800" dirty="0" smtClean="0">
                <a:cs typeface="Nokia Pure Headline Light"/>
              </a:rPr>
              <a:t>Application: user app daemons</a:t>
            </a:r>
            <a:endParaRPr lang="en-GB" sz="1800" dirty="0">
              <a:cs typeface="Nokia Pure Headline Light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406900" y="2460157"/>
            <a:ext cx="4165600" cy="1362543"/>
          </a:xfrm>
          <a:prstGeom prst="rect">
            <a:avLst/>
          </a:prstGeom>
        </p:spPr>
        <p:txBody>
          <a:bodyPr lIns="0" tIns="0" rIns="0" bIns="0"/>
          <a:lstStyle>
            <a:lvl1pPr marL="230188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8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1800" dirty="0" smtClean="0">
                <a:cs typeface="Nokia Pure Headline Light"/>
              </a:rPr>
              <a:t>Shell is </a:t>
            </a:r>
            <a:r>
              <a:rPr lang="en-US" sz="1800" dirty="0">
                <a:cs typeface="Nokia Pure Headline Light"/>
              </a:rPr>
              <a:t>a user interface for access to an operating system's </a:t>
            </a:r>
            <a:r>
              <a:rPr lang="en-US" sz="1800" dirty="0" smtClean="0">
                <a:cs typeface="Nokia Pure Headline Light"/>
              </a:rPr>
              <a:t>services.</a:t>
            </a:r>
            <a:endParaRPr lang="en-GB" sz="1800" dirty="0" smtClean="0">
              <a:cs typeface="Nokia Pure Headline Light"/>
            </a:endParaRPr>
          </a:p>
          <a:p>
            <a:pPr marL="230400" lvl="0" indent="-230400">
              <a:spcBef>
                <a:spcPts val="0"/>
              </a:spcBef>
              <a:buFont typeface="Arial"/>
              <a:buChar char="•"/>
            </a:pPr>
            <a:r>
              <a:rPr lang="en-GB" sz="1800" dirty="0" smtClean="0">
                <a:cs typeface="Nokia Pure Headline Light"/>
              </a:rPr>
              <a:t>CLI: Command-Line Interface, GNOME</a:t>
            </a:r>
          </a:p>
          <a:p>
            <a:pPr marL="230400" lvl="0" indent="-230400">
              <a:spcBef>
                <a:spcPts val="0"/>
              </a:spcBef>
              <a:buFont typeface="Arial"/>
              <a:buChar char="•"/>
            </a:pPr>
            <a:r>
              <a:rPr lang="en-GB" sz="1800" dirty="0" smtClean="0">
                <a:cs typeface="Nokia Pure Headline Light"/>
              </a:rPr>
              <a:t>GUI</a:t>
            </a:r>
            <a:r>
              <a:rPr lang="en-GB" sz="1800" dirty="0">
                <a:cs typeface="Nokia Pure Headline Light"/>
              </a:rPr>
              <a:t>: </a:t>
            </a:r>
            <a:r>
              <a:rPr lang="en-GB" sz="1800" dirty="0" smtClean="0">
                <a:cs typeface="Nokia Pure Headline Light"/>
              </a:rPr>
              <a:t>Graphical User Interface, BASH</a:t>
            </a:r>
            <a:endParaRPr lang="en-GB" sz="1800" dirty="0">
              <a:cs typeface="Nokia Pure Headline Light"/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4406900" y="4073057"/>
            <a:ext cx="4165600" cy="681271"/>
          </a:xfrm>
          <a:prstGeom prst="rect">
            <a:avLst/>
          </a:prstGeom>
        </p:spPr>
        <p:txBody>
          <a:bodyPr lIns="0" tIns="0" rIns="0" bIns="0"/>
          <a:lstStyle>
            <a:lvl1pPr marL="230188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32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8788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8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2pPr>
            <a:lvl3pPr marL="684213" indent="-225425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3pPr>
            <a:lvl4pPr marL="912813" indent="-228600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Lucida Grande"/>
              <a:buChar char="-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4pPr>
            <a:lvl5pPr marL="1143000" indent="-230188" algn="l" defTabSz="457200" rtl="0" eaLnBrk="1" fontAlgn="base" hangingPunct="1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ヒラギノ角ゴ Pro W3" charset="0"/>
                <a:cs typeface="ヒラギノ角ゴ Pro W3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</a:pPr>
            <a:r>
              <a:rPr lang="en-GB" sz="1800" dirty="0" err="1" smtClean="0">
                <a:cs typeface="Nokia Pure Headline Light"/>
              </a:rPr>
              <a:t>sh</a:t>
            </a:r>
            <a:r>
              <a:rPr lang="en-GB" sz="1800" dirty="0" smtClean="0">
                <a:cs typeface="Nokia Pure Headline Light"/>
              </a:rPr>
              <a:t>, bash, </a:t>
            </a:r>
            <a:r>
              <a:rPr lang="en-GB" sz="1800" dirty="0" err="1" smtClean="0">
                <a:cs typeface="Nokia Pure Headline Light"/>
              </a:rPr>
              <a:t>csh</a:t>
            </a:r>
            <a:r>
              <a:rPr lang="en-GB" sz="1800" dirty="0" smtClean="0">
                <a:cs typeface="Nokia Pure Headline Light"/>
              </a:rPr>
              <a:t>, </a:t>
            </a:r>
            <a:r>
              <a:rPr lang="en-GB" sz="1800" dirty="0" err="1" smtClean="0">
                <a:cs typeface="Nokia Pure Headline Light"/>
              </a:rPr>
              <a:t>ksh</a:t>
            </a:r>
            <a:r>
              <a:rPr lang="en-GB" sz="1800" dirty="0" smtClean="0">
                <a:cs typeface="Nokia Pure Headline Light"/>
              </a:rPr>
              <a:t>, ash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sz="1800" dirty="0" smtClean="0">
                <a:cs typeface="Nokia Pure Headline Light"/>
              </a:rPr>
              <a:t>Echo $SHELL to check your system shell</a:t>
            </a:r>
            <a:endParaRPr lang="en-GB" sz="1800" dirty="0">
              <a:cs typeface="Nokia Pure Headline Light"/>
            </a:endParaRPr>
          </a:p>
        </p:txBody>
      </p:sp>
    </p:spTree>
    <p:extLst>
      <p:ext uri="{BB962C8B-B14F-4D97-AF65-F5344CB8AC3E}">
        <p14:creationId xmlns:p14="http://schemas.microsoft.com/office/powerpoint/2010/main" val="241160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&lt;Change information classification in footer&gt;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Start shell: Hello world!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745249"/>
              </p:ext>
            </p:extLst>
          </p:nvPr>
        </p:nvGraphicFramePr>
        <p:xfrm>
          <a:off x="604759" y="2409606"/>
          <a:ext cx="6533019" cy="16814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65330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hello.sh</a:t>
                      </a:r>
                      <a:endParaRPr lang="zh-CN" alt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#!/bin/bash</a:t>
                      </a:r>
                      <a:br>
                        <a:rPr lang="en-US" altLang="zh-CN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altLang="zh-CN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#This program shows "Hello world!" in your screen.</a:t>
                      </a:r>
                      <a:br>
                        <a:rPr lang="en-US" altLang="zh-CN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altLang="zh-CN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US" altLang="zh-CN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altLang="zh-CN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-e "Hello world!\n"</a:t>
                      </a:r>
                      <a:br>
                        <a:rPr lang="en-US" altLang="zh-CN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altLang="zh-CN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exit 0</a:t>
                      </a:r>
                      <a:endParaRPr lang="zh-CN" alt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4756" y="856261"/>
            <a:ext cx="8213525" cy="1446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4000"/>
              </a:lnSpc>
              <a:spcAft>
                <a:spcPts val="600"/>
              </a:spcAft>
              <a:buClr>
                <a:srgbClr val="124191"/>
              </a:buClr>
              <a:buAutoNum type="arabicPeriod"/>
            </a:pPr>
            <a:r>
              <a:rPr lang="en-US" sz="1600" dirty="0" smtClean="0">
                <a:latin typeface="+mn-lt"/>
                <a:ea typeface="ヒラギノ角ゴ Pro W3" charset="0"/>
                <a:cs typeface="ヒラギノ角ゴ Pro W3" charset="0"/>
              </a:rPr>
              <a:t>Execute </a:t>
            </a:r>
            <a:r>
              <a:rPr lang="en-US" sz="1600" dirty="0">
                <a:latin typeface="+mn-lt"/>
                <a:ea typeface="ヒラギノ角ゴ Pro W3" charset="0"/>
                <a:cs typeface="ヒラギノ角ゴ Pro W3" charset="0"/>
              </a:rPr>
              <a:t>shell commands at the shell </a:t>
            </a:r>
            <a:r>
              <a:rPr lang="en-US" sz="1600" dirty="0" smtClean="0">
                <a:latin typeface="+mn-lt"/>
                <a:ea typeface="ヒラギノ角ゴ Pro W3" charset="0"/>
                <a:cs typeface="ヒラギノ角ゴ Pro W3" charset="0"/>
              </a:rPr>
              <a:t>prompt</a:t>
            </a:r>
          </a:p>
          <a:p>
            <a:pPr marL="342900" indent="-342900">
              <a:lnSpc>
                <a:spcPct val="114000"/>
              </a:lnSpc>
              <a:spcAft>
                <a:spcPts val="600"/>
              </a:spcAft>
              <a:buClr>
                <a:srgbClr val="124191"/>
              </a:buClr>
              <a:buAutoNum type="arabicPeriod"/>
            </a:pPr>
            <a:r>
              <a:rPr lang="en-US" sz="1600" dirty="0" smtClean="0">
                <a:latin typeface="+mn-lt"/>
                <a:ea typeface="ヒラギノ角ゴ Pro W3" charset="0"/>
                <a:cs typeface="ヒラギノ角ゴ Pro W3" charset="0"/>
              </a:rPr>
              <a:t>Shell script</a:t>
            </a:r>
          </a:p>
          <a:p>
            <a:pPr>
              <a:lnSpc>
                <a:spcPct val="114000"/>
              </a:lnSpc>
              <a:spcAft>
                <a:spcPts val="600"/>
              </a:spcAft>
              <a:buClr>
                <a:srgbClr val="124191"/>
              </a:buClr>
            </a:pPr>
            <a:r>
              <a:rPr lang="en-US" sz="1600" dirty="0" smtClean="0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# </a:t>
            </a:r>
            <a:r>
              <a:rPr lang="en-US" sz="1600" dirty="0" err="1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c</a:t>
            </a:r>
            <a:r>
              <a:rPr lang="en-US" sz="1600" dirty="0" err="1" smtClean="0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hmod</a:t>
            </a:r>
            <a:r>
              <a:rPr lang="en-US" sz="1600" dirty="0" smtClean="0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 +x hello.sh</a:t>
            </a:r>
          </a:p>
          <a:p>
            <a:pPr>
              <a:lnSpc>
                <a:spcPct val="114000"/>
              </a:lnSpc>
              <a:spcAft>
                <a:spcPts val="600"/>
              </a:spcAft>
              <a:buClr>
                <a:srgbClr val="124191"/>
              </a:buClr>
            </a:pPr>
            <a:r>
              <a:rPr lang="en-US" sz="1600" dirty="0" smtClean="0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# ./hello.sh</a:t>
            </a:r>
            <a:r>
              <a:rPr lang="en-US" sz="1600" dirty="0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 </a:t>
            </a:r>
            <a:r>
              <a:rPr lang="en-US" sz="1600" i="1" dirty="0" smtClean="0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or</a:t>
            </a:r>
            <a:r>
              <a:rPr lang="en-US" sz="1600" dirty="0" smtClean="0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 bash hello.sh </a:t>
            </a:r>
            <a:r>
              <a:rPr lang="en-US" sz="1600" i="1" dirty="0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or</a:t>
            </a:r>
            <a:r>
              <a:rPr lang="en-US" sz="1600" dirty="0" smtClean="0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 source hello.sh </a:t>
            </a:r>
            <a:r>
              <a:rPr lang="en-US" sz="1600" i="1" dirty="0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or</a:t>
            </a:r>
            <a:r>
              <a:rPr lang="en-US" sz="1600" dirty="0" smtClean="0">
                <a:latin typeface="Courier New" panose="02070309020205020404" pitchFamily="49" charset="0"/>
                <a:ea typeface="ヒラギノ角ゴ Pro W3" charset="0"/>
                <a:cs typeface="Courier New" panose="02070309020205020404" pitchFamily="49" charset="0"/>
              </a:rPr>
              <a:t> . hello.sh</a:t>
            </a:r>
          </a:p>
        </p:txBody>
      </p:sp>
    </p:spTree>
    <p:extLst>
      <p:ext uri="{BB962C8B-B14F-4D97-AF65-F5344CB8AC3E}">
        <p14:creationId xmlns:p14="http://schemas.microsoft.com/office/powerpoint/2010/main" val="100683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&lt;Change information classification in footer&gt;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 Variables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buClr>
                <a:srgbClr val="001135"/>
              </a:buClr>
              <a:buFont typeface="+mj-lt"/>
              <a:buAutoNum type="arabicPeriod"/>
            </a:pPr>
            <a:r>
              <a:rPr lang="en-US" sz="1800" dirty="0" smtClean="0"/>
              <a:t>User </a:t>
            </a:r>
            <a:r>
              <a:rPr lang="en-US" sz="1800" dirty="0"/>
              <a:t>defined variables (UDV</a:t>
            </a:r>
            <a:r>
              <a:rPr lang="en-US" sz="1800" dirty="0" smtClean="0"/>
              <a:t>): low letters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</a:rPr>
              <a:t>Define: </a:t>
            </a:r>
            <a:r>
              <a:rPr lang="en-US" altLang="zh-CN" sz="1400" i="1" dirty="0">
                <a:solidFill>
                  <a:schemeClr val="tx1"/>
                </a:solidFill>
              </a:rPr>
              <a:t>Syntax: </a:t>
            </a:r>
            <a:r>
              <a:rPr lang="en-US" altLang="zh-CN" sz="1400" b="1" dirty="0">
                <a:solidFill>
                  <a:schemeClr val="tx1"/>
                </a:solidFill>
              </a:rPr>
              <a:t>variable 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name=value</a:t>
            </a:r>
            <a:r>
              <a:rPr lang="en-US" altLang="zh-CN" sz="1400" dirty="0" smtClean="0">
                <a:solidFill>
                  <a:schemeClr val="tx1"/>
                </a:solidFill>
              </a:rPr>
              <a:t>, </a:t>
            </a:r>
            <a:r>
              <a:rPr lang="en-US" altLang="zh-CN" sz="1400" i="1" dirty="0">
                <a:solidFill>
                  <a:schemeClr val="tx1"/>
                </a:solidFill>
              </a:rPr>
              <a:t>Example</a:t>
            </a:r>
            <a:r>
              <a:rPr lang="en-US" altLang="zh-CN" sz="1400" dirty="0" smtClean="0">
                <a:solidFill>
                  <a:schemeClr val="tx1"/>
                </a:solidFill>
              </a:rPr>
              <a:t>: 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number=10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</a:rPr>
              <a:t>Access: </a:t>
            </a:r>
            <a:r>
              <a:rPr lang="en-US" altLang="zh-CN" sz="1400" i="1" dirty="0" smtClean="0">
                <a:solidFill>
                  <a:schemeClr val="tx1"/>
                </a:solidFill>
              </a:rPr>
              <a:t>Syntax</a:t>
            </a:r>
            <a:r>
              <a:rPr lang="en-US" altLang="zh-CN" sz="1400" dirty="0" smtClean="0">
                <a:solidFill>
                  <a:schemeClr val="tx1"/>
                </a:solidFill>
              </a:rPr>
              <a:t>: 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${variable name}</a:t>
            </a:r>
            <a:r>
              <a:rPr lang="en-US" altLang="zh-CN" sz="1400" dirty="0" smtClean="0">
                <a:solidFill>
                  <a:schemeClr val="tx1"/>
                </a:solidFill>
              </a:rPr>
              <a:t>, </a:t>
            </a:r>
            <a:r>
              <a:rPr lang="en-US" altLang="zh-CN" sz="1400" i="1" dirty="0">
                <a:solidFill>
                  <a:schemeClr val="tx1"/>
                </a:solidFill>
              </a:rPr>
              <a:t>Example</a:t>
            </a:r>
            <a:r>
              <a:rPr lang="en-US" altLang="zh-CN" sz="1400" dirty="0" smtClean="0">
                <a:solidFill>
                  <a:schemeClr val="tx1"/>
                </a:solidFill>
              </a:rPr>
              <a:t>: 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echo ${number}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endParaRPr lang="en-US" altLang="zh-CN" sz="1400" b="1" dirty="0">
              <a:solidFill>
                <a:schemeClr val="tx1"/>
              </a:solidFill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</a:rPr>
              <a:t>Tips: Don't </a:t>
            </a:r>
            <a:r>
              <a:rPr lang="en-US" altLang="zh-CN" sz="1400" dirty="0">
                <a:solidFill>
                  <a:schemeClr val="tx1"/>
                </a:solidFill>
              </a:rPr>
              <a:t>put spaces on either side of the equal sign when assigning value to variable</a:t>
            </a:r>
            <a:r>
              <a:rPr lang="en-US" altLang="zh-CN" sz="1400" dirty="0" smtClean="0">
                <a:solidFill>
                  <a:schemeClr val="tx1"/>
                </a:solidFill>
              </a:rPr>
              <a:t>.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</a:rPr>
              <a:t>          </a:t>
            </a:r>
            <a:r>
              <a:rPr lang="en-US" altLang="zh-CN" sz="1400" dirty="0" smtClean="0">
                <a:solidFill>
                  <a:schemeClr val="tx1"/>
                </a:solidFill>
              </a:rPr>
              <a:t>Variables </a:t>
            </a:r>
            <a:r>
              <a:rPr lang="en-US" altLang="zh-CN" sz="1400" dirty="0">
                <a:solidFill>
                  <a:schemeClr val="tx1"/>
                </a:solidFill>
              </a:rPr>
              <a:t>are case-sensitive, just like filename in Linux.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 marL="228600" lvl="0" indent="-228600">
              <a:buClr>
                <a:srgbClr val="001135"/>
              </a:buClr>
              <a:buFont typeface="+mj-lt"/>
              <a:buAutoNum type="arabicPeriod"/>
            </a:pPr>
            <a:r>
              <a:rPr lang="en-US" sz="1800" dirty="0" smtClean="0"/>
              <a:t>System variables: created and maintained by Linux itself. CAPITAL LETTERS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sz="1400" b="1" dirty="0" smtClean="0">
                <a:solidFill>
                  <a:schemeClr val="tx1"/>
                </a:solidFill>
              </a:rPr>
              <a:t>$PWD </a:t>
            </a:r>
            <a:r>
              <a:rPr lang="en-US" sz="1400" dirty="0">
                <a:solidFill>
                  <a:schemeClr val="tx1"/>
                </a:solidFill>
              </a:rPr>
              <a:t>This variable consists of a string which records the name of the current directory. 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sz="1400" b="1" dirty="0">
                <a:solidFill>
                  <a:schemeClr val="tx1"/>
                </a:solidFill>
              </a:rPr>
              <a:t>$TERM </a:t>
            </a:r>
            <a:r>
              <a:rPr lang="en-US" sz="1400" dirty="0">
                <a:solidFill>
                  <a:schemeClr val="tx1"/>
                </a:solidFill>
              </a:rPr>
              <a:t>The terminal type. 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sz="1400" b="1" dirty="0">
                <a:solidFill>
                  <a:schemeClr val="tx1"/>
                </a:solidFill>
              </a:rPr>
              <a:t>$PATH</a:t>
            </a:r>
            <a:r>
              <a:rPr lang="en-US" sz="1400" dirty="0" smtClean="0">
                <a:solidFill>
                  <a:schemeClr val="tx1"/>
                </a:solidFill>
              </a:rPr>
              <a:t> listing </a:t>
            </a:r>
            <a:r>
              <a:rPr lang="en-US" sz="1400" dirty="0">
                <a:solidFill>
                  <a:schemeClr val="tx1"/>
                </a:solidFill>
              </a:rPr>
              <a:t>a set of paths to directories where executables may be found. </a:t>
            </a:r>
            <a:endParaRPr lang="en-US" sz="1400" dirty="0" smtClean="0">
              <a:solidFill>
                <a:schemeClr val="tx1"/>
              </a:solidFill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sz="1400" dirty="0" smtClean="0">
                <a:solidFill>
                  <a:schemeClr val="tx1"/>
                </a:solidFill>
              </a:rPr>
              <a:t>$HOME $PS1 $SHELL</a:t>
            </a:r>
            <a:endParaRPr lang="en-US" sz="1400" dirty="0">
              <a:solidFill>
                <a:schemeClr val="tx1"/>
              </a:solidFill>
            </a:endParaRPr>
          </a:p>
          <a:p>
            <a:pPr marL="228600" lvl="0" indent="-228600">
              <a:buClr>
                <a:srgbClr val="001135"/>
              </a:buClr>
              <a:buFont typeface="+mj-lt"/>
              <a:buAutoNum type="arabicPeriod"/>
            </a:pPr>
            <a:endParaRPr lang="en-US" sz="1800" dirty="0" smtClean="0"/>
          </a:p>
          <a:p>
            <a:pPr marL="228600" lvl="0" indent="-228600">
              <a:buClr>
                <a:srgbClr val="001135"/>
              </a:buClr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5580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&lt;Change information classification in footer&gt;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 Variables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buClr>
                <a:srgbClr val="001135"/>
              </a:buClr>
              <a:buFont typeface="+mj-lt"/>
              <a:buAutoNum type="arabicPeriod" startAt="3"/>
            </a:pPr>
            <a:r>
              <a:rPr lang="en-US" sz="1800" dirty="0" smtClean="0"/>
              <a:t>Special variables: </a:t>
            </a:r>
            <a:r>
              <a:rPr lang="en-US" sz="1800" i="1" dirty="0" smtClean="0"/>
              <a:t>Example: special_var.sh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  <a:ea typeface="+mn-ea"/>
              </a:rPr>
              <a:t>$0 - The filename of the current script.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  <a:ea typeface="+mn-ea"/>
              </a:rPr>
              <a:t>$</a:t>
            </a:r>
            <a:r>
              <a:rPr lang="en-US" altLang="zh-CN" sz="1400" dirty="0">
                <a:solidFill>
                  <a:schemeClr val="tx1"/>
                </a:solidFill>
                <a:ea typeface="+mn-ea"/>
              </a:rPr>
              <a:t>n - The Nth argument passed to script was invoked or function was called</a:t>
            </a:r>
            <a:r>
              <a:rPr lang="en-US" altLang="zh-CN" sz="1400" dirty="0" smtClean="0">
                <a:solidFill>
                  <a:schemeClr val="tx1"/>
                </a:solidFill>
                <a:ea typeface="+mn-ea"/>
              </a:rPr>
              <a:t>.</a:t>
            </a:r>
            <a:endParaRPr lang="en-US" altLang="zh-CN" sz="1400" dirty="0">
              <a:solidFill>
                <a:schemeClr val="tx1"/>
              </a:solidFill>
              <a:ea typeface="+mn-ea"/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ea typeface="+mn-ea"/>
              </a:rPr>
              <a:t>$# - The number of argument passed to script or function</a:t>
            </a:r>
            <a:r>
              <a:rPr lang="en-US" altLang="zh-CN" sz="1400" dirty="0" smtClean="0">
                <a:solidFill>
                  <a:schemeClr val="tx1"/>
                </a:solidFill>
                <a:ea typeface="+mn-ea"/>
              </a:rPr>
              <a:t>.</a:t>
            </a:r>
            <a:endParaRPr lang="en-US" altLang="zh-CN" sz="1400" dirty="0">
              <a:solidFill>
                <a:schemeClr val="tx1"/>
              </a:solidFill>
              <a:ea typeface="+mn-ea"/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ea typeface="+mn-ea"/>
              </a:rPr>
              <a:t>$@ - All arguments passed to script or function</a:t>
            </a:r>
            <a:r>
              <a:rPr lang="en-US" altLang="zh-CN" sz="1400" dirty="0" smtClean="0">
                <a:solidFill>
                  <a:schemeClr val="tx1"/>
                </a:solidFill>
                <a:ea typeface="+mn-ea"/>
              </a:rPr>
              <a:t>.</a:t>
            </a:r>
            <a:endParaRPr lang="en-US" altLang="zh-CN" sz="1400" dirty="0">
              <a:solidFill>
                <a:schemeClr val="tx1"/>
              </a:solidFill>
              <a:ea typeface="+mn-ea"/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ea typeface="+mn-ea"/>
              </a:rPr>
              <a:t>$* - All arguments passed to script or function</a:t>
            </a:r>
            <a:r>
              <a:rPr lang="en-US" altLang="zh-CN" sz="1400" dirty="0" smtClean="0">
                <a:solidFill>
                  <a:schemeClr val="tx1"/>
                </a:solidFill>
                <a:ea typeface="+mn-ea"/>
              </a:rPr>
              <a:t>.</a:t>
            </a:r>
            <a:endParaRPr lang="en-US" altLang="zh-CN" sz="1400" dirty="0">
              <a:solidFill>
                <a:schemeClr val="tx1"/>
              </a:solidFill>
              <a:ea typeface="+mn-ea"/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ea typeface="+mn-ea"/>
              </a:rPr>
              <a:t>$? - The exit status of the last command executed</a:t>
            </a:r>
            <a:r>
              <a:rPr lang="en-US" altLang="zh-CN" sz="1400" dirty="0" smtClean="0">
                <a:solidFill>
                  <a:schemeClr val="tx1"/>
                </a:solidFill>
                <a:ea typeface="+mn-ea"/>
              </a:rPr>
              <a:t>.</a:t>
            </a:r>
            <a:endParaRPr lang="en-US" altLang="zh-CN" sz="1400" dirty="0">
              <a:solidFill>
                <a:schemeClr val="tx1"/>
              </a:solidFill>
              <a:ea typeface="+mn-ea"/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ea typeface="+mn-ea"/>
              </a:rPr>
              <a:t>$$ - The process ID of the current shell. 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ea typeface="+mn-ea"/>
              </a:rPr>
              <a:t>$! - The process number of the last background command</a:t>
            </a:r>
            <a:r>
              <a:rPr lang="en-US" altLang="zh-CN" sz="1400" dirty="0" smtClean="0">
                <a:solidFill>
                  <a:schemeClr val="tx1"/>
                </a:solidFill>
                <a:ea typeface="+mn-ea"/>
              </a:rPr>
              <a:t>.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endParaRPr lang="en-US" altLang="zh-CN" sz="1400" dirty="0">
              <a:solidFill>
                <a:schemeClr val="tx1"/>
              </a:solidFill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sz="1400" i="1" dirty="0">
                <a:solidFill>
                  <a:schemeClr val="tx1"/>
                </a:solidFill>
              </a:rPr>
              <a:t>$@ and $* have different behavior when they were enclosed in double quotes</a:t>
            </a:r>
            <a:r>
              <a:rPr lang="en-US" sz="1400" i="1" dirty="0" smtClean="0">
                <a:solidFill>
                  <a:schemeClr val="tx1"/>
                </a:solidFill>
              </a:rPr>
              <a:t>.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sz="1400" i="1" dirty="0" smtClean="0">
                <a:solidFill>
                  <a:schemeClr val="tx1"/>
                </a:solidFill>
              </a:rPr>
              <a:t>shift</a:t>
            </a:r>
            <a:endParaRPr lang="en-US" sz="1400" i="1" dirty="0">
              <a:solidFill>
                <a:schemeClr val="tx1"/>
              </a:solidFill>
            </a:endParaRPr>
          </a:p>
          <a:p>
            <a:pPr marL="228600" lvl="0" indent="-228600">
              <a:buClr>
                <a:srgbClr val="001135"/>
              </a:buClr>
              <a:buFont typeface="+mj-lt"/>
              <a:buAutoNum type="arabicPeriod" startAt="3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750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&lt;Change information classification in footer&gt;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Shell Variables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buClr>
                <a:srgbClr val="001135"/>
              </a:buClr>
              <a:buFont typeface="+mj-lt"/>
              <a:buAutoNum type="arabicPeriod" startAt="4"/>
            </a:pPr>
            <a:r>
              <a:rPr lang="en-US" sz="1800" dirty="0" smtClean="0"/>
              <a:t>Array</a:t>
            </a:r>
            <a:endParaRPr lang="en-US" sz="1800" i="1" dirty="0" smtClean="0"/>
          </a:p>
          <a:p>
            <a:pPr marL="801688" lvl="1" indent="-342900">
              <a:spcAft>
                <a:spcPts val="0"/>
              </a:spcAft>
              <a:buClr>
                <a:srgbClr val="001135"/>
              </a:buClr>
              <a:buFont typeface="+mj-lt"/>
              <a:buAutoNum type="alphaLcPeriod"/>
            </a:pPr>
            <a:r>
              <a:rPr lang="en-US" altLang="zh-CN" sz="1400" dirty="0">
                <a:solidFill>
                  <a:srgbClr val="001135"/>
                </a:solidFill>
              </a:rPr>
              <a:t>Initialized by assign space-delimited values enclosed in </a:t>
            </a:r>
            <a:r>
              <a:rPr lang="en-US" altLang="zh-CN" sz="1400" dirty="0" smtClean="0">
                <a:solidFill>
                  <a:srgbClr val="001135"/>
                </a:solidFill>
              </a:rPr>
              <a:t>(). </a:t>
            </a:r>
            <a:r>
              <a:rPr lang="en-US" altLang="zh-CN" sz="1400" dirty="0"/>
              <a:t>Array members need not be consecutive or contiguous. Some members of the array can be left uninitialized.</a:t>
            </a:r>
            <a:endParaRPr lang="en-US" altLang="zh-CN" sz="1400" dirty="0" smtClean="0">
              <a:solidFill>
                <a:srgbClr val="001135"/>
              </a:solidFill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my_array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=(apple banana 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"Fruit Basket" orange)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err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new_array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[2]=apricot</a:t>
            </a:r>
            <a:endParaRPr lang="en-US" altLang="zh-CN" sz="1400" dirty="0" smtClean="0">
              <a:solidFill>
                <a:schemeClr val="tx1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endParaRPr lang="en-US" altLang="zh-CN" sz="1400" dirty="0" smtClean="0">
              <a:solidFill>
                <a:srgbClr val="001135"/>
              </a:solidFill>
            </a:endParaRPr>
          </a:p>
          <a:p>
            <a:pPr marL="801688" lvl="1" indent="-342900">
              <a:spcAft>
                <a:spcPts val="0"/>
              </a:spcAft>
              <a:buClr>
                <a:srgbClr val="001135"/>
              </a:buClr>
              <a:buFont typeface="+mj-lt"/>
              <a:buAutoNum type="alphaLcPeriod" startAt="2"/>
            </a:pPr>
            <a:r>
              <a:rPr lang="en-US" sz="1400" dirty="0" smtClean="0">
                <a:solidFill>
                  <a:srgbClr val="001135"/>
                </a:solidFill>
              </a:rPr>
              <a:t>The </a:t>
            </a:r>
            <a:r>
              <a:rPr lang="en-US" sz="1400" dirty="0">
                <a:solidFill>
                  <a:srgbClr val="001135"/>
                </a:solidFill>
              </a:rPr>
              <a:t>total number of elements in the array is referenced by ${#</a:t>
            </a:r>
            <a:r>
              <a:rPr lang="en-US" sz="1400" dirty="0" err="1">
                <a:solidFill>
                  <a:srgbClr val="001135"/>
                </a:solidFill>
              </a:rPr>
              <a:t>arrayname</a:t>
            </a:r>
            <a:r>
              <a:rPr lang="en-US" sz="1400" dirty="0" smtClean="0">
                <a:solidFill>
                  <a:srgbClr val="001135"/>
                </a:solidFill>
              </a:rPr>
              <a:t>[@]}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 ${#</a:t>
            </a:r>
            <a:r>
              <a:rPr lang="en-US" altLang="zh-C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my_array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[@]}               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endParaRPr lang="en-US" sz="1400" dirty="0">
              <a:solidFill>
                <a:srgbClr val="001135"/>
              </a:solidFill>
            </a:endParaRPr>
          </a:p>
          <a:p>
            <a:pPr marL="801688" lvl="1" indent="-342900">
              <a:spcAft>
                <a:spcPts val="0"/>
              </a:spcAft>
              <a:buClr>
                <a:srgbClr val="001135"/>
              </a:buClr>
              <a:buFont typeface="+mj-lt"/>
              <a:buAutoNum type="alphaLcPeriod" startAt="3"/>
            </a:pPr>
            <a:r>
              <a:rPr lang="en-US" sz="1400" dirty="0">
                <a:solidFill>
                  <a:srgbClr val="001135"/>
                </a:solidFill>
              </a:rPr>
              <a:t>The array elements can be accessed with their numeric index. The index of the first element is 0</a:t>
            </a:r>
            <a:r>
              <a:rPr lang="en-US" sz="1400" dirty="0" smtClean="0">
                <a:solidFill>
                  <a:srgbClr val="001135"/>
                </a:solidFill>
              </a:rPr>
              <a:t>.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${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my_array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[3]}     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orange - note that curly brackets are needed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adding another array element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my_array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]="carrot"    #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assignment without a $ and curly brackets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${#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my_array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[@]} 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#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${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my_array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[${#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my_array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[@]}-1]}     # carrot</a:t>
            </a:r>
          </a:p>
        </p:txBody>
      </p:sp>
    </p:spTree>
    <p:extLst>
      <p:ext uri="{BB962C8B-B14F-4D97-AF65-F5344CB8AC3E}">
        <p14:creationId xmlns:p14="http://schemas.microsoft.com/office/powerpoint/2010/main" val="332268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&lt;Change information classification in footer&gt;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Operators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buClr>
                <a:srgbClr val="001135"/>
              </a:buClr>
              <a:buFont typeface="+mj-lt"/>
              <a:buAutoNum type="arabicPeriod"/>
            </a:pPr>
            <a:r>
              <a:rPr lang="en-US" altLang="zh-CN" sz="1800" dirty="0" smtClean="0"/>
              <a:t>Arithmetic Operators: </a:t>
            </a:r>
            <a:r>
              <a:rPr lang="en-US" altLang="zh-CN" sz="1800" dirty="0"/>
              <a:t>$((expression</a:t>
            </a:r>
            <a:r>
              <a:rPr lang="en-US" altLang="zh-CN" sz="1800" dirty="0" smtClean="0"/>
              <a:t>)) or expr command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b=$((100 * $a + 5)) # 305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c=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 100 \* $a + 5`  # 305 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 marL="228600" lvl="0" indent="-228600">
              <a:buClr>
                <a:srgbClr val="001135"/>
              </a:buClr>
              <a:buFont typeface="+mj-lt"/>
              <a:buAutoNum type="arabicPeriod"/>
            </a:pPr>
            <a:r>
              <a:rPr lang="en-US" sz="1800" dirty="0" smtClean="0"/>
              <a:t>String Operations</a:t>
            </a:r>
          </a:p>
          <a:p>
            <a:pPr marL="801688" lvl="1" indent="-342900">
              <a:spcAft>
                <a:spcPts val="0"/>
              </a:spcAft>
              <a:buClr>
                <a:srgbClr val="001135"/>
              </a:buClr>
              <a:buFont typeface="+mj-lt"/>
              <a:buAutoNum type="alphaLcPeriod"/>
            </a:pPr>
            <a:r>
              <a:rPr lang="en-US" sz="1400" dirty="0" smtClean="0">
                <a:solidFill>
                  <a:srgbClr val="001135"/>
                </a:solidFill>
              </a:rPr>
              <a:t>String Length</a:t>
            </a:r>
            <a:r>
              <a:rPr lang="en-US" sz="1400" dirty="0" smtClean="0">
                <a:solidFill>
                  <a:srgbClr val="124191"/>
                </a:solidFill>
              </a:rPr>
              <a:t>: </a:t>
            </a:r>
            <a:r>
              <a:rPr lang="en-US" sz="1400" i="1" dirty="0" err="1" smtClean="0">
                <a:solidFill>
                  <a:srgbClr val="1241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i="1" dirty="0" smtClean="0">
                <a:solidFill>
                  <a:srgbClr val="1241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="this is a string"; echo ${#</a:t>
            </a:r>
            <a:r>
              <a:rPr lang="en-US" sz="1400" i="1" dirty="0" err="1" smtClean="0">
                <a:solidFill>
                  <a:srgbClr val="1241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i="1" dirty="0" smtClean="0">
                <a:solidFill>
                  <a:srgbClr val="1241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 # 16</a:t>
            </a:r>
          </a:p>
          <a:p>
            <a:pPr marL="801688" lvl="1" indent="-342900">
              <a:spcAft>
                <a:spcPts val="0"/>
              </a:spcAft>
              <a:buClr>
                <a:srgbClr val="001135"/>
              </a:buClr>
              <a:buFont typeface="+mj-lt"/>
              <a:buAutoNum type="alphaLcPeriod"/>
            </a:pPr>
            <a:r>
              <a:rPr lang="en-US" sz="1400" dirty="0">
                <a:solidFill>
                  <a:srgbClr val="001135"/>
                </a:solidFill>
              </a:rPr>
              <a:t>Index</a:t>
            </a:r>
            <a:r>
              <a:rPr lang="en-US" sz="1400" dirty="0" smtClean="0">
                <a:solidFill>
                  <a:srgbClr val="124191"/>
                </a:solidFill>
              </a:rPr>
              <a:t>: </a:t>
            </a:r>
            <a:r>
              <a:rPr lang="en-US" sz="1400" dirty="0" smtClean="0">
                <a:solidFill>
                  <a:srgbClr val="1241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chars="hat"; </a:t>
            </a:r>
            <a:r>
              <a:rPr lang="en-US" sz="1400" i="1" dirty="0" smtClean="0">
                <a:solidFill>
                  <a:srgbClr val="1241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 index "$</a:t>
            </a:r>
            <a:r>
              <a:rPr lang="en-US" sz="1400" i="1" dirty="0" err="1" smtClean="0">
                <a:solidFill>
                  <a:srgbClr val="1241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i="1" dirty="0" smtClean="0">
                <a:solidFill>
                  <a:srgbClr val="1241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"$chars"; # 1</a:t>
            </a:r>
          </a:p>
          <a:p>
            <a:pPr marL="801688" lvl="1" indent="-342900">
              <a:spcAft>
                <a:spcPts val="0"/>
              </a:spcAft>
              <a:buClr>
                <a:srgbClr val="001135"/>
              </a:buClr>
              <a:buFont typeface="+mj-lt"/>
              <a:buAutoNum type="alphaLcPeriod"/>
            </a:pPr>
            <a:r>
              <a:rPr lang="en-US" sz="1400" dirty="0">
                <a:solidFill>
                  <a:srgbClr val="001135"/>
                </a:solidFill>
              </a:rPr>
              <a:t>Substring Extraction</a:t>
            </a:r>
            <a:r>
              <a:rPr lang="en-US" sz="1400" dirty="0">
                <a:solidFill>
                  <a:srgbClr val="124191"/>
                </a:solidFill>
              </a:rPr>
              <a:t>: </a:t>
            </a:r>
            <a:r>
              <a:rPr lang="en-US" sz="1400" i="1" dirty="0" err="1" smtClean="0">
                <a:solidFill>
                  <a:srgbClr val="1241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400" i="1" dirty="0" smtClean="0">
                <a:solidFill>
                  <a:srgbClr val="1241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1400" i="1" dirty="0" err="1" smtClean="0">
                <a:solidFill>
                  <a:srgbClr val="1241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i="1" dirty="0" smtClean="0">
                <a:solidFill>
                  <a:srgbClr val="1241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=3; echo </a:t>
            </a:r>
            <a:r>
              <a:rPr lang="en-US" altLang="zh-CN" sz="1400" i="1" dirty="0" smtClean="0">
                <a:solidFill>
                  <a:srgbClr val="1241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altLang="zh-CN" sz="1400" i="1" dirty="0" err="1" smtClean="0">
                <a:solidFill>
                  <a:srgbClr val="1241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zh-CN" sz="1400" i="1" dirty="0" smtClean="0">
                <a:solidFill>
                  <a:srgbClr val="1241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</a:t>
            </a:r>
            <a:r>
              <a:rPr lang="en-US" altLang="zh-CN" sz="1400" i="1" dirty="0" err="1" smtClean="0">
                <a:solidFill>
                  <a:srgbClr val="1241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altLang="zh-CN" sz="1400" i="1" dirty="0" smtClean="0">
                <a:solidFill>
                  <a:srgbClr val="1241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</a:t>
            </a:r>
            <a:r>
              <a:rPr lang="en-US" altLang="zh-CN" sz="1400" i="1" dirty="0" err="1" smtClean="0">
                <a:solidFill>
                  <a:srgbClr val="1241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400" i="1" dirty="0" smtClean="0">
                <a:solidFill>
                  <a:srgbClr val="1241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 # his</a:t>
            </a:r>
          </a:p>
          <a:p>
            <a:pPr marL="801688" lvl="1" indent="-342900">
              <a:spcAft>
                <a:spcPts val="0"/>
              </a:spcAft>
              <a:buClr>
                <a:srgbClr val="001135"/>
              </a:buClr>
              <a:buFont typeface="+mj-lt"/>
              <a:buAutoNum type="alphaLcPeriod"/>
            </a:pPr>
            <a:r>
              <a:rPr lang="en-US" sz="1400" dirty="0" err="1">
                <a:solidFill>
                  <a:srgbClr val="001135"/>
                </a:solidFill>
              </a:rPr>
              <a:t>Subtring</a:t>
            </a:r>
            <a:r>
              <a:rPr lang="en-US" sz="1400" dirty="0">
                <a:solidFill>
                  <a:srgbClr val="001135"/>
                </a:solidFill>
              </a:rPr>
              <a:t> Replacement: </a:t>
            </a:r>
            <a:endParaRPr lang="en-US" sz="1400" dirty="0" smtClean="0">
              <a:solidFill>
                <a:srgbClr val="001135"/>
              </a:solidFill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sz="1400" i="1" dirty="0" err="1" smtClean="0">
                <a:solidFill>
                  <a:srgbClr val="1241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i="1" dirty="0" smtClean="0">
                <a:solidFill>
                  <a:srgbClr val="1241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="to be or not to be"; echo ${</a:t>
            </a:r>
            <a:r>
              <a:rPr lang="en-US" sz="1400" i="1" dirty="0" err="1" smtClean="0">
                <a:solidFill>
                  <a:srgbClr val="1241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</a:t>
            </a:r>
            <a:r>
              <a:rPr lang="en-US" sz="1400" i="1" dirty="0" smtClean="0">
                <a:solidFill>
                  <a:srgbClr val="1241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[@]/be/eat}; # to eat or not to be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sz="1400" i="1" dirty="0" smtClean="0">
                <a:solidFill>
                  <a:srgbClr val="1241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 [ </a:t>
            </a:r>
            <a:r>
              <a:rPr lang="en-US" sz="1400" i="1" dirty="0" err="1" smtClean="0">
                <a:solidFill>
                  <a:srgbClr val="1241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i="1" dirty="0" smtClean="0">
                <a:solidFill>
                  <a:srgbClr val="1241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], [ -n </a:t>
            </a:r>
            <a:r>
              <a:rPr lang="en-US" sz="1400" i="1" dirty="0" err="1" smtClean="0">
                <a:solidFill>
                  <a:srgbClr val="1241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i="1" dirty="0" smtClean="0">
                <a:solidFill>
                  <a:srgbClr val="1241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], [ -z </a:t>
            </a:r>
            <a:r>
              <a:rPr lang="en-US" sz="1400" i="1" dirty="0" err="1" smtClean="0">
                <a:solidFill>
                  <a:srgbClr val="1241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i="1" dirty="0" smtClean="0">
                <a:solidFill>
                  <a:srgbClr val="1241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], [ str1 = str2 ], [ str1 != str2 ]</a:t>
            </a:r>
            <a:endParaRPr lang="en-US" sz="1400" i="1" dirty="0">
              <a:solidFill>
                <a:srgbClr val="12419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Clr>
                <a:srgbClr val="001135"/>
              </a:buClr>
            </a:pPr>
            <a:endParaRPr lang="en-US" sz="1800" dirty="0" smtClean="0"/>
          </a:p>
          <a:p>
            <a:pPr marL="228600" lvl="0" indent="-228600">
              <a:buClr>
                <a:srgbClr val="001135"/>
              </a:buClr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2853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&lt;Change information classification in footer&gt;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Operators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17598" y="1080000"/>
            <a:ext cx="8308800" cy="356040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buClr>
                <a:srgbClr val="001135"/>
              </a:buClr>
              <a:buFont typeface="+mj-lt"/>
              <a:buAutoNum type="arabicPeriod" startAt="3"/>
            </a:pPr>
            <a:r>
              <a:rPr lang="en-US" altLang="zh-CN" sz="1800" dirty="0" smtClean="0"/>
              <a:t>Relational operators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rgbClr val="001135"/>
                </a:solidFill>
              </a:rPr>
              <a:t>Types of numeric comparisons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comparison   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Evaluated 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true when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 -</a:t>
            </a:r>
            <a:r>
              <a:rPr lang="en-US" altLang="zh-C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$b    $a &lt; $b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 -</a:t>
            </a:r>
            <a:r>
              <a:rPr lang="en-US" altLang="zh-C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$b    $a &gt; $b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 -le $b    $a &lt;= $b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 -</a:t>
            </a:r>
            <a:r>
              <a:rPr lang="en-US" altLang="zh-C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$b    $a &gt;= $b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 -</a:t>
            </a:r>
            <a:r>
              <a:rPr lang="en-US" altLang="zh-C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$b    $a is equal to $b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 -ne $b    $a is not equal to $b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endParaRPr lang="en-US" altLang="zh-CN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rgbClr val="001135"/>
                </a:solidFill>
              </a:rPr>
              <a:t>Types of string comparisons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comparison    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Evaluated 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true when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"$a" 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"$b"     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 is the same as $b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"$a" 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"$b"    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 is the same as $b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"$a" 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"$b"    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 is different from $b</a:t>
            </a:r>
          </a:p>
          <a:p>
            <a:pPr lvl="1" indent="0">
              <a:spcAft>
                <a:spcPts val="0"/>
              </a:spcAft>
              <a:buClr>
                <a:srgbClr val="001135"/>
              </a:buClr>
            </a:pP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-z 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"$a"         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 is </a:t>
            </a:r>
            <a:r>
              <a:rPr lang="en-US" altLang="zh-CN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81600" y="1692186"/>
            <a:ext cx="32512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>
                <a:solidFill>
                  <a:schemeClr val="tx2"/>
                </a:solidFill>
                <a:latin typeface="+mn-lt"/>
                <a:ea typeface="ヒラギノ角ゴ Pro W3" charset="0"/>
                <a:cs typeface="Nokia Pure Headline Light"/>
              </a:rPr>
              <a:t>For string comparisons</a:t>
            </a:r>
            <a:r>
              <a:rPr lang="en-US" altLang="zh-CN" dirty="0" smtClean="0">
                <a:solidFill>
                  <a:schemeClr val="tx2"/>
                </a:solidFill>
                <a:latin typeface="+mn-lt"/>
                <a:ea typeface="ヒラギノ角ゴ Pro W3" charset="0"/>
                <a:cs typeface="Nokia Pure Headline Light"/>
              </a:rPr>
              <a:t>:</a:t>
            </a:r>
            <a:endParaRPr lang="en-US" altLang="zh-CN" dirty="0">
              <a:solidFill>
                <a:schemeClr val="tx2"/>
              </a:solidFill>
              <a:latin typeface="+mn-lt"/>
              <a:ea typeface="ヒラギノ角ゴ Pro W3" charset="0"/>
              <a:cs typeface="Nokia Pure Headline Light"/>
            </a:endParaRP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  <a:latin typeface="+mn-lt"/>
                <a:ea typeface="ヒラギノ角ゴ Pro W3" charset="0"/>
                <a:cs typeface="Nokia Pure Headline Light"/>
              </a:rPr>
              <a:t>note1: whitespace around = is required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2"/>
                </a:solidFill>
                <a:latin typeface="+mn-lt"/>
                <a:ea typeface="ヒラギノ角ゴ Pro W3" charset="0"/>
                <a:cs typeface="Nokia Pure Headline Light"/>
              </a:rPr>
              <a:t>note2: use </a:t>
            </a:r>
            <a:r>
              <a:rPr lang="en-US" altLang="zh-CN" dirty="0" smtClean="0">
                <a:solidFill>
                  <a:schemeClr val="tx2"/>
                </a:solidFill>
                <a:latin typeface="+mn-lt"/>
                <a:ea typeface="ヒラギノ角ゴ Pro W3" charset="0"/>
                <a:cs typeface="Nokia Pure Headline Light"/>
              </a:rPr>
              <a:t>"" </a:t>
            </a:r>
            <a:r>
              <a:rPr lang="en-US" altLang="zh-CN" dirty="0">
                <a:solidFill>
                  <a:schemeClr val="tx2"/>
                </a:solidFill>
                <a:latin typeface="+mn-lt"/>
                <a:ea typeface="ヒラギノ角ゴ Pro W3" charset="0"/>
                <a:cs typeface="Nokia Pure Headline Light"/>
              </a:rPr>
              <a:t>around string variables to avoid shell expansion of special characters as *</a:t>
            </a:r>
            <a:endParaRPr lang="zh-CN" altLang="en-US" dirty="0">
              <a:solidFill>
                <a:schemeClr val="tx2"/>
              </a:solidFill>
              <a:latin typeface="+mn-lt"/>
              <a:ea typeface="ヒラギノ角ゴ Pro W3" charset="0"/>
              <a:cs typeface="Nokia Pure Headline Light"/>
            </a:endParaRPr>
          </a:p>
        </p:txBody>
      </p:sp>
    </p:spTree>
    <p:extLst>
      <p:ext uri="{BB962C8B-B14F-4D97-AF65-F5344CB8AC3E}">
        <p14:creationId xmlns:p14="http://schemas.microsoft.com/office/powerpoint/2010/main" val="298276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kia_Pure_PPT_CORP_V2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 fontAlgn="auto">
          <a:spcBef>
            <a:spcPts val="0"/>
          </a:spcBef>
          <a:spcAft>
            <a:spcPts val="0"/>
          </a:spcAft>
          <a:defRPr sz="1200" dirty="0" err="1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marR="0" algn="l" defTabSz="457200" rtl="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>
            <a:srgbClr val="001135"/>
          </a:buClr>
          <a:buSzTx/>
          <a:tabLst/>
          <a:defRPr sz="1400" dirty="0" smtClean="0">
            <a:solidFill>
              <a:schemeClr val="tx2"/>
            </a:solidFill>
            <a:latin typeface="+mn-lt"/>
            <a:ea typeface="Nokia Pure Text" panose="020B0503020202020204" pitchFamily="34" charset="0"/>
            <a:cs typeface="Nokia Pure Headline Ligh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Nokia_Pure_PPT_CORP_V3.1" id="{655C0B4C-DD58-4366-A06D-BF0A1B81A469}" vid="{6AA74208-B53C-4696-ADC1-7541119D5A96}"/>
    </a:ext>
  </a:extLst>
</a:theme>
</file>

<file path=ppt/theme/theme2.xml><?xml version="1.0" encoding="utf-8"?>
<a:theme xmlns:a="http://schemas.openxmlformats.org/drawingml/2006/main" name="Nokia Master Blue Background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2"/>
          </a:solidFill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9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Nokia_Pure_PPT_CORP_V3.1" id="{655C0B4C-DD58-4366-A06D-BF0A1B81A469}" vid="{0014268F-4AA0-40E4-9A1C-DE908DD31C6B}"/>
    </a:ext>
  </a:extLst>
</a:theme>
</file>

<file path=ppt/theme/theme3.xml><?xml version="1.0" encoding="utf-8"?>
<a:theme xmlns:a="http://schemas.openxmlformats.org/drawingml/2006/main" name="2_Nokia Master Blue Background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Pure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tIns="90000" bIns="90000" rtlCol="0" anchor="t" anchorCtr="0"/>
      <a:lstStyle>
        <a:defPPr algn="ctr" fontAlgn="auto">
          <a:spcBef>
            <a:spcPts val="0"/>
          </a:spcBef>
          <a:spcAft>
            <a:spcPts val="0"/>
          </a:spcAft>
          <a:defRPr dirty="0" smtClean="0">
            <a:solidFill>
              <a:schemeClr val="accent4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2"/>
          </a:solidFill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9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Nokia_Pure_PPT_CORP_V3.1" id="{655C0B4C-DD58-4366-A06D-BF0A1B81A469}" vid="{8F31C629-EC6E-4393-810E-F49A1DA42255}"/>
    </a:ext>
  </a:extLst>
</a:theme>
</file>

<file path=ppt/theme/theme4.xml><?xml version="1.0" encoding="utf-8"?>
<a:theme xmlns:a="http://schemas.openxmlformats.org/drawingml/2006/main" name="5. Final Slide Blue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Nokia_Pure_PPT_CORP_V3.1" id="{655C0B4C-DD58-4366-A06D-BF0A1B81A469}" vid="{2CBD20D3-E00C-4FAE-BD3B-3916D1FEE0E6}"/>
    </a:ext>
  </a:extLst>
</a:theme>
</file>

<file path=ppt/theme/theme5.xml><?xml version="1.0" encoding="utf-8"?>
<a:theme xmlns:a="http://schemas.openxmlformats.org/drawingml/2006/main" name="6_Final Slide White">
  <a:themeElements>
    <a:clrScheme name="Nokia 120515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Nokia_Pure_PPT_CORP_V3.1" id="{655C0B4C-DD58-4366-A06D-BF0A1B81A469}" vid="{AD46D50E-C031-467B-95C1-0B5C9E2FA568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Nokia_Pure_PPT_CORP_V2</Template>
  <TotalTime>0</TotalTime>
  <Words>2531</Words>
  <Application>Microsoft Office PowerPoint</Application>
  <PresentationFormat>On-screen Show (16:9)</PresentationFormat>
  <Paragraphs>382</Paragraphs>
  <Slides>23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Nokia_Pure_PPT_CORP_V2</vt:lpstr>
      <vt:lpstr>Nokia Master Blue Background</vt:lpstr>
      <vt:lpstr>2_Nokia Master Blue Background</vt:lpstr>
      <vt:lpstr>5. Final Slide Blue</vt:lpstr>
      <vt:lpstr>6_Final Slide White</vt:lpstr>
      <vt:lpstr>PowerPoint Presentation</vt:lpstr>
      <vt:lpstr>Contents</vt:lpstr>
      <vt:lpstr>SHELL Overview: What is shell?</vt:lpstr>
      <vt:lpstr>Start shell: Hello world!</vt:lpstr>
      <vt:lpstr>Shell Variables</vt:lpstr>
      <vt:lpstr>Shell Variables</vt:lpstr>
      <vt:lpstr>Shell Variables</vt:lpstr>
      <vt:lpstr>Basic Operators</vt:lpstr>
      <vt:lpstr>Basic Operators</vt:lpstr>
      <vt:lpstr>Basic Operators</vt:lpstr>
      <vt:lpstr>Control Statements</vt:lpstr>
      <vt:lpstr>Control Statements</vt:lpstr>
      <vt:lpstr>Shell Function</vt:lpstr>
      <vt:lpstr>Others: Echo VS printf</vt:lpstr>
      <vt:lpstr>Others: IO Redirection and Pipelines</vt:lpstr>
      <vt:lpstr>IO Redirection and Pipelines</vt:lpstr>
      <vt:lpstr>Others: Text Processing Commands</vt:lpstr>
      <vt:lpstr>Others: Text Processing Commands</vt:lpstr>
      <vt:lpstr>Others: Text Processing Commands</vt:lpstr>
      <vt:lpstr>Others: Tree Types of Quotes</vt:lpstr>
      <vt:lpstr>Others: Shell Command List</vt:lpstr>
      <vt:lpstr>Shell exercise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2015-12-22T12:26:31Z</dcterms:created>
  <dcterms:modified xsi:type="dcterms:W3CDTF">2017-02-08T08:19:19Z</dcterms:modified>
</cp:coreProperties>
</file>