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1" r:id="rId8"/>
    <p:sldId id="262" r:id="rId9"/>
    <p:sldId id="263" r:id="rId10"/>
    <p:sldId id="264" r:id="rId11"/>
    <p:sldId id="279" r:id="rId12"/>
    <p:sldId id="272" r:id="rId13"/>
    <p:sldId id="273" r:id="rId14"/>
    <p:sldId id="265" r:id="rId15"/>
    <p:sldId id="287" r:id="rId16"/>
    <p:sldId id="288" r:id="rId17"/>
    <p:sldId id="266" r:id="rId18"/>
    <p:sldId id="281" r:id="rId19"/>
    <p:sldId id="282" r:id="rId20"/>
    <p:sldId id="284" r:id="rId21"/>
    <p:sldId id="285" r:id="rId22"/>
    <p:sldId id="286" r:id="rId23"/>
    <p:sldId id="280" r:id="rId24"/>
    <p:sldId id="267" r:id="rId25"/>
    <p:sldId id="270" r:id="rId26"/>
    <p:sldId id="269" r:id="rId27"/>
    <p:sldId id="289"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A56F90-8CCC-4717-930F-9A7EC76D8DD6}" v="45" dt="2020-06-05T02:28:06.260"/>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杜 兴兴" userId="cbe8dcc01076f3d9" providerId="LiveId" clId="{09A56F90-8CCC-4717-930F-9A7EC76D8DD6}"/>
    <pc:docChg chg="undo custSel addSld delSld modSld sldOrd">
      <pc:chgData name="杜 兴兴" userId="cbe8dcc01076f3d9" providerId="LiveId" clId="{09A56F90-8CCC-4717-930F-9A7EC76D8DD6}" dt="2020-06-05T08:31:22.853" v="169" actId="1076"/>
      <pc:docMkLst>
        <pc:docMk/>
      </pc:docMkLst>
      <pc:sldChg chg="addSp delSp modSp mod">
        <pc:chgData name="杜 兴兴" userId="cbe8dcc01076f3d9" providerId="LiveId" clId="{09A56F90-8CCC-4717-930F-9A7EC76D8DD6}" dt="2020-06-04T02:46:58.933" v="83" actId="1076"/>
        <pc:sldMkLst>
          <pc:docMk/>
          <pc:sldMk cId="2037776477" sldId="264"/>
        </pc:sldMkLst>
        <pc:picChg chg="add mod modCrop">
          <ac:chgData name="杜 兴兴" userId="cbe8dcc01076f3d9" providerId="LiveId" clId="{09A56F90-8CCC-4717-930F-9A7EC76D8DD6}" dt="2020-06-04T02:46:58.933" v="83" actId="1076"/>
          <ac:picMkLst>
            <pc:docMk/>
            <pc:sldMk cId="2037776477" sldId="264"/>
            <ac:picMk id="4" creationId="{6B1B50EA-E7B8-4F93-9CBA-F87430016878}"/>
          </ac:picMkLst>
        </pc:picChg>
        <pc:picChg chg="add del mod">
          <ac:chgData name="杜 兴兴" userId="cbe8dcc01076f3d9" providerId="LiveId" clId="{09A56F90-8CCC-4717-930F-9A7EC76D8DD6}" dt="2020-06-04T02:41:08.462" v="47"/>
          <ac:picMkLst>
            <pc:docMk/>
            <pc:sldMk cId="2037776477" sldId="264"/>
            <ac:picMk id="5" creationId="{FEEBB421-C96C-4E4B-93E0-D5221F1D9C83}"/>
          </ac:picMkLst>
        </pc:picChg>
      </pc:sldChg>
      <pc:sldChg chg="addSp modSp">
        <pc:chgData name="杜 兴兴" userId="cbe8dcc01076f3d9" providerId="LiveId" clId="{09A56F90-8CCC-4717-930F-9A7EC76D8DD6}" dt="2020-06-05T02:25:58.448" v="148"/>
        <pc:sldMkLst>
          <pc:docMk/>
          <pc:sldMk cId="2323463103" sldId="265"/>
        </pc:sldMkLst>
        <pc:graphicFrameChg chg="add mod">
          <ac:chgData name="杜 兴兴" userId="cbe8dcc01076f3d9" providerId="LiveId" clId="{09A56F90-8CCC-4717-930F-9A7EC76D8DD6}" dt="2020-06-05T02:25:58.448" v="148"/>
          <ac:graphicFrameMkLst>
            <pc:docMk/>
            <pc:sldMk cId="2323463103" sldId="265"/>
            <ac:graphicFrameMk id="4" creationId="{3B5D544C-9543-4479-800A-A10A8B6263D2}"/>
          </ac:graphicFrameMkLst>
        </pc:graphicFrameChg>
      </pc:sldChg>
      <pc:sldChg chg="addSp delSp modSp mod">
        <pc:chgData name="杜 兴兴" userId="cbe8dcc01076f3d9" providerId="LiveId" clId="{09A56F90-8CCC-4717-930F-9A7EC76D8DD6}" dt="2020-06-05T02:21:03.488" v="128" actId="1076"/>
        <pc:sldMkLst>
          <pc:docMk/>
          <pc:sldMk cId="2580916828" sldId="266"/>
        </pc:sldMkLst>
        <pc:spChg chg="mod">
          <ac:chgData name="杜 兴兴" userId="cbe8dcc01076f3d9" providerId="LiveId" clId="{09A56F90-8CCC-4717-930F-9A7EC76D8DD6}" dt="2020-06-04T02:51:50.459" v="118" actId="20577"/>
          <ac:spMkLst>
            <pc:docMk/>
            <pc:sldMk cId="2580916828" sldId="266"/>
            <ac:spMk id="3" creationId="{D74900E4-256D-4783-8E81-ED346DE934F9}"/>
          </ac:spMkLst>
        </pc:spChg>
        <pc:graphicFrameChg chg="add mod modGraphic">
          <ac:chgData name="杜 兴兴" userId="cbe8dcc01076f3d9" providerId="LiveId" clId="{09A56F90-8CCC-4717-930F-9A7EC76D8DD6}" dt="2020-06-05T02:21:03.488" v="128" actId="1076"/>
          <ac:graphicFrameMkLst>
            <pc:docMk/>
            <pc:sldMk cId="2580916828" sldId="266"/>
            <ac:graphicFrameMk id="4" creationId="{3F14E7AE-D70C-4925-B0FB-A48FF231BFFA}"/>
          </ac:graphicFrameMkLst>
        </pc:graphicFrameChg>
        <pc:graphicFrameChg chg="add del mod modGraphic">
          <ac:chgData name="杜 兴兴" userId="cbe8dcc01076f3d9" providerId="LiveId" clId="{09A56F90-8CCC-4717-930F-9A7EC76D8DD6}" dt="2020-06-04T02:53:47.567" v="123" actId="478"/>
          <ac:graphicFrameMkLst>
            <pc:docMk/>
            <pc:sldMk cId="2580916828" sldId="266"/>
            <ac:graphicFrameMk id="4" creationId="{465455A6-94F5-400E-87DF-7BE1088B2880}"/>
          </ac:graphicFrameMkLst>
        </pc:graphicFrameChg>
      </pc:sldChg>
      <pc:sldChg chg="modSp mod">
        <pc:chgData name="杜 兴兴" userId="cbe8dcc01076f3d9" providerId="LiveId" clId="{09A56F90-8CCC-4717-930F-9A7EC76D8DD6}" dt="2020-06-04T02:51:28.988" v="117"/>
        <pc:sldMkLst>
          <pc:docMk/>
          <pc:sldMk cId="2122089302" sldId="267"/>
        </pc:sldMkLst>
        <pc:spChg chg="mod">
          <ac:chgData name="杜 兴兴" userId="cbe8dcc01076f3d9" providerId="LiveId" clId="{09A56F90-8CCC-4717-930F-9A7EC76D8DD6}" dt="2020-06-04T02:51:28.988" v="117"/>
          <ac:spMkLst>
            <pc:docMk/>
            <pc:sldMk cId="2122089302" sldId="267"/>
            <ac:spMk id="3" creationId="{D74900E4-256D-4783-8E81-ED346DE934F9}"/>
          </ac:spMkLst>
        </pc:spChg>
      </pc:sldChg>
      <pc:sldChg chg="modSp mod">
        <pc:chgData name="杜 兴兴" userId="cbe8dcc01076f3d9" providerId="LiveId" clId="{09A56F90-8CCC-4717-930F-9A7EC76D8DD6}" dt="2020-06-04T02:49:13.954" v="94" actId="20577"/>
        <pc:sldMkLst>
          <pc:docMk/>
          <pc:sldMk cId="497581588" sldId="269"/>
        </pc:sldMkLst>
        <pc:spChg chg="mod">
          <ac:chgData name="杜 兴兴" userId="cbe8dcc01076f3d9" providerId="LiveId" clId="{09A56F90-8CCC-4717-930F-9A7EC76D8DD6}" dt="2020-06-04T02:49:13.954" v="94" actId="20577"/>
          <ac:spMkLst>
            <pc:docMk/>
            <pc:sldMk cId="497581588" sldId="269"/>
            <ac:spMk id="3" creationId="{D74900E4-256D-4783-8E81-ED346DE934F9}"/>
          </ac:spMkLst>
        </pc:spChg>
      </pc:sldChg>
      <pc:sldChg chg="addSp modSp mod ord">
        <pc:chgData name="杜 兴兴" userId="cbe8dcc01076f3d9" providerId="LiveId" clId="{09A56F90-8CCC-4717-930F-9A7EC76D8DD6}" dt="2020-06-05T08:31:22.853" v="169" actId="1076"/>
        <pc:sldMkLst>
          <pc:docMk/>
          <pc:sldMk cId="628772610" sldId="272"/>
        </pc:sldMkLst>
        <pc:picChg chg="add mod">
          <ac:chgData name="杜 兴兴" userId="cbe8dcc01076f3d9" providerId="LiveId" clId="{09A56F90-8CCC-4717-930F-9A7EC76D8DD6}" dt="2020-06-05T08:31:22.853" v="169" actId="1076"/>
          <ac:picMkLst>
            <pc:docMk/>
            <pc:sldMk cId="628772610" sldId="272"/>
            <ac:picMk id="4" creationId="{4DE95C56-E130-4630-8CAC-A58000007028}"/>
          </ac:picMkLst>
        </pc:picChg>
      </pc:sldChg>
      <pc:sldChg chg="addSp modSp mod">
        <pc:chgData name="杜 兴兴" userId="cbe8dcc01076f3d9" providerId="LiveId" clId="{09A56F90-8CCC-4717-930F-9A7EC76D8DD6}" dt="2020-06-04T02:43:17.742" v="81" actId="1076"/>
        <pc:sldMkLst>
          <pc:docMk/>
          <pc:sldMk cId="1360508821" sldId="273"/>
        </pc:sldMkLst>
        <pc:picChg chg="add mod">
          <ac:chgData name="杜 兴兴" userId="cbe8dcc01076f3d9" providerId="LiveId" clId="{09A56F90-8CCC-4717-930F-9A7EC76D8DD6}" dt="2020-06-04T02:43:17.742" v="81" actId="1076"/>
          <ac:picMkLst>
            <pc:docMk/>
            <pc:sldMk cId="1360508821" sldId="273"/>
            <ac:picMk id="4" creationId="{0497D609-9C1F-487E-BFBD-23FB5B26191E}"/>
          </ac:picMkLst>
        </pc:picChg>
      </pc:sldChg>
      <pc:sldChg chg="addSp delSp modSp new del mod">
        <pc:chgData name="杜 兴兴" userId="cbe8dcc01076f3d9" providerId="LiveId" clId="{09A56F90-8CCC-4717-930F-9A7EC76D8DD6}" dt="2020-06-04T02:41:12.737" v="48" actId="47"/>
        <pc:sldMkLst>
          <pc:docMk/>
          <pc:sldMk cId="2038770662" sldId="274"/>
        </pc:sldMkLst>
        <pc:spChg chg="del">
          <ac:chgData name="杜 兴兴" userId="cbe8dcc01076f3d9" providerId="LiveId" clId="{09A56F90-8CCC-4717-930F-9A7EC76D8DD6}" dt="2020-06-04T02:35:10.078" v="1" actId="931"/>
          <ac:spMkLst>
            <pc:docMk/>
            <pc:sldMk cId="2038770662" sldId="274"/>
            <ac:spMk id="3" creationId="{7633094C-4607-4A9B-9C9E-CB8E1B7C7AB6}"/>
          </ac:spMkLst>
        </pc:spChg>
        <pc:picChg chg="add mod">
          <ac:chgData name="杜 兴兴" userId="cbe8dcc01076f3d9" providerId="LiveId" clId="{09A56F90-8CCC-4717-930F-9A7EC76D8DD6}" dt="2020-06-04T02:35:16.891" v="2" actId="27614"/>
          <ac:picMkLst>
            <pc:docMk/>
            <pc:sldMk cId="2038770662" sldId="274"/>
            <ac:picMk id="5" creationId="{7EC466FE-1598-4CDA-9585-9444FA41C47C}"/>
          </ac:picMkLst>
        </pc:picChg>
        <pc:picChg chg="add del mod">
          <ac:chgData name="杜 兴兴" userId="cbe8dcc01076f3d9" providerId="LiveId" clId="{09A56F90-8CCC-4717-930F-9A7EC76D8DD6}" dt="2020-06-04T02:36:03.504" v="18" actId="21"/>
          <ac:picMkLst>
            <pc:docMk/>
            <pc:sldMk cId="2038770662" sldId="274"/>
            <ac:picMk id="7" creationId="{AF3AFEAE-BF4F-4784-B2FB-D869EAC143F4}"/>
          </ac:picMkLst>
        </pc:picChg>
        <pc:picChg chg="add del mod">
          <ac:chgData name="杜 兴兴" userId="cbe8dcc01076f3d9" providerId="LiveId" clId="{09A56F90-8CCC-4717-930F-9A7EC76D8DD6}" dt="2020-06-04T02:35:42.711" v="14" actId="21"/>
          <ac:picMkLst>
            <pc:docMk/>
            <pc:sldMk cId="2038770662" sldId="274"/>
            <ac:picMk id="9" creationId="{37869D11-00FE-4041-B7A7-19F6A4E446CC}"/>
          </ac:picMkLst>
        </pc:picChg>
        <pc:picChg chg="add del mod">
          <ac:chgData name="杜 兴兴" userId="cbe8dcc01076f3d9" providerId="LiveId" clId="{09A56F90-8CCC-4717-930F-9A7EC76D8DD6}" dt="2020-06-04T02:35:33.513" v="12" actId="21"/>
          <ac:picMkLst>
            <pc:docMk/>
            <pc:sldMk cId="2038770662" sldId="274"/>
            <ac:picMk id="11" creationId="{5D6EBCBE-1F34-493B-8BD3-3B7C08CF1E5E}"/>
          </ac:picMkLst>
        </pc:picChg>
        <pc:picChg chg="add del mod">
          <ac:chgData name="杜 兴兴" userId="cbe8dcc01076f3d9" providerId="LiveId" clId="{09A56F90-8CCC-4717-930F-9A7EC76D8DD6}" dt="2020-06-04T02:35:25.586" v="10" actId="21"/>
          <ac:picMkLst>
            <pc:docMk/>
            <pc:sldMk cId="2038770662" sldId="274"/>
            <ac:picMk id="13" creationId="{52FC56E6-2053-4C14-8FD1-648F09570BF7}"/>
          </ac:picMkLst>
        </pc:picChg>
      </pc:sldChg>
      <pc:sldChg chg="addSp modSp new del mod">
        <pc:chgData name="杜 兴兴" userId="cbe8dcc01076f3d9" providerId="LiveId" clId="{09A56F90-8CCC-4717-930F-9A7EC76D8DD6}" dt="2020-06-04T02:45:38.160" v="82" actId="47"/>
        <pc:sldMkLst>
          <pc:docMk/>
          <pc:sldMk cId="3647468825" sldId="275"/>
        </pc:sldMkLst>
        <pc:picChg chg="add mod">
          <ac:chgData name="杜 兴兴" userId="cbe8dcc01076f3d9" providerId="LiveId" clId="{09A56F90-8CCC-4717-930F-9A7EC76D8DD6}" dt="2020-06-04T02:37:04.477" v="25" actId="1076"/>
          <ac:picMkLst>
            <pc:docMk/>
            <pc:sldMk cId="3647468825" sldId="275"/>
            <ac:picMk id="4" creationId="{B28E704B-6105-4E70-8424-F85B10C8A145}"/>
          </ac:picMkLst>
        </pc:picChg>
      </pc:sldChg>
      <pc:sldChg chg="addSp delSp modSp new del mod">
        <pc:chgData name="杜 兴兴" userId="cbe8dcc01076f3d9" providerId="LiveId" clId="{09A56F90-8CCC-4717-930F-9A7EC76D8DD6}" dt="2020-06-04T02:42:59.315" v="77" actId="47"/>
        <pc:sldMkLst>
          <pc:docMk/>
          <pc:sldMk cId="2290850609" sldId="276"/>
        </pc:sldMkLst>
        <pc:picChg chg="add del mod">
          <ac:chgData name="杜 兴兴" userId="cbe8dcc01076f3d9" providerId="LiveId" clId="{09A56F90-8CCC-4717-930F-9A7EC76D8DD6}" dt="2020-06-04T02:42:43.442" v="73" actId="21"/>
          <ac:picMkLst>
            <pc:docMk/>
            <pc:sldMk cId="2290850609" sldId="276"/>
            <ac:picMk id="4" creationId="{F1AE91C2-E502-4E86-809E-77133F6238F8}"/>
          </ac:picMkLst>
        </pc:picChg>
      </pc:sldChg>
      <pc:sldChg chg="addSp modSp new del">
        <pc:chgData name="杜 兴兴" userId="cbe8dcc01076f3d9" providerId="LiveId" clId="{09A56F90-8CCC-4717-930F-9A7EC76D8DD6}" dt="2020-06-04T02:42:33.229" v="72" actId="47"/>
        <pc:sldMkLst>
          <pc:docMk/>
          <pc:sldMk cId="177650984" sldId="277"/>
        </pc:sldMkLst>
        <pc:picChg chg="add mod">
          <ac:chgData name="杜 兴兴" userId="cbe8dcc01076f3d9" providerId="LiveId" clId="{09A56F90-8CCC-4717-930F-9A7EC76D8DD6}" dt="2020-06-04T02:35:43.838" v="15"/>
          <ac:picMkLst>
            <pc:docMk/>
            <pc:sldMk cId="177650984" sldId="277"/>
            <ac:picMk id="4" creationId="{47D04B81-60E7-42F3-86EC-3ECAFD34908B}"/>
          </ac:picMkLst>
        </pc:picChg>
      </pc:sldChg>
      <pc:sldChg chg="new del">
        <pc:chgData name="杜 兴兴" userId="cbe8dcc01076f3d9" providerId="LiveId" clId="{09A56F90-8CCC-4717-930F-9A7EC76D8DD6}" dt="2020-06-04T02:42:58.309" v="76" actId="47"/>
        <pc:sldMkLst>
          <pc:docMk/>
          <pc:sldMk cId="1366426945" sldId="278"/>
        </pc:sldMkLst>
      </pc:sldChg>
      <pc:sldChg chg="add del">
        <pc:chgData name="杜 兴兴" userId="cbe8dcc01076f3d9" providerId="LiveId" clId="{09A56F90-8CCC-4717-930F-9A7EC76D8DD6}" dt="2020-06-04T02:41:39.422" v="61" actId="47"/>
        <pc:sldMkLst>
          <pc:docMk/>
          <pc:sldMk cId="3459440326" sldId="279"/>
        </pc:sldMkLst>
      </pc:sldChg>
      <pc:sldChg chg="addSp delSp modSp add mod">
        <pc:chgData name="杜 兴兴" userId="cbe8dcc01076f3d9" providerId="LiveId" clId="{09A56F90-8CCC-4717-930F-9A7EC76D8DD6}" dt="2020-06-04T02:42:11.660" v="71" actId="1076"/>
        <pc:sldMkLst>
          <pc:docMk/>
          <pc:sldMk cId="3713681331" sldId="279"/>
        </pc:sldMkLst>
        <pc:picChg chg="del">
          <ac:chgData name="杜 兴兴" userId="cbe8dcc01076f3d9" providerId="LiveId" clId="{09A56F90-8CCC-4717-930F-9A7EC76D8DD6}" dt="2020-06-04T02:41:59.955" v="65" actId="478"/>
          <ac:picMkLst>
            <pc:docMk/>
            <pc:sldMk cId="3713681331" sldId="279"/>
            <ac:picMk id="4" creationId="{6B1B50EA-E7B8-4F93-9CBA-F87430016878}"/>
          </ac:picMkLst>
        </pc:picChg>
        <pc:picChg chg="add mod">
          <ac:chgData name="杜 兴兴" userId="cbe8dcc01076f3d9" providerId="LiveId" clId="{09A56F90-8CCC-4717-930F-9A7EC76D8DD6}" dt="2020-06-04T02:42:11.660" v="71" actId="1076"/>
          <ac:picMkLst>
            <pc:docMk/>
            <pc:sldMk cId="3713681331" sldId="279"/>
            <ac:picMk id="5" creationId="{DE78B9CC-9429-4F41-9D4E-67C9503D01A3}"/>
          </ac:picMkLst>
        </pc:picChg>
      </pc:sldChg>
      <pc:sldChg chg="add del">
        <pc:chgData name="杜 兴兴" userId="cbe8dcc01076f3d9" providerId="LiveId" clId="{09A56F90-8CCC-4717-930F-9A7EC76D8DD6}" dt="2020-06-04T02:41:38.481" v="60" actId="47"/>
        <pc:sldMkLst>
          <pc:docMk/>
          <pc:sldMk cId="3830302515" sldId="280"/>
        </pc:sldMkLst>
      </pc:sldChg>
      <pc:sldChg chg="addSp modSp add mod">
        <pc:chgData name="杜 兴兴" userId="cbe8dcc01076f3d9" providerId="LiveId" clId="{09A56F90-8CCC-4717-930F-9A7EC76D8DD6}" dt="2020-06-05T02:43:03.687" v="168" actId="1076"/>
        <pc:sldMkLst>
          <pc:docMk/>
          <pc:sldMk cId="4230665627" sldId="280"/>
        </pc:sldMkLst>
        <pc:spChg chg="mod">
          <ac:chgData name="杜 兴兴" userId="cbe8dcc01076f3d9" providerId="LiveId" clId="{09A56F90-8CCC-4717-930F-9A7EC76D8DD6}" dt="2020-06-04T02:49:43.739" v="98" actId="20577"/>
          <ac:spMkLst>
            <pc:docMk/>
            <pc:sldMk cId="4230665627" sldId="280"/>
            <ac:spMk id="3" creationId="{D74900E4-256D-4783-8E81-ED346DE934F9}"/>
          </ac:spMkLst>
        </pc:spChg>
        <pc:picChg chg="add mod">
          <ac:chgData name="杜 兴兴" userId="cbe8dcc01076f3d9" providerId="LiveId" clId="{09A56F90-8CCC-4717-930F-9A7EC76D8DD6}" dt="2020-06-05T02:43:03.687" v="168" actId="1076"/>
          <ac:picMkLst>
            <pc:docMk/>
            <pc:sldMk cId="4230665627" sldId="280"/>
            <ac:picMk id="5" creationId="{53F5982D-199B-4316-A536-34CEBEFD0B28}"/>
          </ac:picMkLst>
        </pc:picChg>
      </pc:sldChg>
      <pc:sldChg chg="add del">
        <pc:chgData name="杜 兴兴" userId="cbe8dcc01076f3d9" providerId="LiveId" clId="{09A56F90-8CCC-4717-930F-9A7EC76D8DD6}" dt="2020-06-04T02:41:37.728" v="59" actId="47"/>
        <pc:sldMkLst>
          <pc:docMk/>
          <pc:sldMk cId="2614710616" sldId="281"/>
        </pc:sldMkLst>
      </pc:sldChg>
      <pc:sldChg chg="addSp delSp modSp add mod">
        <pc:chgData name="杜 兴兴" userId="cbe8dcc01076f3d9" providerId="LiveId" clId="{09A56F90-8CCC-4717-930F-9A7EC76D8DD6}" dt="2020-06-05T02:21:39.223" v="133"/>
        <pc:sldMkLst>
          <pc:docMk/>
          <pc:sldMk cId="3921024697" sldId="281"/>
        </pc:sldMkLst>
        <pc:graphicFrameChg chg="del">
          <ac:chgData name="杜 兴兴" userId="cbe8dcc01076f3d9" providerId="LiveId" clId="{09A56F90-8CCC-4717-930F-9A7EC76D8DD6}" dt="2020-06-05T02:21:18.233" v="131" actId="478"/>
          <ac:graphicFrameMkLst>
            <pc:docMk/>
            <pc:sldMk cId="3921024697" sldId="281"/>
            <ac:graphicFrameMk id="4" creationId="{3F14E7AE-D70C-4925-B0FB-A48FF231BFFA}"/>
          </ac:graphicFrameMkLst>
        </pc:graphicFrameChg>
        <pc:graphicFrameChg chg="add mod">
          <ac:chgData name="杜 兴兴" userId="cbe8dcc01076f3d9" providerId="LiveId" clId="{09A56F90-8CCC-4717-930F-9A7EC76D8DD6}" dt="2020-06-05T02:21:39.223" v="133"/>
          <ac:graphicFrameMkLst>
            <pc:docMk/>
            <pc:sldMk cId="3921024697" sldId="281"/>
            <ac:graphicFrameMk id="5" creationId="{03474B63-057C-4770-8D3A-B43A1088A65E}"/>
          </ac:graphicFrameMkLst>
        </pc:graphicFrameChg>
      </pc:sldChg>
      <pc:sldChg chg="addSp delSp modSp add mod">
        <pc:chgData name="杜 兴兴" userId="cbe8dcc01076f3d9" providerId="LiveId" clId="{09A56F90-8CCC-4717-930F-9A7EC76D8DD6}" dt="2020-06-05T02:23:25.661" v="143"/>
        <pc:sldMkLst>
          <pc:docMk/>
          <pc:sldMk cId="2206621485" sldId="282"/>
        </pc:sldMkLst>
        <pc:graphicFrameChg chg="del">
          <ac:chgData name="杜 兴兴" userId="cbe8dcc01076f3d9" providerId="LiveId" clId="{09A56F90-8CCC-4717-930F-9A7EC76D8DD6}" dt="2020-06-05T02:21:22.838" v="132" actId="478"/>
          <ac:graphicFrameMkLst>
            <pc:docMk/>
            <pc:sldMk cId="2206621485" sldId="282"/>
            <ac:graphicFrameMk id="4" creationId="{3F14E7AE-D70C-4925-B0FB-A48FF231BFFA}"/>
          </ac:graphicFrameMkLst>
        </pc:graphicFrameChg>
        <pc:graphicFrameChg chg="add del mod modGraphic">
          <ac:chgData name="杜 兴兴" userId="cbe8dcc01076f3d9" providerId="LiveId" clId="{09A56F90-8CCC-4717-930F-9A7EC76D8DD6}" dt="2020-06-05T02:23:22.977" v="142" actId="478"/>
          <ac:graphicFrameMkLst>
            <pc:docMk/>
            <pc:sldMk cId="2206621485" sldId="282"/>
            <ac:graphicFrameMk id="5" creationId="{994928B3-AC47-4DB8-BC87-ABD7B6F3331C}"/>
          </ac:graphicFrameMkLst>
        </pc:graphicFrameChg>
        <pc:graphicFrameChg chg="add mod">
          <ac:chgData name="杜 兴兴" userId="cbe8dcc01076f3d9" providerId="LiveId" clId="{09A56F90-8CCC-4717-930F-9A7EC76D8DD6}" dt="2020-06-05T02:23:25.661" v="143"/>
          <ac:graphicFrameMkLst>
            <pc:docMk/>
            <pc:sldMk cId="2206621485" sldId="282"/>
            <ac:graphicFrameMk id="6" creationId="{EDF16369-E206-4B76-9E34-10C582832000}"/>
          </ac:graphicFrameMkLst>
        </pc:graphicFrameChg>
      </pc:sldChg>
      <pc:sldChg chg="addSp delSp modSp add del mod">
        <pc:chgData name="杜 兴兴" userId="cbe8dcc01076f3d9" providerId="LiveId" clId="{09A56F90-8CCC-4717-930F-9A7EC76D8DD6}" dt="2020-06-04T02:41:36.641" v="58" actId="47"/>
        <pc:sldMkLst>
          <pc:docMk/>
          <pc:sldMk cId="2253256102" sldId="282"/>
        </pc:sldMkLst>
        <pc:picChg chg="add del">
          <ac:chgData name="杜 兴兴" userId="cbe8dcc01076f3d9" providerId="LiveId" clId="{09A56F90-8CCC-4717-930F-9A7EC76D8DD6}" dt="2020-06-04T02:41:32.624" v="56" actId="478"/>
          <ac:picMkLst>
            <pc:docMk/>
            <pc:sldMk cId="2253256102" sldId="282"/>
            <ac:picMk id="4" creationId="{6B1B50EA-E7B8-4F93-9CBA-F87430016878}"/>
          </ac:picMkLst>
        </pc:picChg>
        <pc:picChg chg="add mod">
          <ac:chgData name="杜 兴兴" userId="cbe8dcc01076f3d9" providerId="LiveId" clId="{09A56F90-8CCC-4717-930F-9A7EC76D8DD6}" dt="2020-06-04T02:41:33.398" v="57" actId="1076"/>
          <ac:picMkLst>
            <pc:docMk/>
            <pc:sldMk cId="2253256102" sldId="282"/>
            <ac:picMk id="5" creationId="{7DB1A6FD-A292-4617-A4F3-7D1544DED33B}"/>
          </ac:picMkLst>
        </pc:picChg>
      </pc:sldChg>
      <pc:sldChg chg="new del">
        <pc:chgData name="杜 兴兴" userId="cbe8dcc01076f3d9" providerId="LiveId" clId="{09A56F90-8CCC-4717-930F-9A7EC76D8DD6}" dt="2020-06-05T02:22:52.746" v="141" actId="47"/>
        <pc:sldMkLst>
          <pc:docMk/>
          <pc:sldMk cId="3102153032" sldId="283"/>
        </pc:sldMkLst>
      </pc:sldChg>
      <pc:sldChg chg="add">
        <pc:chgData name="杜 兴兴" userId="cbe8dcc01076f3d9" providerId="LiveId" clId="{09A56F90-8CCC-4717-930F-9A7EC76D8DD6}" dt="2020-06-05T02:22:33.828" v="138"/>
        <pc:sldMkLst>
          <pc:docMk/>
          <pc:sldMk cId="3829061870" sldId="284"/>
        </pc:sldMkLst>
      </pc:sldChg>
      <pc:sldChg chg="addSp delSp modSp add mod">
        <pc:chgData name="杜 兴兴" userId="cbe8dcc01076f3d9" providerId="LiveId" clId="{09A56F90-8CCC-4717-930F-9A7EC76D8DD6}" dt="2020-06-05T02:23:49.938" v="145"/>
        <pc:sldMkLst>
          <pc:docMk/>
          <pc:sldMk cId="3283979375" sldId="285"/>
        </pc:sldMkLst>
        <pc:graphicFrameChg chg="add mod">
          <ac:chgData name="杜 兴兴" userId="cbe8dcc01076f3d9" providerId="LiveId" clId="{09A56F90-8CCC-4717-930F-9A7EC76D8DD6}" dt="2020-06-05T02:23:49.938" v="145"/>
          <ac:graphicFrameMkLst>
            <pc:docMk/>
            <pc:sldMk cId="3283979375" sldId="285"/>
            <ac:graphicFrameMk id="4" creationId="{97F77CE8-18CD-47CC-AF40-8EBBFFC96155}"/>
          </ac:graphicFrameMkLst>
        </pc:graphicFrameChg>
        <pc:graphicFrameChg chg="del">
          <ac:chgData name="杜 兴兴" userId="cbe8dcc01076f3d9" providerId="LiveId" clId="{09A56F90-8CCC-4717-930F-9A7EC76D8DD6}" dt="2020-06-05T02:23:48.251" v="144" actId="478"/>
          <ac:graphicFrameMkLst>
            <pc:docMk/>
            <pc:sldMk cId="3283979375" sldId="285"/>
            <ac:graphicFrameMk id="5" creationId="{994928B3-AC47-4DB8-BC87-ABD7B6F3331C}"/>
          </ac:graphicFrameMkLst>
        </pc:graphicFrameChg>
      </pc:sldChg>
      <pc:sldChg chg="addSp delSp modSp add mod">
        <pc:chgData name="杜 兴兴" userId="cbe8dcc01076f3d9" providerId="LiveId" clId="{09A56F90-8CCC-4717-930F-9A7EC76D8DD6}" dt="2020-06-05T02:24:50.931" v="147"/>
        <pc:sldMkLst>
          <pc:docMk/>
          <pc:sldMk cId="1925068014" sldId="286"/>
        </pc:sldMkLst>
        <pc:graphicFrameChg chg="add mod">
          <ac:chgData name="杜 兴兴" userId="cbe8dcc01076f3d9" providerId="LiveId" clId="{09A56F90-8CCC-4717-930F-9A7EC76D8DD6}" dt="2020-06-05T02:24:50.931" v="147"/>
          <ac:graphicFrameMkLst>
            <pc:docMk/>
            <pc:sldMk cId="1925068014" sldId="286"/>
            <ac:graphicFrameMk id="4" creationId="{A7F548D3-7979-4B6B-A002-5FA3E36409A3}"/>
          </ac:graphicFrameMkLst>
        </pc:graphicFrameChg>
        <pc:graphicFrameChg chg="del">
          <ac:chgData name="杜 兴兴" userId="cbe8dcc01076f3d9" providerId="LiveId" clId="{09A56F90-8CCC-4717-930F-9A7EC76D8DD6}" dt="2020-06-05T02:24:49.362" v="146" actId="478"/>
          <ac:graphicFrameMkLst>
            <pc:docMk/>
            <pc:sldMk cId="1925068014" sldId="286"/>
            <ac:graphicFrameMk id="5" creationId="{994928B3-AC47-4DB8-BC87-ABD7B6F3331C}"/>
          </ac:graphicFrameMkLst>
        </pc:graphicFrameChg>
      </pc:sldChg>
      <pc:sldChg chg="addSp delSp modSp add mod">
        <pc:chgData name="杜 兴兴" userId="cbe8dcc01076f3d9" providerId="LiveId" clId="{09A56F90-8CCC-4717-930F-9A7EC76D8DD6}" dt="2020-06-05T02:26:38.848" v="152"/>
        <pc:sldMkLst>
          <pc:docMk/>
          <pc:sldMk cId="1031568257" sldId="287"/>
        </pc:sldMkLst>
        <pc:graphicFrameChg chg="del">
          <ac:chgData name="杜 兴兴" userId="cbe8dcc01076f3d9" providerId="LiveId" clId="{09A56F90-8CCC-4717-930F-9A7EC76D8DD6}" dt="2020-06-05T02:26:36.993" v="151" actId="478"/>
          <ac:graphicFrameMkLst>
            <pc:docMk/>
            <pc:sldMk cId="1031568257" sldId="287"/>
            <ac:graphicFrameMk id="4" creationId="{3B5D544C-9543-4479-800A-A10A8B6263D2}"/>
          </ac:graphicFrameMkLst>
        </pc:graphicFrameChg>
        <pc:graphicFrameChg chg="add mod">
          <ac:chgData name="杜 兴兴" userId="cbe8dcc01076f3d9" providerId="LiveId" clId="{09A56F90-8CCC-4717-930F-9A7EC76D8DD6}" dt="2020-06-05T02:26:38.848" v="152"/>
          <ac:graphicFrameMkLst>
            <pc:docMk/>
            <pc:sldMk cId="1031568257" sldId="287"/>
            <ac:graphicFrameMk id="5" creationId="{D960AADB-B1B0-49DB-96BD-741010436E64}"/>
          </ac:graphicFrameMkLst>
        </pc:graphicFrameChg>
      </pc:sldChg>
      <pc:sldChg chg="addSp delSp modSp add mod">
        <pc:chgData name="杜 兴兴" userId="cbe8dcc01076f3d9" providerId="LiveId" clId="{09A56F90-8CCC-4717-930F-9A7EC76D8DD6}" dt="2020-06-05T02:26:54.229" v="154"/>
        <pc:sldMkLst>
          <pc:docMk/>
          <pc:sldMk cId="718099464" sldId="288"/>
        </pc:sldMkLst>
        <pc:graphicFrameChg chg="del">
          <ac:chgData name="杜 兴兴" userId="cbe8dcc01076f3d9" providerId="LiveId" clId="{09A56F90-8CCC-4717-930F-9A7EC76D8DD6}" dt="2020-06-05T02:26:52.164" v="153" actId="478"/>
          <ac:graphicFrameMkLst>
            <pc:docMk/>
            <pc:sldMk cId="718099464" sldId="288"/>
            <ac:graphicFrameMk id="4" creationId="{3B5D544C-9543-4479-800A-A10A8B6263D2}"/>
          </ac:graphicFrameMkLst>
        </pc:graphicFrameChg>
        <pc:graphicFrameChg chg="add mod">
          <ac:chgData name="杜 兴兴" userId="cbe8dcc01076f3d9" providerId="LiveId" clId="{09A56F90-8CCC-4717-930F-9A7EC76D8DD6}" dt="2020-06-05T02:26:54.229" v="154"/>
          <ac:graphicFrameMkLst>
            <pc:docMk/>
            <pc:sldMk cId="718099464" sldId="288"/>
            <ac:graphicFrameMk id="5" creationId="{949E7E58-75E5-408F-8CF1-4723C9B5D7E2}"/>
          </ac:graphicFrameMkLst>
        </pc:graphicFrameChg>
      </pc:sldChg>
      <pc:sldChg chg="modSp new mod">
        <pc:chgData name="杜 兴兴" userId="cbe8dcc01076f3d9" providerId="LiveId" clId="{09A56F90-8CCC-4717-930F-9A7EC76D8DD6}" dt="2020-06-05T02:28:07.311" v="165" actId="122"/>
        <pc:sldMkLst>
          <pc:docMk/>
          <pc:sldMk cId="4120780212" sldId="289"/>
        </pc:sldMkLst>
        <pc:spChg chg="mod">
          <ac:chgData name="杜 兴兴" userId="cbe8dcc01076f3d9" providerId="LiveId" clId="{09A56F90-8CCC-4717-930F-9A7EC76D8DD6}" dt="2020-06-05T02:28:07.311" v="165" actId="122"/>
          <ac:spMkLst>
            <pc:docMk/>
            <pc:sldMk cId="4120780212" sldId="289"/>
            <ac:spMk id="2" creationId="{77137588-3052-4E04-815E-B570C6A5924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FB1D0A-1B9E-46C2-A6BB-BDFB612706C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F1F2274-8A47-4F1F-A24F-04FBBE8B7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903A1E2-5683-48B6-8791-799347A0A8CA}"/>
              </a:ext>
            </a:extLst>
          </p:cNvPr>
          <p:cNvSpPr>
            <a:spLocks noGrp="1"/>
          </p:cNvSpPr>
          <p:nvPr>
            <p:ph type="dt" sz="half" idx="10"/>
          </p:nvPr>
        </p:nvSpPr>
        <p:spPr/>
        <p:txBody>
          <a:bodyPr/>
          <a:lstStyle/>
          <a:p>
            <a:fld id="{65695146-F65A-418F-848D-707D6924E6D3}" type="datetimeFigureOut">
              <a:rPr lang="zh-CN" altLang="en-US" smtClean="0"/>
              <a:t>2020/6/5</a:t>
            </a:fld>
            <a:endParaRPr lang="zh-CN" altLang="en-US"/>
          </a:p>
        </p:txBody>
      </p:sp>
      <p:sp>
        <p:nvSpPr>
          <p:cNvPr id="5" name="页脚占位符 4">
            <a:extLst>
              <a:ext uri="{FF2B5EF4-FFF2-40B4-BE49-F238E27FC236}">
                <a16:creationId xmlns:a16="http://schemas.microsoft.com/office/drawing/2014/main" id="{05BCD830-80AB-4C29-A277-C25B69908A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28293E-DCE1-42F3-A062-9ADD7C4ADB10}"/>
              </a:ext>
            </a:extLst>
          </p:cNvPr>
          <p:cNvSpPr>
            <a:spLocks noGrp="1"/>
          </p:cNvSpPr>
          <p:nvPr>
            <p:ph type="sldNum" sz="quarter" idx="12"/>
          </p:nvPr>
        </p:nvSpPr>
        <p:spPr/>
        <p:txBody>
          <a:bodyPr/>
          <a:lstStyle/>
          <a:p>
            <a:fld id="{F3128ECE-332D-45E3-9FFD-547569B6D2C4}" type="slidenum">
              <a:rPr lang="zh-CN" altLang="en-US" smtClean="0"/>
              <a:t>‹#›</a:t>
            </a:fld>
            <a:endParaRPr lang="zh-CN" altLang="en-US"/>
          </a:p>
        </p:txBody>
      </p:sp>
    </p:spTree>
    <p:extLst>
      <p:ext uri="{BB962C8B-B14F-4D97-AF65-F5344CB8AC3E}">
        <p14:creationId xmlns:p14="http://schemas.microsoft.com/office/powerpoint/2010/main" val="1440853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5816EA-4A30-4C35-B5A7-55459560692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BF10164-6DC8-4CBA-A584-AEB7336EEDE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42132C-D35A-43F6-98EC-7E4B14489D9D}"/>
              </a:ext>
            </a:extLst>
          </p:cNvPr>
          <p:cNvSpPr>
            <a:spLocks noGrp="1"/>
          </p:cNvSpPr>
          <p:nvPr>
            <p:ph type="dt" sz="half" idx="10"/>
          </p:nvPr>
        </p:nvSpPr>
        <p:spPr/>
        <p:txBody>
          <a:bodyPr/>
          <a:lstStyle/>
          <a:p>
            <a:fld id="{65695146-F65A-418F-848D-707D6924E6D3}" type="datetimeFigureOut">
              <a:rPr lang="zh-CN" altLang="en-US" smtClean="0"/>
              <a:t>2020/6/5</a:t>
            </a:fld>
            <a:endParaRPr lang="zh-CN" altLang="en-US"/>
          </a:p>
        </p:txBody>
      </p:sp>
      <p:sp>
        <p:nvSpPr>
          <p:cNvPr id="5" name="页脚占位符 4">
            <a:extLst>
              <a:ext uri="{FF2B5EF4-FFF2-40B4-BE49-F238E27FC236}">
                <a16:creationId xmlns:a16="http://schemas.microsoft.com/office/drawing/2014/main" id="{F164B2F7-CB95-41C2-B441-18EC495948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86EB55-0E8A-412C-AF04-B194797381B5}"/>
              </a:ext>
            </a:extLst>
          </p:cNvPr>
          <p:cNvSpPr>
            <a:spLocks noGrp="1"/>
          </p:cNvSpPr>
          <p:nvPr>
            <p:ph type="sldNum" sz="quarter" idx="12"/>
          </p:nvPr>
        </p:nvSpPr>
        <p:spPr/>
        <p:txBody>
          <a:bodyPr/>
          <a:lstStyle/>
          <a:p>
            <a:fld id="{F3128ECE-332D-45E3-9FFD-547569B6D2C4}" type="slidenum">
              <a:rPr lang="zh-CN" altLang="en-US" smtClean="0"/>
              <a:t>‹#›</a:t>
            </a:fld>
            <a:endParaRPr lang="zh-CN" altLang="en-US"/>
          </a:p>
        </p:txBody>
      </p:sp>
    </p:spTree>
    <p:extLst>
      <p:ext uri="{BB962C8B-B14F-4D97-AF65-F5344CB8AC3E}">
        <p14:creationId xmlns:p14="http://schemas.microsoft.com/office/powerpoint/2010/main" val="2578735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1D90B21-AC5D-4CF0-AB1F-A16F277DC0A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E413CA6-AD43-42F0-842B-3384D5F41A1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4C7C4F-9CDE-47A8-AA8A-C00622E4F6A4}"/>
              </a:ext>
            </a:extLst>
          </p:cNvPr>
          <p:cNvSpPr>
            <a:spLocks noGrp="1"/>
          </p:cNvSpPr>
          <p:nvPr>
            <p:ph type="dt" sz="half" idx="10"/>
          </p:nvPr>
        </p:nvSpPr>
        <p:spPr/>
        <p:txBody>
          <a:bodyPr/>
          <a:lstStyle/>
          <a:p>
            <a:fld id="{65695146-F65A-418F-848D-707D6924E6D3}" type="datetimeFigureOut">
              <a:rPr lang="zh-CN" altLang="en-US" smtClean="0"/>
              <a:t>2020/6/5</a:t>
            </a:fld>
            <a:endParaRPr lang="zh-CN" altLang="en-US"/>
          </a:p>
        </p:txBody>
      </p:sp>
      <p:sp>
        <p:nvSpPr>
          <p:cNvPr id="5" name="页脚占位符 4">
            <a:extLst>
              <a:ext uri="{FF2B5EF4-FFF2-40B4-BE49-F238E27FC236}">
                <a16:creationId xmlns:a16="http://schemas.microsoft.com/office/drawing/2014/main" id="{6431CA0B-DD17-4158-9E16-0E5947A0F9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229A44-304D-4900-8833-909218C9A174}"/>
              </a:ext>
            </a:extLst>
          </p:cNvPr>
          <p:cNvSpPr>
            <a:spLocks noGrp="1"/>
          </p:cNvSpPr>
          <p:nvPr>
            <p:ph type="sldNum" sz="quarter" idx="12"/>
          </p:nvPr>
        </p:nvSpPr>
        <p:spPr/>
        <p:txBody>
          <a:bodyPr/>
          <a:lstStyle/>
          <a:p>
            <a:fld id="{F3128ECE-332D-45E3-9FFD-547569B6D2C4}" type="slidenum">
              <a:rPr lang="zh-CN" altLang="en-US" smtClean="0"/>
              <a:t>‹#›</a:t>
            </a:fld>
            <a:endParaRPr lang="zh-CN" altLang="en-US"/>
          </a:p>
        </p:txBody>
      </p:sp>
    </p:spTree>
    <p:extLst>
      <p:ext uri="{BB962C8B-B14F-4D97-AF65-F5344CB8AC3E}">
        <p14:creationId xmlns:p14="http://schemas.microsoft.com/office/powerpoint/2010/main" val="4236850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51BA2E-F00E-40CE-A307-C5A8BBDFF2D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7F9D5B-D542-46D4-8E7D-225C26C2DF1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50144E-6D7F-434A-98FF-FA28B542E4AF}"/>
              </a:ext>
            </a:extLst>
          </p:cNvPr>
          <p:cNvSpPr>
            <a:spLocks noGrp="1"/>
          </p:cNvSpPr>
          <p:nvPr>
            <p:ph type="dt" sz="half" idx="10"/>
          </p:nvPr>
        </p:nvSpPr>
        <p:spPr/>
        <p:txBody>
          <a:bodyPr/>
          <a:lstStyle/>
          <a:p>
            <a:fld id="{65695146-F65A-418F-848D-707D6924E6D3}" type="datetimeFigureOut">
              <a:rPr lang="zh-CN" altLang="en-US" smtClean="0"/>
              <a:t>2020/6/5</a:t>
            </a:fld>
            <a:endParaRPr lang="zh-CN" altLang="en-US"/>
          </a:p>
        </p:txBody>
      </p:sp>
      <p:sp>
        <p:nvSpPr>
          <p:cNvPr id="5" name="页脚占位符 4">
            <a:extLst>
              <a:ext uri="{FF2B5EF4-FFF2-40B4-BE49-F238E27FC236}">
                <a16:creationId xmlns:a16="http://schemas.microsoft.com/office/drawing/2014/main" id="{19932161-BBCD-4E47-A96B-8838DD4107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C94298-206C-40D1-9E04-3A4B368E39A1}"/>
              </a:ext>
            </a:extLst>
          </p:cNvPr>
          <p:cNvSpPr>
            <a:spLocks noGrp="1"/>
          </p:cNvSpPr>
          <p:nvPr>
            <p:ph type="sldNum" sz="quarter" idx="12"/>
          </p:nvPr>
        </p:nvSpPr>
        <p:spPr/>
        <p:txBody>
          <a:bodyPr/>
          <a:lstStyle/>
          <a:p>
            <a:fld id="{F3128ECE-332D-45E3-9FFD-547569B6D2C4}" type="slidenum">
              <a:rPr lang="zh-CN" altLang="en-US" smtClean="0"/>
              <a:t>‹#›</a:t>
            </a:fld>
            <a:endParaRPr lang="zh-CN" altLang="en-US"/>
          </a:p>
        </p:txBody>
      </p:sp>
    </p:spTree>
    <p:extLst>
      <p:ext uri="{BB962C8B-B14F-4D97-AF65-F5344CB8AC3E}">
        <p14:creationId xmlns:p14="http://schemas.microsoft.com/office/powerpoint/2010/main" val="501612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06A7B-8075-4E07-9AA6-6F1C76D6E45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69BD4C3-982B-487B-9251-56E73F4E57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2AD98E7-1C2F-41C6-A38A-BD3D638D6595}"/>
              </a:ext>
            </a:extLst>
          </p:cNvPr>
          <p:cNvSpPr>
            <a:spLocks noGrp="1"/>
          </p:cNvSpPr>
          <p:nvPr>
            <p:ph type="dt" sz="half" idx="10"/>
          </p:nvPr>
        </p:nvSpPr>
        <p:spPr/>
        <p:txBody>
          <a:bodyPr/>
          <a:lstStyle/>
          <a:p>
            <a:fld id="{65695146-F65A-418F-848D-707D6924E6D3}" type="datetimeFigureOut">
              <a:rPr lang="zh-CN" altLang="en-US" smtClean="0"/>
              <a:t>2020/6/5</a:t>
            </a:fld>
            <a:endParaRPr lang="zh-CN" altLang="en-US"/>
          </a:p>
        </p:txBody>
      </p:sp>
      <p:sp>
        <p:nvSpPr>
          <p:cNvPr id="5" name="页脚占位符 4">
            <a:extLst>
              <a:ext uri="{FF2B5EF4-FFF2-40B4-BE49-F238E27FC236}">
                <a16:creationId xmlns:a16="http://schemas.microsoft.com/office/drawing/2014/main" id="{F4CB1F06-1648-45EF-A6A3-F637C24E85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6B9B44-29E8-4890-9A35-0574858F1D26}"/>
              </a:ext>
            </a:extLst>
          </p:cNvPr>
          <p:cNvSpPr>
            <a:spLocks noGrp="1"/>
          </p:cNvSpPr>
          <p:nvPr>
            <p:ph type="sldNum" sz="quarter" idx="12"/>
          </p:nvPr>
        </p:nvSpPr>
        <p:spPr/>
        <p:txBody>
          <a:bodyPr/>
          <a:lstStyle/>
          <a:p>
            <a:fld id="{F3128ECE-332D-45E3-9FFD-547569B6D2C4}" type="slidenum">
              <a:rPr lang="zh-CN" altLang="en-US" smtClean="0"/>
              <a:t>‹#›</a:t>
            </a:fld>
            <a:endParaRPr lang="zh-CN" altLang="en-US"/>
          </a:p>
        </p:txBody>
      </p:sp>
    </p:spTree>
    <p:extLst>
      <p:ext uri="{BB962C8B-B14F-4D97-AF65-F5344CB8AC3E}">
        <p14:creationId xmlns:p14="http://schemas.microsoft.com/office/powerpoint/2010/main" val="3278722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6FEA0-6326-425B-94D8-5515B9F4664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AEAF094-2535-456F-A1AD-121BA9216E5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06D5D53-8AEC-44A8-BD5B-A3C95A1BE84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96011E9-9AD7-4BC7-8562-2A7799A5E878}"/>
              </a:ext>
            </a:extLst>
          </p:cNvPr>
          <p:cNvSpPr>
            <a:spLocks noGrp="1"/>
          </p:cNvSpPr>
          <p:nvPr>
            <p:ph type="dt" sz="half" idx="10"/>
          </p:nvPr>
        </p:nvSpPr>
        <p:spPr/>
        <p:txBody>
          <a:bodyPr/>
          <a:lstStyle/>
          <a:p>
            <a:fld id="{65695146-F65A-418F-848D-707D6924E6D3}" type="datetimeFigureOut">
              <a:rPr lang="zh-CN" altLang="en-US" smtClean="0"/>
              <a:t>2020/6/5</a:t>
            </a:fld>
            <a:endParaRPr lang="zh-CN" altLang="en-US"/>
          </a:p>
        </p:txBody>
      </p:sp>
      <p:sp>
        <p:nvSpPr>
          <p:cNvPr id="6" name="页脚占位符 5">
            <a:extLst>
              <a:ext uri="{FF2B5EF4-FFF2-40B4-BE49-F238E27FC236}">
                <a16:creationId xmlns:a16="http://schemas.microsoft.com/office/drawing/2014/main" id="{66DACCE8-6FE7-4CB3-BD84-1144441FBB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843F720-AD3D-4BC4-9449-ED96AFEA06A0}"/>
              </a:ext>
            </a:extLst>
          </p:cNvPr>
          <p:cNvSpPr>
            <a:spLocks noGrp="1"/>
          </p:cNvSpPr>
          <p:nvPr>
            <p:ph type="sldNum" sz="quarter" idx="12"/>
          </p:nvPr>
        </p:nvSpPr>
        <p:spPr/>
        <p:txBody>
          <a:bodyPr/>
          <a:lstStyle/>
          <a:p>
            <a:fld id="{F3128ECE-332D-45E3-9FFD-547569B6D2C4}" type="slidenum">
              <a:rPr lang="zh-CN" altLang="en-US" smtClean="0"/>
              <a:t>‹#›</a:t>
            </a:fld>
            <a:endParaRPr lang="zh-CN" altLang="en-US"/>
          </a:p>
        </p:txBody>
      </p:sp>
    </p:spTree>
    <p:extLst>
      <p:ext uri="{BB962C8B-B14F-4D97-AF65-F5344CB8AC3E}">
        <p14:creationId xmlns:p14="http://schemas.microsoft.com/office/powerpoint/2010/main" val="2111371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439D5-E5DE-42D7-84CD-FD102323255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8EA3ACA-53A7-40B4-9A12-2154E6D33B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4630C01-E83B-4237-BB7C-076867DC31B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B966C0A-F080-47C0-A33C-6241DD6EB8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B54C659-EC89-44D0-8DCB-3803ED37DA0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E783F09-F157-4844-9B96-362C5DFEA8E2}"/>
              </a:ext>
            </a:extLst>
          </p:cNvPr>
          <p:cNvSpPr>
            <a:spLocks noGrp="1"/>
          </p:cNvSpPr>
          <p:nvPr>
            <p:ph type="dt" sz="half" idx="10"/>
          </p:nvPr>
        </p:nvSpPr>
        <p:spPr/>
        <p:txBody>
          <a:bodyPr/>
          <a:lstStyle/>
          <a:p>
            <a:fld id="{65695146-F65A-418F-848D-707D6924E6D3}" type="datetimeFigureOut">
              <a:rPr lang="zh-CN" altLang="en-US" smtClean="0"/>
              <a:t>2020/6/5</a:t>
            </a:fld>
            <a:endParaRPr lang="zh-CN" altLang="en-US"/>
          </a:p>
        </p:txBody>
      </p:sp>
      <p:sp>
        <p:nvSpPr>
          <p:cNvPr id="8" name="页脚占位符 7">
            <a:extLst>
              <a:ext uri="{FF2B5EF4-FFF2-40B4-BE49-F238E27FC236}">
                <a16:creationId xmlns:a16="http://schemas.microsoft.com/office/drawing/2014/main" id="{D4D61697-5788-4157-8C0D-CA7549B7328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5F39B1F-AA7B-454F-AF19-08A43A45B5D2}"/>
              </a:ext>
            </a:extLst>
          </p:cNvPr>
          <p:cNvSpPr>
            <a:spLocks noGrp="1"/>
          </p:cNvSpPr>
          <p:nvPr>
            <p:ph type="sldNum" sz="quarter" idx="12"/>
          </p:nvPr>
        </p:nvSpPr>
        <p:spPr/>
        <p:txBody>
          <a:bodyPr/>
          <a:lstStyle/>
          <a:p>
            <a:fld id="{F3128ECE-332D-45E3-9FFD-547569B6D2C4}" type="slidenum">
              <a:rPr lang="zh-CN" altLang="en-US" smtClean="0"/>
              <a:t>‹#›</a:t>
            </a:fld>
            <a:endParaRPr lang="zh-CN" altLang="en-US"/>
          </a:p>
        </p:txBody>
      </p:sp>
    </p:spTree>
    <p:extLst>
      <p:ext uri="{BB962C8B-B14F-4D97-AF65-F5344CB8AC3E}">
        <p14:creationId xmlns:p14="http://schemas.microsoft.com/office/powerpoint/2010/main" val="3235772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705DF6-E7B4-48B6-91C6-6FA65B1D4B2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31A1663-4281-45D7-900D-723C546E15B7}"/>
              </a:ext>
            </a:extLst>
          </p:cNvPr>
          <p:cNvSpPr>
            <a:spLocks noGrp="1"/>
          </p:cNvSpPr>
          <p:nvPr>
            <p:ph type="dt" sz="half" idx="10"/>
          </p:nvPr>
        </p:nvSpPr>
        <p:spPr/>
        <p:txBody>
          <a:bodyPr/>
          <a:lstStyle/>
          <a:p>
            <a:fld id="{65695146-F65A-418F-848D-707D6924E6D3}" type="datetimeFigureOut">
              <a:rPr lang="zh-CN" altLang="en-US" smtClean="0"/>
              <a:t>2020/6/5</a:t>
            </a:fld>
            <a:endParaRPr lang="zh-CN" altLang="en-US"/>
          </a:p>
        </p:txBody>
      </p:sp>
      <p:sp>
        <p:nvSpPr>
          <p:cNvPr id="4" name="页脚占位符 3">
            <a:extLst>
              <a:ext uri="{FF2B5EF4-FFF2-40B4-BE49-F238E27FC236}">
                <a16:creationId xmlns:a16="http://schemas.microsoft.com/office/drawing/2014/main" id="{EB98BB38-3579-47AC-A0CB-E7863B3AC7A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37B096-3636-4B84-BE52-8B3741A48F85}"/>
              </a:ext>
            </a:extLst>
          </p:cNvPr>
          <p:cNvSpPr>
            <a:spLocks noGrp="1"/>
          </p:cNvSpPr>
          <p:nvPr>
            <p:ph type="sldNum" sz="quarter" idx="12"/>
          </p:nvPr>
        </p:nvSpPr>
        <p:spPr/>
        <p:txBody>
          <a:bodyPr/>
          <a:lstStyle/>
          <a:p>
            <a:fld id="{F3128ECE-332D-45E3-9FFD-547569B6D2C4}" type="slidenum">
              <a:rPr lang="zh-CN" altLang="en-US" smtClean="0"/>
              <a:t>‹#›</a:t>
            </a:fld>
            <a:endParaRPr lang="zh-CN" altLang="en-US"/>
          </a:p>
        </p:txBody>
      </p:sp>
    </p:spTree>
    <p:extLst>
      <p:ext uri="{BB962C8B-B14F-4D97-AF65-F5344CB8AC3E}">
        <p14:creationId xmlns:p14="http://schemas.microsoft.com/office/powerpoint/2010/main" val="235466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0293CC1-C05F-4FFD-AB7C-003FD36F8DCA}"/>
              </a:ext>
            </a:extLst>
          </p:cNvPr>
          <p:cNvSpPr>
            <a:spLocks noGrp="1"/>
          </p:cNvSpPr>
          <p:nvPr>
            <p:ph type="dt" sz="half" idx="10"/>
          </p:nvPr>
        </p:nvSpPr>
        <p:spPr/>
        <p:txBody>
          <a:bodyPr/>
          <a:lstStyle/>
          <a:p>
            <a:fld id="{65695146-F65A-418F-848D-707D6924E6D3}" type="datetimeFigureOut">
              <a:rPr lang="zh-CN" altLang="en-US" smtClean="0"/>
              <a:t>2020/6/5</a:t>
            </a:fld>
            <a:endParaRPr lang="zh-CN" altLang="en-US"/>
          </a:p>
        </p:txBody>
      </p:sp>
      <p:sp>
        <p:nvSpPr>
          <p:cNvPr id="3" name="页脚占位符 2">
            <a:extLst>
              <a:ext uri="{FF2B5EF4-FFF2-40B4-BE49-F238E27FC236}">
                <a16:creationId xmlns:a16="http://schemas.microsoft.com/office/drawing/2014/main" id="{D34199B3-8C49-41D8-89F6-B0680771633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B99A961-A3A2-46D5-B3B0-853D99B6306A}"/>
              </a:ext>
            </a:extLst>
          </p:cNvPr>
          <p:cNvSpPr>
            <a:spLocks noGrp="1"/>
          </p:cNvSpPr>
          <p:nvPr>
            <p:ph type="sldNum" sz="quarter" idx="12"/>
          </p:nvPr>
        </p:nvSpPr>
        <p:spPr/>
        <p:txBody>
          <a:bodyPr/>
          <a:lstStyle/>
          <a:p>
            <a:fld id="{F3128ECE-332D-45E3-9FFD-547569B6D2C4}" type="slidenum">
              <a:rPr lang="zh-CN" altLang="en-US" smtClean="0"/>
              <a:t>‹#›</a:t>
            </a:fld>
            <a:endParaRPr lang="zh-CN" altLang="en-US"/>
          </a:p>
        </p:txBody>
      </p:sp>
    </p:spTree>
    <p:extLst>
      <p:ext uri="{BB962C8B-B14F-4D97-AF65-F5344CB8AC3E}">
        <p14:creationId xmlns:p14="http://schemas.microsoft.com/office/powerpoint/2010/main" val="3883630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5D9BE-973D-4A4F-A2D4-15F4C06ECF7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D85C161-AAE0-4EB3-9C69-18C5166982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E3C44AC-78CA-4A0B-994A-B739065F9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750A846-F51F-4253-8CAC-23E92FC089FD}"/>
              </a:ext>
            </a:extLst>
          </p:cNvPr>
          <p:cNvSpPr>
            <a:spLocks noGrp="1"/>
          </p:cNvSpPr>
          <p:nvPr>
            <p:ph type="dt" sz="half" idx="10"/>
          </p:nvPr>
        </p:nvSpPr>
        <p:spPr/>
        <p:txBody>
          <a:bodyPr/>
          <a:lstStyle/>
          <a:p>
            <a:fld id="{65695146-F65A-418F-848D-707D6924E6D3}" type="datetimeFigureOut">
              <a:rPr lang="zh-CN" altLang="en-US" smtClean="0"/>
              <a:t>2020/6/5</a:t>
            </a:fld>
            <a:endParaRPr lang="zh-CN" altLang="en-US"/>
          </a:p>
        </p:txBody>
      </p:sp>
      <p:sp>
        <p:nvSpPr>
          <p:cNvPr id="6" name="页脚占位符 5">
            <a:extLst>
              <a:ext uri="{FF2B5EF4-FFF2-40B4-BE49-F238E27FC236}">
                <a16:creationId xmlns:a16="http://schemas.microsoft.com/office/drawing/2014/main" id="{6F130CE3-DA7F-470C-BECE-6AC0147C80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E7EF0F9-A62B-4C9F-A571-4D94E3569692}"/>
              </a:ext>
            </a:extLst>
          </p:cNvPr>
          <p:cNvSpPr>
            <a:spLocks noGrp="1"/>
          </p:cNvSpPr>
          <p:nvPr>
            <p:ph type="sldNum" sz="quarter" idx="12"/>
          </p:nvPr>
        </p:nvSpPr>
        <p:spPr/>
        <p:txBody>
          <a:bodyPr/>
          <a:lstStyle/>
          <a:p>
            <a:fld id="{F3128ECE-332D-45E3-9FFD-547569B6D2C4}" type="slidenum">
              <a:rPr lang="zh-CN" altLang="en-US" smtClean="0"/>
              <a:t>‹#›</a:t>
            </a:fld>
            <a:endParaRPr lang="zh-CN" altLang="en-US"/>
          </a:p>
        </p:txBody>
      </p:sp>
    </p:spTree>
    <p:extLst>
      <p:ext uri="{BB962C8B-B14F-4D97-AF65-F5344CB8AC3E}">
        <p14:creationId xmlns:p14="http://schemas.microsoft.com/office/powerpoint/2010/main" val="3600069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39EDED-436D-473A-BB01-C227CE7408D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26F04D5-93B9-4575-958A-BDABC87539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79704FD-EC03-4FEC-8532-761B52C0B5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A0A178F-3826-46BB-A191-77A5512D110C}"/>
              </a:ext>
            </a:extLst>
          </p:cNvPr>
          <p:cNvSpPr>
            <a:spLocks noGrp="1"/>
          </p:cNvSpPr>
          <p:nvPr>
            <p:ph type="dt" sz="half" idx="10"/>
          </p:nvPr>
        </p:nvSpPr>
        <p:spPr/>
        <p:txBody>
          <a:bodyPr/>
          <a:lstStyle/>
          <a:p>
            <a:fld id="{65695146-F65A-418F-848D-707D6924E6D3}" type="datetimeFigureOut">
              <a:rPr lang="zh-CN" altLang="en-US" smtClean="0"/>
              <a:t>2020/6/5</a:t>
            </a:fld>
            <a:endParaRPr lang="zh-CN" altLang="en-US"/>
          </a:p>
        </p:txBody>
      </p:sp>
      <p:sp>
        <p:nvSpPr>
          <p:cNvPr id="6" name="页脚占位符 5">
            <a:extLst>
              <a:ext uri="{FF2B5EF4-FFF2-40B4-BE49-F238E27FC236}">
                <a16:creationId xmlns:a16="http://schemas.microsoft.com/office/drawing/2014/main" id="{28F0ECCD-FC3B-4416-B058-467E6D1A9E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83A15B-91BF-49C6-AA34-0668BE34022A}"/>
              </a:ext>
            </a:extLst>
          </p:cNvPr>
          <p:cNvSpPr>
            <a:spLocks noGrp="1"/>
          </p:cNvSpPr>
          <p:nvPr>
            <p:ph type="sldNum" sz="quarter" idx="12"/>
          </p:nvPr>
        </p:nvSpPr>
        <p:spPr/>
        <p:txBody>
          <a:bodyPr/>
          <a:lstStyle/>
          <a:p>
            <a:fld id="{F3128ECE-332D-45E3-9FFD-547569B6D2C4}" type="slidenum">
              <a:rPr lang="zh-CN" altLang="en-US" smtClean="0"/>
              <a:t>‹#›</a:t>
            </a:fld>
            <a:endParaRPr lang="zh-CN" altLang="en-US"/>
          </a:p>
        </p:txBody>
      </p:sp>
    </p:spTree>
    <p:extLst>
      <p:ext uri="{BB962C8B-B14F-4D97-AF65-F5344CB8AC3E}">
        <p14:creationId xmlns:p14="http://schemas.microsoft.com/office/powerpoint/2010/main" val="3440611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2906E3F-7907-4B69-AD6C-F4EC39AA98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FA0245B-F52A-422F-90D9-45217570B0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022B35-8692-4A49-BE4D-9243C28E59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95146-F65A-418F-848D-707D6924E6D3}" type="datetimeFigureOut">
              <a:rPr lang="zh-CN" altLang="en-US" smtClean="0"/>
              <a:t>2020/6/5</a:t>
            </a:fld>
            <a:endParaRPr lang="zh-CN" altLang="en-US"/>
          </a:p>
        </p:txBody>
      </p:sp>
      <p:sp>
        <p:nvSpPr>
          <p:cNvPr id="5" name="页脚占位符 4">
            <a:extLst>
              <a:ext uri="{FF2B5EF4-FFF2-40B4-BE49-F238E27FC236}">
                <a16:creationId xmlns:a16="http://schemas.microsoft.com/office/drawing/2014/main" id="{7948FF91-955E-4255-AF7A-1EE8364A56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7A902C2-8E77-4531-A62D-42EAE703CC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128ECE-332D-45E3-9FFD-547569B6D2C4}" type="slidenum">
              <a:rPr lang="zh-CN" altLang="en-US" smtClean="0"/>
              <a:t>‹#›</a:t>
            </a:fld>
            <a:endParaRPr lang="zh-CN" altLang="en-US"/>
          </a:p>
        </p:txBody>
      </p:sp>
    </p:spTree>
    <p:extLst>
      <p:ext uri="{BB962C8B-B14F-4D97-AF65-F5344CB8AC3E}">
        <p14:creationId xmlns:p14="http://schemas.microsoft.com/office/powerpoint/2010/main" val="1693433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ommerce.gov/" TargetMode="External"/><Relationship Id="rId2" Type="http://schemas.openxmlformats.org/officeDocument/2006/relationships/hyperlink" Target="https://www.nflis.deadiversion.usdoj.gov/"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20D70-C80F-47EA-B97D-3DD2EFB5A2E3}"/>
              </a:ext>
            </a:extLst>
          </p:cNvPr>
          <p:cNvSpPr>
            <a:spLocks noGrp="1"/>
          </p:cNvSpPr>
          <p:nvPr>
            <p:ph type="ctrTitle"/>
          </p:nvPr>
        </p:nvSpPr>
        <p:spPr/>
        <p:txBody>
          <a:bodyPr>
            <a:normAutofit/>
          </a:bodyPr>
          <a:lstStyle/>
          <a:p>
            <a:r>
              <a:rPr lang="zh-CN" altLang="zh-CN" sz="3600" b="1" dirty="0">
                <a:latin typeface="微软雅黑" panose="020B0503020204020204" pitchFamily="34" charset="-122"/>
                <a:ea typeface="微软雅黑" panose="020B0503020204020204" pitchFamily="34" charset="-122"/>
              </a:rPr>
              <a:t>机器学习模型在</a:t>
            </a:r>
            <a:r>
              <a:rPr lang="en-US" altLang="zh-CN" sz="3600" b="1" dirty="0">
                <a:latin typeface="微软雅黑" panose="020B0503020204020204" pitchFamily="34" charset="-122"/>
                <a:ea typeface="微软雅黑" panose="020B0503020204020204" pitchFamily="34" charset="-122"/>
              </a:rPr>
              <a:t>2010-2016</a:t>
            </a:r>
            <a:r>
              <a:rPr lang="zh-CN" altLang="zh-CN" sz="3600" b="1" dirty="0">
                <a:latin typeface="微软雅黑" panose="020B0503020204020204" pitchFamily="34" charset="-122"/>
                <a:ea typeface="微软雅黑" panose="020B0503020204020204" pitchFamily="34" charset="-122"/>
              </a:rPr>
              <a:t>年美国五个州的阿片类药物</a:t>
            </a:r>
            <a:r>
              <a:rPr lang="zh-CN" altLang="en-US" sz="3600" b="1" dirty="0">
                <a:latin typeface="微软雅黑" panose="020B0503020204020204" pitchFamily="34" charset="-122"/>
                <a:ea typeface="微软雅黑" panose="020B0503020204020204" pitchFamily="34" charset="-122"/>
              </a:rPr>
              <a:t>使用</a:t>
            </a:r>
            <a:r>
              <a:rPr lang="zh-CN" altLang="zh-CN" sz="3600" b="1" dirty="0">
                <a:latin typeface="微软雅黑" panose="020B0503020204020204" pitchFamily="34" charset="-122"/>
                <a:ea typeface="微软雅黑" panose="020B0503020204020204" pitchFamily="34" charset="-122"/>
              </a:rPr>
              <a:t>量预测的应用</a:t>
            </a:r>
            <a:endParaRPr lang="zh-CN" altLang="en-US" sz="3600" dirty="0"/>
          </a:p>
        </p:txBody>
      </p:sp>
      <p:sp>
        <p:nvSpPr>
          <p:cNvPr id="3" name="副标题 2">
            <a:extLst>
              <a:ext uri="{FF2B5EF4-FFF2-40B4-BE49-F238E27FC236}">
                <a16:creationId xmlns:a16="http://schemas.microsoft.com/office/drawing/2014/main" id="{BAB3C918-3AD0-4E08-91E6-F4538C7E3D7D}"/>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624391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3AA9B2-19B3-414F-AAD2-A9F949C5FA03}"/>
              </a:ext>
            </a:extLst>
          </p:cNvPr>
          <p:cNvSpPr>
            <a:spLocks noGrp="1"/>
          </p:cNvSpPr>
          <p:nvPr>
            <p:ph type="title"/>
          </p:nvPr>
        </p:nvSpPr>
        <p:spPr/>
        <p:txBody>
          <a:bodyPr/>
          <a:lstStyle/>
          <a:p>
            <a:r>
              <a:rPr lang="en-US" altLang="zh-CN" dirty="0"/>
              <a:t>3.1</a:t>
            </a:r>
            <a:r>
              <a:rPr lang="zh-CN" altLang="en-US" dirty="0"/>
              <a:t>结果：现状结果</a:t>
            </a:r>
          </a:p>
        </p:txBody>
      </p:sp>
      <p:sp>
        <p:nvSpPr>
          <p:cNvPr id="3" name="内容占位符 2">
            <a:extLst>
              <a:ext uri="{FF2B5EF4-FFF2-40B4-BE49-F238E27FC236}">
                <a16:creationId xmlns:a16="http://schemas.microsoft.com/office/drawing/2014/main" id="{D74900E4-256D-4783-8E81-ED346DE934F9}"/>
              </a:ext>
            </a:extLst>
          </p:cNvPr>
          <p:cNvSpPr>
            <a:spLocks noGrp="1"/>
          </p:cNvSpPr>
          <p:nvPr>
            <p:ph idx="1"/>
          </p:nvPr>
        </p:nvSpPr>
        <p:spPr/>
        <p:txBody>
          <a:bodyPr/>
          <a:lstStyle/>
          <a:p>
            <a:r>
              <a:rPr lang="zh-CN" altLang="zh-CN" dirty="0"/>
              <a:t>总体阿片类药物的使用情况</a:t>
            </a:r>
            <a:endParaRPr lang="en-US" altLang="zh-CN" dirty="0"/>
          </a:p>
          <a:p>
            <a:endParaRPr lang="zh-CN" altLang="zh-CN" dirty="0"/>
          </a:p>
        </p:txBody>
      </p:sp>
      <p:pic>
        <p:nvPicPr>
          <p:cNvPr id="4" name="图片 3">
            <a:extLst>
              <a:ext uri="{FF2B5EF4-FFF2-40B4-BE49-F238E27FC236}">
                <a16:creationId xmlns:a16="http://schemas.microsoft.com/office/drawing/2014/main" id="{6B1B50EA-E7B8-4F93-9CBA-F87430016878}"/>
              </a:ext>
            </a:extLst>
          </p:cNvPr>
          <p:cNvPicPr>
            <a:picLocks noChangeAspect="1"/>
          </p:cNvPicPr>
          <p:nvPr/>
        </p:nvPicPr>
        <p:blipFill rotWithShape="1">
          <a:blip r:embed="rId2">
            <a:extLst>
              <a:ext uri="{28A0092B-C50C-407E-A947-70E740481C1C}">
                <a14:useLocalDpi xmlns:a14="http://schemas.microsoft.com/office/drawing/2010/main" val="0"/>
              </a:ext>
            </a:extLst>
          </a:blip>
          <a:srcRect t="13601" r="20771" b="13023"/>
          <a:stretch/>
        </p:blipFill>
        <p:spPr>
          <a:xfrm>
            <a:off x="2178111" y="2106706"/>
            <a:ext cx="6840383" cy="4751294"/>
          </a:xfrm>
          <a:prstGeom prst="rect">
            <a:avLst/>
          </a:prstGeom>
        </p:spPr>
      </p:pic>
    </p:spTree>
    <p:extLst>
      <p:ext uri="{BB962C8B-B14F-4D97-AF65-F5344CB8AC3E}">
        <p14:creationId xmlns:p14="http://schemas.microsoft.com/office/powerpoint/2010/main" val="2037776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3AA9B2-19B3-414F-AAD2-A9F949C5FA03}"/>
              </a:ext>
            </a:extLst>
          </p:cNvPr>
          <p:cNvSpPr>
            <a:spLocks noGrp="1"/>
          </p:cNvSpPr>
          <p:nvPr>
            <p:ph type="title"/>
          </p:nvPr>
        </p:nvSpPr>
        <p:spPr/>
        <p:txBody>
          <a:bodyPr/>
          <a:lstStyle/>
          <a:p>
            <a:r>
              <a:rPr lang="en-US" altLang="zh-CN" dirty="0"/>
              <a:t>3.1</a:t>
            </a:r>
            <a:r>
              <a:rPr lang="zh-CN" altLang="en-US" dirty="0"/>
              <a:t>结果：现状结果</a:t>
            </a:r>
          </a:p>
        </p:txBody>
      </p:sp>
      <p:sp>
        <p:nvSpPr>
          <p:cNvPr id="3" name="内容占位符 2">
            <a:extLst>
              <a:ext uri="{FF2B5EF4-FFF2-40B4-BE49-F238E27FC236}">
                <a16:creationId xmlns:a16="http://schemas.microsoft.com/office/drawing/2014/main" id="{D74900E4-256D-4783-8E81-ED346DE934F9}"/>
              </a:ext>
            </a:extLst>
          </p:cNvPr>
          <p:cNvSpPr>
            <a:spLocks noGrp="1"/>
          </p:cNvSpPr>
          <p:nvPr>
            <p:ph idx="1"/>
          </p:nvPr>
        </p:nvSpPr>
        <p:spPr/>
        <p:txBody>
          <a:bodyPr/>
          <a:lstStyle/>
          <a:p>
            <a:r>
              <a:rPr lang="zh-CN" altLang="zh-CN" dirty="0"/>
              <a:t>总体阿片类药物的使用情况</a:t>
            </a:r>
            <a:endParaRPr lang="en-US" altLang="zh-CN" dirty="0"/>
          </a:p>
          <a:p>
            <a:endParaRPr lang="zh-CN" altLang="zh-CN" dirty="0"/>
          </a:p>
        </p:txBody>
      </p:sp>
      <p:pic>
        <p:nvPicPr>
          <p:cNvPr id="5" name="图片 4" descr="手机屏幕截图&#10;&#10;描述已自动生成">
            <a:extLst>
              <a:ext uri="{FF2B5EF4-FFF2-40B4-BE49-F238E27FC236}">
                <a16:creationId xmlns:a16="http://schemas.microsoft.com/office/drawing/2014/main" id="{DE78B9CC-9429-4F41-9D4E-67C9503D01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517" y="1373281"/>
            <a:ext cx="8675145" cy="5421966"/>
          </a:xfrm>
          <a:prstGeom prst="rect">
            <a:avLst/>
          </a:prstGeom>
        </p:spPr>
      </p:pic>
    </p:spTree>
    <p:extLst>
      <p:ext uri="{BB962C8B-B14F-4D97-AF65-F5344CB8AC3E}">
        <p14:creationId xmlns:p14="http://schemas.microsoft.com/office/powerpoint/2010/main" val="3713681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3AA9B2-19B3-414F-AAD2-A9F949C5FA03}"/>
              </a:ext>
            </a:extLst>
          </p:cNvPr>
          <p:cNvSpPr>
            <a:spLocks noGrp="1"/>
          </p:cNvSpPr>
          <p:nvPr>
            <p:ph type="title"/>
          </p:nvPr>
        </p:nvSpPr>
        <p:spPr/>
        <p:txBody>
          <a:bodyPr/>
          <a:lstStyle/>
          <a:p>
            <a:r>
              <a:rPr lang="en-US" altLang="zh-CN" dirty="0"/>
              <a:t>3.1</a:t>
            </a:r>
            <a:r>
              <a:rPr lang="zh-CN" altLang="en-US" dirty="0"/>
              <a:t>结果：现状结果</a:t>
            </a:r>
          </a:p>
        </p:txBody>
      </p:sp>
      <p:sp>
        <p:nvSpPr>
          <p:cNvPr id="3" name="内容占位符 2">
            <a:extLst>
              <a:ext uri="{FF2B5EF4-FFF2-40B4-BE49-F238E27FC236}">
                <a16:creationId xmlns:a16="http://schemas.microsoft.com/office/drawing/2014/main" id="{D74900E4-256D-4783-8E81-ED346DE934F9}"/>
              </a:ext>
            </a:extLst>
          </p:cNvPr>
          <p:cNvSpPr>
            <a:spLocks noGrp="1"/>
          </p:cNvSpPr>
          <p:nvPr>
            <p:ph idx="1"/>
          </p:nvPr>
        </p:nvSpPr>
        <p:spPr/>
        <p:txBody>
          <a:bodyPr/>
          <a:lstStyle/>
          <a:p>
            <a:r>
              <a:rPr lang="zh-CN" altLang="zh-CN" dirty="0"/>
              <a:t>不同地区阿片类药物的使用情况</a:t>
            </a:r>
            <a:endParaRPr lang="en-US" altLang="zh-CN" dirty="0"/>
          </a:p>
        </p:txBody>
      </p:sp>
      <p:pic>
        <p:nvPicPr>
          <p:cNvPr id="4" name="图片 3" descr="图片包含 游戏机, 建筑, 床&#10;&#10;描述已自动生成">
            <a:extLst>
              <a:ext uri="{FF2B5EF4-FFF2-40B4-BE49-F238E27FC236}">
                <a16:creationId xmlns:a16="http://schemas.microsoft.com/office/drawing/2014/main" id="{4DE95C56-E130-4630-8CAC-A58000007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04420"/>
            <a:ext cx="12192000" cy="4064000"/>
          </a:xfrm>
          <a:prstGeom prst="rect">
            <a:avLst/>
          </a:prstGeom>
        </p:spPr>
      </p:pic>
    </p:spTree>
    <p:extLst>
      <p:ext uri="{BB962C8B-B14F-4D97-AF65-F5344CB8AC3E}">
        <p14:creationId xmlns:p14="http://schemas.microsoft.com/office/powerpoint/2010/main" val="628772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3AA9B2-19B3-414F-AAD2-A9F949C5FA03}"/>
              </a:ext>
            </a:extLst>
          </p:cNvPr>
          <p:cNvSpPr>
            <a:spLocks noGrp="1"/>
          </p:cNvSpPr>
          <p:nvPr>
            <p:ph type="title"/>
          </p:nvPr>
        </p:nvSpPr>
        <p:spPr/>
        <p:txBody>
          <a:bodyPr/>
          <a:lstStyle/>
          <a:p>
            <a:r>
              <a:rPr lang="en-US" altLang="zh-CN" dirty="0"/>
              <a:t>3.1</a:t>
            </a:r>
            <a:r>
              <a:rPr lang="zh-CN" altLang="en-US" dirty="0"/>
              <a:t>结果：现状结果</a:t>
            </a:r>
          </a:p>
        </p:txBody>
      </p:sp>
      <p:sp>
        <p:nvSpPr>
          <p:cNvPr id="3" name="内容占位符 2">
            <a:extLst>
              <a:ext uri="{FF2B5EF4-FFF2-40B4-BE49-F238E27FC236}">
                <a16:creationId xmlns:a16="http://schemas.microsoft.com/office/drawing/2014/main" id="{D74900E4-256D-4783-8E81-ED346DE934F9}"/>
              </a:ext>
            </a:extLst>
          </p:cNvPr>
          <p:cNvSpPr>
            <a:spLocks noGrp="1"/>
          </p:cNvSpPr>
          <p:nvPr>
            <p:ph idx="1"/>
          </p:nvPr>
        </p:nvSpPr>
        <p:spPr/>
        <p:txBody>
          <a:bodyPr/>
          <a:lstStyle/>
          <a:p>
            <a:r>
              <a:rPr lang="zh-CN" altLang="zh-CN" dirty="0"/>
              <a:t>药物种类划分</a:t>
            </a:r>
          </a:p>
        </p:txBody>
      </p:sp>
      <p:pic>
        <p:nvPicPr>
          <p:cNvPr id="4" name="图片 3" descr="白色的地图&#10;&#10;描述已自动生成">
            <a:extLst>
              <a:ext uri="{FF2B5EF4-FFF2-40B4-BE49-F238E27FC236}">
                <a16:creationId xmlns:a16="http://schemas.microsoft.com/office/drawing/2014/main" id="{0497D609-9C1F-487E-BFBD-23FB5B261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59" y="365125"/>
            <a:ext cx="8488941" cy="6366706"/>
          </a:xfrm>
          <a:prstGeom prst="rect">
            <a:avLst/>
          </a:prstGeom>
        </p:spPr>
      </p:pic>
    </p:spTree>
    <p:extLst>
      <p:ext uri="{BB962C8B-B14F-4D97-AF65-F5344CB8AC3E}">
        <p14:creationId xmlns:p14="http://schemas.microsoft.com/office/powerpoint/2010/main" val="1360508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3AA9B2-19B3-414F-AAD2-A9F949C5FA03}"/>
              </a:ext>
            </a:extLst>
          </p:cNvPr>
          <p:cNvSpPr>
            <a:spLocks noGrp="1"/>
          </p:cNvSpPr>
          <p:nvPr>
            <p:ph type="title"/>
          </p:nvPr>
        </p:nvSpPr>
        <p:spPr/>
        <p:txBody>
          <a:bodyPr/>
          <a:lstStyle/>
          <a:p>
            <a:r>
              <a:rPr lang="en-US" altLang="zh-CN" dirty="0"/>
              <a:t>3.2</a:t>
            </a:r>
            <a:r>
              <a:rPr lang="zh-CN" altLang="en-US" dirty="0"/>
              <a:t>结果：预测结果</a:t>
            </a:r>
          </a:p>
        </p:txBody>
      </p:sp>
      <p:sp>
        <p:nvSpPr>
          <p:cNvPr id="3" name="内容占位符 2">
            <a:extLst>
              <a:ext uri="{FF2B5EF4-FFF2-40B4-BE49-F238E27FC236}">
                <a16:creationId xmlns:a16="http://schemas.microsoft.com/office/drawing/2014/main" id="{D74900E4-256D-4783-8E81-ED346DE934F9}"/>
              </a:ext>
            </a:extLst>
          </p:cNvPr>
          <p:cNvSpPr>
            <a:spLocks noGrp="1"/>
          </p:cNvSpPr>
          <p:nvPr>
            <p:ph idx="1"/>
          </p:nvPr>
        </p:nvSpPr>
        <p:spPr/>
        <p:txBody>
          <a:bodyPr/>
          <a:lstStyle/>
          <a:p>
            <a:r>
              <a:rPr lang="zh-CN" altLang="en-US" dirty="0"/>
              <a:t>混淆矩阵</a:t>
            </a:r>
          </a:p>
        </p:txBody>
      </p:sp>
      <p:graphicFrame>
        <p:nvGraphicFramePr>
          <p:cNvPr id="4" name="表格 3">
            <a:extLst>
              <a:ext uri="{FF2B5EF4-FFF2-40B4-BE49-F238E27FC236}">
                <a16:creationId xmlns:a16="http://schemas.microsoft.com/office/drawing/2014/main" id="{3B5D544C-9543-4479-800A-A10A8B6263D2}"/>
              </a:ext>
            </a:extLst>
          </p:cNvPr>
          <p:cNvGraphicFramePr>
            <a:graphicFrameLocks noGrp="1"/>
          </p:cNvGraphicFramePr>
          <p:nvPr/>
        </p:nvGraphicFramePr>
        <p:xfrm>
          <a:off x="4608513" y="1246188"/>
          <a:ext cx="2975100" cy="4368060"/>
        </p:xfrm>
        <a:graphic>
          <a:graphicData uri="http://schemas.openxmlformats.org/drawingml/2006/table">
            <a:tbl>
              <a:tblPr>
                <a:tableStyleId>{5C22544A-7EE6-4342-B048-85BDC9FD1C3A}</a:tableStyleId>
              </a:tblPr>
              <a:tblGrid>
                <a:gridCol w="439446">
                  <a:extLst>
                    <a:ext uri="{9D8B030D-6E8A-4147-A177-3AD203B41FA5}">
                      <a16:colId xmlns:a16="http://schemas.microsoft.com/office/drawing/2014/main" val="870523060"/>
                    </a:ext>
                  </a:extLst>
                </a:gridCol>
                <a:gridCol w="585928">
                  <a:extLst>
                    <a:ext uri="{9D8B030D-6E8A-4147-A177-3AD203B41FA5}">
                      <a16:colId xmlns:a16="http://schemas.microsoft.com/office/drawing/2014/main" val="38710716"/>
                    </a:ext>
                  </a:extLst>
                </a:gridCol>
                <a:gridCol w="166686">
                  <a:extLst>
                    <a:ext uri="{9D8B030D-6E8A-4147-A177-3AD203B41FA5}">
                      <a16:colId xmlns:a16="http://schemas.microsoft.com/office/drawing/2014/main" val="3779368728"/>
                    </a:ext>
                  </a:extLst>
                </a:gridCol>
                <a:gridCol w="237402">
                  <a:extLst>
                    <a:ext uri="{9D8B030D-6E8A-4147-A177-3AD203B41FA5}">
                      <a16:colId xmlns:a16="http://schemas.microsoft.com/office/drawing/2014/main" val="610493066"/>
                    </a:ext>
                  </a:extLst>
                </a:gridCol>
                <a:gridCol w="313168">
                  <a:extLst>
                    <a:ext uri="{9D8B030D-6E8A-4147-A177-3AD203B41FA5}">
                      <a16:colId xmlns:a16="http://schemas.microsoft.com/office/drawing/2014/main" val="3571569101"/>
                    </a:ext>
                  </a:extLst>
                </a:gridCol>
                <a:gridCol w="383884">
                  <a:extLst>
                    <a:ext uri="{9D8B030D-6E8A-4147-A177-3AD203B41FA5}">
                      <a16:colId xmlns:a16="http://schemas.microsoft.com/office/drawing/2014/main" val="2058753797"/>
                    </a:ext>
                  </a:extLst>
                </a:gridCol>
                <a:gridCol w="383884">
                  <a:extLst>
                    <a:ext uri="{9D8B030D-6E8A-4147-A177-3AD203B41FA5}">
                      <a16:colId xmlns:a16="http://schemas.microsoft.com/office/drawing/2014/main" val="265496808"/>
                    </a:ext>
                  </a:extLst>
                </a:gridCol>
                <a:gridCol w="464702">
                  <a:extLst>
                    <a:ext uri="{9D8B030D-6E8A-4147-A177-3AD203B41FA5}">
                      <a16:colId xmlns:a16="http://schemas.microsoft.com/office/drawing/2014/main" val="2155774343"/>
                    </a:ext>
                  </a:extLst>
                </a:gridCol>
              </a:tblGrid>
              <a:tr h="97146">
                <a:tc gridSpan="8">
                  <a:txBody>
                    <a:bodyPr/>
                    <a:lstStyle/>
                    <a:p>
                      <a:pPr algn="ctr" fontAlgn="ctr"/>
                      <a:r>
                        <a:rPr lang="zh-CN" altLang="en-US" sz="600" u="none" strike="noStrike">
                          <a:effectLst/>
                        </a:rPr>
                        <a:t>合成类混淆矩阵</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60694428"/>
                  </a:ext>
                </a:extLst>
              </a:tr>
              <a:tr h="93098">
                <a:tc rowSpan="2">
                  <a:txBody>
                    <a:bodyPr/>
                    <a:lstStyle/>
                    <a:p>
                      <a:pPr algn="ctr" fontAlgn="ctr"/>
                      <a:r>
                        <a:rPr lang="zh-CN" altLang="en-US" sz="600" u="none" strike="noStrike">
                          <a:effectLst/>
                        </a:rPr>
                        <a:t>模型方法</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rowSpan="2">
                  <a:txBody>
                    <a:bodyPr/>
                    <a:lstStyle/>
                    <a:p>
                      <a:pPr algn="ctr" fontAlgn="ctr"/>
                      <a:r>
                        <a:rPr lang="zh-CN" altLang="en-US" sz="600" u="none" strike="noStrike">
                          <a:effectLst/>
                        </a:rPr>
                        <a:t>测试集实际分类</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gridSpan="6">
                  <a:txBody>
                    <a:bodyPr/>
                    <a:lstStyle/>
                    <a:p>
                      <a:pPr algn="ctr" fontAlgn="ctr"/>
                      <a:r>
                        <a:rPr lang="zh-CN" altLang="en-US" sz="600" u="none" strike="noStrike">
                          <a:effectLst/>
                        </a:rPr>
                        <a:t>预测结果</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86257511"/>
                  </a:ext>
                </a:extLst>
              </a:tr>
              <a:tr h="101194">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600" u="none" strike="noStrike">
                          <a:effectLst/>
                        </a:rPr>
                        <a:t>0</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1-9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10-99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100-499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500-999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1000-4999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extLst>
                  <a:ext uri="{0D108BD9-81ED-4DB2-BD59-A6C34878D82A}">
                    <a16:rowId xmlns:a16="http://schemas.microsoft.com/office/drawing/2014/main" val="2593157969"/>
                  </a:ext>
                </a:extLst>
              </a:tr>
              <a:tr h="93098">
                <a:tc>
                  <a:txBody>
                    <a:bodyPr/>
                    <a:lstStyle/>
                    <a:p>
                      <a:pPr algn="ctr" fontAlgn="ctr"/>
                      <a:r>
                        <a:rPr lang="en-US" sz="600" u="none" strike="noStrike">
                          <a:effectLst/>
                        </a:rPr>
                        <a:t>K</a:t>
                      </a:r>
                      <a:r>
                        <a:rPr lang="zh-CN" altLang="en-US" sz="600" u="none" strike="noStrike">
                          <a:effectLst/>
                        </a:rPr>
                        <a:t>近邻法</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2242957833"/>
                  </a:ext>
                </a:extLst>
              </a:tr>
              <a:tr h="97146">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0</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31</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51</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15</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4</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4266736596"/>
                  </a:ext>
                </a:extLst>
              </a:tr>
              <a:tr h="97146">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1-9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44</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150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103</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4</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1457003622"/>
                  </a:ext>
                </a:extLst>
              </a:tr>
              <a:tr h="97146">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10-99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12</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84</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354</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24</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781662418"/>
                  </a:ext>
                </a:extLst>
              </a:tr>
              <a:tr h="97146">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100-499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5</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40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37</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2148169614"/>
                  </a:ext>
                </a:extLst>
              </a:tr>
              <a:tr h="97146">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500-999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1</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1</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3107646060"/>
                  </a:ext>
                </a:extLst>
              </a:tr>
              <a:tr h="97146">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1000-4999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1</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3139406057"/>
                  </a:ext>
                </a:extLst>
              </a:tr>
              <a:tr h="93098">
                <a:tc>
                  <a:txBody>
                    <a:bodyPr/>
                    <a:lstStyle/>
                    <a:p>
                      <a:pPr algn="ctr" fontAlgn="ctr"/>
                      <a:r>
                        <a:rPr lang="zh-CN" altLang="en-US" sz="600" u="none" strike="noStrike">
                          <a:effectLst/>
                        </a:rPr>
                        <a:t>决策树</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gridSpan="6">
                  <a:txBody>
                    <a:bodyPr/>
                    <a:lstStyle/>
                    <a:p>
                      <a:pPr algn="ctr" fontAlgn="ctr"/>
                      <a:r>
                        <a:rPr lang="zh-CN" altLang="en-US" sz="600" u="none" strike="noStrike">
                          <a:effectLst/>
                        </a:rPr>
                        <a:t>　</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00229946"/>
                  </a:ext>
                </a:extLst>
              </a:tr>
              <a:tr h="97146">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0</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40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46</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13</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2</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747071349"/>
                  </a:ext>
                </a:extLst>
              </a:tr>
              <a:tr h="97146">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1-9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49</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140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106</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6</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922712244"/>
                  </a:ext>
                </a:extLst>
              </a:tr>
              <a:tr h="97146">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10-99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24</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99</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311</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40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3584900478"/>
                  </a:ext>
                </a:extLst>
              </a:tr>
              <a:tr h="97146">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100-499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3</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3</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31</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42</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3</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3551643921"/>
                  </a:ext>
                </a:extLst>
              </a:tr>
              <a:tr h="97146">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500-999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2</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1001111480"/>
                  </a:ext>
                </a:extLst>
              </a:tr>
              <a:tr h="97146">
                <a:tc>
                  <a:txBody>
                    <a:bodyPr/>
                    <a:lstStyle/>
                    <a:p>
                      <a:pPr algn="ctr" fontAlgn="ctr"/>
                      <a:r>
                        <a:rPr lang="zh-CN" altLang="en-US" sz="600" u="none" strike="noStrike">
                          <a:effectLst/>
                        </a:rPr>
                        <a:t>　</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1000-4999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1</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4188424484"/>
                  </a:ext>
                </a:extLst>
              </a:tr>
              <a:tr h="93098">
                <a:tc>
                  <a:txBody>
                    <a:bodyPr/>
                    <a:lstStyle/>
                    <a:p>
                      <a:pPr algn="ctr" fontAlgn="ctr"/>
                      <a:r>
                        <a:rPr lang="zh-CN" altLang="en-US" sz="600" u="none" strike="noStrike">
                          <a:effectLst/>
                        </a:rPr>
                        <a:t>随机森林</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gridSpan="6">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55258928"/>
                  </a:ext>
                </a:extLst>
              </a:tr>
              <a:tr h="97146">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0</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35</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43</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23</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789356630"/>
                  </a:ext>
                </a:extLst>
              </a:tr>
              <a:tr h="97146">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1-9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32</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180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88</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1</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3300750929"/>
                  </a:ext>
                </a:extLst>
              </a:tr>
              <a:tr h="97146">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10-99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5</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95</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367</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7</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43224672"/>
                  </a:ext>
                </a:extLst>
              </a:tr>
              <a:tr h="97146">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100-499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3</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38</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39</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2</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3537434390"/>
                  </a:ext>
                </a:extLst>
              </a:tr>
              <a:tr h="97146">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500-999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2</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2455499136"/>
                  </a:ext>
                </a:extLst>
              </a:tr>
              <a:tr h="97146">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1000-4999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1</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351525144"/>
                  </a:ext>
                </a:extLst>
              </a:tr>
              <a:tr h="93098">
                <a:tc>
                  <a:txBody>
                    <a:bodyPr/>
                    <a:lstStyle/>
                    <a:p>
                      <a:pPr algn="ctr" fontAlgn="ctr"/>
                      <a:r>
                        <a:rPr lang="zh-CN" altLang="en-US" sz="600" u="none" strike="noStrike">
                          <a:effectLst/>
                        </a:rPr>
                        <a:t>支持向量机</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gridSpan="6">
                  <a:txBody>
                    <a:bodyPr/>
                    <a:lstStyle/>
                    <a:p>
                      <a:pPr algn="ctr" fontAlgn="ctr"/>
                      <a:r>
                        <a:rPr lang="zh-CN" altLang="en-US" sz="600" u="none" strike="noStrike">
                          <a:effectLst/>
                        </a:rPr>
                        <a:t>　</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29938910"/>
                  </a:ext>
                </a:extLst>
              </a:tr>
              <a:tr h="97146">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0</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73</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27</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1</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3037486825"/>
                  </a:ext>
                </a:extLst>
              </a:tr>
              <a:tr h="97146">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1-9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178</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123</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2293878496"/>
                  </a:ext>
                </a:extLst>
              </a:tr>
              <a:tr h="97146">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10-99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80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388</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6</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2465016687"/>
                  </a:ext>
                </a:extLst>
              </a:tr>
              <a:tr h="97146">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100-499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2</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60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20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1978127426"/>
                  </a:ext>
                </a:extLst>
              </a:tr>
              <a:tr h="97146">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500-999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1</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1</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4130309171"/>
                  </a:ext>
                </a:extLst>
              </a:tr>
              <a:tr h="97146">
                <a:tc>
                  <a:txBody>
                    <a:bodyPr/>
                    <a:lstStyle/>
                    <a:p>
                      <a:pPr algn="ctr" fontAlgn="ctr"/>
                      <a:r>
                        <a:rPr lang="zh-CN" altLang="en-US" sz="600" u="none" strike="noStrike">
                          <a:effectLst/>
                        </a:rPr>
                        <a:t>　</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1000-4999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1</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1462973060"/>
                  </a:ext>
                </a:extLst>
              </a:tr>
              <a:tr h="93098">
                <a:tc>
                  <a:txBody>
                    <a:bodyPr/>
                    <a:lstStyle/>
                    <a:p>
                      <a:pPr algn="ctr" fontAlgn="ctr"/>
                      <a:r>
                        <a:rPr lang="zh-CN" altLang="en-US" sz="600" u="none" strike="noStrike">
                          <a:effectLst/>
                        </a:rPr>
                        <a:t>神经网络</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gridSpan="6">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227508190"/>
                  </a:ext>
                </a:extLst>
              </a:tr>
              <a:tr h="97146">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0</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22</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52</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23</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4</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946429838"/>
                  </a:ext>
                </a:extLst>
              </a:tr>
              <a:tr h="97146">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1-9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22</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160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115</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4</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512470321"/>
                  </a:ext>
                </a:extLst>
              </a:tr>
              <a:tr h="97146">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10-99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2</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71</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379</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22</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2268519011"/>
                  </a:ext>
                </a:extLst>
              </a:tr>
              <a:tr h="97146">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100-499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1</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43</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38</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1159720966"/>
                  </a:ext>
                </a:extLst>
              </a:tr>
              <a:tr h="97146">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500-999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2</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3162023110"/>
                  </a:ext>
                </a:extLst>
              </a:tr>
              <a:tr h="97146">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1000-4999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1</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3593144604"/>
                  </a:ext>
                </a:extLst>
              </a:tr>
              <a:tr h="93098">
                <a:tc>
                  <a:txBody>
                    <a:bodyPr/>
                    <a:lstStyle/>
                    <a:p>
                      <a:pPr algn="ctr" fontAlgn="ctr"/>
                      <a:r>
                        <a:rPr lang="en-US" sz="600" u="none" strike="noStrike">
                          <a:effectLst/>
                        </a:rPr>
                        <a:t>Logistic</a:t>
                      </a:r>
                      <a:r>
                        <a:rPr lang="zh-CN" altLang="en-US" sz="600" u="none" strike="noStrike">
                          <a:effectLst/>
                        </a:rPr>
                        <a:t>回归</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gridSpan="6">
                  <a:txBody>
                    <a:bodyPr/>
                    <a:lstStyle/>
                    <a:p>
                      <a:pPr algn="ctr" fontAlgn="ctr"/>
                      <a:r>
                        <a:rPr lang="zh-CN" altLang="en-US" sz="600" u="none" strike="noStrike">
                          <a:effectLst/>
                        </a:rPr>
                        <a:t>　</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26537571"/>
                  </a:ext>
                </a:extLst>
              </a:tr>
              <a:tr h="97146">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0</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65</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35</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1</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2411094536"/>
                  </a:ext>
                </a:extLst>
              </a:tr>
              <a:tr h="97146">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1-9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1</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173</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126</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1</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438691825"/>
                  </a:ext>
                </a:extLst>
              </a:tr>
              <a:tr h="97146">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10-99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68</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398</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8</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1010837384"/>
                  </a:ext>
                </a:extLst>
              </a:tr>
              <a:tr h="97146">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100-499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1</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57</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24</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1659461238"/>
                  </a:ext>
                </a:extLst>
              </a:tr>
              <a:tr h="97146">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500-999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2</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2899208512"/>
                  </a:ext>
                </a:extLst>
              </a:tr>
              <a:tr h="101194">
                <a:tc>
                  <a:txBody>
                    <a:bodyPr/>
                    <a:lstStyle/>
                    <a:p>
                      <a:pPr algn="ctr" fontAlgn="ctr"/>
                      <a:r>
                        <a:rPr lang="zh-CN" altLang="en-US" sz="600" u="none" strike="noStrike">
                          <a:effectLst/>
                        </a:rPr>
                        <a:t>　</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l" fontAlgn="ctr"/>
                      <a:r>
                        <a:rPr lang="en-US" altLang="zh-CN" sz="600" u="none" strike="noStrike">
                          <a:effectLst/>
                        </a:rPr>
                        <a:t>1000-4999</a:t>
                      </a:r>
                      <a:r>
                        <a:rPr lang="zh-CN" altLang="en-US" sz="600" u="none" strike="noStrike">
                          <a:effectLst/>
                        </a:rPr>
                        <a:t>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1</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a:effectLst/>
                        </a:rPr>
                        <a:t>0</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4048" marR="4048" marT="4048" marB="0" anchor="ctr"/>
                </a:tc>
                <a:tc>
                  <a:txBody>
                    <a:bodyPr/>
                    <a:lstStyle/>
                    <a:p>
                      <a:pPr algn="ctr" fontAlgn="ctr"/>
                      <a:r>
                        <a:rPr lang="en-US" altLang="zh-CN" sz="600" u="none" strike="noStrike" dirty="0">
                          <a:effectLst/>
                        </a:rPr>
                        <a:t>0</a:t>
                      </a:r>
                      <a:endParaRPr lang="en-US" altLang="zh-CN" sz="600" b="0" i="0" u="none" strike="noStrike" dirty="0">
                        <a:solidFill>
                          <a:srgbClr val="000000"/>
                        </a:solidFill>
                        <a:effectLst/>
                        <a:latin typeface="等线" panose="02010600030101010101" pitchFamily="2" charset="-122"/>
                        <a:ea typeface="等线" panose="02010600030101010101" pitchFamily="2" charset="-122"/>
                      </a:endParaRPr>
                    </a:p>
                  </a:txBody>
                  <a:tcPr marL="4048" marR="4048" marT="4048" marB="0" anchor="ctr"/>
                </a:tc>
                <a:extLst>
                  <a:ext uri="{0D108BD9-81ED-4DB2-BD59-A6C34878D82A}">
                    <a16:rowId xmlns:a16="http://schemas.microsoft.com/office/drawing/2014/main" val="1535928980"/>
                  </a:ext>
                </a:extLst>
              </a:tr>
            </a:tbl>
          </a:graphicData>
        </a:graphic>
      </p:graphicFrame>
    </p:spTree>
    <p:extLst>
      <p:ext uri="{BB962C8B-B14F-4D97-AF65-F5344CB8AC3E}">
        <p14:creationId xmlns:p14="http://schemas.microsoft.com/office/powerpoint/2010/main" val="2323463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3AA9B2-19B3-414F-AAD2-A9F949C5FA03}"/>
              </a:ext>
            </a:extLst>
          </p:cNvPr>
          <p:cNvSpPr>
            <a:spLocks noGrp="1"/>
          </p:cNvSpPr>
          <p:nvPr>
            <p:ph type="title"/>
          </p:nvPr>
        </p:nvSpPr>
        <p:spPr/>
        <p:txBody>
          <a:bodyPr/>
          <a:lstStyle/>
          <a:p>
            <a:r>
              <a:rPr lang="en-US" altLang="zh-CN" dirty="0"/>
              <a:t>3.2</a:t>
            </a:r>
            <a:r>
              <a:rPr lang="zh-CN" altLang="en-US" dirty="0"/>
              <a:t>结果：预测结果</a:t>
            </a:r>
          </a:p>
        </p:txBody>
      </p:sp>
      <p:sp>
        <p:nvSpPr>
          <p:cNvPr id="3" name="内容占位符 2">
            <a:extLst>
              <a:ext uri="{FF2B5EF4-FFF2-40B4-BE49-F238E27FC236}">
                <a16:creationId xmlns:a16="http://schemas.microsoft.com/office/drawing/2014/main" id="{D74900E4-256D-4783-8E81-ED346DE934F9}"/>
              </a:ext>
            </a:extLst>
          </p:cNvPr>
          <p:cNvSpPr>
            <a:spLocks noGrp="1"/>
          </p:cNvSpPr>
          <p:nvPr>
            <p:ph idx="1"/>
          </p:nvPr>
        </p:nvSpPr>
        <p:spPr/>
        <p:txBody>
          <a:bodyPr/>
          <a:lstStyle/>
          <a:p>
            <a:r>
              <a:rPr lang="zh-CN" altLang="en-US" dirty="0"/>
              <a:t>混淆矩阵</a:t>
            </a:r>
          </a:p>
        </p:txBody>
      </p:sp>
      <p:graphicFrame>
        <p:nvGraphicFramePr>
          <p:cNvPr id="5" name="表格 4">
            <a:extLst>
              <a:ext uri="{FF2B5EF4-FFF2-40B4-BE49-F238E27FC236}">
                <a16:creationId xmlns:a16="http://schemas.microsoft.com/office/drawing/2014/main" id="{D960AADB-B1B0-49DB-96BD-741010436E64}"/>
              </a:ext>
            </a:extLst>
          </p:cNvPr>
          <p:cNvGraphicFramePr>
            <a:graphicFrameLocks noGrp="1"/>
          </p:cNvGraphicFramePr>
          <p:nvPr/>
        </p:nvGraphicFramePr>
        <p:xfrm>
          <a:off x="5154613" y="1254125"/>
          <a:ext cx="1884208" cy="4351343"/>
        </p:xfrm>
        <a:graphic>
          <a:graphicData uri="http://schemas.openxmlformats.org/drawingml/2006/table">
            <a:tbl>
              <a:tblPr>
                <a:tableStyleId>{5C22544A-7EE6-4342-B048-85BDC9FD1C3A}</a:tableStyleId>
              </a:tblPr>
              <a:tblGrid>
                <a:gridCol w="235526">
                  <a:extLst>
                    <a:ext uri="{9D8B030D-6E8A-4147-A177-3AD203B41FA5}">
                      <a16:colId xmlns:a16="http://schemas.microsoft.com/office/drawing/2014/main" val="469060182"/>
                    </a:ext>
                  </a:extLst>
                </a:gridCol>
                <a:gridCol w="235526">
                  <a:extLst>
                    <a:ext uri="{9D8B030D-6E8A-4147-A177-3AD203B41FA5}">
                      <a16:colId xmlns:a16="http://schemas.microsoft.com/office/drawing/2014/main" val="3987976810"/>
                    </a:ext>
                  </a:extLst>
                </a:gridCol>
                <a:gridCol w="235526">
                  <a:extLst>
                    <a:ext uri="{9D8B030D-6E8A-4147-A177-3AD203B41FA5}">
                      <a16:colId xmlns:a16="http://schemas.microsoft.com/office/drawing/2014/main" val="3773162126"/>
                    </a:ext>
                  </a:extLst>
                </a:gridCol>
                <a:gridCol w="235526">
                  <a:extLst>
                    <a:ext uri="{9D8B030D-6E8A-4147-A177-3AD203B41FA5}">
                      <a16:colId xmlns:a16="http://schemas.microsoft.com/office/drawing/2014/main" val="1258570483"/>
                    </a:ext>
                  </a:extLst>
                </a:gridCol>
                <a:gridCol w="235526">
                  <a:extLst>
                    <a:ext uri="{9D8B030D-6E8A-4147-A177-3AD203B41FA5}">
                      <a16:colId xmlns:a16="http://schemas.microsoft.com/office/drawing/2014/main" val="564715400"/>
                    </a:ext>
                  </a:extLst>
                </a:gridCol>
                <a:gridCol w="235526">
                  <a:extLst>
                    <a:ext uri="{9D8B030D-6E8A-4147-A177-3AD203B41FA5}">
                      <a16:colId xmlns:a16="http://schemas.microsoft.com/office/drawing/2014/main" val="389825056"/>
                    </a:ext>
                  </a:extLst>
                </a:gridCol>
                <a:gridCol w="235526">
                  <a:extLst>
                    <a:ext uri="{9D8B030D-6E8A-4147-A177-3AD203B41FA5}">
                      <a16:colId xmlns:a16="http://schemas.microsoft.com/office/drawing/2014/main" val="1153429564"/>
                    </a:ext>
                  </a:extLst>
                </a:gridCol>
                <a:gridCol w="235526">
                  <a:extLst>
                    <a:ext uri="{9D8B030D-6E8A-4147-A177-3AD203B41FA5}">
                      <a16:colId xmlns:a16="http://schemas.microsoft.com/office/drawing/2014/main" val="596614379"/>
                    </a:ext>
                  </a:extLst>
                </a:gridCol>
              </a:tblGrid>
              <a:tr h="70658">
                <a:tc gridSpan="8">
                  <a:txBody>
                    <a:bodyPr/>
                    <a:lstStyle/>
                    <a:p>
                      <a:pPr algn="ctr" fontAlgn="ctr"/>
                      <a:r>
                        <a:rPr lang="zh-CN" altLang="en-US" sz="400" u="none" strike="noStrike">
                          <a:effectLst/>
                        </a:rPr>
                        <a:t>半合成类混淆矩阵</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29764005"/>
                  </a:ext>
                </a:extLst>
              </a:tr>
              <a:tr h="67714">
                <a:tc rowSpan="2">
                  <a:txBody>
                    <a:bodyPr/>
                    <a:lstStyle/>
                    <a:p>
                      <a:pPr algn="ctr" fontAlgn="ctr"/>
                      <a:r>
                        <a:rPr lang="zh-CN" altLang="en-US" sz="400" u="none" strike="noStrike">
                          <a:effectLst/>
                        </a:rPr>
                        <a:t>模型方法</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rowSpan="2">
                  <a:txBody>
                    <a:bodyPr/>
                    <a:lstStyle/>
                    <a:p>
                      <a:pPr algn="ctr" fontAlgn="ctr"/>
                      <a:r>
                        <a:rPr lang="zh-CN" altLang="en-US" sz="400" u="none" strike="noStrike">
                          <a:effectLst/>
                        </a:rPr>
                        <a:t>实际</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gridSpan="6">
                  <a:txBody>
                    <a:bodyPr/>
                    <a:lstStyle/>
                    <a:p>
                      <a:pPr algn="ctr" fontAlgn="ctr"/>
                      <a:r>
                        <a:rPr lang="zh-CN" altLang="en-US" sz="400" u="none" strike="noStrike">
                          <a:effectLst/>
                        </a:rPr>
                        <a:t>预测</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31060492"/>
                  </a:ext>
                </a:extLst>
              </a:tr>
              <a:tr h="126595">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400" u="none" strike="noStrike">
                          <a:effectLst/>
                        </a:rPr>
                        <a:t>0</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1-9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10-99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100-499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500-999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1000-4999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extLst>
                  <a:ext uri="{0D108BD9-81ED-4DB2-BD59-A6C34878D82A}">
                    <a16:rowId xmlns:a16="http://schemas.microsoft.com/office/drawing/2014/main" val="1543863246"/>
                  </a:ext>
                </a:extLst>
              </a:tr>
              <a:tr h="67714">
                <a:tc>
                  <a:txBody>
                    <a:bodyPr/>
                    <a:lstStyle/>
                    <a:p>
                      <a:pPr algn="ctr" fontAlgn="ctr"/>
                      <a:r>
                        <a:rPr lang="en-US" sz="400" u="none" strike="noStrike">
                          <a:effectLst/>
                        </a:rPr>
                        <a:t>K</a:t>
                      </a:r>
                      <a:r>
                        <a:rPr lang="zh-CN" altLang="en-US" sz="400" u="none" strike="noStrike">
                          <a:effectLst/>
                        </a:rPr>
                        <a:t>近邻法</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2993546529"/>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0</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22</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38</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13</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2999462400"/>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23</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127</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91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4</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2907253595"/>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9</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71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331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39</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3554139623"/>
                  </a:ext>
                </a:extLst>
              </a:tr>
              <a:tr h="126595">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100-499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5</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55</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91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4</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992068465"/>
                  </a:ext>
                </a:extLst>
              </a:tr>
              <a:tr h="126595">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500-999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14</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5</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1426760069"/>
                  </a:ext>
                </a:extLst>
              </a:tr>
              <a:tr h="126595">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1000-4999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4</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3</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9</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3524248593"/>
                  </a:ext>
                </a:extLst>
              </a:tr>
              <a:tr h="67714">
                <a:tc>
                  <a:txBody>
                    <a:bodyPr/>
                    <a:lstStyle/>
                    <a:p>
                      <a:pPr algn="ctr" fontAlgn="ctr"/>
                      <a:r>
                        <a:rPr lang="zh-CN" altLang="en-US" sz="400" u="none" strike="noStrike">
                          <a:effectLst/>
                        </a:rPr>
                        <a:t>决策树</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gridSpan="6">
                  <a:txBody>
                    <a:bodyPr/>
                    <a:lstStyle/>
                    <a:p>
                      <a:pPr algn="ctr" fontAlgn="ctr"/>
                      <a:r>
                        <a:rPr lang="zh-CN" altLang="en-US" sz="400" u="none" strike="noStrike">
                          <a:effectLst/>
                        </a:rPr>
                        <a:t>　</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20852988"/>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0</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20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34</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18</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2</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334192124"/>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29</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128</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84</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4</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943279682"/>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14</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93</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299</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43</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676526361"/>
                  </a:ext>
                </a:extLst>
              </a:tr>
              <a:tr h="126595">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100-499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5</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5</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44</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97</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5</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3769820854"/>
                  </a:ext>
                </a:extLst>
              </a:tr>
              <a:tr h="126595">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500-999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2</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7</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1846187580"/>
                  </a:ext>
                </a:extLst>
              </a:tr>
              <a:tr h="126595">
                <a:tc>
                  <a:txBody>
                    <a:bodyPr/>
                    <a:lstStyle/>
                    <a:p>
                      <a:pPr algn="ctr" fontAlgn="ctr"/>
                      <a:r>
                        <a:rPr lang="zh-CN" altLang="en-US" sz="400" u="none" strike="noStrike">
                          <a:effectLst/>
                        </a:rPr>
                        <a:t>　</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1000-4999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2</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13</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3017422372"/>
                  </a:ext>
                </a:extLst>
              </a:tr>
              <a:tr h="67714">
                <a:tc>
                  <a:txBody>
                    <a:bodyPr/>
                    <a:lstStyle/>
                    <a:p>
                      <a:pPr algn="ctr" fontAlgn="ctr"/>
                      <a:r>
                        <a:rPr lang="zh-CN" altLang="en-US" sz="400" u="none" strike="noStrike">
                          <a:effectLst/>
                        </a:rPr>
                        <a:t>随机森林</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gridSpan="6">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68605783"/>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0</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23</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38</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3</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882227286"/>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24</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139</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80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2</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1475200903"/>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7</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85</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328</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30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1531934396"/>
                  </a:ext>
                </a:extLst>
              </a:tr>
              <a:tr h="126595">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100-499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3</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55</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93</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4</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3198322649"/>
                  </a:ext>
                </a:extLst>
              </a:tr>
              <a:tr h="126595">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500-999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14</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4</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2</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3807437886"/>
                  </a:ext>
                </a:extLst>
              </a:tr>
              <a:tr h="126595">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1000-4999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2</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12</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2390582475"/>
                  </a:ext>
                </a:extLst>
              </a:tr>
              <a:tr h="132483">
                <a:tc>
                  <a:txBody>
                    <a:bodyPr/>
                    <a:lstStyle/>
                    <a:p>
                      <a:pPr algn="ctr" fontAlgn="ctr"/>
                      <a:r>
                        <a:rPr lang="zh-CN" altLang="en-US" sz="400" u="none" strike="noStrike">
                          <a:effectLst/>
                        </a:rPr>
                        <a:t>支持向量机</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gridSpan="6">
                  <a:txBody>
                    <a:bodyPr/>
                    <a:lstStyle/>
                    <a:p>
                      <a:pPr algn="ctr" fontAlgn="ctr"/>
                      <a:r>
                        <a:rPr lang="zh-CN" altLang="en-US" sz="400" u="none" strike="noStrike">
                          <a:effectLst/>
                        </a:rPr>
                        <a:t>　</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40057516"/>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0</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57</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14</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3</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2277245563"/>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150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92</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3</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2648127961"/>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77</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339</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34</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1819699007"/>
                  </a:ext>
                </a:extLst>
              </a:tr>
              <a:tr h="126595">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100-499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74</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80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2024085998"/>
                  </a:ext>
                </a:extLst>
              </a:tr>
              <a:tr h="126595">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500-999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17</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3637394764"/>
                  </a:ext>
                </a:extLst>
              </a:tr>
              <a:tr h="126595">
                <a:tc>
                  <a:txBody>
                    <a:bodyPr/>
                    <a:lstStyle/>
                    <a:p>
                      <a:pPr algn="ctr" fontAlgn="ctr"/>
                      <a:r>
                        <a:rPr lang="zh-CN" altLang="en-US" sz="400" u="none" strike="noStrike">
                          <a:effectLst/>
                        </a:rPr>
                        <a:t>　</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1000-4999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4</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3552293861"/>
                  </a:ext>
                </a:extLst>
              </a:tr>
              <a:tr h="67714">
                <a:tc>
                  <a:txBody>
                    <a:bodyPr/>
                    <a:lstStyle/>
                    <a:p>
                      <a:pPr algn="ctr" fontAlgn="ctr"/>
                      <a:r>
                        <a:rPr lang="zh-CN" altLang="en-US" sz="400" u="none" strike="noStrike">
                          <a:effectLst/>
                        </a:rPr>
                        <a:t>神经网络</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gridSpan="6">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97145623"/>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0</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56</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16</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2</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2301962836"/>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143</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98</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3</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1066142172"/>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4</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81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319</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45</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2194665847"/>
                  </a:ext>
                </a:extLst>
              </a:tr>
              <a:tr h="126595">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100-499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59</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95</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4185691565"/>
                  </a:ext>
                </a:extLst>
              </a:tr>
              <a:tr h="126595">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500-999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15</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4</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3312625605"/>
                  </a:ext>
                </a:extLst>
              </a:tr>
              <a:tr h="126595">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1000-4999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6</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1404333243"/>
                  </a:ext>
                </a:extLst>
              </a:tr>
              <a:tr h="132483">
                <a:tc>
                  <a:txBody>
                    <a:bodyPr/>
                    <a:lstStyle/>
                    <a:p>
                      <a:pPr algn="ctr" fontAlgn="ctr"/>
                      <a:r>
                        <a:rPr lang="en-US" sz="400" u="none" strike="noStrike">
                          <a:effectLst/>
                        </a:rPr>
                        <a:t>Logistic</a:t>
                      </a:r>
                      <a:r>
                        <a:rPr lang="zh-CN" altLang="en-US" sz="400" u="none" strike="noStrike">
                          <a:effectLst/>
                        </a:rPr>
                        <a:t>回归</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gridSpan="6">
                  <a:txBody>
                    <a:bodyPr/>
                    <a:lstStyle/>
                    <a:p>
                      <a:pPr algn="ctr" fontAlgn="ctr"/>
                      <a:r>
                        <a:rPr lang="zh-CN" altLang="en-US" sz="400" u="none" strike="noStrike">
                          <a:effectLst/>
                        </a:rPr>
                        <a:t>　</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54470659"/>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0</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46</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26</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2</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2643211577"/>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90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153</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2</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3161414640"/>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32</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389</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29</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3350970048"/>
                  </a:ext>
                </a:extLst>
              </a:tr>
              <a:tr h="126595">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100-499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87</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67</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1103824806"/>
                  </a:ext>
                </a:extLst>
              </a:tr>
              <a:tr h="126595">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500-999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18</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1078190909"/>
                  </a:ext>
                </a:extLst>
              </a:tr>
              <a:tr h="126595">
                <a:tc>
                  <a:txBody>
                    <a:bodyPr/>
                    <a:lstStyle/>
                    <a:p>
                      <a:pPr algn="ctr" fontAlgn="ctr"/>
                      <a:r>
                        <a:rPr lang="zh-CN" altLang="en-US" sz="400" u="none" strike="noStrike">
                          <a:effectLst/>
                        </a:rPr>
                        <a:t>　</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1000-4999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4</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dirty="0">
                          <a:effectLst/>
                        </a:rPr>
                        <a:t>12</a:t>
                      </a:r>
                      <a:endParaRPr lang="en-US" altLang="zh-CN" sz="400" b="0" i="0" u="none" strike="noStrike" dirty="0">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1012313701"/>
                  </a:ext>
                </a:extLst>
              </a:tr>
            </a:tbl>
          </a:graphicData>
        </a:graphic>
      </p:graphicFrame>
    </p:spTree>
    <p:extLst>
      <p:ext uri="{BB962C8B-B14F-4D97-AF65-F5344CB8AC3E}">
        <p14:creationId xmlns:p14="http://schemas.microsoft.com/office/powerpoint/2010/main" val="1031568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3AA9B2-19B3-414F-AAD2-A9F949C5FA03}"/>
              </a:ext>
            </a:extLst>
          </p:cNvPr>
          <p:cNvSpPr>
            <a:spLocks noGrp="1"/>
          </p:cNvSpPr>
          <p:nvPr>
            <p:ph type="title"/>
          </p:nvPr>
        </p:nvSpPr>
        <p:spPr/>
        <p:txBody>
          <a:bodyPr/>
          <a:lstStyle/>
          <a:p>
            <a:r>
              <a:rPr lang="en-US" altLang="zh-CN" dirty="0"/>
              <a:t>3.2</a:t>
            </a:r>
            <a:r>
              <a:rPr lang="zh-CN" altLang="en-US" dirty="0"/>
              <a:t>结果：预测结果</a:t>
            </a:r>
          </a:p>
        </p:txBody>
      </p:sp>
      <p:sp>
        <p:nvSpPr>
          <p:cNvPr id="3" name="内容占位符 2">
            <a:extLst>
              <a:ext uri="{FF2B5EF4-FFF2-40B4-BE49-F238E27FC236}">
                <a16:creationId xmlns:a16="http://schemas.microsoft.com/office/drawing/2014/main" id="{D74900E4-256D-4783-8E81-ED346DE934F9}"/>
              </a:ext>
            </a:extLst>
          </p:cNvPr>
          <p:cNvSpPr>
            <a:spLocks noGrp="1"/>
          </p:cNvSpPr>
          <p:nvPr>
            <p:ph idx="1"/>
          </p:nvPr>
        </p:nvSpPr>
        <p:spPr/>
        <p:txBody>
          <a:bodyPr/>
          <a:lstStyle/>
          <a:p>
            <a:r>
              <a:rPr lang="zh-CN" altLang="en-US" dirty="0"/>
              <a:t>混淆矩阵</a:t>
            </a:r>
          </a:p>
        </p:txBody>
      </p:sp>
      <p:graphicFrame>
        <p:nvGraphicFramePr>
          <p:cNvPr id="5" name="表格 4">
            <a:extLst>
              <a:ext uri="{FF2B5EF4-FFF2-40B4-BE49-F238E27FC236}">
                <a16:creationId xmlns:a16="http://schemas.microsoft.com/office/drawing/2014/main" id="{949E7E58-75E5-408F-8CF1-4723C9B5D7E2}"/>
              </a:ext>
            </a:extLst>
          </p:cNvPr>
          <p:cNvGraphicFramePr>
            <a:graphicFrameLocks noGrp="1"/>
          </p:cNvGraphicFramePr>
          <p:nvPr/>
        </p:nvGraphicFramePr>
        <p:xfrm>
          <a:off x="5154613" y="1254125"/>
          <a:ext cx="1884208" cy="4351343"/>
        </p:xfrm>
        <a:graphic>
          <a:graphicData uri="http://schemas.openxmlformats.org/drawingml/2006/table">
            <a:tbl>
              <a:tblPr>
                <a:tableStyleId>{5C22544A-7EE6-4342-B048-85BDC9FD1C3A}</a:tableStyleId>
              </a:tblPr>
              <a:tblGrid>
                <a:gridCol w="235526">
                  <a:extLst>
                    <a:ext uri="{9D8B030D-6E8A-4147-A177-3AD203B41FA5}">
                      <a16:colId xmlns:a16="http://schemas.microsoft.com/office/drawing/2014/main" val="3767275645"/>
                    </a:ext>
                  </a:extLst>
                </a:gridCol>
                <a:gridCol w="235526">
                  <a:extLst>
                    <a:ext uri="{9D8B030D-6E8A-4147-A177-3AD203B41FA5}">
                      <a16:colId xmlns:a16="http://schemas.microsoft.com/office/drawing/2014/main" val="2276304867"/>
                    </a:ext>
                  </a:extLst>
                </a:gridCol>
                <a:gridCol w="235526">
                  <a:extLst>
                    <a:ext uri="{9D8B030D-6E8A-4147-A177-3AD203B41FA5}">
                      <a16:colId xmlns:a16="http://schemas.microsoft.com/office/drawing/2014/main" val="429025026"/>
                    </a:ext>
                  </a:extLst>
                </a:gridCol>
                <a:gridCol w="235526">
                  <a:extLst>
                    <a:ext uri="{9D8B030D-6E8A-4147-A177-3AD203B41FA5}">
                      <a16:colId xmlns:a16="http://schemas.microsoft.com/office/drawing/2014/main" val="879619654"/>
                    </a:ext>
                  </a:extLst>
                </a:gridCol>
                <a:gridCol w="235526">
                  <a:extLst>
                    <a:ext uri="{9D8B030D-6E8A-4147-A177-3AD203B41FA5}">
                      <a16:colId xmlns:a16="http://schemas.microsoft.com/office/drawing/2014/main" val="3211981699"/>
                    </a:ext>
                  </a:extLst>
                </a:gridCol>
                <a:gridCol w="235526">
                  <a:extLst>
                    <a:ext uri="{9D8B030D-6E8A-4147-A177-3AD203B41FA5}">
                      <a16:colId xmlns:a16="http://schemas.microsoft.com/office/drawing/2014/main" val="2314847904"/>
                    </a:ext>
                  </a:extLst>
                </a:gridCol>
                <a:gridCol w="235526">
                  <a:extLst>
                    <a:ext uri="{9D8B030D-6E8A-4147-A177-3AD203B41FA5}">
                      <a16:colId xmlns:a16="http://schemas.microsoft.com/office/drawing/2014/main" val="69698622"/>
                    </a:ext>
                  </a:extLst>
                </a:gridCol>
                <a:gridCol w="235526">
                  <a:extLst>
                    <a:ext uri="{9D8B030D-6E8A-4147-A177-3AD203B41FA5}">
                      <a16:colId xmlns:a16="http://schemas.microsoft.com/office/drawing/2014/main" val="293704455"/>
                    </a:ext>
                  </a:extLst>
                </a:gridCol>
              </a:tblGrid>
              <a:tr h="70658">
                <a:tc gridSpan="8">
                  <a:txBody>
                    <a:bodyPr/>
                    <a:lstStyle/>
                    <a:p>
                      <a:pPr algn="ctr" fontAlgn="ctr"/>
                      <a:r>
                        <a:rPr lang="zh-CN" altLang="en-US" sz="400" u="none" strike="noStrike">
                          <a:effectLst/>
                        </a:rPr>
                        <a:t>非合成类混淆矩阵</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64755602"/>
                  </a:ext>
                </a:extLst>
              </a:tr>
              <a:tr h="67714">
                <a:tc rowSpan="2">
                  <a:txBody>
                    <a:bodyPr/>
                    <a:lstStyle/>
                    <a:p>
                      <a:pPr algn="ctr" fontAlgn="ctr"/>
                      <a:r>
                        <a:rPr lang="zh-CN" altLang="en-US" sz="400" u="none" strike="noStrike">
                          <a:effectLst/>
                        </a:rPr>
                        <a:t>模型方法</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rowSpan="2">
                  <a:txBody>
                    <a:bodyPr/>
                    <a:lstStyle/>
                    <a:p>
                      <a:pPr algn="ctr" fontAlgn="ctr"/>
                      <a:r>
                        <a:rPr lang="zh-CN" altLang="en-US" sz="400" u="none" strike="noStrike">
                          <a:effectLst/>
                        </a:rPr>
                        <a:t>实际</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gridSpan="6">
                  <a:txBody>
                    <a:bodyPr/>
                    <a:lstStyle/>
                    <a:p>
                      <a:pPr algn="ctr" fontAlgn="ctr"/>
                      <a:r>
                        <a:rPr lang="zh-CN" altLang="en-US" sz="400" u="none" strike="noStrike">
                          <a:effectLst/>
                        </a:rPr>
                        <a:t>预测</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30039036"/>
                  </a:ext>
                </a:extLst>
              </a:tr>
              <a:tr h="126595">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400" u="none" strike="noStrike">
                          <a:effectLst/>
                        </a:rPr>
                        <a:t>0</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1-9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10-99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100-499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500-999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1000-4999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extLst>
                  <a:ext uri="{0D108BD9-81ED-4DB2-BD59-A6C34878D82A}">
                    <a16:rowId xmlns:a16="http://schemas.microsoft.com/office/drawing/2014/main" val="2295383191"/>
                  </a:ext>
                </a:extLst>
              </a:tr>
              <a:tr h="67714">
                <a:tc>
                  <a:txBody>
                    <a:bodyPr/>
                    <a:lstStyle/>
                    <a:p>
                      <a:pPr algn="ctr" fontAlgn="ctr"/>
                      <a:r>
                        <a:rPr lang="en-US" sz="400" u="none" strike="noStrike">
                          <a:effectLst/>
                        </a:rPr>
                        <a:t>K</a:t>
                      </a:r>
                      <a:r>
                        <a:rPr lang="zh-CN" altLang="en-US" sz="400" u="none" strike="noStrike">
                          <a:effectLst/>
                        </a:rPr>
                        <a:t>近邻法</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1369060403"/>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0</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132</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149</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6</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3573778087"/>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112</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376</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19</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3073252699"/>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7</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54</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40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1289856233"/>
                  </a:ext>
                </a:extLst>
              </a:tr>
              <a:tr h="126595">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100-499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2</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2890732292"/>
                  </a:ext>
                </a:extLst>
              </a:tr>
              <a:tr h="126595">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500-999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1182611970"/>
                  </a:ext>
                </a:extLst>
              </a:tr>
              <a:tr h="126595">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1000-4999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1180365011"/>
                  </a:ext>
                </a:extLst>
              </a:tr>
              <a:tr h="67714">
                <a:tc>
                  <a:txBody>
                    <a:bodyPr/>
                    <a:lstStyle/>
                    <a:p>
                      <a:pPr algn="ctr" fontAlgn="ctr"/>
                      <a:r>
                        <a:rPr lang="zh-CN" altLang="en-US" sz="400" u="none" strike="noStrike">
                          <a:effectLst/>
                        </a:rPr>
                        <a:t>决策树</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gridSpan="6">
                  <a:txBody>
                    <a:bodyPr/>
                    <a:lstStyle/>
                    <a:p>
                      <a:pPr algn="ctr" fontAlgn="ctr"/>
                      <a:r>
                        <a:rPr lang="zh-CN" altLang="en-US" sz="400" u="none" strike="noStrike">
                          <a:effectLst/>
                        </a:rPr>
                        <a:t>　</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040656532"/>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0</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138</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131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18</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1454284117"/>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150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301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56</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4197463884"/>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13</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37</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49</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2</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3134427450"/>
                  </a:ext>
                </a:extLst>
              </a:tr>
              <a:tr h="126595">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100-499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2</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3969091223"/>
                  </a:ext>
                </a:extLst>
              </a:tr>
              <a:tr h="126595">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500-999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2833740702"/>
                  </a:ext>
                </a:extLst>
              </a:tr>
              <a:tr h="126595">
                <a:tc>
                  <a:txBody>
                    <a:bodyPr/>
                    <a:lstStyle/>
                    <a:p>
                      <a:pPr algn="ctr" fontAlgn="ctr"/>
                      <a:r>
                        <a:rPr lang="zh-CN" altLang="en-US" sz="400" u="none" strike="noStrike">
                          <a:effectLst/>
                        </a:rPr>
                        <a:t>　</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1000-4999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3175479287"/>
                  </a:ext>
                </a:extLst>
              </a:tr>
              <a:tr h="67714">
                <a:tc>
                  <a:txBody>
                    <a:bodyPr/>
                    <a:lstStyle/>
                    <a:p>
                      <a:pPr algn="ctr" fontAlgn="ctr"/>
                      <a:r>
                        <a:rPr lang="zh-CN" altLang="en-US" sz="400" u="none" strike="noStrike">
                          <a:effectLst/>
                        </a:rPr>
                        <a:t>随机森林</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gridSpan="6">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71579883"/>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0</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157</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126</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4</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363246217"/>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132</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366</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9</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1955358105"/>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4</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55</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42</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42170337"/>
                  </a:ext>
                </a:extLst>
              </a:tr>
              <a:tr h="126595">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100-499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2</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4219340667"/>
                  </a:ext>
                </a:extLst>
              </a:tr>
              <a:tr h="126595">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500-999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456153645"/>
                  </a:ext>
                </a:extLst>
              </a:tr>
              <a:tr h="126595">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1000-4999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680073806"/>
                  </a:ext>
                </a:extLst>
              </a:tr>
              <a:tr h="132483">
                <a:tc>
                  <a:txBody>
                    <a:bodyPr/>
                    <a:lstStyle/>
                    <a:p>
                      <a:pPr algn="ctr" fontAlgn="ctr"/>
                      <a:r>
                        <a:rPr lang="zh-CN" altLang="en-US" sz="400" u="none" strike="noStrike">
                          <a:effectLst/>
                        </a:rPr>
                        <a:t>支持向量机</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gridSpan="6">
                  <a:txBody>
                    <a:bodyPr/>
                    <a:lstStyle/>
                    <a:p>
                      <a:pPr algn="ctr" fontAlgn="ctr"/>
                      <a:r>
                        <a:rPr lang="zh-CN" altLang="en-US" sz="400" u="none" strike="noStrike">
                          <a:effectLst/>
                        </a:rPr>
                        <a:t>　</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30426056"/>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0</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65</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222</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1064136593"/>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31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476</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2134812276"/>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70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31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1881581850"/>
                  </a:ext>
                </a:extLst>
              </a:tr>
              <a:tr h="126595">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100-499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1624365112"/>
                  </a:ext>
                </a:extLst>
              </a:tr>
              <a:tr h="126595">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500-999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1928366381"/>
                  </a:ext>
                </a:extLst>
              </a:tr>
              <a:tr h="126595">
                <a:tc>
                  <a:txBody>
                    <a:bodyPr/>
                    <a:lstStyle/>
                    <a:p>
                      <a:pPr algn="ctr" fontAlgn="ctr"/>
                      <a:r>
                        <a:rPr lang="zh-CN" altLang="en-US" sz="400" u="none" strike="noStrike">
                          <a:effectLst/>
                        </a:rPr>
                        <a:t>　</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1000-4999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1937279930"/>
                  </a:ext>
                </a:extLst>
              </a:tr>
              <a:tr h="67714">
                <a:tc>
                  <a:txBody>
                    <a:bodyPr/>
                    <a:lstStyle/>
                    <a:p>
                      <a:pPr algn="ctr" fontAlgn="ctr"/>
                      <a:r>
                        <a:rPr lang="zh-CN" altLang="en-US" sz="400" u="none" strike="noStrike">
                          <a:effectLst/>
                        </a:rPr>
                        <a:t>神经网络</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gridSpan="6">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18301347"/>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0</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131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156</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3014253614"/>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84</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419</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4</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773703692"/>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3</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64</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34</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3035616802"/>
                  </a:ext>
                </a:extLst>
              </a:tr>
              <a:tr h="126595">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100-499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2</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2801559416"/>
                  </a:ext>
                </a:extLst>
              </a:tr>
              <a:tr h="126595">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500-999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4183851654"/>
                  </a:ext>
                </a:extLst>
              </a:tr>
              <a:tr h="126595">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1000-4999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2945021571"/>
                  </a:ext>
                </a:extLst>
              </a:tr>
              <a:tr h="132483">
                <a:tc>
                  <a:txBody>
                    <a:bodyPr/>
                    <a:lstStyle/>
                    <a:p>
                      <a:pPr algn="ctr" fontAlgn="ctr"/>
                      <a:r>
                        <a:rPr lang="en-US" sz="400" u="none" strike="noStrike">
                          <a:effectLst/>
                        </a:rPr>
                        <a:t>Logistic</a:t>
                      </a:r>
                      <a:r>
                        <a:rPr lang="zh-CN" altLang="en-US" sz="400" u="none" strike="noStrike">
                          <a:effectLst/>
                        </a:rPr>
                        <a:t>回归</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gridSpan="6">
                  <a:txBody>
                    <a:bodyPr/>
                    <a:lstStyle/>
                    <a:p>
                      <a:pPr algn="ctr" fontAlgn="ctr"/>
                      <a:r>
                        <a:rPr lang="zh-CN" altLang="en-US" sz="400" u="none" strike="noStrike">
                          <a:effectLst/>
                        </a:rPr>
                        <a:t>　</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95718102"/>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0</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104</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181</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2</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3813034829"/>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48</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453</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6</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3277459605"/>
                  </a:ext>
                </a:extLst>
              </a:tr>
              <a:tr h="70658">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2</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62</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37</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1095279150"/>
                  </a:ext>
                </a:extLst>
              </a:tr>
              <a:tr h="126595">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100-499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2</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4074967064"/>
                  </a:ext>
                </a:extLst>
              </a:tr>
              <a:tr h="126595">
                <a:tc>
                  <a:txBody>
                    <a:bodyPr/>
                    <a:lstStyle/>
                    <a:p>
                      <a:pPr algn="ctr" fontAlgn="ct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500-999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2389324183"/>
                  </a:ext>
                </a:extLst>
              </a:tr>
              <a:tr h="126595">
                <a:tc>
                  <a:txBody>
                    <a:bodyPr/>
                    <a:lstStyle/>
                    <a:p>
                      <a:pPr algn="ctr" fontAlgn="ctr"/>
                      <a:r>
                        <a:rPr lang="zh-CN" altLang="en-US" sz="400" u="none" strike="noStrike">
                          <a:effectLst/>
                        </a:rPr>
                        <a:t>　</a:t>
                      </a:r>
                      <a:endParaRPr lang="zh-CN" altLang="en-US"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l" fontAlgn="ctr"/>
                      <a:r>
                        <a:rPr lang="en-US" altLang="zh-CN" sz="400" u="none" strike="noStrike">
                          <a:effectLst/>
                        </a:rPr>
                        <a:t>1000-4999</a:t>
                      </a:r>
                      <a:r>
                        <a:rPr lang="zh-CN" altLang="en-US" sz="400" u="none" strike="noStrike">
                          <a:effectLst/>
                        </a:rPr>
                        <a:t>人</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a:effectLst/>
                        </a:rPr>
                        <a:t>0</a:t>
                      </a:r>
                      <a:endParaRPr lang="en-US" altLang="zh-CN" sz="400" b="0" i="0" u="none" strike="noStrike">
                        <a:solidFill>
                          <a:srgbClr val="000000"/>
                        </a:solidFill>
                        <a:effectLst/>
                        <a:latin typeface="等线" panose="02010600030101010101" pitchFamily="2" charset="-122"/>
                        <a:ea typeface="等线" panose="02010600030101010101" pitchFamily="2" charset="-122"/>
                      </a:endParaRPr>
                    </a:p>
                  </a:txBody>
                  <a:tcPr marL="2944" marR="2944" marT="2944" marB="0" anchor="ctr"/>
                </a:tc>
                <a:tc>
                  <a:txBody>
                    <a:bodyPr/>
                    <a:lstStyle/>
                    <a:p>
                      <a:pPr algn="ctr" fontAlgn="ctr"/>
                      <a:r>
                        <a:rPr lang="en-US" altLang="zh-CN" sz="400" u="none" strike="noStrike" dirty="0">
                          <a:effectLst/>
                        </a:rPr>
                        <a:t>0</a:t>
                      </a:r>
                      <a:endParaRPr lang="en-US" altLang="zh-CN" sz="400" b="0" i="0" u="none" strike="noStrike" dirty="0">
                        <a:solidFill>
                          <a:srgbClr val="000000"/>
                        </a:solidFill>
                        <a:effectLst/>
                        <a:latin typeface="等线" panose="02010600030101010101" pitchFamily="2" charset="-122"/>
                        <a:ea typeface="等线" panose="02010600030101010101" pitchFamily="2" charset="-122"/>
                      </a:endParaRPr>
                    </a:p>
                  </a:txBody>
                  <a:tcPr marL="2944" marR="2944" marT="2944" marB="0" anchor="ctr"/>
                </a:tc>
                <a:extLst>
                  <a:ext uri="{0D108BD9-81ED-4DB2-BD59-A6C34878D82A}">
                    <a16:rowId xmlns:a16="http://schemas.microsoft.com/office/drawing/2014/main" val="2432408341"/>
                  </a:ext>
                </a:extLst>
              </a:tr>
            </a:tbl>
          </a:graphicData>
        </a:graphic>
      </p:graphicFrame>
    </p:spTree>
    <p:extLst>
      <p:ext uri="{BB962C8B-B14F-4D97-AF65-F5344CB8AC3E}">
        <p14:creationId xmlns:p14="http://schemas.microsoft.com/office/powerpoint/2010/main" val="718099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3AA9B2-19B3-414F-AAD2-A9F949C5FA03}"/>
              </a:ext>
            </a:extLst>
          </p:cNvPr>
          <p:cNvSpPr>
            <a:spLocks noGrp="1"/>
          </p:cNvSpPr>
          <p:nvPr>
            <p:ph type="title"/>
          </p:nvPr>
        </p:nvSpPr>
        <p:spPr/>
        <p:txBody>
          <a:bodyPr/>
          <a:lstStyle/>
          <a:p>
            <a:r>
              <a:rPr lang="en-US" altLang="zh-CN" dirty="0"/>
              <a:t>3.3</a:t>
            </a:r>
            <a:r>
              <a:rPr lang="zh-CN" altLang="en-US" dirty="0"/>
              <a:t>结果：评估结果</a:t>
            </a:r>
          </a:p>
        </p:txBody>
      </p:sp>
      <p:sp>
        <p:nvSpPr>
          <p:cNvPr id="3" name="内容占位符 2">
            <a:extLst>
              <a:ext uri="{FF2B5EF4-FFF2-40B4-BE49-F238E27FC236}">
                <a16:creationId xmlns:a16="http://schemas.microsoft.com/office/drawing/2014/main" id="{D74900E4-256D-4783-8E81-ED346DE934F9}"/>
              </a:ext>
            </a:extLst>
          </p:cNvPr>
          <p:cNvSpPr>
            <a:spLocks noGrp="1"/>
          </p:cNvSpPr>
          <p:nvPr>
            <p:ph idx="1"/>
          </p:nvPr>
        </p:nvSpPr>
        <p:spPr/>
        <p:txBody>
          <a:bodyPr/>
          <a:lstStyle/>
          <a:p>
            <a:r>
              <a:rPr lang="en-US" altLang="zh-CN" dirty="0"/>
              <a:t>4</a:t>
            </a:r>
            <a:r>
              <a:rPr lang="zh-CN" altLang="en-US" dirty="0"/>
              <a:t>个指标结果</a:t>
            </a:r>
            <a:endParaRPr lang="en-US" altLang="zh-CN" dirty="0"/>
          </a:p>
          <a:p>
            <a:endParaRPr lang="en-US" altLang="zh-CN" dirty="0"/>
          </a:p>
        </p:txBody>
      </p:sp>
      <p:graphicFrame>
        <p:nvGraphicFramePr>
          <p:cNvPr id="4" name="表格 3">
            <a:extLst>
              <a:ext uri="{FF2B5EF4-FFF2-40B4-BE49-F238E27FC236}">
                <a16:creationId xmlns:a16="http://schemas.microsoft.com/office/drawing/2014/main" id="{3F14E7AE-D70C-4925-B0FB-A48FF231BFFA}"/>
              </a:ext>
            </a:extLst>
          </p:cNvPr>
          <p:cNvGraphicFramePr>
            <a:graphicFrameLocks noGrp="1"/>
          </p:cNvGraphicFramePr>
          <p:nvPr>
            <p:extLst>
              <p:ext uri="{D42A27DB-BD31-4B8C-83A1-F6EECF244321}">
                <p14:modId xmlns:p14="http://schemas.microsoft.com/office/powerpoint/2010/main" val="3843902585"/>
              </p:ext>
            </p:extLst>
          </p:nvPr>
        </p:nvGraphicFramePr>
        <p:xfrm>
          <a:off x="5719483" y="448224"/>
          <a:ext cx="6472517" cy="6409776"/>
        </p:xfrm>
        <a:graphic>
          <a:graphicData uri="http://schemas.openxmlformats.org/drawingml/2006/table">
            <a:tbl>
              <a:tblPr>
                <a:tableStyleId>{5C22544A-7EE6-4342-B048-85BDC9FD1C3A}</a:tableStyleId>
              </a:tblPr>
              <a:tblGrid>
                <a:gridCol w="2115351">
                  <a:extLst>
                    <a:ext uri="{9D8B030D-6E8A-4147-A177-3AD203B41FA5}">
                      <a16:colId xmlns:a16="http://schemas.microsoft.com/office/drawing/2014/main" val="4238150023"/>
                    </a:ext>
                  </a:extLst>
                </a:gridCol>
                <a:gridCol w="1414066">
                  <a:extLst>
                    <a:ext uri="{9D8B030D-6E8A-4147-A177-3AD203B41FA5}">
                      <a16:colId xmlns:a16="http://schemas.microsoft.com/office/drawing/2014/main" val="290267412"/>
                    </a:ext>
                  </a:extLst>
                </a:gridCol>
                <a:gridCol w="735775">
                  <a:extLst>
                    <a:ext uri="{9D8B030D-6E8A-4147-A177-3AD203B41FA5}">
                      <a16:colId xmlns:a16="http://schemas.microsoft.com/office/drawing/2014/main" val="1416420080"/>
                    </a:ext>
                  </a:extLst>
                </a:gridCol>
                <a:gridCol w="735775">
                  <a:extLst>
                    <a:ext uri="{9D8B030D-6E8A-4147-A177-3AD203B41FA5}">
                      <a16:colId xmlns:a16="http://schemas.microsoft.com/office/drawing/2014/main" val="473824004"/>
                    </a:ext>
                  </a:extLst>
                </a:gridCol>
                <a:gridCol w="735775">
                  <a:extLst>
                    <a:ext uri="{9D8B030D-6E8A-4147-A177-3AD203B41FA5}">
                      <a16:colId xmlns:a16="http://schemas.microsoft.com/office/drawing/2014/main" val="3604534368"/>
                    </a:ext>
                  </a:extLst>
                </a:gridCol>
                <a:gridCol w="735775">
                  <a:extLst>
                    <a:ext uri="{9D8B030D-6E8A-4147-A177-3AD203B41FA5}">
                      <a16:colId xmlns:a16="http://schemas.microsoft.com/office/drawing/2014/main" val="2858159126"/>
                    </a:ext>
                  </a:extLst>
                </a:gridCol>
              </a:tblGrid>
              <a:tr h="267074">
                <a:tc gridSpan="6">
                  <a:txBody>
                    <a:bodyPr/>
                    <a:lstStyle/>
                    <a:p>
                      <a:pPr algn="ctr" fontAlgn="ctr"/>
                      <a:r>
                        <a:rPr lang="zh-CN" altLang="en-US" sz="900" u="none" strike="noStrike">
                          <a:effectLst/>
                        </a:rPr>
                        <a:t>各类阿片类药物的最近邻法模型结果</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18614568"/>
                  </a:ext>
                </a:extLst>
              </a:tr>
              <a:tr h="267074">
                <a:tc gridSpan="2">
                  <a:txBody>
                    <a:bodyPr/>
                    <a:lstStyle/>
                    <a:p>
                      <a:pPr algn="ctr" fontAlgn="ctr"/>
                      <a:r>
                        <a:rPr lang="zh-CN" altLang="en-US" sz="900" u="none" strike="noStrike" dirty="0">
                          <a:effectLst/>
                        </a:rPr>
                        <a:t>类别</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6044" marR="6044" marT="6044" marB="0" anchor="ctr"/>
                </a:tc>
                <a:tc hMerge="1">
                  <a:txBody>
                    <a:bodyPr/>
                    <a:lstStyle/>
                    <a:p>
                      <a:endParaRPr lang="zh-CN" altLang="en-US"/>
                    </a:p>
                  </a:txBody>
                  <a:tcPr/>
                </a:tc>
                <a:tc>
                  <a:txBody>
                    <a:bodyPr/>
                    <a:lstStyle/>
                    <a:p>
                      <a:pPr algn="ctr" fontAlgn="ctr"/>
                      <a:r>
                        <a:rPr lang="zh-CN" altLang="en-US" sz="900" u="none" strike="noStrike">
                          <a:effectLst/>
                        </a:rPr>
                        <a:t>精确率</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召回率</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sz="900" u="none" strike="noStrike">
                          <a:effectLst/>
                        </a:rPr>
                        <a:t>F1-</a:t>
                      </a:r>
                      <a:r>
                        <a:rPr lang="zh-CN" altLang="en-US" sz="900" u="none" strike="noStrike">
                          <a:effectLst/>
                        </a:rPr>
                        <a:t>评分</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支持度</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803935374"/>
                  </a:ext>
                </a:extLst>
              </a:tr>
              <a:tr h="267074">
                <a:tc>
                  <a:txBody>
                    <a:bodyPr/>
                    <a:lstStyle/>
                    <a:p>
                      <a:pPr algn="ctr" fontAlgn="ctr"/>
                      <a:r>
                        <a:rPr lang="zh-CN" altLang="en-US" sz="900" u="none" strike="noStrike">
                          <a:effectLst/>
                        </a:rPr>
                        <a:t>最近邻法合成阿片类</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2503554690"/>
                  </a:ext>
                </a:extLst>
              </a:tr>
              <a:tr h="267074">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0</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0.31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0.36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0.33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87</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731983966"/>
                  </a:ext>
                </a:extLst>
              </a:tr>
              <a:tr h="267074">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0.50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0.51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290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198216562"/>
                  </a:ext>
                </a:extLst>
              </a:tr>
              <a:tr h="267074">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0.75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0.69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0.72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512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99215177"/>
                  </a:ext>
                </a:extLst>
              </a:tr>
              <a:tr h="267074">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100-499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0.45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0.48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71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236908618"/>
                  </a:ext>
                </a:extLst>
              </a:tr>
              <a:tr h="267074">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500-999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0.50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0.67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292322077"/>
                  </a:ext>
                </a:extLst>
              </a:tr>
              <a:tr h="267074">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1000-4999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2450599051"/>
                  </a:ext>
                </a:extLst>
              </a:tr>
              <a:tr h="267074">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zh-CN" altLang="en-US" sz="900" u="none" strike="noStrike">
                          <a:effectLst/>
                        </a:rPr>
                        <a:t>总体</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0.61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961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1757506148"/>
                  </a:ext>
                </a:extLst>
              </a:tr>
              <a:tr h="267074">
                <a:tc>
                  <a:txBody>
                    <a:bodyPr/>
                    <a:lstStyle/>
                    <a:p>
                      <a:pPr algn="ctr" fontAlgn="ctr"/>
                      <a:r>
                        <a:rPr lang="zh-CN" altLang="en-US" sz="900" u="none" strike="noStrike">
                          <a:effectLst/>
                        </a:rPr>
                        <a:t>最近邻法非合成阿片类</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194504168"/>
                  </a:ext>
                </a:extLst>
              </a:tr>
              <a:tr h="267074">
                <a:tc>
                  <a:txBody>
                    <a:bodyPr/>
                    <a:lstStyle/>
                    <a:p>
                      <a:pPr algn="ctr" fontAlgn="ct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0</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0.46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0.53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0.49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251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574772699"/>
                  </a:ext>
                </a:extLst>
              </a:tr>
              <a:tr h="267074">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0.74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0.65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0.69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579</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1707993316"/>
                  </a:ext>
                </a:extLst>
              </a:tr>
              <a:tr h="267074">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0.40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0.48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67</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313382375"/>
                  </a:ext>
                </a:extLst>
              </a:tr>
              <a:tr h="267074">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100-499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624438016"/>
                  </a:ext>
                </a:extLst>
              </a:tr>
              <a:tr h="267074">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zh-CN" altLang="en-US" sz="900" u="none" strike="noStrike">
                          <a:effectLst/>
                        </a:rPr>
                        <a:t>总体</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0.64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0.61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897</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1837970336"/>
                  </a:ext>
                </a:extLst>
              </a:tr>
              <a:tr h="267074">
                <a:tc>
                  <a:txBody>
                    <a:bodyPr/>
                    <a:lstStyle/>
                    <a:p>
                      <a:pPr algn="ctr" fontAlgn="ctr"/>
                      <a:r>
                        <a:rPr lang="zh-CN" altLang="en-US" sz="900" u="none" strike="noStrike">
                          <a:effectLst/>
                        </a:rPr>
                        <a:t>最近邻法半合成阿片类</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946996781"/>
                  </a:ext>
                </a:extLst>
              </a:tr>
              <a:tr h="267074">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0</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0.30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0.40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0.34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55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460653012"/>
                  </a:ext>
                </a:extLst>
              </a:tr>
              <a:tr h="267074">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0.52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0.53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241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56709526"/>
                  </a:ext>
                </a:extLst>
              </a:tr>
              <a:tr h="267074">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0.74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0.67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0.70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491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75805630"/>
                  </a:ext>
                </a:extLst>
              </a:tr>
              <a:tr h="267074">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100-499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0.58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0.59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0.59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153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310455623"/>
                  </a:ext>
                </a:extLst>
              </a:tr>
              <a:tr h="267074">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500-999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0.25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0.42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0.31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1920379677"/>
                  </a:ext>
                </a:extLst>
              </a:tr>
              <a:tr h="267074">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1000-4999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0.56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0.72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9</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627746235"/>
                  </a:ext>
                </a:extLst>
              </a:tr>
              <a:tr h="267074">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zh-CN" altLang="en-US" sz="900" u="none" strike="noStrike">
                          <a:effectLst/>
                        </a:rPr>
                        <a:t>总体</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0.62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0.61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0.61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dirty="0">
                          <a:effectLst/>
                        </a:rPr>
                        <a:t>961</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2209913037"/>
                  </a:ext>
                </a:extLst>
              </a:tr>
            </a:tbl>
          </a:graphicData>
        </a:graphic>
      </p:graphicFrame>
    </p:spTree>
    <p:extLst>
      <p:ext uri="{BB962C8B-B14F-4D97-AF65-F5344CB8AC3E}">
        <p14:creationId xmlns:p14="http://schemas.microsoft.com/office/powerpoint/2010/main" val="2580916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3AA9B2-19B3-414F-AAD2-A9F949C5FA03}"/>
              </a:ext>
            </a:extLst>
          </p:cNvPr>
          <p:cNvSpPr>
            <a:spLocks noGrp="1"/>
          </p:cNvSpPr>
          <p:nvPr>
            <p:ph type="title"/>
          </p:nvPr>
        </p:nvSpPr>
        <p:spPr/>
        <p:txBody>
          <a:bodyPr/>
          <a:lstStyle/>
          <a:p>
            <a:r>
              <a:rPr lang="en-US" altLang="zh-CN" dirty="0"/>
              <a:t>3.3</a:t>
            </a:r>
            <a:r>
              <a:rPr lang="zh-CN" altLang="en-US" dirty="0"/>
              <a:t>结果：评估结果</a:t>
            </a:r>
          </a:p>
        </p:txBody>
      </p:sp>
      <p:sp>
        <p:nvSpPr>
          <p:cNvPr id="3" name="内容占位符 2">
            <a:extLst>
              <a:ext uri="{FF2B5EF4-FFF2-40B4-BE49-F238E27FC236}">
                <a16:creationId xmlns:a16="http://schemas.microsoft.com/office/drawing/2014/main" id="{D74900E4-256D-4783-8E81-ED346DE934F9}"/>
              </a:ext>
            </a:extLst>
          </p:cNvPr>
          <p:cNvSpPr>
            <a:spLocks noGrp="1"/>
          </p:cNvSpPr>
          <p:nvPr>
            <p:ph idx="1"/>
          </p:nvPr>
        </p:nvSpPr>
        <p:spPr/>
        <p:txBody>
          <a:bodyPr/>
          <a:lstStyle/>
          <a:p>
            <a:r>
              <a:rPr lang="en-US" altLang="zh-CN" dirty="0"/>
              <a:t>4</a:t>
            </a:r>
            <a:r>
              <a:rPr lang="zh-CN" altLang="en-US" dirty="0"/>
              <a:t>个指标结果</a:t>
            </a:r>
            <a:endParaRPr lang="en-US" altLang="zh-CN" dirty="0"/>
          </a:p>
          <a:p>
            <a:endParaRPr lang="en-US" altLang="zh-CN" dirty="0"/>
          </a:p>
        </p:txBody>
      </p:sp>
      <p:graphicFrame>
        <p:nvGraphicFramePr>
          <p:cNvPr id="5" name="表格 4">
            <a:extLst>
              <a:ext uri="{FF2B5EF4-FFF2-40B4-BE49-F238E27FC236}">
                <a16:creationId xmlns:a16="http://schemas.microsoft.com/office/drawing/2014/main" id="{03474B63-057C-4770-8D3A-B43A1088A65E}"/>
              </a:ext>
            </a:extLst>
          </p:cNvPr>
          <p:cNvGraphicFramePr>
            <a:graphicFrameLocks noGrp="1"/>
          </p:cNvGraphicFramePr>
          <p:nvPr/>
        </p:nvGraphicFramePr>
        <p:xfrm>
          <a:off x="3970338" y="1254125"/>
          <a:ext cx="4250612" cy="4351344"/>
        </p:xfrm>
        <a:graphic>
          <a:graphicData uri="http://schemas.openxmlformats.org/drawingml/2006/table">
            <a:tbl>
              <a:tblPr>
                <a:tableStyleId>{5C22544A-7EE6-4342-B048-85BDC9FD1C3A}</a:tableStyleId>
              </a:tblPr>
              <a:tblGrid>
                <a:gridCol w="1389187">
                  <a:extLst>
                    <a:ext uri="{9D8B030D-6E8A-4147-A177-3AD203B41FA5}">
                      <a16:colId xmlns:a16="http://schemas.microsoft.com/office/drawing/2014/main" val="4091614275"/>
                    </a:ext>
                  </a:extLst>
                </a:gridCol>
                <a:gridCol w="928641">
                  <a:extLst>
                    <a:ext uri="{9D8B030D-6E8A-4147-A177-3AD203B41FA5}">
                      <a16:colId xmlns:a16="http://schemas.microsoft.com/office/drawing/2014/main" val="241560833"/>
                    </a:ext>
                  </a:extLst>
                </a:gridCol>
                <a:gridCol w="483196">
                  <a:extLst>
                    <a:ext uri="{9D8B030D-6E8A-4147-A177-3AD203B41FA5}">
                      <a16:colId xmlns:a16="http://schemas.microsoft.com/office/drawing/2014/main" val="1848091915"/>
                    </a:ext>
                  </a:extLst>
                </a:gridCol>
                <a:gridCol w="483196">
                  <a:extLst>
                    <a:ext uri="{9D8B030D-6E8A-4147-A177-3AD203B41FA5}">
                      <a16:colId xmlns:a16="http://schemas.microsoft.com/office/drawing/2014/main" val="412801036"/>
                    </a:ext>
                  </a:extLst>
                </a:gridCol>
                <a:gridCol w="483196">
                  <a:extLst>
                    <a:ext uri="{9D8B030D-6E8A-4147-A177-3AD203B41FA5}">
                      <a16:colId xmlns:a16="http://schemas.microsoft.com/office/drawing/2014/main" val="1639970959"/>
                    </a:ext>
                  </a:extLst>
                </a:gridCol>
                <a:gridCol w="483196">
                  <a:extLst>
                    <a:ext uri="{9D8B030D-6E8A-4147-A177-3AD203B41FA5}">
                      <a16:colId xmlns:a16="http://schemas.microsoft.com/office/drawing/2014/main" val="77347547"/>
                    </a:ext>
                  </a:extLst>
                </a:gridCol>
              </a:tblGrid>
              <a:tr h="181306">
                <a:tc gridSpan="6">
                  <a:txBody>
                    <a:bodyPr/>
                    <a:lstStyle/>
                    <a:p>
                      <a:pPr algn="ctr" fontAlgn="ctr"/>
                      <a:r>
                        <a:rPr lang="zh-CN" altLang="en-US" sz="900" u="none" strike="noStrike">
                          <a:effectLst/>
                        </a:rPr>
                        <a:t>各类阿片类药物的决策树模型结果</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84691492"/>
                  </a:ext>
                </a:extLst>
              </a:tr>
              <a:tr h="181306">
                <a:tc gridSpan="2">
                  <a:txBody>
                    <a:bodyPr/>
                    <a:lstStyle/>
                    <a:p>
                      <a:pPr algn="ctr" fontAlgn="ctr"/>
                      <a:r>
                        <a:rPr lang="zh-CN" altLang="en-US" sz="900" u="none" strike="noStrike">
                          <a:effectLst/>
                        </a:rPr>
                        <a:t>类别</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hMerge="1">
                  <a:txBody>
                    <a:bodyPr/>
                    <a:lstStyle/>
                    <a:p>
                      <a:endParaRPr lang="zh-CN" altLang="en-US"/>
                    </a:p>
                  </a:txBody>
                  <a:tcPr/>
                </a:tc>
                <a:tc>
                  <a:txBody>
                    <a:bodyPr/>
                    <a:lstStyle/>
                    <a:p>
                      <a:pPr algn="ctr" fontAlgn="ctr"/>
                      <a:r>
                        <a:rPr lang="zh-CN" altLang="en-US" sz="900" u="none" strike="noStrike">
                          <a:effectLst/>
                        </a:rPr>
                        <a:t>精确率</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召回率</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sz="900" u="none" strike="noStrike">
                          <a:effectLst/>
                        </a:rPr>
                        <a:t>F1-</a:t>
                      </a:r>
                      <a:r>
                        <a:rPr lang="zh-CN" altLang="en-US" sz="900" u="none" strike="noStrike">
                          <a:effectLst/>
                        </a:rPr>
                        <a:t>评分</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支持度</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1784841210"/>
                  </a:ext>
                </a:extLst>
              </a:tr>
              <a:tr h="181306">
                <a:tc>
                  <a:txBody>
                    <a:bodyPr/>
                    <a:lstStyle/>
                    <a:p>
                      <a:pPr algn="ctr" fontAlgn="ctr"/>
                      <a:r>
                        <a:rPr lang="zh-CN" altLang="en-US" sz="900" u="none" strike="noStrike">
                          <a:effectLst/>
                        </a:rPr>
                        <a:t>决策树合成阿片类</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1749902195"/>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0</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0.41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0.41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0.41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101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1472247504"/>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0.47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0.48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0.47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291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549592633"/>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0.66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0.66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0.66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470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235717219"/>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100-499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0.52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0.46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0.49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94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858046022"/>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500-999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1.00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0.40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0.57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2443922028"/>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1000-4999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661537621"/>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zh-CN" altLang="en-US" sz="900" u="none" strike="noStrike">
                          <a:effectLst/>
                        </a:rPr>
                        <a:t>总体</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0.56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0.56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0.56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961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83286895"/>
                  </a:ext>
                </a:extLst>
              </a:tr>
              <a:tr h="181306">
                <a:tc>
                  <a:txBody>
                    <a:bodyPr/>
                    <a:lstStyle/>
                    <a:p>
                      <a:pPr algn="ctr" fontAlgn="ctr"/>
                      <a:r>
                        <a:rPr lang="zh-CN" altLang="en-US" sz="900" u="none" strike="noStrike">
                          <a:effectLst/>
                        </a:rPr>
                        <a:t>决策树非合成阿片类</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2442731618"/>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0</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0.48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0.45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0.47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302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496125555"/>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0.59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0.61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480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760442818"/>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0.47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0.42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0.44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113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966220478"/>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100-499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1.00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090070260"/>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zh-CN" altLang="en-US" sz="900" u="none" strike="noStrike">
                          <a:effectLst/>
                        </a:rPr>
                        <a:t>总体</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0.54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0.54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0.54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897</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99194844"/>
                  </a:ext>
                </a:extLst>
              </a:tr>
              <a:tr h="181306">
                <a:tc>
                  <a:txBody>
                    <a:bodyPr/>
                    <a:lstStyle/>
                    <a:p>
                      <a:pPr algn="ctr" fontAlgn="ctr"/>
                      <a:r>
                        <a:rPr lang="zh-CN" altLang="en-US" sz="900" u="none" strike="noStrike">
                          <a:effectLst/>
                        </a:rPr>
                        <a:t>决策树半合成阿片类</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662545037"/>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0</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0.23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0.23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0.23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73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2104033707"/>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0.49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0.48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0.48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250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2021327191"/>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0.66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0.67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0.66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442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2278639116"/>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100-499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0.63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164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769793145"/>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500-999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0.45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0.47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0.46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19</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436247698"/>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1000-4999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0.75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0.92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0.83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103820626"/>
                  </a:ext>
                </a:extLst>
              </a:tr>
              <a:tr h="181306">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zh-CN" altLang="en-US" sz="900" u="none" strike="noStrike">
                          <a:effectLst/>
                        </a:rPr>
                        <a:t>总体</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0.57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0.57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0.57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dirty="0">
                          <a:effectLst/>
                        </a:rPr>
                        <a:t>961</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218978464"/>
                  </a:ext>
                </a:extLst>
              </a:tr>
            </a:tbl>
          </a:graphicData>
        </a:graphic>
      </p:graphicFrame>
    </p:spTree>
    <p:extLst>
      <p:ext uri="{BB962C8B-B14F-4D97-AF65-F5344CB8AC3E}">
        <p14:creationId xmlns:p14="http://schemas.microsoft.com/office/powerpoint/2010/main" val="3921024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3AA9B2-19B3-414F-AAD2-A9F949C5FA03}"/>
              </a:ext>
            </a:extLst>
          </p:cNvPr>
          <p:cNvSpPr>
            <a:spLocks noGrp="1"/>
          </p:cNvSpPr>
          <p:nvPr>
            <p:ph type="title"/>
          </p:nvPr>
        </p:nvSpPr>
        <p:spPr/>
        <p:txBody>
          <a:bodyPr/>
          <a:lstStyle/>
          <a:p>
            <a:r>
              <a:rPr lang="en-US" altLang="zh-CN" dirty="0"/>
              <a:t>3.3</a:t>
            </a:r>
            <a:r>
              <a:rPr lang="zh-CN" altLang="en-US" dirty="0"/>
              <a:t>结果：评估结果</a:t>
            </a:r>
          </a:p>
        </p:txBody>
      </p:sp>
      <p:sp>
        <p:nvSpPr>
          <p:cNvPr id="3" name="内容占位符 2">
            <a:extLst>
              <a:ext uri="{FF2B5EF4-FFF2-40B4-BE49-F238E27FC236}">
                <a16:creationId xmlns:a16="http://schemas.microsoft.com/office/drawing/2014/main" id="{D74900E4-256D-4783-8E81-ED346DE934F9}"/>
              </a:ext>
            </a:extLst>
          </p:cNvPr>
          <p:cNvSpPr>
            <a:spLocks noGrp="1"/>
          </p:cNvSpPr>
          <p:nvPr>
            <p:ph idx="1"/>
          </p:nvPr>
        </p:nvSpPr>
        <p:spPr/>
        <p:txBody>
          <a:bodyPr/>
          <a:lstStyle/>
          <a:p>
            <a:r>
              <a:rPr lang="en-US" altLang="zh-CN" dirty="0"/>
              <a:t>4</a:t>
            </a:r>
            <a:r>
              <a:rPr lang="zh-CN" altLang="en-US" dirty="0"/>
              <a:t>个指标结果</a:t>
            </a:r>
            <a:endParaRPr lang="en-US" altLang="zh-CN" dirty="0"/>
          </a:p>
          <a:p>
            <a:endParaRPr lang="en-US" altLang="zh-CN" dirty="0"/>
          </a:p>
        </p:txBody>
      </p:sp>
      <p:graphicFrame>
        <p:nvGraphicFramePr>
          <p:cNvPr id="6" name="表格 5">
            <a:extLst>
              <a:ext uri="{FF2B5EF4-FFF2-40B4-BE49-F238E27FC236}">
                <a16:creationId xmlns:a16="http://schemas.microsoft.com/office/drawing/2014/main" id="{EDF16369-E206-4B76-9E34-10C582832000}"/>
              </a:ext>
            </a:extLst>
          </p:cNvPr>
          <p:cNvGraphicFramePr>
            <a:graphicFrameLocks noGrp="1"/>
          </p:cNvGraphicFramePr>
          <p:nvPr/>
        </p:nvGraphicFramePr>
        <p:xfrm>
          <a:off x="3970338" y="1254125"/>
          <a:ext cx="4250612" cy="4351344"/>
        </p:xfrm>
        <a:graphic>
          <a:graphicData uri="http://schemas.openxmlformats.org/drawingml/2006/table">
            <a:tbl>
              <a:tblPr>
                <a:tableStyleId>{5C22544A-7EE6-4342-B048-85BDC9FD1C3A}</a:tableStyleId>
              </a:tblPr>
              <a:tblGrid>
                <a:gridCol w="1389187">
                  <a:extLst>
                    <a:ext uri="{9D8B030D-6E8A-4147-A177-3AD203B41FA5}">
                      <a16:colId xmlns:a16="http://schemas.microsoft.com/office/drawing/2014/main" val="3376378248"/>
                    </a:ext>
                  </a:extLst>
                </a:gridCol>
                <a:gridCol w="928641">
                  <a:extLst>
                    <a:ext uri="{9D8B030D-6E8A-4147-A177-3AD203B41FA5}">
                      <a16:colId xmlns:a16="http://schemas.microsoft.com/office/drawing/2014/main" val="258167448"/>
                    </a:ext>
                  </a:extLst>
                </a:gridCol>
                <a:gridCol w="483196">
                  <a:extLst>
                    <a:ext uri="{9D8B030D-6E8A-4147-A177-3AD203B41FA5}">
                      <a16:colId xmlns:a16="http://schemas.microsoft.com/office/drawing/2014/main" val="3903922493"/>
                    </a:ext>
                  </a:extLst>
                </a:gridCol>
                <a:gridCol w="483196">
                  <a:extLst>
                    <a:ext uri="{9D8B030D-6E8A-4147-A177-3AD203B41FA5}">
                      <a16:colId xmlns:a16="http://schemas.microsoft.com/office/drawing/2014/main" val="3888849547"/>
                    </a:ext>
                  </a:extLst>
                </a:gridCol>
                <a:gridCol w="483196">
                  <a:extLst>
                    <a:ext uri="{9D8B030D-6E8A-4147-A177-3AD203B41FA5}">
                      <a16:colId xmlns:a16="http://schemas.microsoft.com/office/drawing/2014/main" val="2086885198"/>
                    </a:ext>
                  </a:extLst>
                </a:gridCol>
                <a:gridCol w="483196">
                  <a:extLst>
                    <a:ext uri="{9D8B030D-6E8A-4147-A177-3AD203B41FA5}">
                      <a16:colId xmlns:a16="http://schemas.microsoft.com/office/drawing/2014/main" val="4123549767"/>
                    </a:ext>
                  </a:extLst>
                </a:gridCol>
              </a:tblGrid>
              <a:tr h="181306">
                <a:tc gridSpan="6">
                  <a:txBody>
                    <a:bodyPr/>
                    <a:lstStyle/>
                    <a:p>
                      <a:pPr algn="ctr" fontAlgn="ctr"/>
                      <a:r>
                        <a:rPr lang="zh-CN" altLang="en-US" sz="900" u="none" strike="noStrike">
                          <a:effectLst/>
                        </a:rPr>
                        <a:t>各类阿片类药物的支持向量机模型结果</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288228338"/>
                  </a:ext>
                </a:extLst>
              </a:tr>
              <a:tr h="181306">
                <a:tc gridSpan="2">
                  <a:txBody>
                    <a:bodyPr/>
                    <a:lstStyle/>
                    <a:p>
                      <a:pPr algn="ctr" fontAlgn="ctr"/>
                      <a:r>
                        <a:rPr lang="zh-CN" altLang="en-US" sz="900" u="none" strike="noStrike">
                          <a:effectLst/>
                        </a:rPr>
                        <a:t>类别</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hMerge="1">
                  <a:txBody>
                    <a:bodyPr/>
                    <a:lstStyle/>
                    <a:p>
                      <a:endParaRPr lang="zh-CN" altLang="en-US"/>
                    </a:p>
                  </a:txBody>
                  <a:tcPr/>
                </a:tc>
                <a:tc>
                  <a:txBody>
                    <a:bodyPr/>
                    <a:lstStyle/>
                    <a:p>
                      <a:pPr algn="ctr" fontAlgn="ctr"/>
                      <a:r>
                        <a:rPr lang="zh-CN" altLang="en-US" sz="900" u="none" strike="noStrike">
                          <a:effectLst/>
                        </a:rPr>
                        <a:t>精确率</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召回率</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sz="900" u="none" strike="noStrike">
                          <a:effectLst/>
                        </a:rPr>
                        <a:t>F1-</a:t>
                      </a:r>
                      <a:r>
                        <a:rPr lang="zh-CN" altLang="en-US" sz="900" u="none" strike="noStrike">
                          <a:effectLst/>
                        </a:rPr>
                        <a:t>评分</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支持度</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638036816"/>
                  </a:ext>
                </a:extLst>
              </a:tr>
              <a:tr h="181306">
                <a:tc>
                  <a:txBody>
                    <a:bodyPr/>
                    <a:lstStyle/>
                    <a:p>
                      <a:pPr algn="ctr" fontAlgn="ctr"/>
                      <a:r>
                        <a:rPr lang="zh-CN" altLang="en-US" sz="900" u="none" strike="noStrike">
                          <a:effectLst/>
                        </a:rPr>
                        <a:t>支持向量机合成阿片类</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773345317"/>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0</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1511214311"/>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0.59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0.53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0.56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333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1398891202"/>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0.82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0.65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0.72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598</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218422455"/>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100-499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0.24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0.69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0.36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29</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1757394756"/>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500-999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0.50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0.67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1446046055"/>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1000-4999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718062100"/>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zh-CN" altLang="en-US" sz="900" u="none" strike="noStrike">
                          <a:effectLst/>
                        </a:rPr>
                        <a:t>总体</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0.72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0.61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0.66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961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2491687324"/>
                  </a:ext>
                </a:extLst>
              </a:tr>
              <a:tr h="181306">
                <a:tc>
                  <a:txBody>
                    <a:bodyPr/>
                    <a:lstStyle/>
                    <a:p>
                      <a:pPr algn="ctr" fontAlgn="ctr"/>
                      <a:r>
                        <a:rPr lang="zh-CN" altLang="en-US" sz="900" u="none" strike="noStrike">
                          <a:effectLst/>
                        </a:rPr>
                        <a:t>支持向量机非合成阿片类</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498327484"/>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0</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0.23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0.68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0.34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96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2144381026"/>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0.94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0.75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768</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4121622332"/>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0.31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0.97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0.47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32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085936983"/>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100-499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0.50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0.67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2871390584"/>
                  </a:ext>
                </a:extLst>
              </a:tr>
              <a:tr h="181306">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zh-CN" altLang="en-US" sz="900" u="none" strike="noStrike">
                          <a:effectLst/>
                        </a:rPr>
                        <a:t>总体</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0.84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0.64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0.69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897</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646850606"/>
                  </a:ext>
                </a:extLst>
              </a:tr>
              <a:tr h="181306">
                <a:tc>
                  <a:txBody>
                    <a:bodyPr/>
                    <a:lstStyle/>
                    <a:p>
                      <a:pPr algn="ctr" fontAlgn="ctr"/>
                      <a:r>
                        <a:rPr lang="zh-CN" altLang="en-US" sz="900" u="none" strike="noStrike">
                          <a:effectLst/>
                        </a:rPr>
                        <a:t>支持向量机半合成阿片类</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857040534"/>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0</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238215553"/>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0.61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0.53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0.57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285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4025629401"/>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0.75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0.65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0.70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520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431342355"/>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100-499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0.51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0.57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0.54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141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91476320"/>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500-999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0.05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0.33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0.09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691311129"/>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1000-4999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0.69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0.92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0.79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1582723067"/>
                  </a:ext>
                </a:extLst>
              </a:tr>
              <a:tr h="181306">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zh-CN" altLang="en-US" sz="900" u="none" strike="noStrike">
                          <a:effectLst/>
                        </a:rPr>
                        <a:t>总体</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0.67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0.64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dirty="0">
                          <a:effectLst/>
                        </a:rPr>
                        <a:t>961</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715378935"/>
                  </a:ext>
                </a:extLst>
              </a:tr>
            </a:tbl>
          </a:graphicData>
        </a:graphic>
      </p:graphicFrame>
    </p:spTree>
    <p:extLst>
      <p:ext uri="{BB962C8B-B14F-4D97-AF65-F5344CB8AC3E}">
        <p14:creationId xmlns:p14="http://schemas.microsoft.com/office/powerpoint/2010/main" val="22066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8C32195-9C2C-4139-AE0E-D9329A6358BD}"/>
              </a:ext>
            </a:extLst>
          </p:cNvPr>
          <p:cNvSpPr>
            <a:spLocks noGrp="1"/>
          </p:cNvSpPr>
          <p:nvPr>
            <p:ph idx="1"/>
          </p:nvPr>
        </p:nvSpPr>
        <p:spPr>
          <a:xfrm>
            <a:off x="1676400" y="1054660"/>
            <a:ext cx="10515600" cy="4351338"/>
          </a:xfrm>
        </p:spPr>
        <p:txBody>
          <a:bodyPr>
            <a:normAutofit fontScale="77500" lnSpcReduction="20000"/>
          </a:bodyPr>
          <a:lstStyle/>
          <a:p>
            <a:r>
              <a:rPr lang="zh-CN" altLang="en-US" dirty="0"/>
              <a:t>前言</a:t>
            </a:r>
            <a:endParaRPr lang="en-US" altLang="zh-CN" dirty="0"/>
          </a:p>
          <a:p>
            <a:pPr lvl="2"/>
            <a:r>
              <a:rPr lang="zh-CN" altLang="en-US" dirty="0"/>
              <a:t>研究背景</a:t>
            </a:r>
            <a:endParaRPr lang="en-US" altLang="zh-CN" dirty="0"/>
          </a:p>
          <a:p>
            <a:pPr lvl="2"/>
            <a:r>
              <a:rPr lang="zh-CN" altLang="en-US" dirty="0"/>
              <a:t>研究现状</a:t>
            </a:r>
            <a:endParaRPr lang="en-US" altLang="zh-CN" dirty="0"/>
          </a:p>
          <a:p>
            <a:pPr lvl="2"/>
            <a:r>
              <a:rPr lang="zh-CN" altLang="en-US" dirty="0"/>
              <a:t>研究思路</a:t>
            </a:r>
            <a:endParaRPr lang="en-US" altLang="zh-CN" dirty="0"/>
          </a:p>
          <a:p>
            <a:r>
              <a:rPr lang="zh-CN" altLang="en-US" dirty="0"/>
              <a:t>方法</a:t>
            </a:r>
            <a:endParaRPr lang="en-US" altLang="zh-CN" dirty="0"/>
          </a:p>
          <a:p>
            <a:pPr lvl="2"/>
            <a:r>
              <a:rPr lang="zh-CN" altLang="en-US" dirty="0"/>
              <a:t>数据方法</a:t>
            </a:r>
            <a:endParaRPr lang="en-US" altLang="zh-CN" dirty="0"/>
          </a:p>
          <a:p>
            <a:pPr lvl="2"/>
            <a:r>
              <a:rPr lang="zh-CN" altLang="en-US" dirty="0"/>
              <a:t>模型方法</a:t>
            </a:r>
            <a:endParaRPr lang="en-US" altLang="zh-CN" dirty="0"/>
          </a:p>
          <a:p>
            <a:pPr lvl="2"/>
            <a:r>
              <a:rPr lang="zh-CN" altLang="en-US" dirty="0"/>
              <a:t>评估方法</a:t>
            </a:r>
            <a:endParaRPr lang="en-US" altLang="zh-CN" dirty="0"/>
          </a:p>
          <a:p>
            <a:r>
              <a:rPr lang="zh-CN" altLang="en-US" dirty="0"/>
              <a:t>结果</a:t>
            </a:r>
            <a:endParaRPr lang="en-US" altLang="zh-CN" dirty="0"/>
          </a:p>
          <a:p>
            <a:pPr lvl="2"/>
            <a:r>
              <a:rPr lang="zh-CN" altLang="en-US" dirty="0"/>
              <a:t>现状结果</a:t>
            </a:r>
            <a:endParaRPr lang="en-US" altLang="zh-CN" dirty="0"/>
          </a:p>
          <a:p>
            <a:pPr lvl="2"/>
            <a:r>
              <a:rPr lang="zh-CN" altLang="en-US" dirty="0"/>
              <a:t>预测结果</a:t>
            </a:r>
            <a:endParaRPr lang="en-US" altLang="zh-CN" dirty="0"/>
          </a:p>
          <a:p>
            <a:pPr lvl="2"/>
            <a:r>
              <a:rPr lang="zh-CN" altLang="en-US" dirty="0"/>
              <a:t>评估结果</a:t>
            </a:r>
            <a:endParaRPr lang="en-US" altLang="zh-CN" dirty="0"/>
          </a:p>
          <a:p>
            <a:r>
              <a:rPr lang="zh-CN" altLang="en-US" dirty="0"/>
              <a:t>结论</a:t>
            </a:r>
            <a:endParaRPr lang="en-US" altLang="zh-CN" dirty="0"/>
          </a:p>
          <a:p>
            <a:pPr lvl="2"/>
            <a:r>
              <a:rPr lang="zh-CN" altLang="en-US" dirty="0"/>
              <a:t>研究总结</a:t>
            </a:r>
            <a:endParaRPr lang="en-US" altLang="zh-CN" dirty="0"/>
          </a:p>
          <a:p>
            <a:pPr lvl="2"/>
            <a:r>
              <a:rPr lang="zh-CN" altLang="en-US" dirty="0"/>
              <a:t>研究发展</a:t>
            </a:r>
            <a:endParaRPr lang="en-US" altLang="zh-CN" dirty="0"/>
          </a:p>
          <a:p>
            <a:pPr lvl="2"/>
            <a:r>
              <a:rPr lang="zh-CN" altLang="en-US" dirty="0"/>
              <a:t>研究不足</a:t>
            </a:r>
            <a:endParaRPr lang="en-US" altLang="zh-CN" dirty="0"/>
          </a:p>
        </p:txBody>
      </p:sp>
    </p:spTree>
    <p:extLst>
      <p:ext uri="{BB962C8B-B14F-4D97-AF65-F5344CB8AC3E}">
        <p14:creationId xmlns:p14="http://schemas.microsoft.com/office/powerpoint/2010/main" val="611869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3AA9B2-19B3-414F-AAD2-A9F949C5FA03}"/>
              </a:ext>
            </a:extLst>
          </p:cNvPr>
          <p:cNvSpPr>
            <a:spLocks noGrp="1"/>
          </p:cNvSpPr>
          <p:nvPr>
            <p:ph type="title"/>
          </p:nvPr>
        </p:nvSpPr>
        <p:spPr/>
        <p:txBody>
          <a:bodyPr/>
          <a:lstStyle/>
          <a:p>
            <a:r>
              <a:rPr lang="en-US" altLang="zh-CN" dirty="0"/>
              <a:t>3.3</a:t>
            </a:r>
            <a:r>
              <a:rPr lang="zh-CN" altLang="en-US" dirty="0"/>
              <a:t>结果：评估结果</a:t>
            </a:r>
          </a:p>
        </p:txBody>
      </p:sp>
      <p:sp>
        <p:nvSpPr>
          <p:cNvPr id="3" name="内容占位符 2">
            <a:extLst>
              <a:ext uri="{FF2B5EF4-FFF2-40B4-BE49-F238E27FC236}">
                <a16:creationId xmlns:a16="http://schemas.microsoft.com/office/drawing/2014/main" id="{D74900E4-256D-4783-8E81-ED346DE934F9}"/>
              </a:ext>
            </a:extLst>
          </p:cNvPr>
          <p:cNvSpPr>
            <a:spLocks noGrp="1"/>
          </p:cNvSpPr>
          <p:nvPr>
            <p:ph idx="1"/>
          </p:nvPr>
        </p:nvSpPr>
        <p:spPr/>
        <p:txBody>
          <a:bodyPr/>
          <a:lstStyle/>
          <a:p>
            <a:r>
              <a:rPr lang="en-US" altLang="zh-CN" dirty="0"/>
              <a:t>4</a:t>
            </a:r>
            <a:r>
              <a:rPr lang="zh-CN" altLang="en-US" dirty="0"/>
              <a:t>个指标结果</a:t>
            </a:r>
            <a:endParaRPr lang="en-US" altLang="zh-CN" dirty="0"/>
          </a:p>
          <a:p>
            <a:endParaRPr lang="en-US" altLang="zh-CN" dirty="0"/>
          </a:p>
        </p:txBody>
      </p:sp>
      <p:graphicFrame>
        <p:nvGraphicFramePr>
          <p:cNvPr id="5" name="表格 4">
            <a:extLst>
              <a:ext uri="{FF2B5EF4-FFF2-40B4-BE49-F238E27FC236}">
                <a16:creationId xmlns:a16="http://schemas.microsoft.com/office/drawing/2014/main" id="{994928B3-AC47-4DB8-BC87-ABD7B6F3331C}"/>
              </a:ext>
            </a:extLst>
          </p:cNvPr>
          <p:cNvGraphicFramePr>
            <a:graphicFrameLocks noGrp="1"/>
          </p:cNvGraphicFramePr>
          <p:nvPr/>
        </p:nvGraphicFramePr>
        <p:xfrm>
          <a:off x="3970338" y="1254125"/>
          <a:ext cx="4250612" cy="4351344"/>
        </p:xfrm>
        <a:graphic>
          <a:graphicData uri="http://schemas.openxmlformats.org/drawingml/2006/table">
            <a:tbl>
              <a:tblPr>
                <a:tableStyleId>{5C22544A-7EE6-4342-B048-85BDC9FD1C3A}</a:tableStyleId>
              </a:tblPr>
              <a:tblGrid>
                <a:gridCol w="1389187">
                  <a:extLst>
                    <a:ext uri="{9D8B030D-6E8A-4147-A177-3AD203B41FA5}">
                      <a16:colId xmlns:a16="http://schemas.microsoft.com/office/drawing/2014/main" val="1650945470"/>
                    </a:ext>
                  </a:extLst>
                </a:gridCol>
                <a:gridCol w="928641">
                  <a:extLst>
                    <a:ext uri="{9D8B030D-6E8A-4147-A177-3AD203B41FA5}">
                      <a16:colId xmlns:a16="http://schemas.microsoft.com/office/drawing/2014/main" val="3082158402"/>
                    </a:ext>
                  </a:extLst>
                </a:gridCol>
                <a:gridCol w="483196">
                  <a:extLst>
                    <a:ext uri="{9D8B030D-6E8A-4147-A177-3AD203B41FA5}">
                      <a16:colId xmlns:a16="http://schemas.microsoft.com/office/drawing/2014/main" val="1009356645"/>
                    </a:ext>
                  </a:extLst>
                </a:gridCol>
                <a:gridCol w="483196">
                  <a:extLst>
                    <a:ext uri="{9D8B030D-6E8A-4147-A177-3AD203B41FA5}">
                      <a16:colId xmlns:a16="http://schemas.microsoft.com/office/drawing/2014/main" val="2615237969"/>
                    </a:ext>
                  </a:extLst>
                </a:gridCol>
                <a:gridCol w="483196">
                  <a:extLst>
                    <a:ext uri="{9D8B030D-6E8A-4147-A177-3AD203B41FA5}">
                      <a16:colId xmlns:a16="http://schemas.microsoft.com/office/drawing/2014/main" val="839103151"/>
                    </a:ext>
                  </a:extLst>
                </a:gridCol>
                <a:gridCol w="483196">
                  <a:extLst>
                    <a:ext uri="{9D8B030D-6E8A-4147-A177-3AD203B41FA5}">
                      <a16:colId xmlns:a16="http://schemas.microsoft.com/office/drawing/2014/main" val="1797735346"/>
                    </a:ext>
                  </a:extLst>
                </a:gridCol>
              </a:tblGrid>
              <a:tr h="181306">
                <a:tc gridSpan="6">
                  <a:txBody>
                    <a:bodyPr/>
                    <a:lstStyle/>
                    <a:p>
                      <a:pPr algn="ctr" fontAlgn="ctr"/>
                      <a:r>
                        <a:rPr lang="zh-CN" altLang="en-US" sz="900" u="none" strike="noStrike">
                          <a:effectLst/>
                        </a:rPr>
                        <a:t>各类阿片类药物的随机森林模型结果</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85253151"/>
                  </a:ext>
                </a:extLst>
              </a:tr>
              <a:tr h="181306">
                <a:tc gridSpan="2">
                  <a:txBody>
                    <a:bodyPr/>
                    <a:lstStyle/>
                    <a:p>
                      <a:pPr algn="ctr" fontAlgn="ctr"/>
                      <a:r>
                        <a:rPr lang="zh-CN" altLang="en-US" sz="900" u="none" strike="noStrike">
                          <a:effectLst/>
                        </a:rPr>
                        <a:t>类别</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hMerge="1">
                  <a:txBody>
                    <a:bodyPr/>
                    <a:lstStyle/>
                    <a:p>
                      <a:endParaRPr lang="zh-CN" altLang="en-US"/>
                    </a:p>
                  </a:txBody>
                  <a:tcPr/>
                </a:tc>
                <a:tc>
                  <a:txBody>
                    <a:bodyPr/>
                    <a:lstStyle/>
                    <a:p>
                      <a:pPr algn="ctr" fontAlgn="ctr"/>
                      <a:r>
                        <a:rPr lang="zh-CN" altLang="en-US" sz="900" u="none" strike="noStrike">
                          <a:effectLst/>
                        </a:rPr>
                        <a:t>精确率</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召回率</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sz="900" u="none" strike="noStrike">
                          <a:effectLst/>
                        </a:rPr>
                        <a:t>F1-</a:t>
                      </a:r>
                      <a:r>
                        <a:rPr lang="zh-CN" altLang="en-US" sz="900" u="none" strike="noStrike">
                          <a:effectLst/>
                        </a:rPr>
                        <a:t>评分</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支持度</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567367916"/>
                  </a:ext>
                </a:extLst>
              </a:tr>
              <a:tr h="181306">
                <a:tc>
                  <a:txBody>
                    <a:bodyPr/>
                    <a:lstStyle/>
                    <a:p>
                      <a:pPr algn="ctr" fontAlgn="ctr"/>
                      <a:r>
                        <a:rPr lang="zh-CN" altLang="en-US" sz="900" u="none" strike="noStrike">
                          <a:effectLst/>
                        </a:rPr>
                        <a:t>随机森林合成阿片类</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823593681"/>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0</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0.32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0.49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0.39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65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1682899014"/>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0.57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0.54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332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558792084"/>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0.73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0.70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0.72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499</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255470000"/>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100-499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0.52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0.70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61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197664842"/>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500-999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0.50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0.25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0.33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1567083554"/>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1000-4999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424576658"/>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zh-CN" altLang="en-US" sz="900" u="none" strike="noStrike">
                          <a:effectLst/>
                        </a:rPr>
                        <a:t>总体</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0.63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961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864559779"/>
                  </a:ext>
                </a:extLst>
              </a:tr>
              <a:tr h="181306">
                <a:tc>
                  <a:txBody>
                    <a:bodyPr/>
                    <a:lstStyle/>
                    <a:p>
                      <a:pPr algn="ctr" fontAlgn="ctr"/>
                      <a:r>
                        <a:rPr lang="zh-CN" altLang="en-US" sz="900" u="none" strike="noStrike">
                          <a:effectLst/>
                        </a:rPr>
                        <a:t>随机森林非合成阿片类</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1220543575"/>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0</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0.49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0.51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271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995048950"/>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0.73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0.66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0.69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561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285514084"/>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0.44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0.70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0.54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63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107522428"/>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100-499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1.00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4143555927"/>
                  </a:ext>
                </a:extLst>
              </a:tr>
              <a:tr h="181306">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zh-CN" altLang="en-US" sz="900" u="none" strike="noStrike">
                          <a:effectLst/>
                        </a:rPr>
                        <a:t>总体</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0.64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0.63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897</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489768932"/>
                  </a:ext>
                </a:extLst>
              </a:tr>
              <a:tr h="181306">
                <a:tc>
                  <a:txBody>
                    <a:bodyPr/>
                    <a:lstStyle/>
                    <a:p>
                      <a:pPr algn="ctr" fontAlgn="ctr"/>
                      <a:r>
                        <a:rPr lang="zh-CN" altLang="en-US" sz="900" u="none" strike="noStrike">
                          <a:effectLst/>
                        </a:rPr>
                        <a:t>随机森林半合成阿片类</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1631294035"/>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0</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0.26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0.32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0.28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60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1065647264"/>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0.54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0.54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0.54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248</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812167697"/>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0.75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0.68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0.72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494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2973303704"/>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100-499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0.58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0.67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134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2542515847"/>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500-999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0.20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0.33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0.25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940415821"/>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1000-4999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0.81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0.90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180713274"/>
                  </a:ext>
                </a:extLst>
              </a:tr>
              <a:tr h="181306">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zh-CN" altLang="en-US" sz="900" u="none" strike="noStrike">
                          <a:effectLst/>
                        </a:rPr>
                        <a:t>总体</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0.64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0.63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dirty="0">
                          <a:effectLst/>
                        </a:rPr>
                        <a:t>961</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1070788752"/>
                  </a:ext>
                </a:extLst>
              </a:tr>
            </a:tbl>
          </a:graphicData>
        </a:graphic>
      </p:graphicFrame>
    </p:spTree>
    <p:extLst>
      <p:ext uri="{BB962C8B-B14F-4D97-AF65-F5344CB8AC3E}">
        <p14:creationId xmlns:p14="http://schemas.microsoft.com/office/powerpoint/2010/main" val="3829061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3AA9B2-19B3-414F-AAD2-A9F949C5FA03}"/>
              </a:ext>
            </a:extLst>
          </p:cNvPr>
          <p:cNvSpPr>
            <a:spLocks noGrp="1"/>
          </p:cNvSpPr>
          <p:nvPr>
            <p:ph type="title"/>
          </p:nvPr>
        </p:nvSpPr>
        <p:spPr/>
        <p:txBody>
          <a:bodyPr/>
          <a:lstStyle/>
          <a:p>
            <a:r>
              <a:rPr lang="en-US" altLang="zh-CN" dirty="0"/>
              <a:t>3.3</a:t>
            </a:r>
            <a:r>
              <a:rPr lang="zh-CN" altLang="en-US" dirty="0"/>
              <a:t>结果：评估结果</a:t>
            </a:r>
          </a:p>
        </p:txBody>
      </p:sp>
      <p:sp>
        <p:nvSpPr>
          <p:cNvPr id="3" name="内容占位符 2">
            <a:extLst>
              <a:ext uri="{FF2B5EF4-FFF2-40B4-BE49-F238E27FC236}">
                <a16:creationId xmlns:a16="http://schemas.microsoft.com/office/drawing/2014/main" id="{D74900E4-256D-4783-8E81-ED346DE934F9}"/>
              </a:ext>
            </a:extLst>
          </p:cNvPr>
          <p:cNvSpPr>
            <a:spLocks noGrp="1"/>
          </p:cNvSpPr>
          <p:nvPr>
            <p:ph idx="1"/>
          </p:nvPr>
        </p:nvSpPr>
        <p:spPr/>
        <p:txBody>
          <a:bodyPr/>
          <a:lstStyle/>
          <a:p>
            <a:r>
              <a:rPr lang="en-US" altLang="zh-CN" dirty="0"/>
              <a:t>4</a:t>
            </a:r>
            <a:r>
              <a:rPr lang="zh-CN" altLang="en-US" dirty="0"/>
              <a:t>个指标结果</a:t>
            </a:r>
            <a:endParaRPr lang="en-US" altLang="zh-CN" dirty="0"/>
          </a:p>
          <a:p>
            <a:endParaRPr lang="en-US" altLang="zh-CN" dirty="0"/>
          </a:p>
        </p:txBody>
      </p:sp>
      <p:graphicFrame>
        <p:nvGraphicFramePr>
          <p:cNvPr id="4" name="表格 3">
            <a:extLst>
              <a:ext uri="{FF2B5EF4-FFF2-40B4-BE49-F238E27FC236}">
                <a16:creationId xmlns:a16="http://schemas.microsoft.com/office/drawing/2014/main" id="{97F77CE8-18CD-47CC-AF40-8EBBFFC96155}"/>
              </a:ext>
            </a:extLst>
          </p:cNvPr>
          <p:cNvGraphicFramePr>
            <a:graphicFrameLocks noGrp="1"/>
          </p:cNvGraphicFramePr>
          <p:nvPr/>
        </p:nvGraphicFramePr>
        <p:xfrm>
          <a:off x="3970338" y="1254125"/>
          <a:ext cx="4250612" cy="4351344"/>
        </p:xfrm>
        <a:graphic>
          <a:graphicData uri="http://schemas.openxmlformats.org/drawingml/2006/table">
            <a:tbl>
              <a:tblPr>
                <a:tableStyleId>{5C22544A-7EE6-4342-B048-85BDC9FD1C3A}</a:tableStyleId>
              </a:tblPr>
              <a:tblGrid>
                <a:gridCol w="1389187">
                  <a:extLst>
                    <a:ext uri="{9D8B030D-6E8A-4147-A177-3AD203B41FA5}">
                      <a16:colId xmlns:a16="http://schemas.microsoft.com/office/drawing/2014/main" val="4237574231"/>
                    </a:ext>
                  </a:extLst>
                </a:gridCol>
                <a:gridCol w="928641">
                  <a:extLst>
                    <a:ext uri="{9D8B030D-6E8A-4147-A177-3AD203B41FA5}">
                      <a16:colId xmlns:a16="http://schemas.microsoft.com/office/drawing/2014/main" val="3187114480"/>
                    </a:ext>
                  </a:extLst>
                </a:gridCol>
                <a:gridCol w="483196">
                  <a:extLst>
                    <a:ext uri="{9D8B030D-6E8A-4147-A177-3AD203B41FA5}">
                      <a16:colId xmlns:a16="http://schemas.microsoft.com/office/drawing/2014/main" val="635775499"/>
                    </a:ext>
                  </a:extLst>
                </a:gridCol>
                <a:gridCol w="483196">
                  <a:extLst>
                    <a:ext uri="{9D8B030D-6E8A-4147-A177-3AD203B41FA5}">
                      <a16:colId xmlns:a16="http://schemas.microsoft.com/office/drawing/2014/main" val="194742138"/>
                    </a:ext>
                  </a:extLst>
                </a:gridCol>
                <a:gridCol w="483196">
                  <a:extLst>
                    <a:ext uri="{9D8B030D-6E8A-4147-A177-3AD203B41FA5}">
                      <a16:colId xmlns:a16="http://schemas.microsoft.com/office/drawing/2014/main" val="162788033"/>
                    </a:ext>
                  </a:extLst>
                </a:gridCol>
                <a:gridCol w="483196">
                  <a:extLst>
                    <a:ext uri="{9D8B030D-6E8A-4147-A177-3AD203B41FA5}">
                      <a16:colId xmlns:a16="http://schemas.microsoft.com/office/drawing/2014/main" val="593303579"/>
                    </a:ext>
                  </a:extLst>
                </a:gridCol>
              </a:tblGrid>
              <a:tr h="181306">
                <a:tc gridSpan="6">
                  <a:txBody>
                    <a:bodyPr/>
                    <a:lstStyle/>
                    <a:p>
                      <a:pPr algn="ctr" fontAlgn="ctr"/>
                      <a:r>
                        <a:rPr lang="zh-CN" altLang="en-US" sz="900" u="none" strike="noStrike">
                          <a:effectLst/>
                        </a:rPr>
                        <a:t>各类阿片类药物的神经网络模型结果</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79386268"/>
                  </a:ext>
                </a:extLst>
              </a:tr>
              <a:tr h="181306">
                <a:tc gridSpan="2">
                  <a:txBody>
                    <a:bodyPr/>
                    <a:lstStyle/>
                    <a:p>
                      <a:pPr algn="ctr" fontAlgn="ctr"/>
                      <a:r>
                        <a:rPr lang="zh-CN" altLang="en-US" sz="900" u="none" strike="noStrike">
                          <a:effectLst/>
                        </a:rPr>
                        <a:t>类别</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hMerge="1">
                  <a:txBody>
                    <a:bodyPr/>
                    <a:lstStyle/>
                    <a:p>
                      <a:endParaRPr lang="zh-CN" altLang="en-US"/>
                    </a:p>
                  </a:txBody>
                  <a:tcPr/>
                </a:tc>
                <a:tc>
                  <a:txBody>
                    <a:bodyPr/>
                    <a:lstStyle/>
                    <a:p>
                      <a:pPr algn="ctr" fontAlgn="ctr"/>
                      <a:r>
                        <a:rPr lang="zh-CN" altLang="en-US" sz="900" u="none" strike="noStrike">
                          <a:effectLst/>
                        </a:rPr>
                        <a:t>精确率</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召回率</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sz="900" u="none" strike="noStrike">
                          <a:effectLst/>
                        </a:rPr>
                        <a:t>F1-</a:t>
                      </a:r>
                      <a:r>
                        <a:rPr lang="zh-CN" altLang="en-US" sz="900" u="none" strike="noStrike">
                          <a:effectLst/>
                        </a:rPr>
                        <a:t>评分</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支持度</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2257856640"/>
                  </a:ext>
                </a:extLst>
              </a:tr>
              <a:tr h="181306">
                <a:tc>
                  <a:txBody>
                    <a:bodyPr/>
                    <a:lstStyle/>
                    <a:p>
                      <a:pPr algn="ctr" fontAlgn="ctr"/>
                      <a:r>
                        <a:rPr lang="zh-CN" altLang="en-US" sz="900" u="none" strike="noStrike">
                          <a:effectLst/>
                        </a:rPr>
                        <a:t>神经网络合成阿片类</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1994653692"/>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0</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0.22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0.48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0.30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46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4250380607"/>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0.53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0.56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0.55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284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2310106499"/>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0.80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0.68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0.73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560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290749833"/>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100-499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0.46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0.54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71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2698022247"/>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500-999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257782817"/>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1000-4999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923617052"/>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zh-CN" altLang="en-US" sz="900" u="none" strike="noStrike">
                          <a:effectLst/>
                        </a:rPr>
                        <a:t>总体</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0.67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0.64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961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15729908"/>
                  </a:ext>
                </a:extLst>
              </a:tr>
              <a:tr h="181306">
                <a:tc>
                  <a:txBody>
                    <a:bodyPr/>
                    <a:lstStyle/>
                    <a:p>
                      <a:pPr algn="ctr" fontAlgn="ctr"/>
                      <a:r>
                        <a:rPr lang="zh-CN" altLang="en-US" sz="900" u="none" strike="noStrike">
                          <a:effectLst/>
                        </a:rPr>
                        <a:t>神经网络非合成阿片类</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4199175555"/>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0</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0.46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218</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4245770932"/>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0.83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0.66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0.73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639</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837429303"/>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0.34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0.89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0.49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38</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2464967044"/>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100-499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1.00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1464367207"/>
                  </a:ext>
                </a:extLst>
              </a:tr>
              <a:tr h="181306">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zh-CN" altLang="en-US" sz="900" u="none" strike="noStrike">
                          <a:effectLst/>
                        </a:rPr>
                        <a:t>总体</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0.72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0.65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0.67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897</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705723729"/>
                  </a:ext>
                </a:extLst>
              </a:tr>
              <a:tr h="181306">
                <a:tc>
                  <a:txBody>
                    <a:bodyPr/>
                    <a:lstStyle/>
                    <a:p>
                      <a:pPr algn="ctr" fontAlgn="ctr"/>
                      <a:r>
                        <a:rPr lang="zh-CN" altLang="en-US" sz="900" u="none" strike="noStrike">
                          <a:effectLst/>
                        </a:rPr>
                        <a:t>神经网络半合成阿片类</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961325960"/>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0</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7</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1026317810"/>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0.58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0.51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0.54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281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4213624541"/>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0.71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0.65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0.68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492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112815464"/>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100-499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0.61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0.57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0.59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166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2048923896"/>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500-999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554824032"/>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1000-4999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0.62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0.67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0.65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553589736"/>
                  </a:ext>
                </a:extLst>
              </a:tr>
              <a:tr h="181306">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zh-CN" altLang="en-US" sz="900" u="none" strike="noStrike">
                          <a:effectLst/>
                        </a:rPr>
                        <a:t>总体</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0.65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0.59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dirty="0">
                          <a:effectLst/>
                        </a:rPr>
                        <a:t>961</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485693597"/>
                  </a:ext>
                </a:extLst>
              </a:tr>
            </a:tbl>
          </a:graphicData>
        </a:graphic>
      </p:graphicFrame>
    </p:spTree>
    <p:extLst>
      <p:ext uri="{BB962C8B-B14F-4D97-AF65-F5344CB8AC3E}">
        <p14:creationId xmlns:p14="http://schemas.microsoft.com/office/powerpoint/2010/main" val="3283979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3AA9B2-19B3-414F-AAD2-A9F949C5FA03}"/>
              </a:ext>
            </a:extLst>
          </p:cNvPr>
          <p:cNvSpPr>
            <a:spLocks noGrp="1"/>
          </p:cNvSpPr>
          <p:nvPr>
            <p:ph type="title"/>
          </p:nvPr>
        </p:nvSpPr>
        <p:spPr/>
        <p:txBody>
          <a:bodyPr/>
          <a:lstStyle/>
          <a:p>
            <a:r>
              <a:rPr lang="en-US" altLang="zh-CN" dirty="0"/>
              <a:t>3.3</a:t>
            </a:r>
            <a:r>
              <a:rPr lang="zh-CN" altLang="en-US" dirty="0"/>
              <a:t>结果：评估结果</a:t>
            </a:r>
          </a:p>
        </p:txBody>
      </p:sp>
      <p:sp>
        <p:nvSpPr>
          <p:cNvPr id="3" name="内容占位符 2">
            <a:extLst>
              <a:ext uri="{FF2B5EF4-FFF2-40B4-BE49-F238E27FC236}">
                <a16:creationId xmlns:a16="http://schemas.microsoft.com/office/drawing/2014/main" id="{D74900E4-256D-4783-8E81-ED346DE934F9}"/>
              </a:ext>
            </a:extLst>
          </p:cNvPr>
          <p:cNvSpPr>
            <a:spLocks noGrp="1"/>
          </p:cNvSpPr>
          <p:nvPr>
            <p:ph idx="1"/>
          </p:nvPr>
        </p:nvSpPr>
        <p:spPr/>
        <p:txBody>
          <a:bodyPr/>
          <a:lstStyle/>
          <a:p>
            <a:r>
              <a:rPr lang="en-US" altLang="zh-CN" dirty="0"/>
              <a:t>4</a:t>
            </a:r>
            <a:r>
              <a:rPr lang="zh-CN" altLang="en-US" dirty="0"/>
              <a:t>个指标结果</a:t>
            </a:r>
            <a:endParaRPr lang="en-US" altLang="zh-CN" dirty="0"/>
          </a:p>
          <a:p>
            <a:endParaRPr lang="en-US" altLang="zh-CN" dirty="0"/>
          </a:p>
        </p:txBody>
      </p:sp>
      <p:graphicFrame>
        <p:nvGraphicFramePr>
          <p:cNvPr id="4" name="表格 3">
            <a:extLst>
              <a:ext uri="{FF2B5EF4-FFF2-40B4-BE49-F238E27FC236}">
                <a16:creationId xmlns:a16="http://schemas.microsoft.com/office/drawing/2014/main" id="{A7F548D3-7979-4B6B-A002-5FA3E36409A3}"/>
              </a:ext>
            </a:extLst>
          </p:cNvPr>
          <p:cNvGraphicFramePr>
            <a:graphicFrameLocks noGrp="1"/>
          </p:cNvGraphicFramePr>
          <p:nvPr/>
        </p:nvGraphicFramePr>
        <p:xfrm>
          <a:off x="3970338" y="1254125"/>
          <a:ext cx="4250612" cy="4351344"/>
        </p:xfrm>
        <a:graphic>
          <a:graphicData uri="http://schemas.openxmlformats.org/drawingml/2006/table">
            <a:tbl>
              <a:tblPr>
                <a:tableStyleId>{5C22544A-7EE6-4342-B048-85BDC9FD1C3A}</a:tableStyleId>
              </a:tblPr>
              <a:tblGrid>
                <a:gridCol w="1389187">
                  <a:extLst>
                    <a:ext uri="{9D8B030D-6E8A-4147-A177-3AD203B41FA5}">
                      <a16:colId xmlns:a16="http://schemas.microsoft.com/office/drawing/2014/main" val="1221635053"/>
                    </a:ext>
                  </a:extLst>
                </a:gridCol>
                <a:gridCol w="928641">
                  <a:extLst>
                    <a:ext uri="{9D8B030D-6E8A-4147-A177-3AD203B41FA5}">
                      <a16:colId xmlns:a16="http://schemas.microsoft.com/office/drawing/2014/main" val="687510956"/>
                    </a:ext>
                  </a:extLst>
                </a:gridCol>
                <a:gridCol w="483196">
                  <a:extLst>
                    <a:ext uri="{9D8B030D-6E8A-4147-A177-3AD203B41FA5}">
                      <a16:colId xmlns:a16="http://schemas.microsoft.com/office/drawing/2014/main" val="2197317713"/>
                    </a:ext>
                  </a:extLst>
                </a:gridCol>
                <a:gridCol w="483196">
                  <a:extLst>
                    <a:ext uri="{9D8B030D-6E8A-4147-A177-3AD203B41FA5}">
                      <a16:colId xmlns:a16="http://schemas.microsoft.com/office/drawing/2014/main" val="4026481788"/>
                    </a:ext>
                  </a:extLst>
                </a:gridCol>
                <a:gridCol w="483196">
                  <a:extLst>
                    <a:ext uri="{9D8B030D-6E8A-4147-A177-3AD203B41FA5}">
                      <a16:colId xmlns:a16="http://schemas.microsoft.com/office/drawing/2014/main" val="1445916848"/>
                    </a:ext>
                  </a:extLst>
                </a:gridCol>
                <a:gridCol w="483196">
                  <a:extLst>
                    <a:ext uri="{9D8B030D-6E8A-4147-A177-3AD203B41FA5}">
                      <a16:colId xmlns:a16="http://schemas.microsoft.com/office/drawing/2014/main" val="2130671415"/>
                    </a:ext>
                  </a:extLst>
                </a:gridCol>
              </a:tblGrid>
              <a:tr h="181306">
                <a:tc gridSpan="6">
                  <a:txBody>
                    <a:bodyPr/>
                    <a:lstStyle/>
                    <a:p>
                      <a:pPr algn="ctr" fontAlgn="ctr"/>
                      <a:r>
                        <a:rPr lang="zh-CN" altLang="en-US" sz="900" u="none" strike="noStrike">
                          <a:effectLst/>
                        </a:rPr>
                        <a:t>各类阿片类药物的线性回归模型结果</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64488677"/>
                  </a:ext>
                </a:extLst>
              </a:tr>
              <a:tr h="181306">
                <a:tc gridSpan="2">
                  <a:txBody>
                    <a:bodyPr/>
                    <a:lstStyle/>
                    <a:p>
                      <a:pPr algn="ctr" fontAlgn="ctr"/>
                      <a:r>
                        <a:rPr lang="zh-CN" altLang="en-US" sz="900" u="none" strike="noStrike">
                          <a:effectLst/>
                        </a:rPr>
                        <a:t>类别</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hMerge="1">
                  <a:txBody>
                    <a:bodyPr/>
                    <a:lstStyle/>
                    <a:p>
                      <a:endParaRPr lang="zh-CN" altLang="en-US"/>
                    </a:p>
                  </a:txBody>
                  <a:tcPr/>
                </a:tc>
                <a:tc>
                  <a:txBody>
                    <a:bodyPr/>
                    <a:lstStyle/>
                    <a:p>
                      <a:pPr algn="ctr" fontAlgn="ctr"/>
                      <a:r>
                        <a:rPr lang="zh-CN" altLang="en-US" sz="900" u="none" strike="noStrike">
                          <a:effectLst/>
                        </a:rPr>
                        <a:t>精确率</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召回率</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sz="900" u="none" strike="noStrike">
                          <a:effectLst/>
                        </a:rPr>
                        <a:t>F1-</a:t>
                      </a:r>
                      <a:r>
                        <a:rPr lang="zh-CN" altLang="en-US" sz="900" u="none" strike="noStrike">
                          <a:effectLst/>
                        </a:rPr>
                        <a:t>评分</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支持度</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2413074955"/>
                  </a:ext>
                </a:extLst>
              </a:tr>
              <a:tr h="181306">
                <a:tc>
                  <a:txBody>
                    <a:bodyPr/>
                    <a:lstStyle/>
                    <a:p>
                      <a:pPr algn="ctr" fontAlgn="ctr"/>
                      <a:r>
                        <a:rPr lang="zh-CN" altLang="en-US" sz="900" u="none" strike="noStrike">
                          <a:effectLst/>
                        </a:rPr>
                        <a:t>线性回归合成阿片类</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4139946267"/>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0</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2133409586"/>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0.57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0.56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0.57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307</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266102803"/>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0.84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0.65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0.73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616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2372199839"/>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100-499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0.29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0.69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0.41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35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1484381414"/>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500-999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1.00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80507941"/>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1000-4999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512824523"/>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zh-CN" altLang="en-US" sz="900" u="none" strike="noStrike">
                          <a:effectLst/>
                        </a:rPr>
                        <a:t>总体</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0.73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0.67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961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2243618403"/>
                  </a:ext>
                </a:extLst>
              </a:tr>
              <a:tr h="181306">
                <a:tc>
                  <a:txBody>
                    <a:bodyPr/>
                    <a:lstStyle/>
                    <a:p>
                      <a:pPr algn="ctr" fontAlgn="ctr"/>
                      <a:r>
                        <a:rPr lang="zh-CN" altLang="en-US" sz="900" u="none" strike="noStrike">
                          <a:effectLst/>
                        </a:rPr>
                        <a:t>线性回归非合成阿片类</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570814605"/>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0</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0.36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0.68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0.47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154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103440867"/>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0.89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0.65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0.75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696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846221502"/>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0.37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0.82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0.51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45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2345915526"/>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100-499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1.00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172463448"/>
                  </a:ext>
                </a:extLst>
              </a:tr>
              <a:tr h="181306">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zh-CN" altLang="en-US" sz="900" u="none" strike="noStrike">
                          <a:effectLst/>
                        </a:rPr>
                        <a:t>总体</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0.78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0.66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0.69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897</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1675458650"/>
                  </a:ext>
                </a:extLst>
              </a:tr>
              <a:tr h="181306">
                <a:tc>
                  <a:txBody>
                    <a:bodyPr/>
                    <a:lstStyle/>
                    <a:p>
                      <a:pPr algn="ctr" fontAlgn="ctr"/>
                      <a:r>
                        <a:rPr lang="zh-CN" altLang="en-US" sz="900" u="none" strike="noStrike">
                          <a:effectLst/>
                        </a:rPr>
                        <a:t>线性回归半合成阿片类</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4241926815"/>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0</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2662186848"/>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0.37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0.53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0.43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169</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1232526668"/>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0.86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0.59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0.70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656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4135240272"/>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100-499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0.43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0.55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0.48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122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1333151730"/>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500-999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0.00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3858182085"/>
                  </a:ext>
                </a:extLst>
              </a:tr>
              <a:tr h="181306">
                <a:tc>
                  <a:txBody>
                    <a:bodyPr/>
                    <a:lstStyle/>
                    <a:p>
                      <a:pPr algn="ctr" fontAlgn="ct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en-US" altLang="zh-CN" sz="900" u="none" strike="noStrike">
                          <a:effectLst/>
                        </a:rPr>
                        <a:t>1000-4999</a:t>
                      </a:r>
                      <a:r>
                        <a:rPr lang="zh-CN" altLang="en-US" sz="900" u="none" strike="noStrike">
                          <a:effectLst/>
                        </a:rPr>
                        <a:t>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0.75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0.92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0.83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13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1309068100"/>
                  </a:ext>
                </a:extLst>
              </a:tr>
              <a:tr h="181306">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t"/>
                      <a:r>
                        <a:rPr lang="zh-CN" altLang="en-US" sz="900" u="none" strike="noStrike">
                          <a:effectLst/>
                        </a:rPr>
                        <a:t>总体</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tc>
                <a:tc>
                  <a:txBody>
                    <a:bodyPr/>
                    <a:lstStyle/>
                    <a:p>
                      <a:pPr algn="ctr" fontAlgn="ctr"/>
                      <a:r>
                        <a:rPr lang="en-US" altLang="zh-CN" sz="900" u="none" strike="noStrike">
                          <a:effectLst/>
                        </a:rPr>
                        <a:t>0.72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0.58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a:effectLst/>
                        </a:rPr>
                        <a:t>0.63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6044" marR="6044" marT="6044" marB="0" anchor="ctr"/>
                </a:tc>
                <a:tc>
                  <a:txBody>
                    <a:bodyPr/>
                    <a:lstStyle/>
                    <a:p>
                      <a:pPr algn="ctr" fontAlgn="ctr"/>
                      <a:r>
                        <a:rPr lang="en-US" altLang="zh-CN" sz="900" u="none" strike="noStrike" dirty="0">
                          <a:effectLst/>
                        </a:rPr>
                        <a:t>961</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6044" marR="6044" marT="6044" marB="0" anchor="ctr"/>
                </a:tc>
                <a:extLst>
                  <a:ext uri="{0D108BD9-81ED-4DB2-BD59-A6C34878D82A}">
                    <a16:rowId xmlns:a16="http://schemas.microsoft.com/office/drawing/2014/main" val="667976854"/>
                  </a:ext>
                </a:extLst>
              </a:tr>
            </a:tbl>
          </a:graphicData>
        </a:graphic>
      </p:graphicFrame>
    </p:spTree>
    <p:extLst>
      <p:ext uri="{BB962C8B-B14F-4D97-AF65-F5344CB8AC3E}">
        <p14:creationId xmlns:p14="http://schemas.microsoft.com/office/powerpoint/2010/main" val="1925068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3AA9B2-19B3-414F-AAD2-A9F949C5FA03}"/>
              </a:ext>
            </a:extLst>
          </p:cNvPr>
          <p:cNvSpPr>
            <a:spLocks noGrp="1"/>
          </p:cNvSpPr>
          <p:nvPr>
            <p:ph type="title"/>
          </p:nvPr>
        </p:nvSpPr>
        <p:spPr/>
        <p:txBody>
          <a:bodyPr/>
          <a:lstStyle/>
          <a:p>
            <a:r>
              <a:rPr lang="en-US" altLang="zh-CN" dirty="0"/>
              <a:t>3.3</a:t>
            </a:r>
            <a:r>
              <a:rPr lang="zh-CN" altLang="en-US" dirty="0"/>
              <a:t>结果：评估结果</a:t>
            </a:r>
          </a:p>
        </p:txBody>
      </p:sp>
      <p:sp>
        <p:nvSpPr>
          <p:cNvPr id="3" name="内容占位符 2">
            <a:extLst>
              <a:ext uri="{FF2B5EF4-FFF2-40B4-BE49-F238E27FC236}">
                <a16:creationId xmlns:a16="http://schemas.microsoft.com/office/drawing/2014/main" id="{D74900E4-256D-4783-8E81-ED346DE934F9}"/>
              </a:ext>
            </a:extLst>
          </p:cNvPr>
          <p:cNvSpPr>
            <a:spLocks noGrp="1"/>
          </p:cNvSpPr>
          <p:nvPr>
            <p:ph idx="1"/>
          </p:nvPr>
        </p:nvSpPr>
        <p:spPr/>
        <p:txBody>
          <a:bodyPr/>
          <a:lstStyle/>
          <a:p>
            <a:r>
              <a:rPr lang="en-US" altLang="zh-CN" dirty="0"/>
              <a:t>K</a:t>
            </a:r>
            <a:r>
              <a:rPr lang="zh-CN" altLang="en-US" dirty="0"/>
              <a:t>折结果</a:t>
            </a:r>
            <a:endParaRPr lang="en-US" altLang="zh-CN" dirty="0"/>
          </a:p>
          <a:p>
            <a:endParaRPr lang="zh-CN" altLang="en-US" dirty="0"/>
          </a:p>
        </p:txBody>
      </p:sp>
      <p:pic>
        <p:nvPicPr>
          <p:cNvPr id="5" name="图片 4" descr="图片包含 游戏机, 截图&#10;&#10;描述已自动生成">
            <a:extLst>
              <a:ext uri="{FF2B5EF4-FFF2-40B4-BE49-F238E27FC236}">
                <a16:creationId xmlns:a16="http://schemas.microsoft.com/office/drawing/2014/main" id="{53F5982D-199B-4316-A536-34CEBEFD0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0"/>
            <a:ext cx="6858000" cy="6858000"/>
          </a:xfrm>
          <a:prstGeom prst="rect">
            <a:avLst/>
          </a:prstGeom>
        </p:spPr>
      </p:pic>
    </p:spTree>
    <p:extLst>
      <p:ext uri="{BB962C8B-B14F-4D97-AF65-F5344CB8AC3E}">
        <p14:creationId xmlns:p14="http://schemas.microsoft.com/office/powerpoint/2010/main" val="4230665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3AA9B2-19B3-414F-AAD2-A9F949C5FA03}"/>
              </a:ext>
            </a:extLst>
          </p:cNvPr>
          <p:cNvSpPr>
            <a:spLocks noGrp="1"/>
          </p:cNvSpPr>
          <p:nvPr>
            <p:ph type="title"/>
          </p:nvPr>
        </p:nvSpPr>
        <p:spPr/>
        <p:txBody>
          <a:bodyPr/>
          <a:lstStyle/>
          <a:p>
            <a:r>
              <a:rPr lang="en-US" altLang="zh-CN" dirty="0"/>
              <a:t>4.1</a:t>
            </a:r>
            <a:r>
              <a:rPr lang="zh-CN" altLang="en-US" dirty="0"/>
              <a:t>结论：研究总结</a:t>
            </a:r>
          </a:p>
        </p:txBody>
      </p:sp>
      <p:sp>
        <p:nvSpPr>
          <p:cNvPr id="3" name="内容占位符 2">
            <a:extLst>
              <a:ext uri="{FF2B5EF4-FFF2-40B4-BE49-F238E27FC236}">
                <a16:creationId xmlns:a16="http://schemas.microsoft.com/office/drawing/2014/main" id="{D74900E4-256D-4783-8E81-ED346DE934F9}"/>
              </a:ext>
            </a:extLst>
          </p:cNvPr>
          <p:cNvSpPr>
            <a:spLocks noGrp="1"/>
          </p:cNvSpPr>
          <p:nvPr>
            <p:ph idx="1"/>
          </p:nvPr>
        </p:nvSpPr>
        <p:spPr/>
        <p:txBody>
          <a:bodyPr/>
          <a:lstStyle/>
          <a:p>
            <a:r>
              <a:rPr lang="zh-CN" altLang="zh-CN" dirty="0"/>
              <a:t>支持向量机模型和人工神经网络模型在预测效果中的性能都比较理想</a:t>
            </a:r>
            <a:endParaRPr lang="en-US" altLang="zh-CN" dirty="0"/>
          </a:p>
          <a:p>
            <a:r>
              <a:rPr lang="zh-CN" altLang="zh-CN" dirty="0"/>
              <a:t>随机森林模型的预测效能要明显优于决策树模型</a:t>
            </a:r>
            <a:r>
              <a:rPr lang="zh-CN" altLang="en-US" dirty="0"/>
              <a:t>；</a:t>
            </a:r>
            <a:endParaRPr lang="en-US" altLang="zh-CN" dirty="0"/>
          </a:p>
          <a:p>
            <a:r>
              <a:rPr lang="en-US" altLang="zh-CN" dirty="0"/>
              <a:t>KNN</a:t>
            </a:r>
            <a:r>
              <a:rPr lang="zh-CN" altLang="zh-CN" dirty="0"/>
              <a:t>模型作为最简单的机器学习模型之一，在方法思路上具有简洁的优点，但是其实现过程所需计算机空间内存较大，且本文的实证研究发现其预测效能一般</a:t>
            </a:r>
            <a:r>
              <a:rPr lang="zh-CN" altLang="en-US" dirty="0"/>
              <a:t>；</a:t>
            </a:r>
            <a:endParaRPr lang="en-US" altLang="zh-CN" dirty="0"/>
          </a:p>
          <a:p>
            <a:r>
              <a:rPr lang="en-US" altLang="zh-CN" dirty="0"/>
              <a:t>logistics</a:t>
            </a:r>
            <a:r>
              <a:rPr lang="zh-CN" altLang="zh-CN" dirty="0"/>
              <a:t>回归在本实证研究中的预测效能表现虽然不是最佳，但是明显优于决策树和随机森林等模型</a:t>
            </a:r>
            <a:r>
              <a:rPr lang="zh-CN" altLang="en-US" dirty="0"/>
              <a:t>；</a:t>
            </a:r>
          </a:p>
        </p:txBody>
      </p:sp>
    </p:spTree>
    <p:extLst>
      <p:ext uri="{BB962C8B-B14F-4D97-AF65-F5344CB8AC3E}">
        <p14:creationId xmlns:p14="http://schemas.microsoft.com/office/powerpoint/2010/main" val="2122089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3AA9B2-19B3-414F-AAD2-A9F949C5FA03}"/>
              </a:ext>
            </a:extLst>
          </p:cNvPr>
          <p:cNvSpPr>
            <a:spLocks noGrp="1"/>
          </p:cNvSpPr>
          <p:nvPr>
            <p:ph type="title"/>
          </p:nvPr>
        </p:nvSpPr>
        <p:spPr/>
        <p:txBody>
          <a:bodyPr/>
          <a:lstStyle/>
          <a:p>
            <a:r>
              <a:rPr lang="en-US" altLang="zh-CN" dirty="0"/>
              <a:t>4.2</a:t>
            </a:r>
            <a:r>
              <a:rPr lang="zh-CN" altLang="en-US" dirty="0"/>
              <a:t>结论：研究发展</a:t>
            </a:r>
          </a:p>
        </p:txBody>
      </p:sp>
      <p:sp>
        <p:nvSpPr>
          <p:cNvPr id="3" name="内容占位符 2">
            <a:extLst>
              <a:ext uri="{FF2B5EF4-FFF2-40B4-BE49-F238E27FC236}">
                <a16:creationId xmlns:a16="http://schemas.microsoft.com/office/drawing/2014/main" id="{D74900E4-256D-4783-8E81-ED346DE934F9}"/>
              </a:ext>
            </a:extLst>
          </p:cNvPr>
          <p:cNvSpPr>
            <a:spLocks noGrp="1"/>
          </p:cNvSpPr>
          <p:nvPr>
            <p:ph idx="1"/>
          </p:nvPr>
        </p:nvSpPr>
        <p:spPr/>
        <p:txBody>
          <a:bodyPr/>
          <a:lstStyle/>
          <a:p>
            <a:pPr marL="914400" lvl="2" indent="0">
              <a:buNone/>
            </a:pPr>
            <a:endParaRPr lang="en-US" altLang="zh-CN" dirty="0"/>
          </a:p>
        </p:txBody>
      </p:sp>
    </p:spTree>
    <p:extLst>
      <p:ext uri="{BB962C8B-B14F-4D97-AF65-F5344CB8AC3E}">
        <p14:creationId xmlns:p14="http://schemas.microsoft.com/office/powerpoint/2010/main" val="1619916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3AA9B2-19B3-414F-AAD2-A9F949C5FA03}"/>
              </a:ext>
            </a:extLst>
          </p:cNvPr>
          <p:cNvSpPr>
            <a:spLocks noGrp="1"/>
          </p:cNvSpPr>
          <p:nvPr>
            <p:ph type="title"/>
          </p:nvPr>
        </p:nvSpPr>
        <p:spPr/>
        <p:txBody>
          <a:bodyPr/>
          <a:lstStyle/>
          <a:p>
            <a:r>
              <a:rPr lang="en-US" altLang="zh-CN" dirty="0"/>
              <a:t>4.3</a:t>
            </a:r>
            <a:r>
              <a:rPr lang="zh-CN" altLang="en-US" dirty="0"/>
              <a:t>结论：研究不足</a:t>
            </a:r>
          </a:p>
        </p:txBody>
      </p:sp>
      <p:sp>
        <p:nvSpPr>
          <p:cNvPr id="3" name="内容占位符 2">
            <a:extLst>
              <a:ext uri="{FF2B5EF4-FFF2-40B4-BE49-F238E27FC236}">
                <a16:creationId xmlns:a16="http://schemas.microsoft.com/office/drawing/2014/main" id="{D74900E4-256D-4783-8E81-ED346DE934F9}"/>
              </a:ext>
            </a:extLst>
          </p:cNvPr>
          <p:cNvSpPr>
            <a:spLocks noGrp="1"/>
          </p:cNvSpPr>
          <p:nvPr>
            <p:ph idx="1"/>
          </p:nvPr>
        </p:nvSpPr>
        <p:spPr/>
        <p:txBody>
          <a:bodyPr/>
          <a:lstStyle/>
          <a:p>
            <a:r>
              <a:rPr lang="zh-CN" altLang="zh-CN" dirty="0"/>
              <a:t>大量数据失效；</a:t>
            </a:r>
            <a:endParaRPr lang="en-US" altLang="zh-CN" dirty="0"/>
          </a:p>
          <a:p>
            <a:r>
              <a:rPr lang="zh-CN" altLang="zh-CN" dirty="0"/>
              <a:t>相对于机器学习模型而言数据量偏少；</a:t>
            </a:r>
            <a:endParaRPr lang="en-US" altLang="zh-CN" dirty="0"/>
          </a:p>
          <a:p>
            <a:r>
              <a:rPr lang="zh-CN" altLang="zh-CN" dirty="0"/>
              <a:t>社会经济指标未能构造多维；</a:t>
            </a:r>
            <a:endParaRPr lang="en-US" altLang="zh-CN" dirty="0"/>
          </a:p>
          <a:p>
            <a:r>
              <a:rPr lang="zh-CN" altLang="zh-CN" dirty="0"/>
              <a:t>使用的算法模型不够新。</a:t>
            </a:r>
            <a:endParaRPr lang="zh-CN" altLang="en-US" dirty="0"/>
          </a:p>
        </p:txBody>
      </p:sp>
    </p:spTree>
    <p:extLst>
      <p:ext uri="{BB962C8B-B14F-4D97-AF65-F5344CB8AC3E}">
        <p14:creationId xmlns:p14="http://schemas.microsoft.com/office/powerpoint/2010/main" val="497581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137588-3052-4E04-815E-B570C6A59249}"/>
              </a:ext>
            </a:extLst>
          </p:cNvPr>
          <p:cNvSpPr>
            <a:spLocks noGrp="1"/>
          </p:cNvSpPr>
          <p:nvPr>
            <p:ph type="title"/>
          </p:nvPr>
        </p:nvSpPr>
        <p:spPr/>
        <p:txBody>
          <a:bodyPr/>
          <a:lstStyle/>
          <a:p>
            <a:pPr algn="ctr"/>
            <a:r>
              <a:rPr lang="zh-CN" altLang="en-US" dirty="0"/>
              <a:t>谢谢</a:t>
            </a:r>
          </a:p>
        </p:txBody>
      </p:sp>
      <p:sp>
        <p:nvSpPr>
          <p:cNvPr id="3" name="内容占位符 2">
            <a:extLst>
              <a:ext uri="{FF2B5EF4-FFF2-40B4-BE49-F238E27FC236}">
                <a16:creationId xmlns:a16="http://schemas.microsoft.com/office/drawing/2014/main" id="{2BC9DF08-5112-49A7-AA11-98218FAB779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120780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F78D9-1CD7-4EA0-A93D-B658D72848C8}"/>
              </a:ext>
            </a:extLst>
          </p:cNvPr>
          <p:cNvSpPr>
            <a:spLocks noGrp="1"/>
          </p:cNvSpPr>
          <p:nvPr>
            <p:ph type="title"/>
          </p:nvPr>
        </p:nvSpPr>
        <p:spPr/>
        <p:txBody>
          <a:bodyPr/>
          <a:lstStyle/>
          <a:p>
            <a:r>
              <a:rPr lang="en-US" altLang="zh-CN" dirty="0"/>
              <a:t>1.1</a:t>
            </a:r>
            <a:r>
              <a:rPr lang="zh-CN" altLang="en-US" dirty="0"/>
              <a:t>前言：研究背景</a:t>
            </a:r>
          </a:p>
        </p:txBody>
      </p:sp>
      <p:sp>
        <p:nvSpPr>
          <p:cNvPr id="3" name="内容占位符 2">
            <a:extLst>
              <a:ext uri="{FF2B5EF4-FFF2-40B4-BE49-F238E27FC236}">
                <a16:creationId xmlns:a16="http://schemas.microsoft.com/office/drawing/2014/main" id="{5DC65ED5-B279-4737-951B-C2F5ABDC1D2D}"/>
              </a:ext>
            </a:extLst>
          </p:cNvPr>
          <p:cNvSpPr>
            <a:spLocks noGrp="1"/>
          </p:cNvSpPr>
          <p:nvPr>
            <p:ph idx="1"/>
          </p:nvPr>
        </p:nvSpPr>
        <p:spPr/>
        <p:txBody>
          <a:bodyPr/>
          <a:lstStyle/>
          <a:p>
            <a:r>
              <a:rPr lang="zh-CN" altLang="zh-CN" dirty="0"/>
              <a:t>作为有效缓解中、重度疼痛的阿片类药物，虽然许多人需要阿片类药物来控制他们的慢性和严重的疼痛，但这些治疗的一个常见后果是滥用、成瘾和升级到更恶劣的药物</a:t>
            </a:r>
            <a:endParaRPr lang="en-US" altLang="zh-CN" dirty="0"/>
          </a:p>
          <a:p>
            <a:r>
              <a:rPr lang="zh-CN" altLang="zh-CN" dirty="0"/>
              <a:t>仅</a:t>
            </a:r>
            <a:r>
              <a:rPr lang="en-US" altLang="zh-CN" dirty="0"/>
              <a:t>2013</a:t>
            </a:r>
            <a:r>
              <a:rPr lang="zh-CN" altLang="zh-CN" dirty="0"/>
              <a:t>年全球就有</a:t>
            </a:r>
            <a:r>
              <a:rPr lang="en-US" altLang="zh-CN" dirty="0"/>
              <a:t>2800</a:t>
            </a:r>
            <a:r>
              <a:rPr lang="zh-CN" altLang="zh-CN" dirty="0"/>
              <a:t>万</a:t>
            </a:r>
            <a:r>
              <a:rPr lang="en-US" altLang="zh-CN" dirty="0"/>
              <a:t>~3800</a:t>
            </a:r>
            <a:r>
              <a:rPr lang="zh-CN" altLang="zh-CN" dirty="0"/>
              <a:t>万人非法使用阿片类药物（占</a:t>
            </a:r>
            <a:r>
              <a:rPr lang="en-US" altLang="zh-CN" dirty="0"/>
              <a:t>15~65</a:t>
            </a:r>
            <a:r>
              <a:rPr lang="zh-CN" altLang="zh-CN" dirty="0"/>
              <a:t>岁之间全球人口的</a:t>
            </a:r>
            <a:r>
              <a:rPr lang="en-US" altLang="zh-CN" dirty="0"/>
              <a:t>0.6%~0.8%</a:t>
            </a:r>
            <a:r>
              <a:rPr lang="zh-CN" altLang="zh-CN" dirty="0"/>
              <a:t>）。</a:t>
            </a:r>
            <a:endParaRPr lang="en-US" altLang="zh-CN" dirty="0"/>
          </a:p>
          <a:p>
            <a:r>
              <a:rPr lang="zh-CN" altLang="zh-CN" dirty="0"/>
              <a:t>在过去几十年里，阿片类药物滥用不仅仅是美国存在的问题，包括中国、美国、欧洲在内的世界大部分国家和地区都存在该问题。</a:t>
            </a:r>
            <a:endParaRPr lang="zh-CN" altLang="en-US" dirty="0"/>
          </a:p>
        </p:txBody>
      </p:sp>
    </p:spTree>
    <p:extLst>
      <p:ext uri="{BB962C8B-B14F-4D97-AF65-F5344CB8AC3E}">
        <p14:creationId xmlns:p14="http://schemas.microsoft.com/office/powerpoint/2010/main" val="161912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B71440-3FD0-42FE-8AED-B07A0BA53AE9}"/>
              </a:ext>
            </a:extLst>
          </p:cNvPr>
          <p:cNvSpPr>
            <a:spLocks noGrp="1"/>
          </p:cNvSpPr>
          <p:nvPr>
            <p:ph type="title"/>
          </p:nvPr>
        </p:nvSpPr>
        <p:spPr/>
        <p:txBody>
          <a:bodyPr/>
          <a:lstStyle/>
          <a:p>
            <a:r>
              <a:rPr lang="en-US" altLang="zh-CN" dirty="0"/>
              <a:t>1.2</a:t>
            </a:r>
            <a:r>
              <a:rPr lang="zh-CN" altLang="en-US" dirty="0"/>
              <a:t>前言：研究现状</a:t>
            </a:r>
          </a:p>
        </p:txBody>
      </p:sp>
      <p:sp>
        <p:nvSpPr>
          <p:cNvPr id="3" name="内容占位符 2">
            <a:extLst>
              <a:ext uri="{FF2B5EF4-FFF2-40B4-BE49-F238E27FC236}">
                <a16:creationId xmlns:a16="http://schemas.microsoft.com/office/drawing/2014/main" id="{E95A092E-F731-4A55-B69E-AC0EF25154E5}"/>
              </a:ext>
            </a:extLst>
          </p:cNvPr>
          <p:cNvSpPr>
            <a:spLocks noGrp="1"/>
          </p:cNvSpPr>
          <p:nvPr>
            <p:ph idx="1"/>
          </p:nvPr>
        </p:nvSpPr>
        <p:spPr/>
        <p:txBody>
          <a:bodyPr/>
          <a:lstStyle/>
          <a:p>
            <a:r>
              <a:rPr lang="zh-CN" altLang="zh-CN" dirty="0"/>
              <a:t>传统模型在使用条件上较为苛刻，需要考虑数据分布是否合适、变量之间的共线性和交互作用等多种问题，特别是对多变量的问题尤为明显</a:t>
            </a:r>
            <a:endParaRPr lang="en-US" altLang="zh-CN" dirty="0"/>
          </a:p>
          <a:p>
            <a:r>
              <a:rPr lang="zh-CN" altLang="zh-CN" dirty="0"/>
              <a:t>相比于传统的统计方法而言，机器学习算法能够有效克服共线性、多变量、交互作用、数据分布未知等众多问题。</a:t>
            </a:r>
            <a:endParaRPr lang="en-US" altLang="zh-CN" dirty="0"/>
          </a:p>
          <a:p>
            <a:r>
              <a:rPr lang="zh-CN" altLang="zh-CN" dirty="0"/>
              <a:t>目前广泛应用的机器学习算法包括神经网络、</a:t>
            </a:r>
            <a:r>
              <a:rPr lang="en-US" altLang="zh-CN" dirty="0"/>
              <a:t>K</a:t>
            </a:r>
            <a:r>
              <a:rPr lang="zh-CN" altLang="zh-CN" dirty="0"/>
              <a:t>近邻法、支持向量机、决策树算法、随机森林等，这些算法已经广泛应用与工程学、建筑学等领域，却很少有研究将这些算法应用在公共卫生领域</a:t>
            </a:r>
            <a:endParaRPr lang="zh-CN" altLang="en-US" dirty="0"/>
          </a:p>
        </p:txBody>
      </p:sp>
    </p:spTree>
    <p:extLst>
      <p:ext uri="{BB962C8B-B14F-4D97-AF65-F5344CB8AC3E}">
        <p14:creationId xmlns:p14="http://schemas.microsoft.com/office/powerpoint/2010/main" val="1714152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21A4C-4DDA-4E18-9580-B5D383D559D7}"/>
              </a:ext>
            </a:extLst>
          </p:cNvPr>
          <p:cNvSpPr>
            <a:spLocks noGrp="1"/>
          </p:cNvSpPr>
          <p:nvPr>
            <p:ph type="title"/>
          </p:nvPr>
        </p:nvSpPr>
        <p:spPr/>
        <p:txBody>
          <a:bodyPr/>
          <a:lstStyle/>
          <a:p>
            <a:r>
              <a:rPr lang="en-US" altLang="zh-CN" dirty="0"/>
              <a:t>1.3</a:t>
            </a:r>
            <a:r>
              <a:rPr lang="zh-CN" altLang="en-US" dirty="0"/>
              <a:t>前言：研究思路</a:t>
            </a:r>
          </a:p>
        </p:txBody>
      </p:sp>
      <p:sp>
        <p:nvSpPr>
          <p:cNvPr id="3" name="内容占位符 2">
            <a:extLst>
              <a:ext uri="{FF2B5EF4-FFF2-40B4-BE49-F238E27FC236}">
                <a16:creationId xmlns:a16="http://schemas.microsoft.com/office/drawing/2014/main" id="{3B8F1B5A-98E8-407D-A77D-DFDEA1823BC0}"/>
              </a:ext>
            </a:extLst>
          </p:cNvPr>
          <p:cNvSpPr>
            <a:spLocks noGrp="1"/>
          </p:cNvSpPr>
          <p:nvPr>
            <p:ph idx="1"/>
          </p:nvPr>
        </p:nvSpPr>
        <p:spPr/>
        <p:txBody>
          <a:bodyPr/>
          <a:lstStyle/>
          <a:p>
            <a:r>
              <a:rPr lang="zh-CN" altLang="en-US" dirty="0"/>
              <a:t>对不同地区、不同类型的阿片类药物进行描述性分析；</a:t>
            </a:r>
            <a:endParaRPr lang="en-US" altLang="zh-CN" dirty="0"/>
          </a:p>
          <a:p>
            <a:r>
              <a:rPr lang="zh-CN" altLang="en-US" dirty="0"/>
              <a:t>提取与阿片类药物报告量有较强相关性的社会、经济属性；</a:t>
            </a:r>
            <a:endParaRPr lang="en-US" altLang="zh-CN" dirty="0"/>
          </a:p>
          <a:p>
            <a:r>
              <a:rPr lang="zh-CN" altLang="en-US" dirty="0"/>
              <a:t>将整理后的数据划分为训练集和测试集；</a:t>
            </a:r>
            <a:endParaRPr lang="en-US" altLang="zh-CN" dirty="0"/>
          </a:p>
          <a:p>
            <a:r>
              <a:rPr lang="zh-CN" altLang="en-US" dirty="0"/>
              <a:t>利用多种机器学习算法来预测阿片类药物的使用量；</a:t>
            </a:r>
            <a:endParaRPr lang="en-US" altLang="zh-CN" dirty="0"/>
          </a:p>
          <a:p>
            <a:r>
              <a:rPr lang="zh-CN" altLang="en-US" dirty="0"/>
              <a:t>评价和比较不同算法的优劣；</a:t>
            </a:r>
          </a:p>
        </p:txBody>
      </p:sp>
    </p:spTree>
    <p:extLst>
      <p:ext uri="{BB962C8B-B14F-4D97-AF65-F5344CB8AC3E}">
        <p14:creationId xmlns:p14="http://schemas.microsoft.com/office/powerpoint/2010/main" val="890773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2E9023-04DE-4D7F-86EA-CDC5DE2E3BA2}"/>
              </a:ext>
            </a:extLst>
          </p:cNvPr>
          <p:cNvSpPr>
            <a:spLocks noGrp="1"/>
          </p:cNvSpPr>
          <p:nvPr>
            <p:ph type="title"/>
          </p:nvPr>
        </p:nvSpPr>
        <p:spPr/>
        <p:txBody>
          <a:bodyPr/>
          <a:lstStyle/>
          <a:p>
            <a:r>
              <a:rPr lang="en-US" altLang="zh-CN" dirty="0"/>
              <a:t>2.1</a:t>
            </a:r>
            <a:r>
              <a:rPr lang="zh-CN" altLang="en-US" dirty="0"/>
              <a:t>方法：数据方法</a:t>
            </a:r>
          </a:p>
        </p:txBody>
      </p:sp>
      <p:sp>
        <p:nvSpPr>
          <p:cNvPr id="3" name="内容占位符 2">
            <a:extLst>
              <a:ext uri="{FF2B5EF4-FFF2-40B4-BE49-F238E27FC236}">
                <a16:creationId xmlns:a16="http://schemas.microsoft.com/office/drawing/2014/main" id="{630DC2AF-F674-452E-9D16-513E55C213FB}"/>
              </a:ext>
            </a:extLst>
          </p:cNvPr>
          <p:cNvSpPr>
            <a:spLocks noGrp="1"/>
          </p:cNvSpPr>
          <p:nvPr>
            <p:ph idx="1"/>
          </p:nvPr>
        </p:nvSpPr>
        <p:spPr/>
        <p:txBody>
          <a:bodyPr>
            <a:normAutofit fontScale="77500" lnSpcReduction="20000"/>
          </a:bodyPr>
          <a:lstStyle/>
          <a:p>
            <a:r>
              <a:rPr lang="zh-CN" altLang="en-US" dirty="0"/>
              <a:t>数据说明</a:t>
            </a:r>
            <a:endParaRPr lang="en-US" altLang="zh-CN" dirty="0"/>
          </a:p>
          <a:p>
            <a:pPr lvl="1"/>
            <a:r>
              <a:rPr lang="zh-CN" altLang="en-US" dirty="0"/>
              <a:t>来源说明：</a:t>
            </a:r>
            <a:endParaRPr lang="en-US" altLang="zh-CN" dirty="0"/>
          </a:p>
          <a:p>
            <a:pPr lvl="2">
              <a:lnSpc>
                <a:spcPct val="170000"/>
              </a:lnSpc>
            </a:pPr>
            <a:r>
              <a:rPr lang="zh-CN" altLang="zh-CN" sz="1700" dirty="0"/>
              <a:t>数据来源于美国国家法医实验室信息系统（</a:t>
            </a:r>
            <a:r>
              <a:rPr lang="en-US" altLang="zh-CN" sz="1700" u="sng" dirty="0">
                <a:hlinkClick r:id="rId2"/>
              </a:rPr>
              <a:t>https://www.nflis.deadiversion.usdoj.gov</a:t>
            </a:r>
            <a:r>
              <a:rPr lang="zh-CN" altLang="zh-CN" sz="1700" dirty="0"/>
              <a:t>）与美国人口统计局（</a:t>
            </a:r>
            <a:r>
              <a:rPr lang="en-US" altLang="zh-CN" sz="1700" u="sng" dirty="0">
                <a:hlinkClick r:id="rId3"/>
              </a:rPr>
              <a:t>https://www.commerce.gov</a:t>
            </a:r>
            <a:r>
              <a:rPr lang="zh-CN" altLang="zh-CN" sz="1700" dirty="0"/>
              <a:t>）。</a:t>
            </a:r>
            <a:endParaRPr lang="en-US" altLang="zh-CN" sz="1700" dirty="0"/>
          </a:p>
          <a:p>
            <a:pPr lvl="2">
              <a:lnSpc>
                <a:spcPct val="170000"/>
              </a:lnSpc>
            </a:pPr>
            <a:r>
              <a:rPr lang="zh-CN" altLang="zh-CN" sz="1700" dirty="0"/>
              <a:t>数据包括美国</a:t>
            </a:r>
            <a:r>
              <a:rPr lang="en-US" altLang="zh-CN" sz="1700" dirty="0"/>
              <a:t>7</a:t>
            </a:r>
            <a:r>
              <a:rPr lang="zh-CN" altLang="zh-CN" sz="1700" dirty="0"/>
              <a:t>年</a:t>
            </a:r>
            <a:r>
              <a:rPr lang="en-US" altLang="zh-CN" sz="1700" dirty="0"/>
              <a:t>(2010-2016</a:t>
            </a:r>
            <a:r>
              <a:rPr lang="zh-CN" altLang="zh-CN" sz="1700" dirty="0"/>
              <a:t>年</a:t>
            </a:r>
            <a:r>
              <a:rPr lang="en-US" altLang="zh-CN" sz="1700" dirty="0"/>
              <a:t>)462</a:t>
            </a:r>
            <a:r>
              <a:rPr lang="zh-CN" altLang="zh-CN" sz="1700" dirty="0"/>
              <a:t>个县的共计</a:t>
            </a:r>
            <a:r>
              <a:rPr lang="en-US" altLang="zh-CN" sz="1700" dirty="0"/>
              <a:t>24062</a:t>
            </a:r>
            <a:r>
              <a:rPr lang="zh-CN" altLang="zh-CN" sz="1700" dirty="0"/>
              <a:t>条阿片类药物鉴定计数，以及各年份各县的</a:t>
            </a:r>
            <a:r>
              <a:rPr lang="en-US" altLang="zh-CN" sz="1700" dirty="0"/>
              <a:t>704</a:t>
            </a:r>
            <a:r>
              <a:rPr lang="zh-CN" altLang="zh-CN" sz="1700" dirty="0"/>
              <a:t>个一系类常见的社会经济因素。</a:t>
            </a:r>
            <a:endParaRPr lang="en-US" altLang="zh-CN" sz="1700" dirty="0"/>
          </a:p>
          <a:p>
            <a:pPr lvl="2">
              <a:lnSpc>
                <a:spcPct val="170000"/>
              </a:lnSpc>
            </a:pPr>
            <a:r>
              <a:rPr lang="zh-CN" altLang="zh-CN" sz="1700" dirty="0"/>
              <a:t>这</a:t>
            </a:r>
            <a:r>
              <a:rPr lang="en-US" altLang="zh-CN" sz="1700" dirty="0"/>
              <a:t>462</a:t>
            </a:r>
            <a:r>
              <a:rPr lang="zh-CN" altLang="zh-CN" sz="1700" dirty="0"/>
              <a:t>个县主要来自于这五个州：俄亥俄州、肯塔基州、西弗吉尼亚州、弗吉尼亚州和宾夕法尼亚州。</a:t>
            </a:r>
          </a:p>
          <a:p>
            <a:pPr lvl="1"/>
            <a:endParaRPr lang="en-US" altLang="zh-CN" dirty="0"/>
          </a:p>
          <a:p>
            <a:pPr lvl="1"/>
            <a:r>
              <a:rPr lang="zh-CN" altLang="en-US" dirty="0"/>
              <a:t>软件说明：</a:t>
            </a:r>
            <a:endParaRPr lang="en-US" altLang="zh-CN" dirty="0"/>
          </a:p>
          <a:p>
            <a:pPr lvl="2">
              <a:lnSpc>
                <a:spcPct val="170000"/>
              </a:lnSpc>
            </a:pPr>
            <a:r>
              <a:rPr lang="zh-CN" altLang="zh-CN" sz="1600" dirty="0"/>
              <a:t>采用</a:t>
            </a:r>
            <a:r>
              <a:rPr lang="en-US" altLang="zh-CN" sz="1600" dirty="0"/>
              <a:t>Office Excel2016</a:t>
            </a:r>
            <a:r>
              <a:rPr lang="zh-CN" altLang="zh-CN" sz="1600" dirty="0"/>
              <a:t>整理数据，通过</a:t>
            </a:r>
            <a:r>
              <a:rPr lang="en-US" altLang="zh-CN" sz="1600" dirty="0"/>
              <a:t>Python3.6</a:t>
            </a:r>
            <a:r>
              <a:rPr lang="zh-CN" altLang="zh-CN" sz="1600" dirty="0"/>
              <a:t>软件对数据进行进一步分析，</a:t>
            </a:r>
            <a:endParaRPr lang="en-US" altLang="zh-CN" sz="1600" dirty="0"/>
          </a:p>
          <a:p>
            <a:pPr lvl="2">
              <a:lnSpc>
                <a:spcPct val="170000"/>
              </a:lnSpc>
            </a:pPr>
            <a:r>
              <a:rPr lang="zh-CN" altLang="zh-CN" sz="1600" dirty="0"/>
              <a:t>使用到的程序包有</a:t>
            </a:r>
            <a:r>
              <a:rPr lang="en-US" altLang="zh-CN" sz="1600" dirty="0" err="1"/>
              <a:t>os</a:t>
            </a:r>
            <a:r>
              <a:rPr lang="zh-CN" altLang="zh-CN" sz="1600" dirty="0"/>
              <a:t>、</a:t>
            </a:r>
            <a:r>
              <a:rPr lang="en-US" altLang="zh-CN" sz="1600" dirty="0" err="1"/>
              <a:t>zipfile</a:t>
            </a:r>
            <a:r>
              <a:rPr lang="zh-CN" altLang="zh-CN" sz="1600" dirty="0"/>
              <a:t>、</a:t>
            </a:r>
            <a:r>
              <a:rPr lang="en-US" altLang="zh-CN" sz="1600" dirty="0" err="1"/>
              <a:t>numpy</a:t>
            </a:r>
            <a:r>
              <a:rPr lang="zh-CN" altLang="zh-CN" sz="1600" dirty="0"/>
              <a:t>、</a:t>
            </a:r>
            <a:r>
              <a:rPr lang="en-US" altLang="zh-CN" sz="1600" dirty="0"/>
              <a:t>pandas</a:t>
            </a:r>
            <a:r>
              <a:rPr lang="zh-CN" altLang="zh-CN" sz="1600" dirty="0"/>
              <a:t>、</a:t>
            </a:r>
            <a:r>
              <a:rPr lang="en-US" altLang="zh-CN" sz="1600" dirty="0"/>
              <a:t>seaborn</a:t>
            </a:r>
            <a:r>
              <a:rPr lang="zh-CN" altLang="zh-CN" sz="1600" dirty="0"/>
              <a:t>、</a:t>
            </a:r>
            <a:r>
              <a:rPr lang="en-US" altLang="zh-CN" sz="1600" dirty="0"/>
              <a:t>matplotlib</a:t>
            </a:r>
            <a:r>
              <a:rPr lang="zh-CN" altLang="zh-CN" sz="1600" dirty="0"/>
              <a:t>、</a:t>
            </a:r>
            <a:r>
              <a:rPr lang="en-US" altLang="zh-CN" sz="1600" dirty="0" err="1"/>
              <a:t>sklearn</a:t>
            </a:r>
            <a:r>
              <a:rPr lang="zh-CN" altLang="zh-CN" sz="1600" dirty="0"/>
              <a:t>。</a:t>
            </a:r>
            <a:endParaRPr lang="en-US" altLang="zh-CN" sz="1600" dirty="0"/>
          </a:p>
          <a:p>
            <a:pPr lvl="2">
              <a:lnSpc>
                <a:spcPct val="170000"/>
              </a:lnSpc>
            </a:pPr>
            <a:r>
              <a:rPr lang="zh-CN" altLang="zh-CN" sz="1600" dirty="0"/>
              <a:t>主要使用到的统计分析方法有数据可视化、</a:t>
            </a:r>
            <a:r>
              <a:rPr lang="en-US" altLang="zh-CN" sz="1600" dirty="0"/>
              <a:t>K</a:t>
            </a:r>
            <a:r>
              <a:rPr lang="zh-CN" altLang="zh-CN" sz="1600" dirty="0"/>
              <a:t>近邻算法、决策树算法、支持向量机算法、随机森林算法、神经网络算法、逻辑回归算法。</a:t>
            </a:r>
          </a:p>
          <a:p>
            <a:pPr lvl="1"/>
            <a:endParaRPr lang="en-US" altLang="zh-CN" dirty="0"/>
          </a:p>
        </p:txBody>
      </p:sp>
    </p:spTree>
    <p:extLst>
      <p:ext uri="{BB962C8B-B14F-4D97-AF65-F5344CB8AC3E}">
        <p14:creationId xmlns:p14="http://schemas.microsoft.com/office/powerpoint/2010/main" val="663588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2E9023-04DE-4D7F-86EA-CDC5DE2E3BA2}"/>
              </a:ext>
            </a:extLst>
          </p:cNvPr>
          <p:cNvSpPr>
            <a:spLocks noGrp="1"/>
          </p:cNvSpPr>
          <p:nvPr>
            <p:ph type="title"/>
          </p:nvPr>
        </p:nvSpPr>
        <p:spPr/>
        <p:txBody>
          <a:bodyPr/>
          <a:lstStyle/>
          <a:p>
            <a:r>
              <a:rPr lang="en-US" altLang="zh-CN" dirty="0"/>
              <a:t>2.1</a:t>
            </a:r>
            <a:r>
              <a:rPr lang="zh-CN" altLang="en-US" dirty="0"/>
              <a:t>方法：数据方法</a:t>
            </a:r>
          </a:p>
        </p:txBody>
      </p:sp>
      <p:sp>
        <p:nvSpPr>
          <p:cNvPr id="3" name="内容占位符 2">
            <a:extLst>
              <a:ext uri="{FF2B5EF4-FFF2-40B4-BE49-F238E27FC236}">
                <a16:creationId xmlns:a16="http://schemas.microsoft.com/office/drawing/2014/main" id="{630DC2AF-F674-452E-9D16-513E55C213FB}"/>
              </a:ext>
            </a:extLst>
          </p:cNvPr>
          <p:cNvSpPr>
            <a:spLocks noGrp="1"/>
          </p:cNvSpPr>
          <p:nvPr>
            <p:ph idx="1"/>
          </p:nvPr>
        </p:nvSpPr>
        <p:spPr/>
        <p:txBody>
          <a:bodyPr>
            <a:normAutofit fontScale="77500" lnSpcReduction="20000"/>
          </a:bodyPr>
          <a:lstStyle/>
          <a:p>
            <a:r>
              <a:rPr lang="zh-CN" altLang="en-US" dirty="0"/>
              <a:t>数据处理</a:t>
            </a:r>
            <a:endParaRPr lang="en-US" altLang="zh-CN" dirty="0"/>
          </a:p>
          <a:p>
            <a:pPr lvl="1"/>
            <a:r>
              <a:rPr lang="zh-CN" altLang="en-US" dirty="0"/>
              <a:t>无效数据处理</a:t>
            </a:r>
            <a:endParaRPr lang="en-US" altLang="zh-CN" dirty="0"/>
          </a:p>
          <a:p>
            <a:pPr lvl="2"/>
            <a:r>
              <a:rPr lang="zh-CN" altLang="zh-CN" dirty="0"/>
              <a:t>删除只在特定年份测量的因素；</a:t>
            </a:r>
            <a:endParaRPr lang="en-US" altLang="zh-CN" dirty="0"/>
          </a:p>
          <a:p>
            <a:pPr lvl="2"/>
            <a:r>
              <a:rPr lang="zh-CN" altLang="zh-CN" dirty="0"/>
              <a:t>删除所有县数据不完整的因素</a:t>
            </a:r>
            <a:r>
              <a:rPr lang="zh-CN" altLang="en-US" dirty="0"/>
              <a:t>；</a:t>
            </a:r>
            <a:endParaRPr lang="en-US" altLang="zh-CN" dirty="0"/>
          </a:p>
          <a:p>
            <a:pPr lvl="1"/>
            <a:r>
              <a:rPr lang="zh-CN" altLang="en-US" dirty="0"/>
              <a:t>缺失值处理</a:t>
            </a:r>
            <a:endParaRPr lang="en-US" altLang="zh-CN" dirty="0"/>
          </a:p>
          <a:p>
            <a:pPr lvl="2"/>
            <a:r>
              <a:rPr lang="zh-CN" altLang="zh-CN" dirty="0"/>
              <a:t>当某一条观测数据缺失项大于总项的</a:t>
            </a:r>
            <a:r>
              <a:rPr lang="en-US" altLang="zh-CN" dirty="0"/>
              <a:t>65%</a:t>
            </a:r>
            <a:r>
              <a:rPr lang="zh-CN" altLang="zh-CN" dirty="0"/>
              <a:t>时，故选择删除记录</a:t>
            </a:r>
            <a:r>
              <a:rPr lang="zh-CN" altLang="en-US" dirty="0"/>
              <a:t>；</a:t>
            </a:r>
            <a:endParaRPr lang="en-US" altLang="zh-CN" dirty="0"/>
          </a:p>
          <a:p>
            <a:pPr lvl="2"/>
            <a:r>
              <a:rPr lang="zh-CN" altLang="zh-CN" dirty="0"/>
              <a:t>删除记录之后用列均值对缺失数据进行填补</a:t>
            </a:r>
            <a:r>
              <a:rPr lang="zh-CN" altLang="en-US" dirty="0"/>
              <a:t>；</a:t>
            </a:r>
            <a:endParaRPr lang="en-US" altLang="zh-CN" dirty="0"/>
          </a:p>
          <a:p>
            <a:pPr lvl="1"/>
            <a:r>
              <a:rPr lang="zh-CN" altLang="en-US" dirty="0"/>
              <a:t>离散化处理</a:t>
            </a:r>
            <a:endParaRPr lang="en-US" altLang="zh-CN" dirty="0"/>
          </a:p>
          <a:p>
            <a:pPr lvl="2"/>
            <a:r>
              <a:rPr lang="zh-CN" altLang="zh-CN" dirty="0"/>
              <a:t>将各县的“阿片类药物使用报告量”离散化成</a:t>
            </a:r>
            <a:r>
              <a:rPr lang="en-US" altLang="zh-CN" dirty="0"/>
              <a:t>6</a:t>
            </a:r>
            <a:r>
              <a:rPr lang="zh-CN" altLang="zh-CN" dirty="0"/>
              <a:t>个水平：</a:t>
            </a:r>
            <a:endParaRPr lang="en-US" altLang="zh-CN" dirty="0"/>
          </a:p>
          <a:p>
            <a:pPr lvl="2"/>
            <a:r>
              <a:rPr lang="en-US" altLang="zh-CN" dirty="0"/>
              <a:t>0</a:t>
            </a:r>
            <a:r>
              <a:rPr lang="zh-CN" altLang="zh-CN" dirty="0"/>
              <a:t>例、</a:t>
            </a:r>
            <a:r>
              <a:rPr lang="en-US" altLang="zh-CN" dirty="0"/>
              <a:t>1-9</a:t>
            </a:r>
            <a:r>
              <a:rPr lang="zh-CN" altLang="zh-CN" dirty="0"/>
              <a:t>例、</a:t>
            </a:r>
            <a:r>
              <a:rPr lang="en-US" altLang="zh-CN" dirty="0"/>
              <a:t>10-99</a:t>
            </a:r>
            <a:r>
              <a:rPr lang="zh-CN" altLang="zh-CN" dirty="0"/>
              <a:t>例、</a:t>
            </a:r>
            <a:r>
              <a:rPr lang="en-US" altLang="zh-CN" dirty="0"/>
              <a:t>100-499</a:t>
            </a:r>
            <a:r>
              <a:rPr lang="zh-CN" altLang="zh-CN" dirty="0"/>
              <a:t>例、</a:t>
            </a:r>
            <a:r>
              <a:rPr lang="en-US" altLang="zh-CN" dirty="0"/>
              <a:t>500-999</a:t>
            </a:r>
            <a:r>
              <a:rPr lang="zh-CN" altLang="zh-CN" dirty="0"/>
              <a:t>例、</a:t>
            </a:r>
            <a:r>
              <a:rPr lang="en-US" altLang="zh-CN" dirty="0"/>
              <a:t>1000-4999</a:t>
            </a:r>
            <a:r>
              <a:rPr lang="zh-CN" altLang="zh-CN" dirty="0"/>
              <a:t>例、</a:t>
            </a:r>
            <a:r>
              <a:rPr lang="en-US" altLang="zh-CN" dirty="0"/>
              <a:t>5000</a:t>
            </a:r>
            <a:r>
              <a:rPr lang="zh-CN" altLang="zh-CN" dirty="0"/>
              <a:t>例以上。</a:t>
            </a:r>
            <a:endParaRPr lang="en-US" altLang="zh-CN" dirty="0"/>
          </a:p>
          <a:p>
            <a:pPr lvl="1"/>
            <a:r>
              <a:rPr lang="zh-CN" altLang="en-US" dirty="0"/>
              <a:t>变量选取处理</a:t>
            </a:r>
            <a:endParaRPr lang="en-US" altLang="zh-CN" dirty="0"/>
          </a:p>
          <a:p>
            <a:pPr lvl="2"/>
            <a:r>
              <a:rPr lang="zh-CN" altLang="zh-CN" dirty="0"/>
              <a:t>选择了</a:t>
            </a:r>
            <a:r>
              <a:rPr lang="en-US" altLang="zh-CN" dirty="0"/>
              <a:t>2010</a:t>
            </a:r>
            <a:r>
              <a:rPr lang="zh-CN" altLang="zh-CN" dirty="0"/>
              <a:t>年</a:t>
            </a:r>
            <a:r>
              <a:rPr lang="en-US" altLang="zh-CN" dirty="0"/>
              <a:t>-2016</a:t>
            </a:r>
            <a:r>
              <a:rPr lang="zh-CN" altLang="zh-CN" dirty="0"/>
              <a:t>年各个年份的社会经济属性与阿片类药物报告量的相关系数均大于</a:t>
            </a:r>
            <a:r>
              <a:rPr lang="en-US" altLang="zh-CN" dirty="0"/>
              <a:t>0.5</a:t>
            </a:r>
            <a:r>
              <a:rPr lang="zh-CN" altLang="zh-CN" dirty="0"/>
              <a:t>的所有变量</a:t>
            </a:r>
            <a:endParaRPr lang="en-US" altLang="zh-CN" dirty="0"/>
          </a:p>
          <a:p>
            <a:pPr lvl="1"/>
            <a:r>
              <a:rPr lang="zh-CN" altLang="en-US" dirty="0"/>
              <a:t>归一化处理</a:t>
            </a:r>
            <a:endParaRPr lang="en-US" altLang="zh-CN" dirty="0"/>
          </a:p>
          <a:p>
            <a:pPr lvl="2"/>
            <a:r>
              <a:rPr lang="zh-CN" altLang="zh-CN" dirty="0"/>
              <a:t>本文对除结局变量外的所有变量均用归一化方法进行处理</a:t>
            </a:r>
            <a:endParaRPr lang="en-US" altLang="zh-CN" dirty="0"/>
          </a:p>
          <a:p>
            <a:pPr lvl="1"/>
            <a:r>
              <a:rPr lang="zh-CN" altLang="en-US" dirty="0"/>
              <a:t>数据集划分处理</a:t>
            </a:r>
            <a:endParaRPr lang="en-US" altLang="zh-CN" dirty="0"/>
          </a:p>
          <a:p>
            <a:pPr lvl="2"/>
            <a:r>
              <a:rPr lang="zh-CN" altLang="zh-CN" dirty="0"/>
              <a:t>将上述处理之后数据按照</a:t>
            </a:r>
            <a:r>
              <a:rPr lang="en-US" altLang="zh-CN" dirty="0"/>
              <a:t>7:3</a:t>
            </a:r>
            <a:r>
              <a:rPr lang="zh-CN" altLang="zh-CN" dirty="0"/>
              <a:t>的比例划分为训练集和测试集</a:t>
            </a:r>
            <a:endParaRPr lang="en-US" altLang="zh-CN" dirty="0"/>
          </a:p>
        </p:txBody>
      </p:sp>
    </p:spTree>
    <p:extLst>
      <p:ext uri="{BB962C8B-B14F-4D97-AF65-F5344CB8AC3E}">
        <p14:creationId xmlns:p14="http://schemas.microsoft.com/office/powerpoint/2010/main" val="3520795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2E9023-04DE-4D7F-86EA-CDC5DE2E3BA2}"/>
              </a:ext>
            </a:extLst>
          </p:cNvPr>
          <p:cNvSpPr>
            <a:spLocks noGrp="1"/>
          </p:cNvSpPr>
          <p:nvPr>
            <p:ph type="title"/>
          </p:nvPr>
        </p:nvSpPr>
        <p:spPr/>
        <p:txBody>
          <a:bodyPr/>
          <a:lstStyle/>
          <a:p>
            <a:r>
              <a:rPr lang="en-US" altLang="zh-CN" dirty="0"/>
              <a:t>2.2</a:t>
            </a:r>
            <a:r>
              <a:rPr lang="zh-CN" altLang="en-US" dirty="0"/>
              <a:t>方法：模型方法</a:t>
            </a:r>
          </a:p>
        </p:txBody>
      </p:sp>
      <p:sp>
        <p:nvSpPr>
          <p:cNvPr id="3" name="内容占位符 2">
            <a:extLst>
              <a:ext uri="{FF2B5EF4-FFF2-40B4-BE49-F238E27FC236}">
                <a16:creationId xmlns:a16="http://schemas.microsoft.com/office/drawing/2014/main" id="{630DC2AF-F674-452E-9D16-513E55C213FB}"/>
              </a:ext>
            </a:extLst>
          </p:cNvPr>
          <p:cNvSpPr>
            <a:spLocks noGrp="1"/>
          </p:cNvSpPr>
          <p:nvPr>
            <p:ph idx="1"/>
          </p:nvPr>
        </p:nvSpPr>
        <p:spPr/>
        <p:txBody>
          <a:bodyPr/>
          <a:lstStyle/>
          <a:p>
            <a:r>
              <a:rPr lang="en-US" altLang="zh-CN" dirty="0"/>
              <a:t>K</a:t>
            </a:r>
            <a:r>
              <a:rPr lang="zh-CN" altLang="en-US" dirty="0"/>
              <a:t>近邻法</a:t>
            </a:r>
            <a:r>
              <a:rPr lang="en-US" altLang="zh-CN" dirty="0"/>
              <a:t>(KNN:K-Nearest Neighbor)</a:t>
            </a:r>
          </a:p>
          <a:p>
            <a:r>
              <a:rPr lang="zh-CN" altLang="en-US" dirty="0"/>
              <a:t>决策树</a:t>
            </a:r>
            <a:r>
              <a:rPr lang="en-US" altLang="zh-CN" dirty="0"/>
              <a:t>(DF: Decision Tree)</a:t>
            </a:r>
          </a:p>
          <a:p>
            <a:r>
              <a:rPr lang="zh-CN" altLang="en-US" dirty="0"/>
              <a:t>随机森林</a:t>
            </a:r>
            <a:r>
              <a:rPr lang="en-US" altLang="zh-CN" dirty="0"/>
              <a:t>(RF: Random Forest)</a:t>
            </a:r>
          </a:p>
          <a:p>
            <a:r>
              <a:rPr lang="zh-CN" altLang="en-US" dirty="0"/>
              <a:t>支持向量机</a:t>
            </a:r>
            <a:r>
              <a:rPr lang="en-US" altLang="zh-CN" dirty="0"/>
              <a:t>(SVM: Support Vector Machine)</a:t>
            </a:r>
          </a:p>
          <a:p>
            <a:r>
              <a:rPr lang="zh-CN" altLang="en-US" dirty="0"/>
              <a:t>神经网络</a:t>
            </a:r>
            <a:r>
              <a:rPr lang="en-US" altLang="zh-CN" dirty="0"/>
              <a:t>(ANN: Artificial Neural Networks)</a:t>
            </a:r>
          </a:p>
          <a:p>
            <a:r>
              <a:rPr lang="en-US" altLang="zh-CN" dirty="0"/>
              <a:t>Logistic</a:t>
            </a:r>
            <a:r>
              <a:rPr lang="zh-CN" altLang="en-US" dirty="0"/>
              <a:t>回归（</a:t>
            </a:r>
            <a:r>
              <a:rPr lang="en-US" altLang="zh-CN" dirty="0"/>
              <a:t>LR: Logistic</a:t>
            </a:r>
            <a:r>
              <a:rPr lang="zh-CN" altLang="en-US" dirty="0"/>
              <a:t> </a:t>
            </a:r>
            <a:r>
              <a:rPr lang="en-US" altLang="zh-CN" dirty="0"/>
              <a:t>Regression)</a:t>
            </a:r>
            <a:endParaRPr lang="zh-CN" altLang="en-US" dirty="0"/>
          </a:p>
        </p:txBody>
      </p:sp>
    </p:spTree>
    <p:extLst>
      <p:ext uri="{BB962C8B-B14F-4D97-AF65-F5344CB8AC3E}">
        <p14:creationId xmlns:p14="http://schemas.microsoft.com/office/powerpoint/2010/main" val="1651606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2E9023-04DE-4D7F-86EA-CDC5DE2E3BA2}"/>
              </a:ext>
            </a:extLst>
          </p:cNvPr>
          <p:cNvSpPr>
            <a:spLocks noGrp="1"/>
          </p:cNvSpPr>
          <p:nvPr>
            <p:ph type="title"/>
          </p:nvPr>
        </p:nvSpPr>
        <p:spPr/>
        <p:txBody>
          <a:bodyPr/>
          <a:lstStyle/>
          <a:p>
            <a:r>
              <a:rPr lang="en-US" altLang="zh-CN" dirty="0"/>
              <a:t>2.3</a:t>
            </a:r>
            <a:r>
              <a:rPr lang="zh-CN" altLang="en-US" dirty="0"/>
              <a:t>方法：评估方法</a:t>
            </a:r>
          </a:p>
        </p:txBody>
      </p:sp>
      <p:sp>
        <p:nvSpPr>
          <p:cNvPr id="3" name="内容占位符 2">
            <a:extLst>
              <a:ext uri="{FF2B5EF4-FFF2-40B4-BE49-F238E27FC236}">
                <a16:creationId xmlns:a16="http://schemas.microsoft.com/office/drawing/2014/main" id="{630DC2AF-F674-452E-9D16-513E55C213FB}"/>
              </a:ext>
            </a:extLst>
          </p:cNvPr>
          <p:cNvSpPr>
            <a:spLocks noGrp="1"/>
          </p:cNvSpPr>
          <p:nvPr>
            <p:ph idx="1"/>
          </p:nvPr>
        </p:nvSpPr>
        <p:spPr/>
        <p:txBody>
          <a:bodyPr>
            <a:normAutofit lnSpcReduction="10000"/>
          </a:bodyPr>
          <a:lstStyle/>
          <a:p>
            <a:r>
              <a:rPr lang="zh-CN" altLang="en-US" dirty="0"/>
              <a:t>精准率</a:t>
            </a:r>
            <a:endParaRPr lang="en-US" altLang="zh-CN" dirty="0"/>
          </a:p>
          <a:p>
            <a:pPr lvl="1"/>
            <a:r>
              <a:rPr lang="zh-CN" altLang="zh-CN" dirty="0"/>
              <a:t>主要是针对预测结果而言，在预测为正样本的结果中，我们有多少把握可以预测正确。</a:t>
            </a:r>
            <a:endParaRPr lang="en-US" altLang="zh-CN" dirty="0"/>
          </a:p>
          <a:p>
            <a:r>
              <a:rPr lang="zh-CN" altLang="en-US" dirty="0"/>
              <a:t>召回率</a:t>
            </a:r>
            <a:endParaRPr lang="en-US" altLang="zh-CN" dirty="0"/>
          </a:p>
          <a:p>
            <a:pPr lvl="1"/>
            <a:r>
              <a:rPr lang="zh-CN" altLang="zh-CN" dirty="0"/>
              <a:t>针对原样本而言的，在真实值是正例的所有结果中，模型预测正确的比例。</a:t>
            </a:r>
            <a:endParaRPr lang="en-US" altLang="zh-CN" dirty="0"/>
          </a:p>
          <a:p>
            <a:r>
              <a:rPr lang="en-US" altLang="zh-CN" dirty="0"/>
              <a:t>F1</a:t>
            </a:r>
            <a:r>
              <a:rPr lang="zh-CN" altLang="en-US" dirty="0"/>
              <a:t>评分</a:t>
            </a:r>
            <a:endParaRPr lang="en-US" altLang="zh-CN" dirty="0"/>
          </a:p>
          <a:p>
            <a:pPr lvl="1"/>
            <a:r>
              <a:rPr lang="en-US" altLang="zh-CN" dirty="0"/>
              <a:t>F1</a:t>
            </a:r>
            <a:r>
              <a:rPr lang="zh-CN" altLang="zh-CN" dirty="0"/>
              <a:t>评分是最常见去同时考虑这两个指标</a:t>
            </a:r>
            <a:endParaRPr lang="en-US" altLang="zh-CN" dirty="0"/>
          </a:p>
          <a:p>
            <a:r>
              <a:rPr lang="zh-CN" altLang="en-US" dirty="0"/>
              <a:t>支持度</a:t>
            </a:r>
            <a:endParaRPr lang="en-US" altLang="zh-CN" dirty="0"/>
          </a:p>
          <a:p>
            <a:pPr lvl="1"/>
            <a:r>
              <a:rPr lang="zh-CN" altLang="zh-CN" dirty="0"/>
              <a:t>也就是规则前后同时在数据集中出现的比率。</a:t>
            </a:r>
            <a:endParaRPr lang="zh-CN" altLang="en-US" dirty="0"/>
          </a:p>
          <a:p>
            <a:r>
              <a:rPr lang="en-US" altLang="zh-CN" dirty="0"/>
              <a:t>K</a:t>
            </a:r>
            <a:r>
              <a:rPr lang="zh-CN" altLang="en-US" dirty="0"/>
              <a:t>折交叉验证</a:t>
            </a:r>
            <a:endParaRPr lang="en-US" altLang="zh-CN" dirty="0"/>
          </a:p>
          <a:p>
            <a:endParaRPr lang="en-US" altLang="zh-CN" dirty="0"/>
          </a:p>
        </p:txBody>
      </p:sp>
    </p:spTree>
    <p:extLst>
      <p:ext uri="{BB962C8B-B14F-4D97-AF65-F5344CB8AC3E}">
        <p14:creationId xmlns:p14="http://schemas.microsoft.com/office/powerpoint/2010/main" val="25757227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3019</Words>
  <Application>Microsoft Office PowerPoint</Application>
  <PresentationFormat>宽屏</PresentationFormat>
  <Paragraphs>1637</Paragraphs>
  <Slides>27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等线 Light</vt:lpstr>
      <vt:lpstr>宋体</vt:lpstr>
      <vt:lpstr>Arial</vt:lpstr>
      <vt:lpstr>等线</vt:lpstr>
      <vt:lpstr>微软雅黑</vt:lpstr>
      <vt:lpstr>Office 主题​​</vt:lpstr>
      <vt:lpstr>机器学习模型在2010-2016年美国五个州的阿片类药物使用量预测的应用</vt:lpstr>
      <vt:lpstr>PowerPoint 演示文稿</vt:lpstr>
      <vt:lpstr>1.1前言：研究背景</vt:lpstr>
      <vt:lpstr>1.2前言：研究现状</vt:lpstr>
      <vt:lpstr>1.3前言：研究思路</vt:lpstr>
      <vt:lpstr>2.1方法：数据方法</vt:lpstr>
      <vt:lpstr>2.1方法：数据方法</vt:lpstr>
      <vt:lpstr>2.2方法：模型方法</vt:lpstr>
      <vt:lpstr>2.3方法：评估方法</vt:lpstr>
      <vt:lpstr>3.1结果：现状结果</vt:lpstr>
      <vt:lpstr>3.1结果：现状结果</vt:lpstr>
      <vt:lpstr>3.1结果：现状结果</vt:lpstr>
      <vt:lpstr>3.1结果：现状结果</vt:lpstr>
      <vt:lpstr>3.2结果：预测结果</vt:lpstr>
      <vt:lpstr>3.2结果：预测结果</vt:lpstr>
      <vt:lpstr>3.2结果：预测结果</vt:lpstr>
      <vt:lpstr>3.3结果：评估结果</vt:lpstr>
      <vt:lpstr>3.3结果：评估结果</vt:lpstr>
      <vt:lpstr>3.3结果：评估结果</vt:lpstr>
      <vt:lpstr>3.3结果：评估结果</vt:lpstr>
      <vt:lpstr>3.3结果：评估结果</vt:lpstr>
      <vt:lpstr>3.3结果：评估结果</vt:lpstr>
      <vt:lpstr>3.3结果：评估结果</vt:lpstr>
      <vt:lpstr>4.1结论：研究总结</vt:lpstr>
      <vt:lpstr>4.2结论：研究发展</vt:lpstr>
      <vt:lpstr>4.3结论：研究不足</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机器学习模型在2010-2016年美国五个州的阿片类药物使用量预测的应用</dc:title>
  <dc:creator>杜 兴兴</dc:creator>
  <cp:lastModifiedBy>杜 兴兴</cp:lastModifiedBy>
  <cp:revision>6</cp:revision>
  <dcterms:created xsi:type="dcterms:W3CDTF">2020-06-04T01:33:26Z</dcterms:created>
  <dcterms:modified xsi:type="dcterms:W3CDTF">2020-06-05T08:31:52Z</dcterms:modified>
</cp:coreProperties>
</file>