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7"/>
  </p:handoutMasterIdLst>
  <p:sldIdLst>
    <p:sldId id="256" r:id="rId3"/>
    <p:sldId id="258" r:id="rId4"/>
    <p:sldId id="283" r:id="rId5"/>
    <p:sldId id="259" r:id="rId6"/>
    <p:sldId id="284" r:id="rId7"/>
    <p:sldId id="285" r:id="rId8"/>
    <p:sldId id="287" r:id="rId9"/>
    <p:sldId id="260" r:id="rId10"/>
    <p:sldId id="288" r:id="rId11"/>
    <p:sldId id="289" r:id="rId12"/>
    <p:sldId id="261" r:id="rId13"/>
    <p:sldId id="290" r:id="rId14"/>
    <p:sldId id="291" r:id="rId15"/>
    <p:sldId id="278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900" y="-2028"/>
      </p:cViewPr>
      <p:guideLst>
        <p:guide orient="horz" pos="17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5108-8BFF-4174-BE17-647E715A3B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BC676-77D1-412B-B722-9B2E8208AE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r="833"/>
          <a:stretch>
            <a:fillRect/>
          </a:stretch>
        </p:blipFill>
        <p:spPr>
          <a:xfrm>
            <a:off x="0" y="-288925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 r="18561"/>
          <a:stretch>
            <a:fillRect/>
          </a:stretch>
        </p:blipFill>
        <p:spPr>
          <a:xfrm>
            <a:off x="4169230" y="-156210"/>
            <a:ext cx="4974773" cy="514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8170" y="1372235"/>
            <a:ext cx="813117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50" b="1">
                <a:solidFill>
                  <a:schemeClr val="bg1"/>
                </a:solidFill>
                <a:latin typeface="华文新魏" charset="0"/>
                <a:ea typeface="华文新魏" charset="0"/>
                <a:sym typeface="+mn-ea"/>
              </a:rPr>
              <a:t>基于微信的问卷调查系统       </a:t>
            </a:r>
            <a:endParaRPr lang="zh-CN" altLang="en-US" sz="4050" b="1" dirty="0">
              <a:solidFill>
                <a:schemeClr val="bg1"/>
              </a:solidFill>
              <a:latin typeface="华文新魏" charset="0"/>
              <a:ea typeface="华文新魏" charset="0"/>
              <a:sym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734945" y="2632075"/>
            <a:ext cx="349440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uFillTx/>
                <a:latin typeface="华文新魏" pitchFamily="2" charset="-122"/>
                <a:ea typeface="华文新魏" pitchFamily="2" charset="-122"/>
                <a:sym typeface="+mn-ea"/>
              </a:rPr>
              <a:t>学    号</a:t>
            </a:r>
            <a:r>
              <a:rPr lang="en-US" altLang="zh-CN" sz="2400" dirty="0">
                <a:solidFill>
                  <a:schemeClr val="bg1"/>
                </a:solidFill>
                <a:uFillTx/>
                <a:latin typeface="华文新魏" pitchFamily="2" charset="-122"/>
                <a:sym typeface="+mn-ea"/>
              </a:rPr>
              <a:t>:20151104787</a:t>
            </a:r>
            <a:endParaRPr lang="en-US" altLang="zh-CN" sz="2400" dirty="0">
              <a:solidFill>
                <a:schemeClr val="bg1"/>
              </a:solidFill>
              <a:uFillTx/>
              <a:latin typeface="华文新魏" pitchFamily="2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uFillTx/>
                <a:latin typeface="华文新魏" pitchFamily="2" charset="-122"/>
                <a:ea typeface="华文新魏" pitchFamily="2" charset="-122"/>
                <a:sym typeface="+mn-ea"/>
              </a:rPr>
              <a:t>姓    名</a:t>
            </a:r>
            <a:r>
              <a:rPr lang="en-US" altLang="zh-CN" sz="2400" dirty="0">
                <a:solidFill>
                  <a:schemeClr val="bg1"/>
                </a:solidFill>
                <a:uFillTx/>
                <a:latin typeface="华文新魏" pitchFamily="2" charset="-122"/>
                <a:sym typeface="+mn-ea"/>
              </a:rPr>
              <a:t>:</a:t>
            </a:r>
            <a:r>
              <a:rPr lang="zh-CN" altLang="zh-CN" sz="2400" dirty="0">
                <a:solidFill>
                  <a:schemeClr val="bg1"/>
                </a:solidFill>
                <a:uFillTx/>
                <a:latin typeface="华文新魏" pitchFamily="2" charset="-122"/>
                <a:ea typeface="华文新魏" pitchFamily="2" charset="-122"/>
                <a:sym typeface="+mn-ea"/>
              </a:rPr>
              <a:t>杜欣宇</a:t>
            </a:r>
            <a:endParaRPr lang="zh-CN" altLang="en-US" sz="2400" dirty="0">
              <a:solidFill>
                <a:schemeClr val="bg1"/>
              </a:solidFill>
              <a:uFillTx/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uFillTx/>
                <a:latin typeface="华文新魏" pitchFamily="2" charset="-122"/>
                <a:ea typeface="华文新魏" pitchFamily="2" charset="-122"/>
                <a:sym typeface="+mn-ea"/>
              </a:rPr>
              <a:t>指导老师</a:t>
            </a:r>
            <a:r>
              <a:rPr lang="en-US" altLang="zh-CN" sz="2400" dirty="0">
                <a:solidFill>
                  <a:schemeClr val="bg1"/>
                </a:solidFill>
                <a:uFillTx/>
                <a:latin typeface="华文新魏" pitchFamily="2" charset="-122"/>
                <a:sym typeface="+mn-ea"/>
              </a:rPr>
              <a:t>:</a:t>
            </a:r>
            <a:r>
              <a:rPr lang="zh-CN" altLang="en-US" sz="2400" dirty="0">
                <a:solidFill>
                  <a:schemeClr val="bg1"/>
                </a:solidFill>
                <a:uFillTx/>
                <a:latin typeface="华文新魏" pitchFamily="2" charset="-122"/>
                <a:ea typeface="华文新魏" pitchFamily="2" charset="-122"/>
                <a:sym typeface="+mn-ea"/>
              </a:rPr>
              <a:t>张大伟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5110" y="200660"/>
            <a:ext cx="6858000" cy="1386205"/>
          </a:xfrm>
        </p:spPr>
        <p:txBody>
          <a:bodyPr>
            <a:normAutofit/>
          </a:bodyPr>
          <a:p>
            <a:pPr algn="l"/>
            <a:r>
              <a:rPr lang="zh-CN" altLang="en-US" sz="4000" dirty="0">
                <a:solidFill>
                  <a:schemeClr val="bg1"/>
                </a:solidFill>
                <a:uFillTx/>
                <a:sym typeface="+mn-ea"/>
              </a:rPr>
              <a:t>重点难点</a:t>
            </a:r>
            <a:br>
              <a:rPr lang="zh-CN" altLang="en-US" sz="4000" dirty="0">
                <a:solidFill>
                  <a:schemeClr val="bg1"/>
                </a:solidFill>
                <a:uFillTx/>
              </a:rPr>
            </a:br>
            <a:endParaRPr lang="zh-CN" altLang="en-US" sz="4000" dirty="0">
              <a:solidFill>
                <a:schemeClr val="bg1"/>
              </a:solidFill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9760" y="1586865"/>
            <a:ext cx="7381240" cy="2356485"/>
          </a:xfrm>
        </p:spPr>
        <p:txBody>
          <a:bodyPr/>
          <a:p>
            <a:pPr algn="l"/>
            <a:r>
              <a:rPr lang="zh-CN" altLang="en-US" sz="2800" dirty="0">
                <a:solidFill>
                  <a:schemeClr val="bg1"/>
                </a:solidFill>
                <a:uFillTx/>
                <a:latin typeface="华文新魏" pitchFamily="2" charset="-122"/>
                <a:sym typeface="+mn-ea"/>
              </a:rPr>
              <a:t>难点：</a:t>
            </a:r>
            <a:endParaRPr lang="en-US" altLang="zh-CN" sz="2800" dirty="0">
              <a:solidFill>
                <a:schemeClr val="bg1"/>
              </a:solidFill>
              <a:uFillTx/>
              <a:latin typeface="华文新魏" pitchFamily="2" charset="-122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  (1) </a:t>
            </a:r>
            <a:r>
              <a:rPr lang="zh-CN" altLang="en-US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权限设置</a:t>
            </a:r>
            <a:r>
              <a:rPr lang="zh-CN" altLang="zh-CN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的功能实现；</a:t>
            </a:r>
            <a:endParaRPr lang="zh-CN" altLang="zh-CN" sz="28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  (2) </a:t>
            </a:r>
            <a:r>
              <a:rPr lang="zh-CN" altLang="en-US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问卷导出功能的实现</a:t>
            </a:r>
            <a:r>
              <a:rPr lang="zh-CN" altLang="zh-CN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；</a:t>
            </a:r>
            <a:endParaRPr lang="en-US" altLang="zh-CN" sz="28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）问卷多条件检索功能</a:t>
            </a:r>
            <a:endParaRPr lang="en-US" altLang="zh-CN" sz="28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/>
            <a:endParaRPr lang="en-US" altLang="zh-CN" sz="28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r="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 r="18561"/>
          <a:stretch>
            <a:fillRect/>
          </a:stretch>
        </p:blipFill>
        <p:spPr>
          <a:xfrm>
            <a:off x="4169229" y="0"/>
            <a:ext cx="4974773" cy="514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9735" y="287020"/>
            <a:ext cx="4375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uFillTx/>
                <a:sym typeface="+mn-ea"/>
              </a:rPr>
              <a:t>研究方法</a:t>
            </a:r>
            <a:endParaRPr lang="zh-CN" altLang="en-US" sz="4000" dirty="0">
              <a:solidFill>
                <a:schemeClr val="bg1"/>
              </a:solidFill>
              <a:uFillTx/>
              <a:latin typeface="方正兰亭粗黑简体" panose="02000000000000000000" pitchFamily="2" charset="-122"/>
              <a:ea typeface="方正兰亭粗黑简体" panose="02000000000000000000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480" y="1409065"/>
            <a:ext cx="7564755" cy="2467610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457200" fontAlgn="auto">
              <a:lnSpc>
                <a:spcPct val="130000"/>
              </a:lnSpc>
            </a:pPr>
            <a:r>
              <a:rPr lang="zh-CN" altLang="x-none" sz="2000" dirty="0">
                <a:solidFill>
                  <a:schemeClr val="bg1"/>
                </a:solidFill>
                <a:uFillTx/>
                <a:sym typeface="+mn-ea"/>
              </a:rPr>
              <a:t>需求调研与分析阶段将深入到</a:t>
            </a:r>
            <a:r>
              <a:rPr lang="zh-CN" altLang="en-US" sz="2000" dirty="0">
                <a:solidFill>
                  <a:schemeClr val="bg1"/>
                </a:solidFill>
                <a:uFillTx/>
                <a:sym typeface="+mn-ea"/>
              </a:rPr>
              <a:t>企业</a:t>
            </a:r>
            <a:r>
              <a:rPr lang="zh-CN" altLang="x-none" sz="2000" dirty="0">
                <a:solidFill>
                  <a:schemeClr val="bg1"/>
                </a:solidFill>
                <a:uFillTx/>
                <a:sym typeface="+mn-ea"/>
              </a:rPr>
              <a:t>的各个</a:t>
            </a:r>
            <a:r>
              <a:rPr lang="zh-CN" altLang="en-US" sz="2000" dirty="0">
                <a:solidFill>
                  <a:schemeClr val="bg1"/>
                </a:solidFill>
                <a:uFillTx/>
                <a:sym typeface="+mn-ea"/>
              </a:rPr>
              <a:t>部门</a:t>
            </a:r>
            <a:r>
              <a:rPr lang="zh-CN" altLang="x-none" sz="2000" dirty="0">
                <a:solidFill>
                  <a:schemeClr val="bg1"/>
                </a:solidFill>
                <a:uFillTx/>
                <a:sym typeface="+mn-ea"/>
              </a:rPr>
              <a:t>做市场调研，了解他们目前采用的</a:t>
            </a:r>
            <a:r>
              <a:rPr lang="zh-CN" altLang="en-US" sz="2000" dirty="0">
                <a:solidFill>
                  <a:schemeClr val="bg1"/>
                </a:solidFill>
                <a:uFillTx/>
                <a:sym typeface="+mn-ea"/>
              </a:rPr>
              <a:t>问卷调查</a:t>
            </a:r>
            <a:r>
              <a:rPr lang="zh-CN" altLang="x-none" sz="2000" dirty="0">
                <a:solidFill>
                  <a:schemeClr val="bg1"/>
                </a:solidFill>
                <a:uFillTx/>
                <a:sym typeface="+mn-ea"/>
              </a:rPr>
              <a:t>的状况，以及管理模式，把自己的要做的</a:t>
            </a:r>
            <a:r>
              <a:rPr lang="zh-CN" altLang="en-US" sz="2000" dirty="0">
                <a:solidFill>
                  <a:schemeClr val="bg1"/>
                </a:solidFill>
                <a:uFillTx/>
                <a:sym typeface="+mn-ea"/>
              </a:rPr>
              <a:t>基于微信的问卷调查</a:t>
            </a:r>
            <a:r>
              <a:rPr lang="zh-CN" altLang="x-none" sz="2000" dirty="0">
                <a:solidFill>
                  <a:schemeClr val="bg1"/>
                </a:solidFill>
                <a:uFillTx/>
                <a:sym typeface="+mn-ea"/>
              </a:rPr>
              <a:t>的想法告诉他们，并让他们给出意见和建议，并做好记录；</a:t>
            </a:r>
            <a:endParaRPr lang="zh-CN" altLang="x-none" sz="2000" dirty="0">
              <a:solidFill>
                <a:schemeClr val="bg1"/>
              </a:solidFill>
              <a:uFillTx/>
              <a:sym typeface="+mn-ea"/>
            </a:endParaRPr>
          </a:p>
          <a:p>
            <a:pPr indent="457200" fontAlgn="auto">
              <a:lnSpc>
                <a:spcPct val="130000"/>
              </a:lnSpc>
            </a:pPr>
            <a:r>
              <a:rPr lang="zh-CN" altLang="x-none" sz="2000" dirty="0">
                <a:solidFill>
                  <a:schemeClr val="bg1"/>
                </a:solidFill>
                <a:uFillTx/>
                <a:sym typeface="+mn-ea"/>
              </a:rPr>
              <a:t>系统设计，拟采用快速原型法构建系统，通过回朔法，不断完善系统开发与设计</a:t>
            </a:r>
            <a:r>
              <a:rPr lang="zh-CN" altLang="en-US" sz="2000" dirty="0">
                <a:solidFill>
                  <a:schemeClr val="bg1"/>
                </a:solidFill>
                <a:uFillTx/>
                <a:sym typeface="+mn-ea"/>
              </a:rPr>
              <a:t>。</a:t>
            </a:r>
            <a:endParaRPr lang="zh-CN" altLang="en-US" sz="20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790" y="200025"/>
            <a:ext cx="6858000" cy="1198245"/>
          </a:xfrm>
        </p:spPr>
        <p:txBody>
          <a:bodyPr>
            <a:normAutofit fontScale="90000"/>
          </a:bodyPr>
          <a:p>
            <a:pPr algn="l"/>
            <a:r>
              <a:rPr lang="zh-CN" altLang="en-US" sz="4000" dirty="0">
                <a:solidFill>
                  <a:schemeClr val="bg1"/>
                </a:solidFill>
                <a:uFillTx/>
                <a:sym typeface="+mn-ea"/>
              </a:rPr>
              <a:t>研究方法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1180" y="1536700"/>
            <a:ext cx="7449820" cy="2584450"/>
          </a:xfrm>
        </p:spPr>
        <p:txBody>
          <a:bodyPr/>
          <a:p>
            <a:pPr indent="457200" algn="l" fontAlgn="auto">
              <a:spcBef>
                <a:spcPts val="700"/>
              </a:spcBef>
            </a:pPr>
            <a:r>
              <a:rPr lang="zh-CN" sz="24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本</a:t>
            </a:r>
            <a:r>
              <a:rPr lang="zh-CN" altLang="en-US" sz="24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系统</a:t>
            </a:r>
            <a:r>
              <a:rPr lang="zh-CN" sz="24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主要采用文献研究、需求调研与分析、系统设计与测试等方法，软件开发理论、信息系统开发理论、进行分析，满足系统的应用需要。</a:t>
            </a:r>
            <a:endParaRPr lang="zh-CN" sz="2400" kern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sym typeface="+mn-ea"/>
            </a:endParaRPr>
          </a:p>
          <a:p>
            <a:pPr indent="457200" algn="l" fontAlgn="auto">
              <a:spcBef>
                <a:spcPts val="700"/>
              </a:spcBef>
            </a:pPr>
            <a:r>
              <a:rPr lang="zh-CN" sz="24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在文献研究阶段，将收集</a:t>
            </a:r>
            <a:r>
              <a:rPr lang="zh-CN" altLang="en-US" sz="24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作业提交和评阅</a:t>
            </a:r>
            <a:r>
              <a:rPr lang="zh-CN" sz="2400" kern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rPr>
              <a:t>方面相关资料、著作及开发技术资料；</a:t>
            </a:r>
            <a:endParaRPr lang="zh-CN" altLang="en-US" sz="2400" kern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4010" y="417195"/>
            <a:ext cx="6955790" cy="1111250"/>
          </a:xfrm>
        </p:spPr>
        <p:txBody>
          <a:bodyPr>
            <a:normAutofit fontScale="90000"/>
          </a:bodyPr>
          <a:p>
            <a:pPr algn="l"/>
            <a:r>
              <a:rPr lang="zh-CN" altLang="en-US" sz="4400" dirty="0">
                <a:solidFill>
                  <a:schemeClr val="bg1"/>
                </a:solidFill>
                <a:uFillTx/>
                <a:sym typeface="+mn-ea"/>
              </a:rPr>
              <a:t>进度安排</a:t>
            </a:r>
            <a:br>
              <a:rPr lang="zh-CN" altLang="en-US" sz="4400" dirty="0">
                <a:solidFill>
                  <a:schemeClr val="bg1"/>
                </a:solidFill>
                <a:uFillTx/>
              </a:rPr>
            </a:br>
            <a:endParaRPr lang="zh-CN" altLang="en-US" sz="4400" dirty="0">
              <a:solidFill>
                <a:schemeClr val="bg1"/>
              </a:solidFill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8505" y="1280160"/>
            <a:ext cx="7262495" cy="2663190"/>
          </a:xfrm>
        </p:spPr>
        <p:txBody>
          <a:bodyPr>
            <a:normAutofit lnSpcReduction="20000"/>
          </a:bodyPr>
          <a:p>
            <a:pPr algn="l"/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1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2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周：  教师填写任务书，制定指导计划；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       </a:t>
            </a:r>
            <a:endParaRPr lang="zh-CN" altLang="zh-CN" sz="2000" dirty="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3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4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周：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  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完成开题报告，进行开题检查；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             </a:t>
            </a:r>
            <a:endParaRPr lang="zh-CN" altLang="zh-CN" sz="2000" dirty="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实习周： 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  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程序编码实现并撰写论文，准备中期检查；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                 </a:t>
            </a:r>
            <a:endParaRPr lang="zh-CN" altLang="zh-CN" sz="2000" dirty="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5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8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周：  基本完成程序编码和论文撰写，进行中期检查；</a:t>
            </a:r>
            <a:endParaRPr lang="zh-CN" altLang="zh-CN" sz="2000" dirty="0">
              <a:solidFill>
                <a:schemeClr val="bg1"/>
              </a:solidFill>
              <a:uFillTx/>
              <a:sym typeface="+mn-ea"/>
            </a:endParaRPr>
          </a:p>
          <a:p>
            <a:pPr algn="l"/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9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—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13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周： 最终完成程序编码和论文撰写，指导教师检查；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             </a:t>
            </a:r>
            <a:endParaRPr lang="zh-CN" altLang="zh-CN" sz="2000" dirty="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14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周： 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   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提交论文，指导教师评分；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                  </a:t>
            </a:r>
            <a:endParaRPr lang="zh-CN" altLang="zh-CN" sz="2000" dirty="0">
              <a:solidFill>
                <a:schemeClr val="bg1"/>
              </a:solidFill>
              <a:uFillTx/>
            </a:endParaRPr>
          </a:p>
          <a:p>
            <a:pPr algn="l"/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第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15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周： </a:t>
            </a:r>
            <a:r>
              <a:rPr lang="en-US" altLang="zh-CN" sz="2000" dirty="0">
                <a:solidFill>
                  <a:schemeClr val="bg1"/>
                </a:solidFill>
                <a:uFillTx/>
                <a:sym typeface="+mn-ea"/>
              </a:rPr>
              <a:t>   </a:t>
            </a:r>
            <a:r>
              <a:rPr lang="zh-CN" altLang="zh-CN" sz="2000" dirty="0">
                <a:solidFill>
                  <a:schemeClr val="bg1"/>
                </a:solidFill>
                <a:uFillTx/>
                <a:sym typeface="+mn-ea"/>
              </a:rPr>
              <a:t>答辩，成绩评定。</a:t>
            </a:r>
            <a:endParaRPr lang="zh-CN" altLang="en-US" sz="2000" dirty="0">
              <a:solidFill>
                <a:schemeClr val="bg1"/>
              </a:solidFill>
              <a:uFillTx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r="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 r="18561"/>
          <a:stretch>
            <a:fillRect/>
          </a:stretch>
        </p:blipFill>
        <p:spPr>
          <a:xfrm>
            <a:off x="4169230" y="0"/>
            <a:ext cx="4974773" cy="514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5845" y="1474470"/>
            <a:ext cx="549148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26235" y="3469005"/>
            <a:ext cx="196850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指导老师：张大伟</a:t>
            </a:r>
            <a:endParaRPr kumimoji="1"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93005" y="3237865"/>
            <a:ext cx="211201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</a:t>
            </a:r>
            <a:r>
              <a:rPr kumimoji="1"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学生：杜欣宇</a:t>
            </a:r>
            <a:endParaRPr kumimoji="1"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r="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 r="18561"/>
          <a:stretch>
            <a:fillRect/>
          </a:stretch>
        </p:blipFill>
        <p:spPr>
          <a:xfrm>
            <a:off x="4169229" y="0"/>
            <a:ext cx="4974773" cy="514350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334128" y="279080"/>
            <a:ext cx="4375623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选题背景</a:t>
            </a:r>
            <a:endParaRPr lang="zh-CN" altLang="en-US" sz="405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55015" y="1105535"/>
            <a:ext cx="7382510" cy="3586480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457200" fontAlgn="auto">
              <a:lnSpc>
                <a:spcPct val="130000"/>
              </a:lnSpc>
            </a:pPr>
            <a:r>
              <a:rPr lang="zh-CN" altLang="zh-CN" sz="1600" dirty="0">
                <a:solidFill>
                  <a:schemeClr val="bg1"/>
                </a:solidFill>
                <a:uFillTx/>
                <a:sym typeface="+mn-ea"/>
              </a:rPr>
              <a:t>在线调查问卷在我们的生活中应用的非常广泛，能够非常方便快捷的获取到我们需要的信息，统计分析出相关核心的数据，方便我们的决策。在微信发展迅速的时代，覆盖面非常的大，那么基于微信公众号去推送我们的在线问卷调查，这个就是一个相当方便、有价值的系统。  </a:t>
            </a:r>
            <a:r>
              <a:rPr lang="en-US" altLang="zh-CN" sz="1600" dirty="0">
                <a:solidFill>
                  <a:schemeClr val="bg1"/>
                </a:solidFill>
                <a:uFillTx/>
                <a:sym typeface="+mn-ea"/>
              </a:rPr>
              <a:t>  </a:t>
            </a:r>
            <a:endParaRPr lang="en-US" altLang="zh-CN" sz="1600" dirty="0">
              <a:solidFill>
                <a:schemeClr val="bg1"/>
              </a:solidFill>
              <a:uFillTx/>
              <a:sym typeface="+mn-ea"/>
            </a:endParaRPr>
          </a:p>
          <a:p>
            <a:pPr indent="457200" fontAlgn="auto">
              <a:lnSpc>
                <a:spcPct val="130000"/>
              </a:lnSpc>
            </a:pPr>
            <a:r>
              <a:rPr lang="zh-CN" altLang="zh-CN" sz="1600" dirty="0">
                <a:solidFill>
                  <a:schemeClr val="bg1"/>
                </a:solidFill>
                <a:uFillTx/>
                <a:sym typeface="+mn-ea"/>
              </a:rPr>
              <a:t>基于微信平台的移动调查问卷系统，提供从调查问卷定制，问卷定向投放和调查结果分析等诸多服务。由于基移动平台的特性 ，调查同传统的在线问卷调查系统相比，不但具有潜在用户多等优点，而且问卷投放定向更准确</a:t>
            </a:r>
            <a:r>
              <a:rPr lang="en-US" altLang="zh-CN" sz="1600" dirty="0">
                <a:solidFill>
                  <a:schemeClr val="bg1"/>
                </a:solidFill>
                <a:uFillTx/>
                <a:sym typeface="+mn-ea"/>
              </a:rPr>
              <a:t>,</a:t>
            </a:r>
            <a:r>
              <a:rPr lang="zh-CN" altLang="zh-CN" sz="1600" dirty="0">
                <a:solidFill>
                  <a:schemeClr val="bg1"/>
                </a:solidFill>
                <a:uFillTx/>
                <a:sym typeface="+mn-ea"/>
              </a:rPr>
              <a:t>完成效率更高</a:t>
            </a:r>
            <a:r>
              <a:rPr lang="en-US" altLang="zh-CN" sz="1600" dirty="0">
                <a:solidFill>
                  <a:schemeClr val="bg1"/>
                </a:solidFill>
                <a:uFillTx/>
                <a:sym typeface="+mn-ea"/>
              </a:rPr>
              <a:t>,</a:t>
            </a:r>
            <a:r>
              <a:rPr lang="zh-CN" altLang="zh-CN" sz="1600" dirty="0">
                <a:solidFill>
                  <a:schemeClr val="bg1"/>
                </a:solidFill>
                <a:uFillTx/>
                <a:sym typeface="+mn-ea"/>
              </a:rPr>
              <a:t>操作更简便。无论是单投票（会议或聚餐时间确定）还是大型市场调研，调查都有广泛的应用。另外现在移动终端上还没有成熟的问卷调查投放系统，因此本项目的市场前景非常可观。调查通过向普用户提供免费服务和有偿答卷来建立问题人样本库，而主要盈利来自于高级用户及企业的注册费样本库使用费。</a:t>
            </a:r>
            <a:endParaRPr lang="zh-CN" altLang="zh-CN" sz="1600" dirty="0">
              <a:solidFill>
                <a:schemeClr val="bg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685800"/>
            <a:ext cx="6858000" cy="1210310"/>
          </a:xfrm>
        </p:spPr>
        <p:txBody>
          <a:bodyPr>
            <a:normAutofit fontScale="90000"/>
          </a:bodyPr>
          <a:p>
            <a:r>
              <a:rPr lang="zh-CN" altLang="en-US" dirty="0">
                <a:solidFill>
                  <a:schemeClr val="bg1"/>
                </a:solidFill>
                <a:uFillTx/>
                <a:sym typeface="+mn-ea"/>
              </a:rPr>
              <a:t>问卷调查系统设计目的</a:t>
            </a:r>
            <a:br>
              <a:rPr lang="en-US" altLang="zh-CN" dirty="0">
                <a:solidFill>
                  <a:schemeClr val="bg1"/>
                </a:solidFill>
                <a:uFillTx/>
              </a:rPr>
            </a:br>
            <a:endParaRPr lang="en-US" altLang="zh-CN" dirty="0">
              <a:solidFill>
                <a:schemeClr val="bg1"/>
              </a:solidFill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1688465"/>
            <a:ext cx="7086600" cy="2889250"/>
          </a:xfrm>
        </p:spPr>
        <p:txBody>
          <a:bodyPr>
            <a:normAutofit lnSpcReduction="10000"/>
          </a:bodyPr>
          <a:p>
            <a:pPr indent="457200" algn="l"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调查问卷系统的目的是企业、组织或个人需要调查或掌握一些数据、信息或资料时，为这样的需求者提供适合的网上问卷、回收、统计数据活动答案，为需求者掌握资料提供方便。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）对调查问卷的统计结果进行分析汇总，并使需求者能及时了解   最新的调查结果。 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）可以根据不同的需求灵活设计问卷。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r="833"/>
          <a:stretch>
            <a:fillRect/>
          </a:stretch>
        </p:blipFill>
        <p:spPr>
          <a:xfrm>
            <a:off x="0" y="-2159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 r="18561"/>
          <a:stretch>
            <a:fillRect/>
          </a:stretch>
        </p:blipFill>
        <p:spPr>
          <a:xfrm>
            <a:off x="4169229" y="-21590"/>
            <a:ext cx="4974773" cy="514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680" y="504825"/>
            <a:ext cx="4376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uFillTx/>
                <a:sym typeface="+mn-ea"/>
              </a:rPr>
              <a:t>系统功能</a:t>
            </a:r>
            <a:endParaRPr lang="zh-CN" altLang="en-US" sz="4000" dirty="0">
              <a:solidFill>
                <a:schemeClr val="bg1"/>
              </a:solidFill>
              <a:uFillTx/>
              <a:latin typeface="方正兰亭粗黑简体" panose="02000000000000000000" pitchFamily="2" charset="-122"/>
              <a:ea typeface="方正兰亭粗黑简体" panose="02000000000000000000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9110" y="1271270"/>
            <a:ext cx="7040880" cy="3304540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457200" fontAlgn="auto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 </a:t>
            </a:r>
            <a:r>
              <a:rPr lang="zh-CN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调查问卷管理系统依托微信公众平台和第三方公网服务器，使用</a:t>
            </a:r>
            <a:r>
              <a:rPr lang="en-US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Java</a:t>
            </a:r>
            <a:r>
              <a:rPr lang="zh-CN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语言和</a:t>
            </a:r>
            <a:r>
              <a:rPr lang="en-US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MySQL</a:t>
            </a:r>
            <a:r>
              <a:rPr lang="zh-CN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数据库搭建系统开发环境。</a:t>
            </a:r>
            <a:r>
              <a:rPr lang="zh-CN" altLang="en-US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主要功能如下：</a:t>
            </a:r>
            <a:endParaRPr lang="en-US" altLang="zh-CN" sz="18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</a:t>
            </a:r>
            <a:r>
              <a:rPr lang="zh-CN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问卷调查模板设计 </a:t>
            </a:r>
            <a:endParaRPr lang="zh-CN" altLang="zh-CN" sz="18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</a:t>
            </a:r>
            <a:r>
              <a:rPr lang="zh-CN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问卷调查信息发布管理</a:t>
            </a:r>
            <a:endParaRPr lang="zh-CN" altLang="zh-CN" sz="18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</a:t>
            </a:r>
            <a:r>
              <a:rPr lang="zh-CN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填写提交调查问卷</a:t>
            </a:r>
            <a:r>
              <a:rPr lang="en-US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 </a:t>
            </a:r>
            <a:endParaRPr lang="zh-CN" altLang="zh-CN" sz="18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</a:t>
            </a:r>
            <a:r>
              <a:rPr lang="en-US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 </a:t>
            </a:r>
            <a:r>
              <a:rPr lang="zh-CN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调查问卷的管理</a:t>
            </a:r>
            <a:endParaRPr lang="zh-CN" altLang="zh-CN" sz="18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5</a:t>
            </a:r>
            <a:r>
              <a:rPr lang="zh-CN" altLang="en-US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</a:t>
            </a:r>
            <a:r>
              <a:rPr lang="en-US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 </a:t>
            </a:r>
            <a:r>
              <a:rPr lang="zh-CN" altLang="zh-CN" sz="1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调查问卷完成情况查询统计</a:t>
            </a:r>
            <a:endParaRPr lang="zh-CN" altLang="zh-CN" sz="18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8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8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4010" y="417195"/>
            <a:ext cx="5386705" cy="1179830"/>
          </a:xfrm>
        </p:spPr>
        <p:txBody>
          <a:bodyPr>
            <a:normAutofit fontScale="90000"/>
          </a:bodyPr>
          <a:p>
            <a:pPr algn="l" fontAlgn="auto"/>
            <a:r>
              <a:rPr lang="zh-CN" altLang="en-US" sz="4000" dirty="0">
                <a:solidFill>
                  <a:schemeClr val="bg1"/>
                </a:solidFill>
                <a:uFillTx/>
                <a:sym typeface="+mn-ea"/>
              </a:rPr>
              <a:t>系统总体设计结构</a:t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7090" y="1280160"/>
            <a:ext cx="7153910" cy="2663190"/>
          </a:xfrm>
        </p:spPr>
        <p:txBody>
          <a:bodyPr/>
          <a:p>
            <a:pPr indent="457200"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系统的总体设计可以分为以下几个部分： </a:t>
            </a:r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  <a:sym typeface="+mn-ea"/>
            </a:endParaRPr>
          </a:p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）使用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Java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的三层结构框架实现系统的后台管理系统，包括问卷管理和用户管理。 </a:t>
            </a:r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  <a:sym typeface="+mn-ea"/>
            </a:endParaRPr>
          </a:p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）使用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Mysql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作为数据库系统。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）使用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JavasScript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Ajax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CSS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构建前端页面和交互系统。 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4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）使用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HighCharters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库实现数据可视化，实现问卷统计信息的图表展示。</a:t>
            </a:r>
            <a:endParaRPr lang="zh-CN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indent="457200" algn="l" fontAlgn="auto">
              <a:spcBef>
                <a:spcPts val="700"/>
              </a:spcBef>
            </a:pPr>
            <a:endParaRPr lang="zh-CN" altLang="en-US" dirty="0">
              <a:latin typeface="Arial" panose="020B0604020202020204" pitchFamily="34" charset="0"/>
            </a:endParaRPr>
          </a:p>
          <a:p>
            <a:pPr indent="457200" algn="l" fontAlgn="auto">
              <a:spcBef>
                <a:spcPts val="700"/>
              </a:spcBef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740" y="684530"/>
            <a:ext cx="6541770" cy="805180"/>
          </a:xfrm>
        </p:spPr>
        <p:txBody>
          <a:bodyPr>
            <a:normAutofit fontScale="90000"/>
          </a:bodyPr>
          <a:p>
            <a:pPr algn="l" fontAlgn="auto"/>
            <a:r>
              <a:rPr lang="zh-CN" altLang="en-US" sz="4000" dirty="0">
                <a:solidFill>
                  <a:schemeClr val="bg1"/>
                </a:solidFill>
                <a:uFillTx/>
                <a:sym typeface="+mn-ea"/>
              </a:rPr>
              <a:t>系统功能</a:t>
            </a:r>
            <a:r>
              <a:rPr lang="en-US" altLang="zh-CN" sz="4000" dirty="0">
                <a:solidFill>
                  <a:schemeClr val="bg1"/>
                </a:solidFill>
                <a:uFillTx/>
                <a:sym typeface="+mn-ea"/>
              </a:rPr>
              <a:t>-</a:t>
            </a:r>
            <a:r>
              <a:rPr lang="zh-CN" altLang="en-US" sz="4000" dirty="0">
                <a:solidFill>
                  <a:schemeClr val="bg1"/>
                </a:solidFill>
                <a:uFillTx/>
                <a:sym typeface="+mn-ea"/>
              </a:rPr>
              <a:t>分析</a:t>
            </a:r>
            <a:br>
              <a:rPr lang="en-US" altLang="zh-CN" sz="4000" dirty="0">
                <a:solidFill>
                  <a:schemeClr val="bg1"/>
                </a:solidFill>
                <a:uFillTx/>
              </a:rPr>
            </a:br>
            <a:endParaRPr lang="en-US" altLang="zh-CN" sz="4000" dirty="0">
              <a:solidFill>
                <a:schemeClr val="bg1"/>
              </a:solidFill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555" y="1122680"/>
            <a:ext cx="7370445" cy="2820670"/>
          </a:xfrm>
        </p:spPr>
        <p:txBody>
          <a:bodyPr/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用户系统定义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indent="457200"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用户可分为注册用户和一般用户，注册用户需注册信息后方可使用系统，而一般用户可直接访问系统。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种用户权限不同，具体如下： 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）系统管理员：管理系统和所有用户的问卷。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）注册用户：设计、编辑、发布问卷，查看问卷统计结果。 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）一般用户：填写问卷。</a:t>
            </a:r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/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365" y="447040"/>
            <a:ext cx="7815580" cy="932815"/>
          </a:xfrm>
        </p:spPr>
        <p:txBody>
          <a:bodyPr>
            <a:normAutofit fontScale="90000"/>
          </a:bodyPr>
          <a:p>
            <a:pPr algn="l" fontAlgn="auto"/>
            <a:r>
              <a:rPr lang="zh-CN" altLang="en-US" sz="4000" dirty="0">
                <a:solidFill>
                  <a:schemeClr val="bg1"/>
                </a:solidFill>
                <a:uFillTx/>
                <a:sym typeface="+mn-ea"/>
              </a:rPr>
              <a:t>系统功能</a:t>
            </a:r>
            <a:r>
              <a:rPr lang="en-US" altLang="zh-CN" sz="4000" dirty="0">
                <a:solidFill>
                  <a:schemeClr val="bg1"/>
                </a:solidFill>
                <a:uFillTx/>
                <a:sym typeface="+mn-ea"/>
              </a:rPr>
              <a:t>-</a:t>
            </a:r>
            <a:r>
              <a:rPr lang="zh-CN" altLang="en-US" sz="4000" dirty="0">
                <a:solidFill>
                  <a:schemeClr val="bg1"/>
                </a:solidFill>
                <a:uFillTx/>
                <a:sym typeface="+mn-ea"/>
              </a:rPr>
              <a:t>分析</a:t>
            </a:r>
            <a:br>
              <a:rPr lang="en-US" altLang="zh-CN" sz="4000" dirty="0">
                <a:solidFill>
                  <a:schemeClr val="bg1"/>
                </a:solidFill>
                <a:uFillTx/>
              </a:rPr>
            </a:br>
            <a:endParaRPr lang="en-US" altLang="zh-CN" sz="4000" dirty="0">
              <a:solidFill>
                <a:schemeClr val="bg1"/>
              </a:solidFill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3705" y="993775"/>
            <a:ext cx="7567295" cy="3274695"/>
          </a:xfrm>
        </p:spPr>
        <p:txBody>
          <a:bodyPr>
            <a:normAutofit/>
          </a:bodyPr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问卷系统设计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注册用户可以访问问卷系统，并编辑问卷（增加，删除，修改，查询）与问卷对应的题目、选项。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）问卷属性：问卷标题，发布者，发布时间，有效时间，提交量，题目。 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）题目属性：题号，题目，题目类型，选项。 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）选项属性：选项号，选项值。 </a:t>
            </a:r>
            <a:endParaRPr lang="en-US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4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）题目类型：单选题、多选题。 </a:t>
            </a:r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r="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 r="18561"/>
          <a:stretch>
            <a:fillRect/>
          </a:stretch>
        </p:blipFill>
        <p:spPr>
          <a:xfrm>
            <a:off x="4169229" y="0"/>
            <a:ext cx="4974773" cy="514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2595" y="547370"/>
            <a:ext cx="5295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uFillTx/>
                <a:sym typeface="+mn-ea"/>
              </a:rPr>
              <a:t>系统开发技术和工具</a:t>
            </a:r>
            <a:endParaRPr lang="zh-CN" altLang="en-US" sz="4000" dirty="0">
              <a:solidFill>
                <a:schemeClr val="bg1"/>
              </a:solidFill>
              <a:uFillTx/>
              <a:latin typeface="方正兰亭粗黑简体" panose="02000000000000000000" pitchFamily="2" charset="-122"/>
              <a:ea typeface="方正兰亭粗黑简体" panose="02000000000000000000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595" y="1571625"/>
            <a:ext cx="7533005" cy="360997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indent="0" fontAlgn="auto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200" dirty="0">
                <a:latin typeface="Arial" panose="020B0604020202020204" pitchFamily="34" charset="0"/>
                <a:sym typeface="+mn-ea"/>
              </a:rPr>
              <a:t>            </a:t>
            </a:r>
            <a:r>
              <a:rPr lang="zh-CN" altLang="en-US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开发技术：</a:t>
            </a:r>
            <a:r>
              <a:rPr lang="zh-CN" altLang="zh-CN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Windows7</a:t>
            </a:r>
            <a:r>
              <a:rPr lang="zh-CN" altLang="zh-CN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环境下，本系统是使用</a:t>
            </a:r>
            <a:r>
              <a:rPr lang="en-US" altLang="zh-CN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Java</a:t>
            </a:r>
            <a:r>
              <a:rPr lang="zh-CN" altLang="zh-CN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技术、</a:t>
            </a:r>
            <a:r>
              <a:rPr lang="en-US" altLang="zh-CN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Mysql</a:t>
            </a:r>
            <a:r>
              <a:rPr lang="zh-CN" altLang="zh-CN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开发工具上完成的。</a:t>
            </a:r>
            <a:endParaRPr lang="zh-CN" altLang="zh-CN" sz="24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marL="342900" indent="0" fontAlgn="auto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r"/>
            </a:pPr>
            <a:endParaRPr lang="zh-CN" altLang="zh-CN" sz="24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indent="0" fontAlgn="auto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  开发工具：   编程</a:t>
            </a:r>
            <a:r>
              <a:rPr lang="en-US" altLang="zh-CN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IDE</a:t>
            </a:r>
            <a:r>
              <a:rPr lang="zh-CN" altLang="en-US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Myeclipse</a:t>
            </a:r>
            <a:endParaRPr lang="en-US" altLang="zh-CN" sz="2400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indent="0" fontAlgn="auto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  数据库：</a:t>
            </a:r>
            <a:r>
              <a:rPr lang="en-US" altLang="zh-CN" sz="24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MYSQL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342900" indent="0" fontAlgn="auto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</a:pPr>
            <a:endParaRPr lang="en-US" altLang="zh-CN" sz="1200" dirty="0">
              <a:latin typeface="Arial" panose="020B0604020202020204" pitchFamily="34" charset="0"/>
            </a:endParaRPr>
          </a:p>
          <a:p>
            <a:pPr indent="0" fontAlgn="auto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200" dirty="0">
                <a:latin typeface="Arial" panose="020B0604020202020204" pitchFamily="34" charset="0"/>
                <a:sym typeface="+mn-ea"/>
              </a:rPr>
              <a:t>                            </a:t>
            </a:r>
            <a:endParaRPr lang="en-US" altLang="zh-CN" sz="1200" dirty="0">
              <a:latin typeface="Arial" panose="020B0604020202020204" pitchFamily="34" charset="0"/>
            </a:endParaRPr>
          </a:p>
          <a:p>
            <a:pPr marL="342900" indent="0" fontAlgn="auto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r"/>
            </a:pPr>
            <a:endParaRPr lang="en-US" altLang="zh-CN" sz="1200" dirty="0">
              <a:latin typeface="Arial" panose="020B0604020202020204" pitchFamily="34" charset="0"/>
            </a:endParaRPr>
          </a:p>
          <a:p>
            <a:pPr indent="0" fontAlgn="auto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200" dirty="0">
                <a:latin typeface="Arial" panose="020B0604020202020204" pitchFamily="34" charset="0"/>
                <a:sym typeface="+mn-ea"/>
              </a:rPr>
              <a:t>   </a:t>
            </a:r>
            <a:endParaRPr lang="zh-CN" altLang="zh-CN" sz="1200" dirty="0">
              <a:latin typeface="Arial" panose="020B0604020202020204" pitchFamily="34" charset="0"/>
            </a:endParaRPr>
          </a:p>
          <a:p>
            <a:pPr marL="342900" indent="0" fontAlgn="auto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r"/>
            </a:pPr>
            <a:endParaRPr lang="zh-CN" altLang="en-US" sz="1200" dirty="0">
              <a:latin typeface="Arial" panose="020B0604020202020204" pitchFamily="34" charset="0"/>
            </a:endParaRPr>
          </a:p>
          <a:p>
            <a:pPr indent="0" fontAlgn="auto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055" y="170815"/>
            <a:ext cx="4083685" cy="911860"/>
          </a:xfrm>
        </p:spPr>
        <p:txBody>
          <a:bodyPr/>
          <a:p>
            <a:pPr algn="l" fontAlgn="auto"/>
            <a:r>
              <a:rPr lang="zh-CN" altLang="en-US" sz="4000" dirty="0">
                <a:solidFill>
                  <a:schemeClr val="bg1"/>
                </a:solidFill>
                <a:uFillTx/>
                <a:sym typeface="+mn-ea"/>
              </a:rPr>
              <a:t>重点难点</a:t>
            </a:r>
            <a:endParaRPr lang="zh-CN" altLang="en-US" sz="400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9445" y="1250315"/>
            <a:ext cx="7115175" cy="3561715"/>
          </a:xfrm>
        </p:spPr>
        <p:txBody>
          <a:bodyPr/>
          <a:p>
            <a:pPr algn="l"/>
            <a:r>
              <a:rPr lang="zh-CN" altLang="en-US" dirty="0">
                <a:solidFill>
                  <a:schemeClr val="bg1"/>
                </a:solidFill>
                <a:uFillTx/>
                <a:latin typeface="华文新魏" pitchFamily="2" charset="-122"/>
                <a:sym typeface="+mn-ea"/>
              </a:rPr>
              <a:t>研究重点：</a:t>
            </a:r>
            <a:endParaRPr lang="en-US" altLang="zh-CN" dirty="0">
              <a:solidFill>
                <a:schemeClr val="bg1"/>
              </a:solidFill>
              <a:uFillTx/>
              <a:latin typeface="华文新魏" pitchFamily="2" charset="-122"/>
            </a:endParaRPr>
          </a:p>
          <a:p>
            <a:pPr algn="l" latinLnBrk="1"/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(1)</a:t>
            </a:r>
            <a:r>
              <a:rPr lang="zh-CN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系统管理模块</a:t>
            </a:r>
            <a:endParaRPr lang="zh-CN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latinLnBrk="1"/>
            <a:r>
              <a:rPr lang="zh-CN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该模块的主要任务是维护系统的正常运行和安全性设置</a:t>
            </a:r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,</a:t>
            </a:r>
            <a:r>
              <a:rPr lang="zh-CN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包括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问卷调查模板设计</a:t>
            </a:r>
            <a:r>
              <a:rPr lang="zh-CN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等等。</a:t>
            </a:r>
            <a:endParaRPr lang="zh-CN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latinLnBrk="1"/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(2)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问卷</a:t>
            </a:r>
            <a:r>
              <a:rPr lang="zh-CN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管理模块</a:t>
            </a:r>
            <a:endParaRPr lang="zh-CN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latinLnBrk="1"/>
            <a:r>
              <a:rPr lang="zh-CN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该模块的功能是实现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问卷的答卷</a:t>
            </a:r>
            <a:r>
              <a:rPr lang="zh-CN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管理。</a:t>
            </a:r>
            <a:endParaRPr lang="zh-CN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latinLnBrk="1"/>
            <a:r>
              <a:rPr lang="en-US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(3)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调查问卷统计</a:t>
            </a:r>
            <a:r>
              <a:rPr lang="zh-CN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管理模块</a:t>
            </a:r>
            <a:endParaRPr lang="zh-CN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latinLnBrk="1"/>
            <a:r>
              <a:rPr lang="zh-CN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该模块的主要功能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查询分析问卷</a:t>
            </a:r>
            <a:r>
              <a:rPr lang="zh-CN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，方便管理部门对</a:t>
            </a:r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问卷</a:t>
            </a:r>
            <a:r>
              <a:rPr lang="zh-CN" altLang="zh-CN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+mn-ea"/>
              </a:rPr>
              <a:t>的基本情况的快速查询和了解。</a:t>
            </a:r>
            <a:endParaRPr lang="zh-CN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 latinLnBrk="1"/>
            <a:endParaRPr lang="zh-CN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  <a:p>
            <a:pPr algn="l"/>
            <a:endParaRPr lang="zh-CN" altLang="zh-CN" dirty="0">
              <a:solidFill>
                <a:schemeClr val="bg1"/>
              </a:solidFill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2028</Words>
  <Application>WPS 演示</Application>
  <PresentationFormat>全屏显示(16:9)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华文新魏</vt:lpstr>
      <vt:lpstr>华文新魏</vt:lpstr>
      <vt:lpstr>微软雅黑</vt:lpstr>
      <vt:lpstr>方正兰亭粗黑简体</vt:lpstr>
      <vt:lpstr>Segoe Print</vt:lpstr>
      <vt:lpstr>Arial Unicode MS</vt:lpstr>
      <vt:lpstr>Calibri Light</vt:lpstr>
      <vt:lpstr>Calibri</vt:lpstr>
      <vt:lpstr>黑体</vt:lpstr>
      <vt:lpstr>第一PPT，www.1ppt.com</vt:lpstr>
      <vt:lpstr>PowerPoint 演示文稿</vt:lpstr>
      <vt:lpstr>PowerPoint 演示文稿</vt:lpstr>
      <vt:lpstr>问卷调查系统设计目的 </vt:lpstr>
      <vt:lpstr>PowerPoint 演示文稿</vt:lpstr>
      <vt:lpstr>系统总体设计结构 </vt:lpstr>
      <vt:lpstr>系统功能-分析 </vt:lpstr>
      <vt:lpstr>系统功能-分析 </vt:lpstr>
      <vt:lpstr>PowerPoint 演示文稿</vt:lpstr>
      <vt:lpstr>重点难点</vt:lpstr>
      <vt:lpstr>重点难点 </vt:lpstr>
      <vt:lpstr>PowerPoint 演示文稿</vt:lpstr>
      <vt:lpstr>研究方法 </vt:lpstr>
      <vt:lpstr>进度安排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</cp:lastModifiedBy>
  <cp:revision>14</cp:revision>
  <dcterms:created xsi:type="dcterms:W3CDTF">2016-11-24T11:02:00Z</dcterms:created>
  <dcterms:modified xsi:type="dcterms:W3CDTF">2018-10-17T10:37:41Z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2052-10.1.0.7520</vt:lpwstr>
  </property>
</Properties>
</file>