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305" r:id="rId6"/>
    <p:sldId id="260" r:id="rId7"/>
    <p:sldId id="261" r:id="rId8"/>
    <p:sldId id="262" r:id="rId9"/>
    <p:sldId id="263" r:id="rId10"/>
    <p:sldId id="269" r:id="rId11"/>
    <p:sldId id="290" r:id="rId12"/>
    <p:sldId id="291" r:id="rId13"/>
    <p:sldId id="292" r:id="rId14"/>
    <p:sldId id="308" r:id="rId15"/>
    <p:sldId id="274" r:id="rId16"/>
    <p:sldId id="293" r:id="rId17"/>
    <p:sldId id="294" r:id="rId18"/>
    <p:sldId id="288" r:id="rId19"/>
    <p:sldId id="296" r:id="rId20"/>
    <p:sldId id="297" r:id="rId21"/>
    <p:sldId id="289" r:id="rId22"/>
    <p:sldId id="299" r:id="rId23"/>
    <p:sldId id="306" r:id="rId24"/>
    <p:sldId id="285" r:id="rId25"/>
    <p:sldId id="287" r:id="rId2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Rg st="1" end="26"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BD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58"/>
    <p:restoredTop sz="80761" autoAdjust="0"/>
  </p:normalViewPr>
  <p:slideViewPr>
    <p:cSldViewPr snapToGrid="0" snapToObjects="1">
      <p:cViewPr>
        <p:scale>
          <a:sx n="89" d="100"/>
          <a:sy n="89" d="100"/>
        </p:scale>
        <p:origin x="-2274" y="-252"/>
      </p:cViewPr>
      <p:guideLst>
        <p:guide orient="horz" pos="2172"/>
        <p:guide pos="28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5432316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暂时还没上线，争取在这一季度上线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0"/>
              </a:rPr>
              <a:t>首先是</a:t>
            </a:r>
            <a:r>
              <a:rPr lang="en-US" altLang="zh-CN" dirty="0" err="1" smtClean="0">
                <a:ea typeface="宋体" charset="0"/>
              </a:rPr>
              <a:t>etcd</a:t>
            </a:r>
            <a:r>
              <a:rPr lang="zh-CN" altLang="en-US" dirty="0" smtClean="0">
                <a:ea typeface="宋体" charset="0"/>
              </a:rPr>
              <a:t>扛不住了</a:t>
            </a:r>
            <a:endParaRPr lang="zh-CN" altLang="en-US" dirty="0">
              <a:ea typeface="宋体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>
                <a:ea typeface="宋体" charset="0"/>
              </a:rPr>
              <a:t>社区</a:t>
            </a:r>
            <a:r>
              <a:rPr lang="en-US" altLang="zh-CN" dirty="0" smtClean="0">
                <a:ea typeface="宋体" charset="0"/>
              </a:rPr>
              <a:t>bug</a:t>
            </a:r>
          </a:p>
          <a:p>
            <a:pPr marL="228600" indent="-228600">
              <a:buAutoNum type="arabicPeriod"/>
            </a:pPr>
            <a:r>
              <a:rPr lang="en-US" altLang="zh-CN" dirty="0" err="1" smtClean="0">
                <a:ea typeface="宋体" charset="0"/>
              </a:rPr>
              <a:t>Etcd</a:t>
            </a:r>
            <a:r>
              <a:rPr lang="zh-CN" altLang="en-US" dirty="0" smtClean="0">
                <a:ea typeface="宋体" charset="0"/>
              </a:rPr>
              <a:t>压力太大，考虑升级</a:t>
            </a:r>
            <a:r>
              <a:rPr lang="en-US" altLang="zh-CN" dirty="0" err="1" smtClean="0">
                <a:ea typeface="宋体" charset="0"/>
              </a:rPr>
              <a:t>etcd</a:t>
            </a:r>
            <a:endParaRPr lang="en-US" altLang="zh-CN" dirty="0" smtClean="0">
              <a:ea typeface="宋体" charset="0"/>
            </a:endParaRPr>
          </a:p>
          <a:p>
            <a:pPr marL="228600" indent="-228600">
              <a:buAutoNum type="arabicPeriod"/>
            </a:pPr>
            <a:r>
              <a:rPr lang="zh-CN" altLang="en-US" dirty="0" smtClean="0">
                <a:ea typeface="宋体" charset="0"/>
              </a:rPr>
              <a:t>如下所述</a:t>
            </a:r>
            <a:endParaRPr lang="en-US" altLang="zh-CN" dirty="0" smtClean="0">
              <a:ea typeface="宋体" charset="0"/>
            </a:endParaRPr>
          </a:p>
          <a:p>
            <a:endParaRPr lang="en-US" altLang="zh-CN" dirty="0" smtClean="0">
              <a:ea typeface="宋体" charset="0"/>
            </a:endParaRPr>
          </a:p>
          <a:p>
            <a:r>
              <a:rPr lang="zh-CN" altLang="en-US" dirty="0" smtClean="0">
                <a:ea typeface="宋体" charset="0"/>
              </a:rPr>
              <a:t>举例说明</a:t>
            </a:r>
            <a:endParaRPr lang="en-US" altLang="zh-CN" dirty="0" smtClean="0">
              <a:ea typeface="宋体" charset="0"/>
            </a:endParaRPr>
          </a:p>
          <a:p>
            <a:pPr marL="228600" indent="-228600">
              <a:buAutoNum type="arabicPeriod"/>
            </a:pPr>
            <a:r>
              <a:rPr lang="zh-CN" altLang="en-US" dirty="0" smtClean="0">
                <a:ea typeface="宋体" charset="0"/>
              </a:rPr>
              <a:t>创建资源返回</a:t>
            </a:r>
            <a:r>
              <a:rPr lang="en-US" altLang="zh-CN" dirty="0" smtClean="0">
                <a:ea typeface="宋体" charset="0"/>
              </a:rPr>
              <a:t>500</a:t>
            </a:r>
            <a:r>
              <a:rPr lang="zh-CN" altLang="en-US" dirty="0" smtClean="0">
                <a:ea typeface="宋体" charset="0"/>
              </a:rPr>
              <a:t>：</a:t>
            </a:r>
            <a:r>
              <a:rPr lang="en-US" altLang="zh-CN" dirty="0" err="1" smtClean="0">
                <a:ea typeface="宋体" charset="0"/>
              </a:rPr>
              <a:t>ResourceQuota</a:t>
            </a:r>
            <a:r>
              <a:rPr lang="zh-CN" altLang="en-US" dirty="0" smtClean="0">
                <a:ea typeface="宋体" charset="0"/>
              </a:rPr>
              <a:t>插件</a:t>
            </a:r>
            <a:r>
              <a:rPr lang="en-US" altLang="zh-CN" dirty="0" smtClean="0">
                <a:ea typeface="宋体" charset="0"/>
              </a:rPr>
              <a:t>10s</a:t>
            </a:r>
            <a:r>
              <a:rPr lang="zh-CN" altLang="en-US" dirty="0" smtClean="0">
                <a:ea typeface="宋体" charset="0"/>
              </a:rPr>
              <a:t>超时</a:t>
            </a:r>
            <a:r>
              <a:rPr lang="en-US" altLang="zh-CN" dirty="0" smtClean="0">
                <a:ea typeface="宋体" charset="0"/>
              </a:rPr>
              <a:t>-----</a:t>
            </a:r>
            <a:r>
              <a:rPr lang="zh-CN" altLang="en-US" dirty="0" smtClean="0">
                <a:ea typeface="宋体" charset="0"/>
              </a:rPr>
              <a:t>去掉</a:t>
            </a:r>
            <a:endParaRPr lang="en-US" altLang="zh-CN" dirty="0" smtClean="0">
              <a:ea typeface="宋体" charset="0"/>
            </a:endParaRPr>
          </a:p>
          <a:p>
            <a:pPr marL="228600" indent="-228600">
              <a:buAutoNum type="arabicPeriod"/>
            </a:pP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单并发，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副本，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deployment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资源创建好之后进行镜像升级，出现超时情况：（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pause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置为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true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）：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marL="0" indent="0">
              <a:buNone/>
            </a:pPr>
            <a:r>
              <a:rPr lang="en-US" altLang="zh-CN" sz="1200" b="0" i="0" baseline="0" dirty="0" smtClean="0">
                <a:effectLst/>
                <a:latin typeface="+mn-lt"/>
                <a:ea typeface="+mn-ea"/>
                <a:cs typeface="+mn-cs"/>
                <a:sym typeface="Calibri"/>
              </a:rPr>
              <a:t>    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直接原因是：同一个</a:t>
            </a:r>
            <a:r>
              <a:rPr lang="en-US" altLang="zh-CN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rs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创建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pod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太频繁，被</a:t>
            </a:r>
            <a:r>
              <a:rPr lang="en-US" altLang="zh-CN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rscontroller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流控了。目前的限制是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10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分钟，同一个</a:t>
            </a:r>
            <a:r>
              <a:rPr lang="en-US" altLang="zh-CN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rs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最多能创建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12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个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pod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    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根本原因是：即使上面</a:t>
            </a:r>
            <a:r>
              <a:rPr lang="en-US" altLang="zh-CN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syncReplicas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时，被流控失败了，那么也应该会有一个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resync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过程，重新同步所有的</a:t>
            </a:r>
            <a:r>
              <a:rPr lang="en-US" altLang="zh-CN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rs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。但是，</a:t>
            </a:r>
            <a:r>
              <a:rPr lang="en-US" altLang="zh-CN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SmartQueue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之前的实现，并没有加上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resync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功能。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marL="0" indent="0">
              <a:buNone/>
            </a:pP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3. 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调度器重启时，重复申请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node---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添加</a:t>
            </a:r>
            <a:r>
              <a:rPr lang="en-US" altLang="zh-CN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nodeSync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逻辑，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marL="0" indent="0">
              <a:buNone/>
            </a:pP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marL="0" indent="0">
              <a:buNone/>
            </a:pP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等等</a:t>
            </a:r>
            <a:endParaRPr lang="zh-CN" altLang="en-US" dirty="0">
              <a:ea typeface="宋体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charset="0"/>
              </a:rPr>
              <a:t>三个</a:t>
            </a:r>
            <a:r>
              <a:rPr lang="en-US" altLang="zh-CN" dirty="0">
                <a:ea typeface="宋体" charset="0"/>
              </a:rPr>
              <a:t>master</a:t>
            </a:r>
            <a:r>
              <a:rPr lang="zh-CN" altLang="en-US" dirty="0">
                <a:ea typeface="宋体" charset="0"/>
              </a:rPr>
              <a:t>节点，每个节点上都有几个关键组件</a:t>
            </a:r>
          </a:p>
          <a:p>
            <a:r>
              <a:rPr lang="zh-CN" altLang="en-US" dirty="0">
                <a:ea typeface="宋体" charset="0"/>
              </a:rPr>
              <a:t>控制器和调度器都是</a:t>
            </a:r>
            <a:r>
              <a:rPr lang="en-US" altLang="zh-CN" dirty="0">
                <a:ea typeface="宋体" charset="0"/>
              </a:rPr>
              <a:t>localhost</a:t>
            </a:r>
            <a:r>
              <a:rPr lang="zh-CN" altLang="en-US" dirty="0">
                <a:ea typeface="宋体" charset="0"/>
              </a:rPr>
              <a:t>访问本地</a:t>
            </a:r>
            <a:r>
              <a:rPr lang="en-US" altLang="zh-CN" dirty="0">
                <a:ea typeface="宋体" charset="0"/>
              </a:rPr>
              <a:t>apiserver</a:t>
            </a:r>
          </a:p>
          <a:p>
            <a:r>
              <a:rPr lang="en-US" altLang="zh-CN" dirty="0">
                <a:ea typeface="宋体" charset="0"/>
              </a:rPr>
              <a:t>kubelet</a:t>
            </a:r>
            <a:r>
              <a:rPr lang="zh-CN" altLang="en-US" dirty="0">
                <a:ea typeface="宋体" charset="0"/>
              </a:rPr>
              <a:t>保证各个组件挂了之后立马拉起来</a:t>
            </a:r>
          </a:p>
          <a:p>
            <a:endParaRPr lang="zh-CN" altLang="en-US" dirty="0">
              <a:ea typeface="宋体" charset="0"/>
            </a:endParaRPr>
          </a:p>
          <a:p>
            <a:r>
              <a:rPr lang="zh-CN" altLang="en-US" dirty="0">
                <a:ea typeface="宋体" charset="0"/>
              </a:rPr>
              <a:t>源码级别了解控制器和调度器高可用的原理</a:t>
            </a:r>
          </a:p>
          <a:p>
            <a:r>
              <a:rPr lang="zh-CN" altLang="en-US" dirty="0">
                <a:ea typeface="宋体" charset="0"/>
              </a:rPr>
              <a:t>解决了控制器和调度器高可用存在的</a:t>
            </a:r>
            <a:r>
              <a:rPr lang="en-US" altLang="zh-CN" dirty="0">
                <a:ea typeface="宋体" charset="0"/>
              </a:rPr>
              <a:t>bug</a:t>
            </a:r>
            <a:endParaRPr lang="zh-CN" altLang="en-US" dirty="0">
              <a:ea typeface="宋体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S</a:t>
            </a:r>
            <a:r>
              <a:rPr lang="en-US" altLang="zh-CN" dirty="0" smtClean="0"/>
              <a:t>ervice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endpoint</a:t>
            </a:r>
            <a:r>
              <a:rPr lang="zh-CN" altLang="en-US" dirty="0" smtClean="0"/>
              <a:t>的工作机制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dirty="0" err="1" smtClean="0"/>
              <a:t>D</a:t>
            </a:r>
            <a:r>
              <a:rPr lang="en-US" altLang="zh-CN" dirty="0" err="1" smtClean="0"/>
              <a:t>aemonset</a:t>
            </a:r>
            <a:r>
              <a:rPr lang="zh-CN" altLang="en-US" dirty="0" smtClean="0"/>
              <a:t>的用途，当前存在的缺点。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dirty="0" smtClean="0"/>
              <a:t>D</a:t>
            </a:r>
            <a:r>
              <a:rPr lang="en-US" altLang="zh-CN" dirty="0" smtClean="0"/>
              <a:t>eployment</a:t>
            </a:r>
            <a:r>
              <a:rPr lang="zh-CN" altLang="en-US" dirty="0" smtClean="0"/>
              <a:t>的工作原理，滚动升级如何实现等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自动水平扩容，依赖</a:t>
            </a:r>
            <a:r>
              <a:rPr lang="en-US" altLang="zh-CN" dirty="0" err="1" smtClean="0"/>
              <a:t>heapster</a:t>
            </a:r>
            <a:r>
              <a:rPr lang="zh-CN" altLang="en-US" dirty="0" smtClean="0"/>
              <a:t>，目前仅支持</a:t>
            </a:r>
            <a:r>
              <a:rPr lang="en-US" altLang="zh-CN" dirty="0" err="1" smtClean="0"/>
              <a:t>cpu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多容器潜在的问题，尤其是端口冲突问题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搞一张我微信的二维码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8800">
                <a:solidFill>
                  <a:srgbClr val="C00000"/>
                </a:solidFill>
                <a:latin typeface="微软雅黑" charset="0"/>
                <a:ea typeface="微软雅黑" charset="0"/>
              </a:rPr>
              <a:t>无状态容器通过修改</a:t>
            </a:r>
            <a:r>
              <a:rPr lang="en-US" altLang="zh-CN" sz="8800">
                <a:solidFill>
                  <a:srgbClr val="C00000"/>
                </a:solidFill>
                <a:latin typeface="微软雅黑" charset="0"/>
                <a:ea typeface="微软雅黑" charset="0"/>
              </a:rPr>
              <a:t>deployment</a:t>
            </a:r>
            <a:r>
              <a:rPr lang="zh-CN" altLang="en-US" sz="8800">
                <a:solidFill>
                  <a:srgbClr val="C00000"/>
                </a:solidFill>
                <a:latin typeface="微软雅黑" charset="0"/>
                <a:ea typeface="微软雅黑" charset="0"/>
              </a:rPr>
              <a:t>，触发滚动升级，从而改变容器规格，会停服</a:t>
            </a:r>
          </a:p>
          <a:p>
            <a:r>
              <a:rPr lang="zh-CN" altLang="en-US" sz="8800">
                <a:solidFill>
                  <a:srgbClr val="C00000"/>
                </a:solidFill>
                <a:latin typeface="微软雅黑" charset="0"/>
                <a:ea typeface="微软雅黑" charset="0"/>
              </a:rPr>
              <a:t>有状态容器通过迁移来实现更改容器规格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8800">
                <a:solidFill>
                  <a:srgbClr val="C00000"/>
                </a:solidFill>
                <a:latin typeface="微软雅黑" charset="0"/>
                <a:ea typeface="微软雅黑" charset="0"/>
              </a:rPr>
              <a:t>无状态容器通过修改</a:t>
            </a:r>
            <a:r>
              <a:rPr lang="en-US" altLang="zh-CN" sz="8800">
                <a:solidFill>
                  <a:srgbClr val="C00000"/>
                </a:solidFill>
                <a:latin typeface="微软雅黑" charset="0"/>
                <a:ea typeface="微软雅黑" charset="0"/>
              </a:rPr>
              <a:t>deployment</a:t>
            </a:r>
            <a:r>
              <a:rPr lang="zh-CN" altLang="en-US" sz="8800">
                <a:solidFill>
                  <a:srgbClr val="C00000"/>
                </a:solidFill>
                <a:latin typeface="微软雅黑" charset="0"/>
                <a:ea typeface="微软雅黑" charset="0"/>
              </a:rPr>
              <a:t>，触发滚动升级，从而改变容器规格，会停服</a:t>
            </a:r>
          </a:p>
          <a:p>
            <a:r>
              <a:rPr lang="zh-CN" altLang="en-US" sz="8800">
                <a:solidFill>
                  <a:srgbClr val="C00000"/>
                </a:solidFill>
                <a:latin typeface="微软雅黑" charset="0"/>
                <a:ea typeface="微软雅黑" charset="0"/>
              </a:rPr>
              <a:t>有状态容器通过迁移来实现更改容器规格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这里补充具体细节以及各种一场处理等</a:t>
            </a:r>
          </a:p>
          <a:p>
            <a:endParaRPr lang="zh-CN" altLang="en-US"/>
          </a:p>
          <a:p>
            <a:r>
              <a:rPr lang="zh-CN" altLang="en-US"/>
              <a:t>参考容器镜像保存设计文档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charset="0"/>
              </a:rPr>
              <a:t>提高容器创建的</a:t>
            </a:r>
            <a:r>
              <a:rPr lang="zh-CN" altLang="en-US" dirty="0" smtClean="0">
                <a:ea typeface="宋体" charset="0"/>
              </a:rPr>
              <a:t>速度</a:t>
            </a:r>
            <a:endParaRPr lang="en-US" altLang="zh-CN" dirty="0" smtClean="0">
              <a:ea typeface="宋体" charset="0"/>
            </a:endParaRPr>
          </a:p>
          <a:p>
            <a:endParaRPr lang="en-US" altLang="zh-CN" dirty="0" smtClean="0">
              <a:ea typeface="宋体" charset="0"/>
            </a:endParaRPr>
          </a:p>
          <a:p>
            <a:r>
              <a:rPr lang="zh-CN" altLang="en-US" dirty="0" smtClean="0">
                <a:ea typeface="宋体" charset="0"/>
              </a:rPr>
              <a:t>老版本使用的</a:t>
            </a:r>
            <a:r>
              <a:rPr lang="en-US" altLang="zh-CN" dirty="0" err="1" smtClean="0">
                <a:ea typeface="宋体" charset="0"/>
              </a:rPr>
              <a:t>rc</a:t>
            </a:r>
            <a:r>
              <a:rPr lang="zh-CN" altLang="en-US" dirty="0" smtClean="0">
                <a:ea typeface="宋体" charset="0"/>
              </a:rPr>
              <a:t>，是在</a:t>
            </a:r>
            <a:r>
              <a:rPr lang="en-US" altLang="zh-CN" dirty="0" err="1" smtClean="0">
                <a:ea typeface="宋体" charset="0"/>
              </a:rPr>
              <a:t>rc</a:t>
            </a:r>
            <a:r>
              <a:rPr lang="zh-CN" altLang="en-US" dirty="0" smtClean="0">
                <a:ea typeface="宋体" charset="0"/>
              </a:rPr>
              <a:t>上做的多优先级队列</a:t>
            </a:r>
            <a:endParaRPr lang="en-US" altLang="zh-CN" dirty="0" smtClean="0">
              <a:ea typeface="宋体" charset="0"/>
            </a:endParaRPr>
          </a:p>
          <a:p>
            <a:r>
              <a:rPr lang="zh-CN" altLang="en-US" dirty="0" smtClean="0">
                <a:ea typeface="宋体" charset="0"/>
              </a:rPr>
              <a:t>新版本使用的</a:t>
            </a:r>
            <a:r>
              <a:rPr lang="en-US" altLang="zh-CN" dirty="0" err="1" smtClean="0">
                <a:ea typeface="宋体" charset="0"/>
              </a:rPr>
              <a:t>rs</a:t>
            </a:r>
            <a:r>
              <a:rPr lang="zh-CN" altLang="en-US" dirty="0" smtClean="0">
                <a:ea typeface="宋体" charset="0"/>
              </a:rPr>
              <a:t>，重新实现了一遍</a:t>
            </a:r>
            <a:endParaRPr lang="zh-CN" altLang="en-US" dirty="0">
              <a:ea typeface="宋体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charset="0"/>
              </a:rPr>
              <a:t>租户内串行，租户间并行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6"/>
          </a:xfrm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371600" y="3886201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r>
              <a:t>单击此处编辑母版副标题样式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629400" y="274639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274639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xfrm>
            <a:off x="8422818" y="6404294"/>
            <a:ext cx="263983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22312" y="4406901"/>
            <a:ext cx="7772401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单击此处编辑母版标题样式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r>
              <a:t>单击此处编辑母版文本样式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600203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457200" y="1535115"/>
            <a:ext cx="4040188" cy="63976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r>
              <a:t>单击此处编辑母版文本样式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45030" y="1535115"/>
            <a:ext cx="4041776" cy="639764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5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单击此处编辑母版标题样式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3"/>
          </p:nvPr>
        </p:nvSpPr>
        <p:spPr>
          <a:xfrm>
            <a:off x="457204" y="1435103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单击此处编辑母版标题样式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1792288" y="612776"/>
            <a:ext cx="5486401" cy="4114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r>
              <a:t>单击此处编辑母版文本样式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单击此处编辑母版标题样式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18" y="6404293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iming>
    <p:tnLst>
      <p:par>
        <p:cTn id="1" dur="indefinite" restart="never" nodeType="tmRoot"/>
      </p:par>
    </p:tnLst>
  </p:timing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590" marR="0" indent="-32639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age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445" y="1268310"/>
            <a:ext cx="2161111" cy="187265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2" name="Shape 122"/>
          <p:cNvSpPr/>
          <p:nvPr/>
        </p:nvSpPr>
        <p:spPr>
          <a:xfrm>
            <a:off x="555055" y="3791502"/>
            <a:ext cx="8049760" cy="1713230"/>
          </a:xfrm>
          <a:prstGeom prst="rect">
            <a:avLst/>
          </a:prstGeom>
          <a:ln w="12700">
            <a:miter lim="400000"/>
          </a:ln>
        </p:spPr>
        <p:txBody>
          <a:bodyPr lIns="34286" tIns="34286" rIns="34286" bIns="34286">
            <a:spAutoFit/>
          </a:bodyPr>
          <a:lstStyle/>
          <a:p>
            <a:pPr algn="ctr">
              <a:defRPr sz="36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dirty="0"/>
              <a:t>述职答辩</a:t>
            </a:r>
          </a:p>
          <a:p>
            <a:pPr algn="ctr">
              <a:defRPr sz="36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dirty="0">
                <a:solidFill>
                  <a:srgbClr val="FFFFFF"/>
                </a:solidFill>
              </a:rPr>
              <a:t>                   </a:t>
            </a:r>
          </a:p>
          <a:p>
            <a:pPr algn="ctr">
              <a:defRPr sz="36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dirty="0">
                <a:solidFill>
                  <a:srgbClr val="FFFFFF"/>
                </a:solidFill>
              </a:rPr>
              <a:t>                     李岚清</a:t>
            </a:r>
          </a:p>
        </p:txBody>
      </p:sp>
      <p:pic>
        <p:nvPicPr>
          <p:cNvPr id="123" name="image3.png" descr="屏幕快照 2016-05-16 下午11.24.0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256" y="2348880"/>
            <a:ext cx="419101" cy="317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>
    <p:push dir="u"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  <p:bldP spid="122" grpId="2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/>
          </p:cNvSpPr>
          <p:nvPr>
            <p:ph type="title"/>
          </p:nvPr>
        </p:nvSpPr>
        <p:spPr>
          <a:xfrm>
            <a:off x="179511" y="188639"/>
            <a:ext cx="8229601" cy="706091"/>
          </a:xfrm>
          <a:prstGeom prst="rect">
            <a:avLst/>
          </a:prstGeom>
        </p:spPr>
        <p:txBody>
          <a:bodyPr/>
          <a:lstStyle>
            <a:lvl1pPr marL="398145" indent="-398145" algn="l" defTabSz="446405">
              <a:spcBef>
                <a:spcPts val="3400"/>
              </a:spcBef>
              <a:defRPr sz="3530">
                <a:solidFill>
                  <a:srgbClr val="F3F5F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dirty="0" smtClean="0"/>
              <a:t>控制器多优先级队列</a:t>
            </a:r>
            <a:endParaRPr lang="zh-CN" dirty="0"/>
          </a:p>
        </p:txBody>
      </p:sp>
      <p:pic>
        <p:nvPicPr>
          <p:cNvPr id="33" name="image30.png" descr="E:\netease\doc\nce\NCE2.0\运营\蜂巢LOGO不同尺寸\蜂巢LOGO大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336" y="6359574"/>
            <a:ext cx="1158822" cy="4755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流程图: 过程 5"/>
          <p:cNvSpPr/>
          <p:nvPr/>
        </p:nvSpPr>
        <p:spPr>
          <a:xfrm>
            <a:off x="2852420" y="2572386"/>
            <a:ext cx="2099310" cy="455929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a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dd 队列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charset="0"/>
              <a:cs typeface="+mn-cs"/>
              <a:sym typeface="Calibri"/>
            </a:endParaRPr>
          </a:p>
        </p:txBody>
      </p:sp>
      <p:sp>
        <p:nvSpPr>
          <p:cNvPr id="8" name="流程图: 过程 7"/>
          <p:cNvSpPr/>
          <p:nvPr/>
        </p:nvSpPr>
        <p:spPr>
          <a:xfrm>
            <a:off x="2852420" y="5143809"/>
            <a:ext cx="2099310" cy="461663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sync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队列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charset="0"/>
              <a:cs typeface="+mn-cs"/>
              <a:sym typeface="Calibri"/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2852420" y="4296084"/>
            <a:ext cx="2099310" cy="461663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delete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队列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charset="0"/>
              <a:cs typeface="+mn-cs"/>
              <a:sym typeface="Calibri"/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2852420" y="3417244"/>
            <a:ext cx="2099310" cy="461663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update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 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队列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charset="0"/>
              <a:cs typeface="+mn-cs"/>
              <a:sym typeface="Calibri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15570" y="3875833"/>
            <a:ext cx="1343660" cy="646210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event</a:t>
            </a:r>
            <a:endParaRPr kumimoji="0" lang="en-US" altLang="zh-CN" sz="24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615440" y="4167505"/>
            <a:ext cx="1226185" cy="0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sysDash"/>
            <a:round/>
            <a:tailEnd type="stealth" w="lg" len="med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直接连接符 19"/>
          <p:cNvCxnSpPr/>
          <p:nvPr/>
        </p:nvCxnSpPr>
        <p:spPr>
          <a:xfrm>
            <a:off x="5516880" y="2321560"/>
            <a:ext cx="0" cy="3501390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triangle"/>
            <a:tailEnd type="non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接连接符 20"/>
          <p:cNvCxnSpPr/>
          <p:nvPr/>
        </p:nvCxnSpPr>
        <p:spPr>
          <a:xfrm>
            <a:off x="5147310" y="4152265"/>
            <a:ext cx="1596390" cy="0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sysDash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文本框 21"/>
          <p:cNvSpPr txBox="1"/>
          <p:nvPr/>
        </p:nvSpPr>
        <p:spPr>
          <a:xfrm>
            <a:off x="5664835" y="2186940"/>
            <a:ext cx="546735" cy="4559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高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64835" y="5146675"/>
            <a:ext cx="546735" cy="4559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低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笑脸 24"/>
          <p:cNvSpPr/>
          <p:nvPr/>
        </p:nvSpPr>
        <p:spPr>
          <a:xfrm>
            <a:off x="7143115" y="3649980"/>
            <a:ext cx="852805" cy="872490"/>
          </a:xfrm>
          <a:prstGeom prst="smileyFac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143115" y="4754880"/>
            <a:ext cx="1266190" cy="4559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消费者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938655" y="3822700"/>
            <a:ext cx="600710" cy="6997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SimSun" charset="0"/>
                <a:ea typeface="SimSun" charset="0"/>
                <a:cs typeface="+mn-cs"/>
                <a:sym typeface="Calibri"/>
              </a:rPr>
              <a:t>？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/>
          </p:cNvSpPr>
          <p:nvPr>
            <p:ph type="title"/>
          </p:nvPr>
        </p:nvSpPr>
        <p:spPr>
          <a:xfrm>
            <a:off x="179511" y="188639"/>
            <a:ext cx="8229601" cy="706091"/>
          </a:xfrm>
          <a:prstGeom prst="rect">
            <a:avLst/>
          </a:prstGeom>
        </p:spPr>
        <p:txBody>
          <a:bodyPr/>
          <a:lstStyle>
            <a:lvl1pPr marL="398145" indent="-398145" algn="l" defTabSz="446405">
              <a:spcBef>
                <a:spcPts val="3400"/>
              </a:spcBef>
              <a:defRPr sz="3530">
                <a:solidFill>
                  <a:srgbClr val="F3F5F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dirty="0" smtClean="0"/>
              <a:t>调度器并发调度</a:t>
            </a:r>
            <a:endParaRPr lang="zh-CN" dirty="0"/>
          </a:p>
        </p:txBody>
      </p:sp>
      <p:pic>
        <p:nvPicPr>
          <p:cNvPr id="33" name="image30.png" descr="E:\netease\doc\nce\NCE2.0\运营\蜂巢LOGO不同尺寸\蜂巢LOGO大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336" y="6359574"/>
            <a:ext cx="1158822" cy="4755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流程图: 过程 5"/>
          <p:cNvSpPr/>
          <p:nvPr/>
        </p:nvSpPr>
        <p:spPr>
          <a:xfrm>
            <a:off x="1151890" y="1892935"/>
            <a:ext cx="2837815" cy="455929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租户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1 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待调度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pod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</p:txBody>
      </p:sp>
      <p:sp>
        <p:nvSpPr>
          <p:cNvPr id="2" name="流程图: 过程 1"/>
          <p:cNvSpPr/>
          <p:nvPr/>
        </p:nvSpPr>
        <p:spPr>
          <a:xfrm>
            <a:off x="1151890" y="2670175"/>
            <a:ext cx="2837815" cy="455929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租户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2 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待调度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pod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1151890" y="3483610"/>
            <a:ext cx="2837815" cy="455929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租户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3 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待调度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pod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1151890" y="4340225"/>
            <a:ext cx="2837815" cy="455929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...</a:t>
            </a:r>
          </a:p>
        </p:txBody>
      </p:sp>
      <p:sp>
        <p:nvSpPr>
          <p:cNvPr id="5" name="流程图: 过程 4"/>
          <p:cNvSpPr/>
          <p:nvPr/>
        </p:nvSpPr>
        <p:spPr>
          <a:xfrm>
            <a:off x="1151890" y="5153025"/>
            <a:ext cx="2837815" cy="455929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租户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N 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待调度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pod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26990" y="3483610"/>
            <a:ext cx="3282315" cy="4559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M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个消费者，即</a:t>
            </a:r>
            <a:r>
              <a:rPr lang="en-US" alt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M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个协程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fill="hold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/>
          </p:cNvSpPr>
          <p:nvPr>
            <p:ph type="title"/>
          </p:nvPr>
        </p:nvSpPr>
        <p:spPr>
          <a:xfrm>
            <a:off x="179511" y="188639"/>
            <a:ext cx="8229601" cy="706091"/>
          </a:xfrm>
          <a:prstGeom prst="rect">
            <a:avLst/>
          </a:prstGeom>
        </p:spPr>
        <p:txBody>
          <a:bodyPr/>
          <a:lstStyle>
            <a:lvl1pPr marL="398145" indent="-398145" algn="l" defTabSz="446405">
              <a:spcBef>
                <a:spcPts val="3400"/>
              </a:spcBef>
              <a:defRPr sz="3530">
                <a:solidFill>
                  <a:srgbClr val="F3F5F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 smtClean="0"/>
              <a:t>kube-proxy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kubelet</a:t>
            </a:r>
            <a:r>
              <a:rPr lang="zh-CN" altLang="en-US" dirty="0" smtClean="0"/>
              <a:t>租户隔离</a:t>
            </a:r>
          </a:p>
        </p:txBody>
      </p:sp>
      <p:pic>
        <p:nvPicPr>
          <p:cNvPr id="33" name="image30.png" descr="E:\netease\doc\nce\NCE2.0\运营\蜂巢LOGO不同尺寸\蜂巢LOGO大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336" y="6359574"/>
            <a:ext cx="1158822" cy="4755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文本框 6"/>
          <p:cNvSpPr txBox="1"/>
          <p:nvPr/>
        </p:nvSpPr>
        <p:spPr>
          <a:xfrm>
            <a:off x="411480" y="1621790"/>
            <a:ext cx="3282315" cy="8216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涉及到的资源主要有：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</p:txBody>
      </p:sp>
      <p:grpSp>
        <p:nvGrpSpPr>
          <p:cNvPr id="6" name="Group 138"/>
          <p:cNvGrpSpPr/>
          <p:nvPr/>
        </p:nvGrpSpPr>
        <p:grpSpPr>
          <a:xfrm>
            <a:off x="4256405" y="2251075"/>
            <a:ext cx="1446530" cy="1453515"/>
            <a:chOff x="-44451" y="-1"/>
            <a:chExt cx="1697988" cy="1571236"/>
          </a:xfrm>
        </p:grpSpPr>
        <p:sp>
          <p:nvSpPr>
            <p:cNvPr id="8" name="Shape 136"/>
            <p:cNvSpPr/>
            <p:nvPr/>
          </p:nvSpPr>
          <p:spPr>
            <a:xfrm>
              <a:off x="-1" y="-1"/>
              <a:ext cx="1571236" cy="157123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600">
                  <a:solidFill>
                    <a:srgbClr val="F3F5F9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pPr>
              <a:endParaRPr/>
            </a:p>
          </p:txBody>
        </p:sp>
        <p:sp>
          <p:nvSpPr>
            <p:cNvPr id="9" name="Shape 137"/>
            <p:cNvSpPr/>
            <p:nvPr/>
          </p:nvSpPr>
          <p:spPr>
            <a:xfrm>
              <a:off x="-44451" y="601226"/>
              <a:ext cx="1697988" cy="4269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600">
                  <a:solidFill>
                    <a:srgbClr val="F3F5F9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lvl1pPr>
            </a:lstStyle>
            <a:p>
              <a:r>
                <a:rPr lang="en-US" sz="2000"/>
                <a:t>Namespace</a:t>
              </a:r>
            </a:p>
          </p:txBody>
        </p:sp>
      </p:grpSp>
      <p:grpSp>
        <p:nvGrpSpPr>
          <p:cNvPr id="10" name="Group 138"/>
          <p:cNvGrpSpPr/>
          <p:nvPr/>
        </p:nvGrpSpPr>
        <p:grpSpPr>
          <a:xfrm>
            <a:off x="2317115" y="2251075"/>
            <a:ext cx="1446530" cy="1453515"/>
            <a:chOff x="-44451" y="-1"/>
            <a:chExt cx="1697988" cy="1571236"/>
          </a:xfrm>
        </p:grpSpPr>
        <p:sp>
          <p:nvSpPr>
            <p:cNvPr id="11" name="Shape 136"/>
            <p:cNvSpPr/>
            <p:nvPr/>
          </p:nvSpPr>
          <p:spPr>
            <a:xfrm>
              <a:off x="-1" y="-1"/>
              <a:ext cx="1571236" cy="157123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600">
                  <a:solidFill>
                    <a:srgbClr val="F3F5F9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pPr>
              <a:endParaRPr/>
            </a:p>
          </p:txBody>
        </p:sp>
        <p:sp>
          <p:nvSpPr>
            <p:cNvPr id="12" name="Shape 137"/>
            <p:cNvSpPr/>
            <p:nvPr/>
          </p:nvSpPr>
          <p:spPr>
            <a:xfrm>
              <a:off x="-44451" y="601226"/>
              <a:ext cx="1697988" cy="4269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600">
                  <a:solidFill>
                    <a:srgbClr val="F3F5F9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lvl1pPr>
            </a:lstStyle>
            <a:p>
              <a:r>
                <a:rPr lang="en-US" sz="2000"/>
                <a:t>Endpoint</a:t>
              </a:r>
            </a:p>
          </p:txBody>
        </p:sp>
      </p:grpSp>
      <p:grpSp>
        <p:nvGrpSpPr>
          <p:cNvPr id="13" name="Group 138"/>
          <p:cNvGrpSpPr/>
          <p:nvPr/>
        </p:nvGrpSpPr>
        <p:grpSpPr>
          <a:xfrm>
            <a:off x="373380" y="2251075"/>
            <a:ext cx="1446530" cy="1453515"/>
            <a:chOff x="-44451" y="-1"/>
            <a:chExt cx="1697988" cy="1571236"/>
          </a:xfrm>
        </p:grpSpPr>
        <p:sp>
          <p:nvSpPr>
            <p:cNvPr id="14" name="Shape 136"/>
            <p:cNvSpPr/>
            <p:nvPr/>
          </p:nvSpPr>
          <p:spPr>
            <a:xfrm>
              <a:off x="-1" y="-1"/>
              <a:ext cx="1571236" cy="157123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600">
                  <a:solidFill>
                    <a:srgbClr val="F3F5F9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pPr>
              <a:endParaRPr/>
            </a:p>
          </p:txBody>
        </p:sp>
        <p:sp>
          <p:nvSpPr>
            <p:cNvPr id="15" name="Shape 137"/>
            <p:cNvSpPr/>
            <p:nvPr/>
          </p:nvSpPr>
          <p:spPr>
            <a:xfrm>
              <a:off x="-44451" y="601226"/>
              <a:ext cx="1697988" cy="4269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600">
                  <a:solidFill>
                    <a:srgbClr val="F3F5F9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lvl1pPr>
            </a:lstStyle>
            <a:p>
              <a:r>
                <a:rPr lang="en-US" sz="2000"/>
                <a:t>Service</a:t>
              </a:r>
            </a:p>
          </p:txBody>
        </p:sp>
      </p:grpSp>
      <p:grpSp>
        <p:nvGrpSpPr>
          <p:cNvPr id="16" name="Group 138"/>
          <p:cNvGrpSpPr/>
          <p:nvPr/>
        </p:nvGrpSpPr>
        <p:grpSpPr>
          <a:xfrm>
            <a:off x="6213475" y="2251075"/>
            <a:ext cx="1446530" cy="1453515"/>
            <a:chOff x="-44451" y="-1"/>
            <a:chExt cx="1697988" cy="1571236"/>
          </a:xfrm>
        </p:grpSpPr>
        <p:sp>
          <p:nvSpPr>
            <p:cNvPr id="17" name="Shape 136"/>
            <p:cNvSpPr/>
            <p:nvPr/>
          </p:nvSpPr>
          <p:spPr>
            <a:xfrm>
              <a:off x="-1" y="-1"/>
              <a:ext cx="1571236" cy="157123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600">
                  <a:solidFill>
                    <a:srgbClr val="F3F5F9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pPr>
              <a:endParaRPr/>
            </a:p>
          </p:txBody>
        </p:sp>
        <p:sp>
          <p:nvSpPr>
            <p:cNvPr id="18" name="Shape 137"/>
            <p:cNvSpPr/>
            <p:nvPr/>
          </p:nvSpPr>
          <p:spPr>
            <a:xfrm>
              <a:off x="-44451" y="601226"/>
              <a:ext cx="1697988" cy="4269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600">
                  <a:solidFill>
                    <a:srgbClr val="F3F5F9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lvl1pPr>
            </a:lstStyle>
            <a:p>
              <a:r>
                <a:rPr lang="en-US" sz="2000"/>
                <a:t>Pod</a:t>
              </a: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706755" y="3704590"/>
            <a:ext cx="7702550" cy="3199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节省网络带宽消耗</a:t>
            </a:r>
          </a:p>
          <a:p>
            <a:pPr marL="0" marR="0" indent="0" algn="l" defTabSz="9144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减轻</a:t>
            </a:r>
            <a:r>
              <a:rPr lang="en-US" alt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master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端网络</a:t>
            </a:r>
            <a:r>
              <a:rPr lang="en-US" alt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IO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压力</a:t>
            </a:r>
          </a:p>
          <a:p>
            <a:pPr marL="0" marR="0" indent="0" algn="l" defTabSz="9144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减小</a:t>
            </a:r>
            <a:r>
              <a:rPr lang="en-US" alt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node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内存损耗</a:t>
            </a:r>
          </a:p>
          <a:p>
            <a:pPr marL="0" marR="0" indent="0" algn="l" defTabSz="9144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提高内部路由转发的效率（</a:t>
            </a:r>
            <a:r>
              <a:rPr lang="en-US" alt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iptables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）</a:t>
            </a:r>
          </a:p>
          <a:p>
            <a:pPr marL="0" marR="0" indent="0" algn="l" defTabSz="9144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减小</a:t>
            </a:r>
            <a:r>
              <a:rPr lang="en-US" alt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node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的</a:t>
            </a:r>
            <a:r>
              <a:rPr lang="en-US" alt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cpu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损耗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</p:txBody>
      </p:sp>
      <p:grpSp>
        <p:nvGrpSpPr>
          <p:cNvPr id="20" name="组合 19"/>
          <p:cNvGrpSpPr/>
          <p:nvPr/>
        </p:nvGrpSpPr>
        <p:grpSpPr>
          <a:xfrm flipH="1">
            <a:off x="270510" y="4045585"/>
            <a:ext cx="90805" cy="1752600"/>
            <a:chOff x="966788" y="2035318"/>
            <a:chExt cx="96837" cy="1755689"/>
          </a:xfrm>
        </p:grpSpPr>
        <p:sp>
          <p:nvSpPr>
            <p:cNvPr id="21" name="正圆 164"/>
            <p:cNvSpPr>
              <a:spLocks noChangeArrowheads="1"/>
            </p:cNvSpPr>
            <p:nvPr/>
          </p:nvSpPr>
          <p:spPr bwMode="auto">
            <a:xfrm>
              <a:off x="966788" y="2035318"/>
              <a:ext cx="96837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600"/>
            </a:p>
          </p:txBody>
        </p:sp>
        <p:sp>
          <p:nvSpPr>
            <p:cNvPr id="22" name="正圆 164"/>
            <p:cNvSpPr>
              <a:spLocks noChangeArrowheads="1"/>
            </p:cNvSpPr>
            <p:nvPr/>
          </p:nvSpPr>
          <p:spPr bwMode="auto">
            <a:xfrm>
              <a:off x="966788" y="2614796"/>
              <a:ext cx="96837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600"/>
            </a:p>
          </p:txBody>
        </p:sp>
        <p:sp>
          <p:nvSpPr>
            <p:cNvPr id="23" name="正圆 164"/>
            <p:cNvSpPr>
              <a:spLocks noChangeArrowheads="1"/>
            </p:cNvSpPr>
            <p:nvPr/>
          </p:nvSpPr>
          <p:spPr bwMode="auto">
            <a:xfrm>
              <a:off x="966788" y="3149982"/>
              <a:ext cx="96837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600"/>
            </a:p>
          </p:txBody>
        </p:sp>
        <p:sp>
          <p:nvSpPr>
            <p:cNvPr id="24" name="正圆 164"/>
            <p:cNvSpPr>
              <a:spLocks noChangeArrowheads="1"/>
            </p:cNvSpPr>
            <p:nvPr/>
          </p:nvSpPr>
          <p:spPr bwMode="auto">
            <a:xfrm>
              <a:off x="966788" y="3695757"/>
              <a:ext cx="96837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600"/>
            </a:p>
          </p:txBody>
        </p:sp>
      </p:grpSp>
      <p:sp>
        <p:nvSpPr>
          <p:cNvPr id="25" name="正圆 164"/>
          <p:cNvSpPr>
            <a:spLocks noChangeArrowheads="1"/>
          </p:cNvSpPr>
          <p:nvPr/>
        </p:nvSpPr>
        <p:spPr bwMode="auto">
          <a:xfrm flipH="1">
            <a:off x="282575" y="6264443"/>
            <a:ext cx="90805" cy="95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tIns="46990" rIns="90170" bIns="4699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60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fill="hold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/>
          </p:cNvSpPr>
          <p:nvPr>
            <p:ph type="title"/>
          </p:nvPr>
        </p:nvSpPr>
        <p:spPr>
          <a:xfrm>
            <a:off x="179511" y="188639"/>
            <a:ext cx="8229601" cy="706091"/>
          </a:xfrm>
          <a:prstGeom prst="rect">
            <a:avLst/>
          </a:prstGeom>
        </p:spPr>
        <p:txBody>
          <a:bodyPr/>
          <a:lstStyle>
            <a:lvl1pPr marL="398145" indent="-398145" algn="l" defTabSz="446405">
              <a:spcBef>
                <a:spcPts val="3400"/>
              </a:spcBef>
              <a:defRPr sz="3530">
                <a:solidFill>
                  <a:srgbClr val="F3F5F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dirty="0" smtClean="0"/>
              <a:t>支持性能测试的工作</a:t>
            </a:r>
          </a:p>
        </p:txBody>
      </p:sp>
      <p:pic>
        <p:nvPicPr>
          <p:cNvPr id="33" name="image30.png" descr="E:\netease\doc\nce\NCE2.0\运营\蜂巢LOGO不同尺寸\蜂巢LOGO大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336" y="6359574"/>
            <a:ext cx="1158822" cy="4755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3" name="组合 2"/>
          <p:cNvGrpSpPr/>
          <p:nvPr/>
        </p:nvGrpSpPr>
        <p:grpSpPr>
          <a:xfrm>
            <a:off x="796925" y="1326515"/>
            <a:ext cx="7879715" cy="4050665"/>
            <a:chOff x="1586713" y="2041711"/>
            <a:chExt cx="10695103" cy="4050506"/>
          </a:xfrm>
        </p:grpSpPr>
        <p:sp>
          <p:nvSpPr>
            <p:cNvPr id="12" name="Shape 129"/>
            <p:cNvSpPr/>
            <p:nvPr/>
          </p:nvSpPr>
          <p:spPr>
            <a:xfrm>
              <a:off x="5442776" y="3846945"/>
              <a:ext cx="2820080" cy="2245272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25400" tIns="25400" rIns="25400" bIns="25400" anchor="ctr">
              <a:spAutoFit/>
            </a:bodyPr>
            <a:lstStyle>
              <a:lvl1pPr defTabSz="584200">
                <a:defRPr sz="4800"/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/>
                  </a:solidFill>
                  <a:latin typeface="冬青黑体简体中文 W3" pitchFamily="34" charset="-122"/>
                  <a:ea typeface="冬青黑体简体中文 W3" pitchFamily="34" charset="-122"/>
                  <a:cs typeface="微软雅黑"/>
                  <a:sym typeface="Calibri"/>
                </a:rPr>
                <a:t>解决性能测试遇到的各种问题，包括性能问题、</a:t>
              </a:r>
              <a:r>
                <a:rPr lang="en-US" altLang="zh-CN" sz="2400" dirty="0">
                  <a:solidFill>
                    <a:schemeClr val="tx1"/>
                  </a:solidFill>
                  <a:latin typeface="冬青黑体简体中文 W3" pitchFamily="34" charset="-122"/>
                  <a:ea typeface="冬青黑体简体中文 W3" pitchFamily="34" charset="-122"/>
                  <a:cs typeface="微软雅黑"/>
                  <a:sym typeface="Calibri"/>
                </a:rPr>
                <a:t>Bug</a:t>
              </a:r>
              <a:r>
                <a:rPr lang="zh-CN" altLang="en-US" sz="2400" dirty="0">
                  <a:solidFill>
                    <a:schemeClr val="tx1"/>
                  </a:solidFill>
                  <a:latin typeface="冬青黑体简体中文 W3" pitchFamily="34" charset="-122"/>
                  <a:ea typeface="冬青黑体简体中文 W3" pitchFamily="34" charset="-122"/>
                  <a:cs typeface="微软雅黑"/>
                  <a:sym typeface="Calibri"/>
                </a:rPr>
                <a:t>等</a:t>
              </a:r>
            </a:p>
          </p:txBody>
        </p:sp>
        <p:sp>
          <p:nvSpPr>
            <p:cNvPr id="24" name="Shape 129"/>
            <p:cNvSpPr/>
            <p:nvPr/>
          </p:nvSpPr>
          <p:spPr>
            <a:xfrm>
              <a:off x="9349691" y="3802497"/>
              <a:ext cx="2932125" cy="1148035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25400" tIns="25400" rIns="25400" bIns="25400" anchor="ctr">
              <a:spAutoFit/>
            </a:bodyPr>
            <a:lstStyle>
              <a:lvl1pPr defTabSz="584200">
                <a:defRPr sz="4800"/>
              </a:lvl1pPr>
            </a:lstStyle>
            <a:p>
              <a:pPr>
                <a:lnSpc>
                  <a:spcPct val="150000"/>
                </a:lnSpc>
              </a:pPr>
              <a:r>
                <a:rPr lang="zh-CN" sz="2400" dirty="0">
                  <a:solidFill>
                    <a:schemeClr val="tx1"/>
                  </a:solidFill>
                  <a:latin typeface="冬青黑体简体中文 W3" pitchFamily="34" charset="-122"/>
                  <a:ea typeface="冬青黑体简体中文 W3" pitchFamily="34" charset="-122"/>
                  <a:cs typeface="微软雅黑"/>
                </a:rPr>
                <a:t>发现潜在的性能瓶颈</a:t>
              </a:r>
            </a:p>
          </p:txBody>
        </p:sp>
        <p:sp>
          <p:nvSpPr>
            <p:cNvPr id="17" name="Shape 129"/>
            <p:cNvSpPr/>
            <p:nvPr/>
          </p:nvSpPr>
          <p:spPr>
            <a:xfrm>
              <a:off x="1586713" y="3825356"/>
              <a:ext cx="2780434" cy="1696653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25400" tIns="25400" rIns="25400" bIns="25400" anchor="ctr">
              <a:spAutoFit/>
            </a:bodyPr>
            <a:lstStyle>
              <a:lvl1pPr defTabSz="584200">
                <a:defRPr sz="4800"/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/>
                  </a:solidFill>
                  <a:latin typeface="冬青黑体简体中文 W3" pitchFamily="34" charset="-122"/>
                  <a:ea typeface="冬青黑体简体中文 W3" pitchFamily="34" charset="-122"/>
                  <a:cs typeface="微软雅黑"/>
                  <a:sym typeface="Calibri"/>
                </a:rPr>
                <a:t>帮助性能测试同学了解学习</a:t>
              </a:r>
              <a:r>
                <a:rPr lang="en-US" altLang="zh-CN" sz="2400" dirty="0">
                  <a:solidFill>
                    <a:schemeClr val="tx1"/>
                  </a:solidFill>
                  <a:latin typeface="冬青黑体简体中文 W3" pitchFamily="34" charset="-122"/>
                  <a:ea typeface="冬青黑体简体中文 W3" pitchFamily="34" charset="-122"/>
                  <a:cs typeface="微软雅黑"/>
                  <a:sym typeface="Calibri"/>
                </a:rPr>
                <a:t>k8s</a:t>
              </a:r>
              <a:endParaRPr lang="zh-CN" altLang="en-US" sz="2400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60827" y="2041711"/>
              <a:ext cx="869149" cy="1885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dirty="0">
                  <a:solidFill>
                    <a:srgbClr val="EE542A"/>
                  </a:solidFill>
                  <a:latin typeface="DINPro-Regular" pitchFamily="50" charset="0"/>
                </a:rPr>
                <a:t>1</a:t>
              </a:r>
              <a:endParaRPr lang="zh-CN" altLang="en-US" sz="9600" dirty="0">
                <a:solidFill>
                  <a:srgbClr val="EE542A"/>
                </a:solidFill>
                <a:latin typeface="DINPro-Regular" pitchFamily="50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97387" y="2041711"/>
              <a:ext cx="869149" cy="1885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dirty="0">
                  <a:solidFill>
                    <a:srgbClr val="EE542A"/>
                  </a:solidFill>
                  <a:latin typeface="DINPro-Regular" pitchFamily="50" charset="0"/>
                </a:rPr>
                <a:t>2</a:t>
              </a:r>
              <a:endParaRPr lang="zh-CN" altLang="en-US" sz="9600" dirty="0">
                <a:solidFill>
                  <a:srgbClr val="EE542A"/>
                </a:solidFill>
                <a:latin typeface="DINPro-Regular" pitchFamily="50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818866" y="2041711"/>
              <a:ext cx="869149" cy="1885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dirty="0">
                  <a:solidFill>
                    <a:srgbClr val="EE542A"/>
                  </a:solidFill>
                  <a:latin typeface="DINPro-Regular" pitchFamily="50" charset="0"/>
                </a:rPr>
                <a:t>3</a:t>
              </a:r>
              <a:endParaRPr lang="zh-CN" altLang="en-US" sz="9600" dirty="0">
                <a:solidFill>
                  <a:srgbClr val="EE542A"/>
                </a:solidFill>
                <a:latin typeface="DINPro-Regular" pitchFamily="50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/>
          </p:cNvSpPr>
          <p:nvPr>
            <p:ph type="title"/>
          </p:nvPr>
        </p:nvSpPr>
        <p:spPr>
          <a:xfrm>
            <a:off x="179511" y="188639"/>
            <a:ext cx="8229601" cy="706091"/>
          </a:xfrm>
          <a:prstGeom prst="rect">
            <a:avLst/>
          </a:prstGeom>
        </p:spPr>
        <p:txBody>
          <a:bodyPr/>
          <a:lstStyle>
            <a:lvl1pPr marL="398145" indent="-398145" algn="l" defTabSz="446405">
              <a:spcBef>
                <a:spcPts val="3400"/>
              </a:spcBef>
              <a:defRPr sz="3530">
                <a:solidFill>
                  <a:srgbClr val="F3F5F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 smtClean="0"/>
              <a:t>性能测试过程中遇到的问题</a:t>
            </a:r>
            <a:endParaRPr lang="zh-CN" dirty="0" smtClean="0"/>
          </a:p>
        </p:txBody>
      </p:sp>
      <p:pic>
        <p:nvPicPr>
          <p:cNvPr id="33" name="image30.png" descr="E:\netease\doc\nce\NCE2.0\运营\蜂巢LOGO不同尺寸\蜂巢LOGO大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336" y="6359574"/>
            <a:ext cx="1158822" cy="4755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3" name="组合 2"/>
          <p:cNvGrpSpPr/>
          <p:nvPr/>
        </p:nvGrpSpPr>
        <p:grpSpPr>
          <a:xfrm>
            <a:off x="796925" y="1326515"/>
            <a:ext cx="7958233" cy="4157413"/>
            <a:chOff x="1586713" y="2041711"/>
            <a:chExt cx="10801675" cy="4157250"/>
          </a:xfrm>
        </p:grpSpPr>
        <p:sp>
          <p:nvSpPr>
            <p:cNvPr id="12" name="Shape 129"/>
            <p:cNvSpPr/>
            <p:nvPr/>
          </p:nvSpPr>
          <p:spPr>
            <a:xfrm>
              <a:off x="5442776" y="3931763"/>
              <a:ext cx="2820080" cy="2267198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25400" tIns="25400" rIns="25400" bIns="25400" anchor="ctr">
              <a:spAutoFit/>
            </a:bodyPr>
            <a:lstStyle>
              <a:lvl1pPr defTabSz="584200">
                <a:defRPr sz="4800"/>
              </a:lvl1pPr>
            </a:lstStyle>
            <a:p>
              <a:pPr>
                <a:lnSpc>
                  <a:spcPct val="150000"/>
                </a:lnSpc>
              </a:pPr>
              <a:r>
                <a:rPr lang="en-US" altLang="zh-CN" sz="2400" dirty="0" smtClean="0">
                  <a:solidFill>
                    <a:schemeClr val="tx1"/>
                  </a:solidFill>
                  <a:latin typeface="冬青黑体简体中文 W3" pitchFamily="34" charset="-122"/>
                  <a:ea typeface="冬青黑体简体中文 W3" pitchFamily="34" charset="-122"/>
                  <a:cs typeface="微软雅黑"/>
                  <a:sym typeface="Calibri"/>
                </a:rPr>
                <a:t>K8s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冬青黑体简体中文 W3" pitchFamily="34" charset="-122"/>
                  <a:ea typeface="冬青黑体简体中文 W3" pitchFamily="34" charset="-122"/>
                  <a:cs typeface="微软雅黑"/>
                  <a:sym typeface="Calibri"/>
                </a:rPr>
                <a:t>其他组件和</a:t>
              </a:r>
              <a:r>
                <a:rPr lang="en-US" altLang="zh-CN" sz="2400" dirty="0" err="1" smtClean="0">
                  <a:solidFill>
                    <a:schemeClr val="tx1"/>
                  </a:solidFill>
                  <a:latin typeface="冬青黑体简体中文 W3" pitchFamily="34" charset="-122"/>
                  <a:ea typeface="冬青黑体简体中文 W3" pitchFamily="34" charset="-122"/>
                  <a:cs typeface="微软雅黑"/>
                  <a:sym typeface="Calibri"/>
                </a:rPr>
                <a:t>apiserver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冬青黑体简体中文 W3" pitchFamily="34" charset="-122"/>
                  <a:ea typeface="冬青黑体简体中文 W3" pitchFamily="34" charset="-122"/>
                  <a:cs typeface="微软雅黑"/>
                  <a:sym typeface="Calibri"/>
                </a:rPr>
                <a:t>之间的</a:t>
              </a:r>
              <a:r>
                <a:rPr lang="en-US" altLang="zh-CN" sz="2400" dirty="0" smtClean="0">
                  <a:solidFill>
                    <a:schemeClr val="tx1"/>
                  </a:solidFill>
                  <a:latin typeface="冬青黑体简体中文 W3" pitchFamily="34" charset="-122"/>
                  <a:ea typeface="冬青黑体简体中文 W3" pitchFamily="34" charset="-122"/>
                  <a:cs typeface="微软雅黑"/>
                  <a:sym typeface="Calibri"/>
                </a:rPr>
                <a:t>watch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冬青黑体简体中文 W3" pitchFamily="34" charset="-122"/>
                  <a:ea typeface="冬青黑体简体中文 W3" pitchFamily="34" charset="-122"/>
                  <a:cs typeface="微软雅黑"/>
                  <a:sym typeface="Calibri"/>
                </a:rPr>
                <a:t>连接频繁断开</a:t>
              </a:r>
              <a:endPara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endParaRPr>
            </a:p>
          </p:txBody>
        </p:sp>
        <p:sp>
          <p:nvSpPr>
            <p:cNvPr id="24" name="Shape 129"/>
            <p:cNvSpPr/>
            <p:nvPr/>
          </p:nvSpPr>
          <p:spPr>
            <a:xfrm>
              <a:off x="9456263" y="4126696"/>
              <a:ext cx="2932125" cy="1159247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25400" tIns="25400" rIns="25400" bIns="25400" anchor="ctr">
              <a:spAutoFit/>
            </a:bodyPr>
            <a:lstStyle>
              <a:lvl1pPr defTabSz="584200">
                <a:defRPr sz="4800"/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2400" dirty="0" smtClean="0">
                  <a:solidFill>
                    <a:schemeClr val="tx1"/>
                  </a:solidFill>
                  <a:latin typeface="冬青黑体简体中文 W3" pitchFamily="34" charset="-122"/>
                  <a:ea typeface="冬青黑体简体中文 W3" pitchFamily="34" charset="-122"/>
                  <a:cs typeface="微软雅黑"/>
                </a:rPr>
                <a:t>高水位下触发的</a:t>
              </a:r>
              <a:r>
                <a:rPr lang="en-US" altLang="zh-CN" sz="2400" dirty="0" smtClean="0">
                  <a:solidFill>
                    <a:schemeClr val="tx1"/>
                  </a:solidFill>
                  <a:latin typeface="冬青黑体简体中文 W3" pitchFamily="34" charset="-122"/>
                  <a:ea typeface="冬青黑体简体中文 W3" pitchFamily="34" charset="-122"/>
                  <a:cs typeface="微软雅黑"/>
                </a:rPr>
                <a:t>bug</a:t>
              </a:r>
              <a:endParaRPr 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endParaRPr>
            </a:p>
          </p:txBody>
        </p:sp>
        <p:sp>
          <p:nvSpPr>
            <p:cNvPr id="17" name="Shape 129"/>
            <p:cNvSpPr/>
            <p:nvPr/>
          </p:nvSpPr>
          <p:spPr>
            <a:xfrm>
              <a:off x="1586713" y="4126696"/>
              <a:ext cx="2780434" cy="1093974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25400" tIns="25400" rIns="25400" bIns="25400" anchor="ctr">
              <a:spAutoFit/>
            </a:bodyPr>
            <a:lstStyle>
              <a:lvl1pPr defTabSz="584200">
                <a:defRPr sz="4800"/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2400" dirty="0" smtClean="0">
                  <a:solidFill>
                    <a:schemeClr val="tx1"/>
                  </a:solidFill>
                  <a:latin typeface="冬青黑体简体中文 W3" pitchFamily="34" charset="-122"/>
                  <a:ea typeface="冬青黑体简体中文 W3" pitchFamily="34" charset="-122"/>
                  <a:cs typeface="微软雅黑"/>
                </a:rPr>
                <a:t>控制器和调度器协程泄漏</a:t>
              </a:r>
              <a:endPara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60827" y="2041711"/>
              <a:ext cx="869149" cy="1885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dirty="0">
                  <a:solidFill>
                    <a:srgbClr val="EE542A"/>
                  </a:solidFill>
                  <a:latin typeface="DINPro-Regular" pitchFamily="50" charset="0"/>
                </a:rPr>
                <a:t>1</a:t>
              </a:r>
              <a:endParaRPr lang="zh-CN" altLang="en-US" sz="9600" dirty="0">
                <a:solidFill>
                  <a:srgbClr val="EE542A"/>
                </a:solidFill>
                <a:latin typeface="DINPro-Regular" pitchFamily="50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97387" y="2041711"/>
              <a:ext cx="869149" cy="1885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dirty="0">
                  <a:solidFill>
                    <a:srgbClr val="EE542A"/>
                  </a:solidFill>
                  <a:latin typeface="DINPro-Regular" pitchFamily="50" charset="0"/>
                </a:rPr>
                <a:t>2</a:t>
              </a:r>
              <a:endParaRPr lang="zh-CN" altLang="en-US" sz="9600" dirty="0">
                <a:solidFill>
                  <a:srgbClr val="EE542A"/>
                </a:solidFill>
                <a:latin typeface="DINPro-Regular" pitchFamily="50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818866" y="2041711"/>
              <a:ext cx="869149" cy="1885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dirty="0">
                  <a:solidFill>
                    <a:srgbClr val="EE542A"/>
                  </a:solidFill>
                  <a:latin typeface="DINPro-Regular" pitchFamily="50" charset="0"/>
                </a:rPr>
                <a:t>3</a:t>
              </a:r>
              <a:endParaRPr lang="zh-CN" altLang="en-US" sz="9600" dirty="0">
                <a:solidFill>
                  <a:srgbClr val="EE542A"/>
                </a:solidFill>
                <a:latin typeface="DINPro-Regular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956370"/>
      </p:ext>
    </p:extLst>
  </p:cSld>
  <p:clrMapOvr>
    <a:masterClrMapping/>
  </p:clrMapOvr>
  <p:transition>
    <p:push dir="u"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/>
          </p:cNvSpPr>
          <p:nvPr>
            <p:ph type="body" sz="quarter" idx="1"/>
          </p:nvPr>
        </p:nvSpPr>
        <p:spPr>
          <a:xfrm>
            <a:off x="395535" y="3879053"/>
            <a:ext cx="8352930" cy="120613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>
                <a:solidFill>
                  <a:srgbClr val="F3F5F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/>
              <a:t>安全性和可靠性</a:t>
            </a:r>
          </a:p>
        </p:txBody>
      </p:sp>
      <p:sp>
        <p:nvSpPr>
          <p:cNvPr id="413" name="Shape 413"/>
          <p:cNvSpPr/>
          <p:nvPr/>
        </p:nvSpPr>
        <p:spPr>
          <a:xfrm>
            <a:off x="3929090" y="2204864"/>
            <a:ext cx="1285823" cy="1285823"/>
          </a:xfrm>
          <a:prstGeom prst="ellipse">
            <a:avLst/>
          </a:prstGeom>
          <a:ln w="12700">
            <a:solidFill>
              <a:srgbClr val="F3F5F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3F5F9"/>
                </a:solidFill>
              </a:defRPr>
            </a:pP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4237405" y="2505089"/>
            <a:ext cx="669192" cy="777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40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03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/>
          </p:cNvSpPr>
          <p:nvPr>
            <p:ph type="title"/>
          </p:nvPr>
        </p:nvSpPr>
        <p:spPr>
          <a:xfrm>
            <a:off x="179511" y="188639"/>
            <a:ext cx="8229601" cy="706091"/>
          </a:xfrm>
          <a:prstGeom prst="rect">
            <a:avLst/>
          </a:prstGeom>
        </p:spPr>
        <p:txBody>
          <a:bodyPr/>
          <a:lstStyle>
            <a:lvl1pPr marL="398145" indent="-398145" algn="l" defTabSz="446405">
              <a:spcBef>
                <a:spcPts val="3400"/>
              </a:spcBef>
              <a:defRPr sz="3530">
                <a:solidFill>
                  <a:srgbClr val="F3F5F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 smtClean="0"/>
              <a:t>apiserver</a:t>
            </a:r>
            <a:r>
              <a:rPr lang="zh-CN" altLang="en-US" dirty="0" smtClean="0"/>
              <a:t>扩展授权</a:t>
            </a:r>
          </a:p>
        </p:txBody>
      </p:sp>
      <p:pic>
        <p:nvPicPr>
          <p:cNvPr id="33" name="image30.png" descr="E:\netease\doc\nce\NCE2.0\运营\蜂巢LOGO不同尺寸\蜂巢LOGO大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336" y="6359574"/>
            <a:ext cx="1158822" cy="4755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" name="Shape 129"/>
          <p:cNvSpPr/>
          <p:nvPr/>
        </p:nvSpPr>
        <p:spPr>
          <a:xfrm>
            <a:off x="179705" y="1687830"/>
            <a:ext cx="6822440" cy="1148080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defTabSz="584200">
              <a:defRPr sz="4800"/>
            </a:lvl1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在</a:t>
            </a:r>
            <a:r>
              <a:rPr lang="en-US" alt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k8s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层面实现不同租户之间资源的隔离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</p:txBody>
      </p:sp>
      <p:sp>
        <p:nvSpPr>
          <p:cNvPr id="2" name="Shape 129"/>
          <p:cNvSpPr/>
          <p:nvPr/>
        </p:nvSpPr>
        <p:spPr>
          <a:xfrm>
            <a:off x="179704" y="2954363"/>
            <a:ext cx="8856720" cy="1713290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defTabSz="584200">
              <a:defRPr sz="4800"/>
            </a:lvl1pPr>
          </a:lstStyle>
          <a:p>
            <a:pPr>
              <a:lnSpc>
                <a:spcPct val="150000"/>
              </a:lnSpc>
            </a:pPr>
            <a:r>
              <a:rPr 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原生的授权配置文件：</a:t>
            </a: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/>
              </a:solidFill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  <a:p>
            <a:pPr>
              <a:lnSpc>
                <a:spcPct val="150000"/>
              </a:lnSpc>
            </a:pPr>
            <a:r>
              <a:rPr lang="zh-CN" sz="2400" dirty="0" smtClean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自</a:t>
            </a:r>
            <a:r>
              <a:rPr 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开发的授权配置文件</a:t>
            </a:r>
            <a:r>
              <a:rPr lang="zh-CN" sz="2400" dirty="0" smtClean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：</a:t>
            </a:r>
            <a:endParaRPr lang="zh-CN" sz="2400" dirty="0">
              <a:solidFill>
                <a:schemeClr val="tx1"/>
              </a:solidFill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0117" y="3580175"/>
            <a:ext cx="8208086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"user":"*","namespace":"</a:t>
            </a:r>
            <a:r>
              <a:rPr lang="en-US" altLang="zh-CN" sz="1600" dirty="0" err="1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kube-daem</a:t>
            </a:r>
            <a:r>
              <a:rPr lang="en-US" altLang="zh-CN" sz="16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onset","resource":"*","apiGroup":"*"}</a:t>
            </a:r>
            <a:endParaRPr lang="zh-CN" altLang="zh-CN" sz="1600" dirty="0">
              <a:solidFill>
                <a:schemeClr val="tx1"/>
              </a:solidFill>
              <a:latin typeface="冬青黑体简体中文 W3" pitchFamily="34" charset="-122"/>
              <a:ea typeface="冬青黑体简体中文 W3" pitchFamily="34" charset="-122"/>
              <a:cs typeface="微软雅黑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30117" y="4680146"/>
            <a:ext cx="8208086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{"</a:t>
            </a:r>
            <a:r>
              <a:rPr lang="en-US" altLang="zh-CN" sz="1600" dirty="0" err="1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ruleName</a:t>
            </a:r>
            <a:r>
              <a:rPr lang="en-US" altLang="zh-CN" sz="16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": "kubelet", "resource": "</a:t>
            </a:r>
            <a:r>
              <a:rPr lang="en-US" altLang="zh-CN" sz="1600" dirty="0" err="1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persistentvolumes</a:t>
            </a:r>
            <a:r>
              <a:rPr lang="en-US" altLang="zh-CN" sz="16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", "</a:t>
            </a:r>
            <a:r>
              <a:rPr lang="en-US" altLang="zh-CN" sz="1600" dirty="0" err="1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tenantId</a:t>
            </a:r>
            <a:r>
              <a:rPr lang="en-US" altLang="zh-CN" sz="16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": "self", "method": "</a:t>
            </a:r>
            <a:r>
              <a:rPr lang="en-US" altLang="zh-CN" sz="1600" dirty="0" err="1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get&amp;list&amp;watch</a:t>
            </a:r>
            <a:r>
              <a:rPr lang="en-US" altLang="zh-CN" sz="16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"}</a:t>
            </a:r>
            <a:endParaRPr lang="zh-CN" altLang="zh-CN" sz="1600" dirty="0">
              <a:solidFill>
                <a:schemeClr val="tx1"/>
              </a:solidFill>
              <a:latin typeface="冬青黑体简体中文 W3" pitchFamily="34" charset="-122"/>
              <a:ea typeface="冬青黑体简体中文 W3" pitchFamily="34" charset="-122"/>
              <a:cs typeface="微软雅黑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fill="hold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/>
          </p:cNvSpPr>
          <p:nvPr>
            <p:ph type="title"/>
          </p:nvPr>
        </p:nvSpPr>
        <p:spPr>
          <a:xfrm>
            <a:off x="179511" y="188639"/>
            <a:ext cx="8229601" cy="706091"/>
          </a:xfrm>
          <a:prstGeom prst="rect">
            <a:avLst/>
          </a:prstGeom>
        </p:spPr>
        <p:txBody>
          <a:bodyPr/>
          <a:lstStyle>
            <a:lvl1pPr marL="398145" indent="-398145" algn="l" defTabSz="446405">
              <a:spcBef>
                <a:spcPts val="3400"/>
              </a:spcBef>
              <a:defRPr sz="3530">
                <a:solidFill>
                  <a:srgbClr val="F3F5F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 smtClean="0"/>
              <a:t>k8s</a:t>
            </a:r>
            <a:r>
              <a:rPr lang="zh-CN" altLang="en-US" dirty="0" smtClean="0"/>
              <a:t>的高可用</a:t>
            </a:r>
          </a:p>
        </p:txBody>
      </p:sp>
      <p:pic>
        <p:nvPicPr>
          <p:cNvPr id="33" name="image30.png" descr="E:\netease\doc\nce\NCE2.0\运营\蜂巢LOGO不同尺寸\蜂巢LOGO大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336" y="6359574"/>
            <a:ext cx="1158822" cy="4755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流程图: 可选过程 1"/>
          <p:cNvSpPr/>
          <p:nvPr/>
        </p:nvSpPr>
        <p:spPr>
          <a:xfrm>
            <a:off x="2840355" y="3698341"/>
            <a:ext cx="1596390" cy="505258"/>
          </a:xfrm>
          <a:prstGeom prst="flowChartAlternate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HA P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roxy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5106670" y="5068571"/>
            <a:ext cx="3001010" cy="1187449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kube-apiserver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controller-manager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kube-scheduler</a:t>
            </a:r>
          </a:p>
        </p:txBody>
      </p:sp>
      <p:sp>
        <p:nvSpPr>
          <p:cNvPr id="3" name="流程图: 过程 2"/>
          <p:cNvSpPr/>
          <p:nvPr/>
        </p:nvSpPr>
        <p:spPr>
          <a:xfrm>
            <a:off x="5106670" y="1447166"/>
            <a:ext cx="3001010" cy="1187449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kube-apiserver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controller-manager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kube-scheduler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5106670" y="3345181"/>
            <a:ext cx="3001010" cy="1187449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kube-apiserver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controller-manager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kube-scheduler</a:t>
            </a:r>
          </a:p>
        </p:txBody>
      </p:sp>
      <p:sp>
        <p:nvSpPr>
          <p:cNvPr id="5" name="流程图: 过程 4"/>
          <p:cNvSpPr/>
          <p:nvPr/>
        </p:nvSpPr>
        <p:spPr>
          <a:xfrm>
            <a:off x="497840" y="3495041"/>
            <a:ext cx="1449705" cy="455929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Node3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497840" y="2406651"/>
            <a:ext cx="1449705" cy="455929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Node2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</p:txBody>
      </p:sp>
      <p:sp>
        <p:nvSpPr>
          <p:cNvPr id="8" name="流程图: 过程 7"/>
          <p:cNvSpPr/>
          <p:nvPr/>
        </p:nvSpPr>
        <p:spPr>
          <a:xfrm>
            <a:off x="497840" y="1447166"/>
            <a:ext cx="1449705" cy="455929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Node1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497840" y="4410711"/>
            <a:ext cx="1449705" cy="699769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...</a:t>
            </a:r>
          </a:p>
        </p:txBody>
      </p:sp>
      <p:sp>
        <p:nvSpPr>
          <p:cNvPr id="10" name="流程图: 过程 9"/>
          <p:cNvSpPr/>
          <p:nvPr/>
        </p:nvSpPr>
        <p:spPr>
          <a:xfrm>
            <a:off x="497840" y="5491481"/>
            <a:ext cx="1449705" cy="455929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NodeN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</p:txBody>
      </p:sp>
      <p:cxnSp>
        <p:nvCxnSpPr>
          <p:cNvPr id="11" name="直接箭头连接符 10"/>
          <p:cNvCxnSpPr>
            <a:stCxn id="8" idx="3"/>
          </p:cNvCxnSpPr>
          <p:nvPr/>
        </p:nvCxnSpPr>
        <p:spPr>
          <a:xfrm>
            <a:off x="1947545" y="1675130"/>
            <a:ext cx="892810" cy="227584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直接箭头连接符 11"/>
          <p:cNvCxnSpPr>
            <a:stCxn id="7" idx="3"/>
          </p:cNvCxnSpPr>
          <p:nvPr/>
        </p:nvCxnSpPr>
        <p:spPr>
          <a:xfrm>
            <a:off x="1947545" y="2634615"/>
            <a:ext cx="892810" cy="131635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直接箭头连接符 12"/>
          <p:cNvCxnSpPr>
            <a:stCxn id="5" idx="3"/>
          </p:cNvCxnSpPr>
          <p:nvPr/>
        </p:nvCxnSpPr>
        <p:spPr>
          <a:xfrm>
            <a:off x="1947545" y="3723005"/>
            <a:ext cx="892810" cy="22796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直接箭头连接符 13"/>
          <p:cNvCxnSpPr>
            <a:stCxn id="9" idx="3"/>
          </p:cNvCxnSpPr>
          <p:nvPr/>
        </p:nvCxnSpPr>
        <p:spPr>
          <a:xfrm flipV="1">
            <a:off x="1947545" y="3950970"/>
            <a:ext cx="892810" cy="80962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直接箭头连接符 14"/>
          <p:cNvCxnSpPr>
            <a:stCxn id="10" idx="3"/>
          </p:cNvCxnSpPr>
          <p:nvPr/>
        </p:nvCxnSpPr>
        <p:spPr>
          <a:xfrm flipV="1">
            <a:off x="1947545" y="3950970"/>
            <a:ext cx="892810" cy="176847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接箭头连接符 15"/>
          <p:cNvCxnSpPr>
            <a:stCxn id="2" idx="3"/>
            <a:endCxn id="3" idx="1"/>
          </p:cNvCxnSpPr>
          <p:nvPr/>
        </p:nvCxnSpPr>
        <p:spPr>
          <a:xfrm flipV="1">
            <a:off x="4436745" y="2040890"/>
            <a:ext cx="669925" cy="191008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箭头连接符 16"/>
          <p:cNvCxnSpPr>
            <a:stCxn id="2" idx="3"/>
          </p:cNvCxnSpPr>
          <p:nvPr/>
        </p:nvCxnSpPr>
        <p:spPr>
          <a:xfrm>
            <a:off x="4436745" y="3950970"/>
            <a:ext cx="669925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直接箭头连接符 17"/>
          <p:cNvCxnSpPr>
            <a:endCxn id="6" idx="1"/>
          </p:cNvCxnSpPr>
          <p:nvPr/>
        </p:nvCxnSpPr>
        <p:spPr>
          <a:xfrm>
            <a:off x="4436745" y="3950970"/>
            <a:ext cx="669925" cy="171132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文本框 18"/>
          <p:cNvSpPr txBox="1"/>
          <p:nvPr/>
        </p:nvSpPr>
        <p:spPr>
          <a:xfrm>
            <a:off x="8107680" y="1857375"/>
            <a:ext cx="1265555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master1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107680" y="3836670"/>
            <a:ext cx="1487170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master2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107680" y="5535930"/>
            <a:ext cx="1246505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master3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fill="hold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/>
          </p:cNvSpPr>
          <p:nvPr>
            <p:ph type="body" sz="quarter" idx="1"/>
          </p:nvPr>
        </p:nvSpPr>
        <p:spPr>
          <a:xfrm>
            <a:off x="395535" y="3879053"/>
            <a:ext cx="8352930" cy="120613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>
                <a:solidFill>
                  <a:srgbClr val="F3F5F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/>
              <a:t>运维优化</a:t>
            </a:r>
          </a:p>
        </p:txBody>
      </p:sp>
      <p:sp>
        <p:nvSpPr>
          <p:cNvPr id="413" name="Shape 413"/>
          <p:cNvSpPr/>
          <p:nvPr/>
        </p:nvSpPr>
        <p:spPr>
          <a:xfrm>
            <a:off x="3929090" y="2204864"/>
            <a:ext cx="1285823" cy="1285823"/>
          </a:xfrm>
          <a:prstGeom prst="ellipse">
            <a:avLst/>
          </a:prstGeom>
          <a:ln w="12700">
            <a:solidFill>
              <a:srgbClr val="F3F5F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3F5F9"/>
                </a:solidFill>
              </a:defRPr>
            </a:pP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4244341" y="2505089"/>
            <a:ext cx="655320" cy="7010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40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0</a:t>
            </a:r>
            <a:r>
              <a:rPr lang="en-US"/>
              <a:t>4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/>
          </p:cNvSpPr>
          <p:nvPr>
            <p:ph type="title"/>
          </p:nvPr>
        </p:nvSpPr>
        <p:spPr>
          <a:xfrm>
            <a:off x="179511" y="188639"/>
            <a:ext cx="8229601" cy="706091"/>
          </a:xfrm>
          <a:prstGeom prst="rect">
            <a:avLst/>
          </a:prstGeom>
        </p:spPr>
        <p:txBody>
          <a:bodyPr/>
          <a:lstStyle>
            <a:lvl1pPr marL="398145" indent="-398145" algn="l" defTabSz="446405">
              <a:spcBef>
                <a:spcPts val="3400"/>
              </a:spcBef>
              <a:defRPr sz="3530">
                <a:solidFill>
                  <a:srgbClr val="F3F5F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smtClean="0"/>
              <a:t>apiserver</a:t>
            </a:r>
            <a:r>
              <a:rPr lang="zh-CN" altLang="en-US" dirty="0" smtClean="0"/>
              <a:t>动态流控</a:t>
            </a:r>
          </a:p>
        </p:txBody>
      </p:sp>
      <p:pic>
        <p:nvPicPr>
          <p:cNvPr id="33" name="image30.png" descr="E:\netease\doc\nce\NCE2.0\运营\蜂巢LOGO不同尺寸\蜂巢LOGO大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336" y="6359574"/>
            <a:ext cx="1158822" cy="4755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" name="Shape 129"/>
          <p:cNvSpPr/>
          <p:nvPr/>
        </p:nvSpPr>
        <p:spPr>
          <a:xfrm>
            <a:off x="162560" y="1350645"/>
            <a:ext cx="8981440" cy="4988560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defTabSz="584200">
              <a:defRPr sz="4800"/>
            </a:lvl1pPr>
          </a:lstStyle>
          <a:p>
            <a:pPr>
              <a:lnSpc>
                <a:spcPct val="150000"/>
              </a:lnSpc>
            </a:pPr>
            <a:r>
              <a:rPr 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原生的流控存在的问题：</a:t>
            </a:r>
          </a:p>
          <a:p>
            <a:pPr>
              <a:lnSpc>
                <a:spcPct val="150000"/>
              </a:lnSpc>
            </a:pPr>
            <a:r>
              <a:rPr 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只有一个并发度阈值，粒度太粗。低优先级的请求可能会导致高优先级请求被流控。</a:t>
            </a:r>
          </a:p>
          <a:p>
            <a:pPr>
              <a:lnSpc>
                <a:spcPct val="150000"/>
              </a:lnSpc>
            </a:pPr>
            <a:endParaRPr lang="zh-CN" sz="2400" dirty="0">
              <a:solidFill>
                <a:schemeClr val="tx1"/>
              </a:solidFill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我们开发的流控主要有几个特点：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1.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细化流控请求，按照</a:t>
            </a:r>
            <a:r>
              <a:rPr lang="zh-CN" altLang="en-US" sz="2400" dirty="0">
                <a:solidFill>
                  <a:srgbClr val="FF0000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客户端、资源、请求类型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三个维度进行流控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2.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可以</a:t>
            </a:r>
            <a:r>
              <a:rPr lang="zh-CN" altLang="en-US" sz="2400" dirty="0">
                <a:solidFill>
                  <a:srgbClr val="FF0000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动态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设置流控阈值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3.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提供当前并发度的</a:t>
            </a:r>
            <a:r>
              <a:rPr lang="zh-CN" altLang="en-US" sz="2400" dirty="0">
                <a:solidFill>
                  <a:srgbClr val="FF0000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查询接口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。可以采集绘图，掌握系统当前状态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4.90%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阈值时，提前预警；被流控时，进行告警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0" y="1450556"/>
            <a:ext cx="2647329" cy="4430224"/>
          </a:xfrm>
          <a:prstGeom prst="rect">
            <a:avLst/>
          </a:prstGeom>
          <a:solidFill>
            <a:srgbClr val="000000">
              <a:alpha val="72000"/>
            </a:srgb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301453" y="1412560"/>
            <a:ext cx="2215112" cy="3295655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800"/>
              </a:spcBef>
              <a:buSzTx/>
              <a:buNone/>
              <a:defRPr sz="3600">
                <a:solidFill>
                  <a:srgbClr val="558ED5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sz="3200" dirty="0"/>
              <a:t>李岚清</a:t>
            </a:r>
          </a:p>
          <a:p>
            <a:pPr marL="0" indent="0">
              <a:spcBef>
                <a:spcPts val="900"/>
              </a:spcBef>
              <a:buSzTx/>
              <a:buNone/>
              <a:defRPr sz="15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sz="1800" dirty="0"/>
              <a:t>毕业于浙江大学计算机学院数据库实验室。目前，在容器编排团队担任核心开发，对</a:t>
            </a:r>
            <a:r>
              <a:rPr lang="en-US" altLang="zh-CN" sz="1800" dirty="0"/>
              <a:t>k8s</a:t>
            </a:r>
            <a:r>
              <a:rPr lang="zh-CN" altLang="en-US" sz="1800" dirty="0"/>
              <a:t>有深入理解。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/>
          </p:cNvSpPr>
          <p:nvPr>
            <p:ph type="title"/>
          </p:nvPr>
        </p:nvSpPr>
        <p:spPr>
          <a:xfrm>
            <a:off x="179511" y="188639"/>
            <a:ext cx="8229601" cy="706091"/>
          </a:xfrm>
          <a:prstGeom prst="rect">
            <a:avLst/>
          </a:prstGeom>
        </p:spPr>
        <p:txBody>
          <a:bodyPr/>
          <a:lstStyle>
            <a:lvl1pPr marL="398145" indent="-398145" algn="l" defTabSz="446405">
              <a:spcBef>
                <a:spcPts val="3400"/>
              </a:spcBef>
              <a:defRPr sz="3530">
                <a:solidFill>
                  <a:srgbClr val="F3F5F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dirty="0" smtClean="0"/>
              <a:t>日志格式</a:t>
            </a:r>
            <a:r>
              <a:rPr lang="zh-CN" dirty="0" smtClean="0"/>
              <a:t>调整</a:t>
            </a:r>
            <a:endParaRPr lang="zh-CN" dirty="0" smtClean="0"/>
          </a:p>
        </p:txBody>
      </p:sp>
      <p:pic>
        <p:nvPicPr>
          <p:cNvPr id="33" name="image30.png" descr="E:\netease\doc\nce\NCE2.0\运营\蜂巢LOGO不同尺寸\蜂巢LOGO大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336" y="6359574"/>
            <a:ext cx="1158822" cy="4755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47072" y="1855600"/>
            <a:ext cx="8208086" cy="1156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2016-09-06 20:28:07.159506 I handlers.go:174] [] GET-endpoints /</a:t>
            </a:r>
            <a:r>
              <a:rPr lang="en-US" altLang="zh-CN" sz="1600" dirty="0" err="1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api</a:t>
            </a:r>
            <a:r>
              <a:rPr lang="en-US" altLang="zh-CN" sz="16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/v1/namespaces/ns1/endpoints/</a:t>
            </a:r>
            <a:r>
              <a:rPr lang="en-US" altLang="zh-CN" sz="1600" dirty="0" err="1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redis</a:t>
            </a:r>
            <a:r>
              <a:rPr lang="en-US" altLang="zh-CN" sz="16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-service: (1.5ms) 200 [[kube-controller-manager] 127.0.0.1:36066</a:t>
            </a:r>
            <a:r>
              <a:rPr lang="en-US" altLang="zh-CN" sz="1600" dirty="0" smtClean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]</a:t>
            </a:r>
            <a:endParaRPr lang="en-US" altLang="zh-CN" sz="1600" dirty="0">
              <a:solidFill>
                <a:schemeClr val="tx1"/>
              </a:solidFill>
              <a:latin typeface="冬青黑体简体中文 W3" pitchFamily="34" charset="-122"/>
              <a:ea typeface="冬青黑体简体中文 W3" pitchFamily="34" charset="-122"/>
              <a:cs typeface="微软雅黑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072" y="3334871"/>
            <a:ext cx="8208086" cy="23083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主要是从</a:t>
            </a:r>
            <a:r>
              <a:rPr lang="en-US" altLang="zh-CN" sz="2400" dirty="0" err="1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api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调用时间（</a:t>
            </a:r>
            <a:r>
              <a:rPr lang="en-US" alt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 2016-09-06 20:28:07.159506 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），</a:t>
            </a:r>
            <a:r>
              <a:rPr lang="en-US" alt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method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 GET-endpoints 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），耗时（</a:t>
            </a:r>
            <a:r>
              <a:rPr lang="en-US" alt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 1.5ms 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），</a:t>
            </a:r>
            <a:r>
              <a:rPr lang="en-US" alt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agent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等方面进行的调整</a:t>
            </a:r>
            <a:r>
              <a:rPr lang="zh-CN" altLang="en-US" sz="2400" dirty="0" smtClean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，从而方便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日志采集以及查找</a:t>
            </a:r>
            <a:r>
              <a:rPr lang="zh-CN" altLang="en-US" sz="2400" dirty="0" smtClean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定位问题。</a:t>
            </a:r>
            <a:endParaRPr lang="zh-CN" altLang="en-US" sz="2400" dirty="0">
              <a:solidFill>
                <a:schemeClr val="tx1"/>
              </a:solidFill>
              <a:latin typeface="冬青黑体简体中文 W3" pitchFamily="34" charset="-122"/>
              <a:ea typeface="冬青黑体简体中文 W3" pitchFamily="34" charset="-122"/>
              <a:cs typeface="微软雅黑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fill="hold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/>
          </p:cNvSpPr>
          <p:nvPr>
            <p:ph type="body" sz="quarter" idx="1"/>
          </p:nvPr>
        </p:nvSpPr>
        <p:spPr>
          <a:xfrm>
            <a:off x="395535" y="3879053"/>
            <a:ext cx="8352930" cy="120613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>
                <a:solidFill>
                  <a:srgbClr val="F3F5F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/>
              <a:t>新特性调研</a:t>
            </a:r>
          </a:p>
        </p:txBody>
      </p:sp>
      <p:sp>
        <p:nvSpPr>
          <p:cNvPr id="413" name="Shape 413"/>
          <p:cNvSpPr/>
          <p:nvPr/>
        </p:nvSpPr>
        <p:spPr>
          <a:xfrm>
            <a:off x="3929090" y="2204864"/>
            <a:ext cx="1285823" cy="1285823"/>
          </a:xfrm>
          <a:prstGeom prst="ellipse">
            <a:avLst/>
          </a:prstGeom>
          <a:ln w="12700">
            <a:solidFill>
              <a:srgbClr val="F3F5F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3F5F9"/>
                </a:solidFill>
              </a:defRPr>
            </a:pP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4244341" y="2505089"/>
            <a:ext cx="655320" cy="7010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40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0</a:t>
            </a:r>
            <a:r>
              <a:rPr lang="en-US"/>
              <a:t>5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/>
          </p:cNvSpPr>
          <p:nvPr>
            <p:ph type="title"/>
          </p:nvPr>
        </p:nvSpPr>
        <p:spPr>
          <a:xfrm>
            <a:off x="179511" y="188639"/>
            <a:ext cx="8229601" cy="706091"/>
          </a:xfrm>
          <a:prstGeom prst="rect">
            <a:avLst/>
          </a:prstGeom>
        </p:spPr>
        <p:txBody>
          <a:bodyPr/>
          <a:lstStyle>
            <a:lvl1pPr marL="398145" indent="-398145" algn="l" defTabSz="446405">
              <a:spcBef>
                <a:spcPts val="3400"/>
              </a:spcBef>
              <a:defRPr sz="3530">
                <a:solidFill>
                  <a:srgbClr val="F3F5F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 smtClean="0"/>
              <a:t>版本升级时的主要问题</a:t>
            </a:r>
            <a:endParaRPr lang="en-US" altLang="zh-CN" dirty="0" smtClean="0"/>
          </a:p>
        </p:txBody>
      </p:sp>
      <p:pic>
        <p:nvPicPr>
          <p:cNvPr id="33" name="image30.png" descr="E:\netease\doc\nce\NCE2.0\运营\蜂巢LOGO不同尺寸\蜂巢LOGO大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336" y="6359574"/>
            <a:ext cx="1158822" cy="4755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5" name="组合 4"/>
          <p:cNvGrpSpPr/>
          <p:nvPr/>
        </p:nvGrpSpPr>
        <p:grpSpPr>
          <a:xfrm flipH="1">
            <a:off x="560965" y="1765885"/>
            <a:ext cx="90805" cy="1752600"/>
            <a:chOff x="966788" y="2035318"/>
            <a:chExt cx="96837" cy="1755689"/>
          </a:xfrm>
        </p:grpSpPr>
        <p:sp>
          <p:nvSpPr>
            <p:cNvPr id="6" name="正圆 164"/>
            <p:cNvSpPr>
              <a:spLocks noChangeArrowheads="1"/>
            </p:cNvSpPr>
            <p:nvPr/>
          </p:nvSpPr>
          <p:spPr bwMode="auto">
            <a:xfrm>
              <a:off x="966788" y="2035318"/>
              <a:ext cx="96837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600"/>
            </a:p>
          </p:txBody>
        </p:sp>
        <p:sp>
          <p:nvSpPr>
            <p:cNvPr id="7" name="正圆 164"/>
            <p:cNvSpPr>
              <a:spLocks noChangeArrowheads="1"/>
            </p:cNvSpPr>
            <p:nvPr/>
          </p:nvSpPr>
          <p:spPr bwMode="auto">
            <a:xfrm>
              <a:off x="966788" y="2614796"/>
              <a:ext cx="96837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600"/>
            </a:p>
          </p:txBody>
        </p:sp>
        <p:sp>
          <p:nvSpPr>
            <p:cNvPr id="8" name="正圆 164"/>
            <p:cNvSpPr>
              <a:spLocks noChangeArrowheads="1"/>
            </p:cNvSpPr>
            <p:nvPr/>
          </p:nvSpPr>
          <p:spPr bwMode="auto">
            <a:xfrm>
              <a:off x="966788" y="3149982"/>
              <a:ext cx="96837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600"/>
            </a:p>
          </p:txBody>
        </p:sp>
        <p:sp>
          <p:nvSpPr>
            <p:cNvPr id="9" name="正圆 164"/>
            <p:cNvSpPr>
              <a:spLocks noChangeArrowheads="1"/>
            </p:cNvSpPr>
            <p:nvPr/>
          </p:nvSpPr>
          <p:spPr bwMode="auto">
            <a:xfrm>
              <a:off x="966788" y="3695757"/>
              <a:ext cx="96837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600"/>
            </a:p>
          </p:txBody>
        </p:sp>
      </p:grpSp>
      <p:sp>
        <p:nvSpPr>
          <p:cNvPr id="3" name="矩形 2"/>
          <p:cNvSpPr/>
          <p:nvPr/>
        </p:nvSpPr>
        <p:spPr>
          <a:xfrm>
            <a:off x="941294" y="1474845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Service</a:t>
            </a:r>
            <a:r>
              <a:rPr lang="zh-CN" altLang="en-US" sz="2400" dirty="0" smtClean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和</a:t>
            </a:r>
            <a:r>
              <a:rPr lang="en-US" altLang="zh-CN" sz="2400" dirty="0" smtClean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Endpoint</a:t>
            </a:r>
            <a:endParaRPr lang="zh-CN" altLang="en-US" sz="2400" dirty="0">
              <a:solidFill>
                <a:schemeClr val="tx1"/>
              </a:solidFill>
              <a:latin typeface="冬青黑体简体中文 W3" pitchFamily="34" charset="-122"/>
              <a:ea typeface="冬青黑体简体中文 W3" pitchFamily="34" charset="-122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DaemonSet</a:t>
            </a:r>
            <a:endParaRPr lang="zh-CN" altLang="en-US" sz="2400" dirty="0">
              <a:solidFill>
                <a:schemeClr val="tx1"/>
              </a:solidFill>
              <a:latin typeface="冬青黑体简体中文 W3" pitchFamily="34" charset="-122"/>
              <a:ea typeface="冬青黑体简体中文 W3" pitchFamily="34" charset="-122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Deployment</a:t>
            </a:r>
            <a:endParaRPr lang="zh-CN" altLang="en-US" sz="2400" dirty="0">
              <a:solidFill>
                <a:schemeClr val="tx1"/>
              </a:solidFill>
              <a:latin typeface="冬青黑体简体中文 W3" pitchFamily="34" charset="-122"/>
              <a:ea typeface="冬青黑体简体中文 W3" pitchFamily="34" charset="-122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HorizontalPodAutoScaler</a:t>
            </a:r>
            <a:endParaRPr lang="en-US" altLang="zh-CN" sz="2400" dirty="0" smtClean="0">
              <a:solidFill>
                <a:schemeClr val="tx1"/>
              </a:solidFill>
              <a:latin typeface="冬青黑体简体中文 W3" pitchFamily="34" charset="-122"/>
              <a:ea typeface="冬青黑体简体中文 W3" pitchFamily="34" charset="-122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多</a:t>
            </a:r>
            <a:r>
              <a:rPr lang="zh-CN" altLang="en-US" sz="2400" dirty="0" smtClean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</a:rPr>
              <a:t>容器支持</a:t>
            </a:r>
            <a:endParaRPr lang="zh-CN" altLang="en-US" sz="2400" dirty="0">
              <a:solidFill>
                <a:schemeClr val="tx1"/>
              </a:solidFill>
              <a:latin typeface="冬青黑体简体中文 W3" pitchFamily="34" charset="-122"/>
              <a:ea typeface="冬青黑体简体中文 W3" pitchFamily="34" charset="-122"/>
              <a:cs typeface="微软雅黑"/>
            </a:endParaRPr>
          </a:p>
        </p:txBody>
      </p:sp>
      <p:sp>
        <p:nvSpPr>
          <p:cNvPr id="11" name="正圆 164"/>
          <p:cNvSpPr>
            <a:spLocks noChangeArrowheads="1"/>
          </p:cNvSpPr>
          <p:nvPr/>
        </p:nvSpPr>
        <p:spPr bwMode="auto">
          <a:xfrm flipH="1">
            <a:off x="560965" y="3952320"/>
            <a:ext cx="90805" cy="95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tIns="46990" rIns="90170" bIns="4699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60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fill="hold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>
            <a:spLocks noGrp="1"/>
          </p:cNvSpPr>
          <p:nvPr>
            <p:ph type="body" sz="quarter" idx="1"/>
          </p:nvPr>
        </p:nvSpPr>
        <p:spPr>
          <a:xfrm>
            <a:off x="395535" y="3879053"/>
            <a:ext cx="8352930" cy="120613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>
                <a:solidFill>
                  <a:srgbClr val="F3F5F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新年规划</a:t>
            </a:r>
          </a:p>
        </p:txBody>
      </p:sp>
      <p:sp>
        <p:nvSpPr>
          <p:cNvPr id="518" name="Shape 518"/>
          <p:cNvSpPr/>
          <p:nvPr/>
        </p:nvSpPr>
        <p:spPr>
          <a:xfrm>
            <a:off x="3929090" y="2204864"/>
            <a:ext cx="1285823" cy="1285823"/>
          </a:xfrm>
          <a:prstGeom prst="ellipse">
            <a:avLst/>
          </a:prstGeom>
          <a:ln w="12700">
            <a:solidFill>
              <a:srgbClr val="F3F5F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3F5F9"/>
                </a:solidFill>
              </a:defRPr>
            </a:pPr>
            <a:endParaRPr/>
          </a:p>
        </p:txBody>
      </p:sp>
      <p:sp>
        <p:nvSpPr>
          <p:cNvPr id="519" name="Shape 519"/>
          <p:cNvSpPr/>
          <p:nvPr/>
        </p:nvSpPr>
        <p:spPr>
          <a:xfrm>
            <a:off x="4240501" y="2505089"/>
            <a:ext cx="663000" cy="7078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4000">
                <a:solidFill>
                  <a:srgbClr val="F3F5F9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rPr dirty="0" smtClean="0"/>
              <a:t>0</a:t>
            </a:r>
            <a:r>
              <a:rPr lang="en-US" dirty="0"/>
              <a:t>6</a:t>
            </a:r>
            <a:endParaRPr 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image30.png" descr="E:\netease\doc\nce\NCE2.0\运营\蜂巢LOGO不同尺寸\蜂巢LOGO大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336" y="6359574"/>
            <a:ext cx="1158822" cy="4755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22" name="Shape 522"/>
          <p:cNvSpPr>
            <a:spLocks noGrp="1"/>
          </p:cNvSpPr>
          <p:nvPr>
            <p:ph type="title"/>
          </p:nvPr>
        </p:nvSpPr>
        <p:spPr>
          <a:xfrm>
            <a:off x="179511" y="188639"/>
            <a:ext cx="8229601" cy="706091"/>
          </a:xfrm>
          <a:prstGeom prst="rect">
            <a:avLst/>
          </a:prstGeom>
        </p:spPr>
        <p:txBody>
          <a:bodyPr/>
          <a:lstStyle>
            <a:lvl1pPr algn="l" defTabSz="895985">
              <a:defRPr sz="3530">
                <a:solidFill>
                  <a:srgbClr val="F3F5F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目标展望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fill="hold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445" y="692246"/>
            <a:ext cx="2161111" cy="187265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70" name="Shape 570"/>
          <p:cNvSpPr/>
          <p:nvPr/>
        </p:nvSpPr>
        <p:spPr>
          <a:xfrm>
            <a:off x="3838466" y="2996951"/>
            <a:ext cx="1744623" cy="523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c.163.com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179511" y="44623"/>
            <a:ext cx="8229601" cy="1143001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目录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xfrm>
            <a:off x="4589144" y="3574911"/>
            <a:ext cx="2520282" cy="64807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SzTx/>
              <a:buNone/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/>
              <a:t>安全性和可靠性</a:t>
            </a:r>
          </a:p>
        </p:txBody>
      </p:sp>
      <p:sp>
        <p:nvSpPr>
          <p:cNvPr id="134" name="Shape 134"/>
          <p:cNvSpPr/>
          <p:nvPr/>
        </p:nvSpPr>
        <p:spPr>
          <a:xfrm>
            <a:off x="340673" y="3574911"/>
            <a:ext cx="1584176" cy="41783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spcBef>
                <a:spcPts val="400"/>
              </a:spcBef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>
                <a:sym typeface="+mn-ea"/>
              </a:rPr>
              <a:t>产品功能</a:t>
            </a:r>
            <a:endParaRPr lang="zh-CN"/>
          </a:p>
        </p:txBody>
      </p:sp>
      <p:sp>
        <p:nvSpPr>
          <p:cNvPr id="135" name="Shape 135"/>
          <p:cNvSpPr/>
          <p:nvPr/>
        </p:nvSpPr>
        <p:spPr>
          <a:xfrm>
            <a:off x="2212880" y="3574911"/>
            <a:ext cx="2448273" cy="41783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spcBef>
                <a:spcPts val="400"/>
              </a:spcBef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/>
              <a:t>性能优化</a:t>
            </a:r>
          </a:p>
        </p:txBody>
      </p:sp>
      <p:grpSp>
        <p:nvGrpSpPr>
          <p:cNvPr id="138" name="Group 138"/>
          <p:cNvGrpSpPr/>
          <p:nvPr/>
        </p:nvGrpSpPr>
        <p:grpSpPr>
          <a:xfrm>
            <a:off x="353614" y="1702703"/>
            <a:ext cx="1571236" cy="1571235"/>
            <a:chOff x="0" y="0"/>
            <a:chExt cx="1571234" cy="1571234"/>
          </a:xfrm>
        </p:grpSpPr>
        <p:sp>
          <p:nvSpPr>
            <p:cNvPr id="136" name="Shape 136"/>
            <p:cNvSpPr/>
            <p:nvPr/>
          </p:nvSpPr>
          <p:spPr>
            <a:xfrm>
              <a:off x="-1" y="-1"/>
              <a:ext cx="1571236" cy="1571236"/>
            </a:xfrm>
            <a:prstGeom prst="ellipse">
              <a:avLst/>
            </a:prstGeom>
            <a:solidFill>
              <a:srgbClr val="095FB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600">
                  <a:solidFill>
                    <a:srgbClr val="F3F5F9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230101" y="435096"/>
              <a:ext cx="1111032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600">
                  <a:solidFill>
                    <a:srgbClr val="F3F5F9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lvl1pPr>
            </a:lstStyle>
            <a:p>
              <a:r>
                <a:t>01</a:t>
              </a:r>
            </a:p>
          </p:txBody>
        </p:sp>
      </p:grpSp>
      <p:grpSp>
        <p:nvGrpSpPr>
          <p:cNvPr id="141" name="Group 141"/>
          <p:cNvGrpSpPr/>
          <p:nvPr/>
        </p:nvGrpSpPr>
        <p:grpSpPr>
          <a:xfrm>
            <a:off x="2657871" y="1702703"/>
            <a:ext cx="1571235" cy="1571235"/>
            <a:chOff x="0" y="0"/>
            <a:chExt cx="1571234" cy="1571234"/>
          </a:xfrm>
        </p:grpSpPr>
        <p:sp>
          <p:nvSpPr>
            <p:cNvPr id="139" name="Shape 139"/>
            <p:cNvSpPr/>
            <p:nvPr/>
          </p:nvSpPr>
          <p:spPr>
            <a:xfrm>
              <a:off x="-1" y="-1"/>
              <a:ext cx="1571236" cy="1571236"/>
            </a:xfrm>
            <a:prstGeom prst="ellipse">
              <a:avLst/>
            </a:prstGeom>
            <a:solidFill>
              <a:srgbClr val="095FB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600">
                  <a:solidFill>
                    <a:srgbClr val="F3F5F9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230101" y="435096"/>
              <a:ext cx="1111032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600">
                  <a:solidFill>
                    <a:srgbClr val="F3F5F9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lvl1pPr>
            </a:lstStyle>
            <a:p>
              <a:r>
                <a:t>02</a:t>
              </a:r>
            </a:p>
          </p:txBody>
        </p:sp>
      </p:grpSp>
      <p:grpSp>
        <p:nvGrpSpPr>
          <p:cNvPr id="144" name="Group 144"/>
          <p:cNvGrpSpPr/>
          <p:nvPr/>
        </p:nvGrpSpPr>
        <p:grpSpPr>
          <a:xfrm>
            <a:off x="5034134" y="1702703"/>
            <a:ext cx="1571235" cy="1571235"/>
            <a:chOff x="0" y="0"/>
            <a:chExt cx="1571234" cy="1571234"/>
          </a:xfrm>
        </p:grpSpPr>
        <p:sp>
          <p:nvSpPr>
            <p:cNvPr id="142" name="Shape 142"/>
            <p:cNvSpPr/>
            <p:nvPr/>
          </p:nvSpPr>
          <p:spPr>
            <a:xfrm>
              <a:off x="-1" y="-1"/>
              <a:ext cx="1571236" cy="1571236"/>
            </a:xfrm>
            <a:prstGeom prst="ellipse">
              <a:avLst/>
            </a:prstGeom>
            <a:solidFill>
              <a:srgbClr val="095FB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600">
                  <a:solidFill>
                    <a:srgbClr val="F3F5F9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230101" y="435096"/>
              <a:ext cx="1111032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600">
                  <a:solidFill>
                    <a:srgbClr val="F3F5F9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lvl1pPr>
            </a:lstStyle>
            <a:p>
              <a:r>
                <a:t>03</a:t>
              </a:r>
            </a:p>
          </p:txBody>
        </p:sp>
      </p:grpSp>
      <p:grpSp>
        <p:nvGrpSpPr>
          <p:cNvPr id="147" name="Group 147"/>
          <p:cNvGrpSpPr/>
          <p:nvPr/>
        </p:nvGrpSpPr>
        <p:grpSpPr>
          <a:xfrm>
            <a:off x="7266383" y="1702703"/>
            <a:ext cx="1571235" cy="1571235"/>
            <a:chOff x="0" y="0"/>
            <a:chExt cx="1571234" cy="1571234"/>
          </a:xfrm>
        </p:grpSpPr>
        <p:sp>
          <p:nvSpPr>
            <p:cNvPr id="145" name="Shape 145"/>
            <p:cNvSpPr/>
            <p:nvPr/>
          </p:nvSpPr>
          <p:spPr>
            <a:xfrm>
              <a:off x="-1" y="-1"/>
              <a:ext cx="1571236" cy="1571236"/>
            </a:xfrm>
            <a:prstGeom prst="ellipse">
              <a:avLst/>
            </a:prstGeom>
            <a:solidFill>
              <a:srgbClr val="095FB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600">
                  <a:solidFill>
                    <a:srgbClr val="F3F5F9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30101" y="435096"/>
              <a:ext cx="1111032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600">
                  <a:solidFill>
                    <a:srgbClr val="F3F5F9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lvl1pPr>
            </a:lstStyle>
            <a:p>
              <a:r>
                <a:t>04</a:t>
              </a:r>
            </a:p>
          </p:txBody>
        </p:sp>
      </p:grpSp>
      <p:sp>
        <p:nvSpPr>
          <p:cNvPr id="148" name="Shape 148"/>
          <p:cNvSpPr/>
          <p:nvPr/>
        </p:nvSpPr>
        <p:spPr>
          <a:xfrm>
            <a:off x="6759163" y="3574911"/>
            <a:ext cx="2448273" cy="41783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spcBef>
                <a:spcPts val="400"/>
              </a:spcBef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/>
              <a:t>运维优化</a:t>
            </a:r>
          </a:p>
        </p:txBody>
      </p:sp>
      <p:grpSp>
        <p:nvGrpSpPr>
          <p:cNvPr id="2" name="Group 138"/>
          <p:cNvGrpSpPr/>
          <p:nvPr/>
        </p:nvGrpSpPr>
        <p:grpSpPr>
          <a:xfrm>
            <a:off x="340278" y="4478922"/>
            <a:ext cx="1571238" cy="1571237"/>
            <a:chOff x="-1" y="-1"/>
            <a:chExt cx="1571236" cy="1571236"/>
          </a:xfrm>
        </p:grpSpPr>
        <p:sp>
          <p:nvSpPr>
            <p:cNvPr id="3" name="Shape 136"/>
            <p:cNvSpPr/>
            <p:nvPr/>
          </p:nvSpPr>
          <p:spPr>
            <a:xfrm>
              <a:off x="-1" y="-1"/>
              <a:ext cx="1571236" cy="1571236"/>
            </a:xfrm>
            <a:prstGeom prst="ellipse">
              <a:avLst/>
            </a:prstGeom>
            <a:solidFill>
              <a:srgbClr val="095FB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600">
                  <a:solidFill>
                    <a:srgbClr val="F3F5F9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pPr>
              <a:endParaRPr/>
            </a:p>
          </p:txBody>
        </p:sp>
        <p:sp>
          <p:nvSpPr>
            <p:cNvPr id="4" name="Shape 137"/>
            <p:cNvSpPr/>
            <p:nvPr/>
          </p:nvSpPr>
          <p:spPr>
            <a:xfrm>
              <a:off x="230101" y="466212"/>
              <a:ext cx="1111032" cy="638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600">
                  <a:solidFill>
                    <a:srgbClr val="F3F5F9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lvl1pPr>
            </a:lstStyle>
            <a:p>
              <a:r>
                <a:t>0</a:t>
              </a:r>
              <a:r>
                <a:rPr lang="en-US"/>
                <a:t>5</a:t>
              </a:r>
            </a:p>
          </p:txBody>
        </p:sp>
      </p:grpSp>
      <p:sp>
        <p:nvSpPr>
          <p:cNvPr id="5" name="Shape 134"/>
          <p:cNvSpPr/>
          <p:nvPr/>
        </p:nvSpPr>
        <p:spPr>
          <a:xfrm>
            <a:off x="354008" y="6283821"/>
            <a:ext cx="1584176" cy="41783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spcBef>
                <a:spcPts val="400"/>
              </a:spcBef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/>
              <a:t>新特性调研</a:t>
            </a:r>
          </a:p>
        </p:txBody>
      </p:sp>
      <p:grpSp>
        <p:nvGrpSpPr>
          <p:cNvPr id="6" name="Group 138"/>
          <p:cNvGrpSpPr/>
          <p:nvPr/>
        </p:nvGrpSpPr>
        <p:grpSpPr>
          <a:xfrm>
            <a:off x="2658028" y="4478922"/>
            <a:ext cx="1571238" cy="1571237"/>
            <a:chOff x="-1" y="-1"/>
            <a:chExt cx="1571236" cy="1571236"/>
          </a:xfrm>
        </p:grpSpPr>
        <p:sp>
          <p:nvSpPr>
            <p:cNvPr id="7" name="Shape 136"/>
            <p:cNvSpPr/>
            <p:nvPr/>
          </p:nvSpPr>
          <p:spPr>
            <a:xfrm>
              <a:off x="-1" y="-1"/>
              <a:ext cx="1571236" cy="1571236"/>
            </a:xfrm>
            <a:prstGeom prst="ellipse">
              <a:avLst/>
            </a:prstGeom>
            <a:solidFill>
              <a:srgbClr val="095FB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600">
                  <a:solidFill>
                    <a:srgbClr val="F3F5F9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pPr>
              <a:endParaRPr/>
            </a:p>
          </p:txBody>
        </p:sp>
        <p:sp>
          <p:nvSpPr>
            <p:cNvPr id="8" name="Shape 137"/>
            <p:cNvSpPr/>
            <p:nvPr/>
          </p:nvSpPr>
          <p:spPr>
            <a:xfrm>
              <a:off x="230101" y="466212"/>
              <a:ext cx="1111032" cy="638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600">
                  <a:solidFill>
                    <a:srgbClr val="F3F5F9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lvl1pPr>
            </a:lstStyle>
            <a:p>
              <a:r>
                <a:rPr dirty="0"/>
                <a:t>0</a:t>
              </a:r>
              <a:r>
                <a:rPr lang="en-US" dirty="0"/>
                <a:t>6</a:t>
              </a:r>
            </a:p>
          </p:txBody>
        </p:sp>
      </p:grpSp>
      <p:sp>
        <p:nvSpPr>
          <p:cNvPr id="9" name="Shape 134"/>
          <p:cNvSpPr/>
          <p:nvPr/>
        </p:nvSpPr>
        <p:spPr>
          <a:xfrm>
            <a:off x="2645088" y="6283821"/>
            <a:ext cx="1584176" cy="4001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spcBef>
                <a:spcPts val="400"/>
              </a:spcBef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 smtClean="0"/>
              <a:t>新年规划</a:t>
            </a:r>
            <a:endParaRPr lang="zh-CN" alt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xfrm>
            <a:off x="395535" y="3879053"/>
            <a:ext cx="8352930" cy="120613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/>
              <a:t>产品功能</a:t>
            </a:r>
          </a:p>
        </p:txBody>
      </p:sp>
      <p:sp>
        <p:nvSpPr>
          <p:cNvPr id="151" name="Shape 151"/>
          <p:cNvSpPr/>
          <p:nvPr/>
        </p:nvSpPr>
        <p:spPr>
          <a:xfrm>
            <a:off x="3929090" y="2204864"/>
            <a:ext cx="1285823" cy="1285823"/>
          </a:xfrm>
          <a:prstGeom prst="ellipse">
            <a:avLst/>
          </a:prstGeom>
          <a:ln w="127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3F5F9"/>
                </a:solidFill>
              </a:defRPr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4237405" y="2505089"/>
            <a:ext cx="669192" cy="777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40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01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xfrm>
            <a:off x="179511" y="188639"/>
            <a:ext cx="8229601" cy="706091"/>
          </a:xfrm>
          <a:prstGeom prst="rect">
            <a:avLst/>
          </a:prstGeom>
        </p:spPr>
        <p:txBody>
          <a:bodyPr/>
          <a:lstStyle>
            <a:lvl1pPr marL="398145" indent="-398145" algn="l" defTabSz="446405">
              <a:spcBef>
                <a:spcPts val="3400"/>
              </a:spcBef>
              <a:defRPr sz="3530">
                <a:solidFill>
                  <a:srgbClr val="F3F5F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/>
              <a:t>Task </a:t>
            </a:r>
            <a:r>
              <a:rPr lang="zh-CN" altLang="en-US"/>
              <a:t>资源</a:t>
            </a:r>
          </a:p>
        </p:txBody>
      </p:sp>
      <p:pic>
        <p:nvPicPr>
          <p:cNvPr id="20" name="image30.png" descr="E:\netease\doc\nce\NCE2.0\运营\蜂巢LOGO不同尺寸\蜂巢LOGO大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336" y="6359574"/>
            <a:ext cx="1158822" cy="4755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492760" y="1358900"/>
            <a:ext cx="8227695" cy="11874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+mn-ea"/>
              </a:rPr>
              <a:t>针对产品提出的很多</a:t>
            </a:r>
            <a:r>
              <a:rPr lang="en-US" alt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+mn-ea"/>
              </a:rPr>
              <a:t>“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+mn-ea"/>
              </a:rPr>
              <a:t>一次性操作</a:t>
            </a:r>
            <a:r>
              <a:rPr lang="en-US" altLang="zh-CN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+mn-ea"/>
              </a:rPr>
              <a:t>”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+mn-ea"/>
              </a:rPr>
              <a:t>，提供统一的资源和接口。比如：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 flipH="1">
            <a:off x="859155" y="2876550"/>
            <a:ext cx="90805" cy="2238375"/>
            <a:chOff x="966788" y="1944989"/>
            <a:chExt cx="96837" cy="2242320"/>
          </a:xfrm>
        </p:grpSpPr>
        <p:sp>
          <p:nvSpPr>
            <p:cNvPr id="7" name="正圆 164"/>
            <p:cNvSpPr>
              <a:spLocks noChangeArrowheads="1"/>
            </p:cNvSpPr>
            <p:nvPr/>
          </p:nvSpPr>
          <p:spPr bwMode="auto">
            <a:xfrm>
              <a:off x="966788" y="1944989"/>
              <a:ext cx="96837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600"/>
            </a:p>
          </p:txBody>
        </p:sp>
        <p:sp>
          <p:nvSpPr>
            <p:cNvPr id="8" name="正圆 164"/>
            <p:cNvSpPr>
              <a:spLocks noChangeArrowheads="1"/>
            </p:cNvSpPr>
            <p:nvPr/>
          </p:nvSpPr>
          <p:spPr bwMode="auto">
            <a:xfrm>
              <a:off x="966788" y="2614796"/>
              <a:ext cx="96837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600"/>
            </a:p>
          </p:txBody>
        </p:sp>
        <p:sp>
          <p:nvSpPr>
            <p:cNvPr id="9" name="正圆 164"/>
            <p:cNvSpPr>
              <a:spLocks noChangeArrowheads="1"/>
            </p:cNvSpPr>
            <p:nvPr/>
          </p:nvSpPr>
          <p:spPr bwMode="auto">
            <a:xfrm>
              <a:off x="966788" y="3372624"/>
              <a:ext cx="96837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600"/>
            </a:p>
          </p:txBody>
        </p:sp>
        <p:sp>
          <p:nvSpPr>
            <p:cNvPr id="10" name="正圆 164"/>
            <p:cNvSpPr>
              <a:spLocks noChangeArrowheads="1"/>
            </p:cNvSpPr>
            <p:nvPr/>
          </p:nvSpPr>
          <p:spPr bwMode="auto">
            <a:xfrm>
              <a:off x="966788" y="4092059"/>
              <a:ext cx="96837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60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49960" y="2669540"/>
            <a:ext cx="7459345" cy="26504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 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容器重启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 保存镜像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 更改容器规格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 磁盘扩容等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xfrm>
            <a:off x="179511" y="188639"/>
            <a:ext cx="8229601" cy="706091"/>
          </a:xfrm>
          <a:prstGeom prst="rect">
            <a:avLst/>
          </a:prstGeom>
        </p:spPr>
        <p:txBody>
          <a:bodyPr/>
          <a:lstStyle>
            <a:lvl1pPr marL="398145" indent="-398145" algn="l" defTabSz="446405">
              <a:spcBef>
                <a:spcPts val="3400"/>
              </a:spcBef>
              <a:defRPr sz="3530">
                <a:solidFill>
                  <a:srgbClr val="F3F5F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/>
              <a:t>更改容器规格</a:t>
            </a:r>
          </a:p>
        </p:txBody>
      </p:sp>
      <p:pic>
        <p:nvPicPr>
          <p:cNvPr id="20" name="image30.png" descr="E:\netease\doc\nce\NCE2.0\运营\蜂巢LOGO不同尺寸\蜂巢LOGO大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336" y="6359574"/>
            <a:ext cx="1158822" cy="4755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760829" y="2041713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rgbClr val="EE542A"/>
                </a:solidFill>
                <a:latin typeface="DINPro-Regular" pitchFamily="50" charset="0"/>
              </a:rPr>
              <a:t>1</a:t>
            </a:r>
            <a:endParaRPr lang="zh-CN" altLang="en-US" sz="9600" dirty="0">
              <a:solidFill>
                <a:srgbClr val="EE542A"/>
              </a:solidFill>
              <a:latin typeface="DINPro-Regular" pitchFamily="50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56080" y="2041525"/>
            <a:ext cx="7109459" cy="2489199"/>
            <a:chOff x="1892898" y="2041711"/>
            <a:chExt cx="6924234" cy="2489168"/>
          </a:xfrm>
        </p:grpSpPr>
        <p:sp>
          <p:nvSpPr>
            <p:cNvPr id="12" name="Shape 129"/>
            <p:cNvSpPr/>
            <p:nvPr/>
          </p:nvSpPr>
          <p:spPr>
            <a:xfrm>
              <a:off x="5566527" y="3748569"/>
              <a:ext cx="3250605" cy="782310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25400" tIns="25400" rIns="25400" bIns="25400" anchor="ctr">
              <a:spAutoFit/>
            </a:bodyPr>
            <a:lstStyle>
              <a:lvl1pPr defTabSz="584200">
                <a:defRPr sz="4800"/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3200" dirty="0">
                  <a:solidFill>
                    <a:schemeClr val="tx1"/>
                  </a:solidFill>
                  <a:latin typeface="冬青黑体简体中文 W3" pitchFamily="34" charset="-122"/>
                  <a:ea typeface="冬青黑体简体中文 W3" pitchFamily="34" charset="-122"/>
                  <a:cs typeface="微软雅黑"/>
                </a:rPr>
                <a:t>有状态容器</a:t>
              </a:r>
              <a:r>
                <a:rPr lang="zh-CN" altLang="en-US" sz="3200" dirty="0">
                  <a:solidFill>
                    <a:schemeClr val="bg1"/>
                  </a:solidFill>
                  <a:latin typeface="冬青黑体简体中文 W3" pitchFamily="34" charset="-122"/>
                  <a:ea typeface="冬青黑体简体中文 W3" pitchFamily="34" charset="-122"/>
                  <a:cs typeface="微软雅黑"/>
                </a:rPr>
                <a:t>力</a:t>
              </a:r>
            </a:p>
          </p:txBody>
        </p:sp>
        <p:sp>
          <p:nvSpPr>
            <p:cNvPr id="17" name="Shape 129"/>
            <p:cNvSpPr/>
            <p:nvPr/>
          </p:nvSpPr>
          <p:spPr>
            <a:xfrm>
              <a:off x="1892898" y="3748569"/>
              <a:ext cx="2334672" cy="782310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25400" tIns="25400" rIns="25400" bIns="25400" anchor="ctr">
              <a:spAutoFit/>
            </a:bodyPr>
            <a:lstStyle>
              <a:lvl1pPr defTabSz="584200">
                <a:defRPr sz="4800"/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3200" dirty="0">
                  <a:solidFill>
                    <a:schemeClr val="tx1"/>
                  </a:solidFill>
                  <a:latin typeface="冬青黑体简体中文 W3" pitchFamily="34" charset="-122"/>
                  <a:ea typeface="冬青黑体简体中文 W3" pitchFamily="34" charset="-122"/>
                  <a:cs typeface="微软雅黑"/>
                </a:rPr>
                <a:t>无状态容器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97387" y="2041711"/>
              <a:ext cx="869149" cy="1885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dirty="0">
                  <a:solidFill>
                    <a:srgbClr val="EE542A"/>
                  </a:solidFill>
                  <a:latin typeface="DINPro-Regular" pitchFamily="50" charset="0"/>
                </a:rPr>
                <a:t>2</a:t>
              </a:r>
              <a:endParaRPr lang="zh-CN" altLang="en-US" sz="9600" dirty="0">
                <a:solidFill>
                  <a:srgbClr val="EE542A"/>
                </a:solidFill>
                <a:latin typeface="DINPro-Regular" pitchFamily="50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xfrm>
            <a:off x="179511" y="188639"/>
            <a:ext cx="8229601" cy="706091"/>
          </a:xfrm>
          <a:prstGeom prst="rect">
            <a:avLst/>
          </a:prstGeom>
        </p:spPr>
        <p:txBody>
          <a:bodyPr/>
          <a:lstStyle>
            <a:lvl1pPr marL="398145" indent="-398145" algn="l" defTabSz="446405">
              <a:spcBef>
                <a:spcPts val="3400"/>
              </a:spcBef>
              <a:defRPr sz="3530">
                <a:solidFill>
                  <a:srgbClr val="F3F5F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/>
              <a:t>容器镜像保存</a:t>
            </a:r>
          </a:p>
        </p:txBody>
      </p:sp>
      <p:pic>
        <p:nvPicPr>
          <p:cNvPr id="34" name="image30.png" descr="E:\netease\doc\nce\NCE2.0\运营\蜂巢LOGO不同尺寸\蜂巢LOGO大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336" y="6359574"/>
            <a:ext cx="1158822" cy="4755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流程图: 可选过程 1"/>
          <p:cNvSpPr/>
          <p:nvPr/>
        </p:nvSpPr>
        <p:spPr>
          <a:xfrm>
            <a:off x="787400" y="2508343"/>
            <a:ext cx="1921510" cy="509084"/>
          </a:xfrm>
          <a:prstGeom prst="flowChartAlternate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+mn-ea"/>
              </a:rPr>
              <a:t>apiserver</a:t>
            </a: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787400" y="3596080"/>
            <a:ext cx="3014345" cy="509120"/>
          </a:xfrm>
          <a:prstGeom prst="flowChartAlternate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+mn-ea"/>
              </a:rPr>
              <a:t>netease-controller</a:t>
            </a: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787400" y="4721326"/>
            <a:ext cx="1921510" cy="505258"/>
          </a:xfrm>
          <a:prstGeom prst="flowChartAlternate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+mn-ea"/>
              </a:rPr>
              <a:t>kubelet</a:t>
            </a: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59045" y="2508250"/>
            <a:ext cx="3937635" cy="34734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提供API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校准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NodeName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保存镜像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xfrm>
            <a:off x="179511" y="188639"/>
            <a:ext cx="8229601" cy="706091"/>
          </a:xfrm>
          <a:prstGeom prst="rect">
            <a:avLst/>
          </a:prstGeom>
        </p:spPr>
        <p:txBody>
          <a:bodyPr/>
          <a:lstStyle>
            <a:lvl1pPr marL="398145" indent="-398145" algn="l" defTabSz="446405">
              <a:spcBef>
                <a:spcPts val="3400"/>
              </a:spcBef>
              <a:defRPr sz="3530">
                <a:solidFill>
                  <a:srgbClr val="F3F5F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/>
              <a:t>磁盘在线扩容</a:t>
            </a:r>
          </a:p>
        </p:txBody>
      </p:sp>
      <p:pic>
        <p:nvPicPr>
          <p:cNvPr id="35" name="image30.png" descr="E:\netease\doc\nce\NCE2.0\运营\蜂巢LOGO不同尺寸\蜂巢LOGO大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336" y="6359574"/>
            <a:ext cx="1158822" cy="4755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流程图: 可选过程 2"/>
          <p:cNvSpPr/>
          <p:nvPr/>
        </p:nvSpPr>
        <p:spPr>
          <a:xfrm>
            <a:off x="787400" y="2508343"/>
            <a:ext cx="1921510" cy="509084"/>
          </a:xfrm>
          <a:prstGeom prst="flowChartAlternate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+mn-ea"/>
              </a:rPr>
              <a:t>apiserver</a:t>
            </a: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787400" y="3596080"/>
            <a:ext cx="3014345" cy="509120"/>
          </a:xfrm>
          <a:prstGeom prst="flowChartAlternate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+mn-ea"/>
              </a:rPr>
              <a:t>netease-controller</a:t>
            </a: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流程图: 可选过程 4"/>
          <p:cNvSpPr/>
          <p:nvPr/>
        </p:nvSpPr>
        <p:spPr>
          <a:xfrm>
            <a:off x="787400" y="4721326"/>
            <a:ext cx="1921510" cy="505258"/>
          </a:xfrm>
          <a:prstGeom prst="flowChartAlternate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cs typeface="微软雅黑"/>
                <a:sym typeface="+mn-ea"/>
              </a:rPr>
              <a:t>kubelet</a:t>
            </a: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59045" y="2508250"/>
            <a:ext cx="3937635" cy="34734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提供API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校准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NodeName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冬青黑体简体中文 W3" pitchFamily="34" charset="-122"/>
              <a:ea typeface="冬青黑体简体中文 W3" pitchFamily="34" charset="-122"/>
              <a:cs typeface="微软雅黑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调用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NBS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冬青黑体简体中文 W3" pitchFamily="34" charset="-122"/>
                <a:ea typeface="冬青黑体简体中文 W3" pitchFamily="34" charset="-122"/>
                <a:cs typeface="微软雅黑"/>
                <a:sym typeface="Calibri"/>
              </a:rPr>
              <a:t>接口，扩容磁盘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body" sz="quarter" idx="1"/>
          </p:nvPr>
        </p:nvSpPr>
        <p:spPr>
          <a:xfrm>
            <a:off x="395535" y="3879053"/>
            <a:ext cx="8352930" cy="120613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dirty="0"/>
              <a:t>性能优化</a:t>
            </a:r>
          </a:p>
        </p:txBody>
      </p:sp>
      <p:sp>
        <p:nvSpPr>
          <p:cNvPr id="222" name="Shape 222"/>
          <p:cNvSpPr/>
          <p:nvPr/>
        </p:nvSpPr>
        <p:spPr>
          <a:xfrm>
            <a:off x="3929090" y="2204864"/>
            <a:ext cx="1285823" cy="1285823"/>
          </a:xfrm>
          <a:prstGeom prst="ellipse">
            <a:avLst/>
          </a:prstGeom>
          <a:ln w="127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3F5F9"/>
                </a:solidFill>
              </a:defRPr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4237405" y="2505089"/>
            <a:ext cx="669192" cy="777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40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02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900</Words>
  <Application>Microsoft Office PowerPoint</Application>
  <PresentationFormat>全屏显示(4:3)</PresentationFormat>
  <Paragraphs>193</Paragraphs>
  <Slides>25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PowerPoint 演示文稿</vt:lpstr>
      <vt:lpstr>PowerPoint 演示文稿</vt:lpstr>
      <vt:lpstr>目录</vt:lpstr>
      <vt:lpstr>PowerPoint 演示文稿</vt:lpstr>
      <vt:lpstr>Task 资源</vt:lpstr>
      <vt:lpstr>更改容器规格</vt:lpstr>
      <vt:lpstr>容器镜像保存</vt:lpstr>
      <vt:lpstr>磁盘在线扩容</vt:lpstr>
      <vt:lpstr>PowerPoint 演示文稿</vt:lpstr>
      <vt:lpstr>控制器多优先级队列</vt:lpstr>
      <vt:lpstr>调度器并发调度</vt:lpstr>
      <vt:lpstr>kube-proxy和kubelet租户隔离</vt:lpstr>
      <vt:lpstr>支持性能测试的工作</vt:lpstr>
      <vt:lpstr>性能测试过程中遇到的问题</vt:lpstr>
      <vt:lpstr>PowerPoint 演示文稿</vt:lpstr>
      <vt:lpstr>apiserver扩展授权</vt:lpstr>
      <vt:lpstr>k8s的高可用</vt:lpstr>
      <vt:lpstr>PowerPoint 演示文稿</vt:lpstr>
      <vt:lpstr>apiserver动态流控</vt:lpstr>
      <vt:lpstr>日志格式调整</vt:lpstr>
      <vt:lpstr>PowerPoint 演示文稿</vt:lpstr>
      <vt:lpstr>版本升级时的主要问题</vt:lpstr>
      <vt:lpstr>PowerPoint 演示文稿</vt:lpstr>
      <vt:lpstr>目标展望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李岚清</dc:creator>
  <cp:lastModifiedBy>李岚清</cp:lastModifiedBy>
  <cp:revision>60</cp:revision>
  <dcterms:created xsi:type="dcterms:W3CDTF">2017-02-01T01:09:00Z</dcterms:created>
  <dcterms:modified xsi:type="dcterms:W3CDTF">2017-02-05T03:51:05Z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