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28"/>
  </p:notesMasterIdLst>
  <p:handoutMasterIdLst>
    <p:handoutMasterId r:id="rId29"/>
  </p:handoutMasterIdLst>
  <p:sldIdLst>
    <p:sldId id="1378" r:id="rId2"/>
    <p:sldId id="1377" r:id="rId3"/>
    <p:sldId id="1379" r:id="rId4"/>
    <p:sldId id="1381" r:id="rId5"/>
    <p:sldId id="1386" r:id="rId6"/>
    <p:sldId id="1388" r:id="rId7"/>
    <p:sldId id="1389" r:id="rId8"/>
    <p:sldId id="1390" r:id="rId9"/>
    <p:sldId id="1391" r:id="rId10"/>
    <p:sldId id="1392" r:id="rId11"/>
    <p:sldId id="1393" r:id="rId12"/>
    <p:sldId id="1394" r:id="rId13"/>
    <p:sldId id="1395" r:id="rId14"/>
    <p:sldId id="1396" r:id="rId15"/>
    <p:sldId id="1397" r:id="rId16"/>
    <p:sldId id="1398" r:id="rId17"/>
    <p:sldId id="1401" r:id="rId18"/>
    <p:sldId id="1399" r:id="rId19"/>
    <p:sldId id="1400" r:id="rId20"/>
    <p:sldId id="1402" r:id="rId21"/>
    <p:sldId id="1403" r:id="rId22"/>
    <p:sldId id="1404" r:id="rId23"/>
    <p:sldId id="1405" r:id="rId24"/>
    <p:sldId id="1406" r:id="rId25"/>
    <p:sldId id="1383" r:id="rId26"/>
    <p:sldId id="1407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 autoAdjust="0"/>
    <p:restoredTop sz="84561" autoAdjust="0"/>
  </p:normalViewPr>
  <p:slideViewPr>
    <p:cSldViewPr>
      <p:cViewPr>
        <p:scale>
          <a:sx n="87" d="100"/>
          <a:sy n="87" d="100"/>
        </p:scale>
        <p:origin x="-1980" y="-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提高用户体验，加快容器的创建速度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老版本使用的是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rc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，是在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rc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上建的多优先级队列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新版本使用的是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rs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，重新实现了一遍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目前存在饥饿的问题，但是影响不大，除非系统负载到达一定程度</a:t>
            </a:r>
            <a:endParaRPr lang="zh-CN" altLang="en-US" sz="120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社区版本，不是公有云的思路，资源共享，因此串行调度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1.0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版本是根据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namespace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做的并发调度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版本我们是根据租户做的并发调度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租户间并行，租户内串行</a:t>
            </a:r>
            <a:endParaRPr lang="zh-CN" altLang="en-US" sz="120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第一个问题是社区存在的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bug</a:t>
            </a:r>
          </a:p>
          <a:p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第二个问题：最终定位到是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etcd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压力太大导致，考虑升级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etcd</a:t>
            </a:r>
          </a:p>
          <a:p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第三个问题举例：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ea typeface="宋体" charset="0"/>
              </a:rPr>
              <a:t>创建资源返回</a:t>
            </a:r>
            <a:r>
              <a:rPr lang="en-US" altLang="zh-CN" dirty="0" smtClean="0">
                <a:ea typeface="宋体" charset="0"/>
              </a:rPr>
              <a:t>500</a:t>
            </a:r>
            <a:r>
              <a:rPr lang="zh-CN" altLang="en-US" dirty="0" smtClean="0">
                <a:ea typeface="宋体" charset="0"/>
              </a:rPr>
              <a:t>：</a:t>
            </a:r>
            <a:r>
              <a:rPr lang="en-US" altLang="zh-CN" dirty="0" err="1" smtClean="0">
                <a:ea typeface="宋体" charset="0"/>
              </a:rPr>
              <a:t>ResourceQuota</a:t>
            </a:r>
            <a:r>
              <a:rPr lang="zh-CN" altLang="en-US" dirty="0" smtClean="0">
                <a:ea typeface="宋体" charset="0"/>
              </a:rPr>
              <a:t>插件</a:t>
            </a:r>
            <a:r>
              <a:rPr lang="en-US" altLang="zh-CN" dirty="0" smtClean="0">
                <a:ea typeface="宋体" charset="0"/>
              </a:rPr>
              <a:t>10s</a:t>
            </a:r>
            <a:r>
              <a:rPr lang="zh-CN" altLang="en-US" dirty="0" smtClean="0">
                <a:ea typeface="宋体" charset="0"/>
              </a:rPr>
              <a:t>超时</a:t>
            </a:r>
            <a:r>
              <a:rPr lang="en-US" altLang="zh-CN" dirty="0" smtClean="0">
                <a:ea typeface="宋体" charset="0"/>
              </a:rPr>
              <a:t>-----</a:t>
            </a:r>
            <a:r>
              <a:rPr lang="zh-CN" altLang="en-US" dirty="0" smtClean="0">
                <a:ea typeface="宋体" charset="0"/>
              </a:rPr>
              <a:t>去掉</a:t>
            </a:r>
            <a:endParaRPr lang="en-US" altLang="zh-CN" dirty="0" smtClean="0">
              <a:ea typeface="宋体" charset="0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单并发，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副本，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资源创建好之后进行镜像升级，出现超时情况：（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pause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）：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  <a:sym typeface="Calibri"/>
            </a:endParaRPr>
          </a:p>
          <a:p>
            <a:pPr marL="0" indent="0"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直接原因是：同一个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太频繁，被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rscontroller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流控了。目前的限制是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分钟，同一个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最多能创建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根本原因是：即使上面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syncReplicas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时，被流控失败了，那么也应该会有一个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resync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过程，重新同步所有的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。但是，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SmartQueue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之前的实现，并没有加上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resync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功能。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  <a:sym typeface="Calibri"/>
            </a:endParaRPr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调度器重启时，重复申请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node---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添加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nodeSync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逻辑，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  <a:sym typeface="Calibri"/>
            </a:endParaRPr>
          </a:p>
          <a:p>
            <a:pPr marL="0" indent="0"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Calibri"/>
              </a:rPr>
              <a:t>等等</a:t>
            </a:r>
            <a:endParaRPr lang="zh-CN" altLang="en-US" dirty="0" smtClean="0">
              <a:ea typeface="宋体" charset="0"/>
            </a:endParaRPr>
          </a:p>
          <a:p>
            <a:endParaRPr lang="zh-CN" altLang="en-US" sz="120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原生的授权 无法去定义 公有云场景下不同用户之间的权限控制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0"/>
              </a:rPr>
              <a:t>三个</a:t>
            </a:r>
            <a:r>
              <a:rPr lang="en-US" altLang="zh-CN" dirty="0" smtClean="0">
                <a:ea typeface="宋体" charset="0"/>
              </a:rPr>
              <a:t>master</a:t>
            </a:r>
            <a:r>
              <a:rPr lang="zh-CN" altLang="en-US" dirty="0" smtClean="0">
                <a:ea typeface="宋体" charset="0"/>
              </a:rPr>
              <a:t>节点，每个节点上都有几个关键组件</a:t>
            </a:r>
          </a:p>
          <a:p>
            <a:r>
              <a:rPr lang="zh-CN" altLang="en-US" dirty="0" smtClean="0">
                <a:ea typeface="宋体" charset="0"/>
              </a:rPr>
              <a:t>控制器和调度器都是</a:t>
            </a:r>
            <a:r>
              <a:rPr lang="en-US" altLang="zh-CN" dirty="0" smtClean="0">
                <a:ea typeface="宋体" charset="0"/>
              </a:rPr>
              <a:t>localhost</a:t>
            </a:r>
            <a:r>
              <a:rPr lang="zh-CN" altLang="en-US" dirty="0" smtClean="0">
                <a:ea typeface="宋体" charset="0"/>
              </a:rPr>
              <a:t>访问本地</a:t>
            </a:r>
            <a:r>
              <a:rPr lang="en-US" altLang="zh-CN" dirty="0" smtClean="0">
                <a:ea typeface="宋体" charset="0"/>
              </a:rPr>
              <a:t>apiserver</a:t>
            </a:r>
          </a:p>
          <a:p>
            <a:r>
              <a:rPr lang="en-US" altLang="zh-CN" dirty="0" smtClean="0">
                <a:ea typeface="宋体" charset="0"/>
              </a:rPr>
              <a:t>kubelet</a:t>
            </a:r>
            <a:r>
              <a:rPr lang="zh-CN" altLang="en-US" dirty="0" smtClean="0">
                <a:ea typeface="宋体" charset="0"/>
              </a:rPr>
              <a:t>保证各个组件挂了之后立马拉起来</a:t>
            </a:r>
          </a:p>
          <a:p>
            <a:endParaRPr lang="zh-CN" altLang="en-US" dirty="0" smtClean="0">
              <a:ea typeface="宋体" charset="0"/>
            </a:endParaRPr>
          </a:p>
          <a:p>
            <a:r>
              <a:rPr lang="zh-CN" altLang="en-US" dirty="0" smtClean="0">
                <a:ea typeface="宋体" charset="0"/>
              </a:rPr>
              <a:t>源码级别了解控制器和调度器高可用的原理</a:t>
            </a:r>
          </a:p>
          <a:p>
            <a:r>
              <a:rPr lang="zh-CN" altLang="en-US" dirty="0" smtClean="0">
                <a:ea typeface="宋体" charset="0"/>
              </a:rPr>
              <a:t>解决了控制器和调度器高可用存在的</a:t>
            </a:r>
            <a:r>
              <a:rPr lang="en-US" altLang="zh-CN" dirty="0" smtClean="0">
                <a:ea typeface="宋体" charset="0"/>
              </a:rPr>
              <a:t>bug</a:t>
            </a:r>
            <a:endParaRPr lang="zh-CN" altLang="en-US" dirty="0"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填写个人基本信息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的工作机制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Daemonset</a:t>
            </a:r>
            <a:r>
              <a:rPr lang="zh-CN" altLang="en-US" dirty="0" smtClean="0"/>
              <a:t>的用途，当前存在的缺点。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Deployment</a:t>
            </a:r>
            <a:r>
              <a:rPr lang="zh-CN" altLang="en-US" dirty="0" smtClean="0"/>
              <a:t>的工作原理，滚动升级如何实现等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自动水平扩容，依赖</a:t>
            </a:r>
            <a:r>
              <a:rPr lang="en-US" altLang="zh-CN" dirty="0" err="1" smtClean="0"/>
              <a:t>heapster</a:t>
            </a:r>
            <a:r>
              <a:rPr lang="zh-CN" altLang="en-US" dirty="0" smtClean="0"/>
              <a:t>，目前仅支持</a:t>
            </a:r>
            <a:r>
              <a:rPr lang="en-US" altLang="zh-CN" dirty="0" err="1" smtClean="0"/>
              <a:t>cpu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多容器潜在的问题，尤其是端口冲突问题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网易内外工作经历，按时间顺序填写，简单介绍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4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无状态容器通过修改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deployment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，触发滚动升级，从而改变容器规格，会停服</a:t>
            </a: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有状态容器通过迁移来实现更改容器规格</a:t>
            </a:r>
            <a:endParaRPr lang="zh-CN" altLang="en-US" sz="120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镜像保存的时候需要：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pod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名，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nodeName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，容器名称等</a:t>
            </a:r>
            <a:endParaRPr lang="zh-CN" altLang="en-US" sz="120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磁盘在线扩容的时候，需要提供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podName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nodeName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volumeId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然而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NCE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并不保证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podName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nodeName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的准确性</a:t>
            </a:r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endParaRPr lang="en-US" altLang="zh-CN" sz="1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一方面要扩容，另一方面还需要去更新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pod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信息</a:t>
            </a:r>
            <a:endParaRPr lang="zh-CN" altLang="en-US" sz="1200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5328592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部门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：杭研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云平台产品部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基础设施部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姓名：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李岚清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申请级别：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P3-2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4007768" y="2492896"/>
            <a:ext cx="4176464" cy="17281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性能优化</a:t>
            </a:r>
          </a:p>
        </p:txBody>
      </p:sp>
    </p:spTree>
    <p:extLst>
      <p:ext uri="{BB962C8B-B14F-4D97-AF65-F5344CB8AC3E}">
        <p14:creationId xmlns:p14="http://schemas.microsoft.com/office/powerpoint/2010/main" val="25719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控制器多优先级队列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4295800" y="2082694"/>
            <a:ext cx="2551981" cy="461663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dd 队列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Calibri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4295800" y="4656984"/>
            <a:ext cx="2551981" cy="461663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sync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队列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Calibri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4295800" y="3809259"/>
            <a:ext cx="2551981" cy="461663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delete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队列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Calibri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4295800" y="2930419"/>
            <a:ext cx="2551981" cy="461663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update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队列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Calibri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51490" y="3387521"/>
            <a:ext cx="1633392" cy="64918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event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165747" y="3680680"/>
            <a:ext cx="1490585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ysDash"/>
            <a:round/>
            <a:tailEnd type="stealth" w="lg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>
            <a:off x="7217351" y="1556792"/>
            <a:ext cx="0" cy="3779333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连接符 17"/>
          <p:cNvCxnSpPr/>
          <p:nvPr/>
        </p:nvCxnSpPr>
        <p:spPr>
          <a:xfrm>
            <a:off x="6652280" y="3665440"/>
            <a:ext cx="1940617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ysDash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文本框 21"/>
          <p:cNvSpPr txBox="1"/>
          <p:nvPr/>
        </p:nvSpPr>
        <p:spPr>
          <a:xfrm>
            <a:off x="7298350" y="1700115"/>
            <a:ext cx="66462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高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文本框 22"/>
          <p:cNvSpPr txBox="1"/>
          <p:nvPr/>
        </p:nvSpPr>
        <p:spPr>
          <a:xfrm>
            <a:off x="7298350" y="4659850"/>
            <a:ext cx="66462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低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笑脸 20"/>
          <p:cNvSpPr/>
          <p:nvPr/>
        </p:nvSpPr>
        <p:spPr>
          <a:xfrm>
            <a:off x="8739148" y="3163155"/>
            <a:ext cx="1036694" cy="872490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文本框 26"/>
          <p:cNvSpPr txBox="1"/>
          <p:nvPr/>
        </p:nvSpPr>
        <p:spPr>
          <a:xfrm>
            <a:off x="8688523" y="4268055"/>
            <a:ext cx="153921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消费者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文本框 27"/>
          <p:cNvSpPr txBox="1"/>
          <p:nvPr/>
        </p:nvSpPr>
        <p:spPr>
          <a:xfrm>
            <a:off x="3565559" y="3335875"/>
            <a:ext cx="730241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imSun" charset="0"/>
                <a:ea typeface="SimSun" charset="0"/>
                <a:cs typeface="+mn-cs"/>
                <a:sym typeface="Calibri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372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调度器并发调度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1896363" y="1859448"/>
            <a:ext cx="1921510" cy="509084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apiserver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896363" y="2947185"/>
            <a:ext cx="3014345" cy="50912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netease-controller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896363" y="4072431"/>
            <a:ext cx="1921510" cy="5052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kubelet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6168008" y="1859355"/>
            <a:ext cx="3937635" cy="35086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提供API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校准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NodeName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调用</a:t>
            </a:r>
            <a:r>
              <a:rPr lang="en-US" altLang="zh-CN" sz="2400" dirty="0" smtClean="0"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NBS</a:t>
            </a:r>
            <a:r>
              <a:rPr lang="zh-CN" altLang="en-US" sz="2400" dirty="0" smtClean="0"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接口，扩容磁盘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2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Kube-proxy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kubelet</a:t>
            </a:r>
            <a:r>
              <a:rPr lang="zh-CN" altLang="en-US" dirty="0" smtClean="0"/>
              <a:t>内存优化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118621" y="992505"/>
            <a:ext cx="3282315" cy="8216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涉及到的资源主要有：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grpSp>
        <p:nvGrpSpPr>
          <p:cNvPr id="19" name="Group 138"/>
          <p:cNvGrpSpPr/>
          <p:nvPr/>
        </p:nvGrpSpPr>
        <p:grpSpPr>
          <a:xfrm>
            <a:off x="1080520" y="1621790"/>
            <a:ext cx="1631103" cy="1453515"/>
            <a:chOff x="-44451" y="-1"/>
            <a:chExt cx="1697988" cy="1571236"/>
          </a:xfrm>
        </p:grpSpPr>
        <p:sp>
          <p:nvSpPr>
            <p:cNvPr id="20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1" name="Shape 137"/>
            <p:cNvSpPr/>
            <p:nvPr/>
          </p:nvSpPr>
          <p:spPr>
            <a:xfrm>
              <a:off x="-44451" y="601226"/>
              <a:ext cx="1697988" cy="426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lang="en-US" sz="2000"/>
                <a:t>Service</a:t>
              </a: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1413896" y="3075305"/>
            <a:ext cx="7702550" cy="3199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节省网络带宽消耗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减轻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master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端网络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IO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压力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减小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内存损耗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提高内部路由转发的效率（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iptables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）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减小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损耗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grpSp>
        <p:nvGrpSpPr>
          <p:cNvPr id="26" name="组合 25"/>
          <p:cNvGrpSpPr/>
          <p:nvPr/>
        </p:nvGrpSpPr>
        <p:grpSpPr>
          <a:xfrm flipH="1">
            <a:off x="977651" y="3416300"/>
            <a:ext cx="90805" cy="1752600"/>
            <a:chOff x="966788" y="2035318"/>
            <a:chExt cx="96837" cy="1755689"/>
          </a:xfrm>
        </p:grpSpPr>
        <p:sp>
          <p:nvSpPr>
            <p:cNvPr id="27" name="正圆 164"/>
            <p:cNvSpPr>
              <a:spLocks noChangeArrowheads="1"/>
            </p:cNvSpPr>
            <p:nvPr/>
          </p:nvSpPr>
          <p:spPr bwMode="auto">
            <a:xfrm>
              <a:off x="966788" y="2035318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28" name="正圆 164"/>
            <p:cNvSpPr>
              <a:spLocks noChangeArrowheads="1"/>
            </p:cNvSpPr>
            <p:nvPr/>
          </p:nvSpPr>
          <p:spPr bwMode="auto">
            <a:xfrm>
              <a:off x="966788" y="2614796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29" name="正圆 164"/>
            <p:cNvSpPr>
              <a:spLocks noChangeArrowheads="1"/>
            </p:cNvSpPr>
            <p:nvPr/>
          </p:nvSpPr>
          <p:spPr bwMode="auto">
            <a:xfrm>
              <a:off x="966788" y="3149982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30" name="正圆 164"/>
            <p:cNvSpPr>
              <a:spLocks noChangeArrowheads="1"/>
            </p:cNvSpPr>
            <p:nvPr/>
          </p:nvSpPr>
          <p:spPr bwMode="auto">
            <a:xfrm>
              <a:off x="966788" y="3695757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</p:grpSp>
      <p:sp>
        <p:nvSpPr>
          <p:cNvPr id="31" name="正圆 164"/>
          <p:cNvSpPr>
            <a:spLocks noChangeArrowheads="1"/>
          </p:cNvSpPr>
          <p:nvPr/>
        </p:nvSpPr>
        <p:spPr bwMode="auto">
          <a:xfrm flipH="1">
            <a:off x="989716" y="5635158"/>
            <a:ext cx="90805" cy="9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  <p:grpSp>
        <p:nvGrpSpPr>
          <p:cNvPr id="32" name="Group 138"/>
          <p:cNvGrpSpPr/>
          <p:nvPr/>
        </p:nvGrpSpPr>
        <p:grpSpPr>
          <a:xfrm>
            <a:off x="4151784" y="1648699"/>
            <a:ext cx="1631103" cy="1453515"/>
            <a:chOff x="-44451" y="-1"/>
            <a:chExt cx="1697988" cy="1571236"/>
          </a:xfrm>
        </p:grpSpPr>
        <p:sp>
          <p:nvSpPr>
            <p:cNvPr id="33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34" name="Shape 137"/>
            <p:cNvSpPr/>
            <p:nvPr/>
          </p:nvSpPr>
          <p:spPr>
            <a:xfrm>
              <a:off x="-44451" y="598449"/>
              <a:ext cx="1697988" cy="432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lang="en-US" sz="2000" dirty="0" smtClean="0"/>
                <a:t>E</a:t>
              </a:r>
              <a:r>
                <a:rPr lang="en-US" altLang="zh-CN" sz="2000" dirty="0" smtClean="0"/>
                <a:t>ndpoint</a:t>
              </a:r>
              <a:endParaRPr lang="en-US" sz="2000" dirty="0"/>
            </a:p>
          </p:txBody>
        </p:sp>
      </p:grpSp>
      <p:grpSp>
        <p:nvGrpSpPr>
          <p:cNvPr id="35" name="Group 138"/>
          <p:cNvGrpSpPr/>
          <p:nvPr/>
        </p:nvGrpSpPr>
        <p:grpSpPr>
          <a:xfrm>
            <a:off x="7303757" y="1675608"/>
            <a:ext cx="1631103" cy="1453515"/>
            <a:chOff x="-44451" y="-1"/>
            <a:chExt cx="1697988" cy="1571236"/>
          </a:xfrm>
        </p:grpSpPr>
        <p:sp>
          <p:nvSpPr>
            <p:cNvPr id="36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37" name="Shape 137"/>
            <p:cNvSpPr/>
            <p:nvPr/>
          </p:nvSpPr>
          <p:spPr>
            <a:xfrm>
              <a:off x="-44451" y="598449"/>
              <a:ext cx="1697988" cy="432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lang="en-US" sz="2000" dirty="0" smtClean="0"/>
                <a:t>N</a:t>
              </a:r>
              <a:r>
                <a:rPr lang="en-US" altLang="zh-CN" sz="2000" dirty="0" smtClean="0"/>
                <a:t>amespace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07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支持性能测试的工作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07568" y="1272758"/>
            <a:ext cx="7879715" cy="4050665"/>
            <a:chOff x="1586713" y="2041711"/>
            <a:chExt cx="10695103" cy="4050506"/>
          </a:xfrm>
        </p:grpSpPr>
        <p:sp>
          <p:nvSpPr>
            <p:cNvPr id="23" name="Shape 129"/>
            <p:cNvSpPr/>
            <p:nvPr/>
          </p:nvSpPr>
          <p:spPr>
            <a:xfrm>
              <a:off x="5442776" y="3846945"/>
              <a:ext cx="2820080" cy="224527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解决性能测试遇到的各种问题，包括性能问题、</a:t>
              </a:r>
              <a:r>
                <a:rPr lang="en-US" altLang="zh-CN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Bug</a:t>
              </a:r>
              <a:r>
                <a:rPr lang="zh-CN" altLang="en-US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等</a:t>
              </a:r>
            </a:p>
          </p:txBody>
        </p:sp>
        <p:sp>
          <p:nvSpPr>
            <p:cNvPr id="24" name="Shape 129"/>
            <p:cNvSpPr/>
            <p:nvPr/>
          </p:nvSpPr>
          <p:spPr>
            <a:xfrm>
              <a:off x="9349691" y="3802497"/>
              <a:ext cx="2932125" cy="114803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发现潜在的性能瓶颈</a:t>
              </a:r>
            </a:p>
          </p:txBody>
        </p:sp>
        <p:sp>
          <p:nvSpPr>
            <p:cNvPr id="38" name="Shape 129"/>
            <p:cNvSpPr/>
            <p:nvPr/>
          </p:nvSpPr>
          <p:spPr>
            <a:xfrm>
              <a:off x="1586713" y="3825356"/>
              <a:ext cx="2780434" cy="169665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帮助性能测试同学了解学习</a:t>
              </a:r>
              <a:r>
                <a:rPr lang="en-US" altLang="zh-CN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k8s</a:t>
              </a:r>
              <a:endParaRPr lang="zh-CN" altLang="en-US" sz="24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0827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1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97387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2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8866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3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8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性能测试遇到的问题举例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50829" y="1154923"/>
            <a:ext cx="7959721" cy="4157413"/>
            <a:chOff x="1584693" y="2041711"/>
            <a:chExt cx="10803695" cy="4157250"/>
          </a:xfrm>
        </p:grpSpPr>
        <p:sp>
          <p:nvSpPr>
            <p:cNvPr id="12" name="Shape 129"/>
            <p:cNvSpPr/>
            <p:nvPr/>
          </p:nvSpPr>
          <p:spPr>
            <a:xfrm>
              <a:off x="5442776" y="3931763"/>
              <a:ext cx="2820080" cy="226719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K8s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其他组件和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apiserver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之间的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watch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连接频繁断开</a:t>
              </a:r>
              <a:endPara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endParaRPr>
            </a:p>
          </p:txBody>
        </p:sp>
        <p:sp>
          <p:nvSpPr>
            <p:cNvPr id="13" name="Shape 129"/>
            <p:cNvSpPr/>
            <p:nvPr/>
          </p:nvSpPr>
          <p:spPr>
            <a:xfrm>
              <a:off x="9456263" y="4126696"/>
              <a:ext cx="2932125" cy="115924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高水位下触发的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bug</a:t>
              </a:r>
              <a:endPara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endParaRPr>
            </a:p>
          </p:txBody>
        </p:sp>
        <p:sp>
          <p:nvSpPr>
            <p:cNvPr id="14" name="Shape 129"/>
            <p:cNvSpPr/>
            <p:nvPr/>
          </p:nvSpPr>
          <p:spPr>
            <a:xfrm>
              <a:off x="1584693" y="3926952"/>
              <a:ext cx="2780434" cy="171322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高水位下控制器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和调度器协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程数</a:t>
              </a:r>
              <a:r>
                <a:rPr lang="zh-CN" altLang="en-US" sz="2400" dirty="0" smtClean="0"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不断上升</a:t>
              </a:r>
              <a:endPara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60827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1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7387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2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18866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3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9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4007768" y="2492896"/>
            <a:ext cx="4176464" cy="17281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安全性和可靠性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89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piserver</a:t>
            </a:r>
            <a:r>
              <a:rPr lang="zh-CN" altLang="en-US" dirty="0" smtClean="0"/>
              <a:t>扩展授权</a:t>
            </a:r>
            <a:endParaRPr lang="zh-CN" altLang="en-US" dirty="0"/>
          </a:p>
        </p:txBody>
      </p:sp>
      <p:sp>
        <p:nvSpPr>
          <p:cNvPr id="4" name="Shape 129"/>
          <p:cNvSpPr/>
          <p:nvPr/>
        </p:nvSpPr>
        <p:spPr>
          <a:xfrm>
            <a:off x="551384" y="1484784"/>
            <a:ext cx="6822440" cy="114808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defTabSz="584200">
              <a:defRPr sz="4800"/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k8s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层面实现不同租户之间资源的隔离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5" name="Shape 129"/>
          <p:cNvSpPr/>
          <p:nvPr/>
        </p:nvSpPr>
        <p:spPr>
          <a:xfrm>
            <a:off x="551383" y="2474319"/>
            <a:ext cx="8856720" cy="2267287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defTabSz="584200">
              <a:defRPr sz="4800"/>
            </a:lvl1pPr>
          </a:lstStyle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原生的授权配置文件：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自</a:t>
            </a:r>
            <a:r>
              <a: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开发的授权配置文件</a:t>
            </a:r>
            <a:r>
              <a:rPr 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：</a:t>
            </a:r>
            <a:endParaRPr lang="zh-CN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1796" y="3377129"/>
            <a:ext cx="82080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"user":"*","namespace":"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kube-daem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onset","resource":"*","apiGroup":"*"}</a:t>
            </a:r>
            <a:endParaRPr lang="zh-CN" altLang="zh-CN" sz="16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1796" y="4888466"/>
            <a:ext cx="820808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{"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ruleName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": "kubelet", "resource": 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persistentvolumes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", 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tenantId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": "self", "method": 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get&amp;list&amp;watch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"}</a:t>
            </a:r>
            <a:endParaRPr lang="zh-CN" altLang="zh-CN" sz="16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947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的高可用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3829685" y="3470377"/>
            <a:ext cx="1596390" cy="5052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HA P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roxy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096000" y="4840607"/>
            <a:ext cx="3001010" cy="118744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kube-apiserver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controller-manager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kube-scheduler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6096000" y="1219202"/>
            <a:ext cx="3001010" cy="118744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kube-apiserver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controller-manager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kube-scheduler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6096000" y="3117217"/>
            <a:ext cx="3001010" cy="118744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kube-apiserver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controller-manager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kube-scheduler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1487170" y="3267077"/>
            <a:ext cx="144970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Node3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487170" y="2178687"/>
            <a:ext cx="144970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Node2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487170" y="1219202"/>
            <a:ext cx="144970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Node1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1487170" y="4182747"/>
            <a:ext cx="1449705" cy="69976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...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1487170" y="5263517"/>
            <a:ext cx="144970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NodeN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cxnSp>
        <p:nvCxnSpPr>
          <p:cNvPr id="13" name="直接箭头连接符 12"/>
          <p:cNvCxnSpPr>
            <a:stCxn id="10" idx="3"/>
          </p:cNvCxnSpPr>
          <p:nvPr/>
        </p:nvCxnSpPr>
        <p:spPr>
          <a:xfrm>
            <a:off x="2936875" y="1447166"/>
            <a:ext cx="892810" cy="22758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936875" y="2406651"/>
            <a:ext cx="892810" cy="13163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>
            <a:off x="2936875" y="3495041"/>
            <a:ext cx="892810" cy="2279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2936875" y="3723006"/>
            <a:ext cx="892810" cy="8096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>
            <a:stCxn id="12" idx="3"/>
          </p:cNvCxnSpPr>
          <p:nvPr/>
        </p:nvCxnSpPr>
        <p:spPr>
          <a:xfrm flipV="1">
            <a:off x="2936875" y="3723006"/>
            <a:ext cx="892810" cy="17684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stCxn id="4" idx="3"/>
            <a:endCxn id="6" idx="1"/>
          </p:cNvCxnSpPr>
          <p:nvPr/>
        </p:nvCxnSpPr>
        <p:spPr>
          <a:xfrm flipV="1">
            <a:off x="5426075" y="1812926"/>
            <a:ext cx="669925" cy="1910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>
            <a:stCxn id="4" idx="3"/>
          </p:cNvCxnSpPr>
          <p:nvPr/>
        </p:nvCxnSpPr>
        <p:spPr>
          <a:xfrm>
            <a:off x="5426075" y="3723006"/>
            <a:ext cx="66992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>
            <a:endCxn id="5" idx="1"/>
          </p:cNvCxnSpPr>
          <p:nvPr/>
        </p:nvCxnSpPr>
        <p:spPr>
          <a:xfrm>
            <a:off x="5426075" y="3723006"/>
            <a:ext cx="669925" cy="17113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文本框 18"/>
          <p:cNvSpPr txBox="1"/>
          <p:nvPr/>
        </p:nvSpPr>
        <p:spPr>
          <a:xfrm>
            <a:off x="9288200" y="1614171"/>
            <a:ext cx="126555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master1</a:t>
            </a:r>
          </a:p>
        </p:txBody>
      </p:sp>
      <p:sp>
        <p:nvSpPr>
          <p:cNvPr id="22" name="文本框 19"/>
          <p:cNvSpPr txBox="1"/>
          <p:nvPr/>
        </p:nvSpPr>
        <p:spPr>
          <a:xfrm>
            <a:off x="9288200" y="3608706"/>
            <a:ext cx="1487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master2</a:t>
            </a:r>
          </a:p>
        </p:txBody>
      </p:sp>
      <p:sp>
        <p:nvSpPr>
          <p:cNvPr id="23" name="文本框 20"/>
          <p:cNvSpPr txBox="1"/>
          <p:nvPr/>
        </p:nvSpPr>
        <p:spPr>
          <a:xfrm>
            <a:off x="9307250" y="5263517"/>
            <a:ext cx="124650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master3</a:t>
            </a:r>
          </a:p>
        </p:txBody>
      </p:sp>
    </p:spTree>
    <p:extLst>
      <p:ext uri="{BB962C8B-B14F-4D97-AF65-F5344CB8AC3E}">
        <p14:creationId xmlns:p14="http://schemas.microsoft.com/office/powerpoint/2010/main" val="32947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4007768" y="2492896"/>
            <a:ext cx="4176464" cy="17281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4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运</a:t>
            </a:r>
            <a:r>
              <a:rPr lang="zh-CN" altLang="en-US" sz="2800" b="1" dirty="0" smtClean="0"/>
              <a:t>维优化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47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08946"/>
              </p:ext>
            </p:extLst>
          </p:nvPr>
        </p:nvGraphicFramePr>
        <p:xfrm>
          <a:off x="424923" y="1052735"/>
          <a:ext cx="11342155" cy="5259304"/>
        </p:xfrm>
        <a:graphic>
          <a:graphicData uri="http://schemas.openxmlformats.org/drawingml/2006/table">
            <a:tbl>
              <a:tblPr/>
              <a:tblGrid>
                <a:gridCol w="2113159"/>
                <a:gridCol w="2058034"/>
                <a:gridCol w="1695121"/>
                <a:gridCol w="2058034"/>
                <a:gridCol w="1707169"/>
                <a:gridCol w="1710638"/>
              </a:tblGrid>
              <a:tr h="5151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李岚清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H6787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张晓龙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杭研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云平台产品部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基础设施部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2016-04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硕士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年度绩效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系统开发</a:t>
                      </a:r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P3-1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P3-2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2016-04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2017-02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本人负责过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kubernetes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很多核心功能的设计和实现，比如镜像保存、容器垂直扩容、磁盘在线扩容、控制器和调度器优化、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kube-proxy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优化、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kubelet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优化、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apiserver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动态流控、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apiserver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扩展授权、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master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的高可用等，以及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kubernetes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新特性的调研。任职期间工作认真、负责，希望在新的职级上继续奋斗，实现自身价值和项目的共同成长。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piserver</a:t>
            </a:r>
            <a:r>
              <a:rPr lang="zh-CN" altLang="en-US" dirty="0" smtClean="0"/>
              <a:t>动态流控</a:t>
            </a:r>
            <a:endParaRPr lang="zh-CN" altLang="en-US" dirty="0"/>
          </a:p>
        </p:txBody>
      </p:sp>
      <p:sp>
        <p:nvSpPr>
          <p:cNvPr id="24" name="Shape 129"/>
          <p:cNvSpPr/>
          <p:nvPr/>
        </p:nvSpPr>
        <p:spPr>
          <a:xfrm>
            <a:off x="551384" y="1449392"/>
            <a:ext cx="11449272" cy="4483279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defTabSz="584200">
              <a:defRPr sz="4800"/>
            </a:lvl1pPr>
          </a:lstStyle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原生的流控存在的问题：</a:t>
            </a:r>
          </a:p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只有一个并发度阈值，粒度太粗。低优先级的请求可能会导致高优先级请求被流控。</a:t>
            </a:r>
          </a:p>
          <a:p>
            <a:pPr>
              <a:lnSpc>
                <a:spcPct val="150000"/>
              </a:lnSpc>
            </a:pPr>
            <a:endParaRPr lang="zh-CN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我们开发的流控主要有几个特点：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细化流控请求，按照</a:t>
            </a:r>
            <a:r>
              <a:rPr lang="zh-CN" altLang="en-US" sz="2400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客户端、资源、请求类型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三个维度进行流控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动态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设置流控阈值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提供当前并发度的</a:t>
            </a:r>
            <a:r>
              <a:rPr lang="zh-CN" altLang="en-US" sz="2400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查询接口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。可以采集绘图，掌握系统当前状态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4.90%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阈值时，提前预警；被流控时，进行告警</a:t>
            </a:r>
          </a:p>
        </p:txBody>
      </p:sp>
    </p:spTree>
    <p:extLst>
      <p:ext uri="{BB962C8B-B14F-4D97-AF65-F5344CB8AC3E}">
        <p14:creationId xmlns:p14="http://schemas.microsoft.com/office/powerpoint/2010/main" val="3229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日志格式调整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7072" y="1484784"/>
            <a:ext cx="1138157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2016-09-06 20:28:07.159506 I handlers.go:174] [] GET-endpoints /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api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/v1/namespaces/ns1/endpoints/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redis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-service: (1.5ms) 200 [[kube-controller-manager] 127.0.0.1:36066</a:t>
            </a:r>
            <a:r>
              <a:rPr lang="en-US" altLang="zh-CN" sz="16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]</a:t>
            </a:r>
            <a:endParaRPr lang="en-US" altLang="zh-CN" sz="16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072" y="2801126"/>
            <a:ext cx="11381576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主要是从</a:t>
            </a:r>
            <a:r>
              <a:rPr lang="en-US" altLang="zh-CN" sz="24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api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调用时间（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 2016-09-06 20:28:07.159506 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），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 GET-endpoints 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），耗时（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 1.5ms 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），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agent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等方面进行的调整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，从而方便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日志采集以及查找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定位问题。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32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3863752" y="2492896"/>
            <a:ext cx="4176464" cy="17281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5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新</a:t>
            </a:r>
            <a:r>
              <a:rPr lang="zh-CN" altLang="en-US" sz="2800" b="1" dirty="0" smtClean="0"/>
              <a:t>特性调研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91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大版本升级和新功能上线时需要考虑的问题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flipH="1">
            <a:off x="1251173" y="1896260"/>
            <a:ext cx="90806" cy="2396836"/>
            <a:chOff x="966788" y="2035318"/>
            <a:chExt cx="96837" cy="1755689"/>
          </a:xfrm>
        </p:grpSpPr>
        <p:sp>
          <p:nvSpPr>
            <p:cNvPr id="5" name="正圆 164"/>
            <p:cNvSpPr>
              <a:spLocks noChangeArrowheads="1"/>
            </p:cNvSpPr>
            <p:nvPr/>
          </p:nvSpPr>
          <p:spPr bwMode="auto">
            <a:xfrm>
              <a:off x="966788" y="2035318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6" name="正圆 164"/>
            <p:cNvSpPr>
              <a:spLocks noChangeArrowheads="1"/>
            </p:cNvSpPr>
            <p:nvPr/>
          </p:nvSpPr>
          <p:spPr bwMode="auto">
            <a:xfrm>
              <a:off x="966788" y="2614796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7" name="正圆 164"/>
            <p:cNvSpPr>
              <a:spLocks noChangeArrowheads="1"/>
            </p:cNvSpPr>
            <p:nvPr/>
          </p:nvSpPr>
          <p:spPr bwMode="auto">
            <a:xfrm>
              <a:off x="966788" y="3149982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8" name="正圆 164"/>
            <p:cNvSpPr>
              <a:spLocks noChangeArrowheads="1"/>
            </p:cNvSpPr>
            <p:nvPr/>
          </p:nvSpPr>
          <p:spPr bwMode="auto">
            <a:xfrm>
              <a:off x="966788" y="3695757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</p:grpSp>
      <p:sp>
        <p:nvSpPr>
          <p:cNvPr id="9" name="矩形 8"/>
          <p:cNvSpPr/>
          <p:nvPr/>
        </p:nvSpPr>
        <p:spPr>
          <a:xfrm>
            <a:off x="1775520" y="1474845"/>
            <a:ext cx="4572000" cy="36742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Service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Endpoint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DaemonSet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Deployment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HorizontalPodAutoScaler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多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容器支持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  <p:sp>
        <p:nvSpPr>
          <p:cNvPr id="10" name="正圆 164"/>
          <p:cNvSpPr>
            <a:spLocks noChangeArrowheads="1"/>
          </p:cNvSpPr>
          <p:nvPr/>
        </p:nvSpPr>
        <p:spPr bwMode="auto">
          <a:xfrm flipH="1">
            <a:off x="1251175" y="4869160"/>
            <a:ext cx="90805" cy="9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5513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3863752" y="2492896"/>
            <a:ext cx="4176464" cy="17281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6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计划和建议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59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个人发展计划或工作建议意见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从源码到架构对</a:t>
            </a:r>
            <a:r>
              <a:rPr lang="en-US" altLang="zh-CN" sz="1600" dirty="0" smtClean="0">
                <a:latin typeface="+mn-ea"/>
              </a:rPr>
              <a:t>kubernetes</a:t>
            </a:r>
            <a:r>
              <a:rPr lang="zh-CN" altLang="en-US" sz="1600" dirty="0" smtClean="0">
                <a:latin typeface="+mn-ea"/>
              </a:rPr>
              <a:t>有更加深刻的认识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研究</a:t>
            </a:r>
            <a:r>
              <a:rPr lang="en-US" altLang="zh-CN" sz="1600" dirty="0" smtClean="0">
                <a:latin typeface="+mn-ea"/>
              </a:rPr>
              <a:t>kubernetes</a:t>
            </a:r>
            <a:r>
              <a:rPr lang="zh-CN" altLang="en-US" sz="1600" dirty="0" smtClean="0">
                <a:latin typeface="+mn-ea"/>
              </a:rPr>
              <a:t>存在的性能瓶颈，进行性能调优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学习</a:t>
            </a:r>
            <a:r>
              <a:rPr lang="en-US" altLang="zh-CN" sz="1600" dirty="0" smtClean="0">
                <a:latin typeface="+mn-ea"/>
              </a:rPr>
              <a:t>docker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etcd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学习</a:t>
            </a:r>
            <a:r>
              <a:rPr lang="en-US" altLang="zh-CN" sz="1600" dirty="0" smtClean="0">
                <a:latin typeface="+mn-ea"/>
              </a:rPr>
              <a:t>NSQ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GroupCache</a:t>
            </a:r>
            <a:endParaRPr lang="en-US" altLang="zh-CN" sz="1600" b="0" kern="1200" dirty="0">
              <a:latin typeface="+mn-ea"/>
            </a:endParaRPr>
          </a:p>
          <a:p>
            <a:pPr marL="0" indent="0" algn="just" eaLnBrk="1" hangingPunct="1">
              <a:spcAft>
                <a:spcPts val="0"/>
              </a:spcAft>
              <a:buNone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工作建议意见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重视系统稳定性，加强稳定性测试和异常测试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重视产品的用户体验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</p:spTree>
    <p:extLst>
      <p:ext uri="{BB962C8B-B14F-4D97-AF65-F5344CB8AC3E}">
        <p14:creationId xmlns:p14="http://schemas.microsoft.com/office/powerpoint/2010/main" val="42754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-648677"/>
            <a:ext cx="11254550" cy="709246"/>
          </a:xfrm>
        </p:spPr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zh-CN" dirty="0" smtClean="0"/>
              <a:t>工作经历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11362"/>
              </p:ext>
            </p:extLst>
          </p:nvPr>
        </p:nvGraphicFramePr>
        <p:xfrm>
          <a:off x="424922" y="1196752"/>
          <a:ext cx="11342156" cy="3516945"/>
        </p:xfrm>
        <a:graphic>
          <a:graphicData uri="http://schemas.openxmlformats.org/drawingml/2006/table">
            <a:tbl>
              <a:tblPr/>
              <a:tblGrid>
                <a:gridCol w="2114873"/>
                <a:gridCol w="5806706"/>
                <a:gridCol w="3420577"/>
              </a:tblGrid>
              <a:tr h="699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18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2016/04-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至今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杭研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云平台产品部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基础设施部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高级系统开发工程师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551384" y="182562"/>
            <a:ext cx="105156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2 </a:t>
            </a:r>
            <a:r>
              <a:rPr lang="zh-CN" altLang="en-US" dirty="0" smtClean="0"/>
              <a:t>工作经历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3" name="Group 138"/>
          <p:cNvGrpSpPr/>
          <p:nvPr/>
        </p:nvGrpSpPr>
        <p:grpSpPr>
          <a:xfrm>
            <a:off x="1861605" y="1234965"/>
            <a:ext cx="1571236" cy="1571235"/>
            <a:chOff x="0" y="0"/>
            <a:chExt cx="1571234" cy="1571234"/>
          </a:xfrm>
        </p:grpSpPr>
        <p:sp>
          <p:nvSpPr>
            <p:cNvPr id="4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6" name="Shape 137"/>
            <p:cNvSpPr/>
            <p:nvPr/>
          </p:nvSpPr>
          <p:spPr>
            <a:xfrm>
              <a:off x="230101" y="435096"/>
              <a:ext cx="1111032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dirty="0"/>
                <a:t>01</a:t>
              </a:r>
            </a:p>
          </p:txBody>
        </p:sp>
      </p:grpSp>
      <p:sp>
        <p:nvSpPr>
          <p:cNvPr id="7" name="Shape 134"/>
          <p:cNvSpPr/>
          <p:nvPr/>
        </p:nvSpPr>
        <p:spPr>
          <a:xfrm>
            <a:off x="1848664" y="3107173"/>
            <a:ext cx="1584176" cy="4178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dirty="0">
                <a:sym typeface="+mn-ea"/>
              </a:rPr>
              <a:t>产品功能</a:t>
            </a:r>
            <a:endParaRPr lang="zh-CN" dirty="0"/>
          </a:p>
        </p:txBody>
      </p:sp>
      <p:grpSp>
        <p:nvGrpSpPr>
          <p:cNvPr id="8" name="Group 138"/>
          <p:cNvGrpSpPr/>
          <p:nvPr/>
        </p:nvGrpSpPr>
        <p:grpSpPr>
          <a:xfrm>
            <a:off x="4867686" y="1234965"/>
            <a:ext cx="1571238" cy="1571237"/>
            <a:chOff x="-1" y="-1"/>
            <a:chExt cx="1571236" cy="1571236"/>
          </a:xfrm>
        </p:grpSpPr>
        <p:sp>
          <p:nvSpPr>
            <p:cNvPr id="9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0" name="Shape 137"/>
            <p:cNvSpPr/>
            <p:nvPr/>
          </p:nvSpPr>
          <p:spPr>
            <a:xfrm>
              <a:off x="230101" y="462452"/>
              <a:ext cx="111103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2</a:t>
              </a:r>
              <a:endParaRPr dirty="0"/>
            </a:p>
          </p:txBody>
        </p:sp>
      </p:grpSp>
      <p:sp>
        <p:nvSpPr>
          <p:cNvPr id="11" name="Shape 134"/>
          <p:cNvSpPr/>
          <p:nvPr/>
        </p:nvSpPr>
        <p:spPr>
          <a:xfrm>
            <a:off x="4854746" y="3107174"/>
            <a:ext cx="1584176" cy="400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>
                <a:sym typeface="+mn-ea"/>
              </a:rPr>
              <a:t>性能优化</a:t>
            </a:r>
            <a:endParaRPr lang="zh-CN" dirty="0"/>
          </a:p>
        </p:txBody>
      </p:sp>
      <p:grpSp>
        <p:nvGrpSpPr>
          <p:cNvPr id="12" name="Group 138"/>
          <p:cNvGrpSpPr/>
          <p:nvPr/>
        </p:nvGrpSpPr>
        <p:grpSpPr>
          <a:xfrm>
            <a:off x="7951089" y="1234962"/>
            <a:ext cx="1571238" cy="1571237"/>
            <a:chOff x="-1" y="-1"/>
            <a:chExt cx="1571236" cy="1571236"/>
          </a:xfrm>
        </p:grpSpPr>
        <p:sp>
          <p:nvSpPr>
            <p:cNvPr id="13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4" name="Shape 137"/>
            <p:cNvSpPr/>
            <p:nvPr/>
          </p:nvSpPr>
          <p:spPr>
            <a:xfrm>
              <a:off x="230101" y="462452"/>
              <a:ext cx="111103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3</a:t>
              </a:r>
              <a:endParaRPr dirty="0"/>
            </a:p>
          </p:txBody>
        </p:sp>
      </p:grpSp>
      <p:sp>
        <p:nvSpPr>
          <p:cNvPr id="15" name="Shape 134"/>
          <p:cNvSpPr/>
          <p:nvPr/>
        </p:nvSpPr>
        <p:spPr>
          <a:xfrm>
            <a:off x="7938148" y="3107171"/>
            <a:ext cx="2263443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>
                <a:sym typeface="+mn-ea"/>
              </a:rPr>
              <a:t>安全性和可靠性</a:t>
            </a:r>
            <a:endParaRPr lang="zh-CN" dirty="0"/>
          </a:p>
        </p:txBody>
      </p:sp>
      <p:grpSp>
        <p:nvGrpSpPr>
          <p:cNvPr id="16" name="Group 138"/>
          <p:cNvGrpSpPr/>
          <p:nvPr/>
        </p:nvGrpSpPr>
        <p:grpSpPr>
          <a:xfrm>
            <a:off x="1861606" y="3683236"/>
            <a:ext cx="1571238" cy="1571237"/>
            <a:chOff x="-1" y="-1"/>
            <a:chExt cx="1571236" cy="1571236"/>
          </a:xfrm>
        </p:grpSpPr>
        <p:sp>
          <p:nvSpPr>
            <p:cNvPr id="17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8" name="Shape 137"/>
            <p:cNvSpPr/>
            <p:nvPr/>
          </p:nvSpPr>
          <p:spPr>
            <a:xfrm>
              <a:off x="230101" y="462452"/>
              <a:ext cx="111103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4</a:t>
              </a:r>
              <a:endParaRPr dirty="0"/>
            </a:p>
          </p:txBody>
        </p:sp>
      </p:grpSp>
      <p:sp>
        <p:nvSpPr>
          <p:cNvPr id="19" name="Shape 134"/>
          <p:cNvSpPr/>
          <p:nvPr/>
        </p:nvSpPr>
        <p:spPr>
          <a:xfrm>
            <a:off x="1848666" y="5555445"/>
            <a:ext cx="1584176" cy="400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ym typeface="+mn-ea"/>
              </a:rPr>
              <a:t>运维优化</a:t>
            </a:r>
            <a:endParaRPr lang="zh-CN" dirty="0"/>
          </a:p>
        </p:txBody>
      </p:sp>
      <p:grpSp>
        <p:nvGrpSpPr>
          <p:cNvPr id="20" name="Group 138"/>
          <p:cNvGrpSpPr/>
          <p:nvPr/>
        </p:nvGrpSpPr>
        <p:grpSpPr>
          <a:xfrm>
            <a:off x="4867688" y="3683237"/>
            <a:ext cx="1571238" cy="1571237"/>
            <a:chOff x="-1" y="-1"/>
            <a:chExt cx="1571236" cy="1571236"/>
          </a:xfrm>
        </p:grpSpPr>
        <p:sp>
          <p:nvSpPr>
            <p:cNvPr id="21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2" name="Shape 137"/>
            <p:cNvSpPr/>
            <p:nvPr/>
          </p:nvSpPr>
          <p:spPr>
            <a:xfrm>
              <a:off x="230101" y="462452"/>
              <a:ext cx="111103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5</a:t>
              </a:r>
              <a:endParaRPr dirty="0"/>
            </a:p>
          </p:txBody>
        </p:sp>
      </p:grpSp>
      <p:sp>
        <p:nvSpPr>
          <p:cNvPr id="23" name="Shape 134"/>
          <p:cNvSpPr/>
          <p:nvPr/>
        </p:nvSpPr>
        <p:spPr>
          <a:xfrm>
            <a:off x="4854748" y="5555446"/>
            <a:ext cx="1584176" cy="400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ym typeface="+mn-ea"/>
              </a:rPr>
              <a:t>新</a:t>
            </a:r>
            <a:r>
              <a:rPr lang="zh-CN" altLang="en-US" dirty="0" smtClean="0">
                <a:sym typeface="+mn-ea"/>
              </a:rPr>
              <a:t>特性调研</a:t>
            </a:r>
            <a:endParaRPr lang="zh-CN" dirty="0"/>
          </a:p>
        </p:txBody>
      </p:sp>
      <p:grpSp>
        <p:nvGrpSpPr>
          <p:cNvPr id="24" name="Group 138"/>
          <p:cNvGrpSpPr/>
          <p:nvPr/>
        </p:nvGrpSpPr>
        <p:grpSpPr>
          <a:xfrm>
            <a:off x="7951091" y="3683234"/>
            <a:ext cx="1571238" cy="1571237"/>
            <a:chOff x="-1" y="-1"/>
            <a:chExt cx="1571236" cy="1571236"/>
          </a:xfrm>
        </p:grpSpPr>
        <p:sp>
          <p:nvSpPr>
            <p:cNvPr id="25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26" name="Shape 137"/>
            <p:cNvSpPr/>
            <p:nvPr/>
          </p:nvSpPr>
          <p:spPr>
            <a:xfrm>
              <a:off x="230101" y="462452"/>
              <a:ext cx="111103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6</a:t>
              </a:r>
              <a:endParaRPr dirty="0"/>
            </a:p>
          </p:txBody>
        </p:sp>
      </p:grpSp>
      <p:sp>
        <p:nvSpPr>
          <p:cNvPr id="27" name="Shape 134"/>
          <p:cNvSpPr/>
          <p:nvPr/>
        </p:nvSpPr>
        <p:spPr>
          <a:xfrm>
            <a:off x="7938151" y="5555443"/>
            <a:ext cx="1584176" cy="400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ym typeface="+mn-ea"/>
              </a:rPr>
              <a:t>计划</a:t>
            </a:r>
            <a:r>
              <a:rPr lang="zh-CN" altLang="en-US" dirty="0" smtClean="0">
                <a:sym typeface="+mn-ea"/>
              </a:rPr>
              <a:t>和建议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4007768" y="2492896"/>
            <a:ext cx="4176464" cy="17281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 </a:t>
            </a:r>
            <a:r>
              <a:rPr lang="zh-CN" altLang="en-US" sz="2800" b="1" dirty="0" smtClean="0"/>
              <a:t>产品功能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93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4" name="文本框 1"/>
          <p:cNvSpPr txBox="1"/>
          <p:nvPr/>
        </p:nvSpPr>
        <p:spPr>
          <a:xfrm>
            <a:off x="695400" y="1358900"/>
            <a:ext cx="10571792" cy="11350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针对产品提出的很多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一次性操作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，提供统一的资源和接口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比如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：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859155" y="2876550"/>
            <a:ext cx="90805" cy="2238375"/>
            <a:chOff x="966788" y="1944989"/>
            <a:chExt cx="96837" cy="2242320"/>
          </a:xfrm>
        </p:grpSpPr>
        <p:sp>
          <p:nvSpPr>
            <p:cNvPr id="6" name="正圆 164"/>
            <p:cNvSpPr>
              <a:spLocks noChangeArrowheads="1"/>
            </p:cNvSpPr>
            <p:nvPr/>
          </p:nvSpPr>
          <p:spPr bwMode="auto">
            <a:xfrm>
              <a:off x="966788" y="1944989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7" name="正圆 164"/>
            <p:cNvSpPr>
              <a:spLocks noChangeArrowheads="1"/>
            </p:cNvSpPr>
            <p:nvPr/>
          </p:nvSpPr>
          <p:spPr bwMode="auto">
            <a:xfrm>
              <a:off x="966788" y="2614796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8" name="正圆 164"/>
            <p:cNvSpPr>
              <a:spLocks noChangeArrowheads="1"/>
            </p:cNvSpPr>
            <p:nvPr/>
          </p:nvSpPr>
          <p:spPr bwMode="auto">
            <a:xfrm>
              <a:off x="966788" y="3372624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9" name="正圆 164"/>
            <p:cNvSpPr>
              <a:spLocks noChangeArrowheads="1"/>
            </p:cNvSpPr>
            <p:nvPr/>
          </p:nvSpPr>
          <p:spPr bwMode="auto">
            <a:xfrm>
              <a:off x="966788" y="4092059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</p:grpSp>
      <p:sp>
        <p:nvSpPr>
          <p:cNvPr id="10" name="文本框 3"/>
          <p:cNvSpPr txBox="1"/>
          <p:nvPr/>
        </p:nvSpPr>
        <p:spPr>
          <a:xfrm>
            <a:off x="949960" y="2669540"/>
            <a:ext cx="7459345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容器重启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保存镜像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容器垂直扩容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磁盘在线扩容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0512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容器垂直扩容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34727" y="204171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EE542A"/>
                </a:solidFill>
                <a:latin typeface="DINPro-Regular" pitchFamily="50" charset="0"/>
              </a:rPr>
              <a:t>1</a:t>
            </a:r>
            <a:endParaRPr lang="zh-CN" altLang="en-US" sz="9600" dirty="0">
              <a:solidFill>
                <a:srgbClr val="EE542A"/>
              </a:solidFill>
              <a:latin typeface="DINPro-Regular" pitchFamily="50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29978" y="2041525"/>
            <a:ext cx="7109459" cy="2489199"/>
            <a:chOff x="1892898" y="2041711"/>
            <a:chExt cx="6924234" cy="2489168"/>
          </a:xfrm>
        </p:grpSpPr>
        <p:sp>
          <p:nvSpPr>
            <p:cNvPr id="13" name="Shape 129"/>
            <p:cNvSpPr/>
            <p:nvPr/>
          </p:nvSpPr>
          <p:spPr>
            <a:xfrm>
              <a:off x="5566527" y="3748569"/>
              <a:ext cx="3250605" cy="7823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有状态容器</a:t>
              </a:r>
              <a:r>
                <a:rPr lang="zh-CN" altLang="en-US" sz="3200" dirty="0">
                  <a:solidFill>
                    <a:schemeClr val="bg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力</a:t>
              </a:r>
            </a:p>
          </p:txBody>
        </p:sp>
        <p:sp>
          <p:nvSpPr>
            <p:cNvPr id="14" name="Shape 129"/>
            <p:cNvSpPr/>
            <p:nvPr/>
          </p:nvSpPr>
          <p:spPr>
            <a:xfrm>
              <a:off x="1892898" y="3748569"/>
              <a:ext cx="2334672" cy="7823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无状态容器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7387" y="2041711"/>
              <a:ext cx="869149" cy="1885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2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6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zh-CN" dirty="0"/>
              <a:t>容器镜像保存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1896363" y="1859448"/>
            <a:ext cx="1921510" cy="509084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apiserver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896363" y="2947185"/>
            <a:ext cx="3014345" cy="50912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netease-controller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896363" y="4072431"/>
            <a:ext cx="1921510" cy="5052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kubelet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6168008" y="1859355"/>
            <a:ext cx="3937635" cy="34734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提供API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校准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NodeName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保存镜像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0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rmAutofit/>
          </a:bodyPr>
          <a:lstStyle/>
          <a:p>
            <a:r>
              <a:rPr lang="zh-CN" altLang="zh-CN" dirty="0"/>
              <a:t>磁盘在线扩容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1896363" y="1859448"/>
            <a:ext cx="1921510" cy="509084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apiserver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896363" y="2947185"/>
            <a:ext cx="3014345" cy="50912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netease-controller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896363" y="4072431"/>
            <a:ext cx="1921510" cy="5052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kubelet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6168008" y="1859355"/>
            <a:ext cx="3937635" cy="35086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提供API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校准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NodeName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调用</a:t>
            </a:r>
            <a:r>
              <a:rPr lang="en-US" altLang="zh-CN" sz="2400" dirty="0" smtClean="0"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NBS</a:t>
            </a:r>
            <a:r>
              <a:rPr lang="zh-CN" altLang="en-US" sz="2400" dirty="0" smtClean="0"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接口，扩容磁盘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7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63390</TotalTime>
  <Words>1426</Words>
  <Application>Microsoft Office PowerPoint</Application>
  <PresentationFormat>自定义</PresentationFormat>
  <Paragraphs>309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1 基本信息</vt:lpstr>
      <vt:lpstr>个人工作经历</vt:lpstr>
      <vt:lpstr>目录</vt:lpstr>
      <vt:lpstr>PowerPoint 演示文稿</vt:lpstr>
      <vt:lpstr>Task资源</vt:lpstr>
      <vt:lpstr>容器垂直扩容</vt:lpstr>
      <vt:lpstr>容器镜像保存</vt:lpstr>
      <vt:lpstr>磁盘在线扩容</vt:lpstr>
      <vt:lpstr>PowerPoint 演示文稿</vt:lpstr>
      <vt:lpstr>控制器多优先级队列</vt:lpstr>
      <vt:lpstr>调度器并发调度</vt:lpstr>
      <vt:lpstr>Kube-proxy和kubelet内存优化</vt:lpstr>
      <vt:lpstr>支持性能测试的工作</vt:lpstr>
      <vt:lpstr>性能测试遇到的问题举例</vt:lpstr>
      <vt:lpstr>PowerPoint 演示文稿</vt:lpstr>
      <vt:lpstr>apiserver扩展授权</vt:lpstr>
      <vt:lpstr>K8s的高可用</vt:lpstr>
      <vt:lpstr>PowerPoint 演示文稿</vt:lpstr>
      <vt:lpstr>apiserver动态流控</vt:lpstr>
      <vt:lpstr>日志格式调整</vt:lpstr>
      <vt:lpstr>PowerPoint 演示文稿</vt:lpstr>
      <vt:lpstr>大版本升级和新功能上线时需要考虑的问题</vt:lpstr>
      <vt:lpstr>PowerPoint 演示文稿</vt:lpstr>
      <vt:lpstr>6 个人发展计划或工作建议意见</vt:lpstr>
      <vt:lpstr>PowerPoint 演示文稿</vt:lpstr>
    </vt:vector>
  </TitlesOfParts>
  <Company>IBM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李岚清</cp:lastModifiedBy>
  <cp:revision>3491</cp:revision>
  <dcterms:created xsi:type="dcterms:W3CDTF">2004-09-17T02:46:16Z</dcterms:created>
  <dcterms:modified xsi:type="dcterms:W3CDTF">2017-02-07T08:59:16Z</dcterms:modified>
</cp:coreProperties>
</file>