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8" r:id="rId3"/>
    <p:sldId id="469" r:id="rId4"/>
    <p:sldId id="471" r:id="rId5"/>
    <p:sldId id="479" r:id="rId6"/>
    <p:sldId id="480" r:id="rId7"/>
    <p:sldId id="482" r:id="rId8"/>
    <p:sldId id="483" r:id="rId9"/>
    <p:sldId id="484" r:id="rId10"/>
    <p:sldId id="485" r:id="rId11"/>
    <p:sldId id="486" r:id="rId12"/>
    <p:sldId id="487" r:id="rId13"/>
    <p:sldId id="477" r:id="rId14"/>
    <p:sldId id="481" r:id="rId15"/>
    <p:sldId id="488" r:id="rId16"/>
    <p:sldId id="489" r:id="rId17"/>
    <p:sldId id="490" r:id="rId18"/>
    <p:sldId id="491" r:id="rId19"/>
    <p:sldId id="35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0505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84787" autoAdjust="0"/>
  </p:normalViewPr>
  <p:slideViewPr>
    <p:cSldViewPr>
      <p:cViewPr varScale="1">
        <p:scale>
          <a:sx n="101" d="100"/>
          <a:sy n="101" d="100"/>
        </p:scale>
        <p:origin x="-22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4B25-5914-42C3-8591-385F2C3195EB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BDD0-BC82-4E09-8CBE-0B857049FF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2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03049-56BE-4B25-BCD4-CBB47FAFB211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92A70-2112-465D-810E-A96FD3C00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windevelopment.techtarget.com/definition/IP-addr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searchnetworking.techtarget.com/definition/protocol" TargetMode="External"/><Relationship Id="rId4" Type="http://schemas.openxmlformats.org/officeDocument/2006/relationships/hyperlink" Target="http://searchnetworking.techtarget.com/definition/por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7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下面我们就说说我一直在上面提到的关于那个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的规则是怎么回事，到底有什么用处。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说这个东西就要简单说一下网络的数据通讯的方式，我们知道，网络的访问是双向的，也就是说一个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之间完成数据交换需要双方的发包与收包。在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中，有几种状态，也就是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established,related,invalid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当一个客户端，在本文例一中，内网的一台机器访问外网，我们设置了规则允许他出去，但是没有设置允许回来的规则阿，怎么完成访问呢？这就是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用户通过这个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访问外网的时候，它发送了一个请求包，这个包的状态是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当外网回包的时候他的状态就是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知道，哦，这个包是我的内网的一台机器发出去的应答包，他就放行了。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而外网试图对内发起一个新的连接的时候，他的状态是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压根不去理会它。这就是我们为什么要加这一句的原因。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他是一个关联状态，什么会用到呢？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tftp,ftp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都会用到，因为他们的传输机制决定了，它不像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访问那样，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port--&gt;server:80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server:80--&gt;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Client_IP:port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建立连接，使用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端口发送数据，其中又有两种方式，一种主动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，一种被动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。主动模式下，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我用哪一个端口接受数据，然后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主动发起对这个端口的请求。被动模式下，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命令告诉客户端，它用那个端口监听，然后客户端发起对他的数据传输，所以这对于一个防火墙来说就是比较麻烦的事情，因为有可能会有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状态的数据包，但是它又是合理的请求，这个时候就用到这个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状态了，他就是一种关联，在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中，有个叫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ftp_conntrack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的模块，它能识别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命令，然后对相应的端口进行放行。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一口气写了这么多东西，不知道质量如何，大家凑和着看吧，希望多多交流共同进步，我还是一个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的初学者，难免很多谬误，希望高手赐教指正，以期不断进步。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8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下面我们就说说我一直在上面提到的关于那个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的规则是怎么回事，到底有什么用处。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说这个东西就要简单说一下网络的数据通讯的方式，我们知道，网络的访问是双向的，也就是说一个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之间完成数据交换需要双方的发包与收包。在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中，有几种状态，也就是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established,related,invalid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当一个客户端，在本文例一中，内网的一台机器访问外网，我们设置了规则允许他出去，但是没有设置允许回来的规则阿，怎么完成访问呢？这就是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用户通过这个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访问外网的时候，它发送了一个请求包，这个包的状态是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当外网回包的时候他的状态就是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知道，哦，这个包是我的内网的一台机器发出去的应答包，他就放行了。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而外网试图对内发起一个新的连接的时候，他的状态是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压根不去理会它。这就是我们为什么要加这一句的原因。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他是一个关联状态，什么会用到呢？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tftp,ftp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都会用到，因为他们的传输机制决定了，它不像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访问那样，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port--&gt;server:80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server:80--&gt;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Client_IP:port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建立连接，使用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端口发送数据，其中又有两种方式，一种主动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，一种被动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。主动模式下，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我用哪一个端口接受数据，然后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主动发起对这个端口的请求。被动模式下，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命令告诉客户端，它用那个端口监听，然后客户端发起对他的数据传输，所以这对于一个防火墙来说就是比较麻烦的事情，因为有可能会有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状态的数据包，但是它又是合理的请求，这个时候就用到这个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状态了，他就是一种关联，在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中，有个叫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ftp_conntrack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的模块，它能识别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命令，然后对相应的端口进行放行。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一口气写了这么多东西，不知道质量如何，大家凑和着看吧，希望多多交流共同进步，我还是一个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的初学者，难免很多谬误，希望高手赐教指正，以期不断进步。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8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下面我们就说说我一直在上面提到的关于那个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的规则是怎么回事，到底有什么用处。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说这个东西就要简单说一下网络的数据通讯的方式，我们知道，网络的访问是双向的，也就是说一个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之间完成数据交换需要双方的发包与收包。在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中，有几种状态，也就是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established,related,invalid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当一个客户端，在本文例一中，内网的一台机器访问外网，我们设置了规则允许他出去，但是没有设置允许回来的规则阿，怎么完成访问呢？这就是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用户通过这个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访问外网的时候，它发送了一个请求包，这个包的状态是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当外网回包的时候他的状态就是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知道，哦，这个包是我的内网的一台机器发出去的应答包，他就放行了。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而外网试图对内发起一个新的连接的时候，他的状态是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压根不去理会它。这就是我们为什么要加这一句的原因。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他是一个关联状态，什么会用到呢？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tftp,ftp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都会用到，因为他们的传输机制决定了，它不像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访问那样，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port--&gt;server:80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server:80--&gt;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Client_IP:port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建立连接，使用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端口发送数据，其中又有两种方式，一种主动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，一种被动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。主动模式下，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我用哪一个端口接受数据，然后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主动发起对这个端口的请求。被动模式下，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命令告诉客户端，它用那个端口监听，然后客户端发起对他的数据传输，所以这对于一个防火墙来说就是比较麻烦的事情，因为有可能会有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状态的数据包，但是它又是合理的请求，这个时候就用到这个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状态了，他就是一种关联，在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中，有个叫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ftp_conntrack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的模块，它能识别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命令，然后对相应的端口进行放行。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一口气写了这么多东西，不知道质量如何，大家凑和着看吧，希望多多交流共同进步，我还是一个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的初学者，难免很多谬误，希望高手赐教指正，以期不断进步。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8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下面我们就说说我一直在上面提到的关于那个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的规则是怎么回事，到底有什么用处。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说这个东西就要简单说一下网络的数据通讯的方式，我们知道，网络的访问是双向的，也就是说一个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之间完成数据交换需要双方的发包与收包。在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中，有几种状态，也就是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established,related,invalid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当一个客户端，在本文例一中，内网的一台机器访问外网，我们设置了规则允许他出去，但是没有设置允许回来的规则阿，怎么完成访问呢？这就是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，当一个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用户通过这个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访问外网的时候，它发送了一个请求包，这个包的状态是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当外网回包的时候他的状态就是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知道，哦，这个包是我的内网的一台机器发出去的应答包，他就放行了。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而外网试图对内发起一个新的连接的时候，他的状态是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压根不去理会它。这就是我们为什么要加这一句的原因。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他是一个关联状态，什么会用到呢？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tftp,ftp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都会用到，因为他们的传输机制决定了，它不像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访问那样，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port--&gt;server:80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server:80--&gt;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Client_IP:port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建立连接，使用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端口发送数据，其中又有两种方式，一种主动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，一种被动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。主动模式下，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我用哪一个端口接受数据，然后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主动发起对这个端口的请求。被动模式下，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命令告诉客户端，它用那个端口监听，然后客户端发起对他的数据传输，所以这对于一个防火墙来说就是比较麻烦的事情，因为有可能会有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状态的数据包，但是它又是合理的请求，这个时候就用到这个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状态了，他就是一种关联，在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中，有个叫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ftp_conntrack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的模块，它能识别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命令，然后对相应的端口进行放行。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一口气写了这么多东西，不知道质量如何，大家凑和着看吧，希望多多交流共同进步，我还是一个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的初学者，难免很多谬误，希望高手赐教指正，以期不断进步。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is the process of converting an Internet Protocol address (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 address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another IP address.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filtering is the process of passing or blocking packets at a network interface based on source and destination addresses,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ports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protocols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mangling is the ability to alter or modify packets before and/or after routing.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36295" y="4212828"/>
            <a:ext cx="1258417" cy="3683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署名选填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6864" cy="1143000"/>
          </a:xfrm>
        </p:spPr>
        <p:txBody>
          <a:bodyPr>
            <a:normAutofit/>
          </a:bodyPr>
          <a:lstStyle>
            <a:lvl1pPr algn="l">
              <a:defRPr sz="4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099" name="Picture 3" descr="D:\Desktop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454374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40" name="矩形 39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cloud.netease.com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41" name="直接连接符 40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419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2348880"/>
            <a:ext cx="4176464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179511" y="2348880"/>
            <a:ext cx="4185925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79512" y="764704"/>
            <a:ext cx="8784976" cy="761973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179511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en-US" altLang="zh-CN" dirty="0" smtClean="0"/>
          </a:p>
        </p:txBody>
      </p:sp>
      <p:sp>
        <p:nvSpPr>
          <p:cNvPr id="14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4778563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18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9552" y="1124744"/>
            <a:ext cx="3825885" cy="639762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9552" y="1700808"/>
            <a:ext cx="3825885" cy="2376263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1124744"/>
            <a:ext cx="3898776" cy="3024336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85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378"/>
            <a:ext cx="8229600" cy="7619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7544" y="1124744"/>
            <a:ext cx="8219256" cy="5112568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14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179512" y="1412776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82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/>
          <p:nvPr userDrawn="1"/>
        </p:nvSpPr>
        <p:spPr>
          <a:xfrm>
            <a:off x="0" y="0"/>
            <a:ext cx="3455369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5535" y="908720"/>
            <a:ext cx="3008313" cy="3823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707904" y="908720"/>
            <a:ext cx="5256584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512" y="612775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5195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1520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图片占位符 2"/>
          <p:cNvSpPr>
            <a:spLocks noGrp="1"/>
          </p:cNvSpPr>
          <p:nvPr>
            <p:ph type="pic" idx="10"/>
          </p:nvPr>
        </p:nvSpPr>
        <p:spPr>
          <a:xfrm>
            <a:off x="4716016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4800600"/>
            <a:ext cx="410445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4716016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4716016" y="4800600"/>
            <a:ext cx="4104456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79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9269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Grid Item"/>
          <p:cNvGrpSpPr/>
          <p:nvPr userDrawn="1"/>
        </p:nvGrpSpPr>
        <p:grpSpPr>
          <a:xfrm>
            <a:off x="6804248" y="4058394"/>
            <a:ext cx="1890998" cy="1890886"/>
            <a:chOff x="6877655" y="4192959"/>
            <a:chExt cx="2386997" cy="2386856"/>
          </a:xfrm>
        </p:grpSpPr>
        <p:sp>
          <p:nvSpPr>
            <p:cNvPr id="8" name="Title"/>
            <p:cNvSpPr>
              <a:spLocks/>
            </p:cNvSpPr>
            <p:nvPr/>
          </p:nvSpPr>
          <p:spPr bwMode="auto">
            <a:xfrm>
              <a:off x="6877658" y="5713039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Image Dummy"/>
            <p:cNvSpPr>
              <a:spLocks/>
            </p:cNvSpPr>
            <p:nvPr/>
          </p:nvSpPr>
          <p:spPr bwMode="auto">
            <a:xfrm>
              <a:off x="6877655" y="4192959"/>
              <a:ext cx="2386993" cy="1520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id Item"/>
          <p:cNvGrpSpPr/>
          <p:nvPr userDrawn="1"/>
        </p:nvGrpSpPr>
        <p:grpSpPr>
          <a:xfrm>
            <a:off x="6804250" y="1969738"/>
            <a:ext cx="1890995" cy="1890884"/>
            <a:chOff x="6877658" y="1708896"/>
            <a:chExt cx="2386994" cy="2386854"/>
          </a:xfrm>
        </p:grpSpPr>
        <p:sp>
          <p:nvSpPr>
            <p:cNvPr id="12" name="Title"/>
            <p:cNvSpPr>
              <a:spLocks/>
            </p:cNvSpPr>
            <p:nvPr/>
          </p:nvSpPr>
          <p:spPr bwMode="auto">
            <a:xfrm>
              <a:off x="6877658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Image Dummy"/>
            <p:cNvSpPr>
              <a:spLocks/>
            </p:cNvSpPr>
            <p:nvPr/>
          </p:nvSpPr>
          <p:spPr bwMode="auto">
            <a:xfrm>
              <a:off x="6877658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id Item"/>
          <p:cNvGrpSpPr/>
          <p:nvPr userDrawn="1"/>
        </p:nvGrpSpPr>
        <p:grpSpPr>
          <a:xfrm>
            <a:off x="2591227" y="4058394"/>
            <a:ext cx="1890996" cy="1890886"/>
            <a:chOff x="3607104" y="4192960"/>
            <a:chExt cx="2386995" cy="2386856"/>
          </a:xfrm>
        </p:grpSpPr>
        <p:sp>
          <p:nvSpPr>
            <p:cNvPr id="16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id Item"/>
          <p:cNvGrpSpPr/>
          <p:nvPr userDrawn="1"/>
        </p:nvGrpSpPr>
        <p:grpSpPr>
          <a:xfrm>
            <a:off x="2592000" y="1969738"/>
            <a:ext cx="1890995" cy="1890884"/>
            <a:chOff x="3610736" y="1708896"/>
            <a:chExt cx="2386994" cy="2386854"/>
          </a:xfrm>
        </p:grpSpPr>
        <p:sp>
          <p:nvSpPr>
            <p:cNvPr id="20" name="Title"/>
            <p:cNvSpPr>
              <a:spLocks/>
            </p:cNvSpPr>
            <p:nvPr/>
          </p:nvSpPr>
          <p:spPr bwMode="auto">
            <a:xfrm>
              <a:off x="3610736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id Item"/>
          <p:cNvGrpSpPr/>
          <p:nvPr userDrawn="1"/>
        </p:nvGrpSpPr>
        <p:grpSpPr>
          <a:xfrm>
            <a:off x="484716" y="4058394"/>
            <a:ext cx="1890995" cy="1890886"/>
            <a:chOff x="1137256" y="4192960"/>
            <a:chExt cx="2386994" cy="2386856"/>
          </a:xfrm>
        </p:grpSpPr>
        <p:sp>
          <p:nvSpPr>
            <p:cNvPr id="24" name="Title"/>
            <p:cNvSpPr>
              <a:spLocks/>
            </p:cNvSpPr>
            <p:nvPr/>
          </p:nvSpPr>
          <p:spPr bwMode="auto">
            <a:xfrm>
              <a:off x="1137257" y="5713040"/>
              <a:ext cx="2386993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Image Dummy"/>
            <p:cNvSpPr>
              <a:spLocks/>
            </p:cNvSpPr>
            <p:nvPr/>
          </p:nvSpPr>
          <p:spPr bwMode="auto">
            <a:xfrm>
              <a:off x="1137256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id Item"/>
          <p:cNvGrpSpPr/>
          <p:nvPr userDrawn="1"/>
        </p:nvGrpSpPr>
        <p:grpSpPr>
          <a:xfrm>
            <a:off x="484716" y="1969738"/>
            <a:ext cx="1890996" cy="1890885"/>
            <a:chOff x="1137256" y="1708896"/>
            <a:chExt cx="2386995" cy="2386855"/>
          </a:xfrm>
        </p:grpSpPr>
        <p:sp>
          <p:nvSpPr>
            <p:cNvPr id="28" name="Title"/>
            <p:cNvSpPr>
              <a:spLocks/>
            </p:cNvSpPr>
            <p:nvPr/>
          </p:nvSpPr>
          <p:spPr bwMode="auto">
            <a:xfrm>
              <a:off x="113725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Image Dummy"/>
            <p:cNvSpPr>
              <a:spLocks/>
            </p:cNvSpPr>
            <p:nvPr/>
          </p:nvSpPr>
          <p:spPr bwMode="auto">
            <a:xfrm>
              <a:off x="113725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" name="Grid Item"/>
          <p:cNvGrpSpPr/>
          <p:nvPr userDrawn="1"/>
        </p:nvGrpSpPr>
        <p:grpSpPr>
          <a:xfrm>
            <a:off x="4697738" y="4058394"/>
            <a:ext cx="1890996" cy="1890886"/>
            <a:chOff x="3607104" y="4192960"/>
            <a:chExt cx="2386995" cy="2386856"/>
          </a:xfrm>
        </p:grpSpPr>
        <p:sp>
          <p:nvSpPr>
            <p:cNvPr id="32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id Item"/>
          <p:cNvGrpSpPr/>
          <p:nvPr userDrawn="1"/>
        </p:nvGrpSpPr>
        <p:grpSpPr>
          <a:xfrm>
            <a:off x="4699561" y="1969738"/>
            <a:ext cx="1890995" cy="1890885"/>
            <a:chOff x="3610736" y="1708896"/>
            <a:chExt cx="2386995" cy="2386855"/>
          </a:xfrm>
        </p:grpSpPr>
        <p:sp>
          <p:nvSpPr>
            <p:cNvPr id="36" name="Title"/>
            <p:cNvSpPr>
              <a:spLocks/>
            </p:cNvSpPr>
            <p:nvPr/>
          </p:nvSpPr>
          <p:spPr bwMode="auto">
            <a:xfrm>
              <a:off x="361073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379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sktop\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70"/>
          <a:stretch/>
        </p:blipFill>
        <p:spPr bwMode="auto">
          <a:xfrm>
            <a:off x="2386980" y="2326928"/>
            <a:ext cx="4370040" cy="11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40" name="矩形 39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cloud.netease.com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41" name="直接连接符 40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395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1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94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扉页-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457200" y="2204864"/>
            <a:ext cx="8229600" cy="780685"/>
          </a:xfrm>
        </p:spPr>
        <p:txBody>
          <a:bodyPr>
            <a:noAutofit/>
          </a:bodyPr>
          <a:lstStyle>
            <a:lvl1pPr algn="ctr">
              <a:defRPr sz="4600" b="1"/>
            </a:lvl1pPr>
          </a:lstStyle>
          <a:p>
            <a:r>
              <a:rPr lang="zh-CN" altLang="en-US" dirty="0" smtClean="0"/>
              <a:t>单击此处编辑大标题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75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420888"/>
            <a:ext cx="7772400" cy="6354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3140968"/>
            <a:ext cx="7772400" cy="3591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703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9"/>
            <a:ext cx="4038600" cy="427707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672135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07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内容左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2614"/>
            <a:ext cx="9144000" cy="1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9"/>
          <p:cNvSpPr/>
          <p:nvPr userDrawn="1"/>
        </p:nvSpPr>
        <p:spPr>
          <a:xfrm>
            <a:off x="5868144" y="0"/>
            <a:ext cx="3275857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12161" y="1421086"/>
            <a:ext cx="302910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012160" y="2132856"/>
            <a:ext cx="3024336" cy="89408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914400" indent="0">
              <a:buNone/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19672" y="116632"/>
            <a:ext cx="5410944" cy="555981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7544" y="1412776"/>
            <a:ext cx="5184576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3750154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/>
          <p:cNvSpPr/>
          <p:nvPr userDrawn="1"/>
        </p:nvSpPr>
        <p:spPr>
          <a:xfrm>
            <a:off x="379" y="-171400"/>
            <a:ext cx="3275857" cy="702939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11088" y="1493094"/>
            <a:ext cx="2853236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211087" y="2246883"/>
            <a:ext cx="28487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164288" y="189548"/>
            <a:ext cx="1690023" cy="359132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编辑副标题式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403"/>
            <a:ext cx="9144000" cy="54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512" y="727239"/>
            <a:ext cx="3826768" cy="541521"/>
          </a:xfrm>
        </p:spPr>
        <p:txBody>
          <a:bodyPr anchor="ctr">
            <a:noAutofit/>
          </a:bodyPr>
          <a:lstStyle>
            <a:lvl1pPr algn="l">
              <a:defRPr lang="zh-CN" altLang="en-US" sz="24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408452" y="1484784"/>
            <a:ext cx="5412020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1155142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79512" y="1478576"/>
            <a:ext cx="3888432" cy="432668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216400" y="1488363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8558"/>
            <a:ext cx="9144000" cy="27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35696" y="116632"/>
            <a:ext cx="6845932" cy="504056"/>
          </a:xfrm>
        </p:spPr>
        <p:txBody>
          <a:bodyPr anchor="ctr">
            <a:noAutofit/>
          </a:bodyPr>
          <a:lstStyle>
            <a:lvl1pPr algn="l">
              <a:defRPr lang="zh-CN" altLang="en-US" sz="3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1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4216400" y="3068960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sp>
        <p:nvSpPr>
          <p:cNvPr id="17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572001" y="2035807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4572001" y="2564904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9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572001" y="3646228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0" name="内容占位符 3"/>
          <p:cNvSpPr>
            <a:spLocks noGrp="1"/>
          </p:cNvSpPr>
          <p:nvPr>
            <p:ph sz="half" idx="15" hasCustomPrompt="1"/>
          </p:nvPr>
        </p:nvSpPr>
        <p:spPr>
          <a:xfrm>
            <a:off x="4572001" y="4175325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16" hasCustomPrompt="1"/>
          </p:nvPr>
        </p:nvSpPr>
        <p:spPr>
          <a:xfrm>
            <a:off x="4572001" y="4725144"/>
            <a:ext cx="4397250" cy="1080120"/>
          </a:xfr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第二级文本样式详细介绍</a:t>
            </a:r>
          </a:p>
        </p:txBody>
      </p:sp>
    </p:spTree>
    <p:extLst>
      <p:ext uri="{BB962C8B-B14F-4D97-AF65-F5344CB8AC3E}">
        <p14:creationId xmlns:p14="http://schemas.microsoft.com/office/powerpoint/2010/main" val="630144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25" name="矩形 24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cloud.netease.com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3" descr="D:\Desktop\logo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30474" cy="33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74" r:id="rId6"/>
    <p:sldLayoutId id="2147483653" r:id="rId7"/>
    <p:sldLayoutId id="2147483678" r:id="rId8"/>
    <p:sldLayoutId id="2147483681" r:id="rId9"/>
    <p:sldLayoutId id="2147483676" r:id="rId10"/>
    <p:sldLayoutId id="2147483686" r:id="rId11"/>
    <p:sldLayoutId id="2147483684" r:id="rId12"/>
    <p:sldLayoutId id="2147483655" r:id="rId13"/>
    <p:sldLayoutId id="2147483656" r:id="rId14"/>
    <p:sldLayoutId id="2147483657" r:id="rId15"/>
    <p:sldLayoutId id="2147483682" r:id="rId16"/>
    <p:sldLayoutId id="2147483683" r:id="rId17"/>
    <p:sldLayoutId id="2147483685" r:id="rId18"/>
    <p:sldLayoutId id="2147483690" r:id="rId1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44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n"/>
        <a:defRPr lang="zh-CN" altLang="en-US" sz="32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l"/>
        <a:defRPr lang="zh-CN" altLang="en-US" sz="2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2pPr>
      <a:lvl3pPr marL="1257300" indent="-342900" algn="l" defTabSz="914400" rtl="0" eaLnBrk="1" latinLnBrk="0" hangingPunct="1">
        <a:lnSpc>
          <a:spcPct val="125000"/>
        </a:lnSpc>
        <a:spcBef>
          <a:spcPct val="20000"/>
        </a:spcBef>
        <a:buFont typeface="+mj-lt"/>
        <a:buAutoNum type="arabicPeriod"/>
        <a:defRPr lang="zh-CN" altLang="en-US" sz="18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微软雅黑" pitchFamily="34" charset="-122"/>
        <a:buChar char="ￚ"/>
        <a:defRPr lang="zh-CN" altLang="en-US" sz="1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lang="zh-CN" altLang="en-US" sz="12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redhat.com/blog/2016/10/28/what-comes-after-iptables-its-successor-of-course-nftabl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D%BF%E7%94%A8%E8%80%85%E7%A9%BA%E9%96%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zh.wikipedia.org/wiki/Netfilter" TargetMode="External"/><Relationship Id="rId4" Type="http://schemas.openxmlformats.org/officeDocument/2006/relationships/hyperlink" Target="https://zh.wikipedia.org/wiki/Linux%E5%85%A7%E6%A0%B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ptables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660232" y="4581128"/>
            <a:ext cx="1258417" cy="3683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李岚清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命令行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fr-FR" altLang="zh-CN" sz="2400" dirty="0" smtClean="0"/>
              <a:t>ptables </a:t>
            </a:r>
            <a:r>
              <a:rPr lang="fr-FR" altLang="zh-CN" sz="2400" dirty="0"/>
              <a:t>[-t TABLE] ACTION [PATTERN] [-j TARGET</a:t>
            </a:r>
            <a:r>
              <a:rPr lang="fr-FR" altLang="zh-CN" sz="2400" dirty="0" smtClean="0"/>
              <a:t>]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/>
              <a:t>TARGET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/>
              <a:t>ACCEPT </a:t>
            </a:r>
            <a:r>
              <a:rPr lang="zh-CN" altLang="en-US" sz="2400" dirty="0"/>
              <a:t>让这个数据包通过</a:t>
            </a:r>
          </a:p>
          <a:p>
            <a:r>
              <a:rPr lang="en-US" altLang="zh-CN" sz="2400" dirty="0"/>
              <a:t>DROP </a:t>
            </a:r>
            <a:r>
              <a:rPr lang="zh-CN" altLang="en-US" sz="2400" dirty="0"/>
              <a:t>丢弃数据包</a:t>
            </a:r>
          </a:p>
          <a:p>
            <a:r>
              <a:rPr lang="en-US" altLang="zh-CN" sz="2400" dirty="0"/>
              <a:t>RETURN </a:t>
            </a:r>
            <a:r>
              <a:rPr lang="zh-CN" altLang="en-US" sz="2400" dirty="0"/>
              <a:t>不作对比直接返回</a:t>
            </a:r>
          </a:p>
          <a:p>
            <a:r>
              <a:rPr lang="en-US" altLang="zh-CN" sz="2400" dirty="0"/>
              <a:t>QUEUE </a:t>
            </a:r>
            <a:r>
              <a:rPr lang="zh-CN" altLang="en-US" sz="2400" dirty="0"/>
              <a:t>传给</a:t>
            </a:r>
            <a:r>
              <a:rPr lang="en-US" altLang="zh-CN" sz="2400" dirty="0"/>
              <a:t>User-Space</a:t>
            </a:r>
            <a:r>
              <a:rPr lang="zh-CN" altLang="en-US" sz="2400" dirty="0"/>
              <a:t>的应用软件处理这个数据包</a:t>
            </a:r>
          </a:p>
          <a:p>
            <a:r>
              <a:rPr lang="en-US" altLang="zh-CN" sz="2400" dirty="0"/>
              <a:t>SNAT </a:t>
            </a:r>
            <a:r>
              <a:rPr lang="en-US" altLang="zh-CN" sz="2400" dirty="0" err="1"/>
              <a:t>nat</a:t>
            </a:r>
            <a:r>
              <a:rPr lang="zh-CN" altLang="en-US" sz="2400" dirty="0"/>
              <a:t>专用：转译来源地址</a:t>
            </a:r>
          </a:p>
          <a:p>
            <a:r>
              <a:rPr lang="en-US" altLang="zh-CN" sz="2400" dirty="0"/>
              <a:t>DNAT </a:t>
            </a:r>
            <a:r>
              <a:rPr lang="en-US" altLang="zh-CN" sz="2400" dirty="0" err="1"/>
              <a:t>nat</a:t>
            </a:r>
            <a:r>
              <a:rPr lang="zh-CN" altLang="en-US" sz="2400" dirty="0"/>
              <a:t>专用：转译目地地址</a:t>
            </a:r>
          </a:p>
          <a:p>
            <a:r>
              <a:rPr lang="en-US" altLang="zh-CN" sz="2400" dirty="0"/>
              <a:t>MASQUERADE </a:t>
            </a:r>
            <a:r>
              <a:rPr lang="en-US" altLang="zh-CN" sz="2400" dirty="0" err="1"/>
              <a:t>nat</a:t>
            </a:r>
            <a:r>
              <a:rPr lang="zh-CN" altLang="en-US" sz="2400" dirty="0"/>
              <a:t>专用：转译来源地址成为</a:t>
            </a:r>
            <a:r>
              <a:rPr lang="en-US" altLang="zh-CN" sz="2400" dirty="0"/>
              <a:t>NIC</a:t>
            </a:r>
            <a:r>
              <a:rPr lang="zh-CN" altLang="en-US" sz="2400" dirty="0"/>
              <a:t>的</a:t>
            </a:r>
            <a:r>
              <a:rPr lang="en-US" altLang="zh-CN" sz="2400" dirty="0"/>
              <a:t>MAC</a:t>
            </a:r>
          </a:p>
          <a:p>
            <a:r>
              <a:rPr lang="en-US" altLang="zh-CN" sz="2400" dirty="0"/>
              <a:t>REDIRECT </a:t>
            </a:r>
            <a:r>
              <a:rPr lang="en-US" altLang="zh-CN" sz="2400" dirty="0" err="1"/>
              <a:t>nat</a:t>
            </a:r>
            <a:r>
              <a:rPr lang="zh-CN" altLang="en-US" sz="2400" dirty="0"/>
              <a:t>专用：转送到本机的某个</a:t>
            </a:r>
            <a:r>
              <a:rPr lang="en-US" altLang="zh-CN" sz="2400" dirty="0" smtClean="0"/>
              <a:t>PORT</a:t>
            </a:r>
            <a:endParaRPr lang="zh-CN" altLang="en-US" sz="2400" dirty="0"/>
          </a:p>
          <a:p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7897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1.</a:t>
            </a:r>
            <a:r>
              <a:rPr lang="zh-CN" altLang="en-US" sz="2400" dirty="0" smtClean="0">
                <a:latin typeface="+mj-ea"/>
                <a:ea typeface="+mj-ea"/>
              </a:rPr>
              <a:t>删除已有规则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/>
              <a:t>iptables </a:t>
            </a:r>
            <a:r>
              <a:rPr lang="en-US" altLang="zh-CN" sz="2400" dirty="0" smtClean="0"/>
              <a:t>–F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latin typeface="+mj-ea"/>
                <a:ea typeface="+mj-ea"/>
              </a:rPr>
              <a:t>2.</a:t>
            </a:r>
            <a:r>
              <a:rPr lang="zh-CN" altLang="en-US" sz="2400" dirty="0" smtClean="0">
                <a:latin typeface="+mj-ea"/>
                <a:ea typeface="+mj-ea"/>
              </a:rPr>
              <a:t>设置默认策略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/>
              <a:t>iptables -</a:t>
            </a:r>
            <a:r>
              <a:rPr lang="en-US" altLang="zh-CN" sz="2400" dirty="0"/>
              <a:t>P INPUT DROP </a:t>
            </a:r>
            <a:endParaRPr lang="en-US" altLang="zh-CN" sz="2400" dirty="0" smtClean="0"/>
          </a:p>
          <a:p>
            <a:r>
              <a:rPr lang="en-US" altLang="zh-CN" sz="2400" dirty="0" smtClean="0"/>
              <a:t>iptables </a:t>
            </a:r>
            <a:r>
              <a:rPr lang="en-US" altLang="zh-CN" sz="2400" dirty="0"/>
              <a:t>-</a:t>
            </a:r>
            <a:r>
              <a:rPr lang="en-US" altLang="zh-CN" sz="2400" dirty="0"/>
              <a:t>P FORWARD DROP </a:t>
            </a:r>
            <a:endParaRPr lang="en-US" altLang="zh-CN" sz="2400" dirty="0" smtClean="0"/>
          </a:p>
          <a:p>
            <a:r>
              <a:rPr lang="en-US" altLang="zh-CN" sz="2400" dirty="0" smtClean="0"/>
              <a:t>iptables </a:t>
            </a:r>
            <a:r>
              <a:rPr lang="en-US" altLang="zh-CN" sz="2400" dirty="0"/>
              <a:t>-P OUTPUT </a:t>
            </a:r>
            <a:r>
              <a:rPr lang="en-US" altLang="zh-CN" sz="2400" dirty="0" smtClean="0"/>
              <a:t>DROP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3.</a:t>
            </a:r>
            <a:r>
              <a:rPr lang="zh-CN" altLang="en-US" sz="2400" dirty="0" smtClean="0">
                <a:latin typeface="+mj-ea"/>
                <a:ea typeface="+mj-ea"/>
              </a:rPr>
              <a:t>屏蔽指定</a:t>
            </a:r>
            <a:r>
              <a:rPr lang="en-US" altLang="zh-CN" sz="2400" dirty="0" smtClean="0">
                <a:latin typeface="+mj-ea"/>
                <a:ea typeface="+mj-ea"/>
              </a:rPr>
              <a:t>IP</a:t>
            </a:r>
          </a:p>
          <a:p>
            <a:r>
              <a:rPr lang="en-US" altLang="zh-CN" sz="2400" dirty="0"/>
              <a:t>iptables </a:t>
            </a:r>
            <a:r>
              <a:rPr lang="en-US" altLang="zh-CN" sz="2400" dirty="0"/>
              <a:t>-A INPUT 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eth0 -p 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-s </a:t>
            </a:r>
            <a:r>
              <a:rPr lang="en-US" altLang="zh-CN" sz="2400" dirty="0"/>
              <a:t>"$BLOCK_THIS_IP"</a:t>
            </a:r>
            <a:r>
              <a:rPr lang="en-US" altLang="zh-CN" sz="2400" dirty="0"/>
              <a:t> -j DROP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358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4.</a:t>
            </a:r>
            <a:r>
              <a:rPr lang="zh-CN" altLang="en-US" sz="2400" dirty="0" smtClean="0">
                <a:latin typeface="+mj-ea"/>
                <a:ea typeface="+mj-ea"/>
              </a:rPr>
              <a:t>只允许指定网段的主机通过</a:t>
            </a:r>
            <a:r>
              <a:rPr lang="en-US" altLang="zh-CN" sz="2400" dirty="0" err="1" smtClean="0">
                <a:latin typeface="+mj-ea"/>
                <a:ea typeface="+mj-ea"/>
              </a:rPr>
              <a:t>ssh</a:t>
            </a:r>
            <a:r>
              <a:rPr lang="zh-CN" altLang="en-US" sz="2400" dirty="0" smtClean="0">
                <a:latin typeface="+mj-ea"/>
                <a:ea typeface="+mj-ea"/>
              </a:rPr>
              <a:t>连接本机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/>
              <a:t>iptables -A INPUT 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eth0 -p 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-s </a:t>
            </a:r>
            <a:r>
              <a:rPr lang="en-US" altLang="zh-CN" sz="2400" dirty="0"/>
              <a:t>192.168</a:t>
            </a:r>
            <a:r>
              <a:rPr lang="en-US" altLang="zh-CN" sz="2400" dirty="0"/>
              <a:t>.</a:t>
            </a:r>
            <a:r>
              <a:rPr lang="en-US" altLang="zh-CN" sz="2400" dirty="0"/>
              <a:t>100.0</a:t>
            </a:r>
            <a:r>
              <a:rPr lang="en-US" altLang="zh-CN" sz="2400" dirty="0"/>
              <a:t>/</a:t>
            </a:r>
            <a:r>
              <a:rPr lang="en-US" altLang="zh-CN" sz="2400" dirty="0"/>
              <a:t>24</a:t>
            </a:r>
            <a:r>
              <a:rPr lang="en-US" altLang="zh-CN" sz="2400" dirty="0"/>
              <a:t> --</a:t>
            </a:r>
            <a:r>
              <a:rPr lang="en-US" altLang="zh-CN" sz="2400" dirty="0" err="1"/>
              <a:t>dport</a:t>
            </a:r>
            <a:r>
              <a:rPr lang="en-US" altLang="zh-CN" sz="2400" dirty="0"/>
              <a:t> </a:t>
            </a:r>
            <a:r>
              <a:rPr lang="en-US" altLang="zh-CN" sz="2400" dirty="0"/>
              <a:t>22</a:t>
            </a:r>
            <a:r>
              <a:rPr lang="en-US" altLang="zh-CN" sz="2400" dirty="0"/>
              <a:t> -m state --state NEW,ESTABLESHED -</a:t>
            </a:r>
            <a:r>
              <a:rPr lang="en-US" altLang="zh-CN" sz="2400" dirty="0"/>
              <a:t>j ACCEPT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iptables </a:t>
            </a:r>
            <a:r>
              <a:rPr lang="en-US" altLang="zh-CN" sz="2400" dirty="0"/>
              <a:t>-A OUTPUT -o eth0 -p 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--sport </a:t>
            </a:r>
            <a:r>
              <a:rPr lang="en-US" altLang="zh-CN" sz="2400" dirty="0"/>
              <a:t>22</a:t>
            </a:r>
            <a:r>
              <a:rPr lang="en-US" altLang="zh-CN" sz="2400" dirty="0"/>
              <a:t> -m state --state ESTABLISHED -j </a:t>
            </a:r>
            <a:r>
              <a:rPr lang="en-US" altLang="zh-CN" sz="2400" dirty="0" smtClean="0"/>
              <a:t>ACCEPT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5.</a:t>
            </a:r>
            <a:r>
              <a:rPr lang="zh-CN" altLang="en-US" sz="2400" dirty="0" smtClean="0">
                <a:latin typeface="+mj-ea"/>
                <a:ea typeface="+mj-ea"/>
              </a:rPr>
              <a:t>支持本机通过</a:t>
            </a:r>
            <a:r>
              <a:rPr lang="en-US" altLang="zh-CN" sz="2400" dirty="0" err="1" smtClean="0">
                <a:latin typeface="+mj-ea"/>
                <a:ea typeface="+mj-ea"/>
              </a:rPr>
              <a:t>ssh</a:t>
            </a:r>
            <a:r>
              <a:rPr lang="zh-CN" altLang="en-US" sz="2400" dirty="0" smtClean="0">
                <a:latin typeface="+mj-ea"/>
                <a:ea typeface="+mj-ea"/>
              </a:rPr>
              <a:t>连接其他机器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/>
              <a:t>iptables -A INPUT 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eth0 -p 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-s </a:t>
            </a:r>
            <a:r>
              <a:rPr lang="en-US" altLang="zh-CN" sz="2400" dirty="0"/>
              <a:t>192.168</a:t>
            </a:r>
            <a:r>
              <a:rPr lang="en-US" altLang="zh-CN" sz="2400" dirty="0"/>
              <a:t>.</a:t>
            </a:r>
            <a:r>
              <a:rPr lang="en-US" altLang="zh-CN" sz="2400" dirty="0"/>
              <a:t>100.0</a:t>
            </a:r>
            <a:r>
              <a:rPr lang="en-US" altLang="zh-CN" sz="2400" dirty="0"/>
              <a:t>/</a:t>
            </a:r>
            <a:r>
              <a:rPr lang="en-US" altLang="zh-CN" sz="2400" dirty="0"/>
              <a:t>24</a:t>
            </a:r>
            <a:r>
              <a:rPr lang="en-US" altLang="zh-CN" sz="2400" dirty="0"/>
              <a:t> --</a:t>
            </a:r>
            <a:r>
              <a:rPr lang="en-US" altLang="zh-CN" sz="2400" dirty="0" err="1"/>
              <a:t>dport</a:t>
            </a:r>
            <a:r>
              <a:rPr lang="en-US" altLang="zh-CN" sz="2400" dirty="0"/>
              <a:t> </a:t>
            </a:r>
            <a:r>
              <a:rPr lang="en-US" altLang="zh-CN" sz="2400" dirty="0"/>
              <a:t>22</a:t>
            </a:r>
            <a:r>
              <a:rPr lang="en-US" altLang="zh-CN" sz="2400" dirty="0"/>
              <a:t> -m state --state ESTABLESHED -</a:t>
            </a:r>
            <a:r>
              <a:rPr lang="en-US" altLang="zh-CN" sz="2400" dirty="0"/>
              <a:t>j ACCEPT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iptables </a:t>
            </a:r>
            <a:r>
              <a:rPr lang="en-US" altLang="zh-CN" sz="2400" dirty="0"/>
              <a:t>-A OUTPUT -o eth0 -p 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--sport </a:t>
            </a:r>
            <a:r>
              <a:rPr lang="en-US" altLang="zh-CN" sz="2400" dirty="0"/>
              <a:t>22</a:t>
            </a:r>
            <a:r>
              <a:rPr lang="en-US" altLang="zh-CN" sz="2400" dirty="0"/>
              <a:t> -m state --state NEW,ESTABLISHED -j ACCEPT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175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应用案例</a:t>
            </a:r>
            <a:r>
              <a:rPr lang="en-US" altLang="zh-CN" sz="3600" dirty="0" smtClean="0"/>
              <a:t>—</a:t>
            </a:r>
            <a:r>
              <a:rPr lang="en-US" altLang="zh-CN" sz="3600" dirty="0" err="1" smtClean="0"/>
              <a:t>nat</a:t>
            </a:r>
            <a:r>
              <a:rPr lang="zh-CN" altLang="en-US" sz="3600" dirty="0" smtClean="0"/>
              <a:t>路由器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268760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多个内网机器使用同一个外网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访问外网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环境介绍</a:t>
            </a:r>
            <a:r>
              <a:rPr lang="en-US" altLang="zh-CN" dirty="0" err="1"/>
              <a:t>linux</a:t>
            </a:r>
            <a:r>
              <a:rPr lang="en-US" altLang="zh-CN" dirty="0"/>
              <a:t> 2.4 +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个网络接口</a:t>
            </a:r>
          </a:p>
          <a:p>
            <a:r>
              <a:rPr lang="en-US" altLang="zh-CN" dirty="0"/>
              <a:t>Lan</a:t>
            </a:r>
            <a:r>
              <a:rPr lang="zh-CN" altLang="en-US" dirty="0"/>
              <a:t>口</a:t>
            </a:r>
            <a:r>
              <a:rPr lang="en-US" altLang="zh-CN" dirty="0"/>
              <a:t>:10.1.1.254/24 eth0</a:t>
            </a:r>
          </a:p>
          <a:p>
            <a:r>
              <a:rPr lang="en-US" altLang="zh-CN" dirty="0"/>
              <a:t>Wan</a:t>
            </a:r>
            <a:r>
              <a:rPr lang="zh-CN" altLang="en-US" dirty="0"/>
              <a:t>口</a:t>
            </a:r>
            <a:r>
              <a:rPr lang="en-US" altLang="zh-CN" dirty="0"/>
              <a:t>:60.1.1.1/24 eth1</a:t>
            </a:r>
          </a:p>
          <a:p>
            <a:r>
              <a:rPr lang="zh-CN" altLang="en-US" dirty="0"/>
              <a:t>目的：实现内网中的节点（</a:t>
            </a:r>
            <a:r>
              <a:rPr lang="en-US" altLang="zh-CN" dirty="0"/>
              <a:t>10.1.1.0/24</a:t>
            </a:r>
            <a:r>
              <a:rPr lang="zh-CN" altLang="en-US" dirty="0"/>
              <a:t>）可控的访问</a:t>
            </a:r>
            <a:r>
              <a:rPr lang="en-US" altLang="zh-CN" dirty="0"/>
              <a:t>internet</a:t>
            </a:r>
            <a:r>
              <a:rPr lang="zh-CN" altLang="en-US" dirty="0"/>
              <a:t>。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首先将</a:t>
            </a:r>
            <a:r>
              <a:rPr lang="en-US" altLang="zh-CN" dirty="0"/>
              <a:t>Lan</a:t>
            </a:r>
            <a:r>
              <a:rPr lang="zh-CN" altLang="en-US" dirty="0"/>
              <a:t>的节点</a:t>
            </a:r>
            <a:r>
              <a:rPr lang="en-US" altLang="zh-CN" dirty="0"/>
              <a:t>pc</a:t>
            </a:r>
            <a:r>
              <a:rPr lang="zh-CN" altLang="en-US" dirty="0"/>
              <a:t>的网关指向</a:t>
            </a:r>
            <a:r>
              <a:rPr lang="en-US" altLang="zh-CN" dirty="0"/>
              <a:t>10.1.1.254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打开</a:t>
            </a:r>
            <a:r>
              <a:rPr lang="en-US" altLang="zh-CN" dirty="0" err="1"/>
              <a:t>linux</a:t>
            </a:r>
            <a:r>
              <a:rPr lang="zh-CN" altLang="en-US" dirty="0"/>
              <a:t>的转发功能：</a:t>
            </a:r>
            <a:r>
              <a:rPr lang="en-US" altLang="zh-CN" dirty="0" err="1"/>
              <a:t>sysctl</a:t>
            </a:r>
            <a:r>
              <a:rPr lang="en-US" altLang="zh-CN" dirty="0"/>
              <a:t> net.ipv4.ip_forward=1</a:t>
            </a:r>
          </a:p>
          <a:p>
            <a:r>
              <a:rPr lang="en-US" altLang="zh-CN" dirty="0"/>
              <a:t>iptables -P FORWARD DROP</a:t>
            </a:r>
            <a:endParaRPr lang="en-US" altLang="zh-CN" dirty="0" smtClean="0"/>
          </a:p>
          <a:p>
            <a:r>
              <a:rPr lang="en-US" altLang="zh-CN" dirty="0"/>
              <a:t>iptables -A FORWARD -m state --state ESTABLISHED,RELATED -j </a:t>
            </a:r>
            <a:r>
              <a:rPr lang="en-US" altLang="zh-CN" dirty="0" smtClean="0"/>
              <a:t>ACCEPT</a:t>
            </a:r>
          </a:p>
          <a:p>
            <a:r>
              <a:rPr lang="en-US" altLang="zh-CN" dirty="0"/>
              <a:t>iptables -t </a:t>
            </a:r>
            <a:r>
              <a:rPr lang="en-US" altLang="zh-CN" dirty="0" err="1"/>
              <a:t>nat</a:t>
            </a:r>
            <a:r>
              <a:rPr lang="en-US" altLang="zh-CN" dirty="0"/>
              <a:t> -A POSTROUTING -s 10.1.1.0/24 -j SNAT --to </a:t>
            </a:r>
            <a:r>
              <a:rPr lang="en-US" altLang="zh-CN" dirty="0" smtClean="0"/>
              <a:t>60.1.1.1</a:t>
            </a:r>
          </a:p>
          <a:p>
            <a:r>
              <a:rPr lang="zh-CN" altLang="en-US" dirty="0"/>
              <a:t>比如我想让</a:t>
            </a:r>
            <a:r>
              <a:rPr lang="en-US" altLang="zh-CN" dirty="0"/>
              <a:t>10.1.1.9</a:t>
            </a:r>
            <a:r>
              <a:rPr lang="zh-CN" altLang="en-US" dirty="0"/>
              <a:t>这个地址访问</a:t>
            </a:r>
            <a:r>
              <a:rPr lang="en-US" altLang="zh-CN" dirty="0"/>
              <a:t>internet,</a:t>
            </a:r>
            <a:r>
              <a:rPr lang="zh-CN" altLang="en-US" dirty="0"/>
              <a:t>那么你就加如下的命令就可以了。</a:t>
            </a:r>
          </a:p>
          <a:p>
            <a:r>
              <a:rPr lang="en-US" altLang="zh-CN" dirty="0"/>
              <a:t>iptables -A FORWARD -s 10.1.1.9 -j ACCEPT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838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应用案例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端口转发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外部用户想要访问没有外网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的内网中的某个服务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环境介绍</a:t>
            </a:r>
            <a:r>
              <a:rPr lang="en-US" altLang="zh-CN" dirty="0" err="1"/>
              <a:t>linux</a:t>
            </a:r>
            <a:r>
              <a:rPr lang="en-US" altLang="zh-CN" dirty="0"/>
              <a:t> 2.4 +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个网络接口</a:t>
            </a:r>
          </a:p>
          <a:p>
            <a:r>
              <a:rPr lang="en-US" altLang="zh-CN" dirty="0"/>
              <a:t>Lan</a:t>
            </a:r>
            <a:r>
              <a:rPr lang="zh-CN" altLang="en-US" dirty="0"/>
              <a:t>口</a:t>
            </a:r>
            <a:r>
              <a:rPr lang="en-US" altLang="zh-CN" dirty="0"/>
              <a:t>:10.1.1.254/24 eth0</a:t>
            </a:r>
          </a:p>
          <a:p>
            <a:r>
              <a:rPr lang="en-US" altLang="zh-CN" dirty="0" smtClean="0"/>
              <a:t>Wan</a:t>
            </a:r>
            <a:r>
              <a:rPr lang="zh-CN" altLang="en-US" dirty="0"/>
              <a:t>口</a:t>
            </a:r>
            <a:r>
              <a:rPr lang="en-US" altLang="zh-CN" dirty="0"/>
              <a:t>:60.1.1.1/24 </a:t>
            </a:r>
            <a:r>
              <a:rPr lang="en-US" altLang="zh-CN" dirty="0" smtClean="0"/>
              <a:t>eth1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内网中的服务：</a:t>
            </a:r>
            <a:endParaRPr lang="en-US" altLang="zh-CN" dirty="0"/>
          </a:p>
          <a:p>
            <a:r>
              <a:rPr lang="en-US" altLang="zh-CN" dirty="0"/>
              <a:t>Lan</a:t>
            </a:r>
            <a:r>
              <a:rPr lang="zh-CN" altLang="en-US" dirty="0"/>
              <a:t>内</a:t>
            </a:r>
            <a:r>
              <a:rPr lang="en-US" altLang="zh-CN" dirty="0"/>
              <a:t>web server: 10.1.1.1:80</a:t>
            </a:r>
          </a:p>
          <a:p>
            <a:r>
              <a:rPr lang="en-US" altLang="zh-CN" dirty="0"/>
              <a:t>Lan</a:t>
            </a:r>
            <a:r>
              <a:rPr lang="zh-CN" altLang="en-US" dirty="0"/>
              <a:t>内</a:t>
            </a:r>
            <a:r>
              <a:rPr lang="en-US" altLang="zh-CN" dirty="0"/>
              <a:t>ftp server: 10.1.1.2:21</a:t>
            </a:r>
          </a:p>
          <a:p>
            <a:endParaRPr lang="en-US" altLang="zh-CN" dirty="0"/>
          </a:p>
          <a:p>
            <a:r>
              <a:rPr lang="zh-CN" altLang="en-US" dirty="0"/>
              <a:t>目的：对内部</a:t>
            </a:r>
            <a:r>
              <a:rPr lang="en-US" altLang="zh-CN" dirty="0"/>
              <a:t>server</a:t>
            </a:r>
            <a:r>
              <a:rPr lang="zh-CN" altLang="en-US" dirty="0"/>
              <a:t>进行端口转发实现</a:t>
            </a:r>
            <a:r>
              <a:rPr lang="en-US" altLang="zh-CN" dirty="0"/>
              <a:t>internet</a:t>
            </a:r>
            <a:r>
              <a:rPr lang="zh-CN" altLang="en-US" dirty="0"/>
              <a:t>用户访问内网</a:t>
            </a:r>
            <a:r>
              <a:rPr lang="zh-CN" altLang="en-US" dirty="0" smtClean="0"/>
              <a:t>服务器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57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应用案例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端口转发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iptables -P FORWARD DROP </a:t>
            </a:r>
          </a:p>
          <a:p>
            <a:r>
              <a:rPr lang="en-US" altLang="zh-CN" dirty="0" smtClean="0"/>
              <a:t>iptables -A FORWARD -m state --state ESTABLISHED,RELATED -j ACCEPT</a:t>
            </a:r>
          </a:p>
          <a:p>
            <a:r>
              <a:rPr lang="en-US" altLang="zh-CN" dirty="0" smtClean="0"/>
              <a:t>iptables -A FORWARD -d 10.1.1.1 -p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 80 -j ACCEPT </a:t>
            </a:r>
          </a:p>
          <a:p>
            <a:r>
              <a:rPr lang="en-US" altLang="zh-CN" dirty="0" smtClean="0"/>
              <a:t>iptables -A FORWARD -d 10.1.1.2 -p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 21 -j ACCEPT</a:t>
            </a:r>
          </a:p>
          <a:p>
            <a:r>
              <a:rPr lang="en-US" altLang="zh-CN" dirty="0" smtClean="0"/>
              <a:t>iptables -t </a:t>
            </a:r>
            <a:r>
              <a:rPr lang="en-US" altLang="zh-CN" dirty="0" err="1" smtClean="0"/>
              <a:t>nat</a:t>
            </a:r>
            <a:r>
              <a:rPr lang="en-US" altLang="zh-CN" dirty="0" smtClean="0"/>
              <a:t> -A PREROUTING -d 60.1.1.1 -p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 80 -j DNAT --to 10.1.1.1:80</a:t>
            </a:r>
          </a:p>
          <a:p>
            <a:r>
              <a:rPr lang="en-US" altLang="zh-CN" dirty="0" smtClean="0"/>
              <a:t>iptables -t </a:t>
            </a:r>
            <a:r>
              <a:rPr lang="en-US" altLang="zh-CN" dirty="0" err="1" smtClean="0"/>
              <a:t>nat</a:t>
            </a:r>
            <a:r>
              <a:rPr lang="en-US" altLang="zh-CN" dirty="0" smtClean="0"/>
              <a:t> -A PREROUTING -d 60.1.1.1 -p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 21 -j DNAT --to 10.1.1.2:21</a:t>
            </a:r>
          </a:p>
          <a:p>
            <a:endParaRPr lang="en-US" altLang="zh-CN" dirty="0"/>
          </a:p>
          <a:p>
            <a:r>
              <a:rPr lang="zh-CN" altLang="en-US" dirty="0" smtClean="0"/>
              <a:t>那内网中的机器如何回复呢？</a:t>
            </a:r>
            <a:endParaRPr lang="en-US" altLang="zh-CN" dirty="0" smtClean="0"/>
          </a:p>
          <a:p>
            <a:r>
              <a:rPr lang="zh-CN" altLang="en-US" dirty="0" smtClean="0"/>
              <a:t>方法一： 在内网机器上设置默认网关</a:t>
            </a:r>
            <a:endParaRPr lang="en-US" altLang="zh-CN" dirty="0" smtClean="0"/>
          </a:p>
          <a:p>
            <a:r>
              <a:rPr lang="zh-CN" altLang="en-US" dirty="0" smtClean="0"/>
              <a:t>方法二： 在出口机器上做</a:t>
            </a:r>
            <a:r>
              <a:rPr lang="en-US" altLang="zh-CN" dirty="0" err="1" smtClean="0"/>
              <a:t>snat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iptables -t </a:t>
            </a:r>
            <a:r>
              <a:rPr lang="en-US" altLang="zh-CN" dirty="0" err="1"/>
              <a:t>nat</a:t>
            </a:r>
            <a:r>
              <a:rPr lang="en-US" altLang="zh-CN" dirty="0"/>
              <a:t> -A POSTROUTING -d 10.1.1.1 -p </a:t>
            </a:r>
            <a:r>
              <a:rPr lang="en-US" altLang="zh-CN" dirty="0" err="1"/>
              <a:t>tcp</a:t>
            </a:r>
            <a:r>
              <a:rPr lang="en-US" altLang="zh-CN" dirty="0"/>
              <a:t> --</a:t>
            </a:r>
            <a:r>
              <a:rPr lang="en-US" altLang="zh-CN" dirty="0" err="1"/>
              <a:t>dport</a:t>
            </a:r>
            <a:r>
              <a:rPr lang="en-US" altLang="zh-CN" dirty="0"/>
              <a:t> 80 -j SNAT --to 10.1.1.254</a:t>
            </a:r>
            <a:endParaRPr lang="zh-CN" altLang="en-US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6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在</a:t>
            </a:r>
            <a:r>
              <a:rPr lang="en-US" altLang="zh-CN" sz="3600" dirty="0" smtClean="0"/>
              <a:t>kubernetes</a:t>
            </a:r>
            <a:r>
              <a:rPr lang="zh-CN" altLang="en-US" sz="3600" dirty="0" smtClean="0"/>
              <a:t>中的应用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场景：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用户创建一个三副本的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容器端口：</a:t>
            </a:r>
            <a:r>
              <a:rPr lang="en-US" altLang="zh-CN" dirty="0" smtClean="0"/>
              <a:t>80</a:t>
            </a:r>
          </a:p>
          <a:p>
            <a:r>
              <a:rPr lang="zh-CN" altLang="en-US" dirty="0" smtClean="0"/>
              <a:t>服务端口：</a:t>
            </a:r>
            <a:r>
              <a:rPr lang="en-US" altLang="zh-CN" dirty="0" smtClean="0"/>
              <a:t>8080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4864"/>
            <a:ext cx="9144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63" y="3805112"/>
            <a:ext cx="91635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63" y="4869160"/>
            <a:ext cx="91635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786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在</a:t>
            </a:r>
            <a:r>
              <a:rPr lang="en-US" altLang="zh-CN" sz="3600" dirty="0" smtClean="0"/>
              <a:t>kubernetes</a:t>
            </a:r>
            <a:r>
              <a:rPr lang="zh-CN" altLang="en-US" sz="3600" dirty="0" smtClean="0"/>
              <a:t>中的应用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" y="980728"/>
            <a:ext cx="9121184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52" y="2409478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50" y="3642863"/>
            <a:ext cx="91888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" y="5624823"/>
            <a:ext cx="91888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659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Iptables</a:t>
            </a:r>
            <a:r>
              <a:rPr lang="zh-CN" altLang="en-US" sz="3600" dirty="0" smtClean="0"/>
              <a:t>的缺点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nftables</a:t>
            </a:r>
            <a:r>
              <a:rPr lang="zh-CN" altLang="en-US" dirty="0"/>
              <a:t>诞生于</a:t>
            </a:r>
            <a:r>
              <a:rPr lang="en-US" altLang="zh-CN" dirty="0"/>
              <a:t>2008</a:t>
            </a:r>
            <a:r>
              <a:rPr lang="zh-CN" altLang="en-US" dirty="0"/>
              <a:t>年，</a:t>
            </a:r>
            <a:r>
              <a:rPr lang="en-US" altLang="zh-CN" dirty="0"/>
              <a:t>2013</a:t>
            </a:r>
            <a:r>
              <a:rPr lang="zh-CN" altLang="en-US" dirty="0"/>
              <a:t>年底</a:t>
            </a:r>
            <a:r>
              <a:rPr lang="zh-CN" altLang="en-US" u="sng" dirty="0">
                <a:hlinkClick r:id="rId3"/>
              </a:rPr>
              <a:t>合并到</a:t>
            </a:r>
            <a:r>
              <a:rPr lang="en-US" altLang="zh-CN" u="sng" dirty="0">
                <a:hlinkClick r:id="rId3"/>
              </a:rPr>
              <a:t>Linux</a:t>
            </a:r>
            <a:r>
              <a:rPr lang="zh-CN" altLang="en-US" u="sng" dirty="0">
                <a:hlinkClick r:id="rId3"/>
              </a:rPr>
              <a:t>内核</a:t>
            </a:r>
            <a:r>
              <a:rPr lang="zh-CN" altLang="en-US" dirty="0"/>
              <a:t>，从 </a:t>
            </a:r>
            <a:r>
              <a:rPr lang="en-US" altLang="zh-CN" dirty="0"/>
              <a:t>Linux 3.13</a:t>
            </a:r>
            <a:r>
              <a:rPr lang="zh-CN" altLang="en-US" dirty="0"/>
              <a:t>起开始作为 </a:t>
            </a:r>
            <a:r>
              <a:rPr lang="en-US" altLang="zh-CN" dirty="0"/>
              <a:t>iptables</a:t>
            </a:r>
            <a:r>
              <a:rPr lang="zh-CN" altLang="en-US" dirty="0"/>
              <a:t>的替代提供给用户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nftables</a:t>
            </a:r>
            <a:r>
              <a:rPr lang="en-US" altLang="zh-CN" dirty="0"/>
              <a:t> </a:t>
            </a:r>
            <a:r>
              <a:rPr lang="zh-CN" altLang="en-US" dirty="0"/>
              <a:t>旨在解决现有 </a:t>
            </a:r>
            <a:r>
              <a:rPr lang="en-US" altLang="zh-CN" dirty="0" err="1"/>
              <a:t>ip</a:t>
            </a:r>
            <a:r>
              <a:rPr lang="en-US" altLang="zh-CN" dirty="0"/>
              <a:t>/ip6tables </a:t>
            </a:r>
            <a:r>
              <a:rPr lang="zh-CN" altLang="en-US" dirty="0"/>
              <a:t>工具存在的诸多限制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… …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64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概念和主要功能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基本命令和常见应用场景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kubernetes</a:t>
            </a:r>
            <a:r>
              <a:rPr lang="zh-CN" altLang="en-US" dirty="0" smtClean="0"/>
              <a:t>中的应用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66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467544" y="980728"/>
            <a:ext cx="8219256" cy="5112568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zh-CN" altLang="en-US" dirty="0"/>
              <a:t>维基</a:t>
            </a:r>
            <a:r>
              <a:rPr lang="zh-CN" altLang="en-US" dirty="0" smtClean="0"/>
              <a:t>百科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	iptables</a:t>
            </a:r>
            <a:r>
              <a:rPr lang="zh-CN" altLang="en-US" dirty="0"/>
              <a:t>，一个运行在</a:t>
            </a:r>
            <a:r>
              <a:rPr lang="zh-CN" altLang="en-US" dirty="0">
                <a:hlinkClick r:id="rId3" tooltip="用户空间"/>
              </a:rPr>
              <a:t>用户空间</a:t>
            </a:r>
            <a:r>
              <a:rPr lang="zh-CN" altLang="en-US" dirty="0"/>
              <a:t>的应用软件，通过控制</a:t>
            </a:r>
            <a:r>
              <a:rPr lang="en-US" altLang="zh-CN" dirty="0">
                <a:hlinkClick r:id="rId4" tooltip="Linux内核"/>
              </a:rPr>
              <a:t>Linux</a:t>
            </a:r>
            <a:r>
              <a:rPr lang="zh-CN" altLang="en-US" dirty="0">
                <a:hlinkClick r:id="rId4" tooltip="Linux内核"/>
              </a:rPr>
              <a:t>内核</a:t>
            </a:r>
            <a:r>
              <a:rPr lang="en-US" altLang="zh-CN" dirty="0" err="1">
                <a:hlinkClick r:id="rId5" tooltip="Netfilter"/>
              </a:rPr>
              <a:t>netfilter</a:t>
            </a:r>
            <a:r>
              <a:rPr lang="zh-CN" altLang="en-US" dirty="0"/>
              <a:t>模块，来管理网络数据包的流动与转送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需要用</a:t>
            </a:r>
            <a:r>
              <a:rPr lang="zh-CN" altLang="en-US" dirty="0" smtClean="0"/>
              <a:t>到</a:t>
            </a:r>
            <a:r>
              <a:rPr lang="en-US" altLang="zh-CN" dirty="0" smtClean="0">
                <a:solidFill>
                  <a:srgbClr val="FF0000"/>
                </a:solidFill>
              </a:rPr>
              <a:t>ROOT</a:t>
            </a:r>
            <a:r>
              <a:rPr lang="zh-CN" altLang="en-US" dirty="0" smtClean="0"/>
              <a:t>权限。</a:t>
            </a:r>
            <a:r>
              <a:rPr lang="en-US" altLang="zh-CN" dirty="0" smtClean="0"/>
              <a:t>OSI</a:t>
            </a:r>
            <a:r>
              <a:rPr lang="zh-CN" altLang="en-US" dirty="0" smtClean="0"/>
              <a:t>模型的</a:t>
            </a:r>
            <a:r>
              <a:rPr lang="zh-CN" altLang="en-US" dirty="0" smtClean="0">
                <a:solidFill>
                  <a:srgbClr val="FF0000"/>
                </a:solidFill>
              </a:rPr>
              <a:t>二、三、四</a:t>
            </a:r>
            <a:r>
              <a:rPr lang="zh-CN" altLang="en-US" dirty="0" smtClean="0"/>
              <a:t>层。</a:t>
            </a:r>
            <a:endParaRPr lang="en-US" altLang="zh-CN" dirty="0"/>
          </a:p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	</a:t>
            </a:r>
            <a:r>
              <a:rPr lang="en-US" altLang="zh-CN" dirty="0"/>
              <a:t> Network Address Translation </a:t>
            </a:r>
            <a:r>
              <a:rPr lang="zh-CN" altLang="en-US" dirty="0" smtClean="0"/>
              <a:t>网络地址转换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   Packet Filtering </a:t>
            </a:r>
            <a:r>
              <a:rPr lang="zh-CN" altLang="en-US" dirty="0"/>
              <a:t>防火墙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  Packet Mangling </a:t>
            </a:r>
            <a:r>
              <a:rPr lang="zh-CN" altLang="en-US" dirty="0" smtClean="0"/>
              <a:t>修改包的</a:t>
            </a:r>
            <a:r>
              <a:rPr lang="en-US" altLang="zh-CN" dirty="0" smtClean="0"/>
              <a:t>TOS</a:t>
            </a:r>
            <a:r>
              <a:rPr lang="zh-CN" altLang="en-US" dirty="0" smtClean="0"/>
              <a:t>等（策略路由）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个数据包（或者叫分组、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）</a:t>
            </a:r>
            <a:r>
              <a:rPr lang="zh-CN" altLang="en-US" dirty="0"/>
              <a:t>在到达</a:t>
            </a:r>
            <a:r>
              <a:rPr lang="en-US" altLang="zh-CN" dirty="0" err="1"/>
              <a:t>linux</a:t>
            </a:r>
            <a:r>
              <a:rPr lang="zh-CN" altLang="en-US" dirty="0"/>
              <a:t>的网络接口的时候 （</a:t>
            </a:r>
            <a:r>
              <a:rPr lang="zh-CN" altLang="en-US" dirty="0">
                <a:solidFill>
                  <a:srgbClr val="FF0000"/>
                </a:solidFill>
              </a:rPr>
              <a:t>网卡</a:t>
            </a:r>
            <a:r>
              <a:rPr lang="zh-CN" altLang="en-US" dirty="0"/>
              <a:t>）如何处理这个包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3678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基本结构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 Table1{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 </a:t>
            </a:r>
            <a:r>
              <a:rPr lang="en-US" altLang="zh-CN" b="1" dirty="0" smtClean="0"/>
              <a:t>Chain1[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     </a:t>
            </a:r>
            <a:r>
              <a:rPr lang="en-US" altLang="zh-CN" b="1" dirty="0" smtClean="0"/>
              <a:t>Rule1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         (</a:t>
            </a:r>
            <a:r>
              <a:rPr lang="en-US" altLang="zh-CN" b="1" dirty="0" err="1"/>
              <a:t>expression,expression,expression</a:t>
            </a:r>
            <a:r>
              <a:rPr lang="en-US" altLang="zh-CN" b="1" dirty="0"/>
              <a:t>,...)</a:t>
            </a:r>
            <a:br>
              <a:rPr lang="en-US" altLang="zh-CN" b="1" dirty="0"/>
            </a:br>
            <a:r>
              <a:rPr lang="en-US" altLang="zh-CN" b="1" dirty="0"/>
              <a:t>        </a:t>
            </a:r>
            <a:r>
              <a:rPr lang="en-US" altLang="zh-CN" b="1" dirty="0" smtClean="0"/>
              <a:t>Rule2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         (</a:t>
            </a:r>
            <a:r>
              <a:rPr lang="en-US" altLang="zh-CN" b="1" dirty="0" err="1"/>
              <a:t>expression,expression,expression</a:t>
            </a:r>
            <a:r>
              <a:rPr lang="en-US" altLang="zh-CN" b="1" dirty="0"/>
              <a:t>,...)</a:t>
            </a:r>
            <a:br>
              <a:rPr lang="en-US" altLang="zh-CN" b="1" dirty="0"/>
            </a:br>
            <a:r>
              <a:rPr lang="en-US" altLang="zh-CN" b="1" dirty="0"/>
              <a:t>        ...</a:t>
            </a:r>
            <a:br>
              <a:rPr lang="en-US" altLang="zh-CN" b="1" dirty="0"/>
            </a:br>
            <a:r>
              <a:rPr lang="en-US" altLang="zh-CN" b="1" dirty="0"/>
              <a:t>    </a:t>
            </a:r>
            <a:r>
              <a:rPr lang="en-US" altLang="zh-CN" b="1" dirty="0" smtClean="0"/>
              <a:t>         ],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 </a:t>
            </a:r>
            <a:r>
              <a:rPr lang="en-US" altLang="zh-CN" b="1" dirty="0" smtClean="0"/>
              <a:t>Chain2[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     ...</a:t>
            </a:r>
            <a:br>
              <a:rPr lang="en-US" altLang="zh-CN" b="1" dirty="0"/>
            </a:br>
            <a:r>
              <a:rPr lang="en-US" altLang="zh-CN" b="1" dirty="0"/>
              <a:t>    </a:t>
            </a:r>
            <a:r>
              <a:rPr lang="en-US" altLang="zh-CN" b="1" dirty="0" smtClean="0"/>
              <a:t>          ],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 ...</a:t>
            </a:r>
            <a:br>
              <a:rPr lang="en-US" altLang="zh-CN" b="1" dirty="0"/>
            </a:br>
            <a:r>
              <a:rPr lang="en-US" altLang="zh-CN" b="1" dirty="0" smtClean="0"/>
              <a:t>       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Table2{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smtClean="0"/>
              <a:t>…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b="1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}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3935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基本结构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三张</a:t>
            </a:r>
            <a:r>
              <a:rPr lang="zh-CN" altLang="en-US" b="1" dirty="0" smtClean="0"/>
              <a:t>表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Filter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/>
              <a:t>----input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output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Nat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prerouting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postrouting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Mangle</a:t>
            </a:r>
            <a:r>
              <a:rPr lang="zh-CN" altLang="en-US" dirty="0" smtClean="0"/>
              <a:t>表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五条链都有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mangle</a:t>
            </a:r>
            <a:r>
              <a:rPr lang="zh-CN" altLang="en-US" dirty="0"/>
              <a:t>表中的</a:t>
            </a:r>
            <a:r>
              <a:rPr lang="en-US" altLang="zh-CN" dirty="0"/>
              <a:t>chains</a:t>
            </a:r>
            <a:r>
              <a:rPr lang="zh-CN" altLang="en-US" dirty="0"/>
              <a:t>在</a:t>
            </a:r>
            <a:r>
              <a:rPr lang="en-US" altLang="zh-CN" dirty="0" err="1"/>
              <a:t>netfilter</a:t>
            </a:r>
            <a:r>
              <a:rPr lang="zh-CN" altLang="en-US" dirty="0"/>
              <a:t>对</a:t>
            </a:r>
            <a:r>
              <a:rPr lang="zh-CN" altLang="en-US" dirty="0" smtClean="0"/>
              <a:t>包的</a:t>
            </a:r>
            <a:r>
              <a:rPr lang="zh-CN" altLang="en-US" dirty="0"/>
              <a:t>处理流程中处在一个比较优先的位置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87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数据包的处理流程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712968" cy="35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规则匹配过程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执行规则时，是从规则表中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从上至下顺序执行</a:t>
            </a:r>
            <a:r>
              <a:rPr lang="zh-CN" altLang="en-US" sz="2400" dirty="0">
                <a:latin typeface="+mj-ea"/>
                <a:ea typeface="+mj-ea"/>
              </a:rPr>
              <a:t>的，如果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没遇到</a:t>
            </a:r>
            <a:r>
              <a:rPr lang="zh-CN" altLang="en-US" sz="2400" dirty="0">
                <a:latin typeface="+mj-ea"/>
                <a:ea typeface="+mj-ea"/>
              </a:rPr>
              <a:t>匹配的规则，就一条一条往下执行，如果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遇到</a:t>
            </a:r>
            <a:r>
              <a:rPr lang="zh-CN" altLang="en-US" sz="2400" dirty="0">
                <a:latin typeface="+mj-ea"/>
                <a:ea typeface="+mj-ea"/>
              </a:rPr>
              <a:t>匹配的规则后，那么就执行本规则， 执行后根据本规则的动作</a:t>
            </a:r>
            <a:r>
              <a:rPr lang="en-US" altLang="zh-CN" sz="2400" dirty="0">
                <a:latin typeface="+mj-ea"/>
                <a:ea typeface="+mj-ea"/>
              </a:rPr>
              <a:t>(accept, reject, </a:t>
            </a:r>
            <a:r>
              <a:rPr lang="en-US" altLang="zh-CN" sz="2400" dirty="0" smtClean="0">
                <a:latin typeface="+mj-ea"/>
                <a:ea typeface="+mj-ea"/>
              </a:rPr>
              <a:t>log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return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drop</a:t>
            </a:r>
            <a:r>
              <a:rPr lang="zh-CN" altLang="en-US" sz="2400" dirty="0" smtClean="0">
                <a:latin typeface="+mj-ea"/>
                <a:ea typeface="+mj-ea"/>
              </a:rPr>
              <a:t>等</a:t>
            </a:r>
            <a:r>
              <a:rPr lang="en-US" altLang="zh-CN" sz="2400" dirty="0" smtClean="0">
                <a:latin typeface="+mj-ea"/>
                <a:ea typeface="+mj-ea"/>
              </a:rPr>
              <a:t>)</a:t>
            </a:r>
            <a:r>
              <a:rPr lang="zh-CN" altLang="en-US" sz="2400" dirty="0">
                <a:latin typeface="+mj-ea"/>
                <a:ea typeface="+mj-ea"/>
              </a:rPr>
              <a:t>，决定下一步执行的情况，后续执行一般有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三种情况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/>
            </a:r>
            <a:br>
              <a:rPr lang="zh-CN" altLang="en-US" sz="2400" dirty="0">
                <a:latin typeface="+mj-ea"/>
                <a:ea typeface="+mj-ea"/>
              </a:rPr>
            </a:br>
            <a:r>
              <a:rPr lang="en-US" altLang="zh-CN" sz="2400" dirty="0">
                <a:latin typeface="+mj-ea"/>
                <a:ea typeface="+mj-ea"/>
              </a:rPr>
              <a:t>1)</a:t>
            </a:r>
            <a:r>
              <a:rPr lang="zh-CN" altLang="en-US" sz="2400" dirty="0">
                <a:latin typeface="+mj-ea"/>
                <a:ea typeface="+mj-ea"/>
              </a:rPr>
              <a:t>一种是继续执行当前规则表内的下一条规则。比如执行过</a:t>
            </a:r>
            <a:r>
              <a:rPr lang="en-US" altLang="zh-CN" sz="2400" dirty="0">
                <a:latin typeface="+mj-ea"/>
                <a:ea typeface="+mj-ea"/>
              </a:rPr>
              <a:t>Filter</a:t>
            </a:r>
            <a:r>
              <a:rPr lang="zh-CN" altLang="en-US" sz="2400" dirty="0">
                <a:latin typeface="+mj-ea"/>
                <a:ea typeface="+mj-ea"/>
              </a:rPr>
              <a:t>表内的</a:t>
            </a:r>
            <a:r>
              <a:rPr lang="en-US" altLang="zh-CN" sz="2400" dirty="0">
                <a:latin typeface="+mj-ea"/>
                <a:ea typeface="+mj-ea"/>
              </a:rPr>
              <a:t>LOG</a:t>
            </a:r>
            <a:r>
              <a:rPr lang="zh-CN" altLang="en-US" sz="2400" dirty="0">
                <a:latin typeface="+mj-ea"/>
                <a:ea typeface="+mj-ea"/>
              </a:rPr>
              <a:t>后，还会执行</a:t>
            </a:r>
            <a:r>
              <a:rPr lang="en-US" altLang="zh-CN" sz="2400" dirty="0">
                <a:latin typeface="+mj-ea"/>
                <a:ea typeface="+mj-ea"/>
              </a:rPr>
              <a:t>Filter</a:t>
            </a:r>
            <a:r>
              <a:rPr lang="zh-CN" altLang="en-US" sz="2400" dirty="0">
                <a:latin typeface="+mj-ea"/>
                <a:ea typeface="+mj-ea"/>
              </a:rPr>
              <a:t>表内的下一条规则。</a:t>
            </a:r>
            <a:br>
              <a:rPr lang="zh-CN" altLang="en-US" sz="2400" dirty="0">
                <a:latin typeface="+mj-ea"/>
                <a:ea typeface="+mj-ea"/>
              </a:rPr>
            </a:br>
            <a:r>
              <a:rPr lang="en-US" altLang="zh-CN" sz="2400" dirty="0">
                <a:latin typeface="+mj-ea"/>
                <a:ea typeface="+mj-ea"/>
              </a:rPr>
              <a:t>2)</a:t>
            </a:r>
            <a:r>
              <a:rPr lang="zh-CN" altLang="en-US" sz="2400" dirty="0">
                <a:latin typeface="+mj-ea"/>
                <a:ea typeface="+mj-ea"/>
              </a:rPr>
              <a:t>一种是中止当前规则表的执行，转到下一条规则表。比如从执行过</a:t>
            </a:r>
            <a:r>
              <a:rPr lang="en-US" altLang="zh-CN" sz="2400" dirty="0">
                <a:latin typeface="+mj-ea"/>
                <a:ea typeface="+mj-ea"/>
              </a:rPr>
              <a:t>accept</a:t>
            </a:r>
            <a:r>
              <a:rPr lang="zh-CN" altLang="en-US" sz="2400" dirty="0">
                <a:latin typeface="+mj-ea"/>
                <a:ea typeface="+mj-ea"/>
              </a:rPr>
              <a:t>后就中断</a:t>
            </a:r>
            <a:r>
              <a:rPr lang="en-US" altLang="zh-CN" sz="2400" dirty="0">
                <a:latin typeface="+mj-ea"/>
                <a:ea typeface="+mj-ea"/>
              </a:rPr>
              <a:t>Filter</a:t>
            </a:r>
            <a:r>
              <a:rPr lang="zh-CN" altLang="en-US" sz="2400" dirty="0">
                <a:latin typeface="+mj-ea"/>
                <a:ea typeface="+mj-ea"/>
              </a:rPr>
              <a:t>队列内其它规则，跳到</a:t>
            </a:r>
            <a:r>
              <a:rPr lang="en-US" altLang="zh-CN" sz="2400" dirty="0" err="1">
                <a:latin typeface="+mj-ea"/>
                <a:ea typeface="+mj-ea"/>
              </a:rPr>
              <a:t>nat</a:t>
            </a:r>
            <a:r>
              <a:rPr lang="zh-CN" altLang="en-US" sz="2400" dirty="0">
                <a:latin typeface="+mj-ea"/>
                <a:ea typeface="+mj-ea"/>
              </a:rPr>
              <a:t>表规则去执行</a:t>
            </a:r>
            <a:br>
              <a:rPr lang="zh-CN" altLang="en-US" sz="2400" dirty="0">
                <a:latin typeface="+mj-ea"/>
                <a:ea typeface="+mj-ea"/>
              </a:rPr>
            </a:br>
            <a:r>
              <a:rPr lang="en-US" altLang="zh-CN" sz="2400" dirty="0">
                <a:latin typeface="+mj-ea"/>
                <a:ea typeface="+mj-ea"/>
              </a:rPr>
              <a:t>3)</a:t>
            </a:r>
            <a:r>
              <a:rPr lang="zh-CN" altLang="en-US" sz="2400" dirty="0">
                <a:latin typeface="+mj-ea"/>
                <a:ea typeface="+mj-ea"/>
              </a:rPr>
              <a:t>一种是中止所有规则表的执行。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128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命令行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fr-FR" altLang="zh-CN" sz="2400" dirty="0" smtClean="0"/>
              <a:t>ptables </a:t>
            </a:r>
            <a:r>
              <a:rPr lang="fr-FR" altLang="zh-CN" sz="2400" dirty="0"/>
              <a:t>[-t TABLE] ACTION [PATTERN] [-j TARGET</a:t>
            </a:r>
            <a:r>
              <a:rPr lang="fr-FR" altLang="zh-CN" sz="2400" dirty="0" smtClean="0"/>
              <a:t>]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/>
              <a:t>ACTION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/>
              <a:t>-L Chain </a:t>
            </a:r>
            <a:r>
              <a:rPr lang="zh-CN" altLang="en-US" sz="2400" dirty="0"/>
              <a:t>显示</a:t>
            </a:r>
            <a:r>
              <a:rPr lang="en-US" altLang="zh-CN" sz="2400" dirty="0"/>
              <a:t>Chain</a:t>
            </a:r>
            <a:r>
              <a:rPr lang="zh-CN" altLang="en-US" sz="2400" dirty="0"/>
              <a:t>中的所有规则</a:t>
            </a:r>
          </a:p>
          <a:p>
            <a:r>
              <a:rPr lang="en-US" altLang="zh-CN" sz="2400" dirty="0"/>
              <a:t>-A Chain </a:t>
            </a:r>
            <a:r>
              <a:rPr lang="zh-CN" altLang="en-US" sz="2400" dirty="0"/>
              <a:t>对</a:t>
            </a:r>
            <a:r>
              <a:rPr lang="en-US" altLang="zh-CN" sz="2400" dirty="0"/>
              <a:t>Chain</a:t>
            </a:r>
            <a:r>
              <a:rPr lang="zh-CN" altLang="en-US" sz="2400" dirty="0"/>
              <a:t>新增一条规则</a:t>
            </a:r>
          </a:p>
          <a:p>
            <a:r>
              <a:rPr lang="en-US" altLang="zh-CN" sz="2400" dirty="0"/>
              <a:t>-D Chain </a:t>
            </a:r>
            <a:r>
              <a:rPr lang="zh-CN" altLang="en-US" sz="2400" dirty="0"/>
              <a:t>删除</a:t>
            </a:r>
            <a:r>
              <a:rPr lang="en-US" altLang="zh-CN" sz="2400" dirty="0"/>
              <a:t>Chain</a:t>
            </a:r>
            <a:r>
              <a:rPr lang="zh-CN" altLang="en-US" sz="2400" dirty="0"/>
              <a:t>中的一条规则</a:t>
            </a:r>
          </a:p>
          <a:p>
            <a:r>
              <a:rPr lang="en-US" altLang="zh-CN" sz="2400" dirty="0"/>
              <a:t>-I Chain </a:t>
            </a:r>
            <a:r>
              <a:rPr lang="zh-CN" altLang="en-US" sz="2400" dirty="0"/>
              <a:t>在</a:t>
            </a:r>
            <a:r>
              <a:rPr lang="en-US" altLang="zh-CN" sz="2400" dirty="0"/>
              <a:t>Chain</a:t>
            </a:r>
            <a:r>
              <a:rPr lang="zh-CN" altLang="en-US" sz="2400" dirty="0"/>
              <a:t>中插入一条规则</a:t>
            </a:r>
          </a:p>
          <a:p>
            <a:r>
              <a:rPr lang="en-US" altLang="zh-CN" sz="2400" dirty="0"/>
              <a:t>-R Chain </a:t>
            </a:r>
            <a:r>
              <a:rPr lang="zh-CN" altLang="en-US" sz="2400" dirty="0"/>
              <a:t>替换</a:t>
            </a:r>
            <a:r>
              <a:rPr lang="en-US" altLang="zh-CN" sz="2400" dirty="0"/>
              <a:t>Chain</a:t>
            </a:r>
            <a:r>
              <a:rPr lang="zh-CN" altLang="en-US" sz="2400" dirty="0"/>
              <a:t>中的某一条规则</a:t>
            </a:r>
          </a:p>
          <a:p>
            <a:r>
              <a:rPr lang="en-US" altLang="zh-CN" sz="2400" dirty="0"/>
              <a:t>-P Chain </a:t>
            </a:r>
            <a:r>
              <a:rPr lang="zh-CN" altLang="en-US" sz="2400" dirty="0"/>
              <a:t>对</a:t>
            </a:r>
            <a:r>
              <a:rPr lang="en-US" altLang="zh-CN" sz="2400" dirty="0"/>
              <a:t>Chain</a:t>
            </a:r>
            <a:r>
              <a:rPr lang="zh-CN" altLang="en-US" sz="2400" dirty="0"/>
              <a:t>设定的预设的</a:t>
            </a:r>
            <a:r>
              <a:rPr lang="en-US" altLang="zh-CN" sz="2400" dirty="0"/>
              <a:t>Policy</a:t>
            </a:r>
          </a:p>
          <a:p>
            <a:r>
              <a:rPr lang="en-US" altLang="zh-CN" sz="2400" dirty="0"/>
              <a:t>-F Chain </a:t>
            </a:r>
            <a:r>
              <a:rPr lang="zh-CN" altLang="en-US" sz="2400" dirty="0"/>
              <a:t>清除</a:t>
            </a:r>
            <a:r>
              <a:rPr lang="en-US" altLang="zh-CN" sz="2400" dirty="0"/>
              <a:t>Chain</a:t>
            </a:r>
            <a:r>
              <a:rPr lang="zh-CN" altLang="en-US" sz="2400" dirty="0"/>
              <a:t>中的所有规则</a:t>
            </a:r>
          </a:p>
          <a:p>
            <a:r>
              <a:rPr lang="en-US" altLang="zh-CN" sz="2400" dirty="0"/>
              <a:t>-N Chain </a:t>
            </a:r>
            <a:r>
              <a:rPr lang="zh-CN" altLang="en-US" sz="2400" dirty="0"/>
              <a:t>自订一个</a:t>
            </a:r>
            <a:r>
              <a:rPr lang="en-US" altLang="zh-CN" sz="2400" dirty="0"/>
              <a:t>Chain</a:t>
            </a:r>
          </a:p>
          <a:p>
            <a:r>
              <a:rPr lang="en-US" altLang="zh-CN" sz="2400" dirty="0"/>
              <a:t>-X </a:t>
            </a:r>
            <a:r>
              <a:rPr lang="zh-CN" altLang="en-US" sz="2400" dirty="0"/>
              <a:t>清除所有的自订</a:t>
            </a:r>
            <a:r>
              <a:rPr lang="en-US" altLang="zh-CN" sz="2400" dirty="0"/>
              <a:t>Chain</a:t>
            </a:r>
          </a:p>
          <a:p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4430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命令行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fr-FR" altLang="zh-CN" sz="2400" dirty="0" smtClean="0"/>
              <a:t>ptables </a:t>
            </a:r>
            <a:r>
              <a:rPr lang="fr-FR" altLang="zh-CN" sz="2400" dirty="0"/>
              <a:t>[-t TABLE] ACTION [PATTERN] [-j TARGET</a:t>
            </a:r>
            <a:r>
              <a:rPr lang="fr-FR" altLang="zh-CN" sz="2400" dirty="0" smtClean="0"/>
              <a:t>]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/>
              <a:t>PATTERN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/>
              <a:t>-p Protocol </a:t>
            </a:r>
            <a:r>
              <a:rPr lang="zh-CN" altLang="en-US" sz="2400" dirty="0"/>
              <a:t>通讯协议，如</a:t>
            </a:r>
            <a:r>
              <a:rPr lang="en-US" altLang="zh-CN" sz="2400" dirty="0" err="1"/>
              <a:t>tcp,udp,icmp,all</a:t>
            </a:r>
            <a:r>
              <a:rPr lang="zh-CN" altLang="en-US" sz="2400" dirty="0"/>
              <a:t>等。。。</a:t>
            </a:r>
          </a:p>
          <a:p>
            <a:r>
              <a:rPr lang="en-US" altLang="zh-CN" sz="2400" dirty="0"/>
              <a:t>-s Address </a:t>
            </a:r>
            <a:r>
              <a:rPr lang="zh-CN" altLang="en-US" sz="2400" dirty="0"/>
              <a:t>指定的</a:t>
            </a:r>
            <a:r>
              <a:rPr lang="en-US" altLang="zh-CN" sz="2400" dirty="0"/>
              <a:t>Source Address</a:t>
            </a:r>
            <a:r>
              <a:rPr lang="zh-CN" altLang="en-US" sz="2400" dirty="0"/>
              <a:t>为</a:t>
            </a:r>
            <a:r>
              <a:rPr lang="en-US" altLang="zh-CN" sz="2400" dirty="0"/>
              <a:t>Address</a:t>
            </a:r>
          </a:p>
          <a:p>
            <a:r>
              <a:rPr lang="en-US" altLang="zh-CN" sz="2400" dirty="0"/>
              <a:t>-d Address </a:t>
            </a:r>
            <a:r>
              <a:rPr lang="zh-CN" altLang="en-US" sz="2400" dirty="0"/>
              <a:t>指定的</a:t>
            </a:r>
            <a:r>
              <a:rPr lang="en-US" altLang="zh-CN" sz="2400" dirty="0"/>
              <a:t>Destination Address</a:t>
            </a:r>
            <a:r>
              <a:rPr lang="zh-CN" altLang="en-US" sz="2400" dirty="0"/>
              <a:t>为</a:t>
            </a:r>
            <a:r>
              <a:rPr lang="en-US" altLang="zh-CN" sz="2400" dirty="0"/>
              <a:t>Address</a:t>
            </a:r>
          </a:p>
          <a:p>
            <a:r>
              <a:rPr lang="en-US" altLang="zh-CN" sz="2400" dirty="0"/>
              <a:t>-I Interface </a:t>
            </a:r>
            <a:r>
              <a:rPr lang="zh-CN" altLang="en-US" sz="2400" dirty="0"/>
              <a:t>指定数据包进入的网卡</a:t>
            </a:r>
          </a:p>
          <a:p>
            <a:r>
              <a:rPr lang="en-US" altLang="zh-CN" sz="2400" dirty="0"/>
              <a:t>-o Interface </a:t>
            </a:r>
            <a:r>
              <a:rPr lang="zh-CN" altLang="en-US" sz="2400" dirty="0"/>
              <a:t>指定数据包输出的网卡</a:t>
            </a:r>
          </a:p>
          <a:p>
            <a:r>
              <a:rPr lang="en-US" altLang="zh-CN" sz="2400" dirty="0"/>
              <a:t>-m Match </a:t>
            </a:r>
            <a:r>
              <a:rPr lang="zh-CN" altLang="en-US" sz="2400" dirty="0"/>
              <a:t>指定高级选项，如</a:t>
            </a:r>
            <a:r>
              <a:rPr lang="en-US" altLang="zh-CN" sz="2400" dirty="0" err="1"/>
              <a:t>mac,state,multiport</a:t>
            </a:r>
            <a:r>
              <a:rPr lang="zh-CN" altLang="en-US" sz="2400" dirty="0"/>
              <a:t>等。。</a:t>
            </a:r>
          </a:p>
          <a:p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29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15058</TotalTime>
  <Words>1361</Words>
  <Application>Microsoft Office PowerPoint</Application>
  <PresentationFormat>全屏显示(4:3)</PresentationFormat>
  <Paragraphs>216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iptables 简介</vt:lpstr>
      <vt:lpstr>目录</vt:lpstr>
      <vt:lpstr>概念</vt:lpstr>
      <vt:lpstr>基本结构</vt:lpstr>
      <vt:lpstr>基本结构</vt:lpstr>
      <vt:lpstr>数据包的处理流程</vt:lpstr>
      <vt:lpstr>规则匹配过程</vt:lpstr>
      <vt:lpstr>命令行</vt:lpstr>
      <vt:lpstr>命令行</vt:lpstr>
      <vt:lpstr>命令行</vt:lpstr>
      <vt:lpstr>常用命令</vt:lpstr>
      <vt:lpstr>常用命令</vt:lpstr>
      <vt:lpstr>应用案例—nat路由器</vt:lpstr>
      <vt:lpstr>应用案例—端口转发</vt:lpstr>
      <vt:lpstr>应用案例—端口转发</vt:lpstr>
      <vt:lpstr>在kubernetes中的应用</vt:lpstr>
      <vt:lpstr>在kubernetes中的应用</vt:lpstr>
      <vt:lpstr>Iptables的缺点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mab</dc:creator>
  <cp:lastModifiedBy>李岚清</cp:lastModifiedBy>
  <cp:revision>1642</cp:revision>
  <dcterms:created xsi:type="dcterms:W3CDTF">2013-03-01T02:22:55Z</dcterms:created>
  <dcterms:modified xsi:type="dcterms:W3CDTF">2016-11-03T10:30:48Z</dcterms:modified>
</cp:coreProperties>
</file>