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68" r:id="rId3"/>
    <p:sldId id="469" r:id="rId4"/>
    <p:sldId id="471" r:id="rId5"/>
    <p:sldId id="477" r:id="rId6"/>
    <p:sldId id="475" r:id="rId7"/>
    <p:sldId id="476" r:id="rId8"/>
    <p:sldId id="478" r:id="rId9"/>
    <p:sldId id="472" r:id="rId10"/>
    <p:sldId id="473" r:id="rId11"/>
    <p:sldId id="474" r:id="rId12"/>
    <p:sldId id="353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505050"/>
    <a:srgbClr val="00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7" autoAdjust="0"/>
    <p:restoredTop sz="84787" autoAdjust="0"/>
  </p:normalViewPr>
  <p:slideViewPr>
    <p:cSldViewPr>
      <p:cViewPr varScale="1">
        <p:scale>
          <a:sx n="101" d="100"/>
          <a:sy n="101" d="100"/>
        </p:scale>
        <p:origin x="-22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98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C4B25-5914-42C3-8591-385F2C3195EB}" type="datetimeFigureOut">
              <a:rPr lang="zh-CN" altLang="en-US" smtClean="0"/>
              <a:pPr/>
              <a:t>2017/2/5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BDD0-BC82-4E09-8CBE-0B857049FF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723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03049-56BE-4B25-BCD4-CBB47FAFB211}" type="datetimeFigureOut">
              <a:rPr lang="zh-CN" altLang="en-US" smtClean="0"/>
              <a:pPr/>
              <a:t>2017/2/5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92A70-2112-465D-810E-A96FD3C008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545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92A70-2112-465D-810E-A96FD3C008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174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92A70-2112-465D-810E-A96FD3C0089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946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92A70-2112-465D-810E-A96FD3C0089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72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92A70-2112-465D-810E-A96FD3C0089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175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92A70-2112-465D-810E-A96FD3C0089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948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92A70-2112-465D-810E-A96FD3C0089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405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92A70-2112-465D-810E-A96FD3C0089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724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92A70-2112-465D-810E-A96FD3C0089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601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admission control plug-in is run in sequence before a request is accepted into the cluster. If any of the plug-ins in the sequence reject the request, the entire request is rejected immediately and an error is returned to the end-user.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Admission control plug-ins may mutate the incoming object in some cases to apply system configured defaults. In addition, admission control plug-ins may mutate related resources as part of request processing to do things like increment quota usage.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92A70-2112-465D-810E-A96FD3C0089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13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92A70-2112-465D-810E-A96FD3C0089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759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Desktop\b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36295" y="4212828"/>
            <a:ext cx="1258417" cy="3683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署名选填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3568" y="2492896"/>
            <a:ext cx="7776864" cy="1143000"/>
          </a:xfrm>
        </p:spPr>
        <p:txBody>
          <a:bodyPr>
            <a:normAutofit/>
          </a:bodyPr>
          <a:lstStyle>
            <a:lvl1pPr algn="l">
              <a:defRPr sz="4400"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4099" name="Picture 3" descr="D:\Desktop\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454374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组合 37"/>
          <p:cNvGrpSpPr/>
          <p:nvPr userDrawn="1"/>
        </p:nvGrpSpPr>
        <p:grpSpPr>
          <a:xfrm>
            <a:off x="390364" y="6381328"/>
            <a:ext cx="8439486" cy="272644"/>
            <a:chOff x="390364" y="6381328"/>
            <a:chExt cx="8439486" cy="272644"/>
          </a:xfrm>
        </p:grpSpPr>
        <p:sp>
          <p:nvSpPr>
            <p:cNvPr id="40" name="矩形 39"/>
            <p:cNvSpPr/>
            <p:nvPr userDrawn="1"/>
          </p:nvSpPr>
          <p:spPr>
            <a:xfrm>
              <a:off x="5436096" y="6438528"/>
              <a:ext cx="339375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Copyright © 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 2013</a:t>
              </a:r>
              <a:r>
                <a:rPr lang="en-US" altLang="zh-CN" sz="800" baseline="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 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 </a:t>
              </a:r>
              <a:r>
                <a:rPr lang="en-US" altLang="zh-CN" sz="8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NetEase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  cloud.netease.com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endParaRPr>
            </a:p>
          </p:txBody>
        </p:sp>
        <p:cxnSp>
          <p:nvCxnSpPr>
            <p:cNvPr id="41" name="直接连接符 40"/>
            <p:cNvCxnSpPr/>
            <p:nvPr userDrawn="1"/>
          </p:nvCxnSpPr>
          <p:spPr>
            <a:xfrm>
              <a:off x="390364" y="6381328"/>
              <a:ext cx="83632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4193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788024" y="2348880"/>
            <a:ext cx="4176464" cy="3960440"/>
          </a:xfrm>
        </p:spPr>
        <p:txBody>
          <a:bodyPr>
            <a:noAutofit/>
          </a:bodyPr>
          <a:lstStyle>
            <a:lvl1pPr>
              <a:lnSpc>
                <a:spcPct val="125000"/>
              </a:lnSpc>
              <a:defRPr sz="2400"/>
            </a:lvl1pPr>
            <a:lvl2pPr>
              <a:lnSpc>
                <a:spcPct val="125000"/>
              </a:lnSpc>
              <a:defRPr sz="2000"/>
            </a:lvl2pPr>
            <a:lvl3pPr>
              <a:lnSpc>
                <a:spcPct val="125000"/>
              </a:lnSpc>
              <a:defRPr sz="1800"/>
            </a:lvl3pPr>
            <a:lvl4pPr>
              <a:lnSpc>
                <a:spcPct val="125000"/>
              </a:lnSpc>
              <a:defRPr sz="1600"/>
            </a:lvl4pPr>
            <a:lvl5pPr>
              <a:lnSpc>
                <a:spcPct val="125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179512" y="692696"/>
            <a:ext cx="418592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4788024" y="692696"/>
            <a:ext cx="417646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7058441" y="260648"/>
            <a:ext cx="1690023" cy="359132"/>
          </a:xfrm>
        </p:spPr>
        <p:txBody>
          <a:bodyPr anchor="b">
            <a:noAutofit/>
          </a:bodyPr>
          <a:lstStyle>
            <a:lvl1pPr marL="0" indent="0" algn="r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单击此处编辑副标题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文本样式可换行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179512" y="660136"/>
            <a:ext cx="1368152" cy="45719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179511" y="2348880"/>
            <a:ext cx="4185925" cy="3960440"/>
          </a:xfrm>
        </p:spPr>
        <p:txBody>
          <a:bodyPr>
            <a:noAutofit/>
          </a:bodyPr>
          <a:lstStyle>
            <a:lvl1pPr>
              <a:lnSpc>
                <a:spcPct val="125000"/>
              </a:lnSpc>
              <a:defRPr sz="2400"/>
            </a:lvl1pPr>
            <a:lvl2pPr>
              <a:lnSpc>
                <a:spcPct val="125000"/>
              </a:lnSpc>
              <a:defRPr sz="2000"/>
            </a:lvl2pPr>
            <a:lvl3pPr>
              <a:lnSpc>
                <a:spcPct val="125000"/>
              </a:lnSpc>
              <a:defRPr sz="1800"/>
            </a:lvl3pPr>
            <a:lvl4pPr>
              <a:lnSpc>
                <a:spcPct val="125000"/>
              </a:lnSpc>
              <a:defRPr sz="1600"/>
            </a:lvl4pPr>
            <a:lvl5pPr>
              <a:lnSpc>
                <a:spcPct val="125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标题 5"/>
          <p:cNvSpPr>
            <a:spLocks noGrp="1"/>
          </p:cNvSpPr>
          <p:nvPr>
            <p:ph type="title"/>
          </p:nvPr>
        </p:nvSpPr>
        <p:spPr>
          <a:xfrm>
            <a:off x="179512" y="764704"/>
            <a:ext cx="8784976" cy="761973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内容占位符 5"/>
          <p:cNvSpPr>
            <a:spLocks noGrp="1"/>
          </p:cNvSpPr>
          <p:nvPr>
            <p:ph sz="quarter" idx="12" hasCustomPrompt="1"/>
          </p:nvPr>
        </p:nvSpPr>
        <p:spPr>
          <a:xfrm>
            <a:off x="179511" y="1628800"/>
            <a:ext cx="4185925" cy="504056"/>
          </a:xfrm>
        </p:spPr>
        <p:txBody>
          <a:bodyPr>
            <a:noAutofit/>
          </a:bodyPr>
          <a:lstStyle>
            <a:lvl1pPr marL="0" indent="0">
              <a:lnSpc>
                <a:spcPct val="125000"/>
              </a:lnSpc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>
              <a:lnSpc>
                <a:spcPct val="125000"/>
              </a:lnSpc>
              <a:defRPr sz="2000"/>
            </a:lvl2pPr>
            <a:lvl3pPr>
              <a:lnSpc>
                <a:spcPct val="125000"/>
              </a:lnSpc>
              <a:defRPr sz="1800"/>
            </a:lvl3pPr>
            <a:lvl4pPr>
              <a:lnSpc>
                <a:spcPct val="125000"/>
              </a:lnSpc>
              <a:defRPr sz="1600"/>
            </a:lvl4pPr>
            <a:lvl5pPr>
              <a:lnSpc>
                <a:spcPct val="125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单击此处编辑文本样式</a:t>
            </a:r>
            <a:endParaRPr lang="en-US" altLang="zh-CN" dirty="0" smtClean="0"/>
          </a:p>
        </p:txBody>
      </p:sp>
      <p:sp>
        <p:nvSpPr>
          <p:cNvPr id="14" name="内容占位符 5"/>
          <p:cNvSpPr>
            <a:spLocks noGrp="1"/>
          </p:cNvSpPr>
          <p:nvPr>
            <p:ph sz="quarter" idx="13" hasCustomPrompt="1"/>
          </p:nvPr>
        </p:nvSpPr>
        <p:spPr>
          <a:xfrm>
            <a:off x="4778563" y="1628800"/>
            <a:ext cx="4185925" cy="504056"/>
          </a:xfrm>
        </p:spPr>
        <p:txBody>
          <a:bodyPr>
            <a:noAutofit/>
          </a:bodyPr>
          <a:lstStyle>
            <a:lvl1pPr marL="0" indent="0">
              <a:lnSpc>
                <a:spcPct val="125000"/>
              </a:lnSpc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>
              <a:lnSpc>
                <a:spcPct val="125000"/>
              </a:lnSpc>
              <a:defRPr sz="2000"/>
            </a:lvl2pPr>
            <a:lvl3pPr>
              <a:lnSpc>
                <a:spcPct val="125000"/>
              </a:lnSpc>
              <a:defRPr sz="1800"/>
            </a:lvl3pPr>
            <a:lvl4pPr>
              <a:lnSpc>
                <a:spcPct val="125000"/>
              </a:lnSpc>
              <a:defRPr sz="1600"/>
            </a:lvl4pPr>
            <a:lvl5pPr>
              <a:lnSpc>
                <a:spcPct val="125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单击此处编辑文本样式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184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39552" y="1124744"/>
            <a:ext cx="3825885" cy="639762"/>
          </a:xfrm>
        </p:spPr>
        <p:txBody>
          <a:bodyPr anchor="ctr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39552" y="1700808"/>
            <a:ext cx="3825885" cy="2376263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179512" y="692696"/>
            <a:ext cx="418592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4788024" y="692696"/>
            <a:ext cx="417646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7058441" y="260648"/>
            <a:ext cx="1690023" cy="359132"/>
          </a:xfrm>
        </p:spPr>
        <p:txBody>
          <a:bodyPr anchor="b">
            <a:noAutofit/>
          </a:bodyPr>
          <a:lstStyle>
            <a:lvl1pPr marL="0" indent="0" algn="r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单击此处编辑副标题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文本样式可换行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179512" y="660136"/>
            <a:ext cx="1368152" cy="45719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788024" y="1124744"/>
            <a:ext cx="3898776" cy="3024336"/>
          </a:xfrm>
        </p:spPr>
        <p:txBody>
          <a:bodyPr>
            <a:noAutofit/>
          </a:bodyPr>
          <a:lstStyle>
            <a:lvl1pPr>
              <a:lnSpc>
                <a:spcPct val="125000"/>
              </a:lnSpc>
              <a:defRPr sz="2400"/>
            </a:lvl1pPr>
            <a:lvl2pPr>
              <a:lnSpc>
                <a:spcPct val="125000"/>
              </a:lnSpc>
              <a:defRPr sz="2000"/>
            </a:lvl2pPr>
            <a:lvl3pPr>
              <a:lnSpc>
                <a:spcPct val="125000"/>
              </a:lnSpc>
              <a:defRPr sz="1800"/>
            </a:lvl3pPr>
            <a:lvl4pPr>
              <a:lnSpc>
                <a:spcPct val="125000"/>
              </a:lnSpc>
              <a:defRPr sz="1600"/>
            </a:lvl4pPr>
            <a:lvl5pPr>
              <a:lnSpc>
                <a:spcPct val="125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28515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/>
          <p:nvPr userDrawn="1"/>
        </p:nvSpPr>
        <p:spPr>
          <a:xfrm>
            <a:off x="0" y="1"/>
            <a:ext cx="9144000" cy="980727"/>
          </a:xfrm>
          <a:prstGeom prst="rect">
            <a:avLst/>
          </a:prstGeom>
          <a:gradFill>
            <a:gsLst>
              <a:gs pos="95000">
                <a:schemeClr val="tx1">
                  <a:alpha val="5000"/>
                </a:schemeClr>
              </a:gs>
              <a:gs pos="30000">
                <a:schemeClr val="tx1">
                  <a:alpha val="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spcBef>
                <a:spcPct val="15000"/>
              </a:spcBef>
              <a:buClr>
                <a:srgbClr val="747273"/>
              </a:buClr>
              <a:defRPr/>
            </a:pPr>
            <a:endParaRPr lang="zh-CN" altLang="zh-CN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109378"/>
            <a:ext cx="8229600" cy="7619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7544" y="1124744"/>
            <a:ext cx="8219256" cy="5112568"/>
          </a:xfrm>
        </p:spPr>
        <p:txBody>
          <a:bodyPr>
            <a:noAutofit/>
          </a:bodyPr>
          <a:lstStyle>
            <a:lvl1pPr>
              <a:lnSpc>
                <a:spcPct val="125000"/>
              </a:lnSpc>
              <a:defRPr sz="2400"/>
            </a:lvl1pPr>
            <a:lvl2pPr>
              <a:lnSpc>
                <a:spcPct val="125000"/>
              </a:lnSpc>
              <a:defRPr sz="2000"/>
            </a:lvl2pPr>
            <a:lvl3pPr>
              <a:lnSpc>
                <a:spcPct val="125000"/>
              </a:lnSpc>
              <a:defRPr sz="1800"/>
            </a:lvl3pPr>
            <a:lvl4pPr>
              <a:lnSpc>
                <a:spcPct val="125000"/>
              </a:lnSpc>
              <a:defRPr sz="1600"/>
            </a:lvl4pPr>
            <a:lvl5pPr>
              <a:lnSpc>
                <a:spcPct val="125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8141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/>
          <p:nvPr userDrawn="1"/>
        </p:nvSpPr>
        <p:spPr>
          <a:xfrm>
            <a:off x="0" y="1"/>
            <a:ext cx="9144000" cy="980727"/>
          </a:xfrm>
          <a:prstGeom prst="rect">
            <a:avLst/>
          </a:prstGeom>
          <a:gradFill>
            <a:gsLst>
              <a:gs pos="95000">
                <a:schemeClr val="tx1">
                  <a:alpha val="5000"/>
                </a:schemeClr>
              </a:gs>
              <a:gs pos="30000">
                <a:schemeClr val="tx1">
                  <a:alpha val="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spcBef>
                <a:spcPct val="15000"/>
              </a:spcBef>
              <a:buClr>
                <a:srgbClr val="747273"/>
              </a:buClr>
              <a:defRPr/>
            </a:pPr>
            <a:endParaRPr lang="zh-CN" altLang="zh-CN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4" name="图片占位符 2"/>
          <p:cNvSpPr>
            <a:spLocks noGrp="1"/>
          </p:cNvSpPr>
          <p:nvPr>
            <p:ph type="pic" idx="1"/>
          </p:nvPr>
        </p:nvSpPr>
        <p:spPr>
          <a:xfrm>
            <a:off x="179512" y="1412776"/>
            <a:ext cx="8784976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2828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9"/>
          <p:cNvSpPr/>
          <p:nvPr userDrawn="1"/>
        </p:nvSpPr>
        <p:spPr>
          <a:xfrm>
            <a:off x="0" y="0"/>
            <a:ext cx="3455369" cy="6858000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5535" y="908720"/>
            <a:ext cx="3008313" cy="38236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707904" y="908720"/>
            <a:ext cx="5256584" cy="5328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0002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512" y="612775"/>
            <a:ext cx="8784976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单击此处编辑标题文本样式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51957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1520" y="749829"/>
            <a:ext cx="4104456" cy="39753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5" name="图片占位符 2"/>
          <p:cNvSpPr>
            <a:spLocks noGrp="1"/>
          </p:cNvSpPr>
          <p:nvPr>
            <p:ph type="pic" idx="10"/>
          </p:nvPr>
        </p:nvSpPr>
        <p:spPr>
          <a:xfrm>
            <a:off x="4716016" y="749829"/>
            <a:ext cx="4104456" cy="39753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51520" y="4800600"/>
            <a:ext cx="410445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单击此处编辑标题样式</a:t>
            </a:r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51520" y="5367338"/>
            <a:ext cx="4104456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单击此处编辑标题文本样式</a:t>
            </a:r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11" hasCustomPrompt="1"/>
          </p:nvPr>
        </p:nvSpPr>
        <p:spPr>
          <a:xfrm>
            <a:off x="4716016" y="5367338"/>
            <a:ext cx="4104456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单击此处编辑标题文本样式</a:t>
            </a:r>
          </a:p>
        </p:txBody>
      </p:sp>
      <p:sp>
        <p:nvSpPr>
          <p:cNvPr id="12" name="标题 1"/>
          <p:cNvSpPr txBox="1">
            <a:spLocks/>
          </p:cNvSpPr>
          <p:nvPr userDrawn="1"/>
        </p:nvSpPr>
        <p:spPr>
          <a:xfrm>
            <a:off x="4716016" y="4800600"/>
            <a:ext cx="4104456" cy="5667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altLang="en-US" sz="20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8790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92697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7" name="Grid Item"/>
          <p:cNvGrpSpPr/>
          <p:nvPr userDrawn="1"/>
        </p:nvGrpSpPr>
        <p:grpSpPr>
          <a:xfrm>
            <a:off x="6804248" y="4058394"/>
            <a:ext cx="1890998" cy="1890886"/>
            <a:chOff x="6877655" y="4192959"/>
            <a:chExt cx="2386997" cy="2386856"/>
          </a:xfrm>
        </p:grpSpPr>
        <p:sp>
          <p:nvSpPr>
            <p:cNvPr id="8" name="Title"/>
            <p:cNvSpPr>
              <a:spLocks/>
            </p:cNvSpPr>
            <p:nvPr/>
          </p:nvSpPr>
          <p:spPr bwMode="auto">
            <a:xfrm>
              <a:off x="6877658" y="5713039"/>
              <a:ext cx="2386994" cy="8667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tIns="73152" rIns="137160" bIns="73152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b="1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Image Dummy"/>
            <p:cNvSpPr>
              <a:spLocks/>
            </p:cNvSpPr>
            <p:nvPr/>
          </p:nvSpPr>
          <p:spPr bwMode="auto">
            <a:xfrm>
              <a:off x="6877655" y="4192959"/>
              <a:ext cx="2386993" cy="15200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1" name="Grid Item"/>
          <p:cNvGrpSpPr/>
          <p:nvPr userDrawn="1"/>
        </p:nvGrpSpPr>
        <p:grpSpPr>
          <a:xfrm>
            <a:off x="6804250" y="1969738"/>
            <a:ext cx="1890995" cy="1890884"/>
            <a:chOff x="6877658" y="1708896"/>
            <a:chExt cx="2386994" cy="2386854"/>
          </a:xfrm>
        </p:grpSpPr>
        <p:sp>
          <p:nvSpPr>
            <p:cNvPr id="12" name="Title"/>
            <p:cNvSpPr>
              <a:spLocks/>
            </p:cNvSpPr>
            <p:nvPr/>
          </p:nvSpPr>
          <p:spPr bwMode="auto">
            <a:xfrm>
              <a:off x="6877658" y="3228974"/>
              <a:ext cx="2386994" cy="8667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tIns="73152" rIns="137160" bIns="73152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b="1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Image Dummy"/>
            <p:cNvSpPr>
              <a:spLocks/>
            </p:cNvSpPr>
            <p:nvPr/>
          </p:nvSpPr>
          <p:spPr bwMode="auto">
            <a:xfrm>
              <a:off x="6877658" y="1708896"/>
              <a:ext cx="2386994" cy="1520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5" name="Grid Item"/>
          <p:cNvGrpSpPr/>
          <p:nvPr userDrawn="1"/>
        </p:nvGrpSpPr>
        <p:grpSpPr>
          <a:xfrm>
            <a:off x="2591227" y="4058394"/>
            <a:ext cx="1890996" cy="1890886"/>
            <a:chOff x="3607104" y="4192960"/>
            <a:chExt cx="2386995" cy="2386856"/>
          </a:xfrm>
        </p:grpSpPr>
        <p:sp>
          <p:nvSpPr>
            <p:cNvPr id="16" name="Title"/>
            <p:cNvSpPr>
              <a:spLocks/>
            </p:cNvSpPr>
            <p:nvPr/>
          </p:nvSpPr>
          <p:spPr bwMode="auto">
            <a:xfrm>
              <a:off x="3607105" y="5713040"/>
              <a:ext cx="2386994" cy="8667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tIns="73152" rIns="137160" bIns="73152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b="1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Image Dummy"/>
            <p:cNvSpPr>
              <a:spLocks/>
            </p:cNvSpPr>
            <p:nvPr/>
          </p:nvSpPr>
          <p:spPr bwMode="auto">
            <a:xfrm>
              <a:off x="3607104" y="4192960"/>
              <a:ext cx="2386994" cy="1520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9" name="Grid Item"/>
          <p:cNvGrpSpPr/>
          <p:nvPr userDrawn="1"/>
        </p:nvGrpSpPr>
        <p:grpSpPr>
          <a:xfrm>
            <a:off x="2592000" y="1969738"/>
            <a:ext cx="1890995" cy="1890884"/>
            <a:chOff x="3610736" y="1708896"/>
            <a:chExt cx="2386994" cy="2386854"/>
          </a:xfrm>
        </p:grpSpPr>
        <p:sp>
          <p:nvSpPr>
            <p:cNvPr id="20" name="Title"/>
            <p:cNvSpPr>
              <a:spLocks/>
            </p:cNvSpPr>
            <p:nvPr/>
          </p:nvSpPr>
          <p:spPr bwMode="auto">
            <a:xfrm>
              <a:off x="3610736" y="3228974"/>
              <a:ext cx="2386994" cy="8667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tIns="73152" rIns="137160" bIns="73152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b="1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Image Dummy"/>
            <p:cNvSpPr>
              <a:spLocks/>
            </p:cNvSpPr>
            <p:nvPr/>
          </p:nvSpPr>
          <p:spPr bwMode="auto">
            <a:xfrm>
              <a:off x="3610736" y="1708896"/>
              <a:ext cx="2386994" cy="1520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3" name="Grid Item"/>
          <p:cNvGrpSpPr/>
          <p:nvPr userDrawn="1"/>
        </p:nvGrpSpPr>
        <p:grpSpPr>
          <a:xfrm>
            <a:off x="484716" y="4058394"/>
            <a:ext cx="1890995" cy="1890886"/>
            <a:chOff x="1137256" y="4192960"/>
            <a:chExt cx="2386994" cy="2386856"/>
          </a:xfrm>
        </p:grpSpPr>
        <p:sp>
          <p:nvSpPr>
            <p:cNvPr id="24" name="Title"/>
            <p:cNvSpPr>
              <a:spLocks/>
            </p:cNvSpPr>
            <p:nvPr/>
          </p:nvSpPr>
          <p:spPr bwMode="auto">
            <a:xfrm>
              <a:off x="1137257" y="5713040"/>
              <a:ext cx="2386993" cy="8667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tIns="73152" rIns="137160" bIns="73152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b="1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Image Dummy"/>
            <p:cNvSpPr>
              <a:spLocks/>
            </p:cNvSpPr>
            <p:nvPr/>
          </p:nvSpPr>
          <p:spPr bwMode="auto">
            <a:xfrm>
              <a:off x="1137256" y="4192960"/>
              <a:ext cx="2386994" cy="1520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7" name="Grid Item"/>
          <p:cNvGrpSpPr/>
          <p:nvPr userDrawn="1"/>
        </p:nvGrpSpPr>
        <p:grpSpPr>
          <a:xfrm>
            <a:off x="484716" y="1969738"/>
            <a:ext cx="1890996" cy="1890885"/>
            <a:chOff x="1137256" y="1708896"/>
            <a:chExt cx="2386995" cy="2386855"/>
          </a:xfrm>
        </p:grpSpPr>
        <p:sp>
          <p:nvSpPr>
            <p:cNvPr id="28" name="Title"/>
            <p:cNvSpPr>
              <a:spLocks/>
            </p:cNvSpPr>
            <p:nvPr/>
          </p:nvSpPr>
          <p:spPr bwMode="auto">
            <a:xfrm>
              <a:off x="1137257" y="3228975"/>
              <a:ext cx="2386994" cy="8667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tIns="73152" rIns="137160" bIns="73152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b="1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Image Dummy"/>
            <p:cNvSpPr>
              <a:spLocks/>
            </p:cNvSpPr>
            <p:nvPr/>
          </p:nvSpPr>
          <p:spPr bwMode="auto">
            <a:xfrm>
              <a:off x="1137256" y="1708896"/>
              <a:ext cx="2386994" cy="1520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1" name="Grid Item"/>
          <p:cNvGrpSpPr/>
          <p:nvPr userDrawn="1"/>
        </p:nvGrpSpPr>
        <p:grpSpPr>
          <a:xfrm>
            <a:off x="4697738" y="4058394"/>
            <a:ext cx="1890996" cy="1890886"/>
            <a:chOff x="3607104" y="4192960"/>
            <a:chExt cx="2386995" cy="2386856"/>
          </a:xfrm>
        </p:grpSpPr>
        <p:sp>
          <p:nvSpPr>
            <p:cNvPr id="32" name="Title"/>
            <p:cNvSpPr>
              <a:spLocks/>
            </p:cNvSpPr>
            <p:nvPr/>
          </p:nvSpPr>
          <p:spPr bwMode="auto">
            <a:xfrm>
              <a:off x="3607105" y="5713040"/>
              <a:ext cx="2386994" cy="8667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tIns="73152" rIns="137160" bIns="73152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b="1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Image Dummy"/>
            <p:cNvSpPr>
              <a:spLocks/>
            </p:cNvSpPr>
            <p:nvPr/>
          </p:nvSpPr>
          <p:spPr bwMode="auto">
            <a:xfrm>
              <a:off x="3607104" y="4192960"/>
              <a:ext cx="2386994" cy="1520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" name="Grid Item"/>
          <p:cNvGrpSpPr/>
          <p:nvPr userDrawn="1"/>
        </p:nvGrpSpPr>
        <p:grpSpPr>
          <a:xfrm>
            <a:off x="4699561" y="1969738"/>
            <a:ext cx="1890995" cy="1890885"/>
            <a:chOff x="3610736" y="1708896"/>
            <a:chExt cx="2386995" cy="2386855"/>
          </a:xfrm>
        </p:grpSpPr>
        <p:sp>
          <p:nvSpPr>
            <p:cNvPr id="36" name="Title"/>
            <p:cNvSpPr>
              <a:spLocks/>
            </p:cNvSpPr>
            <p:nvPr/>
          </p:nvSpPr>
          <p:spPr bwMode="auto">
            <a:xfrm>
              <a:off x="3610737" y="3228975"/>
              <a:ext cx="2386994" cy="8667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tIns="73152" rIns="137160" bIns="73152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b="1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Image Dummy"/>
            <p:cNvSpPr>
              <a:spLocks/>
            </p:cNvSpPr>
            <p:nvPr/>
          </p:nvSpPr>
          <p:spPr bwMode="auto">
            <a:xfrm>
              <a:off x="3610736" y="1708896"/>
              <a:ext cx="2386994" cy="1520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53798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Desktop\b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Desktop\logo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70"/>
          <a:stretch/>
        </p:blipFill>
        <p:spPr bwMode="auto">
          <a:xfrm>
            <a:off x="2386980" y="2326928"/>
            <a:ext cx="4370040" cy="111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组合 37"/>
          <p:cNvGrpSpPr/>
          <p:nvPr userDrawn="1"/>
        </p:nvGrpSpPr>
        <p:grpSpPr>
          <a:xfrm>
            <a:off x="390364" y="6381328"/>
            <a:ext cx="8439486" cy="272644"/>
            <a:chOff x="390364" y="6381328"/>
            <a:chExt cx="8439486" cy="272644"/>
          </a:xfrm>
        </p:grpSpPr>
        <p:sp>
          <p:nvSpPr>
            <p:cNvPr id="40" name="矩形 39"/>
            <p:cNvSpPr/>
            <p:nvPr userDrawn="1"/>
          </p:nvSpPr>
          <p:spPr>
            <a:xfrm>
              <a:off x="5436096" y="6438528"/>
              <a:ext cx="339375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Copyright © 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 2013</a:t>
              </a:r>
              <a:r>
                <a:rPr lang="en-US" altLang="zh-CN" sz="800" baseline="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 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 </a:t>
              </a:r>
              <a:r>
                <a:rPr lang="en-US" altLang="zh-CN" sz="8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NetEase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  cloud.netease.com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endParaRPr>
            </a:p>
          </p:txBody>
        </p:sp>
        <p:cxnSp>
          <p:nvCxnSpPr>
            <p:cNvPr id="41" name="直接连接符 40"/>
            <p:cNvCxnSpPr/>
            <p:nvPr userDrawn="1"/>
          </p:nvCxnSpPr>
          <p:spPr>
            <a:xfrm>
              <a:off x="390364" y="6381328"/>
              <a:ext cx="83632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53956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519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3345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单击此处编辑一级标题文本样式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lvl="1"/>
            <a:endParaRPr lang="en-US" altLang="zh-CN" dirty="0" smtClean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9494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扉页-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457200" y="2204864"/>
            <a:ext cx="8229600" cy="780685"/>
          </a:xfrm>
        </p:spPr>
        <p:txBody>
          <a:bodyPr>
            <a:noAutofit/>
          </a:bodyPr>
          <a:lstStyle>
            <a:lvl1pPr algn="ctr">
              <a:defRPr sz="4600" b="1"/>
            </a:lvl1pPr>
          </a:lstStyle>
          <a:p>
            <a:r>
              <a:rPr lang="zh-CN" altLang="en-US" dirty="0" smtClean="0"/>
              <a:t>单击此处编辑大标题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8750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2420888"/>
            <a:ext cx="7772400" cy="63541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3140968"/>
            <a:ext cx="7772400" cy="35913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单击此处编辑副标题文本样式</a:t>
            </a:r>
          </a:p>
        </p:txBody>
      </p:sp>
    </p:spTree>
    <p:extLst>
      <p:ext uri="{BB962C8B-B14F-4D97-AF65-F5344CB8AC3E}">
        <p14:creationId xmlns:p14="http://schemas.microsoft.com/office/powerpoint/2010/main" val="32170357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7580"/>
            <a:ext cx="8229600" cy="645196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72209"/>
            <a:ext cx="4038600" cy="427707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单击插入配图、图表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72208"/>
            <a:ext cx="4038600" cy="42770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单击此处编辑标题样式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6721353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72208"/>
            <a:ext cx="4038600" cy="42770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单击此处编辑标题样式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72208"/>
            <a:ext cx="4038600" cy="42770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单击此处编辑标题样式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767580"/>
            <a:ext cx="8229600" cy="645196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6074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侧内容左侧配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72614"/>
            <a:ext cx="9144000" cy="164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19"/>
          <p:cNvSpPr/>
          <p:nvPr userDrawn="1"/>
        </p:nvSpPr>
        <p:spPr>
          <a:xfrm>
            <a:off x="5868144" y="0"/>
            <a:ext cx="3275857" cy="6858000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012161" y="1421086"/>
            <a:ext cx="3029104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012160" y="2132856"/>
            <a:ext cx="3024336" cy="89408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 marL="914400" indent="0">
              <a:buNone/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单击编辑文本样式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619672" y="116632"/>
            <a:ext cx="5410944" cy="555981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单击此处编辑主标题样式</a:t>
            </a:r>
            <a:endParaRPr lang="zh-CN" altLang="en-US" dirty="0"/>
          </a:p>
        </p:txBody>
      </p:sp>
      <p:sp>
        <p:nvSpPr>
          <p:cNvPr id="3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7544" y="1412776"/>
            <a:ext cx="5184576" cy="4713387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单击插入配图、图表</a:t>
            </a:r>
          </a:p>
        </p:txBody>
      </p:sp>
    </p:spTree>
    <p:extLst>
      <p:ext uri="{BB962C8B-B14F-4D97-AF65-F5344CB8AC3E}">
        <p14:creationId xmlns:p14="http://schemas.microsoft.com/office/powerpoint/2010/main" val="37501544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左侧内容右侧配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9"/>
          <p:cNvSpPr/>
          <p:nvPr userDrawn="1"/>
        </p:nvSpPr>
        <p:spPr>
          <a:xfrm>
            <a:off x="379" y="-171400"/>
            <a:ext cx="3275857" cy="7029399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211088" y="1493094"/>
            <a:ext cx="2853236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211087" y="2246883"/>
            <a:ext cx="28487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单击此文本样式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  <p:sp>
        <p:nvSpPr>
          <p:cNvPr id="28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7164288" y="189548"/>
            <a:ext cx="1690023" cy="359132"/>
          </a:xfrm>
        </p:spPr>
        <p:txBody>
          <a:bodyPr anchor="ctr">
            <a:noAutofit/>
          </a:bodyPr>
          <a:lstStyle>
            <a:lvl1pPr marL="0" indent="0" algn="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编辑副标题式</a:t>
            </a:r>
          </a:p>
        </p:txBody>
      </p:sp>
      <p:pic>
        <p:nvPicPr>
          <p:cNvPr id="3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0403"/>
            <a:ext cx="9144000" cy="548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512" y="727239"/>
            <a:ext cx="3826768" cy="541521"/>
          </a:xfrm>
        </p:spPr>
        <p:txBody>
          <a:bodyPr anchor="ctr">
            <a:noAutofit/>
          </a:bodyPr>
          <a:lstStyle>
            <a:lvl1pPr algn="l">
              <a:defRPr lang="zh-CN" altLang="en-US" sz="24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单击此处编辑主标题样式</a:t>
            </a:r>
            <a:endParaRPr lang="zh-CN" altLang="en-US" dirty="0"/>
          </a:p>
        </p:txBody>
      </p:sp>
      <p:sp>
        <p:nvSpPr>
          <p:cNvPr id="3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3408452" y="1484784"/>
            <a:ext cx="5412020" cy="4713387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单击插入配图、图表</a:t>
            </a:r>
          </a:p>
        </p:txBody>
      </p:sp>
    </p:spTree>
    <p:extLst>
      <p:ext uri="{BB962C8B-B14F-4D97-AF65-F5344CB8AC3E}">
        <p14:creationId xmlns:p14="http://schemas.microsoft.com/office/powerpoint/2010/main" val="11551422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左侧内容右侧配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79512" y="1478576"/>
            <a:ext cx="3888432" cy="432668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单击插入配图、图表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216400" y="1488363"/>
            <a:ext cx="4752850" cy="437036"/>
          </a:xfrm>
          <a:solidFill>
            <a:schemeClr val="bg1">
              <a:lumMod val="75000"/>
            </a:schemeClr>
          </a:solidFill>
        </p:spPr>
        <p:txBody>
          <a:bodyPr anchor="ctr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一级标题文本样式</a:t>
            </a:r>
            <a:endParaRPr lang="zh-CN" altLang="en-US" dirty="0"/>
          </a:p>
        </p:txBody>
      </p:sp>
      <p:pic>
        <p:nvPicPr>
          <p:cNvPr id="3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8558"/>
            <a:ext cx="9144000" cy="274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35696" y="116632"/>
            <a:ext cx="6845932" cy="504056"/>
          </a:xfrm>
        </p:spPr>
        <p:txBody>
          <a:bodyPr anchor="ctr">
            <a:noAutofit/>
          </a:bodyPr>
          <a:lstStyle>
            <a:lvl1pPr algn="l">
              <a:defRPr lang="zh-CN" altLang="en-US" sz="3200" b="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单击此处编辑主标题样式</a:t>
            </a:r>
            <a:endParaRPr lang="zh-CN" altLang="en-US" dirty="0"/>
          </a:p>
        </p:txBody>
      </p:sp>
      <p:sp>
        <p:nvSpPr>
          <p:cNvPr id="1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4216400" y="3068960"/>
            <a:ext cx="4752850" cy="437036"/>
          </a:xfrm>
          <a:solidFill>
            <a:schemeClr val="bg1">
              <a:lumMod val="75000"/>
            </a:schemeClr>
          </a:solidFill>
        </p:spPr>
        <p:txBody>
          <a:bodyPr anchor="ctr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一级标题文本样式</a:t>
            </a:r>
            <a:endParaRPr lang="zh-CN" altLang="en-US" dirty="0"/>
          </a:p>
        </p:txBody>
      </p:sp>
      <p:sp>
        <p:nvSpPr>
          <p:cNvPr id="17" name="内容占位符 3"/>
          <p:cNvSpPr>
            <a:spLocks noGrp="1"/>
          </p:cNvSpPr>
          <p:nvPr>
            <p:ph sz="half" idx="12" hasCustomPrompt="1"/>
          </p:nvPr>
        </p:nvSpPr>
        <p:spPr>
          <a:xfrm>
            <a:off x="4572001" y="2035807"/>
            <a:ext cx="4397250" cy="405803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>
              <a:defRPr sz="2800"/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第二级文本样式</a:t>
            </a:r>
          </a:p>
        </p:txBody>
      </p:sp>
      <p:sp>
        <p:nvSpPr>
          <p:cNvPr id="18" name="内容占位符 3"/>
          <p:cNvSpPr>
            <a:spLocks noGrp="1"/>
          </p:cNvSpPr>
          <p:nvPr>
            <p:ph sz="half" idx="13" hasCustomPrompt="1"/>
          </p:nvPr>
        </p:nvSpPr>
        <p:spPr>
          <a:xfrm>
            <a:off x="4572001" y="2564904"/>
            <a:ext cx="4397250" cy="405803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>
              <a:defRPr sz="2800"/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第二级文本样式</a:t>
            </a:r>
          </a:p>
        </p:txBody>
      </p:sp>
      <p:sp>
        <p:nvSpPr>
          <p:cNvPr id="19" name="内容占位符 3"/>
          <p:cNvSpPr>
            <a:spLocks noGrp="1"/>
          </p:cNvSpPr>
          <p:nvPr>
            <p:ph sz="half" idx="14" hasCustomPrompt="1"/>
          </p:nvPr>
        </p:nvSpPr>
        <p:spPr>
          <a:xfrm>
            <a:off x="4572001" y="3646228"/>
            <a:ext cx="4397250" cy="405803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>
              <a:defRPr sz="2800"/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第二级文本样式</a:t>
            </a:r>
          </a:p>
        </p:txBody>
      </p:sp>
      <p:sp>
        <p:nvSpPr>
          <p:cNvPr id="20" name="内容占位符 3"/>
          <p:cNvSpPr>
            <a:spLocks noGrp="1"/>
          </p:cNvSpPr>
          <p:nvPr>
            <p:ph sz="half" idx="15" hasCustomPrompt="1"/>
          </p:nvPr>
        </p:nvSpPr>
        <p:spPr>
          <a:xfrm>
            <a:off x="4572001" y="4175325"/>
            <a:ext cx="4397250" cy="405803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>
              <a:defRPr sz="2800"/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第二级文本样式</a:t>
            </a:r>
          </a:p>
        </p:txBody>
      </p:sp>
      <p:sp>
        <p:nvSpPr>
          <p:cNvPr id="21" name="内容占位符 3"/>
          <p:cNvSpPr>
            <a:spLocks noGrp="1"/>
          </p:cNvSpPr>
          <p:nvPr>
            <p:ph sz="half" idx="16" hasCustomPrompt="1"/>
          </p:nvPr>
        </p:nvSpPr>
        <p:spPr>
          <a:xfrm>
            <a:off x="4572001" y="4725144"/>
            <a:ext cx="4397250" cy="1080120"/>
          </a:xfrm>
          <a:solidFill>
            <a:schemeClr val="bg1">
              <a:lumMod val="85000"/>
            </a:schemeClr>
          </a:solidFill>
        </p:spPr>
        <p:txBody>
          <a:bodyPr anchor="t">
            <a:normAutofit/>
          </a:bodyPr>
          <a:lstStyle>
            <a:lvl1pPr>
              <a:defRPr sz="2800"/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第二级文本样式详细介绍</a:t>
            </a:r>
          </a:p>
        </p:txBody>
      </p:sp>
    </p:spTree>
    <p:extLst>
      <p:ext uri="{BB962C8B-B14F-4D97-AF65-F5344CB8AC3E}">
        <p14:creationId xmlns:p14="http://schemas.microsoft.com/office/powerpoint/2010/main" val="6301446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99989"/>
            <a:ext cx="8229600" cy="3345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单击此处编辑一级标题文本样式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lvl="1"/>
            <a:endParaRPr lang="en-US" altLang="zh-CN" dirty="0" smtClean="0"/>
          </a:p>
          <a:p>
            <a:pPr lvl="0"/>
            <a:endParaRPr lang="zh-CN" altLang="en-US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390364" y="6381328"/>
            <a:ext cx="8439486" cy="272644"/>
            <a:chOff x="390364" y="6381328"/>
            <a:chExt cx="8439486" cy="272644"/>
          </a:xfrm>
        </p:grpSpPr>
        <p:sp>
          <p:nvSpPr>
            <p:cNvPr id="25" name="矩形 24"/>
            <p:cNvSpPr/>
            <p:nvPr userDrawn="1"/>
          </p:nvSpPr>
          <p:spPr>
            <a:xfrm>
              <a:off x="5436096" y="6438528"/>
              <a:ext cx="339375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Copyright © 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 2013</a:t>
              </a:r>
              <a:r>
                <a:rPr lang="en-US" altLang="zh-CN" sz="800" baseline="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 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 </a:t>
              </a:r>
              <a:r>
                <a:rPr lang="en-US" altLang="zh-CN" sz="8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NetEase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  cloud.netease.com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endParaRPr>
            </a:p>
          </p:txBody>
        </p:sp>
        <p:cxnSp>
          <p:nvCxnSpPr>
            <p:cNvPr id="26" name="直接连接符 25"/>
            <p:cNvCxnSpPr/>
            <p:nvPr userDrawn="1"/>
          </p:nvCxnSpPr>
          <p:spPr>
            <a:xfrm>
              <a:off x="390364" y="6381328"/>
              <a:ext cx="83632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" name="Picture 3" descr="D:\Desktop\logo.png"/>
          <p:cNvPicPr>
            <a:picLocks noChangeAspect="1" noChangeArrowheads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30474" cy="33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49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74" r:id="rId6"/>
    <p:sldLayoutId id="2147483653" r:id="rId7"/>
    <p:sldLayoutId id="2147483678" r:id="rId8"/>
    <p:sldLayoutId id="2147483681" r:id="rId9"/>
    <p:sldLayoutId id="2147483676" r:id="rId10"/>
    <p:sldLayoutId id="2147483686" r:id="rId11"/>
    <p:sldLayoutId id="2147483684" r:id="rId12"/>
    <p:sldLayoutId id="2147483655" r:id="rId13"/>
    <p:sldLayoutId id="2147483656" r:id="rId14"/>
    <p:sldLayoutId id="2147483657" r:id="rId15"/>
    <p:sldLayoutId id="2147483682" r:id="rId16"/>
    <p:sldLayoutId id="2147483683" r:id="rId17"/>
    <p:sldLayoutId id="2147483685" r:id="rId18"/>
    <p:sldLayoutId id="2147483690" r:id="rId19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zh-CN" altLang="en-US" sz="4400" kern="1200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5000"/>
        </a:lnSpc>
        <a:spcBef>
          <a:spcPct val="20000"/>
        </a:spcBef>
        <a:buFont typeface="Wingdings" pitchFamily="2" charset="2"/>
        <a:buChar char="n"/>
        <a:defRPr lang="zh-CN" altLang="en-US" sz="3200" kern="1200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marL="742950" indent="-285750" algn="l" defTabSz="914400" rtl="0" eaLnBrk="1" latinLnBrk="0" hangingPunct="1">
        <a:lnSpc>
          <a:spcPct val="125000"/>
        </a:lnSpc>
        <a:spcBef>
          <a:spcPct val="20000"/>
        </a:spcBef>
        <a:buFont typeface="Wingdings" pitchFamily="2" charset="2"/>
        <a:buChar char="l"/>
        <a:defRPr lang="zh-CN" altLang="en-US" sz="2400" b="0" kern="1200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2pPr>
      <a:lvl3pPr marL="1257300" indent="-342900" algn="l" defTabSz="914400" rtl="0" eaLnBrk="1" latinLnBrk="0" hangingPunct="1">
        <a:lnSpc>
          <a:spcPct val="125000"/>
        </a:lnSpc>
        <a:spcBef>
          <a:spcPct val="20000"/>
        </a:spcBef>
        <a:buFont typeface="+mj-lt"/>
        <a:buAutoNum type="arabicPeriod"/>
        <a:defRPr lang="zh-CN" altLang="en-US" sz="1800" b="0" kern="1200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ct val="20000"/>
        </a:spcBef>
        <a:buFont typeface="微软雅黑" pitchFamily="34" charset="-122"/>
        <a:buChar char="ￚ"/>
        <a:defRPr lang="zh-CN" altLang="en-US" sz="1400" b="0" kern="1200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ct val="20000"/>
        </a:spcBef>
        <a:buFont typeface="Arial" pitchFamily="34" charset="0"/>
        <a:buChar char="•"/>
        <a:defRPr lang="zh-CN" altLang="en-US" sz="1200" b="0" kern="1200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648072"/>
          </a:xfrm>
        </p:spPr>
        <p:txBody>
          <a:bodyPr>
            <a:noAutofit/>
          </a:bodyPr>
          <a:lstStyle/>
          <a:p>
            <a:pPr algn="ctr"/>
            <a:r>
              <a:rPr lang="en-US" altLang="zh-CN" dirty="0" smtClean="0"/>
              <a:t>Kubernetes</a:t>
            </a:r>
            <a:r>
              <a:rPr lang="zh-CN" altLang="en-US" dirty="0" smtClean="0"/>
              <a:t>安全机制简介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660232" y="4581128"/>
            <a:ext cx="1258417" cy="36830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李岚清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9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Secret</a:t>
            </a:r>
            <a:endParaRPr lang="zh-CN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5" y="1988840"/>
            <a:ext cx="9036495" cy="2120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4509120"/>
            <a:ext cx="7344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registrykey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拉取个人私有镜像，管理平台生成，</a:t>
            </a:r>
            <a:r>
              <a:rPr lang="en-US" altLang="zh-CN" dirty="0" smtClean="0"/>
              <a:t>k8s</a:t>
            </a:r>
            <a:r>
              <a:rPr lang="zh-CN" altLang="en-US" dirty="0"/>
              <a:t>调用</a:t>
            </a:r>
            <a:r>
              <a:rPr lang="zh-CN" altLang="en-US" dirty="0" smtClean="0"/>
              <a:t>接口生成对应的</a:t>
            </a:r>
            <a:r>
              <a:rPr lang="en-US" altLang="zh-CN" dirty="0" smtClean="0"/>
              <a:t>secret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Secret-xxx</a:t>
            </a:r>
            <a:r>
              <a:rPr lang="en-US" altLang="zh-CN" dirty="0" smtClean="0"/>
              <a:t>---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key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nce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APIServer</a:t>
            </a:r>
            <a:r>
              <a:rPr lang="zh-CN" altLang="en-US" dirty="0" smtClean="0"/>
              <a:t>生成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Iaastoken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err="1" smtClean="0">
                <a:solidFill>
                  <a:srgbClr val="FF0000"/>
                </a:solidFill>
              </a:rPr>
              <a:t>ttl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en-US" altLang="zh-CN" dirty="0" smtClean="0"/>
              <a:t>----node</a:t>
            </a:r>
            <a:r>
              <a:rPr lang="zh-CN" altLang="en-US" dirty="0" smtClean="0"/>
              <a:t>节点访问</a:t>
            </a:r>
            <a:r>
              <a:rPr lang="en-US" altLang="zh-CN" dirty="0" err="1" smtClean="0"/>
              <a:t>iaas</a:t>
            </a:r>
            <a:r>
              <a:rPr lang="zh-CN" altLang="en-US" dirty="0" smtClean="0"/>
              <a:t>服务，网络、存储等。管理平台生成。</a:t>
            </a:r>
            <a:r>
              <a:rPr lang="en-US" altLang="zh-CN" dirty="0" smtClean="0"/>
              <a:t>K8s</a:t>
            </a:r>
            <a:r>
              <a:rPr lang="zh-CN" altLang="en-US" dirty="0" smtClean="0"/>
              <a:t>调用接口生成对应的</a:t>
            </a:r>
            <a:r>
              <a:rPr lang="en-US" altLang="zh-CN" dirty="0" smtClean="0"/>
              <a:t>secret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7316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Service Account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多个</a:t>
            </a:r>
            <a:r>
              <a:rPr lang="en-US" altLang="zh-CN" dirty="0" smtClean="0"/>
              <a:t>secret</a:t>
            </a:r>
            <a:r>
              <a:rPr lang="zh-CN" altLang="en-US" dirty="0" smtClean="0"/>
              <a:t>的集合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imagePullSecret</a:t>
            </a:r>
          </a:p>
          <a:p>
            <a:endParaRPr lang="en-US" altLang="zh-CN" dirty="0"/>
          </a:p>
          <a:p>
            <a:r>
              <a:rPr lang="en-US" altLang="zh-CN" dirty="0" smtClean="0"/>
              <a:t>Service-account-token</a:t>
            </a:r>
          </a:p>
        </p:txBody>
      </p:sp>
    </p:spTree>
    <p:extLst>
      <p:ext uri="{BB962C8B-B14F-4D97-AF65-F5344CB8AC3E}">
        <p14:creationId xmlns:p14="http://schemas.microsoft.com/office/powerpoint/2010/main" val="34696259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73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目录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Kube-apiserver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Authentication </a:t>
            </a:r>
            <a:r>
              <a:rPr lang="zh-CN" altLang="en-US" dirty="0" smtClean="0"/>
              <a:t>认证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Authorization </a:t>
            </a:r>
            <a:r>
              <a:rPr lang="zh-CN" altLang="en-US" dirty="0" smtClean="0"/>
              <a:t>授权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Admission Control </a:t>
            </a:r>
            <a:r>
              <a:rPr lang="zh-CN" altLang="en-US" dirty="0" smtClean="0"/>
              <a:t>准</a:t>
            </a:r>
            <a:r>
              <a:rPr lang="zh-CN" altLang="en-US" dirty="0"/>
              <a:t>入控制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Secret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Service Account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0665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Kube-apiserver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安全端口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--insecure-port=8080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--</a:t>
            </a:r>
            <a:r>
              <a:rPr lang="en-US" altLang="zh-CN" dirty="0" smtClean="0"/>
              <a:t>insecure-bind-address=127.0.0.1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非</a:t>
            </a:r>
            <a:r>
              <a:rPr lang="zh-CN" altLang="en-US" dirty="0" smtClean="0"/>
              <a:t>安全端口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--</a:t>
            </a:r>
            <a:r>
              <a:rPr lang="en-US" altLang="zh-CN" dirty="0" smtClean="0"/>
              <a:t>secure-port=6443</a:t>
            </a:r>
          </a:p>
          <a:p>
            <a:pPr marL="0" indent="0">
              <a:buNone/>
            </a:pPr>
            <a:r>
              <a:rPr lang="en-US" altLang="zh-CN" dirty="0"/>
              <a:t>    --bind-address=0.0.0.0</a:t>
            </a:r>
            <a:endParaRPr lang="zh-CN" altLang="en-US" dirty="0"/>
          </a:p>
        </p:txBody>
      </p:sp>
      <p:sp>
        <p:nvSpPr>
          <p:cNvPr id="4" name="椭圆形标注 3"/>
          <p:cNvSpPr/>
          <p:nvPr/>
        </p:nvSpPr>
        <p:spPr>
          <a:xfrm>
            <a:off x="6228184" y="1121079"/>
            <a:ext cx="2376264" cy="1296144"/>
          </a:xfrm>
          <a:prstGeom prst="wedgeEllipseCallout">
            <a:avLst>
              <a:gd name="adj1" fmla="val -65863"/>
              <a:gd name="adj2" fmla="val 51242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需要认证和授权</a:t>
            </a:r>
            <a:endParaRPr lang="zh-CN" altLang="en-US" dirty="0"/>
          </a:p>
        </p:txBody>
      </p:sp>
      <p:sp>
        <p:nvSpPr>
          <p:cNvPr id="5" name="椭圆形标注 4"/>
          <p:cNvSpPr/>
          <p:nvPr/>
        </p:nvSpPr>
        <p:spPr>
          <a:xfrm>
            <a:off x="5724128" y="3501008"/>
            <a:ext cx="2376264" cy="1296144"/>
          </a:xfrm>
          <a:prstGeom prst="wedgeEllipseCallout">
            <a:avLst>
              <a:gd name="adj1" fmla="val -65863"/>
              <a:gd name="adj2" fmla="val 51242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r>
              <a:rPr lang="zh-CN" altLang="en-US" dirty="0" smtClean="0"/>
              <a:t>节点的其他组件访问</a:t>
            </a:r>
            <a:r>
              <a:rPr lang="en-US" altLang="zh-CN" dirty="0" smtClean="0"/>
              <a:t>API Server</a:t>
            </a:r>
            <a:r>
              <a:rPr lang="zh-CN" altLang="en-US" dirty="0" smtClean="0"/>
              <a:t>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6781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认证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Authentication </a:t>
            </a:r>
            <a:r>
              <a:rPr lang="en-US" altLang="zh-CN" dirty="0"/>
              <a:t>verifies </a:t>
            </a:r>
            <a:r>
              <a:rPr lang="zh-CN" altLang="zh-CN" b="1" dirty="0"/>
              <a:t>who you are</a:t>
            </a:r>
            <a:r>
              <a:rPr lang="zh-CN" altLang="zh-CN" b="1" dirty="0" smtClean="0"/>
              <a:t>.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认证方式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Keystone token-----------------------nce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Service Account Token---------------</a:t>
            </a:r>
            <a:r>
              <a:rPr lang="zh-CN" altLang="en-US" dirty="0" smtClean="0"/>
              <a:t>（容器里的应用）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Certification---------------------------kubelet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Token File------------------------------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39358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认证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接口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多种认证方式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>
                <a:solidFill>
                  <a:srgbClr val="FF0000"/>
                </a:solidFill>
              </a:rPr>
              <a:t>只要有一种认证方式通过，即认证通过。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43608" y="1872843"/>
            <a:ext cx="6552728" cy="6924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007F"/>
                </a:solidFill>
                <a:effectLst/>
                <a:latin typeface="Consolas" panose="020B0609020204030204" pitchFamily="49" charset="0"/>
              </a:rPr>
              <a:t>type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52E3F6"/>
                </a:solidFill>
                <a:effectLst/>
                <a:latin typeface="Consolas" panose="020B0609020204030204" pitchFamily="49" charset="0"/>
              </a:rPr>
              <a:t>Request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007F"/>
                </a:solidFill>
                <a:effectLst/>
                <a:latin typeface="Consolas" panose="020B0609020204030204" pitchFamily="49" charset="0"/>
              </a:rPr>
              <a:t>interface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AuthenticateRequest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</a:rPr>
              <a:t>req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007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007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52E3F6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007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52E3F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007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52E3F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007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52E3F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3608" y="3921388"/>
            <a:ext cx="6552728" cy="33855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007F"/>
                </a:solidFill>
                <a:effectLst/>
                <a:latin typeface="Consolas" panose="020B0609020204030204" pitchFamily="49" charset="0"/>
              </a:rPr>
              <a:t>type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52E3F6"/>
                </a:solidFill>
                <a:effectLst/>
                <a:latin typeface="Consolas" panose="020B0609020204030204" pitchFamily="49" charset="0"/>
              </a:rPr>
              <a:t>unionAuthRequestHandler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</a:rPr>
              <a:t>authenticator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007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</a:rPr>
              <a:t>Request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387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授权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/>
              <a:t>Authorization verifies </a:t>
            </a:r>
            <a:r>
              <a:rPr lang="zh-CN" altLang="zh-CN" b="1" dirty="0"/>
              <a:t>what you are authorized to do</a:t>
            </a:r>
            <a:r>
              <a:rPr lang="zh-CN" altLang="zh-CN" dirty="0"/>
              <a:t>. </a:t>
            </a:r>
            <a:endParaRPr lang="zh-CN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授权模式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--</a:t>
            </a:r>
            <a:r>
              <a:rPr lang="en-US" altLang="zh-CN" dirty="0" smtClean="0"/>
              <a:t>authorization-mode=</a:t>
            </a:r>
            <a:r>
              <a:rPr lang="en-US" altLang="zh-CN" dirty="0" err="1" smtClean="0"/>
              <a:t>AlwaysDeny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--</a:t>
            </a:r>
            <a:r>
              <a:rPr lang="en-US" altLang="zh-CN" dirty="0" smtClean="0"/>
              <a:t>authorization-mode=</a:t>
            </a:r>
            <a:r>
              <a:rPr lang="en-US" altLang="zh-CN" dirty="0" err="1" smtClean="0"/>
              <a:t>AlwaysAllow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--authorization-mode=ABAC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587647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授权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接口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多个授权</a:t>
            </a:r>
            <a:r>
              <a:rPr lang="en-US" altLang="zh-CN" dirty="0" smtClean="0"/>
              <a:t>policy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</a:t>
            </a:r>
            <a:r>
              <a:rPr lang="zh-CN" altLang="en-US" dirty="0" smtClean="0">
                <a:solidFill>
                  <a:srgbClr val="FF0000"/>
                </a:solidFill>
              </a:rPr>
              <a:t>只要有一个授权通过，即为通过</a:t>
            </a:r>
            <a:endParaRPr lang="zh-CN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82435" y="1766557"/>
            <a:ext cx="7607696" cy="6924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007F"/>
                </a:solidFill>
                <a:effectLst/>
                <a:latin typeface="Consolas" panose="020B0609020204030204" pitchFamily="49" charset="0"/>
              </a:rPr>
              <a:t>type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52E3F6"/>
                </a:solidFill>
                <a:effectLst/>
                <a:latin typeface="Consolas" panose="020B0609020204030204" pitchFamily="49" charset="0"/>
              </a:rPr>
              <a:t>Authorizer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007F"/>
                </a:solidFill>
                <a:effectLst/>
                <a:latin typeface="Consolas" panose="020B0609020204030204" pitchFamily="49" charset="0"/>
              </a:rPr>
              <a:t>interface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Authorize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52E3F6"/>
                </a:solidFill>
                <a:effectLst/>
                <a:latin typeface="Consolas" panose="020B0609020204030204" pitchFamily="49" charset="0"/>
              </a:rPr>
              <a:t>Attributes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</a:rPr>
              <a:t>err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52E3F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9104" y="2459054"/>
            <a:ext cx="7607696" cy="189282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007F"/>
                </a:solidFill>
                <a:effectLst/>
                <a:latin typeface="Consolas" panose="020B0609020204030204" pitchFamily="49" charset="0"/>
              </a:rPr>
              <a:t>type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52E3F6"/>
                </a:solidFill>
                <a:effectLst/>
                <a:latin typeface="Consolas" panose="020B0609020204030204" pitchFamily="49" charset="0"/>
              </a:rPr>
              <a:t>Attributes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007F"/>
                </a:solidFill>
                <a:effectLst/>
                <a:latin typeface="Consolas" panose="020B0609020204030204" pitchFamily="49" charset="0"/>
              </a:rPr>
              <a:t>interface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GetUserName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52E3F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GetGroups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() []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52E3F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IsReadOnly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52E3F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GetNamespace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52E3F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SetNamespace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</a:rPr>
              <a:t>namespace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52E3F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GetResource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52E3F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GetResourceName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52E3F6"/>
                </a:solidFill>
                <a:effectLst/>
                <a:latin typeface="Consolas" panose="020B0609020204030204" pitchFamily="49" charset="0"/>
              </a:rPr>
              <a:t>string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52E3F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0516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授权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授权策略配置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--authorization-policy-file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--authorization-extend-policy-file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配置举例</a:t>
            </a:r>
            <a:endParaRPr lang="en-US" altLang="zh-CN" dirty="0" smtClean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1600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/>
              <a:t>authorization-policy-file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</a:rPr>
              <a:t>{"</a:t>
            </a:r>
            <a:r>
              <a:rPr lang="en-US" altLang="zh-CN" sz="1600" dirty="0" err="1">
                <a:solidFill>
                  <a:srgbClr val="C00000"/>
                </a:solidFill>
              </a:rPr>
              <a:t>user":"admin</a:t>
            </a:r>
            <a:r>
              <a:rPr lang="en-US" altLang="zh-CN" sz="1600" dirty="0" smtClean="0">
                <a:solidFill>
                  <a:srgbClr val="C00000"/>
                </a:solidFill>
              </a:rPr>
              <a:t>"}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solidFill>
                  <a:srgbClr val="C00000"/>
                </a:solidFill>
              </a:rPr>
              <a:t> {"</a:t>
            </a:r>
            <a:r>
              <a:rPr lang="en-US" altLang="zh-CN" sz="1600" dirty="0">
                <a:solidFill>
                  <a:srgbClr val="C00000"/>
                </a:solidFill>
              </a:rPr>
              <a:t>user":"cloudcomb_188_com</a:t>
            </a:r>
            <a:r>
              <a:rPr lang="en-US" altLang="zh-CN" sz="1600" dirty="0" smtClean="0">
                <a:solidFill>
                  <a:srgbClr val="C00000"/>
                </a:solidFill>
              </a:rPr>
              <a:t>"}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solidFill>
                  <a:srgbClr val="C00000"/>
                </a:solidFill>
              </a:rPr>
              <a:t> {"</a:t>
            </a:r>
            <a:r>
              <a:rPr lang="en-US" altLang="zh-CN" sz="1600" dirty="0" err="1">
                <a:solidFill>
                  <a:srgbClr val="C00000"/>
                </a:solidFill>
              </a:rPr>
              <a:t>user":"kubelet</a:t>
            </a:r>
            <a:r>
              <a:rPr lang="en-US" altLang="zh-CN" sz="1600" dirty="0">
                <a:solidFill>
                  <a:srgbClr val="C00000"/>
                </a:solidFill>
              </a:rPr>
              <a:t>", "</a:t>
            </a:r>
            <a:r>
              <a:rPr lang="en-US" altLang="zh-CN" sz="1600" dirty="0" err="1">
                <a:solidFill>
                  <a:srgbClr val="C00000"/>
                </a:solidFill>
              </a:rPr>
              <a:t>readonly</a:t>
            </a:r>
            <a:r>
              <a:rPr lang="en-US" altLang="zh-CN" sz="1600" dirty="0">
                <a:solidFill>
                  <a:srgbClr val="C00000"/>
                </a:solidFill>
              </a:rPr>
              <a:t>": true, "resource": "secrets</a:t>
            </a:r>
            <a:r>
              <a:rPr lang="en-US" altLang="zh-CN" sz="1600" dirty="0" smtClean="0">
                <a:solidFill>
                  <a:srgbClr val="C00000"/>
                </a:solidFill>
              </a:rPr>
              <a:t>"}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dirty="0" smtClean="0"/>
              <a:t> authorization-extend-policy-file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solidFill>
                  <a:srgbClr val="C00000"/>
                </a:solidFill>
              </a:rPr>
              <a:t> {"</a:t>
            </a:r>
            <a:r>
              <a:rPr lang="en-US" altLang="zh-CN" sz="1600" dirty="0" err="1">
                <a:solidFill>
                  <a:srgbClr val="C00000"/>
                </a:solidFill>
              </a:rPr>
              <a:t>ruleName</a:t>
            </a:r>
            <a:r>
              <a:rPr lang="en-US" altLang="zh-CN" sz="1600" dirty="0">
                <a:solidFill>
                  <a:srgbClr val="C00000"/>
                </a:solidFill>
              </a:rPr>
              <a:t>": "kubelet", "resource": "secrets", "namespace": "self", "</a:t>
            </a:r>
            <a:r>
              <a:rPr lang="en-US" altLang="zh-CN" sz="1600" dirty="0" err="1">
                <a:solidFill>
                  <a:srgbClr val="C00000"/>
                </a:solidFill>
              </a:rPr>
              <a:t>readonly</a:t>
            </a:r>
            <a:r>
              <a:rPr lang="en-US" altLang="zh-CN" sz="1600" dirty="0">
                <a:solidFill>
                  <a:srgbClr val="C00000"/>
                </a:solidFill>
              </a:rPr>
              <a:t>": true}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solidFill>
                  <a:srgbClr val="C00000"/>
                </a:solidFill>
              </a:rPr>
              <a:t> {"</a:t>
            </a:r>
            <a:r>
              <a:rPr lang="en-US" altLang="zh-CN" sz="1600" dirty="0" err="1">
                <a:solidFill>
                  <a:srgbClr val="C00000"/>
                </a:solidFill>
              </a:rPr>
              <a:t>ruleName</a:t>
            </a:r>
            <a:r>
              <a:rPr lang="en-US" altLang="zh-CN" sz="1600" dirty="0">
                <a:solidFill>
                  <a:srgbClr val="C00000"/>
                </a:solidFill>
              </a:rPr>
              <a:t>": "kubelet", "resource": "events"}</a:t>
            </a:r>
          </a:p>
          <a:p>
            <a:pPr>
              <a:lnSpc>
                <a:spcPct val="150000"/>
              </a:lnSpc>
            </a:pPr>
            <a:endParaRPr lang="zh-CN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936424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准入控制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sz="2000" dirty="0" smtClean="0"/>
              <a:t>An </a:t>
            </a:r>
            <a:r>
              <a:rPr lang="en-US" altLang="zh-CN" sz="2000" dirty="0"/>
              <a:t>admission control plug-in is a piece of code that intercepts requests to the Kubernetes API server prior to persistence of the object, but after the request is authenticated and authorized</a:t>
            </a:r>
            <a:r>
              <a:rPr lang="en-US" altLang="zh-CN" sz="2000" dirty="0" smtClean="0"/>
              <a:t>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sz="2000" dirty="0" smtClean="0">
                <a:solidFill>
                  <a:srgbClr val="C00000"/>
                </a:solidFill>
              </a:rPr>
              <a:t>即可插入代码，在认证、授权之后，持久化之前。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多个准入控制插件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smtClean="0"/>
              <a:t>     --admission_control=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</a:rPr>
              <a:t>NamespaceLifecycle</a:t>
            </a:r>
            <a:r>
              <a:rPr lang="en-US" altLang="zh-CN" sz="2000" dirty="0" smtClean="0"/>
              <a:t>,NamespaceExists,LimitRanger,</a:t>
            </a:r>
            <a:r>
              <a:rPr lang="en-US" altLang="zh-CN" sz="2000" dirty="0" smtClean="0">
                <a:solidFill>
                  <a:srgbClr val="C00000"/>
                </a:solidFill>
              </a:rPr>
              <a:t>SecurityContextDeny</a:t>
            </a:r>
            <a:r>
              <a:rPr lang="en-US" altLang="zh-CN" sz="2000" dirty="0" smtClean="0"/>
              <a:t>,ResourceQuota,</a:t>
            </a:r>
            <a:r>
              <a:rPr lang="en-US" altLang="zh-CN" sz="2000" dirty="0" smtClean="0">
                <a:solidFill>
                  <a:srgbClr val="C00000"/>
                </a:solidFill>
              </a:rPr>
              <a:t>ServiceAccount</a:t>
            </a:r>
            <a:r>
              <a:rPr lang="en-US" altLang="zh-CN" sz="2000" dirty="0" smtClean="0"/>
              <a:t>,</a:t>
            </a:r>
            <a:r>
              <a:rPr lang="en-US" altLang="zh-CN" sz="2000" dirty="0" smtClean="0">
                <a:solidFill>
                  <a:srgbClr val="C00000"/>
                </a:solidFill>
              </a:rPr>
              <a:t>CertificateGeneration</a:t>
            </a:r>
          </a:p>
        </p:txBody>
      </p:sp>
    </p:spTree>
    <p:extLst>
      <p:ext uri="{BB962C8B-B14F-4D97-AF65-F5344CB8AC3E}">
        <p14:creationId xmlns:p14="http://schemas.microsoft.com/office/powerpoint/2010/main" val="26620538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14520</TotalTime>
  <Words>419</Words>
  <Application>Microsoft Office PowerPoint</Application>
  <PresentationFormat>全屏显示(4:3)</PresentationFormat>
  <Paragraphs>105</Paragraphs>
  <Slides>12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Kubernetes安全机制简介</vt:lpstr>
      <vt:lpstr>目录</vt:lpstr>
      <vt:lpstr>Kube-apiserver</vt:lpstr>
      <vt:lpstr>认证</vt:lpstr>
      <vt:lpstr>认证</vt:lpstr>
      <vt:lpstr>授权</vt:lpstr>
      <vt:lpstr>授权</vt:lpstr>
      <vt:lpstr>授权</vt:lpstr>
      <vt:lpstr>准入控制</vt:lpstr>
      <vt:lpstr>Secret</vt:lpstr>
      <vt:lpstr>Service Account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mab</dc:creator>
  <cp:lastModifiedBy>李岚清</cp:lastModifiedBy>
  <cp:revision>1627</cp:revision>
  <dcterms:created xsi:type="dcterms:W3CDTF">2013-03-01T02:22:55Z</dcterms:created>
  <dcterms:modified xsi:type="dcterms:W3CDTF">2017-02-05T03:35:17Z</dcterms:modified>
</cp:coreProperties>
</file>