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652"/>
  </p:normalViewPr>
  <p:slideViewPr>
    <p:cSldViewPr snapToGrid="0" snapToObjects="1">
      <p:cViewPr varScale="1">
        <p:scale>
          <a:sx n="82" d="100"/>
          <a:sy n="82" d="100"/>
        </p:scale>
        <p:origin x="200"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8DDE-474F-9148-A0DF-5524638CC3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63CFB5-3995-004F-97D3-25268C4243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0963C4-AD48-7944-BBF5-9EBC40181285}"/>
              </a:ext>
            </a:extLst>
          </p:cNvPr>
          <p:cNvSpPr>
            <a:spLocks noGrp="1"/>
          </p:cNvSpPr>
          <p:nvPr>
            <p:ph type="dt" sz="half" idx="10"/>
          </p:nvPr>
        </p:nvSpPr>
        <p:spPr/>
        <p:txBody>
          <a:bodyPr/>
          <a:lstStyle/>
          <a:p>
            <a:fld id="{C25E95F8-0198-4442-BB73-235251C3DE80}" type="datetimeFigureOut">
              <a:rPr lang="en-US" smtClean="0"/>
              <a:t>3/28/19</a:t>
            </a:fld>
            <a:endParaRPr lang="en-US"/>
          </a:p>
        </p:txBody>
      </p:sp>
      <p:sp>
        <p:nvSpPr>
          <p:cNvPr id="5" name="Footer Placeholder 4">
            <a:extLst>
              <a:ext uri="{FF2B5EF4-FFF2-40B4-BE49-F238E27FC236}">
                <a16:creationId xmlns:a16="http://schemas.microsoft.com/office/drawing/2014/main" id="{4B2ACF9D-3ECA-984D-B7E9-1B6DB527F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6A0E1-25AF-3D48-BB6A-7612FEDBC10B}"/>
              </a:ext>
            </a:extLst>
          </p:cNvPr>
          <p:cNvSpPr>
            <a:spLocks noGrp="1"/>
          </p:cNvSpPr>
          <p:nvPr>
            <p:ph type="sldNum" sz="quarter" idx="12"/>
          </p:nvPr>
        </p:nvSpPr>
        <p:spPr/>
        <p:txBody>
          <a:bodyPr/>
          <a:lstStyle/>
          <a:p>
            <a:fld id="{6D0D72B0-E0E6-8D48-B22D-CC0D5697FAD7}" type="slidenum">
              <a:rPr lang="en-US" smtClean="0"/>
              <a:t>‹#›</a:t>
            </a:fld>
            <a:endParaRPr lang="en-US"/>
          </a:p>
        </p:txBody>
      </p:sp>
    </p:spTree>
    <p:extLst>
      <p:ext uri="{BB962C8B-B14F-4D97-AF65-F5344CB8AC3E}">
        <p14:creationId xmlns:p14="http://schemas.microsoft.com/office/powerpoint/2010/main" val="2241898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8BE7-F5F1-2E41-84AB-1DB493ABDE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37DF24-890C-6546-8842-AE1C056137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1B23D-C754-2E4F-85D0-51C5D1A32201}"/>
              </a:ext>
            </a:extLst>
          </p:cNvPr>
          <p:cNvSpPr>
            <a:spLocks noGrp="1"/>
          </p:cNvSpPr>
          <p:nvPr>
            <p:ph type="dt" sz="half" idx="10"/>
          </p:nvPr>
        </p:nvSpPr>
        <p:spPr/>
        <p:txBody>
          <a:bodyPr/>
          <a:lstStyle/>
          <a:p>
            <a:fld id="{C25E95F8-0198-4442-BB73-235251C3DE80}" type="datetimeFigureOut">
              <a:rPr lang="en-US" smtClean="0"/>
              <a:t>3/28/19</a:t>
            </a:fld>
            <a:endParaRPr lang="en-US"/>
          </a:p>
        </p:txBody>
      </p:sp>
      <p:sp>
        <p:nvSpPr>
          <p:cNvPr id="5" name="Footer Placeholder 4">
            <a:extLst>
              <a:ext uri="{FF2B5EF4-FFF2-40B4-BE49-F238E27FC236}">
                <a16:creationId xmlns:a16="http://schemas.microsoft.com/office/drawing/2014/main" id="{2B2FC564-11D5-DA4B-B46B-16CAB4E64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427B9-93AE-4543-83D9-FC3C65C44DE1}"/>
              </a:ext>
            </a:extLst>
          </p:cNvPr>
          <p:cNvSpPr>
            <a:spLocks noGrp="1"/>
          </p:cNvSpPr>
          <p:nvPr>
            <p:ph type="sldNum" sz="quarter" idx="12"/>
          </p:nvPr>
        </p:nvSpPr>
        <p:spPr/>
        <p:txBody>
          <a:bodyPr/>
          <a:lstStyle/>
          <a:p>
            <a:fld id="{6D0D72B0-E0E6-8D48-B22D-CC0D5697FAD7}" type="slidenum">
              <a:rPr lang="en-US" smtClean="0"/>
              <a:t>‹#›</a:t>
            </a:fld>
            <a:endParaRPr lang="en-US"/>
          </a:p>
        </p:txBody>
      </p:sp>
    </p:spTree>
    <p:extLst>
      <p:ext uri="{BB962C8B-B14F-4D97-AF65-F5344CB8AC3E}">
        <p14:creationId xmlns:p14="http://schemas.microsoft.com/office/powerpoint/2010/main" val="14652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0D2A1-5317-EF4A-A331-04D4A03B59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A4F731-6076-C549-9E7B-8633EA5687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15255-5BFB-D343-9234-C4B2D210F6F0}"/>
              </a:ext>
            </a:extLst>
          </p:cNvPr>
          <p:cNvSpPr>
            <a:spLocks noGrp="1"/>
          </p:cNvSpPr>
          <p:nvPr>
            <p:ph type="dt" sz="half" idx="10"/>
          </p:nvPr>
        </p:nvSpPr>
        <p:spPr/>
        <p:txBody>
          <a:bodyPr/>
          <a:lstStyle/>
          <a:p>
            <a:fld id="{C25E95F8-0198-4442-BB73-235251C3DE80}" type="datetimeFigureOut">
              <a:rPr lang="en-US" smtClean="0"/>
              <a:t>3/28/19</a:t>
            </a:fld>
            <a:endParaRPr lang="en-US"/>
          </a:p>
        </p:txBody>
      </p:sp>
      <p:sp>
        <p:nvSpPr>
          <p:cNvPr id="5" name="Footer Placeholder 4">
            <a:extLst>
              <a:ext uri="{FF2B5EF4-FFF2-40B4-BE49-F238E27FC236}">
                <a16:creationId xmlns:a16="http://schemas.microsoft.com/office/drawing/2014/main" id="{285DBEA4-BD4D-E04C-AFDB-05139845A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EC06D-738A-2346-AF68-5959DDC10410}"/>
              </a:ext>
            </a:extLst>
          </p:cNvPr>
          <p:cNvSpPr>
            <a:spLocks noGrp="1"/>
          </p:cNvSpPr>
          <p:nvPr>
            <p:ph type="sldNum" sz="quarter" idx="12"/>
          </p:nvPr>
        </p:nvSpPr>
        <p:spPr/>
        <p:txBody>
          <a:bodyPr/>
          <a:lstStyle/>
          <a:p>
            <a:fld id="{6D0D72B0-E0E6-8D48-B22D-CC0D5697FAD7}" type="slidenum">
              <a:rPr lang="en-US" smtClean="0"/>
              <a:t>‹#›</a:t>
            </a:fld>
            <a:endParaRPr lang="en-US"/>
          </a:p>
        </p:txBody>
      </p:sp>
    </p:spTree>
    <p:extLst>
      <p:ext uri="{BB962C8B-B14F-4D97-AF65-F5344CB8AC3E}">
        <p14:creationId xmlns:p14="http://schemas.microsoft.com/office/powerpoint/2010/main" val="58965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9B75-EA4D-6049-9B27-B957B94C2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5663A6-FC94-8243-BD97-134EB17390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365D5-4BEC-0F49-87AF-F65758BF87EA}"/>
              </a:ext>
            </a:extLst>
          </p:cNvPr>
          <p:cNvSpPr>
            <a:spLocks noGrp="1"/>
          </p:cNvSpPr>
          <p:nvPr>
            <p:ph type="dt" sz="half" idx="10"/>
          </p:nvPr>
        </p:nvSpPr>
        <p:spPr/>
        <p:txBody>
          <a:bodyPr/>
          <a:lstStyle/>
          <a:p>
            <a:fld id="{C25E95F8-0198-4442-BB73-235251C3DE80}" type="datetimeFigureOut">
              <a:rPr lang="en-US" smtClean="0"/>
              <a:t>3/28/19</a:t>
            </a:fld>
            <a:endParaRPr lang="en-US"/>
          </a:p>
        </p:txBody>
      </p:sp>
      <p:sp>
        <p:nvSpPr>
          <p:cNvPr id="5" name="Footer Placeholder 4">
            <a:extLst>
              <a:ext uri="{FF2B5EF4-FFF2-40B4-BE49-F238E27FC236}">
                <a16:creationId xmlns:a16="http://schemas.microsoft.com/office/drawing/2014/main" id="{F09D496B-9182-2F47-90D5-3485D77D6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125A4-8F55-2546-B589-99AF30C9F484}"/>
              </a:ext>
            </a:extLst>
          </p:cNvPr>
          <p:cNvSpPr>
            <a:spLocks noGrp="1"/>
          </p:cNvSpPr>
          <p:nvPr>
            <p:ph type="sldNum" sz="quarter" idx="12"/>
          </p:nvPr>
        </p:nvSpPr>
        <p:spPr/>
        <p:txBody>
          <a:bodyPr/>
          <a:lstStyle/>
          <a:p>
            <a:fld id="{6D0D72B0-E0E6-8D48-B22D-CC0D5697FAD7}" type="slidenum">
              <a:rPr lang="en-US" smtClean="0"/>
              <a:t>‹#›</a:t>
            </a:fld>
            <a:endParaRPr lang="en-US"/>
          </a:p>
        </p:txBody>
      </p:sp>
    </p:spTree>
    <p:extLst>
      <p:ext uri="{BB962C8B-B14F-4D97-AF65-F5344CB8AC3E}">
        <p14:creationId xmlns:p14="http://schemas.microsoft.com/office/powerpoint/2010/main" val="62825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E5EB-7D8B-9D48-B686-A4EC1317DC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F316CF-D38F-AA4F-8042-F8E0032E1A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0AB198-AD23-3447-98E9-A3896D8F7779}"/>
              </a:ext>
            </a:extLst>
          </p:cNvPr>
          <p:cNvSpPr>
            <a:spLocks noGrp="1"/>
          </p:cNvSpPr>
          <p:nvPr>
            <p:ph type="dt" sz="half" idx="10"/>
          </p:nvPr>
        </p:nvSpPr>
        <p:spPr/>
        <p:txBody>
          <a:bodyPr/>
          <a:lstStyle/>
          <a:p>
            <a:fld id="{C25E95F8-0198-4442-BB73-235251C3DE80}" type="datetimeFigureOut">
              <a:rPr lang="en-US" smtClean="0"/>
              <a:t>3/28/19</a:t>
            </a:fld>
            <a:endParaRPr lang="en-US"/>
          </a:p>
        </p:txBody>
      </p:sp>
      <p:sp>
        <p:nvSpPr>
          <p:cNvPr id="5" name="Footer Placeholder 4">
            <a:extLst>
              <a:ext uri="{FF2B5EF4-FFF2-40B4-BE49-F238E27FC236}">
                <a16:creationId xmlns:a16="http://schemas.microsoft.com/office/drawing/2014/main" id="{A06E4ECA-DDEF-C94C-A47A-8B6453368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6CFCB-6DB5-0346-B516-EAB02076CA45}"/>
              </a:ext>
            </a:extLst>
          </p:cNvPr>
          <p:cNvSpPr>
            <a:spLocks noGrp="1"/>
          </p:cNvSpPr>
          <p:nvPr>
            <p:ph type="sldNum" sz="quarter" idx="12"/>
          </p:nvPr>
        </p:nvSpPr>
        <p:spPr/>
        <p:txBody>
          <a:bodyPr/>
          <a:lstStyle/>
          <a:p>
            <a:fld id="{6D0D72B0-E0E6-8D48-B22D-CC0D5697FAD7}" type="slidenum">
              <a:rPr lang="en-US" smtClean="0"/>
              <a:t>‹#›</a:t>
            </a:fld>
            <a:endParaRPr lang="en-US"/>
          </a:p>
        </p:txBody>
      </p:sp>
    </p:spTree>
    <p:extLst>
      <p:ext uri="{BB962C8B-B14F-4D97-AF65-F5344CB8AC3E}">
        <p14:creationId xmlns:p14="http://schemas.microsoft.com/office/powerpoint/2010/main" val="215589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E9A31-32A9-C745-ADF0-C96F5D407E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D03DAA-B25A-9C49-9686-B1D0E6AE97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05F9F1-4AA6-624D-AE0B-41314D8E15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E14858-4827-AB4E-BC96-F1F1540F5E10}"/>
              </a:ext>
            </a:extLst>
          </p:cNvPr>
          <p:cNvSpPr>
            <a:spLocks noGrp="1"/>
          </p:cNvSpPr>
          <p:nvPr>
            <p:ph type="dt" sz="half" idx="10"/>
          </p:nvPr>
        </p:nvSpPr>
        <p:spPr/>
        <p:txBody>
          <a:bodyPr/>
          <a:lstStyle/>
          <a:p>
            <a:fld id="{C25E95F8-0198-4442-BB73-235251C3DE80}" type="datetimeFigureOut">
              <a:rPr lang="en-US" smtClean="0"/>
              <a:t>3/28/19</a:t>
            </a:fld>
            <a:endParaRPr lang="en-US"/>
          </a:p>
        </p:txBody>
      </p:sp>
      <p:sp>
        <p:nvSpPr>
          <p:cNvPr id="6" name="Footer Placeholder 5">
            <a:extLst>
              <a:ext uri="{FF2B5EF4-FFF2-40B4-BE49-F238E27FC236}">
                <a16:creationId xmlns:a16="http://schemas.microsoft.com/office/drawing/2014/main" id="{CB25A873-8CE7-484E-AB0A-377E82341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6296B2-E70E-1440-BFF6-765F25091808}"/>
              </a:ext>
            </a:extLst>
          </p:cNvPr>
          <p:cNvSpPr>
            <a:spLocks noGrp="1"/>
          </p:cNvSpPr>
          <p:nvPr>
            <p:ph type="sldNum" sz="quarter" idx="12"/>
          </p:nvPr>
        </p:nvSpPr>
        <p:spPr/>
        <p:txBody>
          <a:bodyPr/>
          <a:lstStyle/>
          <a:p>
            <a:fld id="{6D0D72B0-E0E6-8D48-B22D-CC0D5697FAD7}" type="slidenum">
              <a:rPr lang="en-US" smtClean="0"/>
              <a:t>‹#›</a:t>
            </a:fld>
            <a:endParaRPr lang="en-US"/>
          </a:p>
        </p:txBody>
      </p:sp>
    </p:spTree>
    <p:extLst>
      <p:ext uri="{BB962C8B-B14F-4D97-AF65-F5344CB8AC3E}">
        <p14:creationId xmlns:p14="http://schemas.microsoft.com/office/powerpoint/2010/main" val="202194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819CE-E84E-D940-9EFE-46E1DEBB9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3F7F30-8015-D74C-BE01-7655FD35E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9E140F7-657D-124B-ABE8-56D1E21111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80735-36EE-4345-B589-4BB348CB5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84FDC3-BC49-CA4B-880D-AD37D6EF48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0867D9-F5AF-BE41-BC83-A8E53C00C5D3}"/>
              </a:ext>
            </a:extLst>
          </p:cNvPr>
          <p:cNvSpPr>
            <a:spLocks noGrp="1"/>
          </p:cNvSpPr>
          <p:nvPr>
            <p:ph type="dt" sz="half" idx="10"/>
          </p:nvPr>
        </p:nvSpPr>
        <p:spPr/>
        <p:txBody>
          <a:bodyPr/>
          <a:lstStyle/>
          <a:p>
            <a:fld id="{C25E95F8-0198-4442-BB73-235251C3DE80}" type="datetimeFigureOut">
              <a:rPr lang="en-US" smtClean="0"/>
              <a:t>3/28/19</a:t>
            </a:fld>
            <a:endParaRPr lang="en-US"/>
          </a:p>
        </p:txBody>
      </p:sp>
      <p:sp>
        <p:nvSpPr>
          <p:cNvPr id="8" name="Footer Placeholder 7">
            <a:extLst>
              <a:ext uri="{FF2B5EF4-FFF2-40B4-BE49-F238E27FC236}">
                <a16:creationId xmlns:a16="http://schemas.microsoft.com/office/drawing/2014/main" id="{E7537A57-86C2-184F-8020-40AA27C8B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65D5FE-6294-3244-AB79-DE365BFF7980}"/>
              </a:ext>
            </a:extLst>
          </p:cNvPr>
          <p:cNvSpPr>
            <a:spLocks noGrp="1"/>
          </p:cNvSpPr>
          <p:nvPr>
            <p:ph type="sldNum" sz="quarter" idx="12"/>
          </p:nvPr>
        </p:nvSpPr>
        <p:spPr/>
        <p:txBody>
          <a:bodyPr/>
          <a:lstStyle/>
          <a:p>
            <a:fld id="{6D0D72B0-E0E6-8D48-B22D-CC0D5697FAD7}" type="slidenum">
              <a:rPr lang="en-US" smtClean="0"/>
              <a:t>‹#›</a:t>
            </a:fld>
            <a:endParaRPr lang="en-US"/>
          </a:p>
        </p:txBody>
      </p:sp>
    </p:spTree>
    <p:extLst>
      <p:ext uri="{BB962C8B-B14F-4D97-AF65-F5344CB8AC3E}">
        <p14:creationId xmlns:p14="http://schemas.microsoft.com/office/powerpoint/2010/main" val="16981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C45A-4813-2540-B65D-06E0DA8B25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10469-A807-384C-BD9B-A695945B8F9E}"/>
              </a:ext>
            </a:extLst>
          </p:cNvPr>
          <p:cNvSpPr>
            <a:spLocks noGrp="1"/>
          </p:cNvSpPr>
          <p:nvPr>
            <p:ph type="dt" sz="half" idx="10"/>
          </p:nvPr>
        </p:nvSpPr>
        <p:spPr/>
        <p:txBody>
          <a:bodyPr/>
          <a:lstStyle/>
          <a:p>
            <a:fld id="{C25E95F8-0198-4442-BB73-235251C3DE80}" type="datetimeFigureOut">
              <a:rPr lang="en-US" smtClean="0"/>
              <a:t>3/28/19</a:t>
            </a:fld>
            <a:endParaRPr lang="en-US"/>
          </a:p>
        </p:txBody>
      </p:sp>
      <p:sp>
        <p:nvSpPr>
          <p:cNvPr id="4" name="Footer Placeholder 3">
            <a:extLst>
              <a:ext uri="{FF2B5EF4-FFF2-40B4-BE49-F238E27FC236}">
                <a16:creationId xmlns:a16="http://schemas.microsoft.com/office/drawing/2014/main" id="{1A007BC4-D908-CD4B-B63E-F1BB1502AC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036AD3-B03C-9749-9B76-BD8794B3546E}"/>
              </a:ext>
            </a:extLst>
          </p:cNvPr>
          <p:cNvSpPr>
            <a:spLocks noGrp="1"/>
          </p:cNvSpPr>
          <p:nvPr>
            <p:ph type="sldNum" sz="quarter" idx="12"/>
          </p:nvPr>
        </p:nvSpPr>
        <p:spPr/>
        <p:txBody>
          <a:bodyPr/>
          <a:lstStyle/>
          <a:p>
            <a:fld id="{6D0D72B0-E0E6-8D48-B22D-CC0D5697FAD7}" type="slidenum">
              <a:rPr lang="en-US" smtClean="0"/>
              <a:t>‹#›</a:t>
            </a:fld>
            <a:endParaRPr lang="en-US"/>
          </a:p>
        </p:txBody>
      </p:sp>
    </p:spTree>
    <p:extLst>
      <p:ext uri="{BB962C8B-B14F-4D97-AF65-F5344CB8AC3E}">
        <p14:creationId xmlns:p14="http://schemas.microsoft.com/office/powerpoint/2010/main" val="1506795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EF595-67E6-8045-ADAD-BF8BE978DE9C}"/>
              </a:ext>
            </a:extLst>
          </p:cNvPr>
          <p:cNvSpPr>
            <a:spLocks noGrp="1"/>
          </p:cNvSpPr>
          <p:nvPr>
            <p:ph type="dt" sz="half" idx="10"/>
          </p:nvPr>
        </p:nvSpPr>
        <p:spPr/>
        <p:txBody>
          <a:bodyPr/>
          <a:lstStyle/>
          <a:p>
            <a:fld id="{C25E95F8-0198-4442-BB73-235251C3DE80}" type="datetimeFigureOut">
              <a:rPr lang="en-US" smtClean="0"/>
              <a:t>3/28/19</a:t>
            </a:fld>
            <a:endParaRPr lang="en-US"/>
          </a:p>
        </p:txBody>
      </p:sp>
      <p:sp>
        <p:nvSpPr>
          <p:cNvPr id="3" name="Footer Placeholder 2">
            <a:extLst>
              <a:ext uri="{FF2B5EF4-FFF2-40B4-BE49-F238E27FC236}">
                <a16:creationId xmlns:a16="http://schemas.microsoft.com/office/drawing/2014/main" id="{88C29F16-844E-6147-935E-2D580D1B0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1D8D1D-CEA6-1E43-A885-009EE8F9087A}"/>
              </a:ext>
            </a:extLst>
          </p:cNvPr>
          <p:cNvSpPr>
            <a:spLocks noGrp="1"/>
          </p:cNvSpPr>
          <p:nvPr>
            <p:ph type="sldNum" sz="quarter" idx="12"/>
          </p:nvPr>
        </p:nvSpPr>
        <p:spPr/>
        <p:txBody>
          <a:bodyPr/>
          <a:lstStyle/>
          <a:p>
            <a:fld id="{6D0D72B0-E0E6-8D48-B22D-CC0D5697FAD7}" type="slidenum">
              <a:rPr lang="en-US" smtClean="0"/>
              <a:t>‹#›</a:t>
            </a:fld>
            <a:endParaRPr lang="en-US"/>
          </a:p>
        </p:txBody>
      </p:sp>
    </p:spTree>
    <p:extLst>
      <p:ext uri="{BB962C8B-B14F-4D97-AF65-F5344CB8AC3E}">
        <p14:creationId xmlns:p14="http://schemas.microsoft.com/office/powerpoint/2010/main" val="250379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306E-8D15-CC4A-87CE-D48FF9D5DE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8BE9D8-CB77-8845-B36A-07BE7E935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FF585-9CF6-6149-990D-BFF2EED26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AC51F7-20D7-B34A-ADCF-06D130CC35C1}"/>
              </a:ext>
            </a:extLst>
          </p:cNvPr>
          <p:cNvSpPr>
            <a:spLocks noGrp="1"/>
          </p:cNvSpPr>
          <p:nvPr>
            <p:ph type="dt" sz="half" idx="10"/>
          </p:nvPr>
        </p:nvSpPr>
        <p:spPr/>
        <p:txBody>
          <a:bodyPr/>
          <a:lstStyle/>
          <a:p>
            <a:fld id="{C25E95F8-0198-4442-BB73-235251C3DE80}" type="datetimeFigureOut">
              <a:rPr lang="en-US" smtClean="0"/>
              <a:t>3/28/19</a:t>
            </a:fld>
            <a:endParaRPr lang="en-US"/>
          </a:p>
        </p:txBody>
      </p:sp>
      <p:sp>
        <p:nvSpPr>
          <p:cNvPr id="6" name="Footer Placeholder 5">
            <a:extLst>
              <a:ext uri="{FF2B5EF4-FFF2-40B4-BE49-F238E27FC236}">
                <a16:creationId xmlns:a16="http://schemas.microsoft.com/office/drawing/2014/main" id="{C226612A-0A27-4D41-8F9C-C89B92ED31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48820-ECF6-174D-BC9F-C1DECD56F699}"/>
              </a:ext>
            </a:extLst>
          </p:cNvPr>
          <p:cNvSpPr>
            <a:spLocks noGrp="1"/>
          </p:cNvSpPr>
          <p:nvPr>
            <p:ph type="sldNum" sz="quarter" idx="12"/>
          </p:nvPr>
        </p:nvSpPr>
        <p:spPr/>
        <p:txBody>
          <a:bodyPr/>
          <a:lstStyle/>
          <a:p>
            <a:fld id="{6D0D72B0-E0E6-8D48-B22D-CC0D5697FAD7}" type="slidenum">
              <a:rPr lang="en-US" smtClean="0"/>
              <a:t>‹#›</a:t>
            </a:fld>
            <a:endParaRPr lang="en-US"/>
          </a:p>
        </p:txBody>
      </p:sp>
    </p:spTree>
    <p:extLst>
      <p:ext uri="{BB962C8B-B14F-4D97-AF65-F5344CB8AC3E}">
        <p14:creationId xmlns:p14="http://schemas.microsoft.com/office/powerpoint/2010/main" val="110061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11FC-D607-4E4F-8A06-1718425BB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D7280B-0663-8B45-BEAA-78E35A059D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F85FA1-7637-1144-AD74-E234C6366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06E060-EA2F-7841-816F-F6DF7ECAF2AF}"/>
              </a:ext>
            </a:extLst>
          </p:cNvPr>
          <p:cNvSpPr>
            <a:spLocks noGrp="1"/>
          </p:cNvSpPr>
          <p:nvPr>
            <p:ph type="dt" sz="half" idx="10"/>
          </p:nvPr>
        </p:nvSpPr>
        <p:spPr/>
        <p:txBody>
          <a:bodyPr/>
          <a:lstStyle/>
          <a:p>
            <a:fld id="{C25E95F8-0198-4442-BB73-235251C3DE80}" type="datetimeFigureOut">
              <a:rPr lang="en-US" smtClean="0"/>
              <a:t>3/28/19</a:t>
            </a:fld>
            <a:endParaRPr lang="en-US"/>
          </a:p>
        </p:txBody>
      </p:sp>
      <p:sp>
        <p:nvSpPr>
          <p:cNvPr id="6" name="Footer Placeholder 5">
            <a:extLst>
              <a:ext uri="{FF2B5EF4-FFF2-40B4-BE49-F238E27FC236}">
                <a16:creationId xmlns:a16="http://schemas.microsoft.com/office/drawing/2014/main" id="{67B36B91-318E-3B45-B739-3E3C23776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DD2579-521A-DB4F-9652-D8593E810FFC}"/>
              </a:ext>
            </a:extLst>
          </p:cNvPr>
          <p:cNvSpPr>
            <a:spLocks noGrp="1"/>
          </p:cNvSpPr>
          <p:nvPr>
            <p:ph type="sldNum" sz="quarter" idx="12"/>
          </p:nvPr>
        </p:nvSpPr>
        <p:spPr/>
        <p:txBody>
          <a:bodyPr/>
          <a:lstStyle/>
          <a:p>
            <a:fld id="{6D0D72B0-E0E6-8D48-B22D-CC0D5697FAD7}" type="slidenum">
              <a:rPr lang="en-US" smtClean="0"/>
              <a:t>‹#›</a:t>
            </a:fld>
            <a:endParaRPr lang="en-US"/>
          </a:p>
        </p:txBody>
      </p:sp>
    </p:spTree>
    <p:extLst>
      <p:ext uri="{BB962C8B-B14F-4D97-AF65-F5344CB8AC3E}">
        <p14:creationId xmlns:p14="http://schemas.microsoft.com/office/powerpoint/2010/main" val="245951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49AD8-439E-4D4D-B986-57AA157A30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B3D49A-A8EC-664F-8401-89E190424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9B5BA-9D9C-8741-A9FA-DC5EFE7C5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E95F8-0198-4442-BB73-235251C3DE80}" type="datetimeFigureOut">
              <a:rPr lang="en-US" smtClean="0"/>
              <a:t>3/28/19</a:t>
            </a:fld>
            <a:endParaRPr lang="en-US"/>
          </a:p>
        </p:txBody>
      </p:sp>
      <p:sp>
        <p:nvSpPr>
          <p:cNvPr id="5" name="Footer Placeholder 4">
            <a:extLst>
              <a:ext uri="{FF2B5EF4-FFF2-40B4-BE49-F238E27FC236}">
                <a16:creationId xmlns:a16="http://schemas.microsoft.com/office/drawing/2014/main" id="{7A2274EF-1C30-1747-A010-F88DA48F66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15A967-6D99-EA4D-879D-68447E8466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D72B0-E0E6-8D48-B22D-CC0D5697FAD7}" type="slidenum">
              <a:rPr lang="en-US" smtClean="0"/>
              <a:t>‹#›</a:t>
            </a:fld>
            <a:endParaRPr lang="en-US"/>
          </a:p>
        </p:txBody>
      </p:sp>
    </p:spTree>
    <p:extLst>
      <p:ext uri="{BB962C8B-B14F-4D97-AF65-F5344CB8AC3E}">
        <p14:creationId xmlns:p14="http://schemas.microsoft.com/office/powerpoint/2010/main" val="181739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docs.anaconda.com/anaconda/instal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ypi.org/project/mummichog/"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81D3-DCD5-544A-A6E4-2132959D22B2}"/>
              </a:ext>
            </a:extLst>
          </p:cNvPr>
          <p:cNvSpPr>
            <a:spLocks noGrp="1"/>
          </p:cNvSpPr>
          <p:nvPr>
            <p:ph type="ctrTitle"/>
          </p:nvPr>
        </p:nvSpPr>
        <p:spPr/>
        <p:txBody>
          <a:bodyPr/>
          <a:lstStyle/>
          <a:p>
            <a:r>
              <a:rPr lang="en-US" b="1" dirty="0">
                <a:solidFill>
                  <a:srgbClr val="FF0000"/>
                </a:solidFill>
                <a:latin typeface="+mn-lt"/>
              </a:rPr>
              <a:t>Mummichog analysis at the command line</a:t>
            </a:r>
          </a:p>
        </p:txBody>
      </p:sp>
      <p:sp>
        <p:nvSpPr>
          <p:cNvPr id="3" name="Subtitle 2">
            <a:extLst>
              <a:ext uri="{FF2B5EF4-FFF2-40B4-BE49-F238E27FC236}">
                <a16:creationId xmlns:a16="http://schemas.microsoft.com/office/drawing/2014/main" id="{C6158B6D-8E30-4248-9C76-3C2A5D92C044}"/>
              </a:ext>
            </a:extLst>
          </p:cNvPr>
          <p:cNvSpPr>
            <a:spLocks noGrp="1"/>
          </p:cNvSpPr>
          <p:nvPr>
            <p:ph type="subTitle" idx="1"/>
          </p:nvPr>
        </p:nvSpPr>
        <p:spPr/>
        <p:txBody>
          <a:bodyPr/>
          <a:lstStyle/>
          <a:p>
            <a:r>
              <a:rPr lang="en-US" b="1" dirty="0"/>
              <a:t>Stephen Barnes, PhD</a:t>
            </a:r>
          </a:p>
          <a:p>
            <a:r>
              <a:rPr lang="en-US" b="1" dirty="0">
                <a:solidFill>
                  <a:srgbClr val="0070C0"/>
                </a:solidFill>
              </a:rPr>
              <a:t>With many thanks to </a:t>
            </a:r>
            <a:r>
              <a:rPr lang="en-US" b="1" dirty="0" err="1">
                <a:solidFill>
                  <a:srgbClr val="0070C0"/>
                </a:solidFill>
              </a:rPr>
              <a:t>Shuzhao</a:t>
            </a:r>
            <a:r>
              <a:rPr lang="en-US" b="1" dirty="0">
                <a:solidFill>
                  <a:srgbClr val="0070C0"/>
                </a:solidFill>
              </a:rPr>
              <a:t> Li, PhD (Emory University)</a:t>
            </a:r>
          </a:p>
        </p:txBody>
      </p:sp>
      <p:sp>
        <p:nvSpPr>
          <p:cNvPr id="4" name="Rectangle 3">
            <a:extLst>
              <a:ext uri="{FF2B5EF4-FFF2-40B4-BE49-F238E27FC236}">
                <a16:creationId xmlns:a16="http://schemas.microsoft.com/office/drawing/2014/main" id="{39298D61-2D21-3A42-8B5C-E5D6AC2CCB17}"/>
              </a:ext>
            </a:extLst>
          </p:cNvPr>
          <p:cNvSpPr/>
          <p:nvPr/>
        </p:nvSpPr>
        <p:spPr>
          <a:xfrm>
            <a:off x="958312" y="4862140"/>
            <a:ext cx="10275376" cy="1477328"/>
          </a:xfrm>
          <a:prstGeom prst="rect">
            <a:avLst/>
          </a:prstGeom>
        </p:spPr>
        <p:txBody>
          <a:bodyPr wrap="square">
            <a:spAutoFit/>
          </a:bodyPr>
          <a:lstStyle/>
          <a:p>
            <a:pPr algn="just"/>
            <a:r>
              <a:rPr lang="en-US" dirty="0">
                <a:latin typeface="Calibri" panose="020F0502020204030204" pitchFamily="34" charset="0"/>
                <a:ea typeface="Calibri" panose="020F0502020204030204" pitchFamily="34" charset="0"/>
                <a:cs typeface="Times New Roman" panose="02020603050405020304" pitchFamily="18" charset="0"/>
              </a:rPr>
              <a:t>Li S, Park Y, </a:t>
            </a:r>
            <a:r>
              <a:rPr lang="en-US" dirty="0" err="1">
                <a:latin typeface="Calibri" panose="020F0502020204030204" pitchFamily="34" charset="0"/>
                <a:ea typeface="Calibri" panose="020F0502020204030204" pitchFamily="34" charset="0"/>
                <a:cs typeface="Times New Roman" panose="02020603050405020304" pitchFamily="18" charset="0"/>
              </a:rPr>
              <a:t>Duraisingham</a:t>
            </a:r>
            <a:r>
              <a:rPr lang="en-US" dirty="0">
                <a:latin typeface="Calibri" panose="020F0502020204030204" pitchFamily="34" charset="0"/>
                <a:ea typeface="Calibri" panose="020F0502020204030204" pitchFamily="34" charset="0"/>
                <a:cs typeface="Times New Roman" panose="02020603050405020304" pitchFamily="18" charset="0"/>
              </a:rPr>
              <a:t> S, Strobel FH, Khan N, </a:t>
            </a:r>
            <a:r>
              <a:rPr lang="en-US" dirty="0" err="1">
                <a:latin typeface="Calibri" panose="020F0502020204030204" pitchFamily="34" charset="0"/>
                <a:ea typeface="Calibri" panose="020F0502020204030204" pitchFamily="34" charset="0"/>
                <a:cs typeface="Times New Roman" panose="02020603050405020304" pitchFamily="18" charset="0"/>
              </a:rPr>
              <a:t>Soltow</a:t>
            </a:r>
            <a:r>
              <a:rPr lang="en-US" dirty="0">
                <a:latin typeface="Calibri" panose="020F0502020204030204" pitchFamily="34" charset="0"/>
                <a:ea typeface="Calibri" panose="020F0502020204030204" pitchFamily="34" charset="0"/>
                <a:cs typeface="Times New Roman" panose="02020603050405020304" pitchFamily="18" charset="0"/>
              </a:rPr>
              <a:t> QA, Jones DP, </a:t>
            </a:r>
            <a:r>
              <a:rPr lang="en-US" dirty="0" err="1">
                <a:latin typeface="Calibri" panose="020F0502020204030204" pitchFamily="34" charset="0"/>
                <a:ea typeface="Calibri" panose="020F0502020204030204" pitchFamily="34" charset="0"/>
                <a:cs typeface="Times New Roman" panose="02020603050405020304" pitchFamily="18" charset="0"/>
              </a:rPr>
              <a:t>Pulendran</a:t>
            </a:r>
            <a:r>
              <a:rPr lang="en-US" dirty="0">
                <a:latin typeface="Calibri" panose="020F0502020204030204" pitchFamily="34" charset="0"/>
                <a:ea typeface="Calibri" panose="020F0502020204030204" pitchFamily="34" charset="0"/>
                <a:cs typeface="Times New Roman" panose="02020603050405020304" pitchFamily="18" charset="0"/>
              </a:rPr>
              <a:t> B. Predicting network activity from high throughput metabolomics. </a:t>
            </a:r>
            <a:r>
              <a:rPr lang="en-US" dirty="0" err="1">
                <a:latin typeface="Calibri" panose="020F0502020204030204" pitchFamily="34" charset="0"/>
                <a:ea typeface="Calibri" panose="020F0502020204030204" pitchFamily="34" charset="0"/>
                <a:cs typeface="Times New Roman" panose="02020603050405020304" pitchFamily="18" charset="0"/>
              </a:rPr>
              <a:t>PLoS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Comput</a:t>
            </a:r>
            <a:r>
              <a:rPr lang="en-US" dirty="0">
                <a:latin typeface="Calibri" panose="020F0502020204030204" pitchFamily="34" charset="0"/>
                <a:ea typeface="Calibri" panose="020F0502020204030204" pitchFamily="34" charset="0"/>
                <a:cs typeface="Times New Roman" panose="02020603050405020304" pitchFamily="18" charset="0"/>
              </a:rPr>
              <a:t> Biol. 2013;9(7):e1003123.</a:t>
            </a:r>
          </a:p>
          <a:p>
            <a:pPr algn="just"/>
            <a:r>
              <a:rPr lang="en-US" dirty="0">
                <a:latin typeface="Calibri" panose="020F0502020204030204" pitchFamily="34" charset="0"/>
                <a:ea typeface="Calibri" panose="020F0502020204030204" pitchFamily="34" charset="0"/>
                <a:cs typeface="Times New Roman" panose="02020603050405020304" pitchFamily="18" charset="0"/>
              </a:rPr>
              <a:t> </a:t>
            </a:r>
          </a:p>
          <a:p>
            <a:pPr algn="just"/>
            <a:r>
              <a:rPr lang="en-US" dirty="0">
                <a:latin typeface="Calibri" panose="020F0502020204030204" pitchFamily="34" charset="0"/>
                <a:ea typeface="Calibri" panose="020F0502020204030204" pitchFamily="34" charset="0"/>
                <a:cs typeface="Times New Roman" panose="02020603050405020304" pitchFamily="18" charset="0"/>
              </a:rPr>
              <a:t>Uppal K, Walker DI, Liu K, Li S, Go YM, Jones DP. Computational Metabolomics: A Framework for the Million Metabolome. </a:t>
            </a:r>
            <a:r>
              <a:rPr lang="en-US" dirty="0" err="1">
                <a:latin typeface="Calibri" panose="020F0502020204030204" pitchFamily="34" charset="0"/>
                <a:ea typeface="Calibri" panose="020F0502020204030204" pitchFamily="34" charset="0"/>
                <a:cs typeface="Times New Roman" panose="02020603050405020304" pitchFamily="18" charset="0"/>
              </a:rPr>
              <a:t>Chem</a:t>
            </a:r>
            <a:r>
              <a:rPr lang="en-US" dirty="0">
                <a:latin typeface="Calibri" panose="020F0502020204030204" pitchFamily="34" charset="0"/>
                <a:ea typeface="Calibri" panose="020F0502020204030204" pitchFamily="34" charset="0"/>
                <a:cs typeface="Times New Roman" panose="02020603050405020304" pitchFamily="18" charset="0"/>
              </a:rPr>
              <a:t> Res </a:t>
            </a:r>
            <a:r>
              <a:rPr lang="en-US" dirty="0" err="1">
                <a:latin typeface="Calibri" panose="020F0502020204030204" pitchFamily="34" charset="0"/>
                <a:ea typeface="Calibri" panose="020F0502020204030204" pitchFamily="34" charset="0"/>
                <a:cs typeface="Times New Roman" panose="02020603050405020304" pitchFamily="18" charset="0"/>
              </a:rPr>
              <a:t>Toxicol</a:t>
            </a:r>
            <a:r>
              <a:rPr lang="en-US" dirty="0">
                <a:latin typeface="Calibri" panose="020F0502020204030204" pitchFamily="34" charset="0"/>
                <a:ea typeface="Calibri" panose="020F0502020204030204" pitchFamily="34" charset="0"/>
                <a:cs typeface="Times New Roman" panose="02020603050405020304" pitchFamily="18" charset="0"/>
              </a:rPr>
              <a:t>. 2016 Dec 19;29(12):1956-1975.</a:t>
            </a:r>
          </a:p>
        </p:txBody>
      </p:sp>
    </p:spTree>
    <p:extLst>
      <p:ext uri="{BB962C8B-B14F-4D97-AF65-F5344CB8AC3E}">
        <p14:creationId xmlns:p14="http://schemas.microsoft.com/office/powerpoint/2010/main" val="387492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2F55A2-6157-DB49-86A7-C98EF7C74286}"/>
              </a:ext>
            </a:extLst>
          </p:cNvPr>
          <p:cNvPicPr/>
          <p:nvPr/>
        </p:nvPicPr>
        <p:blipFill>
          <a:blip r:embed="rId2">
            <a:extLst>
              <a:ext uri="{28A0092B-C50C-407E-A947-70E740481C1C}">
                <a14:useLocalDpi xmlns:a14="http://schemas.microsoft.com/office/drawing/2010/main" val="0"/>
              </a:ext>
            </a:extLst>
          </a:blip>
          <a:stretch>
            <a:fillRect/>
          </a:stretch>
        </p:blipFill>
        <p:spPr>
          <a:xfrm>
            <a:off x="1720312" y="0"/>
            <a:ext cx="8369085" cy="6586780"/>
          </a:xfrm>
          <a:prstGeom prst="rect">
            <a:avLst/>
          </a:prstGeom>
        </p:spPr>
      </p:pic>
    </p:spTree>
    <p:extLst>
      <p:ext uri="{BB962C8B-B14F-4D97-AF65-F5344CB8AC3E}">
        <p14:creationId xmlns:p14="http://schemas.microsoft.com/office/powerpoint/2010/main" val="2000516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9691B7-9DCD-7C44-AF7B-B38652C73AC5}"/>
              </a:ext>
            </a:extLst>
          </p:cNvPr>
          <p:cNvPicPr/>
          <p:nvPr/>
        </p:nvPicPr>
        <p:blipFill>
          <a:blip r:embed="rId2">
            <a:extLst>
              <a:ext uri="{28A0092B-C50C-407E-A947-70E740481C1C}">
                <a14:useLocalDpi xmlns:a14="http://schemas.microsoft.com/office/drawing/2010/main" val="0"/>
              </a:ext>
            </a:extLst>
          </a:blip>
          <a:stretch>
            <a:fillRect/>
          </a:stretch>
        </p:blipFill>
        <p:spPr>
          <a:xfrm>
            <a:off x="1177872" y="1410347"/>
            <a:ext cx="9779430" cy="3688595"/>
          </a:xfrm>
          <a:prstGeom prst="rect">
            <a:avLst/>
          </a:prstGeom>
        </p:spPr>
      </p:pic>
      <p:sp>
        <p:nvSpPr>
          <p:cNvPr id="3" name="TextBox 2">
            <a:extLst>
              <a:ext uri="{FF2B5EF4-FFF2-40B4-BE49-F238E27FC236}">
                <a16:creationId xmlns:a16="http://schemas.microsoft.com/office/drawing/2014/main" id="{3873BFC7-8C80-E44C-A2E5-138FD12C3285}"/>
              </a:ext>
            </a:extLst>
          </p:cNvPr>
          <p:cNvSpPr txBox="1"/>
          <p:nvPr/>
        </p:nvSpPr>
        <p:spPr>
          <a:xfrm>
            <a:off x="1177872" y="5439905"/>
            <a:ext cx="7353360" cy="461665"/>
          </a:xfrm>
          <a:prstGeom prst="rect">
            <a:avLst/>
          </a:prstGeom>
          <a:noFill/>
        </p:spPr>
        <p:txBody>
          <a:bodyPr wrap="none" rtlCol="0">
            <a:spAutoFit/>
          </a:bodyPr>
          <a:lstStyle/>
          <a:p>
            <a:r>
              <a:rPr lang="en-US" sz="2400" dirty="0"/>
              <a:t>Go back to the mummichog-2.0.6 folder to get the results</a:t>
            </a:r>
          </a:p>
        </p:txBody>
      </p:sp>
    </p:spTree>
    <p:extLst>
      <p:ext uri="{BB962C8B-B14F-4D97-AF65-F5344CB8AC3E}">
        <p14:creationId xmlns:p14="http://schemas.microsoft.com/office/powerpoint/2010/main" val="29355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36016D-4AF3-3343-A67C-F3C38582B848}"/>
              </a:ext>
            </a:extLst>
          </p:cNvPr>
          <p:cNvSpPr/>
          <p:nvPr/>
        </p:nvSpPr>
        <p:spPr>
          <a:xfrm>
            <a:off x="831742" y="272600"/>
            <a:ext cx="10729994" cy="1938992"/>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There were 41 significant metabolites. To run mummichog, 41 non-significant metabolites were randomly selected from all the non-significant metabolites 100 times and mapped to known pathways to estimate background. Then the 41 significant metabolites were also mapped to these pathways and a Fisher Exact test applied to determine those pathways that most significantly involved.</a:t>
            </a:r>
            <a:r>
              <a:rPr lang="en-US" sz="2400" dirty="0">
                <a:effectLst/>
              </a:rPr>
              <a:t> </a:t>
            </a:r>
            <a:endParaRPr lang="en-US" sz="2400" dirty="0"/>
          </a:p>
        </p:txBody>
      </p:sp>
      <p:pic>
        <p:nvPicPr>
          <p:cNvPr id="3" name="Picture 2">
            <a:extLst>
              <a:ext uri="{FF2B5EF4-FFF2-40B4-BE49-F238E27FC236}">
                <a16:creationId xmlns:a16="http://schemas.microsoft.com/office/drawing/2014/main" id="{41FFAC2B-BA8D-5D4D-91A9-618F413576B0}"/>
              </a:ext>
            </a:extLst>
          </p:cNvPr>
          <p:cNvPicPr/>
          <p:nvPr/>
        </p:nvPicPr>
        <p:blipFill>
          <a:blip r:embed="rId2">
            <a:extLst>
              <a:ext uri="{28A0092B-C50C-407E-A947-70E740481C1C}">
                <a14:useLocalDpi xmlns:a14="http://schemas.microsoft.com/office/drawing/2010/main" val="0"/>
              </a:ext>
            </a:extLst>
          </a:blip>
          <a:stretch>
            <a:fillRect/>
          </a:stretch>
        </p:blipFill>
        <p:spPr>
          <a:xfrm>
            <a:off x="1177870" y="2371243"/>
            <a:ext cx="7687159" cy="3936568"/>
          </a:xfrm>
          <a:prstGeom prst="rect">
            <a:avLst/>
          </a:prstGeom>
        </p:spPr>
      </p:pic>
      <p:sp>
        <p:nvSpPr>
          <p:cNvPr id="4" name="TextBox 3">
            <a:extLst>
              <a:ext uri="{FF2B5EF4-FFF2-40B4-BE49-F238E27FC236}">
                <a16:creationId xmlns:a16="http://schemas.microsoft.com/office/drawing/2014/main" id="{D69725EE-9B78-4A4F-8FEA-3D9044BE5078}"/>
              </a:ext>
            </a:extLst>
          </p:cNvPr>
          <p:cNvSpPr txBox="1"/>
          <p:nvPr/>
        </p:nvSpPr>
        <p:spPr>
          <a:xfrm>
            <a:off x="8989017" y="3161653"/>
            <a:ext cx="3022169" cy="1569660"/>
          </a:xfrm>
          <a:prstGeom prst="rect">
            <a:avLst/>
          </a:prstGeom>
          <a:noFill/>
        </p:spPr>
        <p:txBody>
          <a:bodyPr wrap="square" rtlCol="0">
            <a:spAutoFit/>
          </a:bodyPr>
          <a:lstStyle/>
          <a:p>
            <a:r>
              <a:rPr lang="en-US" sz="2400" b="1" dirty="0"/>
              <a:t>Manhattan plot of the -log</a:t>
            </a:r>
            <a:r>
              <a:rPr lang="en-US" sz="2400" b="1" baseline="-25000" dirty="0"/>
              <a:t>10</a:t>
            </a:r>
            <a:r>
              <a:rPr lang="en-US" sz="2400" b="1" dirty="0"/>
              <a:t> p-values versus </a:t>
            </a:r>
            <a:r>
              <a:rPr lang="en-US" sz="2400" b="1" i="1" dirty="0"/>
              <a:t>m/z</a:t>
            </a:r>
            <a:r>
              <a:rPr lang="en-US" sz="2400" b="1" dirty="0"/>
              <a:t> and retention times.</a:t>
            </a:r>
            <a:r>
              <a:rPr lang="en-US" sz="2400" b="1" dirty="0">
                <a:effectLst/>
              </a:rPr>
              <a:t> </a:t>
            </a:r>
            <a:endParaRPr lang="en-US" sz="2400" b="1" dirty="0"/>
          </a:p>
        </p:txBody>
      </p:sp>
    </p:spTree>
    <p:extLst>
      <p:ext uri="{BB962C8B-B14F-4D97-AF65-F5344CB8AC3E}">
        <p14:creationId xmlns:p14="http://schemas.microsoft.com/office/powerpoint/2010/main" val="3337316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87F222-8E9F-3545-A08D-4B0D30486F41}"/>
              </a:ext>
            </a:extLst>
          </p:cNvPr>
          <p:cNvPicPr/>
          <p:nvPr/>
        </p:nvPicPr>
        <p:blipFill>
          <a:blip r:embed="rId2">
            <a:extLst>
              <a:ext uri="{28A0092B-C50C-407E-A947-70E740481C1C}">
                <a14:useLocalDpi xmlns:a14="http://schemas.microsoft.com/office/drawing/2010/main" val="0"/>
              </a:ext>
            </a:extLst>
          </a:blip>
          <a:stretch>
            <a:fillRect/>
          </a:stretch>
        </p:blipFill>
        <p:spPr>
          <a:xfrm>
            <a:off x="1115879" y="728419"/>
            <a:ext cx="9391972" cy="4184543"/>
          </a:xfrm>
          <a:prstGeom prst="rect">
            <a:avLst/>
          </a:prstGeom>
        </p:spPr>
      </p:pic>
      <p:sp>
        <p:nvSpPr>
          <p:cNvPr id="3" name="Rectangle 2">
            <a:extLst>
              <a:ext uri="{FF2B5EF4-FFF2-40B4-BE49-F238E27FC236}">
                <a16:creationId xmlns:a16="http://schemas.microsoft.com/office/drawing/2014/main" id="{C7CB1334-72CE-994C-8323-3D16DDDC7172}"/>
              </a:ext>
            </a:extLst>
          </p:cNvPr>
          <p:cNvSpPr/>
          <p:nvPr/>
        </p:nvSpPr>
        <p:spPr>
          <a:xfrm>
            <a:off x="1115879" y="5083445"/>
            <a:ext cx="9624446" cy="830997"/>
          </a:xfrm>
          <a:prstGeom prst="rect">
            <a:avLst/>
          </a:prstGeom>
        </p:spPr>
        <p:txBody>
          <a:bodyPr wrap="square">
            <a:spAutoFit/>
          </a:bodyPr>
          <a:lstStyle/>
          <a:p>
            <a:r>
              <a:rPr lang="en-US" sz="2400" b="1" dirty="0">
                <a:latin typeface="Calibri" panose="020F0502020204030204" pitchFamily="34" charset="0"/>
                <a:ea typeface="Calibri" panose="020F0502020204030204" pitchFamily="34" charset="0"/>
                <a:cs typeface="Times New Roman" panose="02020603050405020304" pitchFamily="18" charset="0"/>
              </a:rPr>
              <a:t>Pathways that have increased presence for metabolites that have p &lt;0.02 values.</a:t>
            </a:r>
            <a:r>
              <a:rPr lang="en-US" sz="2400" b="1" dirty="0">
                <a:effectLst/>
              </a:rPr>
              <a:t> </a:t>
            </a:r>
            <a:endParaRPr lang="en-US" sz="2400" b="1" dirty="0"/>
          </a:p>
        </p:txBody>
      </p:sp>
    </p:spTree>
    <p:extLst>
      <p:ext uri="{BB962C8B-B14F-4D97-AF65-F5344CB8AC3E}">
        <p14:creationId xmlns:p14="http://schemas.microsoft.com/office/powerpoint/2010/main" val="1090129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29C2DB-3784-8C44-9CA4-3F72402B52CE}"/>
              </a:ext>
            </a:extLst>
          </p:cNvPr>
          <p:cNvSpPr/>
          <p:nvPr/>
        </p:nvSpPr>
        <p:spPr>
          <a:xfrm>
            <a:off x="387457" y="216976"/>
            <a:ext cx="11437749" cy="2308324"/>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It is reasonable to apply a more rigorous p-value cutoff. So, repeat the mummichog analysis with the p-value cutoff set to 0.005. Note that in the command line mode, you can recreate the command you previously typed in by pressing the up arrow key. Now use the left arrow to scroll back up through the command to the  -p 0.02 statement – change the “0.02” to “0.005” and then use the right arrow to go to the end of the command statement. Pressing return will re-run mummichog.</a:t>
            </a:r>
            <a:r>
              <a:rPr lang="en-US" sz="2400" dirty="0">
                <a:effectLst/>
              </a:rPr>
              <a:t> </a:t>
            </a:r>
            <a:endParaRPr lang="en-US" sz="2400" dirty="0"/>
          </a:p>
        </p:txBody>
      </p:sp>
      <p:pic>
        <p:nvPicPr>
          <p:cNvPr id="4" name="Picture 3">
            <a:extLst>
              <a:ext uri="{FF2B5EF4-FFF2-40B4-BE49-F238E27FC236}">
                <a16:creationId xmlns:a16="http://schemas.microsoft.com/office/drawing/2014/main" id="{02D27A5F-0D3A-F141-9CC0-E51E13F85BC0}"/>
              </a:ext>
            </a:extLst>
          </p:cNvPr>
          <p:cNvPicPr/>
          <p:nvPr/>
        </p:nvPicPr>
        <p:blipFill>
          <a:blip r:embed="rId2">
            <a:extLst>
              <a:ext uri="{28A0092B-C50C-407E-A947-70E740481C1C}">
                <a14:useLocalDpi xmlns:a14="http://schemas.microsoft.com/office/drawing/2010/main" val="0"/>
              </a:ext>
            </a:extLst>
          </a:blip>
          <a:stretch>
            <a:fillRect/>
          </a:stretch>
        </p:blipFill>
        <p:spPr>
          <a:xfrm>
            <a:off x="1782305" y="2681208"/>
            <a:ext cx="7299701" cy="3425124"/>
          </a:xfrm>
          <a:prstGeom prst="rect">
            <a:avLst/>
          </a:prstGeom>
        </p:spPr>
      </p:pic>
    </p:spTree>
    <p:extLst>
      <p:ext uri="{BB962C8B-B14F-4D97-AF65-F5344CB8AC3E}">
        <p14:creationId xmlns:p14="http://schemas.microsoft.com/office/powerpoint/2010/main" val="1393883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9A19D0-11A5-234D-B47B-297272407FFB}"/>
              </a:ext>
            </a:extLst>
          </p:cNvPr>
          <p:cNvPicPr/>
          <p:nvPr/>
        </p:nvPicPr>
        <p:blipFill>
          <a:blip r:embed="rId2">
            <a:extLst>
              <a:ext uri="{28A0092B-C50C-407E-A947-70E740481C1C}">
                <a14:useLocalDpi xmlns:a14="http://schemas.microsoft.com/office/drawing/2010/main" val="0"/>
              </a:ext>
            </a:extLst>
          </a:blip>
          <a:stretch>
            <a:fillRect/>
          </a:stretch>
        </p:blipFill>
        <p:spPr>
          <a:xfrm>
            <a:off x="1549830" y="619932"/>
            <a:ext cx="7485681" cy="4990453"/>
          </a:xfrm>
          <a:prstGeom prst="rect">
            <a:avLst/>
          </a:prstGeom>
        </p:spPr>
      </p:pic>
      <p:sp>
        <p:nvSpPr>
          <p:cNvPr id="3" name="TextBox 2">
            <a:extLst>
              <a:ext uri="{FF2B5EF4-FFF2-40B4-BE49-F238E27FC236}">
                <a16:creationId xmlns:a16="http://schemas.microsoft.com/office/drawing/2014/main" id="{BB017B12-DA15-B44A-B8BB-CE59CBD6A920}"/>
              </a:ext>
            </a:extLst>
          </p:cNvPr>
          <p:cNvSpPr txBox="1"/>
          <p:nvPr/>
        </p:nvSpPr>
        <p:spPr>
          <a:xfrm>
            <a:off x="2758698" y="5982346"/>
            <a:ext cx="7163628" cy="461665"/>
          </a:xfrm>
          <a:prstGeom prst="rect">
            <a:avLst/>
          </a:prstGeom>
          <a:noFill/>
        </p:spPr>
        <p:txBody>
          <a:bodyPr wrap="none" rtlCol="0">
            <a:spAutoFit/>
          </a:bodyPr>
          <a:lstStyle/>
          <a:p>
            <a:r>
              <a:rPr lang="en-US" sz="2400" b="1" dirty="0"/>
              <a:t>Pathways now selecting for those with p-values &lt;0.005</a:t>
            </a:r>
          </a:p>
        </p:txBody>
      </p:sp>
    </p:spTree>
    <p:extLst>
      <p:ext uri="{BB962C8B-B14F-4D97-AF65-F5344CB8AC3E}">
        <p14:creationId xmlns:p14="http://schemas.microsoft.com/office/powerpoint/2010/main" val="1176119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515E03-49A9-ED46-A4D3-EE2A429C91F2}"/>
              </a:ext>
            </a:extLst>
          </p:cNvPr>
          <p:cNvSpPr/>
          <p:nvPr/>
        </p:nvSpPr>
        <p:spPr>
          <a:xfrm>
            <a:off x="526943" y="273586"/>
            <a:ext cx="11096786" cy="1569660"/>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The number of putative metabolites falls from 41 to 15 with this tighter restriction of the p-values. In doing so, the pathways that are considered to be significant change, with the squalene and cholesterol synthesis pathway becoming more prominent. The activity network also shows that it is based on isoprene phosphate intermediates</a:t>
            </a:r>
            <a:r>
              <a:rPr lang="en-US" sz="2400" dirty="0">
                <a:effectLst/>
              </a:rPr>
              <a:t> </a:t>
            </a:r>
            <a:endParaRPr lang="en-US" sz="2400" dirty="0"/>
          </a:p>
        </p:txBody>
      </p:sp>
      <p:pic>
        <p:nvPicPr>
          <p:cNvPr id="4" name="Picture 3">
            <a:extLst>
              <a:ext uri="{FF2B5EF4-FFF2-40B4-BE49-F238E27FC236}">
                <a16:creationId xmlns:a16="http://schemas.microsoft.com/office/drawing/2014/main" id="{0767BF0C-2E5A-7248-85FC-DA0238BB9E97}"/>
              </a:ext>
            </a:extLst>
          </p:cNvPr>
          <p:cNvPicPr/>
          <p:nvPr/>
        </p:nvPicPr>
        <p:blipFill>
          <a:blip r:embed="rId2"/>
          <a:stretch>
            <a:fillRect/>
          </a:stretch>
        </p:blipFill>
        <p:spPr>
          <a:xfrm>
            <a:off x="2402236" y="2044724"/>
            <a:ext cx="6881247" cy="4449065"/>
          </a:xfrm>
          <a:prstGeom prst="rect">
            <a:avLst/>
          </a:prstGeom>
        </p:spPr>
      </p:pic>
      <p:sp>
        <p:nvSpPr>
          <p:cNvPr id="5" name="TextBox 4">
            <a:extLst>
              <a:ext uri="{FF2B5EF4-FFF2-40B4-BE49-F238E27FC236}">
                <a16:creationId xmlns:a16="http://schemas.microsoft.com/office/drawing/2014/main" id="{3BCB924D-6E36-3043-B536-170B56112C4F}"/>
              </a:ext>
            </a:extLst>
          </p:cNvPr>
          <p:cNvSpPr txBox="1"/>
          <p:nvPr/>
        </p:nvSpPr>
        <p:spPr>
          <a:xfrm>
            <a:off x="8012625" y="4739463"/>
            <a:ext cx="3946902" cy="2246769"/>
          </a:xfrm>
          <a:prstGeom prst="rect">
            <a:avLst/>
          </a:prstGeom>
          <a:noFill/>
        </p:spPr>
        <p:txBody>
          <a:bodyPr wrap="square" rtlCol="0">
            <a:spAutoFit/>
          </a:bodyPr>
          <a:lstStyle/>
          <a:p>
            <a:r>
              <a:rPr lang="en-US" sz="2000" dirty="0"/>
              <a:t>Note that this analysis should not be considered as proof of the importance of a pathway. Separate experiments with a more focused examination of the putative metabolites is required.</a:t>
            </a:r>
          </a:p>
          <a:p>
            <a:endParaRPr lang="en-US" sz="2000" dirty="0"/>
          </a:p>
        </p:txBody>
      </p:sp>
    </p:spTree>
    <p:extLst>
      <p:ext uri="{BB962C8B-B14F-4D97-AF65-F5344CB8AC3E}">
        <p14:creationId xmlns:p14="http://schemas.microsoft.com/office/powerpoint/2010/main" val="10913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8E64-42B9-F342-883E-038C725680E9}"/>
              </a:ext>
            </a:extLst>
          </p:cNvPr>
          <p:cNvSpPr>
            <a:spLocks noGrp="1"/>
          </p:cNvSpPr>
          <p:nvPr>
            <p:ph type="title"/>
          </p:nvPr>
        </p:nvSpPr>
        <p:spPr>
          <a:xfrm>
            <a:off x="915691" y="2612379"/>
            <a:ext cx="10515600" cy="1325563"/>
          </a:xfrm>
        </p:spPr>
        <p:txBody>
          <a:bodyPr/>
          <a:lstStyle/>
          <a:p>
            <a:pPr algn="ctr"/>
            <a:r>
              <a:rPr lang="en-US" b="1" dirty="0">
                <a:solidFill>
                  <a:srgbClr val="FF0000"/>
                </a:solidFill>
                <a:latin typeface="+mn-lt"/>
              </a:rPr>
              <a:t>Questions?</a:t>
            </a:r>
          </a:p>
        </p:txBody>
      </p:sp>
    </p:spTree>
    <p:extLst>
      <p:ext uri="{BB962C8B-B14F-4D97-AF65-F5344CB8AC3E}">
        <p14:creationId xmlns:p14="http://schemas.microsoft.com/office/powerpoint/2010/main" val="223059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B768-31C7-8C47-B24E-A112A3116762}"/>
              </a:ext>
            </a:extLst>
          </p:cNvPr>
          <p:cNvSpPr>
            <a:spLocks noGrp="1"/>
          </p:cNvSpPr>
          <p:nvPr>
            <p:ph type="title"/>
          </p:nvPr>
        </p:nvSpPr>
        <p:spPr>
          <a:xfrm>
            <a:off x="900193" y="0"/>
            <a:ext cx="10515600" cy="1325563"/>
          </a:xfrm>
        </p:spPr>
        <p:txBody>
          <a:bodyPr/>
          <a:lstStyle/>
          <a:p>
            <a:pPr algn="ctr"/>
            <a:r>
              <a:rPr lang="en-US" b="1" dirty="0">
                <a:solidFill>
                  <a:srgbClr val="FF0000"/>
                </a:solidFill>
                <a:latin typeface="+mn-lt"/>
              </a:rPr>
              <a:t>Software for mummichog</a:t>
            </a:r>
          </a:p>
        </p:txBody>
      </p:sp>
      <p:sp>
        <p:nvSpPr>
          <p:cNvPr id="3" name="Content Placeholder 2">
            <a:extLst>
              <a:ext uri="{FF2B5EF4-FFF2-40B4-BE49-F238E27FC236}">
                <a16:creationId xmlns:a16="http://schemas.microsoft.com/office/drawing/2014/main" id="{47C48E07-B5F8-F741-9925-5CF56DC5AB92}"/>
              </a:ext>
            </a:extLst>
          </p:cNvPr>
          <p:cNvSpPr>
            <a:spLocks noGrp="1"/>
          </p:cNvSpPr>
          <p:nvPr>
            <p:ph idx="1"/>
          </p:nvPr>
        </p:nvSpPr>
        <p:spPr>
          <a:xfrm>
            <a:off x="900193" y="1249793"/>
            <a:ext cx="10515600" cy="902077"/>
          </a:xfrm>
        </p:spPr>
        <p:txBody>
          <a:bodyPr/>
          <a:lstStyle/>
          <a:p>
            <a:r>
              <a:rPr lang="en-US" dirty="0"/>
              <a:t>Go to </a:t>
            </a:r>
            <a:r>
              <a:rPr lang="en-US" u="sng" dirty="0">
                <a:hlinkClick r:id="rId2"/>
              </a:rPr>
              <a:t>https://docs.anaconda.com/anaconda/install/</a:t>
            </a:r>
            <a:r>
              <a:rPr lang="en-US" dirty="0">
                <a:effectLst/>
              </a:rPr>
              <a:t> </a:t>
            </a:r>
          </a:p>
          <a:p>
            <a:pPr lvl="1"/>
            <a:r>
              <a:rPr lang="en-US" dirty="0"/>
              <a:t>You need version 2.7</a:t>
            </a:r>
          </a:p>
        </p:txBody>
      </p:sp>
      <p:pic>
        <p:nvPicPr>
          <p:cNvPr id="4" name="Picture 3">
            <a:extLst>
              <a:ext uri="{FF2B5EF4-FFF2-40B4-BE49-F238E27FC236}">
                <a16:creationId xmlns:a16="http://schemas.microsoft.com/office/drawing/2014/main" id="{B798BD9E-8869-3C47-A35A-5E8050163475}"/>
              </a:ext>
            </a:extLst>
          </p:cNvPr>
          <p:cNvPicPr/>
          <p:nvPr/>
        </p:nvPicPr>
        <p:blipFill>
          <a:blip r:embed="rId3"/>
          <a:stretch>
            <a:fillRect/>
          </a:stretch>
        </p:blipFill>
        <p:spPr>
          <a:xfrm>
            <a:off x="1534333" y="2276663"/>
            <a:ext cx="8503989" cy="4453255"/>
          </a:xfrm>
          <a:prstGeom prst="rect">
            <a:avLst/>
          </a:prstGeom>
        </p:spPr>
      </p:pic>
    </p:spTree>
    <p:extLst>
      <p:ext uri="{BB962C8B-B14F-4D97-AF65-F5344CB8AC3E}">
        <p14:creationId xmlns:p14="http://schemas.microsoft.com/office/powerpoint/2010/main" val="350936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5ABA0D-F286-F84E-AF7D-DEEF5DC290D7}"/>
              </a:ext>
            </a:extLst>
          </p:cNvPr>
          <p:cNvPicPr/>
          <p:nvPr/>
        </p:nvPicPr>
        <p:blipFill>
          <a:blip r:embed="rId2"/>
          <a:stretch>
            <a:fillRect/>
          </a:stretch>
        </p:blipFill>
        <p:spPr>
          <a:xfrm>
            <a:off x="836909" y="2030279"/>
            <a:ext cx="6998324" cy="3318488"/>
          </a:xfrm>
          <a:prstGeom prst="rect">
            <a:avLst/>
          </a:prstGeom>
        </p:spPr>
      </p:pic>
      <p:sp>
        <p:nvSpPr>
          <p:cNvPr id="5" name="Text Box 13">
            <a:extLst>
              <a:ext uri="{FF2B5EF4-FFF2-40B4-BE49-F238E27FC236}">
                <a16:creationId xmlns:a16="http://schemas.microsoft.com/office/drawing/2014/main" id="{BA2A92B3-CB69-4040-8C30-180667FAF026}"/>
              </a:ext>
            </a:extLst>
          </p:cNvPr>
          <p:cNvSpPr txBox="1"/>
          <p:nvPr/>
        </p:nvSpPr>
        <p:spPr>
          <a:xfrm>
            <a:off x="8610149" y="2899109"/>
            <a:ext cx="3044577" cy="1580827"/>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Should take 1-2 min. Follow the commands.</a:t>
            </a:r>
          </a:p>
          <a:p>
            <a:pPr marL="0" marR="0">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7" name="Straight Arrow Connector 6">
            <a:extLst>
              <a:ext uri="{FF2B5EF4-FFF2-40B4-BE49-F238E27FC236}">
                <a16:creationId xmlns:a16="http://schemas.microsoft.com/office/drawing/2014/main" id="{B452551A-1005-6044-B5F2-93A33AD84725}"/>
              </a:ext>
            </a:extLst>
          </p:cNvPr>
          <p:cNvCxnSpPr>
            <a:stCxn id="5" idx="1"/>
          </p:cNvCxnSpPr>
          <p:nvPr/>
        </p:nvCxnSpPr>
        <p:spPr>
          <a:xfrm flipH="1">
            <a:off x="6741763" y="3689523"/>
            <a:ext cx="186838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78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802B6-B326-D245-BF07-587698F090B3}"/>
              </a:ext>
            </a:extLst>
          </p:cNvPr>
          <p:cNvSpPr txBox="1"/>
          <p:nvPr/>
        </p:nvSpPr>
        <p:spPr>
          <a:xfrm>
            <a:off x="1069384" y="573437"/>
            <a:ext cx="10337370" cy="2308324"/>
          </a:xfrm>
          <a:prstGeom prst="rect">
            <a:avLst/>
          </a:prstGeom>
          <a:noFill/>
        </p:spPr>
        <p:txBody>
          <a:bodyPr wrap="square" rtlCol="0">
            <a:spAutoFit/>
          </a:bodyPr>
          <a:lstStyle/>
          <a:p>
            <a:r>
              <a:rPr lang="en-US" sz="2400" dirty="0"/>
              <a:t>The URL for mummichog is </a:t>
            </a:r>
            <a:r>
              <a:rPr lang="en-US" sz="2400" u="sng" dirty="0">
                <a:hlinkClick r:id="rId2"/>
              </a:rPr>
              <a:t>https://pypi.org/project/mummichog/</a:t>
            </a:r>
            <a:r>
              <a:rPr lang="en-US" sz="2400" dirty="0"/>
              <a:t> </a:t>
            </a:r>
          </a:p>
          <a:p>
            <a:endParaRPr lang="en-US" sz="2400" dirty="0"/>
          </a:p>
          <a:p>
            <a:r>
              <a:rPr lang="en-US" sz="2400" dirty="0"/>
              <a:t>Download the mummichog 2.0.6.tar.gz option. Unzipping it will create a mummichog-2.0.6 folder. I put this in my Applications folder (on my Mac).</a:t>
            </a:r>
          </a:p>
          <a:p>
            <a:endParaRPr lang="en-US" sz="2400" dirty="0"/>
          </a:p>
          <a:p>
            <a:r>
              <a:rPr lang="en-US" sz="2400" dirty="0"/>
              <a:t>Inside the mummichog-2.0.6 folder are the following:</a:t>
            </a:r>
          </a:p>
        </p:txBody>
      </p:sp>
      <p:pic>
        <p:nvPicPr>
          <p:cNvPr id="3" name="Picture 2">
            <a:extLst>
              <a:ext uri="{FF2B5EF4-FFF2-40B4-BE49-F238E27FC236}">
                <a16:creationId xmlns:a16="http://schemas.microsoft.com/office/drawing/2014/main" id="{518F2B12-AD3D-4447-86B0-6583897ADF7D}"/>
              </a:ext>
            </a:extLst>
          </p:cNvPr>
          <p:cNvPicPr/>
          <p:nvPr/>
        </p:nvPicPr>
        <p:blipFill>
          <a:blip r:embed="rId3">
            <a:extLst>
              <a:ext uri="{28A0092B-C50C-407E-A947-70E740481C1C}">
                <a14:useLocalDpi xmlns:a14="http://schemas.microsoft.com/office/drawing/2010/main" val="0"/>
              </a:ext>
            </a:extLst>
          </a:blip>
          <a:stretch>
            <a:fillRect/>
          </a:stretch>
        </p:blipFill>
        <p:spPr>
          <a:xfrm>
            <a:off x="1069384" y="3045695"/>
            <a:ext cx="3518114" cy="890873"/>
          </a:xfrm>
          <a:prstGeom prst="rect">
            <a:avLst/>
          </a:prstGeom>
        </p:spPr>
      </p:pic>
      <p:pic>
        <p:nvPicPr>
          <p:cNvPr id="4" name="Picture 3">
            <a:extLst>
              <a:ext uri="{FF2B5EF4-FFF2-40B4-BE49-F238E27FC236}">
                <a16:creationId xmlns:a16="http://schemas.microsoft.com/office/drawing/2014/main" id="{32A8AA1B-F603-AB42-8578-B0F7A5308720}"/>
              </a:ext>
            </a:extLst>
          </p:cNvPr>
          <p:cNvPicPr/>
          <p:nvPr/>
        </p:nvPicPr>
        <p:blipFill>
          <a:blip r:embed="rId4"/>
          <a:stretch>
            <a:fillRect/>
          </a:stretch>
        </p:blipFill>
        <p:spPr>
          <a:xfrm>
            <a:off x="8611031" y="2512135"/>
            <a:ext cx="2532250" cy="4229628"/>
          </a:xfrm>
          <a:prstGeom prst="rect">
            <a:avLst/>
          </a:prstGeom>
        </p:spPr>
      </p:pic>
      <p:sp>
        <p:nvSpPr>
          <p:cNvPr id="5" name="TextBox 4">
            <a:extLst>
              <a:ext uri="{FF2B5EF4-FFF2-40B4-BE49-F238E27FC236}">
                <a16:creationId xmlns:a16="http://schemas.microsoft.com/office/drawing/2014/main" id="{15293B77-D9EF-6249-8DCA-B37AD675E062}"/>
              </a:ext>
            </a:extLst>
          </p:cNvPr>
          <p:cNvSpPr txBox="1"/>
          <p:nvPr/>
        </p:nvSpPr>
        <p:spPr>
          <a:xfrm>
            <a:off x="4710343" y="4626949"/>
            <a:ext cx="3055452" cy="369332"/>
          </a:xfrm>
          <a:prstGeom prst="rect">
            <a:avLst/>
          </a:prstGeom>
          <a:noFill/>
        </p:spPr>
        <p:txBody>
          <a:bodyPr wrap="none" rtlCol="0">
            <a:spAutoFit/>
          </a:bodyPr>
          <a:lstStyle/>
          <a:p>
            <a:r>
              <a:rPr lang="en-US" dirty="0"/>
              <a:t>This is the script that’s invoked</a:t>
            </a:r>
          </a:p>
        </p:txBody>
      </p:sp>
      <p:cxnSp>
        <p:nvCxnSpPr>
          <p:cNvPr id="7" name="Straight Arrow Connector 6">
            <a:extLst>
              <a:ext uri="{FF2B5EF4-FFF2-40B4-BE49-F238E27FC236}">
                <a16:creationId xmlns:a16="http://schemas.microsoft.com/office/drawing/2014/main" id="{B92700C5-A216-9243-A04A-3B8E205C8D74}"/>
              </a:ext>
            </a:extLst>
          </p:cNvPr>
          <p:cNvCxnSpPr>
            <a:stCxn id="5" idx="3"/>
          </p:cNvCxnSpPr>
          <p:nvPr/>
        </p:nvCxnSpPr>
        <p:spPr>
          <a:xfrm>
            <a:off x="7765795" y="4811615"/>
            <a:ext cx="845236"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12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0EE868-1C64-E149-9301-80C4EDD8564C}"/>
              </a:ext>
            </a:extLst>
          </p:cNvPr>
          <p:cNvPicPr/>
          <p:nvPr/>
        </p:nvPicPr>
        <p:blipFill>
          <a:blip r:embed="rId2">
            <a:extLst>
              <a:ext uri="{28A0092B-C50C-407E-A947-70E740481C1C}">
                <a14:useLocalDpi xmlns:a14="http://schemas.microsoft.com/office/drawing/2010/main" val="0"/>
              </a:ext>
            </a:extLst>
          </a:blip>
          <a:stretch>
            <a:fillRect/>
          </a:stretch>
        </p:blipFill>
        <p:spPr>
          <a:xfrm>
            <a:off x="1007391" y="511444"/>
            <a:ext cx="9934413" cy="4850970"/>
          </a:xfrm>
          <a:prstGeom prst="rect">
            <a:avLst/>
          </a:prstGeom>
        </p:spPr>
      </p:pic>
      <p:sp>
        <p:nvSpPr>
          <p:cNvPr id="3" name="TextBox 2">
            <a:extLst>
              <a:ext uri="{FF2B5EF4-FFF2-40B4-BE49-F238E27FC236}">
                <a16:creationId xmlns:a16="http://schemas.microsoft.com/office/drawing/2014/main" id="{A7CB72EF-0032-6740-9772-2F99A959BFB2}"/>
              </a:ext>
            </a:extLst>
          </p:cNvPr>
          <p:cNvSpPr txBox="1"/>
          <p:nvPr/>
        </p:nvSpPr>
        <p:spPr>
          <a:xfrm>
            <a:off x="3068664" y="123986"/>
            <a:ext cx="5375126" cy="369332"/>
          </a:xfrm>
          <a:prstGeom prst="rect">
            <a:avLst/>
          </a:prstGeom>
          <a:noFill/>
        </p:spPr>
        <p:txBody>
          <a:bodyPr wrap="none" rtlCol="0">
            <a:spAutoFit/>
          </a:bodyPr>
          <a:lstStyle/>
          <a:p>
            <a:r>
              <a:rPr lang="en-US" b="1" dirty="0"/>
              <a:t>This is the Excel file that we used to make the .csv files</a:t>
            </a:r>
          </a:p>
        </p:txBody>
      </p:sp>
      <p:sp>
        <p:nvSpPr>
          <p:cNvPr id="4" name="TextBox 3">
            <a:extLst>
              <a:ext uri="{FF2B5EF4-FFF2-40B4-BE49-F238E27FC236}">
                <a16:creationId xmlns:a16="http://schemas.microsoft.com/office/drawing/2014/main" id="{C49C8479-8012-C345-8CC9-5DDC5723259D}"/>
              </a:ext>
            </a:extLst>
          </p:cNvPr>
          <p:cNvSpPr txBox="1"/>
          <p:nvPr/>
        </p:nvSpPr>
        <p:spPr>
          <a:xfrm>
            <a:off x="1534332" y="5641383"/>
            <a:ext cx="9267987" cy="646331"/>
          </a:xfrm>
          <a:prstGeom prst="rect">
            <a:avLst/>
          </a:prstGeom>
          <a:noFill/>
        </p:spPr>
        <p:txBody>
          <a:bodyPr wrap="square" rtlCol="0">
            <a:spAutoFit/>
          </a:bodyPr>
          <a:lstStyle/>
          <a:p>
            <a:r>
              <a:rPr lang="en-US" dirty="0"/>
              <a:t>Now sum all the ion peak areas and normalize to the G1 sample. This involves calculating the multiplication factor for each other sample (G2-G6 and C1-C6).</a:t>
            </a:r>
            <a:r>
              <a:rPr lang="en-US" dirty="0">
                <a:effectLst/>
              </a:rPr>
              <a:t> </a:t>
            </a:r>
            <a:endParaRPr lang="en-US" dirty="0"/>
          </a:p>
        </p:txBody>
      </p:sp>
    </p:spTree>
    <p:extLst>
      <p:ext uri="{BB962C8B-B14F-4D97-AF65-F5344CB8AC3E}">
        <p14:creationId xmlns:p14="http://schemas.microsoft.com/office/powerpoint/2010/main" val="153942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EED2A7-BED0-D747-B44C-59B30E5A306A}"/>
              </a:ext>
            </a:extLst>
          </p:cNvPr>
          <p:cNvPicPr/>
          <p:nvPr/>
        </p:nvPicPr>
        <p:blipFill>
          <a:blip r:embed="rId2">
            <a:extLst>
              <a:ext uri="{28A0092B-C50C-407E-A947-70E740481C1C}">
                <a14:useLocalDpi xmlns:a14="http://schemas.microsoft.com/office/drawing/2010/main" val="0"/>
              </a:ext>
            </a:extLst>
          </a:blip>
          <a:stretch>
            <a:fillRect/>
          </a:stretch>
        </p:blipFill>
        <p:spPr>
          <a:xfrm>
            <a:off x="1859797" y="681925"/>
            <a:ext cx="8905032" cy="294468"/>
          </a:xfrm>
          <a:prstGeom prst="rect">
            <a:avLst/>
          </a:prstGeom>
        </p:spPr>
      </p:pic>
      <p:pic>
        <p:nvPicPr>
          <p:cNvPr id="4" name="Picture 3">
            <a:extLst>
              <a:ext uri="{FF2B5EF4-FFF2-40B4-BE49-F238E27FC236}">
                <a16:creationId xmlns:a16="http://schemas.microsoft.com/office/drawing/2014/main" id="{FEBFCD8A-F18F-D342-9782-C66787635AB6}"/>
              </a:ext>
            </a:extLst>
          </p:cNvPr>
          <p:cNvPicPr/>
          <p:nvPr/>
        </p:nvPicPr>
        <p:blipFill>
          <a:blip r:embed="rId3">
            <a:extLst>
              <a:ext uri="{28A0092B-C50C-407E-A947-70E740481C1C}">
                <a14:useLocalDpi xmlns:a14="http://schemas.microsoft.com/office/drawing/2010/main" val="0"/>
              </a:ext>
            </a:extLst>
          </a:blip>
          <a:stretch>
            <a:fillRect/>
          </a:stretch>
        </p:blipFill>
        <p:spPr>
          <a:xfrm>
            <a:off x="948240" y="1410345"/>
            <a:ext cx="9816589" cy="4448014"/>
          </a:xfrm>
          <a:prstGeom prst="rect">
            <a:avLst/>
          </a:prstGeom>
        </p:spPr>
      </p:pic>
      <p:sp>
        <p:nvSpPr>
          <p:cNvPr id="5" name="TextBox 4">
            <a:extLst>
              <a:ext uri="{FF2B5EF4-FFF2-40B4-BE49-F238E27FC236}">
                <a16:creationId xmlns:a16="http://schemas.microsoft.com/office/drawing/2014/main" id="{87CACD23-963C-0C41-917A-B8302FCF9EDF}"/>
              </a:ext>
            </a:extLst>
          </p:cNvPr>
          <p:cNvSpPr txBox="1"/>
          <p:nvPr/>
        </p:nvSpPr>
        <p:spPr>
          <a:xfrm>
            <a:off x="5129939" y="6107645"/>
            <a:ext cx="1694310" cy="369332"/>
          </a:xfrm>
          <a:prstGeom prst="rect">
            <a:avLst/>
          </a:prstGeom>
          <a:noFill/>
        </p:spPr>
        <p:txBody>
          <a:bodyPr wrap="none" rtlCol="0">
            <a:spAutoFit/>
          </a:bodyPr>
          <a:lstStyle/>
          <a:p>
            <a:r>
              <a:rPr lang="en-US" dirty="0"/>
              <a:t>Normalized files</a:t>
            </a:r>
          </a:p>
        </p:txBody>
      </p:sp>
    </p:spTree>
    <p:extLst>
      <p:ext uri="{BB962C8B-B14F-4D97-AF65-F5344CB8AC3E}">
        <p14:creationId xmlns:p14="http://schemas.microsoft.com/office/powerpoint/2010/main" val="360240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70B528-90C3-0448-BD18-CA5AD6EB2C31}"/>
              </a:ext>
            </a:extLst>
          </p:cNvPr>
          <p:cNvSpPr/>
          <p:nvPr/>
        </p:nvSpPr>
        <p:spPr>
          <a:xfrm>
            <a:off x="5997844" y="752065"/>
            <a:ext cx="5501898" cy="5262979"/>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To prepare for mummichog analysis, a .txt file is created in Excel containing the </a:t>
            </a:r>
            <a:r>
              <a:rPr lang="en-US" sz="2400" i="1" dirty="0">
                <a:latin typeface="Calibri" panose="020F0502020204030204" pitchFamily="34" charset="0"/>
                <a:ea typeface="Calibri" panose="020F0502020204030204" pitchFamily="34" charset="0"/>
                <a:cs typeface="Times New Roman" panose="02020603050405020304" pitchFamily="18" charset="0"/>
              </a:rPr>
              <a:t>m/z</a:t>
            </a:r>
            <a:r>
              <a:rPr lang="en-US" sz="2400" dirty="0">
                <a:latin typeface="Calibri" panose="020F0502020204030204" pitchFamily="34" charset="0"/>
                <a:ea typeface="Calibri" panose="020F0502020204030204" pitchFamily="34" charset="0"/>
                <a:cs typeface="Times New Roman" panose="02020603050405020304" pitchFamily="18" charset="0"/>
              </a:rPr>
              <a:t> value, the retention time, the p-value between the con (C1-C6) and gen (G1-G6) groups and the corresponding T-score.</a:t>
            </a:r>
          </a:p>
          <a:p>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Calibri" panose="020F0502020204030204" pitchFamily="34" charset="0"/>
                <a:ea typeface="Calibri" panose="020F0502020204030204" pitchFamily="34" charset="0"/>
                <a:cs typeface="Times New Roman" panose="02020603050405020304" pitchFamily="18" charset="0"/>
              </a:rPr>
              <a:t>Note the values in the columns should be numbers and not algebraic functions used to calculate the p-values and T-scores.</a:t>
            </a:r>
          </a:p>
          <a:p>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Calibri" panose="020F0502020204030204" pitchFamily="34" charset="0"/>
                <a:ea typeface="Calibri" panose="020F0502020204030204" pitchFamily="34" charset="0"/>
                <a:cs typeface="Times New Roman" panose="02020603050405020304" pitchFamily="18" charset="0"/>
              </a:rPr>
              <a:t>The .txt file should be placed inside the folder where mummichog-2.0.6 is located. On my computer it’s in a folder called test. You need to remember the path to the file.</a:t>
            </a:r>
          </a:p>
        </p:txBody>
      </p:sp>
      <p:pic>
        <p:nvPicPr>
          <p:cNvPr id="3" name="Picture 2">
            <a:extLst>
              <a:ext uri="{FF2B5EF4-FFF2-40B4-BE49-F238E27FC236}">
                <a16:creationId xmlns:a16="http://schemas.microsoft.com/office/drawing/2014/main" id="{6A9E8220-58D2-C24D-8E71-719824421B0D}"/>
              </a:ext>
            </a:extLst>
          </p:cNvPr>
          <p:cNvPicPr/>
          <p:nvPr/>
        </p:nvPicPr>
        <p:blipFill>
          <a:blip r:embed="rId2">
            <a:extLst>
              <a:ext uri="{28A0092B-C50C-407E-A947-70E740481C1C}">
                <a14:useLocalDpi xmlns:a14="http://schemas.microsoft.com/office/drawing/2010/main" val="0"/>
              </a:ext>
            </a:extLst>
          </a:blip>
          <a:stretch>
            <a:fillRect/>
          </a:stretch>
        </p:blipFill>
        <p:spPr>
          <a:xfrm>
            <a:off x="526941" y="426600"/>
            <a:ext cx="4494509" cy="6160180"/>
          </a:xfrm>
          <a:prstGeom prst="rect">
            <a:avLst/>
          </a:prstGeom>
        </p:spPr>
      </p:pic>
    </p:spTree>
    <p:extLst>
      <p:ext uri="{BB962C8B-B14F-4D97-AF65-F5344CB8AC3E}">
        <p14:creationId xmlns:p14="http://schemas.microsoft.com/office/powerpoint/2010/main" val="315148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AA03E-C52D-1C4F-A443-9A191C2D7B80}"/>
              </a:ext>
            </a:extLst>
          </p:cNvPr>
          <p:cNvSpPr/>
          <p:nvPr/>
        </p:nvSpPr>
        <p:spPr>
          <a:xfrm>
            <a:off x="619932" y="0"/>
            <a:ext cx="10833316" cy="6555641"/>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To run mummichog, now open the Terminal file in Utilities (on a Mac) to go to the command line. Use the change directory command to go to the main Applications folder</a:t>
            </a:r>
          </a:p>
          <a:p>
            <a:r>
              <a:rPr lang="en-US" sz="2400" dirty="0">
                <a:latin typeface="Calibri" panose="020F0502020204030204" pitchFamily="34" charset="0"/>
                <a:ea typeface="Calibri" panose="020F0502020204030204" pitchFamily="34" charset="0"/>
                <a:cs typeface="Times New Roman" panose="02020603050405020304" pitchFamily="18" charset="0"/>
              </a:rPr>
              <a:t> </a:t>
            </a:r>
          </a:p>
          <a:p>
            <a:pPr indent="457200"/>
            <a:r>
              <a:rPr lang="en-US" sz="2000" i="1" dirty="0">
                <a:latin typeface="Calibri" panose="020F0502020204030204" pitchFamily="34" charset="0"/>
                <a:ea typeface="Calibri" panose="020F0502020204030204" pitchFamily="34" charset="0"/>
                <a:cs typeface="Times New Roman" panose="02020603050405020304" pitchFamily="18" charset="0"/>
              </a:rPr>
              <a:t>cd /Applications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Calibri" panose="020F0502020204030204" pitchFamily="34" charset="0"/>
                <a:ea typeface="Calibri" panose="020F0502020204030204" pitchFamily="34" charset="0"/>
                <a:cs typeface="Times New Roman" panose="02020603050405020304" pitchFamily="18" charset="0"/>
              </a:rPr>
              <a:t> </a:t>
            </a:r>
          </a:p>
          <a:p>
            <a:r>
              <a:rPr lang="en-US" sz="2400" dirty="0">
                <a:latin typeface="Calibri" panose="020F0502020204030204" pitchFamily="34" charset="0"/>
                <a:ea typeface="Calibri" panose="020F0502020204030204" pitchFamily="34" charset="0"/>
                <a:cs typeface="Times New Roman" panose="02020603050405020304" pitchFamily="18" charset="0"/>
              </a:rPr>
              <a:t>Now change the directory again to go to the mummichog-2.0.6 folder</a:t>
            </a:r>
          </a:p>
          <a:p>
            <a:r>
              <a:rPr lang="en-US" sz="2400" dirty="0">
                <a:latin typeface="Calibri" panose="020F0502020204030204" pitchFamily="34" charset="0"/>
                <a:ea typeface="Calibri" panose="020F0502020204030204" pitchFamily="34" charset="0"/>
                <a:cs typeface="Times New Roman" panose="02020603050405020304" pitchFamily="18" charset="0"/>
              </a:rPr>
              <a:t> </a:t>
            </a:r>
          </a:p>
          <a:p>
            <a:pPr indent="457200"/>
            <a:r>
              <a:rPr lang="en-US" sz="2000" i="1" dirty="0">
                <a:latin typeface="Calibri" panose="020F0502020204030204" pitchFamily="34" charset="0"/>
                <a:ea typeface="Calibri" panose="020F0502020204030204" pitchFamily="34" charset="0"/>
                <a:cs typeface="Times New Roman" panose="02020603050405020304" pitchFamily="18" charset="0"/>
              </a:rPr>
              <a:t>cd mummichog-2.0.6</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400" i="1" dirty="0">
                <a:latin typeface="Calibri" panose="020F050202020403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Calibri" panose="020F0502020204030204" pitchFamily="34" charset="0"/>
                <a:ea typeface="Calibri" panose="020F0502020204030204" pitchFamily="34" charset="0"/>
                <a:cs typeface="Times New Roman" panose="02020603050405020304" pitchFamily="18" charset="0"/>
              </a:rPr>
              <a:t>Use the list command (ls) to check the content of this directory</a:t>
            </a:r>
          </a:p>
          <a:p>
            <a:r>
              <a:rPr lang="en-US" sz="2400" dirty="0">
                <a:latin typeface="Calibri" panose="020F0502020204030204" pitchFamily="34" charset="0"/>
                <a:ea typeface="Calibri" panose="020F0502020204030204" pitchFamily="34" charset="0"/>
                <a:cs typeface="Times New Roman" panose="02020603050405020304" pitchFamily="18" charset="0"/>
              </a:rPr>
              <a:t> </a:t>
            </a:r>
          </a:p>
          <a:p>
            <a:pPr marL="457200" marR="0">
              <a:spcBef>
                <a:spcPts val="0"/>
              </a:spcBef>
              <a:spcAft>
                <a:spcPts val="0"/>
              </a:spcAft>
            </a:pPr>
            <a:r>
              <a:rPr lang="en-US" sz="2000" i="1" dirty="0">
                <a:latin typeface="Calibri" panose="020F0502020204030204" pitchFamily="34" charset="0"/>
                <a:ea typeface="Calibri" panose="020F0502020204030204" pitchFamily="34" charset="0"/>
                <a:cs typeface="Times New Roman" panose="02020603050405020304" pitchFamily="18" charset="0"/>
              </a:rPr>
              <a:t>PKG-INFO</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000" i="1" dirty="0" err="1">
                <a:latin typeface="Calibri" panose="020F0502020204030204" pitchFamily="34" charset="0"/>
                <a:ea typeface="Calibri" panose="020F0502020204030204" pitchFamily="34" charset="0"/>
                <a:cs typeface="Times New Roman" panose="02020603050405020304" pitchFamily="18" charset="0"/>
              </a:rPr>
              <a:t>README.rst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000" i="1" dirty="0">
                <a:latin typeface="Calibri" panose="020F0502020204030204" pitchFamily="34" charset="0"/>
                <a:ea typeface="Calibri" panose="020F0502020204030204" pitchFamily="34" charset="0"/>
                <a:cs typeface="Times New Roman" panose="02020603050405020304" pitchFamily="18" charset="0"/>
              </a:rPr>
              <a:t>mummichog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000" i="1" dirty="0" err="1">
                <a:latin typeface="Calibri" panose="020F0502020204030204" pitchFamily="34" charset="0"/>
                <a:ea typeface="Calibri" panose="020F0502020204030204" pitchFamily="34" charset="0"/>
                <a:cs typeface="Times New Roman" panose="02020603050405020304" pitchFamily="18" charset="0"/>
              </a:rPr>
              <a:t>mummichog.egg</a:t>
            </a:r>
            <a:r>
              <a:rPr lang="en-US" sz="2000" i="1" dirty="0">
                <a:latin typeface="Calibri" panose="020F0502020204030204" pitchFamily="34" charset="0"/>
                <a:ea typeface="Calibri" panose="020F0502020204030204" pitchFamily="34" charset="0"/>
                <a:cs typeface="Times New Roman" panose="02020603050405020304" pitchFamily="18" charset="0"/>
              </a:rPr>
              <a:t>-info</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000" i="1" dirty="0" err="1">
                <a:latin typeface="Calibri" panose="020F0502020204030204" pitchFamily="34" charset="0"/>
                <a:ea typeface="Calibri" panose="020F0502020204030204" pitchFamily="34" charset="0"/>
                <a:cs typeface="Times New Roman" panose="02020603050405020304" pitchFamily="18" charset="0"/>
              </a:rPr>
              <a:t>setup.cfg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000" i="1" dirty="0" err="1">
                <a:latin typeface="Calibri" panose="020F0502020204030204" pitchFamily="34" charset="0"/>
                <a:ea typeface="Calibri" panose="020F0502020204030204" pitchFamily="34" charset="0"/>
                <a:cs typeface="Times New Roman" panose="02020603050405020304" pitchFamily="18" charset="0"/>
              </a:rPr>
              <a:t>setup.py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000" i="1" dirty="0">
                <a:latin typeface="Calibri" panose="020F0502020204030204" pitchFamily="34" charset="0"/>
                <a:ea typeface="Calibri" panose="020F0502020204030204" pitchFamily="34" charset="0"/>
                <a:cs typeface="Times New Roman" panose="02020603050405020304" pitchFamily="18" charset="0"/>
              </a:rPr>
              <a:t>test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966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DB490B-1324-164C-BF17-782EA59F00E1}"/>
              </a:ext>
            </a:extLst>
          </p:cNvPr>
          <p:cNvSpPr/>
          <p:nvPr/>
        </p:nvSpPr>
        <p:spPr>
          <a:xfrm>
            <a:off x="1410345" y="650930"/>
            <a:ext cx="9360977" cy="5632311"/>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The command line to invoke mummichog analysis of the saved .txt file is as follows:</a:t>
            </a:r>
          </a:p>
          <a:p>
            <a:r>
              <a:rPr lang="en-US" sz="2400" dirty="0">
                <a:latin typeface="Calibri" panose="020F0502020204030204" pitchFamily="34" charset="0"/>
                <a:ea typeface="Calibri" panose="020F0502020204030204" pitchFamily="34" charset="0"/>
                <a:cs typeface="Times New Roman" panose="02020603050405020304" pitchFamily="18" charset="0"/>
              </a:rPr>
              <a:t> </a:t>
            </a:r>
          </a:p>
          <a:p>
            <a:pPr marL="457200" marR="0">
              <a:spcBef>
                <a:spcPts val="0"/>
              </a:spcBef>
              <a:spcAft>
                <a:spcPts val="0"/>
              </a:spcAft>
            </a:pPr>
            <a:r>
              <a:rPr lang="en-US" sz="2000" i="1" dirty="0">
                <a:latin typeface="Calibri" panose="020F0502020204030204" pitchFamily="34" charset="0"/>
                <a:ea typeface="Calibri" panose="020F0502020204030204" pitchFamily="34" charset="0"/>
                <a:cs typeface="Times New Roman" panose="02020603050405020304" pitchFamily="18" charset="0"/>
              </a:rPr>
              <a:t>mummichog/</a:t>
            </a:r>
            <a:r>
              <a:rPr lang="en-US" sz="2000" i="1" dirty="0" err="1">
                <a:latin typeface="Calibri" panose="020F0502020204030204" pitchFamily="34" charset="0"/>
                <a:ea typeface="Calibri" panose="020F0502020204030204" pitchFamily="34" charset="0"/>
                <a:cs typeface="Times New Roman" panose="02020603050405020304" pitchFamily="18" charset="0"/>
              </a:rPr>
              <a:t>main.py</a:t>
            </a:r>
            <a:r>
              <a:rPr lang="en-US" sz="2000" i="1" dirty="0">
                <a:latin typeface="Calibri" panose="020F0502020204030204" pitchFamily="34" charset="0"/>
                <a:ea typeface="Calibri" panose="020F0502020204030204" pitchFamily="34" charset="0"/>
                <a:cs typeface="Times New Roman" panose="02020603050405020304" pitchFamily="18" charset="0"/>
              </a:rPr>
              <a:t> -c 0.02 -f test/</a:t>
            </a:r>
            <a:r>
              <a:rPr lang="en-US" sz="2000" i="1" dirty="0" err="1">
                <a:latin typeface="Calibri" panose="020F0502020204030204" pitchFamily="34" charset="0"/>
                <a:ea typeface="Calibri" panose="020F0502020204030204" pitchFamily="34" charset="0"/>
                <a:cs typeface="Times New Roman" panose="02020603050405020304" pitchFamily="18" charset="0"/>
              </a:rPr>
              <a:t>MCBIOS_neg.txt</a:t>
            </a:r>
            <a:r>
              <a:rPr lang="en-US" sz="2000" i="1" dirty="0">
                <a:latin typeface="Calibri" panose="020F0502020204030204" pitchFamily="34" charset="0"/>
                <a:ea typeface="Calibri" panose="020F0502020204030204" pitchFamily="34" charset="0"/>
                <a:cs typeface="Times New Roman" panose="02020603050405020304" pitchFamily="18" charset="0"/>
              </a:rPr>
              <a:t> -m negative -p 100 -o </a:t>
            </a:r>
            <a:r>
              <a:rPr lang="en-US" sz="2000" i="1" dirty="0" err="1">
                <a:latin typeface="Calibri" panose="020F0502020204030204" pitchFamily="34" charset="0"/>
                <a:ea typeface="Calibri" panose="020F0502020204030204" pitchFamily="34" charset="0"/>
                <a:cs typeface="Times New Roman" panose="02020603050405020304" pitchFamily="18" charset="0"/>
              </a:rPr>
              <a:t>MCBIOS_neg_out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Calibri" panose="020F0502020204030204" pitchFamily="34" charset="0"/>
                <a:ea typeface="Calibri" panose="020F0502020204030204" pitchFamily="34" charset="0"/>
                <a:cs typeface="Times New Roman" panose="02020603050405020304" pitchFamily="18" charset="0"/>
              </a:rPr>
              <a:t> </a:t>
            </a:r>
          </a:p>
          <a:p>
            <a:r>
              <a:rPr lang="en-US" sz="2400" dirty="0">
                <a:latin typeface="Calibri" panose="020F0502020204030204" pitchFamily="34" charset="0"/>
                <a:ea typeface="Calibri" panose="020F0502020204030204" pitchFamily="34" charset="0"/>
                <a:cs typeface="Times New Roman" panose="02020603050405020304" pitchFamily="18" charset="0"/>
              </a:rPr>
              <a:t>The parameters for the analysis are as follows: </a:t>
            </a:r>
          </a:p>
          <a:p>
            <a:r>
              <a:rPr lang="en-US" sz="2400" dirty="0">
                <a:latin typeface="Calibri" panose="020F0502020204030204" pitchFamily="34" charset="0"/>
                <a:ea typeface="Calibri" panose="020F0502020204030204" pitchFamily="34" charset="0"/>
                <a:cs typeface="Times New Roman" panose="02020603050405020304" pitchFamily="18" charset="0"/>
              </a:rPr>
              <a:t> </a:t>
            </a:r>
          </a:p>
          <a:p>
            <a:pPr indent="457200"/>
            <a:r>
              <a:rPr lang="en-US" sz="2400" dirty="0">
                <a:latin typeface="Calibri" panose="020F0502020204030204" pitchFamily="34" charset="0"/>
                <a:ea typeface="Calibri" panose="020F0502020204030204" pitchFamily="34" charset="0"/>
                <a:cs typeface="Times New Roman" panose="02020603050405020304" pitchFamily="18" charset="0"/>
              </a:rPr>
              <a:t>-c 	the statistical cutoff (set at p &lt;0.02)</a:t>
            </a:r>
          </a:p>
          <a:p>
            <a:pPr indent="457200"/>
            <a:r>
              <a:rPr lang="en-US" sz="2400" dirty="0">
                <a:latin typeface="Calibri" panose="020F0502020204030204" pitchFamily="34" charset="0"/>
                <a:ea typeface="Calibri" panose="020F0502020204030204" pitchFamily="34" charset="0"/>
                <a:cs typeface="Times New Roman" panose="02020603050405020304" pitchFamily="18" charset="0"/>
              </a:rPr>
              <a:t>-f	the path to the file to be analyzed including its name and extension</a:t>
            </a:r>
          </a:p>
          <a:p>
            <a:pPr indent="457200"/>
            <a:r>
              <a:rPr lang="en-US" sz="2400" dirty="0">
                <a:latin typeface="Calibri" panose="020F0502020204030204" pitchFamily="34" charset="0"/>
                <a:ea typeface="Calibri" panose="020F0502020204030204" pitchFamily="34" charset="0"/>
                <a:cs typeface="Times New Roman" panose="02020603050405020304" pitchFamily="18" charset="0"/>
              </a:rPr>
              <a:t>-m	the ionization type (the default is positive)</a:t>
            </a:r>
          </a:p>
          <a:p>
            <a:pPr marL="914400" marR="0" indent="-457200">
              <a:spcBef>
                <a:spcPts val="0"/>
              </a:spcBef>
              <a:spcAft>
                <a:spcPts val="0"/>
              </a:spcAft>
            </a:pPr>
            <a:r>
              <a:rPr lang="en-US" sz="2400" dirty="0">
                <a:latin typeface="Calibri" panose="020F0502020204030204" pitchFamily="34" charset="0"/>
                <a:ea typeface="Calibri" panose="020F0502020204030204" pitchFamily="34" charset="0"/>
                <a:cs typeface="Times New Roman" panose="02020603050405020304" pitchFamily="18" charset="0"/>
              </a:rPr>
              <a:t>-p	the number of permutations whereby an equal number of non-significant ions are mapped to known pathways</a:t>
            </a:r>
          </a:p>
          <a:p>
            <a:pPr marL="914400" marR="0" indent="-457200">
              <a:spcBef>
                <a:spcPts val="0"/>
              </a:spcBef>
              <a:spcAft>
                <a:spcPts val="0"/>
              </a:spcAft>
            </a:pPr>
            <a:r>
              <a:rPr lang="en-US" sz="2400" dirty="0">
                <a:latin typeface="Calibri" panose="020F0502020204030204" pitchFamily="34" charset="0"/>
                <a:ea typeface="Calibri" panose="020F0502020204030204" pitchFamily="34" charset="0"/>
                <a:cs typeface="Times New Roman" panose="02020603050405020304" pitchFamily="18" charset="0"/>
              </a:rPr>
              <a:t>-o	the name of the output folder</a:t>
            </a:r>
          </a:p>
        </p:txBody>
      </p:sp>
    </p:spTree>
    <p:extLst>
      <p:ext uri="{BB962C8B-B14F-4D97-AF65-F5344CB8AC3E}">
        <p14:creationId xmlns:p14="http://schemas.microsoft.com/office/powerpoint/2010/main" val="2897064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642</Words>
  <Application>Microsoft Macintosh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Mummichog analysis at the command line</vt:lpstr>
      <vt:lpstr>Software for mummichog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Mummichog analysis</dc:title>
  <dc:creator>Barnes, Stephen</dc:creator>
  <cp:lastModifiedBy>Barnes, Stephen</cp:lastModifiedBy>
  <cp:revision>7</cp:revision>
  <dcterms:created xsi:type="dcterms:W3CDTF">2019-03-28T15:57:45Z</dcterms:created>
  <dcterms:modified xsi:type="dcterms:W3CDTF">2019-03-28T16:36:23Z</dcterms:modified>
</cp:coreProperties>
</file>