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E634-CF9F-1340-9E75-E41FDFE6B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2BF16-BC79-2E4F-BF75-BA2B6330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173C-4986-2344-9291-87CEAFF0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DD2F-658D-1141-A508-99515499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7638-50BA-054F-8410-1B25274F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1670-9CAA-5E4E-B8B0-249353CF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9A8EF-D1B2-FE40-BCCF-8A67B384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CF26-4EB1-4145-B92C-7EAF601D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1FC-5AAD-244E-9CAB-FB06428D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EC8F-3776-4A43-B0BB-F9BC6A20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10984-C1C5-FD4C-B9EA-42E742534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78A8E-5ECE-0345-A3A8-0BC3F5D3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5890-11EB-C046-8214-BC01D6D9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B083-47C7-1C4D-BAD2-A740DEA5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6A70-5F49-9448-9E25-A17F5DD5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B32D-C167-4248-9CDE-E7357944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A71A-859A-BE42-AE36-0CBBB2C9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9388-ADE8-8D40-886D-DA72B382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03D8-D3FC-CC4F-9CD1-77F8D063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EE8A-8822-EC4C-9B68-A529FF52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FAA1-42FC-1142-9AE0-B5AAF794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56B2-B6C5-F942-A92D-F4F98D61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90A9-2DA6-634E-AB72-200737AA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63D1-F296-174D-AAA4-5B945AB9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1B3A-81D4-1944-BC8F-07CD31CC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3701-BA1F-8E48-A030-92C7BD7E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E635-EDBC-FC45-ADCC-DA1B611A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E6446-FE7F-4F49-ABF6-62CD45D3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8122F-4FBE-7445-84C7-E0EC7437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B2D9F-C00F-694E-B287-2AB7A5F9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292C0-235C-C045-8E8A-AFA619FF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D2B7-C7C4-E340-A2BE-A8449020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8A2F-AAF6-3E46-AA03-B656AC72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9C478-67A1-E34D-9906-6F743188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8E5B-140C-1749-AE28-75D2EDF29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9AAC8-C50E-1A44-B082-257E1814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19F1F-2487-8E47-A19F-1A3612A8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31433-579A-1746-A8D9-C3D0B6F2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175BD-57AF-4246-8AF4-479B966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91F5-1E47-FF4F-AA41-5D2B8106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BA68-38CC-DF4C-A0B3-E1506892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44246-0B5F-AD4D-8F85-49F74E90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1B122-DDF2-B148-BFE3-5AA556AF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E162F-CB29-1C40-8951-7EC1CBEA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D9CE7-DCDB-974F-B870-8F328086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1D4D-999E-6F45-B79E-C6F10F5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54E9-3219-F54C-AFA8-B19D1E5B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D47E-A351-1E4A-A8B4-429766E8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707A-CBEE-F041-98FC-C97D1723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6249-7DBF-5E4F-AAD4-61BCDA94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2EEB0-CB7F-DF47-9D3E-4C4E48C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CAE8-AB75-F84F-A908-9CC2868B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6E6B-A2BC-6542-A97B-8AD7D3DE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7D427-DA3F-DA42-A966-5B154126B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01614-5668-0C4D-A94A-C07D3A5BB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8164-6324-AC48-9653-004D34C4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E6674-F0FE-1343-A20F-3571E3B0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56A31-6BDD-8F4F-B062-0C294BCC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D4C04-AC18-E544-B158-579BC0F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AA42-2EDB-1041-AB78-5BDD71B9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0462-35DB-4344-A63F-06988A1B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A609-E5F9-4043-B85C-96D162B82EC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BC8A-7663-0144-88B6-9176196C9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3266-9ACE-1242-B261-AA70BCB62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0112-9BFB-0540-A232-6A85233F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xiuxia-bioinformatics/MCBIOS-20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A5E4-B6C9-1B43-862A-B47327DA5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Tutorial on metabolomics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C10A9-1FC3-AE49-AC12-7DA20A0DF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Stephen Barnes, PhD, UAB</a:t>
            </a:r>
          </a:p>
          <a:p>
            <a:r>
              <a:rPr lang="en-US" b="1" dirty="0" err="1"/>
              <a:t>Xiuxia</a:t>
            </a:r>
            <a:r>
              <a:rPr lang="en-US" b="1" dirty="0"/>
              <a:t> Du, PhD, UNC-Charlotte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917C7-725F-4F42-943D-EE1C514AD77C}"/>
              </a:ext>
            </a:extLst>
          </p:cNvPr>
          <p:cNvSpPr txBox="1"/>
          <p:nvPr/>
        </p:nvSpPr>
        <p:spPr>
          <a:xfrm>
            <a:off x="8865031" y="309966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MCBIOS 2019</a:t>
            </a:r>
          </a:p>
          <a:p>
            <a:r>
              <a:rPr lang="en-US" sz="2400" b="1" dirty="0"/>
              <a:t>March 27</a:t>
            </a:r>
            <a:r>
              <a:rPr lang="en-US" sz="2400" b="1" baseline="30000" dirty="0"/>
              <a:t>th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3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0BC0-1D53-6349-A43A-3B4A83C9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Important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CDAA-9DE8-B649-BAB2-BCCD2BBC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of you who use Macs and the Mojave operating system may find that </a:t>
            </a:r>
            <a:r>
              <a:rPr lang="en-US" dirty="0" err="1"/>
              <a:t>MZmine</a:t>
            </a:r>
            <a:r>
              <a:rPr lang="en-US" dirty="0"/>
              <a:t> loads very slowly (5-10 min)</a:t>
            </a:r>
          </a:p>
          <a:p>
            <a:r>
              <a:rPr lang="en-US" dirty="0"/>
              <a:t>This was not the case using Sierra and High Sierra OS</a:t>
            </a:r>
          </a:p>
          <a:p>
            <a:r>
              <a:rPr lang="en-US" dirty="0"/>
              <a:t>Mojave OS users should therefore immediately open </a:t>
            </a:r>
            <a:r>
              <a:rPr lang="en-US" dirty="0" err="1"/>
              <a:t>MZmine</a:t>
            </a:r>
            <a:r>
              <a:rPr lang="en-US" dirty="0"/>
              <a:t> so as to be ready when Dr. </a:t>
            </a:r>
            <a:r>
              <a:rPr lang="en-US" dirty="0" err="1"/>
              <a:t>Xiuxia</a:t>
            </a:r>
            <a:r>
              <a:rPr lang="en-US" dirty="0"/>
              <a:t> Du begins her section of the tutorial (the next section after this Introduction)</a:t>
            </a:r>
          </a:p>
        </p:txBody>
      </p:sp>
    </p:spTree>
    <p:extLst>
      <p:ext uri="{BB962C8B-B14F-4D97-AF65-F5344CB8AC3E}">
        <p14:creationId xmlns:p14="http://schemas.microsoft.com/office/powerpoint/2010/main" val="336319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52DDCD-B6CF-2846-A70B-3A45A4B4593B}"/>
              </a:ext>
            </a:extLst>
          </p:cNvPr>
          <p:cNvSpPr txBox="1">
            <a:spLocks/>
          </p:cNvSpPr>
          <p:nvPr/>
        </p:nvSpPr>
        <p:spPr>
          <a:xfrm>
            <a:off x="2409973" y="31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Metabolomics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310F7-CE0C-CF42-A115-3C1B8C5EB776}"/>
              </a:ext>
            </a:extLst>
          </p:cNvPr>
          <p:cNvSpPr txBox="1"/>
          <p:nvPr/>
        </p:nvSpPr>
        <p:spPr>
          <a:xfrm>
            <a:off x="1604078" y="1318352"/>
            <a:ext cx="2245126" cy="1200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What is the question and/or hypothesis?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76E865-835F-2149-99AF-8BFFD573330B}"/>
              </a:ext>
            </a:extLst>
          </p:cNvPr>
          <p:cNvGrpSpPr/>
          <p:nvPr/>
        </p:nvGrpSpPr>
        <p:grpSpPr>
          <a:xfrm>
            <a:off x="3849204" y="1318352"/>
            <a:ext cx="3562270" cy="1200328"/>
            <a:chOff x="2436902" y="1580666"/>
            <a:chExt cx="3562270" cy="1200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E86A95-4545-A249-A405-0C6F27FF6D96}"/>
                </a:ext>
              </a:extLst>
            </p:cNvPr>
            <p:cNvSpPr txBox="1"/>
            <p:nvPr/>
          </p:nvSpPr>
          <p:spPr>
            <a:xfrm>
              <a:off x="3242798" y="1580666"/>
              <a:ext cx="2756374" cy="1200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Samples – can I collect enough and of the right type?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09B500-BF8A-5145-BDDC-F7E3196417C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2436902" y="2180830"/>
              <a:ext cx="80589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073F30-F6CA-2141-AD4E-579D339553E2}"/>
              </a:ext>
            </a:extLst>
          </p:cNvPr>
          <p:cNvGrpSpPr/>
          <p:nvPr/>
        </p:nvGrpSpPr>
        <p:grpSpPr>
          <a:xfrm>
            <a:off x="7411474" y="1318352"/>
            <a:ext cx="2945554" cy="1200328"/>
            <a:chOff x="5458701" y="1580666"/>
            <a:chExt cx="2945554" cy="1200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9BDE0A-8DE5-A24F-AC82-2AFF3B8B2CF3}"/>
                </a:ext>
              </a:extLst>
            </p:cNvPr>
            <p:cNvSpPr txBox="1"/>
            <p:nvPr/>
          </p:nvSpPr>
          <p:spPr>
            <a:xfrm>
              <a:off x="6661254" y="1580666"/>
              <a:ext cx="1743001" cy="1200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Storage, stability and extraction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AFA677-AE97-4D47-A6C6-F8036D7CF816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5458701" y="2180830"/>
              <a:ext cx="1202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AFA7F-C359-4747-A6FF-00DBCB543AF7}"/>
              </a:ext>
            </a:extLst>
          </p:cNvPr>
          <p:cNvGrpSpPr/>
          <p:nvPr/>
        </p:nvGrpSpPr>
        <p:grpSpPr>
          <a:xfrm>
            <a:off x="8235691" y="2518680"/>
            <a:ext cx="2513164" cy="2188705"/>
            <a:chOff x="6282918" y="2780994"/>
            <a:chExt cx="2513164" cy="21887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9C9795-DC78-FF4A-93EE-86AEE04CB9C8}"/>
                </a:ext>
              </a:extLst>
            </p:cNvPr>
            <p:cNvSpPr txBox="1"/>
            <p:nvPr/>
          </p:nvSpPr>
          <p:spPr>
            <a:xfrm>
              <a:off x="6282918" y="3215372"/>
              <a:ext cx="2513164" cy="17543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Choice of the analytical method</a:t>
              </a:r>
            </a:p>
            <a:p>
              <a:pPr marL="458788" lvl="1" indent="-228600">
                <a:buFont typeface="Arial"/>
                <a:buChar char="•"/>
              </a:pPr>
              <a:r>
                <a:rPr lang="en-US" sz="2000" dirty="0"/>
                <a:t>NMR</a:t>
              </a:r>
            </a:p>
            <a:p>
              <a:pPr marL="458788" lvl="1" indent="-228600">
                <a:buFont typeface="Arial"/>
                <a:buChar char="•"/>
              </a:pPr>
              <a:r>
                <a:rPr lang="en-US" sz="2000" dirty="0"/>
                <a:t>GC-MS</a:t>
              </a:r>
            </a:p>
            <a:p>
              <a:pPr marL="458788" lvl="1" indent="-228600">
                <a:buFont typeface="Arial"/>
                <a:buChar char="•"/>
              </a:pPr>
              <a:r>
                <a:rPr lang="en-US" sz="2000" dirty="0"/>
                <a:t>LC-MS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9D2FD1-6C23-954B-A092-B937C74E789C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7539500" y="2780994"/>
              <a:ext cx="8753" cy="434378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8FC4F3-CBAD-1246-B074-229B970A9000}"/>
              </a:ext>
            </a:extLst>
          </p:cNvPr>
          <p:cNvGrpSpPr/>
          <p:nvPr/>
        </p:nvGrpSpPr>
        <p:grpSpPr>
          <a:xfrm>
            <a:off x="8249203" y="4707385"/>
            <a:ext cx="2499652" cy="1713439"/>
            <a:chOff x="6296430" y="4969699"/>
            <a:chExt cx="2499652" cy="17134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5A3FA0-855D-A344-A8BF-2EA2B708E2E1}"/>
                </a:ext>
              </a:extLst>
            </p:cNvPr>
            <p:cNvSpPr txBox="1"/>
            <p:nvPr/>
          </p:nvSpPr>
          <p:spPr>
            <a:xfrm>
              <a:off x="6296430" y="5363458"/>
              <a:ext cx="2486141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collection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CEEC0F-A11D-8E48-9A8E-316AA0005F14}"/>
                </a:ext>
              </a:extLst>
            </p:cNvPr>
            <p:cNvSpPr txBox="1"/>
            <p:nvPr/>
          </p:nvSpPr>
          <p:spPr>
            <a:xfrm>
              <a:off x="6309941" y="5852141"/>
              <a:ext cx="2486141" cy="8309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Pre-processing of the data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34B284-9464-0B49-A90B-E80A16983758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 flipH="1">
              <a:off x="7539501" y="4969699"/>
              <a:ext cx="15497" cy="393759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632F46-5DEA-7D4E-9266-797132F4D524}"/>
              </a:ext>
            </a:extLst>
          </p:cNvPr>
          <p:cNvGrpSpPr/>
          <p:nvPr/>
        </p:nvGrpSpPr>
        <p:grpSpPr>
          <a:xfrm>
            <a:off x="4854612" y="5014624"/>
            <a:ext cx="3253117" cy="1384995"/>
            <a:chOff x="3242798" y="5276938"/>
            <a:chExt cx="3253117" cy="13849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3E494F-56AC-CE4E-87FA-FF69BCB5C009}"/>
                </a:ext>
              </a:extLst>
            </p:cNvPr>
            <p:cNvSpPr txBox="1"/>
            <p:nvPr/>
          </p:nvSpPr>
          <p:spPr>
            <a:xfrm>
              <a:off x="3242798" y="5276938"/>
              <a:ext cx="2756374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Statistical analysis</a:t>
              </a:r>
            </a:p>
            <a:p>
              <a:pPr marL="512763" lvl="1" indent="-282575">
                <a:buFont typeface="Arial"/>
                <a:buChar char="•"/>
              </a:pPr>
              <a:r>
                <a:rPr lang="en-US" sz="2000" dirty="0"/>
                <a:t>Adjusted p-values</a:t>
              </a:r>
            </a:p>
            <a:p>
              <a:pPr marL="512763" lvl="1" indent="-282575">
                <a:buFont typeface="Arial"/>
                <a:buChar char="•"/>
              </a:pPr>
              <a:r>
                <a:rPr lang="en-US" sz="2000" dirty="0"/>
                <a:t>Q-values</a:t>
              </a:r>
            </a:p>
            <a:p>
              <a:pPr marL="512763" lvl="1" indent="-282575">
                <a:buFont typeface="Arial"/>
                <a:buChar char="•"/>
              </a:pPr>
              <a:r>
                <a:rPr lang="en-US" sz="2000" dirty="0"/>
                <a:t>PCA plots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09D4706-2474-A540-85FA-DB06CA81F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5146" y="6005326"/>
              <a:ext cx="310769" cy="14497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4E80FE-3D57-1C43-82FB-D7942B449397}"/>
              </a:ext>
            </a:extLst>
          </p:cNvPr>
          <p:cNvGrpSpPr/>
          <p:nvPr/>
        </p:nvGrpSpPr>
        <p:grpSpPr>
          <a:xfrm>
            <a:off x="4824818" y="2953058"/>
            <a:ext cx="2339710" cy="2038037"/>
            <a:chOff x="3445478" y="3215372"/>
            <a:chExt cx="2339710" cy="20380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15DEDA-2E17-D34A-B170-6FF5830333FD}"/>
                </a:ext>
              </a:extLst>
            </p:cNvPr>
            <p:cNvSpPr txBox="1"/>
            <p:nvPr/>
          </p:nvSpPr>
          <p:spPr>
            <a:xfrm>
              <a:off x="3445478" y="3215372"/>
              <a:ext cx="2339710" cy="1200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Database search to ID significant metabolite 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9A0DD2-E088-C447-BBFD-96141AC7552A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4615333" y="4415700"/>
              <a:ext cx="0" cy="837709"/>
            </a:xfrm>
            <a:prstGeom prst="straightConnector1">
              <a:avLst/>
            </a:prstGeom>
            <a:ln w="50800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E523E2-23E5-BA4E-BD8E-42CA744BB7A5}"/>
              </a:ext>
            </a:extLst>
          </p:cNvPr>
          <p:cNvGrpSpPr/>
          <p:nvPr/>
        </p:nvGrpSpPr>
        <p:grpSpPr>
          <a:xfrm>
            <a:off x="1604077" y="2980078"/>
            <a:ext cx="3220741" cy="1138773"/>
            <a:chOff x="457200" y="3242392"/>
            <a:chExt cx="3220741" cy="11387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E0B4C7-7367-F044-82A5-74A4FF5240A0}"/>
                </a:ext>
              </a:extLst>
            </p:cNvPr>
            <p:cNvSpPr txBox="1"/>
            <p:nvPr/>
          </p:nvSpPr>
          <p:spPr>
            <a:xfrm>
              <a:off x="457200" y="3242392"/>
              <a:ext cx="2245127" cy="11387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Validation of the metabolite ID</a:t>
              </a:r>
            </a:p>
            <a:p>
              <a:pPr marL="458788" lvl="1" indent="-228600">
                <a:buFont typeface="Arial"/>
                <a:buChar char="•"/>
              </a:pPr>
              <a:r>
                <a:rPr lang="en-US" sz="2000" dirty="0"/>
                <a:t>MSMS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1F53D6-2645-CC4A-9B54-F78140E4C48F}"/>
                </a:ext>
              </a:extLst>
            </p:cNvPr>
            <p:cNvCxnSpPr>
              <a:stCxn id="25" idx="1"/>
              <a:endCxn id="28" idx="3"/>
            </p:cNvCxnSpPr>
            <p:nvPr/>
          </p:nvCxnSpPr>
          <p:spPr>
            <a:xfrm flipH="1" flipV="1">
              <a:off x="2702327" y="3811779"/>
              <a:ext cx="975614" cy="3757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973006-F8A5-5448-9A9A-DB9BA8EDF6B9}"/>
              </a:ext>
            </a:extLst>
          </p:cNvPr>
          <p:cNvGrpSpPr/>
          <p:nvPr/>
        </p:nvGrpSpPr>
        <p:grpSpPr>
          <a:xfrm>
            <a:off x="1455445" y="4118851"/>
            <a:ext cx="2542382" cy="2072572"/>
            <a:chOff x="308568" y="4381165"/>
            <a:chExt cx="2542382" cy="20725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E6F5C3-F9AE-024F-855C-981FE9944D22}"/>
                </a:ext>
              </a:extLst>
            </p:cNvPr>
            <p:cNvSpPr txBox="1"/>
            <p:nvPr/>
          </p:nvSpPr>
          <p:spPr>
            <a:xfrm>
              <a:off x="308568" y="5253409"/>
              <a:ext cx="2542382" cy="1200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Pathway analysis and design of the next experiment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28B25D-C5E0-E344-AA5B-DDDE05D58307}"/>
                </a:ext>
              </a:extLst>
            </p:cNvPr>
            <p:cNvCxnSpPr>
              <a:stCxn id="28" idx="2"/>
              <a:endCxn id="31" idx="0"/>
            </p:cNvCxnSpPr>
            <p:nvPr/>
          </p:nvCxnSpPr>
          <p:spPr>
            <a:xfrm>
              <a:off x="1564266" y="4381165"/>
              <a:ext cx="15493" cy="872244"/>
            </a:xfrm>
            <a:prstGeom prst="straightConnector1">
              <a:avLst/>
            </a:prstGeom>
            <a:ln w="508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9EAE009-324F-6B43-B4CA-64624D69C245}"/>
              </a:ext>
            </a:extLst>
          </p:cNvPr>
          <p:cNvSpPr txBox="1"/>
          <p:nvPr/>
        </p:nvSpPr>
        <p:spPr>
          <a:xfrm>
            <a:off x="3591219" y="4410657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Mummichog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5F0089-61B7-F946-B77C-385CEED879EF}"/>
              </a:ext>
            </a:extLst>
          </p:cNvPr>
          <p:cNvSpPr txBox="1"/>
          <p:nvPr/>
        </p:nvSpPr>
        <p:spPr>
          <a:xfrm>
            <a:off x="1604064" y="6260123"/>
            <a:ext cx="237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Integrated -omics</a:t>
            </a:r>
          </a:p>
        </p:txBody>
      </p:sp>
    </p:spTree>
    <p:extLst>
      <p:ext uri="{BB962C8B-B14F-4D97-AF65-F5344CB8AC3E}">
        <p14:creationId xmlns:p14="http://schemas.microsoft.com/office/powerpoint/2010/main" val="25096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326FF-057C-3B4A-BCCC-B6B993BA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Components of the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18673-747A-7C4F-A1F6-6DDC5A9110C2}"/>
              </a:ext>
            </a:extLst>
          </p:cNvPr>
          <p:cNvSpPr/>
          <p:nvPr/>
        </p:nvSpPr>
        <p:spPr>
          <a:xfrm>
            <a:off x="838200" y="2061275"/>
            <a:ext cx="3935278" cy="164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inspection with </a:t>
            </a:r>
            <a:r>
              <a:rPr lang="en-US" sz="2400" b="1" dirty="0" err="1"/>
              <a:t>MZmine</a:t>
            </a:r>
            <a:endParaRPr lang="en-US" sz="2400" b="1" dirty="0"/>
          </a:p>
          <a:p>
            <a:pPr algn="ctr"/>
            <a:r>
              <a:rPr lang="en-US" sz="2400" b="1" dirty="0" err="1"/>
              <a:t>Xiuxia</a:t>
            </a:r>
            <a:r>
              <a:rPr lang="en-US" sz="2400" b="1" dirty="0"/>
              <a:t> Du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F5D61-F524-8144-935C-12C17A06C7C2}"/>
              </a:ext>
            </a:extLst>
          </p:cNvPr>
          <p:cNvSpPr/>
          <p:nvPr/>
        </p:nvSpPr>
        <p:spPr>
          <a:xfrm>
            <a:off x="6106332" y="2045776"/>
            <a:ext cx="4541004" cy="16893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XCMSonline</a:t>
            </a:r>
            <a:r>
              <a:rPr lang="en-US" sz="2400" b="1" dirty="0"/>
              <a:t> – Steve Barnes</a:t>
            </a:r>
          </a:p>
          <a:p>
            <a:pPr algn="ctr"/>
            <a:r>
              <a:rPr lang="en-US" sz="2400" b="1" dirty="0"/>
              <a:t>XCMS in R – </a:t>
            </a:r>
            <a:r>
              <a:rPr lang="en-US" sz="2400" b="1" dirty="0" err="1"/>
              <a:t>Xiuxia</a:t>
            </a:r>
            <a:r>
              <a:rPr lang="en-US" sz="2400" b="1" dirty="0"/>
              <a:t> Du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81917-6772-7F49-95B4-97AC4953CF9C}"/>
              </a:ext>
            </a:extLst>
          </p:cNvPr>
          <p:cNvSpPr/>
          <p:nvPr/>
        </p:nvSpPr>
        <p:spPr>
          <a:xfrm>
            <a:off x="6106332" y="4262034"/>
            <a:ext cx="4541004" cy="1890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MetaboAnalyst</a:t>
            </a:r>
            <a:r>
              <a:rPr lang="en-US" sz="2400" dirty="0"/>
              <a:t> – Steve Barnes</a:t>
            </a:r>
          </a:p>
        </p:txBody>
      </p:sp>
    </p:spTree>
    <p:extLst>
      <p:ext uri="{BB962C8B-B14F-4D97-AF65-F5344CB8AC3E}">
        <p14:creationId xmlns:p14="http://schemas.microsoft.com/office/powerpoint/2010/main" val="153272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63E82D-D79F-E440-9B2E-D2BE5632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Data files are available on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Github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37C1-EC93-BD4E-A010-58D1B578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https://github.com/duxiuxia-bioinformatics/MCBIOS-2019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1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203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Tutorial on metabolomics data analysis</vt:lpstr>
      <vt:lpstr>Important to note</vt:lpstr>
      <vt:lpstr>PowerPoint Presentation</vt:lpstr>
      <vt:lpstr>Components of the tutorial</vt:lpstr>
      <vt:lpstr>Data files are available on Github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metabolomics data analysis</dc:title>
  <dc:creator>Barnes, Stephen</dc:creator>
  <cp:lastModifiedBy>Barnes, Stephen</cp:lastModifiedBy>
  <cp:revision>4</cp:revision>
  <dcterms:created xsi:type="dcterms:W3CDTF">2019-03-26T03:35:44Z</dcterms:created>
  <dcterms:modified xsi:type="dcterms:W3CDTF">2019-03-26T20:26:15Z</dcterms:modified>
</cp:coreProperties>
</file>