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7"/>
    <p:restoredTop sz="94652"/>
  </p:normalViewPr>
  <p:slideViewPr>
    <p:cSldViewPr snapToGrid="0" snapToObjects="1">
      <p:cViewPr varScale="1">
        <p:scale>
          <a:sx n="86" d="100"/>
          <a:sy n="86" d="100"/>
        </p:scale>
        <p:origin x="23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8EA-2D05-E147-BBD9-61FEFE64E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93063-FF67-C24E-BFCE-5D6F1EFA8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10E03-F929-1742-B915-58273E0C24B0}"/>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3692E660-B4BA-7F48-992A-E53768E57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AE062-8611-8D46-83F2-529865DAFFC4}"/>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415960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CCFF-B982-C04C-ADBC-3FE77B0E6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EE856-69FD-4844-BFC5-D781A84771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3EDBF-FEB3-9D48-B621-476E7717D724}"/>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99A656AE-6AAC-AA43-B3F8-FD38411BA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B4895-7676-1E4A-A0C0-0EE2B6160666}"/>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213411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85ECA-106E-EB4C-B2E4-450339814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CF70D-4D1E-B243-B335-45CCE93BCA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FB1B9-A58D-C548-B246-284523870EB1}"/>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440B4774-591D-3845-9703-C0A68CE65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27006-46DB-B746-A9D4-EBCD25E312A1}"/>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309359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8964-C6E0-BE4B-B371-71149B4CB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52D6B-C7A0-1F46-B501-D6100F3DAA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D62C9-3859-EF47-8E64-1CC93D7359AD}"/>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D5E4AE89-18D2-344A-BFC6-349B938A4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3521-132B-5140-A65C-AF43A2BA93BD}"/>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155210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9AFE-DE08-9140-A2C1-7D2FA9469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B8336-2B49-F340-A2E8-C8A507F3A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84FE1E-C08A-6943-9647-91BF08A0A48D}"/>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66E3EC6F-F68F-3849-A781-AD774CBD2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98A9D-0202-B04B-A32E-3304613032C1}"/>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428738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A9A4-9123-224B-967A-00831BE58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A2FEF7-87C2-AF43-9ABE-26903C3CA8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7E7A58-909D-8141-B89B-0BF953487C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299DE-F519-E044-8490-9A1A7E5EC055}"/>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6" name="Footer Placeholder 5">
            <a:extLst>
              <a:ext uri="{FF2B5EF4-FFF2-40B4-BE49-F238E27FC236}">
                <a16:creationId xmlns:a16="http://schemas.microsoft.com/office/drawing/2014/main" id="{70C6EDB5-F924-AA48-A6B7-3FEA618C5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BD00-A5A9-1A47-9658-A4015760B535}"/>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31111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2BD6-4CD7-F74F-9F91-18BE0A7DAB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913D3A-C694-5E43-B84E-2EAD5EA012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EF5D38-FDE6-4D45-BB37-DFC904A9B0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80005-8EB7-5B44-9FF6-7D0837E6F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8B78CA-6E4C-1343-8C1E-043C5341B9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AEE8CA-5411-E54D-9B30-958188AF6962}"/>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8" name="Footer Placeholder 7">
            <a:extLst>
              <a:ext uri="{FF2B5EF4-FFF2-40B4-BE49-F238E27FC236}">
                <a16:creationId xmlns:a16="http://schemas.microsoft.com/office/drawing/2014/main" id="{E57040A0-70C7-8742-98B3-5D955D1191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84777-8DE3-D74B-B408-D507879E91E5}"/>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31494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AE13-9BD1-F242-AF61-258490532C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C8140-17F8-E440-B749-8B92E94B180A}"/>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4" name="Footer Placeholder 3">
            <a:extLst>
              <a:ext uri="{FF2B5EF4-FFF2-40B4-BE49-F238E27FC236}">
                <a16:creationId xmlns:a16="http://schemas.microsoft.com/office/drawing/2014/main" id="{F5757477-6BB8-CF4E-AB6B-3083C1AAFD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A34EB7-CD65-E340-9897-A32C84548708}"/>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333820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F58A5-4D0B-BF44-9F68-490E2E2E096D}"/>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3" name="Footer Placeholder 2">
            <a:extLst>
              <a:ext uri="{FF2B5EF4-FFF2-40B4-BE49-F238E27FC236}">
                <a16:creationId xmlns:a16="http://schemas.microsoft.com/office/drawing/2014/main" id="{E2693B1B-53AC-1C40-9D63-72C560D62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0DF86A-CB38-1349-9C72-C40E6FA860D1}"/>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1385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959D-8E91-004A-A1A4-EA708FB9C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1F99C-69EB-004D-80AA-E19DA363C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B4060F-046E-7E43-935D-9A7D930BC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1A913A-2C4E-9D48-B4D0-60A8E1BABB82}"/>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6" name="Footer Placeholder 5">
            <a:extLst>
              <a:ext uri="{FF2B5EF4-FFF2-40B4-BE49-F238E27FC236}">
                <a16:creationId xmlns:a16="http://schemas.microsoft.com/office/drawing/2014/main" id="{C5350F4C-AF9C-C54E-949A-BF4B56092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CFFE2-4DF4-CE43-BD26-62860331F2DE}"/>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184755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2F66-E41B-074E-84BF-834801833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53AA3B-586C-A048-924C-BDE4D8331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E4663-5DA8-364B-89E7-17CA22CDD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60E17D-84A6-1F44-AA16-60D15B9DC2E4}"/>
              </a:ext>
            </a:extLst>
          </p:cNvPr>
          <p:cNvSpPr>
            <a:spLocks noGrp="1"/>
          </p:cNvSpPr>
          <p:nvPr>
            <p:ph type="dt" sz="half" idx="10"/>
          </p:nvPr>
        </p:nvSpPr>
        <p:spPr/>
        <p:txBody>
          <a:bodyPr/>
          <a:lstStyle/>
          <a:p>
            <a:fld id="{A26CDC4D-808F-BB4F-9F91-9C806A712DAA}" type="datetimeFigureOut">
              <a:rPr lang="en-US" smtClean="0"/>
              <a:t>3/21/19</a:t>
            </a:fld>
            <a:endParaRPr lang="en-US"/>
          </a:p>
        </p:txBody>
      </p:sp>
      <p:sp>
        <p:nvSpPr>
          <p:cNvPr id="6" name="Footer Placeholder 5">
            <a:extLst>
              <a:ext uri="{FF2B5EF4-FFF2-40B4-BE49-F238E27FC236}">
                <a16:creationId xmlns:a16="http://schemas.microsoft.com/office/drawing/2014/main" id="{D09114E5-AB90-3942-8032-B3C7D76AA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04D1B-A58C-7A40-81CC-66D14E5F76DC}"/>
              </a:ext>
            </a:extLst>
          </p:cNvPr>
          <p:cNvSpPr>
            <a:spLocks noGrp="1"/>
          </p:cNvSpPr>
          <p:nvPr>
            <p:ph type="sldNum" sz="quarter" idx="12"/>
          </p:nvPr>
        </p:nvSpPr>
        <p:spPr/>
        <p:txBody>
          <a:bodyPr/>
          <a:lstStyle/>
          <a:p>
            <a:fld id="{FA57EF1A-8FA6-8642-88BE-61D2198A02B7}" type="slidenum">
              <a:rPr lang="en-US" smtClean="0"/>
              <a:t>‹#›</a:t>
            </a:fld>
            <a:endParaRPr lang="en-US"/>
          </a:p>
        </p:txBody>
      </p:sp>
    </p:spTree>
    <p:extLst>
      <p:ext uri="{BB962C8B-B14F-4D97-AF65-F5344CB8AC3E}">
        <p14:creationId xmlns:p14="http://schemas.microsoft.com/office/powerpoint/2010/main" val="68529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75261-68BB-8742-ACA0-A48372AA4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967BF-E608-514E-9EEB-7F68C8330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9E790-DC00-5E4E-8E18-1C6BB533D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DC4D-808F-BB4F-9F91-9C806A712DAA}" type="datetimeFigureOut">
              <a:rPr lang="en-US" smtClean="0"/>
              <a:t>3/21/19</a:t>
            </a:fld>
            <a:endParaRPr lang="en-US"/>
          </a:p>
        </p:txBody>
      </p:sp>
      <p:sp>
        <p:nvSpPr>
          <p:cNvPr id="5" name="Footer Placeholder 4">
            <a:extLst>
              <a:ext uri="{FF2B5EF4-FFF2-40B4-BE49-F238E27FC236}">
                <a16:creationId xmlns:a16="http://schemas.microsoft.com/office/drawing/2014/main" id="{FA1F97BD-5E6B-AB42-8CD4-0422C1B12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B5182-4C59-474F-AB99-7F54A31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7EF1A-8FA6-8642-88BE-61D2198A02B7}" type="slidenum">
              <a:rPr lang="en-US" smtClean="0"/>
              <a:t>‹#›</a:t>
            </a:fld>
            <a:endParaRPr lang="en-US"/>
          </a:p>
        </p:txBody>
      </p:sp>
    </p:spTree>
    <p:extLst>
      <p:ext uri="{BB962C8B-B14F-4D97-AF65-F5344CB8AC3E}">
        <p14:creationId xmlns:p14="http://schemas.microsoft.com/office/powerpoint/2010/main" val="271326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xcmsonline.scripp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2CD8-9189-F645-B324-AAA26C889691}"/>
              </a:ext>
            </a:extLst>
          </p:cNvPr>
          <p:cNvSpPr>
            <a:spLocks noGrp="1"/>
          </p:cNvSpPr>
          <p:nvPr>
            <p:ph type="ctrTitle"/>
          </p:nvPr>
        </p:nvSpPr>
        <p:spPr/>
        <p:txBody>
          <a:bodyPr/>
          <a:lstStyle/>
          <a:p>
            <a:r>
              <a:rPr lang="en-US" b="1" dirty="0">
                <a:solidFill>
                  <a:srgbClr val="FF0000"/>
                </a:solidFill>
                <a:latin typeface="+mn-lt"/>
              </a:rPr>
              <a:t>Identifying ion features in metabolomics</a:t>
            </a:r>
          </a:p>
        </p:txBody>
      </p:sp>
      <p:sp>
        <p:nvSpPr>
          <p:cNvPr id="3" name="Subtitle 2">
            <a:extLst>
              <a:ext uri="{FF2B5EF4-FFF2-40B4-BE49-F238E27FC236}">
                <a16:creationId xmlns:a16="http://schemas.microsoft.com/office/drawing/2014/main" id="{75B1B829-17F7-204D-A11D-FC3137258680}"/>
              </a:ext>
            </a:extLst>
          </p:cNvPr>
          <p:cNvSpPr>
            <a:spLocks noGrp="1"/>
          </p:cNvSpPr>
          <p:nvPr>
            <p:ph type="subTitle" idx="1"/>
          </p:nvPr>
        </p:nvSpPr>
        <p:spPr/>
        <p:txBody>
          <a:bodyPr/>
          <a:lstStyle/>
          <a:p>
            <a:r>
              <a:rPr lang="en-US" b="1" dirty="0"/>
              <a:t>Stephen Barnes, PhD, UAB</a:t>
            </a:r>
          </a:p>
          <a:p>
            <a:r>
              <a:rPr lang="en-US" b="1" dirty="0" err="1"/>
              <a:t>Xiuxia</a:t>
            </a:r>
            <a:r>
              <a:rPr lang="en-US" b="1" dirty="0"/>
              <a:t> Du, PhD, UNC-Charlotte</a:t>
            </a:r>
          </a:p>
        </p:txBody>
      </p:sp>
      <p:sp>
        <p:nvSpPr>
          <p:cNvPr id="4" name="TextBox 3">
            <a:extLst>
              <a:ext uri="{FF2B5EF4-FFF2-40B4-BE49-F238E27FC236}">
                <a16:creationId xmlns:a16="http://schemas.microsoft.com/office/drawing/2014/main" id="{D294D503-2E34-3B4A-B100-BB1839EBBA0D}"/>
              </a:ext>
            </a:extLst>
          </p:cNvPr>
          <p:cNvSpPr txBox="1"/>
          <p:nvPr/>
        </p:nvSpPr>
        <p:spPr>
          <a:xfrm>
            <a:off x="8322590" y="247973"/>
            <a:ext cx="2995692" cy="369332"/>
          </a:xfrm>
          <a:prstGeom prst="rect">
            <a:avLst/>
          </a:prstGeom>
          <a:noFill/>
        </p:spPr>
        <p:txBody>
          <a:bodyPr wrap="none" rtlCol="0">
            <a:spAutoFit/>
          </a:bodyPr>
          <a:lstStyle/>
          <a:p>
            <a:r>
              <a:rPr lang="en-US" b="1" dirty="0"/>
              <a:t>2019 MCBIOS tutorial session</a:t>
            </a:r>
          </a:p>
        </p:txBody>
      </p:sp>
    </p:spTree>
    <p:extLst>
      <p:ext uri="{BB962C8B-B14F-4D97-AF65-F5344CB8AC3E}">
        <p14:creationId xmlns:p14="http://schemas.microsoft.com/office/powerpoint/2010/main" val="42744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3558B-D7F6-C64E-BCC2-0267EA48A8D6}"/>
              </a:ext>
            </a:extLst>
          </p:cNvPr>
          <p:cNvPicPr>
            <a:picLocks noChangeAspect="1"/>
          </p:cNvPicPr>
          <p:nvPr/>
        </p:nvPicPr>
        <p:blipFill>
          <a:blip r:embed="rId2"/>
          <a:stretch>
            <a:fillRect/>
          </a:stretch>
        </p:blipFill>
        <p:spPr>
          <a:xfrm>
            <a:off x="1748117" y="1090410"/>
            <a:ext cx="8357618" cy="5595235"/>
          </a:xfrm>
          <a:prstGeom prst="rect">
            <a:avLst/>
          </a:prstGeom>
        </p:spPr>
      </p:pic>
      <p:sp>
        <p:nvSpPr>
          <p:cNvPr id="3" name="TextBox 2">
            <a:extLst>
              <a:ext uri="{FF2B5EF4-FFF2-40B4-BE49-F238E27FC236}">
                <a16:creationId xmlns:a16="http://schemas.microsoft.com/office/drawing/2014/main" id="{960147B4-8FA1-C34A-8C73-E7069D6E0492}"/>
              </a:ext>
            </a:extLst>
          </p:cNvPr>
          <p:cNvSpPr txBox="1"/>
          <p:nvPr/>
        </p:nvSpPr>
        <p:spPr>
          <a:xfrm>
            <a:off x="389965" y="215153"/>
            <a:ext cx="11608050" cy="584775"/>
          </a:xfrm>
          <a:prstGeom prst="rect">
            <a:avLst/>
          </a:prstGeom>
          <a:noFill/>
        </p:spPr>
        <p:txBody>
          <a:bodyPr wrap="none" rtlCol="0">
            <a:spAutoFit/>
          </a:bodyPr>
          <a:lstStyle/>
          <a:p>
            <a:pPr algn="ctr"/>
            <a:r>
              <a:rPr lang="en-US" sz="3200" b="1" dirty="0">
                <a:solidFill>
                  <a:srgbClr val="FF0000"/>
                </a:solidFill>
              </a:rPr>
              <a:t>Notice that the GEN treated samples (----) are causing RT variation</a:t>
            </a:r>
          </a:p>
        </p:txBody>
      </p:sp>
    </p:spTree>
    <p:extLst>
      <p:ext uri="{BB962C8B-B14F-4D97-AF65-F5344CB8AC3E}">
        <p14:creationId xmlns:p14="http://schemas.microsoft.com/office/powerpoint/2010/main" val="38741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4E6915-A1B6-AC4C-9425-FCFC36322FDB}"/>
              </a:ext>
            </a:extLst>
          </p:cNvPr>
          <p:cNvPicPr>
            <a:picLocks noChangeAspect="1"/>
          </p:cNvPicPr>
          <p:nvPr/>
        </p:nvPicPr>
        <p:blipFill>
          <a:blip r:embed="rId2"/>
          <a:stretch>
            <a:fillRect/>
          </a:stretch>
        </p:blipFill>
        <p:spPr>
          <a:xfrm>
            <a:off x="586497" y="474065"/>
            <a:ext cx="7531100" cy="5918200"/>
          </a:xfrm>
          <a:prstGeom prst="rect">
            <a:avLst/>
          </a:prstGeom>
        </p:spPr>
      </p:pic>
      <p:sp>
        <p:nvSpPr>
          <p:cNvPr id="4" name="TextBox 3">
            <a:extLst>
              <a:ext uri="{FF2B5EF4-FFF2-40B4-BE49-F238E27FC236}">
                <a16:creationId xmlns:a16="http://schemas.microsoft.com/office/drawing/2014/main" id="{6D02509C-06EF-B44D-8740-688FD8900A2C}"/>
              </a:ext>
            </a:extLst>
          </p:cNvPr>
          <p:cNvSpPr txBox="1"/>
          <p:nvPr/>
        </p:nvSpPr>
        <p:spPr>
          <a:xfrm>
            <a:off x="7974107" y="1317812"/>
            <a:ext cx="4020670" cy="2585323"/>
          </a:xfrm>
          <a:prstGeom prst="rect">
            <a:avLst/>
          </a:prstGeom>
          <a:noFill/>
        </p:spPr>
        <p:txBody>
          <a:bodyPr wrap="square" rtlCol="0">
            <a:spAutoFit/>
          </a:bodyPr>
          <a:lstStyle/>
          <a:p>
            <a:r>
              <a:rPr lang="en-US" dirty="0"/>
              <a:t>This Cloud plot shows ions that are increased (green) or lowered (red). The size of each circle is the fold change and the color intensity represents the the p-value (more intense means a lower p-value).</a:t>
            </a:r>
          </a:p>
          <a:p>
            <a:endParaRPr lang="en-US" dirty="0"/>
          </a:p>
          <a:p>
            <a:r>
              <a:rPr lang="en-US" dirty="0"/>
              <a:t>XCMS also has an interactive Cloud plot (see later).</a:t>
            </a:r>
          </a:p>
        </p:txBody>
      </p:sp>
    </p:spTree>
    <p:extLst>
      <p:ext uri="{BB962C8B-B14F-4D97-AF65-F5344CB8AC3E}">
        <p14:creationId xmlns:p14="http://schemas.microsoft.com/office/powerpoint/2010/main" val="425334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8E9E6-9CE8-7040-9F0E-054ED40597E0}"/>
              </a:ext>
            </a:extLst>
          </p:cNvPr>
          <p:cNvPicPr>
            <a:picLocks noChangeAspect="1"/>
          </p:cNvPicPr>
          <p:nvPr/>
        </p:nvPicPr>
        <p:blipFill>
          <a:blip r:embed="rId2"/>
          <a:stretch>
            <a:fillRect/>
          </a:stretch>
        </p:blipFill>
        <p:spPr>
          <a:xfrm>
            <a:off x="551329" y="1065934"/>
            <a:ext cx="8482694" cy="5081614"/>
          </a:xfrm>
          <a:prstGeom prst="rect">
            <a:avLst/>
          </a:prstGeom>
        </p:spPr>
      </p:pic>
      <p:sp>
        <p:nvSpPr>
          <p:cNvPr id="3" name="TextBox 2">
            <a:extLst>
              <a:ext uri="{FF2B5EF4-FFF2-40B4-BE49-F238E27FC236}">
                <a16:creationId xmlns:a16="http://schemas.microsoft.com/office/drawing/2014/main" id="{90BDE3C8-0480-464A-AE87-483A6C3D7DDE}"/>
              </a:ext>
            </a:extLst>
          </p:cNvPr>
          <p:cNvSpPr txBox="1"/>
          <p:nvPr/>
        </p:nvSpPr>
        <p:spPr>
          <a:xfrm>
            <a:off x="9034023" y="1694329"/>
            <a:ext cx="2846294" cy="1754326"/>
          </a:xfrm>
          <a:prstGeom prst="rect">
            <a:avLst/>
          </a:prstGeom>
          <a:noFill/>
        </p:spPr>
        <p:txBody>
          <a:bodyPr wrap="square" rtlCol="0">
            <a:spAutoFit/>
          </a:bodyPr>
          <a:lstStyle/>
          <a:p>
            <a:r>
              <a:rPr lang="en-US" dirty="0"/>
              <a:t>XCMS does not take into account normalization. Urine volumes are dependent on fluid intake that can be variable from animal to animal.</a:t>
            </a:r>
          </a:p>
        </p:txBody>
      </p:sp>
      <p:sp>
        <p:nvSpPr>
          <p:cNvPr id="4" name="TextBox 3">
            <a:extLst>
              <a:ext uri="{FF2B5EF4-FFF2-40B4-BE49-F238E27FC236}">
                <a16:creationId xmlns:a16="http://schemas.microsoft.com/office/drawing/2014/main" id="{21A83C6C-4207-EF4D-8C88-E70A68831005}"/>
              </a:ext>
            </a:extLst>
          </p:cNvPr>
          <p:cNvSpPr txBox="1"/>
          <p:nvPr/>
        </p:nvSpPr>
        <p:spPr>
          <a:xfrm>
            <a:off x="9034024" y="3606741"/>
            <a:ext cx="2846294" cy="1754326"/>
          </a:xfrm>
          <a:prstGeom prst="rect">
            <a:avLst/>
          </a:prstGeom>
          <a:noFill/>
        </p:spPr>
        <p:txBody>
          <a:bodyPr wrap="square" rtlCol="0">
            <a:spAutoFit/>
          </a:bodyPr>
          <a:lstStyle/>
          <a:p>
            <a:r>
              <a:rPr lang="en-US" dirty="0"/>
              <a:t>Nonetheless, it can be seen that the controls tend to cluster together (except for animal #6). The GEN group are much more scattered. </a:t>
            </a:r>
          </a:p>
          <a:p>
            <a:endParaRPr lang="en-US" dirty="0"/>
          </a:p>
        </p:txBody>
      </p:sp>
    </p:spTree>
    <p:extLst>
      <p:ext uri="{BB962C8B-B14F-4D97-AF65-F5344CB8AC3E}">
        <p14:creationId xmlns:p14="http://schemas.microsoft.com/office/powerpoint/2010/main" val="57204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11F65B-9E10-0146-A60F-95DCDE3E4DCD}"/>
              </a:ext>
            </a:extLst>
          </p:cNvPr>
          <p:cNvPicPr>
            <a:picLocks noChangeAspect="1"/>
          </p:cNvPicPr>
          <p:nvPr/>
        </p:nvPicPr>
        <p:blipFill>
          <a:blip r:embed="rId2"/>
          <a:stretch>
            <a:fillRect/>
          </a:stretch>
        </p:blipFill>
        <p:spPr>
          <a:xfrm>
            <a:off x="217076" y="988414"/>
            <a:ext cx="11817933" cy="5640986"/>
          </a:xfrm>
          <a:prstGeom prst="rect">
            <a:avLst/>
          </a:prstGeom>
        </p:spPr>
      </p:pic>
      <p:sp>
        <p:nvSpPr>
          <p:cNvPr id="3" name="Title 2">
            <a:extLst>
              <a:ext uri="{FF2B5EF4-FFF2-40B4-BE49-F238E27FC236}">
                <a16:creationId xmlns:a16="http://schemas.microsoft.com/office/drawing/2014/main" id="{A72A5AF4-DA77-524D-B9D2-C856BE7BE6C1}"/>
              </a:ext>
            </a:extLst>
          </p:cNvPr>
          <p:cNvSpPr>
            <a:spLocks noGrp="1"/>
          </p:cNvSpPr>
          <p:nvPr>
            <p:ph type="title"/>
          </p:nvPr>
        </p:nvSpPr>
        <p:spPr>
          <a:xfrm>
            <a:off x="868242" y="-145863"/>
            <a:ext cx="10515600" cy="1325563"/>
          </a:xfrm>
        </p:spPr>
        <p:txBody>
          <a:bodyPr/>
          <a:lstStyle/>
          <a:p>
            <a:pPr algn="ctr"/>
            <a:r>
              <a:rPr lang="en-US" b="1" dirty="0">
                <a:solidFill>
                  <a:srgbClr val="FF0000"/>
                </a:solidFill>
                <a:latin typeface="+mn-lt"/>
              </a:rPr>
              <a:t>Results table</a:t>
            </a:r>
          </a:p>
        </p:txBody>
      </p:sp>
    </p:spTree>
    <p:extLst>
      <p:ext uri="{BB962C8B-B14F-4D97-AF65-F5344CB8AC3E}">
        <p14:creationId xmlns:p14="http://schemas.microsoft.com/office/powerpoint/2010/main" val="159699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F08DE-2FA1-1F49-83F4-C3ADF30FB6A2}"/>
              </a:ext>
            </a:extLst>
          </p:cNvPr>
          <p:cNvPicPr>
            <a:picLocks noChangeAspect="1"/>
          </p:cNvPicPr>
          <p:nvPr/>
        </p:nvPicPr>
        <p:blipFill>
          <a:blip r:embed="rId2"/>
          <a:stretch>
            <a:fillRect/>
          </a:stretch>
        </p:blipFill>
        <p:spPr>
          <a:xfrm>
            <a:off x="3994175" y="3291143"/>
            <a:ext cx="4714637" cy="3464399"/>
          </a:xfrm>
          <a:prstGeom prst="rect">
            <a:avLst/>
          </a:prstGeom>
        </p:spPr>
      </p:pic>
      <p:pic>
        <p:nvPicPr>
          <p:cNvPr id="5" name="Picture 4">
            <a:extLst>
              <a:ext uri="{FF2B5EF4-FFF2-40B4-BE49-F238E27FC236}">
                <a16:creationId xmlns:a16="http://schemas.microsoft.com/office/drawing/2014/main" id="{05A428D8-EA5F-3342-81FE-20C4AD75AA00}"/>
              </a:ext>
            </a:extLst>
          </p:cNvPr>
          <p:cNvPicPr>
            <a:picLocks noChangeAspect="1"/>
          </p:cNvPicPr>
          <p:nvPr/>
        </p:nvPicPr>
        <p:blipFill>
          <a:blip r:embed="rId3"/>
          <a:stretch>
            <a:fillRect/>
          </a:stretch>
        </p:blipFill>
        <p:spPr>
          <a:xfrm>
            <a:off x="1798544" y="266167"/>
            <a:ext cx="9105900" cy="3024976"/>
          </a:xfrm>
          <a:prstGeom prst="rect">
            <a:avLst/>
          </a:prstGeom>
        </p:spPr>
      </p:pic>
      <p:sp>
        <p:nvSpPr>
          <p:cNvPr id="8" name="TextBox 7">
            <a:extLst>
              <a:ext uri="{FF2B5EF4-FFF2-40B4-BE49-F238E27FC236}">
                <a16:creationId xmlns:a16="http://schemas.microsoft.com/office/drawing/2014/main" id="{59133325-D67F-FD4E-8082-8B433254912C}"/>
              </a:ext>
            </a:extLst>
          </p:cNvPr>
          <p:cNvSpPr txBox="1"/>
          <p:nvPr/>
        </p:nvSpPr>
        <p:spPr>
          <a:xfrm>
            <a:off x="8861613" y="3845859"/>
            <a:ext cx="2891118" cy="1200329"/>
          </a:xfrm>
          <a:prstGeom prst="rect">
            <a:avLst/>
          </a:prstGeom>
          <a:noFill/>
        </p:spPr>
        <p:txBody>
          <a:bodyPr wrap="square" rtlCol="0">
            <a:spAutoFit/>
          </a:bodyPr>
          <a:lstStyle/>
          <a:p>
            <a:r>
              <a:rPr lang="en-US" dirty="0"/>
              <a:t>This ion feature is associated with the GEN treatment (red line) and not the controls (black line)</a:t>
            </a:r>
          </a:p>
        </p:txBody>
      </p:sp>
    </p:spTree>
    <p:extLst>
      <p:ext uri="{BB962C8B-B14F-4D97-AF65-F5344CB8AC3E}">
        <p14:creationId xmlns:p14="http://schemas.microsoft.com/office/powerpoint/2010/main" val="141460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EF0B8-3FD3-8B4B-AF78-B21969489C93}"/>
              </a:ext>
            </a:extLst>
          </p:cNvPr>
          <p:cNvPicPr>
            <a:picLocks noChangeAspect="1"/>
          </p:cNvPicPr>
          <p:nvPr/>
        </p:nvPicPr>
        <p:blipFill>
          <a:blip r:embed="rId2"/>
          <a:stretch>
            <a:fillRect/>
          </a:stretch>
        </p:blipFill>
        <p:spPr>
          <a:xfrm>
            <a:off x="7597728" y="3433075"/>
            <a:ext cx="2755900" cy="2120900"/>
          </a:xfrm>
          <a:prstGeom prst="rect">
            <a:avLst/>
          </a:prstGeom>
        </p:spPr>
      </p:pic>
      <p:pic>
        <p:nvPicPr>
          <p:cNvPr id="5" name="Picture 4">
            <a:extLst>
              <a:ext uri="{FF2B5EF4-FFF2-40B4-BE49-F238E27FC236}">
                <a16:creationId xmlns:a16="http://schemas.microsoft.com/office/drawing/2014/main" id="{A89C2E9E-7761-F04F-9CA2-1E2C275D4130}"/>
              </a:ext>
            </a:extLst>
          </p:cNvPr>
          <p:cNvPicPr>
            <a:picLocks noChangeAspect="1"/>
          </p:cNvPicPr>
          <p:nvPr/>
        </p:nvPicPr>
        <p:blipFill>
          <a:blip r:embed="rId3"/>
          <a:stretch>
            <a:fillRect/>
          </a:stretch>
        </p:blipFill>
        <p:spPr>
          <a:xfrm>
            <a:off x="1105468" y="3099697"/>
            <a:ext cx="5004987" cy="3639064"/>
          </a:xfrm>
          <a:prstGeom prst="rect">
            <a:avLst/>
          </a:prstGeom>
        </p:spPr>
      </p:pic>
      <p:grpSp>
        <p:nvGrpSpPr>
          <p:cNvPr id="12" name="Group 11">
            <a:extLst>
              <a:ext uri="{FF2B5EF4-FFF2-40B4-BE49-F238E27FC236}">
                <a16:creationId xmlns:a16="http://schemas.microsoft.com/office/drawing/2014/main" id="{0C2F3D54-B982-5241-AC33-481250284F52}"/>
              </a:ext>
            </a:extLst>
          </p:cNvPr>
          <p:cNvGrpSpPr/>
          <p:nvPr/>
        </p:nvGrpSpPr>
        <p:grpSpPr>
          <a:xfrm>
            <a:off x="0" y="487283"/>
            <a:ext cx="12866051" cy="2087647"/>
            <a:chOff x="0" y="487283"/>
            <a:chExt cx="12866051" cy="2087647"/>
          </a:xfrm>
        </p:grpSpPr>
        <p:grpSp>
          <p:nvGrpSpPr>
            <p:cNvPr id="10" name="Group 9">
              <a:extLst>
                <a:ext uri="{FF2B5EF4-FFF2-40B4-BE49-F238E27FC236}">
                  <a16:creationId xmlns:a16="http://schemas.microsoft.com/office/drawing/2014/main" id="{55B88809-6B7B-2347-A815-71CE6DA0C749}"/>
                </a:ext>
              </a:extLst>
            </p:cNvPr>
            <p:cNvGrpSpPr/>
            <p:nvPr/>
          </p:nvGrpSpPr>
          <p:grpSpPr>
            <a:xfrm>
              <a:off x="0" y="487283"/>
              <a:ext cx="12866051" cy="2087647"/>
              <a:chOff x="300000" y="487283"/>
              <a:chExt cx="12866051" cy="2087647"/>
            </a:xfrm>
          </p:grpSpPr>
          <p:pic>
            <p:nvPicPr>
              <p:cNvPr id="7" name="Picture 6">
                <a:extLst>
                  <a:ext uri="{FF2B5EF4-FFF2-40B4-BE49-F238E27FC236}">
                    <a16:creationId xmlns:a16="http://schemas.microsoft.com/office/drawing/2014/main" id="{BD54B32B-F76D-AA45-B9F8-50B13A6DAF87}"/>
                  </a:ext>
                </a:extLst>
              </p:cNvPr>
              <p:cNvPicPr>
                <a:picLocks noChangeAspect="1"/>
              </p:cNvPicPr>
              <p:nvPr/>
            </p:nvPicPr>
            <p:blipFill>
              <a:blip r:embed="rId4"/>
              <a:stretch>
                <a:fillRect/>
              </a:stretch>
            </p:blipFill>
            <p:spPr>
              <a:xfrm>
                <a:off x="300000" y="487283"/>
                <a:ext cx="11938000" cy="546100"/>
              </a:xfrm>
              <a:prstGeom prst="rect">
                <a:avLst/>
              </a:prstGeom>
            </p:spPr>
          </p:pic>
          <p:pic>
            <p:nvPicPr>
              <p:cNvPr id="9" name="Picture 8">
                <a:extLst>
                  <a:ext uri="{FF2B5EF4-FFF2-40B4-BE49-F238E27FC236}">
                    <a16:creationId xmlns:a16="http://schemas.microsoft.com/office/drawing/2014/main" id="{53115A18-2E96-264D-8457-44E1E0889467}"/>
                  </a:ext>
                </a:extLst>
              </p:cNvPr>
              <p:cNvPicPr>
                <a:picLocks noChangeAspect="1"/>
              </p:cNvPicPr>
              <p:nvPr/>
            </p:nvPicPr>
            <p:blipFill>
              <a:blip r:embed="rId5"/>
              <a:stretch>
                <a:fillRect/>
              </a:stretch>
            </p:blipFill>
            <p:spPr>
              <a:xfrm>
                <a:off x="573207" y="1012050"/>
                <a:ext cx="12592844" cy="1562880"/>
              </a:xfrm>
              <a:prstGeom prst="rect">
                <a:avLst/>
              </a:prstGeom>
            </p:spPr>
          </p:pic>
        </p:grpSp>
        <p:sp>
          <p:nvSpPr>
            <p:cNvPr id="11" name="Rectangle 10">
              <a:extLst>
                <a:ext uri="{FF2B5EF4-FFF2-40B4-BE49-F238E27FC236}">
                  <a16:creationId xmlns:a16="http://schemas.microsoft.com/office/drawing/2014/main" id="{5584DE73-0D16-0441-B140-FF8C22A58417}"/>
                </a:ext>
              </a:extLst>
            </p:cNvPr>
            <p:cNvSpPr/>
            <p:nvPr/>
          </p:nvSpPr>
          <p:spPr>
            <a:xfrm>
              <a:off x="11938000" y="1012050"/>
              <a:ext cx="928051" cy="156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FF0D772-A776-4145-88E0-3318118C24B8}"/>
              </a:ext>
            </a:extLst>
          </p:cNvPr>
          <p:cNvSpPr txBox="1"/>
          <p:nvPr/>
        </p:nvSpPr>
        <p:spPr>
          <a:xfrm>
            <a:off x="6782937" y="5759355"/>
            <a:ext cx="4061112" cy="646331"/>
          </a:xfrm>
          <a:prstGeom prst="rect">
            <a:avLst/>
          </a:prstGeom>
          <a:noFill/>
        </p:spPr>
        <p:txBody>
          <a:bodyPr wrap="none" rtlCol="0">
            <a:spAutoFit/>
          </a:bodyPr>
          <a:lstStyle/>
          <a:p>
            <a:r>
              <a:rPr lang="en-US" dirty="0"/>
              <a:t>The metabolite is genistein 7-glucuronide</a:t>
            </a:r>
          </a:p>
          <a:p>
            <a:r>
              <a:rPr lang="en-US" dirty="0"/>
              <a:t>Genistein is an isomer of apigenin.</a:t>
            </a:r>
          </a:p>
        </p:txBody>
      </p:sp>
      <p:grpSp>
        <p:nvGrpSpPr>
          <p:cNvPr id="17" name="Group 16">
            <a:extLst>
              <a:ext uri="{FF2B5EF4-FFF2-40B4-BE49-F238E27FC236}">
                <a16:creationId xmlns:a16="http://schemas.microsoft.com/office/drawing/2014/main" id="{124D4F4B-8DE0-F34D-B627-906D817DDBCA}"/>
              </a:ext>
            </a:extLst>
          </p:cNvPr>
          <p:cNvGrpSpPr/>
          <p:nvPr/>
        </p:nvGrpSpPr>
        <p:grpSpPr>
          <a:xfrm>
            <a:off x="5039360" y="2574930"/>
            <a:ext cx="5199176" cy="578545"/>
            <a:chOff x="5039360" y="2574930"/>
            <a:chExt cx="5199176" cy="578545"/>
          </a:xfrm>
        </p:grpSpPr>
        <p:sp>
          <p:nvSpPr>
            <p:cNvPr id="14" name="TextBox 13">
              <a:extLst>
                <a:ext uri="{FF2B5EF4-FFF2-40B4-BE49-F238E27FC236}">
                  <a16:creationId xmlns:a16="http://schemas.microsoft.com/office/drawing/2014/main" id="{6D3061D4-2CC2-594B-AA6A-2AD83E51B2CA}"/>
                </a:ext>
              </a:extLst>
            </p:cNvPr>
            <p:cNvSpPr txBox="1"/>
            <p:nvPr/>
          </p:nvSpPr>
          <p:spPr>
            <a:xfrm>
              <a:off x="6373504" y="2784143"/>
              <a:ext cx="3865032" cy="369332"/>
            </a:xfrm>
            <a:prstGeom prst="rect">
              <a:avLst/>
            </a:prstGeom>
            <a:noFill/>
          </p:spPr>
          <p:txBody>
            <a:bodyPr wrap="none" rtlCol="0">
              <a:spAutoFit/>
            </a:bodyPr>
            <a:lstStyle/>
            <a:p>
              <a:r>
                <a:rPr lang="en-US" baseline="30000" dirty="0"/>
                <a:t>13</a:t>
              </a:r>
              <a:r>
                <a:rPr lang="en-US" dirty="0"/>
                <a:t>C-isotope of genistein 7-glucuronide </a:t>
              </a:r>
            </a:p>
          </p:txBody>
        </p:sp>
        <p:cxnSp>
          <p:nvCxnSpPr>
            <p:cNvPr id="16" name="Straight Arrow Connector 15">
              <a:extLst>
                <a:ext uri="{FF2B5EF4-FFF2-40B4-BE49-F238E27FC236}">
                  <a16:creationId xmlns:a16="http://schemas.microsoft.com/office/drawing/2014/main" id="{70DE91F8-B323-A747-AA1C-BF8A71197EE3}"/>
                </a:ext>
              </a:extLst>
            </p:cNvPr>
            <p:cNvCxnSpPr>
              <a:stCxn id="14" idx="1"/>
            </p:cNvCxnSpPr>
            <p:nvPr/>
          </p:nvCxnSpPr>
          <p:spPr>
            <a:xfrm flipH="1" flipV="1">
              <a:off x="5039360" y="2574930"/>
              <a:ext cx="1334144" cy="3938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73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E5E873-AE23-8048-BD71-4F4EAD0E091C}"/>
              </a:ext>
            </a:extLst>
          </p:cNvPr>
          <p:cNvPicPr>
            <a:picLocks noChangeAspect="1"/>
          </p:cNvPicPr>
          <p:nvPr/>
        </p:nvPicPr>
        <p:blipFill>
          <a:blip r:embed="rId2"/>
          <a:stretch>
            <a:fillRect/>
          </a:stretch>
        </p:blipFill>
        <p:spPr>
          <a:xfrm>
            <a:off x="8261066" y="3378369"/>
            <a:ext cx="2794000" cy="2120900"/>
          </a:xfrm>
          <a:prstGeom prst="rect">
            <a:avLst/>
          </a:prstGeom>
        </p:spPr>
      </p:pic>
      <p:pic>
        <p:nvPicPr>
          <p:cNvPr id="5" name="Picture 4">
            <a:extLst>
              <a:ext uri="{FF2B5EF4-FFF2-40B4-BE49-F238E27FC236}">
                <a16:creationId xmlns:a16="http://schemas.microsoft.com/office/drawing/2014/main" id="{FA9CFB61-00B3-D74E-B041-7ED253A718C8}"/>
              </a:ext>
            </a:extLst>
          </p:cNvPr>
          <p:cNvPicPr>
            <a:picLocks noChangeAspect="1"/>
          </p:cNvPicPr>
          <p:nvPr/>
        </p:nvPicPr>
        <p:blipFill>
          <a:blip r:embed="rId3"/>
          <a:stretch>
            <a:fillRect/>
          </a:stretch>
        </p:blipFill>
        <p:spPr>
          <a:xfrm>
            <a:off x="534127" y="2178219"/>
            <a:ext cx="6210300" cy="4521200"/>
          </a:xfrm>
          <a:prstGeom prst="rect">
            <a:avLst/>
          </a:prstGeom>
        </p:spPr>
      </p:pic>
      <p:pic>
        <p:nvPicPr>
          <p:cNvPr id="7" name="Picture 6">
            <a:extLst>
              <a:ext uri="{FF2B5EF4-FFF2-40B4-BE49-F238E27FC236}">
                <a16:creationId xmlns:a16="http://schemas.microsoft.com/office/drawing/2014/main" id="{F1658CB8-A5F1-EF4D-A010-B9E7B465A6E6}"/>
              </a:ext>
            </a:extLst>
          </p:cNvPr>
          <p:cNvPicPr>
            <a:picLocks noChangeAspect="1"/>
          </p:cNvPicPr>
          <p:nvPr/>
        </p:nvPicPr>
        <p:blipFill>
          <a:blip r:embed="rId4"/>
          <a:stretch>
            <a:fillRect/>
          </a:stretch>
        </p:blipFill>
        <p:spPr>
          <a:xfrm>
            <a:off x="234950" y="946493"/>
            <a:ext cx="11722100" cy="812800"/>
          </a:xfrm>
          <a:prstGeom prst="rect">
            <a:avLst/>
          </a:prstGeom>
        </p:spPr>
      </p:pic>
      <p:sp>
        <p:nvSpPr>
          <p:cNvPr id="8" name="Title 7">
            <a:extLst>
              <a:ext uri="{FF2B5EF4-FFF2-40B4-BE49-F238E27FC236}">
                <a16:creationId xmlns:a16="http://schemas.microsoft.com/office/drawing/2014/main" id="{2D80DF39-C84E-B14B-96BE-D1663CDB7637}"/>
              </a:ext>
            </a:extLst>
          </p:cNvPr>
          <p:cNvSpPr>
            <a:spLocks noGrp="1"/>
          </p:cNvSpPr>
          <p:nvPr>
            <p:ph type="title"/>
          </p:nvPr>
        </p:nvSpPr>
        <p:spPr>
          <a:xfrm>
            <a:off x="838200" y="-135215"/>
            <a:ext cx="10515600" cy="1325563"/>
          </a:xfrm>
        </p:spPr>
        <p:txBody>
          <a:bodyPr/>
          <a:lstStyle/>
          <a:p>
            <a:pPr algn="ctr"/>
            <a:r>
              <a:rPr lang="en-US" b="1" dirty="0">
                <a:solidFill>
                  <a:srgbClr val="FF0000"/>
                </a:solidFill>
                <a:latin typeface="+mn-lt"/>
              </a:rPr>
              <a:t>A peak decreased by genistein</a:t>
            </a:r>
          </a:p>
        </p:txBody>
      </p:sp>
    </p:spTree>
    <p:extLst>
      <p:ext uri="{BB962C8B-B14F-4D97-AF65-F5344CB8AC3E}">
        <p14:creationId xmlns:p14="http://schemas.microsoft.com/office/powerpoint/2010/main" val="153483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F42D0-6120-4D4E-AE8D-2ABF78B78E56}"/>
              </a:ext>
            </a:extLst>
          </p:cNvPr>
          <p:cNvPicPr>
            <a:picLocks noChangeAspect="1"/>
          </p:cNvPicPr>
          <p:nvPr/>
        </p:nvPicPr>
        <p:blipFill>
          <a:blip r:embed="rId2"/>
          <a:stretch>
            <a:fillRect/>
          </a:stretch>
        </p:blipFill>
        <p:spPr>
          <a:xfrm>
            <a:off x="2511189" y="1408359"/>
            <a:ext cx="6502712" cy="5449641"/>
          </a:xfrm>
          <a:prstGeom prst="rect">
            <a:avLst/>
          </a:prstGeom>
        </p:spPr>
      </p:pic>
      <p:sp>
        <p:nvSpPr>
          <p:cNvPr id="4" name="Title 3">
            <a:extLst>
              <a:ext uri="{FF2B5EF4-FFF2-40B4-BE49-F238E27FC236}">
                <a16:creationId xmlns:a16="http://schemas.microsoft.com/office/drawing/2014/main" id="{E397E8B8-0FB4-CF4E-9019-B3E767DAB047}"/>
              </a:ext>
            </a:extLst>
          </p:cNvPr>
          <p:cNvSpPr>
            <a:spLocks noGrp="1"/>
          </p:cNvSpPr>
          <p:nvPr>
            <p:ph type="title"/>
          </p:nvPr>
        </p:nvSpPr>
        <p:spPr>
          <a:xfrm>
            <a:off x="892791" y="82796"/>
            <a:ext cx="10515600" cy="1325563"/>
          </a:xfrm>
        </p:spPr>
        <p:txBody>
          <a:bodyPr/>
          <a:lstStyle/>
          <a:p>
            <a:pPr algn="ctr"/>
            <a:r>
              <a:rPr lang="en-US" b="1" dirty="0">
                <a:solidFill>
                  <a:srgbClr val="FF0000"/>
                </a:solidFill>
                <a:latin typeface="+mn-lt"/>
              </a:rPr>
              <a:t>The interactive cloud plot</a:t>
            </a:r>
          </a:p>
        </p:txBody>
      </p:sp>
    </p:spTree>
    <p:extLst>
      <p:ext uri="{BB962C8B-B14F-4D97-AF65-F5344CB8AC3E}">
        <p14:creationId xmlns:p14="http://schemas.microsoft.com/office/powerpoint/2010/main" val="41978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B894-8601-FF43-91E0-99A4AEEAE534}"/>
              </a:ext>
            </a:extLst>
          </p:cNvPr>
          <p:cNvSpPr>
            <a:spLocks noGrp="1"/>
          </p:cNvSpPr>
          <p:nvPr>
            <p:ph type="title"/>
          </p:nvPr>
        </p:nvSpPr>
        <p:spPr>
          <a:xfrm>
            <a:off x="824552" y="23931"/>
            <a:ext cx="10515600" cy="1325563"/>
          </a:xfrm>
        </p:spPr>
        <p:txBody>
          <a:bodyPr>
            <a:normAutofit/>
          </a:bodyPr>
          <a:lstStyle/>
          <a:p>
            <a:pPr algn="ctr"/>
            <a:r>
              <a:rPr lang="en-US" sz="3400" b="1" dirty="0" err="1">
                <a:solidFill>
                  <a:srgbClr val="FF0000"/>
                </a:solidFill>
                <a:latin typeface="+mn-lt"/>
              </a:rPr>
              <a:t>Mousing</a:t>
            </a:r>
            <a:r>
              <a:rPr lang="en-US" sz="3400" b="1" dirty="0">
                <a:solidFill>
                  <a:srgbClr val="FF0000"/>
                </a:solidFill>
                <a:latin typeface="+mn-lt"/>
              </a:rPr>
              <a:t> over an increased peak reveals its information</a:t>
            </a:r>
          </a:p>
        </p:txBody>
      </p:sp>
      <p:pic>
        <p:nvPicPr>
          <p:cNvPr id="4" name="Picture 3">
            <a:extLst>
              <a:ext uri="{FF2B5EF4-FFF2-40B4-BE49-F238E27FC236}">
                <a16:creationId xmlns:a16="http://schemas.microsoft.com/office/drawing/2014/main" id="{08BA1C2A-37DD-304E-8C43-5B422861FF42}"/>
              </a:ext>
            </a:extLst>
          </p:cNvPr>
          <p:cNvPicPr>
            <a:picLocks noChangeAspect="1"/>
          </p:cNvPicPr>
          <p:nvPr/>
        </p:nvPicPr>
        <p:blipFill>
          <a:blip r:embed="rId2"/>
          <a:stretch>
            <a:fillRect/>
          </a:stretch>
        </p:blipFill>
        <p:spPr>
          <a:xfrm>
            <a:off x="2788123" y="1467444"/>
            <a:ext cx="6588457" cy="5390556"/>
          </a:xfrm>
          <a:prstGeom prst="rect">
            <a:avLst/>
          </a:prstGeom>
        </p:spPr>
      </p:pic>
      <p:sp>
        <p:nvSpPr>
          <p:cNvPr id="5" name="TextBox 4">
            <a:extLst>
              <a:ext uri="{FF2B5EF4-FFF2-40B4-BE49-F238E27FC236}">
                <a16:creationId xmlns:a16="http://schemas.microsoft.com/office/drawing/2014/main" id="{9AB8D67E-E642-4147-8BE9-8D9ECD63DA50}"/>
              </a:ext>
            </a:extLst>
          </p:cNvPr>
          <p:cNvSpPr txBox="1"/>
          <p:nvPr/>
        </p:nvSpPr>
        <p:spPr>
          <a:xfrm>
            <a:off x="8652681" y="4749420"/>
            <a:ext cx="3302758" cy="1200329"/>
          </a:xfrm>
          <a:prstGeom prst="rect">
            <a:avLst/>
          </a:prstGeom>
          <a:noFill/>
        </p:spPr>
        <p:txBody>
          <a:bodyPr wrap="square" rtlCol="0">
            <a:spAutoFit/>
          </a:bodyPr>
          <a:lstStyle/>
          <a:p>
            <a:r>
              <a:rPr lang="en-US" dirty="0"/>
              <a:t>In reality, the ion is p-</a:t>
            </a:r>
            <a:r>
              <a:rPr lang="en-US" dirty="0" err="1"/>
              <a:t>ethylphenol</a:t>
            </a:r>
            <a:r>
              <a:rPr lang="en-US" dirty="0"/>
              <a:t> sulfate, a metabolite of genistein. This is revealed from MSMS spectra of this ion.</a:t>
            </a:r>
          </a:p>
        </p:txBody>
      </p:sp>
    </p:spTree>
    <p:extLst>
      <p:ext uri="{BB962C8B-B14F-4D97-AF65-F5344CB8AC3E}">
        <p14:creationId xmlns:p14="http://schemas.microsoft.com/office/powerpoint/2010/main" val="320627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59D95A-7F52-C847-92B7-1C634E4280FF}"/>
              </a:ext>
            </a:extLst>
          </p:cNvPr>
          <p:cNvPicPr>
            <a:picLocks noChangeAspect="1"/>
          </p:cNvPicPr>
          <p:nvPr/>
        </p:nvPicPr>
        <p:blipFill>
          <a:blip r:embed="rId2"/>
          <a:stretch>
            <a:fillRect/>
          </a:stretch>
        </p:blipFill>
        <p:spPr>
          <a:xfrm>
            <a:off x="0" y="2374124"/>
            <a:ext cx="12192000" cy="826862"/>
          </a:xfrm>
          <a:prstGeom prst="rect">
            <a:avLst/>
          </a:prstGeom>
        </p:spPr>
      </p:pic>
      <p:sp>
        <p:nvSpPr>
          <p:cNvPr id="5" name="Title 4">
            <a:extLst>
              <a:ext uri="{FF2B5EF4-FFF2-40B4-BE49-F238E27FC236}">
                <a16:creationId xmlns:a16="http://schemas.microsoft.com/office/drawing/2014/main" id="{FFB6B708-8E29-1B4D-A3EE-F059C1CAE14A}"/>
              </a:ext>
            </a:extLst>
          </p:cNvPr>
          <p:cNvSpPr>
            <a:spLocks noGrp="1"/>
          </p:cNvSpPr>
          <p:nvPr>
            <p:ph type="title"/>
          </p:nvPr>
        </p:nvSpPr>
        <p:spPr/>
        <p:txBody>
          <a:bodyPr>
            <a:normAutofit/>
          </a:bodyPr>
          <a:lstStyle/>
          <a:p>
            <a:r>
              <a:rPr lang="en-US" sz="3400" b="1" dirty="0">
                <a:solidFill>
                  <a:srgbClr val="FF0000"/>
                </a:solidFill>
                <a:latin typeface="+mn-lt"/>
              </a:rPr>
              <a:t>Going back to the first page to download the XCMS data</a:t>
            </a:r>
          </a:p>
        </p:txBody>
      </p:sp>
      <p:grpSp>
        <p:nvGrpSpPr>
          <p:cNvPr id="9" name="Group 8">
            <a:extLst>
              <a:ext uri="{FF2B5EF4-FFF2-40B4-BE49-F238E27FC236}">
                <a16:creationId xmlns:a16="http://schemas.microsoft.com/office/drawing/2014/main" id="{87E8874C-7187-8645-B962-1AD5A5E6A395}"/>
              </a:ext>
            </a:extLst>
          </p:cNvPr>
          <p:cNvGrpSpPr/>
          <p:nvPr/>
        </p:nvGrpSpPr>
        <p:grpSpPr>
          <a:xfrm>
            <a:off x="4836160" y="2787555"/>
            <a:ext cx="6286765" cy="2756806"/>
            <a:chOff x="4836160" y="2787555"/>
            <a:chExt cx="6286765" cy="2756806"/>
          </a:xfrm>
        </p:grpSpPr>
        <p:cxnSp>
          <p:nvCxnSpPr>
            <p:cNvPr id="7" name="Straight Arrow Connector 6">
              <a:extLst>
                <a:ext uri="{FF2B5EF4-FFF2-40B4-BE49-F238E27FC236}">
                  <a16:creationId xmlns:a16="http://schemas.microsoft.com/office/drawing/2014/main" id="{115C8263-DB37-9645-9B1E-0A7D03D88C6A}"/>
                </a:ext>
              </a:extLst>
            </p:cNvPr>
            <p:cNvCxnSpPr/>
            <p:nvPr/>
          </p:nvCxnSpPr>
          <p:spPr>
            <a:xfrm flipV="1">
              <a:off x="10345003" y="2787555"/>
              <a:ext cx="409433" cy="127947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E8DCA6-256B-EC43-937A-E718E8B4F666}"/>
                </a:ext>
              </a:extLst>
            </p:cNvPr>
            <p:cNvSpPr txBox="1"/>
            <p:nvPr/>
          </p:nvSpPr>
          <p:spPr>
            <a:xfrm>
              <a:off x="4836160" y="4067033"/>
              <a:ext cx="6286765" cy="1477328"/>
            </a:xfrm>
            <a:prstGeom prst="rect">
              <a:avLst/>
            </a:prstGeom>
            <a:noFill/>
          </p:spPr>
          <p:txBody>
            <a:bodyPr wrap="square" rtlCol="0">
              <a:spAutoFit/>
            </a:bodyPr>
            <a:lstStyle/>
            <a:p>
              <a:r>
                <a:rPr lang="en-US" dirty="0"/>
                <a:t>This downloads many files including an Excel file containing </a:t>
              </a:r>
              <a:r>
                <a:rPr lang="en-US" i="1" dirty="0"/>
                <a:t>m/z</a:t>
              </a:r>
              <a:r>
                <a:rPr lang="en-US" dirty="0"/>
                <a:t>, retention time and peak area values that we will use to further process the data and carry out statistical tests and perform pathway analysis. Other files include box and whisker plots and EICs.</a:t>
              </a:r>
            </a:p>
          </p:txBody>
        </p:sp>
      </p:grpSp>
    </p:spTree>
    <p:extLst>
      <p:ext uri="{BB962C8B-B14F-4D97-AF65-F5344CB8AC3E}">
        <p14:creationId xmlns:p14="http://schemas.microsoft.com/office/powerpoint/2010/main" val="263487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C247-872D-D648-8BE6-36C229DD3B7B}"/>
              </a:ext>
            </a:extLst>
          </p:cNvPr>
          <p:cNvSpPr>
            <a:spLocks noGrp="1"/>
          </p:cNvSpPr>
          <p:nvPr>
            <p:ph type="title"/>
          </p:nvPr>
        </p:nvSpPr>
        <p:spPr/>
        <p:txBody>
          <a:bodyPr/>
          <a:lstStyle/>
          <a:p>
            <a:pPr algn="ctr"/>
            <a:r>
              <a:rPr lang="en-US" b="1" dirty="0">
                <a:solidFill>
                  <a:srgbClr val="FF0000"/>
                </a:solidFill>
                <a:latin typeface="+mn-lt"/>
              </a:rPr>
              <a:t>XCMS software</a:t>
            </a:r>
          </a:p>
        </p:txBody>
      </p:sp>
      <p:sp>
        <p:nvSpPr>
          <p:cNvPr id="3" name="Content Placeholder 2">
            <a:extLst>
              <a:ext uri="{FF2B5EF4-FFF2-40B4-BE49-F238E27FC236}">
                <a16:creationId xmlns:a16="http://schemas.microsoft.com/office/drawing/2014/main" id="{997FD0CF-1F02-2C49-BB25-82F927A415A8}"/>
              </a:ext>
            </a:extLst>
          </p:cNvPr>
          <p:cNvSpPr>
            <a:spLocks noGrp="1"/>
          </p:cNvSpPr>
          <p:nvPr>
            <p:ph idx="1"/>
          </p:nvPr>
        </p:nvSpPr>
        <p:spPr/>
        <p:txBody>
          <a:bodyPr/>
          <a:lstStyle/>
          <a:p>
            <a:r>
              <a:rPr lang="en-US" b="1" dirty="0"/>
              <a:t>XCMS identifies ion features in LC-MS and GC-MS datasets</a:t>
            </a:r>
          </a:p>
          <a:p>
            <a:r>
              <a:rPr lang="en-US" b="1" dirty="0"/>
              <a:t>Originally published in 2006 and has undergone substantial development since</a:t>
            </a:r>
          </a:p>
          <a:p>
            <a:r>
              <a:rPr lang="en-US" b="1" dirty="0"/>
              <a:t>Available as a R program (see Dr. Du)</a:t>
            </a:r>
          </a:p>
          <a:p>
            <a:r>
              <a:rPr lang="en-US" b="1" dirty="0"/>
              <a:t>Also available as an online, platform-independent, form</a:t>
            </a:r>
          </a:p>
          <a:p>
            <a:pPr lvl="1"/>
            <a:r>
              <a:rPr lang="en-US" b="1" dirty="0">
                <a:hlinkClick r:id="rId2"/>
              </a:rPr>
              <a:t>https://xcmsonline.scripps.edu/</a:t>
            </a:r>
            <a:r>
              <a:rPr lang="en-US" b="1" dirty="0"/>
              <a:t> </a:t>
            </a:r>
          </a:p>
          <a:p>
            <a:pPr lvl="1"/>
            <a:r>
              <a:rPr lang="en-US" b="1" dirty="0"/>
              <a:t>This is what we will demonstrate next</a:t>
            </a:r>
          </a:p>
          <a:p>
            <a:pPr lvl="1"/>
            <a:r>
              <a:rPr lang="en-US" b="1" dirty="0"/>
              <a:t>To use </a:t>
            </a:r>
            <a:r>
              <a:rPr lang="en-US" b="1" dirty="0" err="1"/>
              <a:t>XCMSonline</a:t>
            </a:r>
            <a:r>
              <a:rPr lang="en-US" b="1" dirty="0"/>
              <a:t>, you must first register to get an account</a:t>
            </a:r>
          </a:p>
        </p:txBody>
      </p:sp>
    </p:spTree>
    <p:extLst>
      <p:ext uri="{BB962C8B-B14F-4D97-AF65-F5344CB8AC3E}">
        <p14:creationId xmlns:p14="http://schemas.microsoft.com/office/powerpoint/2010/main" val="5930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96D10-7C2E-A640-92E0-73B5487457F9}"/>
              </a:ext>
            </a:extLst>
          </p:cNvPr>
          <p:cNvPicPr>
            <a:picLocks noChangeAspect="1"/>
          </p:cNvPicPr>
          <p:nvPr/>
        </p:nvPicPr>
        <p:blipFill>
          <a:blip r:embed="rId2"/>
          <a:stretch>
            <a:fillRect/>
          </a:stretch>
        </p:blipFill>
        <p:spPr>
          <a:xfrm>
            <a:off x="269185" y="0"/>
            <a:ext cx="11653630" cy="6858000"/>
          </a:xfrm>
          <a:prstGeom prst="rect">
            <a:avLst/>
          </a:prstGeom>
        </p:spPr>
      </p:pic>
    </p:spTree>
    <p:extLst>
      <p:ext uri="{BB962C8B-B14F-4D97-AF65-F5344CB8AC3E}">
        <p14:creationId xmlns:p14="http://schemas.microsoft.com/office/powerpoint/2010/main" val="50013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22B3B2-71E1-5E42-B90F-00A9ECCA2B61}"/>
              </a:ext>
            </a:extLst>
          </p:cNvPr>
          <p:cNvPicPr>
            <a:picLocks noChangeAspect="1"/>
          </p:cNvPicPr>
          <p:nvPr/>
        </p:nvPicPr>
        <p:blipFill>
          <a:blip r:embed="rId2"/>
          <a:stretch>
            <a:fillRect/>
          </a:stretch>
        </p:blipFill>
        <p:spPr>
          <a:xfrm>
            <a:off x="-1582119" y="0"/>
            <a:ext cx="13774119" cy="6858000"/>
          </a:xfrm>
          <a:prstGeom prst="rect">
            <a:avLst/>
          </a:prstGeom>
        </p:spPr>
      </p:pic>
    </p:spTree>
    <p:extLst>
      <p:ext uri="{BB962C8B-B14F-4D97-AF65-F5344CB8AC3E}">
        <p14:creationId xmlns:p14="http://schemas.microsoft.com/office/powerpoint/2010/main" val="230467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0EC3C-A6B0-6149-A9CF-142F5FF46217}"/>
              </a:ext>
            </a:extLst>
          </p:cNvPr>
          <p:cNvPicPr>
            <a:picLocks noChangeAspect="1"/>
          </p:cNvPicPr>
          <p:nvPr/>
        </p:nvPicPr>
        <p:blipFill>
          <a:blip r:embed="rId2"/>
          <a:stretch>
            <a:fillRect/>
          </a:stretch>
        </p:blipFill>
        <p:spPr>
          <a:xfrm>
            <a:off x="-720133" y="0"/>
            <a:ext cx="13848166" cy="6858000"/>
          </a:xfrm>
          <a:prstGeom prst="rect">
            <a:avLst/>
          </a:prstGeom>
        </p:spPr>
      </p:pic>
    </p:spTree>
    <p:extLst>
      <p:ext uri="{BB962C8B-B14F-4D97-AF65-F5344CB8AC3E}">
        <p14:creationId xmlns:p14="http://schemas.microsoft.com/office/powerpoint/2010/main" val="63650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32262-FADB-2A47-8EFF-09D0E2CAA780}"/>
              </a:ext>
            </a:extLst>
          </p:cNvPr>
          <p:cNvPicPr>
            <a:picLocks noChangeAspect="1"/>
          </p:cNvPicPr>
          <p:nvPr/>
        </p:nvPicPr>
        <p:blipFill>
          <a:blip r:embed="rId2"/>
          <a:stretch>
            <a:fillRect/>
          </a:stretch>
        </p:blipFill>
        <p:spPr>
          <a:xfrm>
            <a:off x="0" y="1224126"/>
            <a:ext cx="12192000" cy="5404829"/>
          </a:xfrm>
          <a:prstGeom prst="rect">
            <a:avLst/>
          </a:prstGeom>
        </p:spPr>
      </p:pic>
      <p:sp>
        <p:nvSpPr>
          <p:cNvPr id="4" name="Title 3">
            <a:extLst>
              <a:ext uri="{FF2B5EF4-FFF2-40B4-BE49-F238E27FC236}">
                <a16:creationId xmlns:a16="http://schemas.microsoft.com/office/drawing/2014/main" id="{27321C0A-9B0B-5649-A9F7-72080AE748E1}"/>
              </a:ext>
            </a:extLst>
          </p:cNvPr>
          <p:cNvSpPr>
            <a:spLocks noGrp="1"/>
          </p:cNvSpPr>
          <p:nvPr>
            <p:ph type="title"/>
          </p:nvPr>
        </p:nvSpPr>
        <p:spPr>
          <a:xfrm>
            <a:off x="838200" y="109631"/>
            <a:ext cx="10515600" cy="1325563"/>
          </a:xfrm>
        </p:spPr>
        <p:txBody>
          <a:bodyPr/>
          <a:lstStyle/>
          <a:p>
            <a:pPr algn="ctr"/>
            <a:r>
              <a:rPr lang="en-US" b="1" dirty="0">
                <a:solidFill>
                  <a:srgbClr val="FF0000"/>
                </a:solidFill>
                <a:latin typeface="+mn-lt"/>
              </a:rPr>
              <a:t>Datasets that have been analyzed</a:t>
            </a:r>
          </a:p>
        </p:txBody>
      </p:sp>
    </p:spTree>
    <p:extLst>
      <p:ext uri="{BB962C8B-B14F-4D97-AF65-F5344CB8AC3E}">
        <p14:creationId xmlns:p14="http://schemas.microsoft.com/office/powerpoint/2010/main" val="175002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4BF0A-B10C-7946-885A-AE4A1F1D8DD0}"/>
              </a:ext>
            </a:extLst>
          </p:cNvPr>
          <p:cNvPicPr>
            <a:picLocks noChangeAspect="1"/>
          </p:cNvPicPr>
          <p:nvPr/>
        </p:nvPicPr>
        <p:blipFill>
          <a:blip r:embed="rId2"/>
          <a:stretch>
            <a:fillRect/>
          </a:stretch>
        </p:blipFill>
        <p:spPr>
          <a:xfrm>
            <a:off x="667291" y="127000"/>
            <a:ext cx="3136900" cy="6731000"/>
          </a:xfrm>
          <a:prstGeom prst="rect">
            <a:avLst/>
          </a:prstGeom>
        </p:spPr>
      </p:pic>
    </p:spTree>
    <p:extLst>
      <p:ext uri="{BB962C8B-B14F-4D97-AF65-F5344CB8AC3E}">
        <p14:creationId xmlns:p14="http://schemas.microsoft.com/office/powerpoint/2010/main" val="109593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9E9CE-2431-344A-A574-517F0C880C25}"/>
              </a:ext>
            </a:extLst>
          </p:cNvPr>
          <p:cNvPicPr>
            <a:picLocks noChangeAspect="1"/>
          </p:cNvPicPr>
          <p:nvPr/>
        </p:nvPicPr>
        <p:blipFill>
          <a:blip r:embed="rId2"/>
          <a:stretch>
            <a:fillRect/>
          </a:stretch>
        </p:blipFill>
        <p:spPr>
          <a:xfrm>
            <a:off x="1129553" y="891618"/>
            <a:ext cx="8822442" cy="5861891"/>
          </a:xfrm>
          <a:prstGeom prst="rect">
            <a:avLst/>
          </a:prstGeom>
        </p:spPr>
      </p:pic>
      <p:sp>
        <p:nvSpPr>
          <p:cNvPr id="5" name="TextBox 4">
            <a:extLst>
              <a:ext uri="{FF2B5EF4-FFF2-40B4-BE49-F238E27FC236}">
                <a16:creationId xmlns:a16="http://schemas.microsoft.com/office/drawing/2014/main" id="{3A80BB6F-551C-9D45-AB5B-BD217174CE8E}"/>
              </a:ext>
            </a:extLst>
          </p:cNvPr>
          <p:cNvSpPr txBox="1"/>
          <p:nvPr/>
        </p:nvSpPr>
        <p:spPr>
          <a:xfrm>
            <a:off x="2507251" y="134471"/>
            <a:ext cx="6184514" cy="584775"/>
          </a:xfrm>
          <a:prstGeom prst="rect">
            <a:avLst/>
          </a:prstGeom>
          <a:noFill/>
        </p:spPr>
        <p:txBody>
          <a:bodyPr wrap="none" rtlCol="0">
            <a:spAutoFit/>
          </a:bodyPr>
          <a:lstStyle/>
          <a:p>
            <a:r>
              <a:rPr lang="en-US" sz="3200" b="1" dirty="0">
                <a:solidFill>
                  <a:srgbClr val="FF0000"/>
                </a:solidFill>
              </a:rPr>
              <a:t>Overlay of the TICs from each urine</a:t>
            </a:r>
          </a:p>
        </p:txBody>
      </p:sp>
    </p:spTree>
    <p:extLst>
      <p:ext uri="{BB962C8B-B14F-4D97-AF65-F5344CB8AC3E}">
        <p14:creationId xmlns:p14="http://schemas.microsoft.com/office/powerpoint/2010/main" val="156399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F6B743-EEBD-9547-A25C-7C2FDDB0512D}"/>
              </a:ext>
            </a:extLst>
          </p:cNvPr>
          <p:cNvPicPr>
            <a:picLocks noChangeAspect="1"/>
          </p:cNvPicPr>
          <p:nvPr/>
        </p:nvPicPr>
        <p:blipFill>
          <a:blip r:embed="rId2"/>
          <a:stretch>
            <a:fillRect/>
          </a:stretch>
        </p:blipFill>
        <p:spPr>
          <a:xfrm>
            <a:off x="1345197" y="874060"/>
            <a:ext cx="8512730" cy="5723330"/>
          </a:xfrm>
          <a:prstGeom prst="rect">
            <a:avLst/>
          </a:prstGeom>
        </p:spPr>
      </p:pic>
      <p:sp>
        <p:nvSpPr>
          <p:cNvPr id="5" name="TextBox 4">
            <a:extLst>
              <a:ext uri="{FF2B5EF4-FFF2-40B4-BE49-F238E27FC236}">
                <a16:creationId xmlns:a16="http://schemas.microsoft.com/office/drawing/2014/main" id="{4EEFD150-27A3-5F4E-B6AD-5C342FF09140}"/>
              </a:ext>
            </a:extLst>
          </p:cNvPr>
          <p:cNvSpPr txBox="1"/>
          <p:nvPr/>
        </p:nvSpPr>
        <p:spPr>
          <a:xfrm>
            <a:off x="2509305" y="161766"/>
            <a:ext cx="6184514" cy="584775"/>
          </a:xfrm>
          <a:prstGeom prst="rect">
            <a:avLst/>
          </a:prstGeom>
          <a:noFill/>
        </p:spPr>
        <p:txBody>
          <a:bodyPr wrap="none" rtlCol="0">
            <a:spAutoFit/>
          </a:bodyPr>
          <a:lstStyle/>
          <a:p>
            <a:r>
              <a:rPr lang="en-US" sz="3200" b="1" dirty="0">
                <a:solidFill>
                  <a:srgbClr val="FF0000"/>
                </a:solidFill>
              </a:rPr>
              <a:t>Overlay of the TICs from each urine</a:t>
            </a:r>
          </a:p>
        </p:txBody>
      </p:sp>
    </p:spTree>
    <p:extLst>
      <p:ext uri="{BB962C8B-B14F-4D97-AF65-F5344CB8AC3E}">
        <p14:creationId xmlns:p14="http://schemas.microsoft.com/office/powerpoint/2010/main" val="203778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TotalTime>
  <Words>362</Words>
  <Application>Microsoft Macintosh PowerPoint</Application>
  <PresentationFormat>Widescreen</PresentationFormat>
  <Paragraphs>32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Identifying ion features in metabolomics</vt:lpstr>
      <vt:lpstr>XCMS software</vt:lpstr>
      <vt:lpstr>PowerPoint Presentation</vt:lpstr>
      <vt:lpstr>PowerPoint Presentation</vt:lpstr>
      <vt:lpstr>PowerPoint Presentation</vt:lpstr>
      <vt:lpstr>Datasets that have been analyzed</vt:lpstr>
      <vt:lpstr>PowerPoint Presentation</vt:lpstr>
      <vt:lpstr>PowerPoint Presentation</vt:lpstr>
      <vt:lpstr>PowerPoint Presentation</vt:lpstr>
      <vt:lpstr>PowerPoint Presentation</vt:lpstr>
      <vt:lpstr>PowerPoint Presentation</vt:lpstr>
      <vt:lpstr>PowerPoint Presentation</vt:lpstr>
      <vt:lpstr>Results table</vt:lpstr>
      <vt:lpstr>PowerPoint Presentation</vt:lpstr>
      <vt:lpstr>PowerPoint Presentation</vt:lpstr>
      <vt:lpstr>A peak decreased by genistein</vt:lpstr>
      <vt:lpstr>The interactive cloud plot</vt:lpstr>
      <vt:lpstr>Mousing over an increased peak reveals its information</vt:lpstr>
      <vt:lpstr>Going back to the first page to download the XCMS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ion features in metabolomics</dc:title>
  <dc:creator>Barnes, Stephen</dc:creator>
  <cp:lastModifiedBy>Barnes, Stephen</cp:lastModifiedBy>
  <cp:revision>22</cp:revision>
  <dcterms:created xsi:type="dcterms:W3CDTF">2019-03-19T17:47:31Z</dcterms:created>
  <dcterms:modified xsi:type="dcterms:W3CDTF">2019-03-23T02:09:51Z</dcterms:modified>
</cp:coreProperties>
</file>