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81"/>
    <a:srgbClr val="2934FF"/>
    <a:srgbClr val="FF3300"/>
    <a:srgbClr val="6666FF"/>
    <a:srgbClr val="9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7568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764962-E92B-43B9-A12A-579F836A9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BF2C9-2E93-4E90-B5C5-17CD3EFA36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C38B6-7254-40E5-8EA9-6FA5D711756F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798C6-96A3-41D9-94DF-7307510BA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CC549-3D3D-49CE-8CFD-44F5BD341C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3F7C7-F941-46A9-ACC5-3C5AF979C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8D79BA9-38E8-45F9-AFD8-E6150ACAFF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1D41A772-C21D-4A7E-94A9-A4701BAE77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655E636-0FA9-48B5-B84A-1E32B557EA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CCEDFD1E-5011-4C2D-8769-310DB5C594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F59EF8F9-013C-40D9-9D54-AE19AC1AE0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00F5B54A-88B5-448C-AFA6-F48FE3AC5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56131D9-E5B8-4EC4-8D2F-3FBAA9F021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0">
            <a:extLst>
              <a:ext uri="{FF2B5EF4-FFF2-40B4-BE49-F238E27FC236}">
                <a16:creationId xmlns:a16="http://schemas.microsoft.com/office/drawing/2014/main" id="{B55865DE-2413-4788-819E-1C014CDC3A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" name="Group 201">
            <a:extLst>
              <a:ext uri="{FF2B5EF4-FFF2-40B4-BE49-F238E27FC236}">
                <a16:creationId xmlns:a16="http://schemas.microsoft.com/office/drawing/2014/main" id="{75210708-C954-49AF-8E78-BFF880CE88F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6" name="AutoShape 202">
              <a:extLst>
                <a:ext uri="{FF2B5EF4-FFF2-40B4-BE49-F238E27FC236}">
                  <a16:creationId xmlns:a16="http://schemas.microsoft.com/office/drawing/2014/main" id="{6C613C0F-3EDE-4895-BFCF-AA2CD38A560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Freeform 203">
              <a:extLst>
                <a:ext uri="{FF2B5EF4-FFF2-40B4-BE49-F238E27FC236}">
                  <a16:creationId xmlns:a16="http://schemas.microsoft.com/office/drawing/2014/main" id="{51234303-46D8-469D-ADD1-D0E601FA53B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04">
              <a:extLst>
                <a:ext uri="{FF2B5EF4-FFF2-40B4-BE49-F238E27FC236}">
                  <a16:creationId xmlns:a16="http://schemas.microsoft.com/office/drawing/2014/main" id="{EE00CBEA-DDCC-477F-A7BA-BF72B5F6D66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205">
              <a:extLst>
                <a:ext uri="{FF2B5EF4-FFF2-40B4-BE49-F238E27FC236}">
                  <a16:creationId xmlns:a16="http://schemas.microsoft.com/office/drawing/2014/main" id="{7FCDBE62-B720-4CA8-BCF6-5DDEFB73325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06">
              <a:extLst>
                <a:ext uri="{FF2B5EF4-FFF2-40B4-BE49-F238E27FC236}">
                  <a16:creationId xmlns:a16="http://schemas.microsoft.com/office/drawing/2014/main" id="{87CA0737-B99B-41C5-8189-B2888868308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07">
              <a:extLst>
                <a:ext uri="{FF2B5EF4-FFF2-40B4-BE49-F238E27FC236}">
                  <a16:creationId xmlns:a16="http://schemas.microsoft.com/office/drawing/2014/main" id="{1B535EEB-5467-4AE6-9BA9-BCDFB3A9C24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08">
              <a:extLst>
                <a:ext uri="{FF2B5EF4-FFF2-40B4-BE49-F238E27FC236}">
                  <a16:creationId xmlns:a16="http://schemas.microsoft.com/office/drawing/2014/main" id="{163EB444-E5D8-4AEF-AF03-DB87F5F7679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09">
              <a:extLst>
                <a:ext uri="{FF2B5EF4-FFF2-40B4-BE49-F238E27FC236}">
                  <a16:creationId xmlns:a16="http://schemas.microsoft.com/office/drawing/2014/main" id="{34E00A7D-7190-4356-A190-5B4641DAA5A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10">
              <a:extLst>
                <a:ext uri="{FF2B5EF4-FFF2-40B4-BE49-F238E27FC236}">
                  <a16:creationId xmlns:a16="http://schemas.microsoft.com/office/drawing/2014/main" id="{E02F8A35-B979-4BB7-9E71-16CE3A24BFD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11">
              <a:extLst>
                <a:ext uri="{FF2B5EF4-FFF2-40B4-BE49-F238E27FC236}">
                  <a16:creationId xmlns:a16="http://schemas.microsoft.com/office/drawing/2014/main" id="{AEB86431-DF8E-41DA-BC18-85DD3EDB87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12">
              <a:extLst>
                <a:ext uri="{FF2B5EF4-FFF2-40B4-BE49-F238E27FC236}">
                  <a16:creationId xmlns:a16="http://schemas.microsoft.com/office/drawing/2014/main" id="{621964C3-B5EF-44A8-ABF5-1EBDEE72C30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13">
              <a:extLst>
                <a:ext uri="{FF2B5EF4-FFF2-40B4-BE49-F238E27FC236}">
                  <a16:creationId xmlns:a16="http://schemas.microsoft.com/office/drawing/2014/main" id="{E9A18FB9-0A4F-4EF6-AA86-60B638B920B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14">
              <a:extLst>
                <a:ext uri="{FF2B5EF4-FFF2-40B4-BE49-F238E27FC236}">
                  <a16:creationId xmlns:a16="http://schemas.microsoft.com/office/drawing/2014/main" id="{859FF576-C1B7-44AA-A06A-1806A1E4305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15">
              <a:extLst>
                <a:ext uri="{FF2B5EF4-FFF2-40B4-BE49-F238E27FC236}">
                  <a16:creationId xmlns:a16="http://schemas.microsoft.com/office/drawing/2014/main" id="{2E4FAEA6-FBB6-497D-87FE-3CA68D7AF8E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16">
              <a:extLst>
                <a:ext uri="{FF2B5EF4-FFF2-40B4-BE49-F238E27FC236}">
                  <a16:creationId xmlns:a16="http://schemas.microsoft.com/office/drawing/2014/main" id="{F64003D5-56E5-4BD8-8FEE-C06345221D8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17">
              <a:extLst>
                <a:ext uri="{FF2B5EF4-FFF2-40B4-BE49-F238E27FC236}">
                  <a16:creationId xmlns:a16="http://schemas.microsoft.com/office/drawing/2014/main" id="{3CEC61FA-BF86-453C-811A-FDC8095560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8">
              <a:extLst>
                <a:ext uri="{FF2B5EF4-FFF2-40B4-BE49-F238E27FC236}">
                  <a16:creationId xmlns:a16="http://schemas.microsoft.com/office/drawing/2014/main" id="{F55DB4BB-13E5-4EFA-A956-E8A29688FA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9">
              <a:extLst>
                <a:ext uri="{FF2B5EF4-FFF2-40B4-BE49-F238E27FC236}">
                  <a16:creationId xmlns:a16="http://schemas.microsoft.com/office/drawing/2014/main" id="{4BDFBBA2-4B96-4778-9F17-285523D5671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0">
              <a:extLst>
                <a:ext uri="{FF2B5EF4-FFF2-40B4-BE49-F238E27FC236}">
                  <a16:creationId xmlns:a16="http://schemas.microsoft.com/office/drawing/2014/main" id="{D94D6BAD-096D-4F1C-97BF-8F14DF791C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21">
              <a:extLst>
                <a:ext uri="{FF2B5EF4-FFF2-40B4-BE49-F238E27FC236}">
                  <a16:creationId xmlns:a16="http://schemas.microsoft.com/office/drawing/2014/main" id="{AC4953F2-CD02-48E4-921F-81887F43A7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22">
              <a:extLst>
                <a:ext uri="{FF2B5EF4-FFF2-40B4-BE49-F238E27FC236}">
                  <a16:creationId xmlns:a16="http://schemas.microsoft.com/office/drawing/2014/main" id="{53FF8405-ACB5-4ED0-94E9-84C3580E80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23">
              <a:extLst>
                <a:ext uri="{FF2B5EF4-FFF2-40B4-BE49-F238E27FC236}">
                  <a16:creationId xmlns:a16="http://schemas.microsoft.com/office/drawing/2014/main" id="{7E743E23-2964-4390-B0C2-28DE9379B4B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24">
              <a:extLst>
                <a:ext uri="{FF2B5EF4-FFF2-40B4-BE49-F238E27FC236}">
                  <a16:creationId xmlns:a16="http://schemas.microsoft.com/office/drawing/2014/main" id="{B91F7E62-AF82-4955-9C5C-0A78CADAAEB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25">
              <a:extLst>
                <a:ext uri="{FF2B5EF4-FFF2-40B4-BE49-F238E27FC236}">
                  <a16:creationId xmlns:a16="http://schemas.microsoft.com/office/drawing/2014/main" id="{27CEFC1D-14EE-4F98-B249-F90729B4EEF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26">
              <a:extLst>
                <a:ext uri="{FF2B5EF4-FFF2-40B4-BE49-F238E27FC236}">
                  <a16:creationId xmlns:a16="http://schemas.microsoft.com/office/drawing/2014/main" id="{047C19BB-B0D7-44E5-BD05-3FBD72C631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27">
              <a:extLst>
                <a:ext uri="{FF2B5EF4-FFF2-40B4-BE49-F238E27FC236}">
                  <a16:creationId xmlns:a16="http://schemas.microsoft.com/office/drawing/2014/main" id="{2E2E1908-6CDE-46B3-8CC6-383F152EF2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228">
              <a:extLst>
                <a:ext uri="{FF2B5EF4-FFF2-40B4-BE49-F238E27FC236}">
                  <a16:creationId xmlns:a16="http://schemas.microsoft.com/office/drawing/2014/main" id="{B76375AF-03A2-4878-B823-FA891FC0BE5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229">
              <a:extLst>
                <a:ext uri="{FF2B5EF4-FFF2-40B4-BE49-F238E27FC236}">
                  <a16:creationId xmlns:a16="http://schemas.microsoft.com/office/drawing/2014/main" id="{93A9660C-A8EA-49F0-9AA3-04A22CD588E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230">
              <a:extLst>
                <a:ext uri="{FF2B5EF4-FFF2-40B4-BE49-F238E27FC236}">
                  <a16:creationId xmlns:a16="http://schemas.microsoft.com/office/drawing/2014/main" id="{86464B7E-3983-4AAF-B411-BB1BA83C2AA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231">
              <a:extLst>
                <a:ext uri="{FF2B5EF4-FFF2-40B4-BE49-F238E27FC236}">
                  <a16:creationId xmlns:a16="http://schemas.microsoft.com/office/drawing/2014/main" id="{C2029A64-F600-42C1-98F8-3056226F529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232">
              <a:extLst>
                <a:ext uri="{FF2B5EF4-FFF2-40B4-BE49-F238E27FC236}">
                  <a16:creationId xmlns:a16="http://schemas.microsoft.com/office/drawing/2014/main" id="{B5440768-2B75-4DA0-8B98-F71EF8E4B85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233">
              <a:extLst>
                <a:ext uri="{FF2B5EF4-FFF2-40B4-BE49-F238E27FC236}">
                  <a16:creationId xmlns:a16="http://schemas.microsoft.com/office/drawing/2014/main" id="{EEDDD104-61D2-481E-94AB-15A7914213F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234">
              <a:extLst>
                <a:ext uri="{FF2B5EF4-FFF2-40B4-BE49-F238E27FC236}">
                  <a16:creationId xmlns:a16="http://schemas.microsoft.com/office/drawing/2014/main" id="{B31ECA79-62FD-4C2F-BFCC-E2DC09591DC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235">
              <a:extLst>
                <a:ext uri="{FF2B5EF4-FFF2-40B4-BE49-F238E27FC236}">
                  <a16:creationId xmlns:a16="http://schemas.microsoft.com/office/drawing/2014/main" id="{52D36500-2510-4C3B-9FE6-8BA8A3F2CA3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236">
              <a:extLst>
                <a:ext uri="{FF2B5EF4-FFF2-40B4-BE49-F238E27FC236}">
                  <a16:creationId xmlns:a16="http://schemas.microsoft.com/office/drawing/2014/main" id="{D955534F-9B21-4B3F-AB42-707CD487F3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 237">
              <a:extLst>
                <a:ext uri="{FF2B5EF4-FFF2-40B4-BE49-F238E27FC236}">
                  <a16:creationId xmlns:a16="http://schemas.microsoft.com/office/drawing/2014/main" id="{7DB3EC55-37D2-474C-B742-877393365D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238">
              <a:extLst>
                <a:ext uri="{FF2B5EF4-FFF2-40B4-BE49-F238E27FC236}">
                  <a16:creationId xmlns:a16="http://schemas.microsoft.com/office/drawing/2014/main" id="{5E69DF29-A6C8-468C-9D1E-58E69604990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 239">
              <a:extLst>
                <a:ext uri="{FF2B5EF4-FFF2-40B4-BE49-F238E27FC236}">
                  <a16:creationId xmlns:a16="http://schemas.microsoft.com/office/drawing/2014/main" id="{E136E9F8-414F-4268-9FBC-F670193C154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240">
              <a:extLst>
                <a:ext uri="{FF2B5EF4-FFF2-40B4-BE49-F238E27FC236}">
                  <a16:creationId xmlns:a16="http://schemas.microsoft.com/office/drawing/2014/main" id="{F1831D31-C5C4-4778-8B17-EE4E6BEED17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241">
              <a:extLst>
                <a:ext uri="{FF2B5EF4-FFF2-40B4-BE49-F238E27FC236}">
                  <a16:creationId xmlns:a16="http://schemas.microsoft.com/office/drawing/2014/main" id="{EBA5E6F4-C54A-42D2-AE51-9BDACC24090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242">
              <a:extLst>
                <a:ext uri="{FF2B5EF4-FFF2-40B4-BE49-F238E27FC236}">
                  <a16:creationId xmlns:a16="http://schemas.microsoft.com/office/drawing/2014/main" id="{5BAB40B1-8F50-4833-8E76-6214815C443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243">
              <a:extLst>
                <a:ext uri="{FF2B5EF4-FFF2-40B4-BE49-F238E27FC236}">
                  <a16:creationId xmlns:a16="http://schemas.microsoft.com/office/drawing/2014/main" id="{C71A4B7D-2ECC-413D-A4D1-6B637FFC97E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244">
              <a:extLst>
                <a:ext uri="{FF2B5EF4-FFF2-40B4-BE49-F238E27FC236}">
                  <a16:creationId xmlns:a16="http://schemas.microsoft.com/office/drawing/2014/main" id="{5ABBE2A2-021C-462D-B63A-51DB0D203D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245">
              <a:extLst>
                <a:ext uri="{FF2B5EF4-FFF2-40B4-BE49-F238E27FC236}">
                  <a16:creationId xmlns:a16="http://schemas.microsoft.com/office/drawing/2014/main" id="{81599553-E9F7-4846-839F-3AC921D566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246">
              <a:extLst>
                <a:ext uri="{FF2B5EF4-FFF2-40B4-BE49-F238E27FC236}">
                  <a16:creationId xmlns:a16="http://schemas.microsoft.com/office/drawing/2014/main" id="{8051AC9A-4FD3-4E9C-B5B7-3975E4E4995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247">
              <a:extLst>
                <a:ext uri="{FF2B5EF4-FFF2-40B4-BE49-F238E27FC236}">
                  <a16:creationId xmlns:a16="http://schemas.microsoft.com/office/drawing/2014/main" id="{EDB4A461-8916-4D3A-A39B-92D5190BFEE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 248">
              <a:extLst>
                <a:ext uri="{FF2B5EF4-FFF2-40B4-BE49-F238E27FC236}">
                  <a16:creationId xmlns:a16="http://schemas.microsoft.com/office/drawing/2014/main" id="{15A97DB3-3DD7-4D0F-ADAA-5FAB3C71D5A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249">
              <a:extLst>
                <a:ext uri="{FF2B5EF4-FFF2-40B4-BE49-F238E27FC236}">
                  <a16:creationId xmlns:a16="http://schemas.microsoft.com/office/drawing/2014/main" id="{6BB9C6EC-445A-485A-B406-7B51F41A0AA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 250">
              <a:extLst>
                <a:ext uri="{FF2B5EF4-FFF2-40B4-BE49-F238E27FC236}">
                  <a16:creationId xmlns:a16="http://schemas.microsoft.com/office/drawing/2014/main" id="{076EEA94-ED4C-48C3-9E79-3CCA820E0AA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251">
              <a:extLst>
                <a:ext uri="{FF2B5EF4-FFF2-40B4-BE49-F238E27FC236}">
                  <a16:creationId xmlns:a16="http://schemas.microsoft.com/office/drawing/2014/main" id="{315294F0-A997-49B2-88F3-8B656F7DAA7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252">
              <a:extLst>
                <a:ext uri="{FF2B5EF4-FFF2-40B4-BE49-F238E27FC236}">
                  <a16:creationId xmlns:a16="http://schemas.microsoft.com/office/drawing/2014/main" id="{BBE61848-13D6-46D8-A593-DC5CAD0B3D5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253">
              <a:extLst>
                <a:ext uri="{FF2B5EF4-FFF2-40B4-BE49-F238E27FC236}">
                  <a16:creationId xmlns:a16="http://schemas.microsoft.com/office/drawing/2014/main" id="{FBDCBF59-7908-4764-B2D3-CF99324EF91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254">
              <a:extLst>
                <a:ext uri="{FF2B5EF4-FFF2-40B4-BE49-F238E27FC236}">
                  <a16:creationId xmlns:a16="http://schemas.microsoft.com/office/drawing/2014/main" id="{8E7AF773-B0FB-4091-A176-5BBFE09C41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255">
              <a:extLst>
                <a:ext uri="{FF2B5EF4-FFF2-40B4-BE49-F238E27FC236}">
                  <a16:creationId xmlns:a16="http://schemas.microsoft.com/office/drawing/2014/main" id="{C9973883-934F-4900-8445-C919E975F4C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256">
              <a:extLst>
                <a:ext uri="{FF2B5EF4-FFF2-40B4-BE49-F238E27FC236}">
                  <a16:creationId xmlns:a16="http://schemas.microsoft.com/office/drawing/2014/main" id="{7F080052-ED4D-4EEF-889F-B5A3D0E793D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257">
              <a:extLst>
                <a:ext uri="{FF2B5EF4-FFF2-40B4-BE49-F238E27FC236}">
                  <a16:creationId xmlns:a16="http://schemas.microsoft.com/office/drawing/2014/main" id="{3A7D5451-480D-4A21-B4CD-0FEA8D00C81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258">
              <a:extLst>
                <a:ext uri="{FF2B5EF4-FFF2-40B4-BE49-F238E27FC236}">
                  <a16:creationId xmlns:a16="http://schemas.microsoft.com/office/drawing/2014/main" id="{42858629-D7DF-4574-8665-38CC524856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59">
              <a:extLst>
                <a:ext uri="{FF2B5EF4-FFF2-40B4-BE49-F238E27FC236}">
                  <a16:creationId xmlns:a16="http://schemas.microsoft.com/office/drawing/2014/main" id="{38528381-190F-4DFA-A731-C3A57D94B71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60">
              <a:extLst>
                <a:ext uri="{FF2B5EF4-FFF2-40B4-BE49-F238E27FC236}">
                  <a16:creationId xmlns:a16="http://schemas.microsoft.com/office/drawing/2014/main" id="{EAAD3059-18CE-4D17-8570-A523CEBBB8B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61">
              <a:extLst>
                <a:ext uri="{FF2B5EF4-FFF2-40B4-BE49-F238E27FC236}">
                  <a16:creationId xmlns:a16="http://schemas.microsoft.com/office/drawing/2014/main" id="{C1E60C3B-DB96-495F-ADFC-55F084F6490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62">
              <a:extLst>
                <a:ext uri="{FF2B5EF4-FFF2-40B4-BE49-F238E27FC236}">
                  <a16:creationId xmlns:a16="http://schemas.microsoft.com/office/drawing/2014/main" id="{09C8173A-81A3-43A8-AD8C-50FA9BB3FEF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63">
              <a:extLst>
                <a:ext uri="{FF2B5EF4-FFF2-40B4-BE49-F238E27FC236}">
                  <a16:creationId xmlns:a16="http://schemas.microsoft.com/office/drawing/2014/main" id="{BFAA926A-0218-4C0F-ACA3-BE332E9F285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64">
              <a:extLst>
                <a:ext uri="{FF2B5EF4-FFF2-40B4-BE49-F238E27FC236}">
                  <a16:creationId xmlns:a16="http://schemas.microsoft.com/office/drawing/2014/main" id="{C933770E-B23E-4D25-9AF7-19485F71B54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5">
              <a:extLst>
                <a:ext uri="{FF2B5EF4-FFF2-40B4-BE49-F238E27FC236}">
                  <a16:creationId xmlns:a16="http://schemas.microsoft.com/office/drawing/2014/main" id="{B5F598ED-1F18-4FEB-8084-D3CB48E74E5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66">
              <a:extLst>
                <a:ext uri="{FF2B5EF4-FFF2-40B4-BE49-F238E27FC236}">
                  <a16:creationId xmlns:a16="http://schemas.microsoft.com/office/drawing/2014/main" id="{8FF819B5-6D8B-4342-8EE1-BF2091A1EA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67">
              <a:extLst>
                <a:ext uri="{FF2B5EF4-FFF2-40B4-BE49-F238E27FC236}">
                  <a16:creationId xmlns:a16="http://schemas.microsoft.com/office/drawing/2014/main" id="{35754111-FB0A-4DBD-BD2C-51D3B4B3DE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68">
              <a:extLst>
                <a:ext uri="{FF2B5EF4-FFF2-40B4-BE49-F238E27FC236}">
                  <a16:creationId xmlns:a16="http://schemas.microsoft.com/office/drawing/2014/main" id="{C90A0221-B106-4A1A-901F-3D3C4539DB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269">
              <a:extLst>
                <a:ext uri="{FF2B5EF4-FFF2-40B4-BE49-F238E27FC236}">
                  <a16:creationId xmlns:a16="http://schemas.microsoft.com/office/drawing/2014/main" id="{7EF8A1A1-B838-4693-A331-A48D239022E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270">
              <a:extLst>
                <a:ext uri="{FF2B5EF4-FFF2-40B4-BE49-F238E27FC236}">
                  <a16:creationId xmlns:a16="http://schemas.microsoft.com/office/drawing/2014/main" id="{8C4AAB38-2743-4A10-B9B1-FB8ABB73E16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271">
              <a:extLst>
                <a:ext uri="{FF2B5EF4-FFF2-40B4-BE49-F238E27FC236}">
                  <a16:creationId xmlns:a16="http://schemas.microsoft.com/office/drawing/2014/main" id="{82F5A513-3950-49F0-A288-74277236613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72">
              <a:extLst>
                <a:ext uri="{FF2B5EF4-FFF2-40B4-BE49-F238E27FC236}">
                  <a16:creationId xmlns:a16="http://schemas.microsoft.com/office/drawing/2014/main" id="{FFD03D4E-238D-49DF-9369-DD019D475DA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73">
              <a:extLst>
                <a:ext uri="{FF2B5EF4-FFF2-40B4-BE49-F238E27FC236}">
                  <a16:creationId xmlns:a16="http://schemas.microsoft.com/office/drawing/2014/main" id="{B7CC0888-D16C-4987-91D7-B52ED3A50D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74">
              <a:extLst>
                <a:ext uri="{FF2B5EF4-FFF2-40B4-BE49-F238E27FC236}">
                  <a16:creationId xmlns:a16="http://schemas.microsoft.com/office/drawing/2014/main" id="{9D2E9374-52A0-40F3-8A92-A4B8542613A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75">
              <a:extLst>
                <a:ext uri="{FF2B5EF4-FFF2-40B4-BE49-F238E27FC236}">
                  <a16:creationId xmlns:a16="http://schemas.microsoft.com/office/drawing/2014/main" id="{55E43BAA-4AEB-4E04-8148-C4604C27817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76">
              <a:extLst>
                <a:ext uri="{FF2B5EF4-FFF2-40B4-BE49-F238E27FC236}">
                  <a16:creationId xmlns:a16="http://schemas.microsoft.com/office/drawing/2014/main" id="{EF35B68E-727F-41F8-A01A-8EB80655D53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77">
              <a:extLst>
                <a:ext uri="{FF2B5EF4-FFF2-40B4-BE49-F238E27FC236}">
                  <a16:creationId xmlns:a16="http://schemas.microsoft.com/office/drawing/2014/main" id="{CDA12943-3A4E-4D24-A579-183A760F8BD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78">
              <a:extLst>
                <a:ext uri="{FF2B5EF4-FFF2-40B4-BE49-F238E27FC236}">
                  <a16:creationId xmlns:a16="http://schemas.microsoft.com/office/drawing/2014/main" id="{1F57BC46-DA5D-417A-AE5A-A5AD25D0619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9">
              <a:extLst>
                <a:ext uri="{FF2B5EF4-FFF2-40B4-BE49-F238E27FC236}">
                  <a16:creationId xmlns:a16="http://schemas.microsoft.com/office/drawing/2014/main" id="{FAFCA034-E951-49AE-AC8F-08C592E97E3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0">
              <a:extLst>
                <a:ext uri="{FF2B5EF4-FFF2-40B4-BE49-F238E27FC236}">
                  <a16:creationId xmlns:a16="http://schemas.microsoft.com/office/drawing/2014/main" id="{99E5CBB9-C5DF-41D2-BF9F-C8CEA9F68DF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81">
              <a:extLst>
                <a:ext uri="{FF2B5EF4-FFF2-40B4-BE49-F238E27FC236}">
                  <a16:creationId xmlns:a16="http://schemas.microsoft.com/office/drawing/2014/main" id="{8BBE1C6F-BC36-467D-A437-6EE80A72D69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282">
              <a:extLst>
                <a:ext uri="{FF2B5EF4-FFF2-40B4-BE49-F238E27FC236}">
                  <a16:creationId xmlns:a16="http://schemas.microsoft.com/office/drawing/2014/main" id="{A703D5CD-6A74-47A6-8EB8-2214693B0E6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283">
              <a:extLst>
                <a:ext uri="{FF2B5EF4-FFF2-40B4-BE49-F238E27FC236}">
                  <a16:creationId xmlns:a16="http://schemas.microsoft.com/office/drawing/2014/main" id="{3CEC0199-DD3E-4200-8BEA-BFEF741DD63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284">
              <a:extLst>
                <a:ext uri="{FF2B5EF4-FFF2-40B4-BE49-F238E27FC236}">
                  <a16:creationId xmlns:a16="http://schemas.microsoft.com/office/drawing/2014/main" id="{1DC5775B-3381-4290-83DC-35BB2932AF8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285">
              <a:extLst>
                <a:ext uri="{FF2B5EF4-FFF2-40B4-BE49-F238E27FC236}">
                  <a16:creationId xmlns:a16="http://schemas.microsoft.com/office/drawing/2014/main" id="{E46C9415-E50A-4A97-89BB-B256C0EF8DB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286">
              <a:extLst>
                <a:ext uri="{FF2B5EF4-FFF2-40B4-BE49-F238E27FC236}">
                  <a16:creationId xmlns:a16="http://schemas.microsoft.com/office/drawing/2014/main" id="{82E897C0-F4D3-4CC8-A155-C845CDD46E3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287">
              <a:extLst>
                <a:ext uri="{FF2B5EF4-FFF2-40B4-BE49-F238E27FC236}">
                  <a16:creationId xmlns:a16="http://schemas.microsoft.com/office/drawing/2014/main" id="{EBA6786E-99BF-4A2E-9C04-EACF0CA7DB1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288">
              <a:extLst>
                <a:ext uri="{FF2B5EF4-FFF2-40B4-BE49-F238E27FC236}">
                  <a16:creationId xmlns:a16="http://schemas.microsoft.com/office/drawing/2014/main" id="{7257AAA0-63EA-40B3-B068-4CA7B8149C2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289">
              <a:extLst>
                <a:ext uri="{FF2B5EF4-FFF2-40B4-BE49-F238E27FC236}">
                  <a16:creationId xmlns:a16="http://schemas.microsoft.com/office/drawing/2014/main" id="{AC3F7F30-A702-4D6C-BD2F-AEE69D53B11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290">
              <a:extLst>
                <a:ext uri="{FF2B5EF4-FFF2-40B4-BE49-F238E27FC236}">
                  <a16:creationId xmlns:a16="http://schemas.microsoft.com/office/drawing/2014/main" id="{9F12E539-B6F8-4109-A51A-E38C61DE9A2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4E08A789-B22D-46FA-8072-9FFAFE4CAF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3ECF11B6-D84F-437D-BA96-21BA6B23BB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293">
              <a:extLst>
                <a:ext uri="{FF2B5EF4-FFF2-40B4-BE49-F238E27FC236}">
                  <a16:creationId xmlns:a16="http://schemas.microsoft.com/office/drawing/2014/main" id="{C7205299-CA86-4116-A3B7-D7F6F2492CE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294">
              <a:extLst>
                <a:ext uri="{FF2B5EF4-FFF2-40B4-BE49-F238E27FC236}">
                  <a16:creationId xmlns:a16="http://schemas.microsoft.com/office/drawing/2014/main" id="{BCBD4323-7108-40C7-840A-03A3C02EB52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295">
              <a:extLst>
                <a:ext uri="{FF2B5EF4-FFF2-40B4-BE49-F238E27FC236}">
                  <a16:creationId xmlns:a16="http://schemas.microsoft.com/office/drawing/2014/main" id="{DA2C825E-6DF5-4C94-AC31-0B2139A972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296">
              <a:extLst>
                <a:ext uri="{FF2B5EF4-FFF2-40B4-BE49-F238E27FC236}">
                  <a16:creationId xmlns:a16="http://schemas.microsoft.com/office/drawing/2014/main" id="{080782A7-A748-4020-9941-190782AE320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297">
              <a:extLst>
                <a:ext uri="{FF2B5EF4-FFF2-40B4-BE49-F238E27FC236}">
                  <a16:creationId xmlns:a16="http://schemas.microsoft.com/office/drawing/2014/main" id="{A3C60BC2-C077-4783-956D-9B4071BA65B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298">
              <a:extLst>
                <a:ext uri="{FF2B5EF4-FFF2-40B4-BE49-F238E27FC236}">
                  <a16:creationId xmlns:a16="http://schemas.microsoft.com/office/drawing/2014/main" id="{040F4709-D005-42D2-89D2-7DE73332AE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299">
              <a:extLst>
                <a:ext uri="{FF2B5EF4-FFF2-40B4-BE49-F238E27FC236}">
                  <a16:creationId xmlns:a16="http://schemas.microsoft.com/office/drawing/2014/main" id="{F1C85781-051E-4C69-89DF-6BB11AC4DEF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300">
              <a:extLst>
                <a:ext uri="{FF2B5EF4-FFF2-40B4-BE49-F238E27FC236}">
                  <a16:creationId xmlns:a16="http://schemas.microsoft.com/office/drawing/2014/main" id="{230E056E-D2C9-40F0-8564-5BA2D7FBFDC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301">
              <a:extLst>
                <a:ext uri="{FF2B5EF4-FFF2-40B4-BE49-F238E27FC236}">
                  <a16:creationId xmlns:a16="http://schemas.microsoft.com/office/drawing/2014/main" id="{B58C6BD5-9959-4169-95FA-0CCD67FA4C8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302">
              <a:extLst>
                <a:ext uri="{FF2B5EF4-FFF2-40B4-BE49-F238E27FC236}">
                  <a16:creationId xmlns:a16="http://schemas.microsoft.com/office/drawing/2014/main" id="{8200FBC2-B3D1-49F0-8AE7-53264D39C6B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303">
              <a:extLst>
                <a:ext uri="{FF2B5EF4-FFF2-40B4-BE49-F238E27FC236}">
                  <a16:creationId xmlns:a16="http://schemas.microsoft.com/office/drawing/2014/main" id="{F4F990F4-9D6C-407A-9258-CBF76AF4DA0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304">
              <a:extLst>
                <a:ext uri="{FF2B5EF4-FFF2-40B4-BE49-F238E27FC236}">
                  <a16:creationId xmlns:a16="http://schemas.microsoft.com/office/drawing/2014/main" id="{B1C3F14A-8915-400A-B211-585B612AAC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305">
              <a:extLst>
                <a:ext uri="{FF2B5EF4-FFF2-40B4-BE49-F238E27FC236}">
                  <a16:creationId xmlns:a16="http://schemas.microsoft.com/office/drawing/2014/main" id="{230C46D2-1DAC-4D73-A31F-35F0F52965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306">
              <a:extLst>
                <a:ext uri="{FF2B5EF4-FFF2-40B4-BE49-F238E27FC236}">
                  <a16:creationId xmlns:a16="http://schemas.microsoft.com/office/drawing/2014/main" id="{828B7604-C803-4F3E-A65D-239C9E5BDF7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307">
              <a:extLst>
                <a:ext uri="{FF2B5EF4-FFF2-40B4-BE49-F238E27FC236}">
                  <a16:creationId xmlns:a16="http://schemas.microsoft.com/office/drawing/2014/main" id="{DAE8D47D-CFB5-4088-A7CD-E45F408BB1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308">
              <a:extLst>
                <a:ext uri="{FF2B5EF4-FFF2-40B4-BE49-F238E27FC236}">
                  <a16:creationId xmlns:a16="http://schemas.microsoft.com/office/drawing/2014/main" id="{99470002-3A19-4853-8BEC-47DE28705F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309">
              <a:extLst>
                <a:ext uri="{FF2B5EF4-FFF2-40B4-BE49-F238E27FC236}">
                  <a16:creationId xmlns:a16="http://schemas.microsoft.com/office/drawing/2014/main" id="{49A16FE0-E469-4CF0-AB4D-848F6615920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310">
              <a:extLst>
                <a:ext uri="{FF2B5EF4-FFF2-40B4-BE49-F238E27FC236}">
                  <a16:creationId xmlns:a16="http://schemas.microsoft.com/office/drawing/2014/main" id="{E3B35854-D8BB-43FE-956D-DF123BFE375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311">
              <a:extLst>
                <a:ext uri="{FF2B5EF4-FFF2-40B4-BE49-F238E27FC236}">
                  <a16:creationId xmlns:a16="http://schemas.microsoft.com/office/drawing/2014/main" id="{642EED18-6F0F-4B23-9CEC-7EC8C38FAC1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312">
              <a:extLst>
                <a:ext uri="{FF2B5EF4-FFF2-40B4-BE49-F238E27FC236}">
                  <a16:creationId xmlns:a16="http://schemas.microsoft.com/office/drawing/2014/main" id="{BB00EA3F-F29B-4798-9FBA-D7792EA2D249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313">
              <a:extLst>
                <a:ext uri="{FF2B5EF4-FFF2-40B4-BE49-F238E27FC236}">
                  <a16:creationId xmlns:a16="http://schemas.microsoft.com/office/drawing/2014/main" id="{6D13A193-728F-449F-BB35-6F21340F52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314">
              <a:extLst>
                <a:ext uri="{FF2B5EF4-FFF2-40B4-BE49-F238E27FC236}">
                  <a16:creationId xmlns:a16="http://schemas.microsoft.com/office/drawing/2014/main" id="{87C5F3CD-13F7-4160-BD14-1C9604902AF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315">
              <a:extLst>
                <a:ext uri="{FF2B5EF4-FFF2-40B4-BE49-F238E27FC236}">
                  <a16:creationId xmlns:a16="http://schemas.microsoft.com/office/drawing/2014/main" id="{A69AA7D8-0006-4CC6-A669-7AB655720BF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316">
              <a:extLst>
                <a:ext uri="{FF2B5EF4-FFF2-40B4-BE49-F238E27FC236}">
                  <a16:creationId xmlns:a16="http://schemas.microsoft.com/office/drawing/2014/main" id="{7A078525-5645-4F8E-ABD4-4DB76B36F15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317">
              <a:extLst>
                <a:ext uri="{FF2B5EF4-FFF2-40B4-BE49-F238E27FC236}">
                  <a16:creationId xmlns:a16="http://schemas.microsoft.com/office/drawing/2014/main" id="{2AE02546-BF02-443F-8A4B-A60F43296E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318">
              <a:extLst>
                <a:ext uri="{FF2B5EF4-FFF2-40B4-BE49-F238E27FC236}">
                  <a16:creationId xmlns:a16="http://schemas.microsoft.com/office/drawing/2014/main" id="{37F338C6-C7E4-41BF-B725-302DD17427E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319">
              <a:extLst>
                <a:ext uri="{FF2B5EF4-FFF2-40B4-BE49-F238E27FC236}">
                  <a16:creationId xmlns:a16="http://schemas.microsoft.com/office/drawing/2014/main" id="{66D42515-7D36-476C-9ABA-08736BCC88A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320">
              <a:extLst>
                <a:ext uri="{FF2B5EF4-FFF2-40B4-BE49-F238E27FC236}">
                  <a16:creationId xmlns:a16="http://schemas.microsoft.com/office/drawing/2014/main" id="{E4F02EE0-6C13-4813-8B5F-F14822026FB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321">
              <a:extLst>
                <a:ext uri="{FF2B5EF4-FFF2-40B4-BE49-F238E27FC236}">
                  <a16:creationId xmlns:a16="http://schemas.microsoft.com/office/drawing/2014/main" id="{83954739-4B13-441A-BD41-D514AF17BDB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322">
              <a:extLst>
                <a:ext uri="{FF2B5EF4-FFF2-40B4-BE49-F238E27FC236}">
                  <a16:creationId xmlns:a16="http://schemas.microsoft.com/office/drawing/2014/main" id="{D7123C51-9DE8-45F4-B259-0DC27F7F9C46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323">
              <a:extLst>
                <a:ext uri="{FF2B5EF4-FFF2-40B4-BE49-F238E27FC236}">
                  <a16:creationId xmlns:a16="http://schemas.microsoft.com/office/drawing/2014/main" id="{C2D88878-ED09-4C9B-98B5-0915A09DF73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324">
              <a:extLst>
                <a:ext uri="{FF2B5EF4-FFF2-40B4-BE49-F238E27FC236}">
                  <a16:creationId xmlns:a16="http://schemas.microsoft.com/office/drawing/2014/main" id="{AE6BCE42-4C6A-40BA-B996-BF08252137B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325">
              <a:extLst>
                <a:ext uri="{FF2B5EF4-FFF2-40B4-BE49-F238E27FC236}">
                  <a16:creationId xmlns:a16="http://schemas.microsoft.com/office/drawing/2014/main" id="{98A91313-E9FB-4BCB-B0B0-5B5C170D2B8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326">
              <a:extLst>
                <a:ext uri="{FF2B5EF4-FFF2-40B4-BE49-F238E27FC236}">
                  <a16:creationId xmlns:a16="http://schemas.microsoft.com/office/drawing/2014/main" id="{22F016A0-15C2-4906-A021-EEACD6DC69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327">
              <a:extLst>
                <a:ext uri="{FF2B5EF4-FFF2-40B4-BE49-F238E27FC236}">
                  <a16:creationId xmlns:a16="http://schemas.microsoft.com/office/drawing/2014/main" id="{995DC06C-E714-4604-8148-5B94173E7DA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328">
              <a:extLst>
                <a:ext uri="{FF2B5EF4-FFF2-40B4-BE49-F238E27FC236}">
                  <a16:creationId xmlns:a16="http://schemas.microsoft.com/office/drawing/2014/main" id="{7FD99B2D-D738-4BA9-BDC1-99BA81C2017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329">
              <a:extLst>
                <a:ext uri="{FF2B5EF4-FFF2-40B4-BE49-F238E27FC236}">
                  <a16:creationId xmlns:a16="http://schemas.microsoft.com/office/drawing/2014/main" id="{6929CAAE-6039-4679-A1E3-52437AB595D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330">
              <a:extLst>
                <a:ext uri="{FF2B5EF4-FFF2-40B4-BE49-F238E27FC236}">
                  <a16:creationId xmlns:a16="http://schemas.microsoft.com/office/drawing/2014/main" id="{CF95E45E-FFF5-4622-A71A-DC97C771ACE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331">
              <a:extLst>
                <a:ext uri="{FF2B5EF4-FFF2-40B4-BE49-F238E27FC236}">
                  <a16:creationId xmlns:a16="http://schemas.microsoft.com/office/drawing/2014/main" id="{696196D8-22CD-40BB-9122-45A960DF7F5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332">
              <a:extLst>
                <a:ext uri="{FF2B5EF4-FFF2-40B4-BE49-F238E27FC236}">
                  <a16:creationId xmlns:a16="http://schemas.microsoft.com/office/drawing/2014/main" id="{0B7A19E5-13D8-45A3-B5C6-9FFB8EBB34C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333">
              <a:extLst>
                <a:ext uri="{FF2B5EF4-FFF2-40B4-BE49-F238E27FC236}">
                  <a16:creationId xmlns:a16="http://schemas.microsoft.com/office/drawing/2014/main" id="{71A103F5-7CAC-49C4-9078-2BE19C94FED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334">
              <a:extLst>
                <a:ext uri="{FF2B5EF4-FFF2-40B4-BE49-F238E27FC236}">
                  <a16:creationId xmlns:a16="http://schemas.microsoft.com/office/drawing/2014/main" id="{34772EEF-A90E-4D74-B2C4-D6BB3BFB9795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335">
              <a:extLst>
                <a:ext uri="{FF2B5EF4-FFF2-40B4-BE49-F238E27FC236}">
                  <a16:creationId xmlns:a16="http://schemas.microsoft.com/office/drawing/2014/main" id="{88752CBE-6BD6-4F4E-B96A-FAD4FD8F7C0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336">
              <a:extLst>
                <a:ext uri="{FF2B5EF4-FFF2-40B4-BE49-F238E27FC236}">
                  <a16:creationId xmlns:a16="http://schemas.microsoft.com/office/drawing/2014/main" id="{9223A1DF-2C85-4638-8294-1EB0195E76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337">
              <a:extLst>
                <a:ext uri="{FF2B5EF4-FFF2-40B4-BE49-F238E27FC236}">
                  <a16:creationId xmlns:a16="http://schemas.microsoft.com/office/drawing/2014/main" id="{BAFEACF6-7BC3-4177-BF67-BA5A3164201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338">
              <a:extLst>
                <a:ext uri="{FF2B5EF4-FFF2-40B4-BE49-F238E27FC236}">
                  <a16:creationId xmlns:a16="http://schemas.microsoft.com/office/drawing/2014/main" id="{5ADD03F9-0645-46E0-AA5A-46FF0B5385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339">
              <a:extLst>
                <a:ext uri="{FF2B5EF4-FFF2-40B4-BE49-F238E27FC236}">
                  <a16:creationId xmlns:a16="http://schemas.microsoft.com/office/drawing/2014/main" id="{818602A3-E316-4B31-BACE-4FB34276FA7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340">
              <a:extLst>
                <a:ext uri="{FF2B5EF4-FFF2-40B4-BE49-F238E27FC236}">
                  <a16:creationId xmlns:a16="http://schemas.microsoft.com/office/drawing/2014/main" id="{07C88D98-13E5-44A0-A16E-8CC340BFA13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5" name="Group 341">
              <a:extLst>
                <a:ext uri="{FF2B5EF4-FFF2-40B4-BE49-F238E27FC236}">
                  <a16:creationId xmlns:a16="http://schemas.microsoft.com/office/drawing/2014/main" id="{0D1B64E3-A670-4CB6-B4F8-B88B0DD7D3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790" y="306"/>
              <a:ext cx="1167" cy="793"/>
              <a:chOff x="698" y="-2896"/>
              <a:chExt cx="1216" cy="793"/>
            </a:xfrm>
          </p:grpSpPr>
          <p:sp>
            <p:nvSpPr>
              <p:cNvPr id="148" name="Freeform 342">
                <a:extLst>
                  <a:ext uri="{FF2B5EF4-FFF2-40B4-BE49-F238E27FC236}">
                    <a16:creationId xmlns:a16="http://schemas.microsoft.com/office/drawing/2014/main" id="{2DC66965-2568-4F3F-9A55-9F821EFBD833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Freeform 343">
                <a:extLst>
                  <a:ext uri="{FF2B5EF4-FFF2-40B4-BE49-F238E27FC236}">
                    <a16:creationId xmlns:a16="http://schemas.microsoft.com/office/drawing/2014/main" id="{3DFBB735-C125-4CB9-BA0E-D51B673976A7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Freeform 344">
                <a:extLst>
                  <a:ext uri="{FF2B5EF4-FFF2-40B4-BE49-F238E27FC236}">
                    <a16:creationId xmlns:a16="http://schemas.microsoft.com/office/drawing/2014/main" id="{9A9A704C-F518-4F17-9DE8-F86C39EF920C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Freeform 345">
                <a:extLst>
                  <a:ext uri="{FF2B5EF4-FFF2-40B4-BE49-F238E27FC236}">
                    <a16:creationId xmlns:a16="http://schemas.microsoft.com/office/drawing/2014/main" id="{7260EE02-AB17-4CF7-BEA6-31D865F7F680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861" y="-2579"/>
                <a:ext cx="16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" name="Freeform 346">
                <a:extLst>
                  <a:ext uri="{FF2B5EF4-FFF2-40B4-BE49-F238E27FC236}">
                    <a16:creationId xmlns:a16="http://schemas.microsoft.com/office/drawing/2014/main" id="{37BD0B86-C2DD-4F92-9FF8-FA89089A307D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Freeform 347">
                <a:extLst>
                  <a:ext uri="{FF2B5EF4-FFF2-40B4-BE49-F238E27FC236}">
                    <a16:creationId xmlns:a16="http://schemas.microsoft.com/office/drawing/2014/main" id="{F88FF556-3663-4210-BAE4-7ECE00C79604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" name="Freeform 348">
                <a:extLst>
                  <a:ext uri="{FF2B5EF4-FFF2-40B4-BE49-F238E27FC236}">
                    <a16:creationId xmlns:a16="http://schemas.microsoft.com/office/drawing/2014/main" id="{47E0AACE-1F05-47FC-9AA7-A4037385812C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181" y="-2241"/>
                <a:ext cx="82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" name="Freeform 349">
                <a:extLst>
                  <a:ext uri="{FF2B5EF4-FFF2-40B4-BE49-F238E27FC236}">
                    <a16:creationId xmlns:a16="http://schemas.microsoft.com/office/drawing/2014/main" id="{634B28EA-6DE3-451A-B15F-560548BD6A33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" name="Freeform 350">
                <a:extLst>
                  <a:ext uri="{FF2B5EF4-FFF2-40B4-BE49-F238E27FC236}">
                    <a16:creationId xmlns:a16="http://schemas.microsoft.com/office/drawing/2014/main" id="{6C2DCCA1-D773-4406-B682-8BE0D5F61F5C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" name="Freeform 351">
                <a:extLst>
                  <a:ext uri="{FF2B5EF4-FFF2-40B4-BE49-F238E27FC236}">
                    <a16:creationId xmlns:a16="http://schemas.microsoft.com/office/drawing/2014/main" id="{D0940D59-158F-4346-8018-7F96E3D2B2EF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Freeform 352">
                <a:extLst>
                  <a:ext uri="{FF2B5EF4-FFF2-40B4-BE49-F238E27FC236}">
                    <a16:creationId xmlns:a16="http://schemas.microsoft.com/office/drawing/2014/main" id="{30665713-DAC2-4075-937F-1BAE60CA3208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9" name="Freeform 353">
                <a:extLst>
                  <a:ext uri="{FF2B5EF4-FFF2-40B4-BE49-F238E27FC236}">
                    <a16:creationId xmlns:a16="http://schemas.microsoft.com/office/drawing/2014/main" id="{6D6B8DA6-CBB0-4902-B633-06568B19A4A5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354">
                <a:extLst>
                  <a:ext uri="{FF2B5EF4-FFF2-40B4-BE49-F238E27FC236}">
                    <a16:creationId xmlns:a16="http://schemas.microsoft.com/office/drawing/2014/main" id="{88159479-0501-406E-869D-B11DC7A2B1D5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355">
                <a:extLst>
                  <a:ext uri="{FF2B5EF4-FFF2-40B4-BE49-F238E27FC236}">
                    <a16:creationId xmlns:a16="http://schemas.microsoft.com/office/drawing/2014/main" id="{969485CA-2A2B-4AB4-BA6E-E74723D39BF2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Freeform 356">
                <a:extLst>
                  <a:ext uri="{FF2B5EF4-FFF2-40B4-BE49-F238E27FC236}">
                    <a16:creationId xmlns:a16="http://schemas.microsoft.com/office/drawing/2014/main" id="{6ADB040D-0550-4DD8-BEE5-2003A617EBA8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Freeform 357">
                <a:extLst>
                  <a:ext uri="{FF2B5EF4-FFF2-40B4-BE49-F238E27FC236}">
                    <a16:creationId xmlns:a16="http://schemas.microsoft.com/office/drawing/2014/main" id="{9A13878C-383E-4D2E-ACAE-43DF607BDC85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910" y="-2790"/>
                <a:ext cx="66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" name="Freeform 358">
                <a:extLst>
                  <a:ext uri="{FF2B5EF4-FFF2-40B4-BE49-F238E27FC236}">
                    <a16:creationId xmlns:a16="http://schemas.microsoft.com/office/drawing/2014/main" id="{022E242B-6702-4AFE-9FB2-80F44E4DCBA4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836" y="-2678"/>
                <a:ext cx="21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" name="Freeform 359">
                <a:extLst>
                  <a:ext uri="{FF2B5EF4-FFF2-40B4-BE49-F238E27FC236}">
                    <a16:creationId xmlns:a16="http://schemas.microsoft.com/office/drawing/2014/main" id="{0A0465E5-544D-4AED-91D0-67805EBE6F9F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" name="Freeform 360">
                <a:extLst>
                  <a:ext uri="{FF2B5EF4-FFF2-40B4-BE49-F238E27FC236}">
                    <a16:creationId xmlns:a16="http://schemas.microsoft.com/office/drawing/2014/main" id="{7C1E4003-A15A-4446-BD83-598D4BDD5ED9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" name="Freeform 361">
                <a:extLst>
                  <a:ext uri="{FF2B5EF4-FFF2-40B4-BE49-F238E27FC236}">
                    <a16:creationId xmlns:a16="http://schemas.microsoft.com/office/drawing/2014/main" id="{6D11DD28-A52A-4785-B24D-671AC01EBAF6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" name="Freeform 362">
                <a:extLst>
                  <a:ext uri="{FF2B5EF4-FFF2-40B4-BE49-F238E27FC236}">
                    <a16:creationId xmlns:a16="http://schemas.microsoft.com/office/drawing/2014/main" id="{9FFA7E0C-8998-486D-AED6-42F1C0835398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363">
                <a:extLst>
                  <a:ext uri="{FF2B5EF4-FFF2-40B4-BE49-F238E27FC236}">
                    <a16:creationId xmlns:a16="http://schemas.microsoft.com/office/drawing/2014/main" id="{04C36017-F3DC-43F8-B8B7-113FCDF9E5EA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364">
                <a:extLst>
                  <a:ext uri="{FF2B5EF4-FFF2-40B4-BE49-F238E27FC236}">
                    <a16:creationId xmlns:a16="http://schemas.microsoft.com/office/drawing/2014/main" id="{DAAFF3EA-59ED-4C95-B637-A6DD7837726C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09" y="-2896"/>
                <a:ext cx="94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" name="Freeform 365">
                <a:extLst>
                  <a:ext uri="{FF2B5EF4-FFF2-40B4-BE49-F238E27FC236}">
                    <a16:creationId xmlns:a16="http://schemas.microsoft.com/office/drawing/2014/main" id="{13C80376-0365-4AFA-B6A7-EE0F4B03D692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" name="Freeform 366">
                <a:extLst>
                  <a:ext uri="{FF2B5EF4-FFF2-40B4-BE49-F238E27FC236}">
                    <a16:creationId xmlns:a16="http://schemas.microsoft.com/office/drawing/2014/main" id="{0DE0CFA3-DFE4-4142-83B6-686429582A8D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" name="Freeform 367">
                <a:extLst>
                  <a:ext uri="{FF2B5EF4-FFF2-40B4-BE49-F238E27FC236}">
                    <a16:creationId xmlns:a16="http://schemas.microsoft.com/office/drawing/2014/main" id="{38BE3FE7-6042-4F94-82CA-DD87B7BE6DBA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" name="Freeform 368">
                <a:extLst>
                  <a:ext uri="{FF2B5EF4-FFF2-40B4-BE49-F238E27FC236}">
                    <a16:creationId xmlns:a16="http://schemas.microsoft.com/office/drawing/2014/main" id="{CD6C3AAA-581F-4D3D-8D0A-88053D1C33CC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34" y="-2822"/>
                <a:ext cx="34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" name="Freeform 369">
                <a:extLst>
                  <a:ext uri="{FF2B5EF4-FFF2-40B4-BE49-F238E27FC236}">
                    <a16:creationId xmlns:a16="http://schemas.microsoft.com/office/drawing/2014/main" id="{50A122BE-30AC-4808-8606-100BCA9092BB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6" name="Freeform 370">
                <a:extLst>
                  <a:ext uri="{FF2B5EF4-FFF2-40B4-BE49-F238E27FC236}">
                    <a16:creationId xmlns:a16="http://schemas.microsoft.com/office/drawing/2014/main" id="{F3099CC6-5CE2-429E-989D-F2E6CF5E850F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7" name="Freeform 371">
                <a:extLst>
                  <a:ext uri="{FF2B5EF4-FFF2-40B4-BE49-F238E27FC236}">
                    <a16:creationId xmlns:a16="http://schemas.microsoft.com/office/drawing/2014/main" id="{45DDA581-B270-43E8-BD30-2D9F40997769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8" name="Freeform 372">
                <a:extLst>
                  <a:ext uri="{FF2B5EF4-FFF2-40B4-BE49-F238E27FC236}">
                    <a16:creationId xmlns:a16="http://schemas.microsoft.com/office/drawing/2014/main" id="{F54C68DD-D302-4FEC-B4A2-DF8485C6BEA6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373">
                <a:extLst>
                  <a:ext uri="{FF2B5EF4-FFF2-40B4-BE49-F238E27FC236}">
                    <a16:creationId xmlns:a16="http://schemas.microsoft.com/office/drawing/2014/main" id="{859FFBC2-39C8-4A8F-8D70-30628C818D84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6" y="-2572"/>
                <a:ext cx="65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374">
                <a:extLst>
                  <a:ext uri="{FF2B5EF4-FFF2-40B4-BE49-F238E27FC236}">
                    <a16:creationId xmlns:a16="http://schemas.microsoft.com/office/drawing/2014/main" id="{8F2647BE-E133-4A8D-B310-5F5E3723F4AD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375">
                <a:extLst>
                  <a:ext uri="{FF2B5EF4-FFF2-40B4-BE49-F238E27FC236}">
                    <a16:creationId xmlns:a16="http://schemas.microsoft.com/office/drawing/2014/main" id="{5B964C74-2613-42B1-91B7-96D990869391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2" name="Freeform 376">
                <a:extLst>
                  <a:ext uri="{FF2B5EF4-FFF2-40B4-BE49-F238E27FC236}">
                    <a16:creationId xmlns:a16="http://schemas.microsoft.com/office/drawing/2014/main" id="{3A44C247-F203-4084-BFDB-B2976DDB5275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377">
                <a:extLst>
                  <a:ext uri="{FF2B5EF4-FFF2-40B4-BE49-F238E27FC236}">
                    <a16:creationId xmlns:a16="http://schemas.microsoft.com/office/drawing/2014/main" id="{0B7D49C7-1ED8-4E76-8CF5-C7B4E227C1C2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311" y="-2188"/>
                <a:ext cx="20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" name="Freeform 378">
                <a:extLst>
                  <a:ext uri="{FF2B5EF4-FFF2-40B4-BE49-F238E27FC236}">
                    <a16:creationId xmlns:a16="http://schemas.microsoft.com/office/drawing/2014/main" id="{9B22E337-DC73-45DA-9970-A7A2FF98107A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46" name="Freeform 379">
              <a:extLst>
                <a:ext uri="{FF2B5EF4-FFF2-40B4-BE49-F238E27FC236}">
                  <a16:creationId xmlns:a16="http://schemas.microsoft.com/office/drawing/2014/main" id="{21443A45-5897-4577-B72A-AAC9045819F7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Rectangle 380">
              <a:extLst>
                <a:ext uri="{FF2B5EF4-FFF2-40B4-BE49-F238E27FC236}">
                  <a16:creationId xmlns:a16="http://schemas.microsoft.com/office/drawing/2014/main" id="{2C1A83EC-CF8C-4A89-9BB2-B75DB00FBBD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5" name="Text Box 14">
            <a:extLst>
              <a:ext uri="{FF2B5EF4-FFF2-40B4-BE49-F238E27FC236}">
                <a16:creationId xmlns:a16="http://schemas.microsoft.com/office/drawing/2014/main" id="{14B37ED2-77CC-4E3A-9B2A-8038FED4CFA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4025900" y="5867400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86" name="Freeform 381">
            <a:extLst>
              <a:ext uri="{FF2B5EF4-FFF2-40B4-BE49-F238E27FC236}">
                <a16:creationId xmlns:a16="http://schemas.microsoft.com/office/drawing/2014/main" id="{C3B75BF0-6132-4E7A-B798-B2D82A44AD85}"/>
              </a:ext>
            </a:extLst>
          </p:cNvPr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>
              <a:gd name="T0" fmla="*/ 4190655 w 3482"/>
              <a:gd name="T1" fmla="*/ 1823006 h 2308"/>
              <a:gd name="T2" fmla="*/ 4045483 w 3482"/>
              <a:gd name="T3" fmla="*/ 1488896 h 2308"/>
              <a:gd name="T4" fmla="*/ 3842241 w 3482"/>
              <a:gd name="T5" fmla="*/ 1174249 h 2308"/>
              <a:gd name="T6" fmla="*/ 3561573 w 3482"/>
              <a:gd name="T7" fmla="*/ 804458 h 2308"/>
              <a:gd name="T8" fmla="*/ 3200254 w 3482"/>
              <a:gd name="T9" fmla="*/ 690926 h 2308"/>
              <a:gd name="T10" fmla="*/ 3129281 w 3482"/>
              <a:gd name="T11" fmla="*/ 220577 h 2308"/>
              <a:gd name="T12" fmla="*/ 2545363 w 3482"/>
              <a:gd name="T13" fmla="*/ 32438 h 2308"/>
              <a:gd name="T14" fmla="*/ 2342121 w 3482"/>
              <a:gd name="T15" fmla="*/ 204358 h 2308"/>
              <a:gd name="T16" fmla="*/ 2235661 w 3482"/>
              <a:gd name="T17" fmla="*/ 531980 h 2308"/>
              <a:gd name="T18" fmla="*/ 2222757 w 3482"/>
              <a:gd name="T19" fmla="*/ 801214 h 2308"/>
              <a:gd name="T20" fmla="*/ 2051776 w 3482"/>
              <a:gd name="T21" fmla="*/ 982866 h 2308"/>
              <a:gd name="T22" fmla="*/ 2087263 w 3482"/>
              <a:gd name="T23" fmla="*/ 898528 h 2308"/>
              <a:gd name="T24" fmla="*/ 2109845 w 3482"/>
              <a:gd name="T25" fmla="*/ 772020 h 2308"/>
              <a:gd name="T26" fmla="*/ 2074358 w 3482"/>
              <a:gd name="T27" fmla="*/ 506030 h 2308"/>
              <a:gd name="T28" fmla="*/ 2122749 w 3482"/>
              <a:gd name="T29" fmla="*/ 483324 h 2308"/>
              <a:gd name="T30" fmla="*/ 2035646 w 3482"/>
              <a:gd name="T31" fmla="*/ 288697 h 2308"/>
              <a:gd name="T32" fmla="*/ 2013063 w 3482"/>
              <a:gd name="T33" fmla="*/ 256259 h 2308"/>
              <a:gd name="T34" fmla="*/ 1890473 w 3482"/>
              <a:gd name="T35" fmla="*/ 191383 h 2308"/>
              <a:gd name="T36" fmla="*/ 1684005 w 3482"/>
              <a:gd name="T37" fmla="*/ 165433 h 2308"/>
              <a:gd name="T38" fmla="*/ 1516249 w 3482"/>
              <a:gd name="T39" fmla="*/ 139483 h 2308"/>
              <a:gd name="T40" fmla="*/ 1242034 w 3482"/>
              <a:gd name="T41" fmla="*/ 246527 h 2308"/>
              <a:gd name="T42" fmla="*/ 964593 w 3482"/>
              <a:gd name="T43" fmla="*/ 671463 h 2308"/>
              <a:gd name="T44" fmla="*/ 993627 w 3482"/>
              <a:gd name="T45" fmla="*/ 963403 h 2308"/>
              <a:gd name="T46" fmla="*/ 1054922 w 3482"/>
              <a:gd name="T47" fmla="*/ 1089911 h 2308"/>
              <a:gd name="T48" fmla="*/ 1122670 w 3482"/>
              <a:gd name="T49" fmla="*/ 1180737 h 2308"/>
              <a:gd name="T50" fmla="*/ 1193643 w 3482"/>
              <a:gd name="T51" fmla="*/ 1475921 h 2308"/>
              <a:gd name="T52" fmla="*/ 1061375 w 3482"/>
              <a:gd name="T53" fmla="*/ 1359145 h 2308"/>
              <a:gd name="T54" fmla="*/ 990401 w 3482"/>
              <a:gd name="T55" fmla="*/ 1446727 h 2308"/>
              <a:gd name="T56" fmla="*/ 883941 w 3482"/>
              <a:gd name="T57" fmla="*/ 1511603 h 2308"/>
              <a:gd name="T58" fmla="*/ 703282 w 3482"/>
              <a:gd name="T59" fmla="*/ 1667304 h 2308"/>
              <a:gd name="T60" fmla="*/ 580691 w 3482"/>
              <a:gd name="T61" fmla="*/ 1774349 h 2308"/>
              <a:gd name="T62" fmla="*/ 87104 w 3482"/>
              <a:gd name="T63" fmla="*/ 2426349 h 2308"/>
              <a:gd name="T64" fmla="*/ 106460 w 3482"/>
              <a:gd name="T65" fmla="*/ 3415703 h 2308"/>
              <a:gd name="T66" fmla="*/ 1684005 w 3482"/>
              <a:gd name="T67" fmla="*/ 1595941 h 2308"/>
              <a:gd name="T68" fmla="*/ 1767882 w 3482"/>
              <a:gd name="T69" fmla="*/ 1628379 h 2308"/>
              <a:gd name="T70" fmla="*/ 1596901 w 3482"/>
              <a:gd name="T71" fmla="*/ 1725692 h 2308"/>
              <a:gd name="T72" fmla="*/ 1690457 w 3482"/>
              <a:gd name="T73" fmla="*/ 1952757 h 2308"/>
              <a:gd name="T74" fmla="*/ 2203401 w 3482"/>
              <a:gd name="T75" fmla="*/ 3370290 h 2308"/>
              <a:gd name="T76" fmla="*/ 1716265 w 3482"/>
              <a:gd name="T77" fmla="*/ 2257673 h 2308"/>
              <a:gd name="T78" fmla="*/ 1767882 w 3482"/>
              <a:gd name="T79" fmla="*/ 1965732 h 2308"/>
              <a:gd name="T80" fmla="*/ 2216305 w 3482"/>
              <a:gd name="T81" fmla="*/ 3081593 h 2308"/>
              <a:gd name="T82" fmla="*/ 2916361 w 3482"/>
              <a:gd name="T83" fmla="*/ 1735424 h 2308"/>
              <a:gd name="T84" fmla="*/ 2861518 w 3482"/>
              <a:gd name="T85" fmla="*/ 2092240 h 2308"/>
              <a:gd name="T86" fmla="*/ 2655050 w 3482"/>
              <a:gd name="T87" fmla="*/ 2011145 h 2308"/>
              <a:gd name="T88" fmla="*/ 2503425 w 3482"/>
              <a:gd name="T89" fmla="*/ 1680279 h 2308"/>
              <a:gd name="T90" fmla="*/ 2225983 w 3482"/>
              <a:gd name="T91" fmla="*/ 1751643 h 2308"/>
              <a:gd name="T92" fmla="*/ 2303409 w 3482"/>
              <a:gd name="T93" fmla="*/ 1213175 h 2308"/>
              <a:gd name="T94" fmla="*/ 2438903 w 3482"/>
              <a:gd name="T95" fmla="*/ 1018548 h 2308"/>
              <a:gd name="T96" fmla="*/ 2677632 w 3482"/>
              <a:gd name="T97" fmla="*/ 1715961 h 2308"/>
              <a:gd name="T98" fmla="*/ 2822805 w 3482"/>
              <a:gd name="T99" fmla="*/ 1823006 h 2308"/>
              <a:gd name="T100" fmla="*/ 2922813 w 3482"/>
              <a:gd name="T101" fmla="*/ 1424021 h 2308"/>
              <a:gd name="T102" fmla="*/ 3077664 w 3482"/>
              <a:gd name="T103" fmla="*/ 1125593 h 2308"/>
              <a:gd name="T104" fmla="*/ 3387366 w 3482"/>
              <a:gd name="T105" fmla="*/ 1414289 h 2308"/>
              <a:gd name="T106" fmla="*/ 3842241 w 3482"/>
              <a:gd name="T107" fmla="*/ 2247941 h 2308"/>
              <a:gd name="T108" fmla="*/ 3677711 w 3482"/>
              <a:gd name="T109" fmla="*/ 1829493 h 2308"/>
              <a:gd name="T110" fmla="*/ 3742233 w 3482"/>
              <a:gd name="T111" fmla="*/ 1959245 h 2308"/>
              <a:gd name="T112" fmla="*/ 3832562 w 3482"/>
              <a:gd name="T113" fmla="*/ 2092240 h 2308"/>
              <a:gd name="T114" fmla="*/ 3839015 w 3482"/>
              <a:gd name="T115" fmla="*/ 2108459 h 2308"/>
              <a:gd name="T116" fmla="*/ 3848693 w 3482"/>
              <a:gd name="T117" fmla="*/ 2127921 h 2308"/>
              <a:gd name="T118" fmla="*/ 3868049 w 3482"/>
              <a:gd name="T119" fmla="*/ 2147384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AutoShape 384">
            <a:extLst>
              <a:ext uri="{FF2B5EF4-FFF2-40B4-BE49-F238E27FC236}">
                <a16:creationId xmlns:a16="http://schemas.microsoft.com/office/drawing/2014/main" id="{2CCE72C0-F74D-4EAE-913B-3CC35116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16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3D621F-0B72-4253-B59B-A61361E85D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85F601-4B96-422C-9129-B0B70890E0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73982-B26F-46EE-9067-2BE4D73D05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F8E9527-0FBC-45CC-BDF7-F0DBE96370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575799-3BDA-43DF-AD58-0ABBEE717D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D1BA4D-6D6E-4169-8E03-3E9F4B1B28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40011-93F1-4F19-AF41-2CFADAC6D7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BFF679C-0E72-4C19-A0DA-EAF827CFA9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739D28-0028-4CB7-9265-B382A20EBF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0B6FC4-6DE4-4248-B22F-8F01113ADF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3C92E-C36E-46BB-8C04-79271AD1D2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34A6DB67-AF5F-4B57-AFA4-618B329015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t>(c) </a:t>
            </a:r>
            <a:r>
              <a:rPr spc="-5"/>
              <a:t>Paul </a:t>
            </a:r>
            <a:r>
              <a:t>Fodor (CS Stony Brook) &amp;</a:t>
            </a:r>
            <a:r>
              <a:rPr spc="-140"/>
              <a:t> </a:t>
            </a:r>
            <a:r>
              <a:rPr spc="-5"/>
              <a:t>Pearson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096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C8695-7C25-4AED-AF11-B082DD9674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14B78-9030-4E98-9C7A-E9DC2794C8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35F-F796-4778-BE5D-7A7B5CD742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C688936-1417-48DA-883F-BDE4C5D810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250394-F157-40BA-B846-005AC8B577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45F42-F344-4A05-8224-3E14481D6C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63701-051D-4DFF-8C11-DD4127EE00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E47A4C2-7227-492B-84A5-735869E0E36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01E6A2-F2B5-474C-9B4B-7FFBD718F7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4B50C9-C114-4FBF-8AA2-A6DF3073EF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6C6DB-583C-46F0-9BBA-ED6856B3D4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993ED90-18B8-489C-8385-2701C84C5F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967CCB-455F-4F45-B9B5-6717A9D091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738775-F1FC-4A76-8701-D9AF9E6C7C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A0E04-3641-4941-B5A2-51DFF2030C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B04E5B8B-CE95-4CF3-8C83-650A41A914A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7E5688-5947-4750-81F9-A1C402325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A87EF7-2E3D-4CBC-BFCC-18CF63545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75F34-2ED8-4B1E-8A89-73E1DB2F42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F61758E-2089-4176-8B49-4CEA5559D7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C2BC327-9D7A-4527-869F-6B1C180355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13AA9B4-57B4-42DF-AD0E-582281296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98EB3-9689-47FA-AB87-07D4B5977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5E8916F-5045-4547-8546-45B00A9DB3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E8F13A-9F2E-4004-AA70-C18787766D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37AE4-3D01-42CE-8E4E-CC6E05ED8B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E3CD8-3877-4743-92BC-B4FF0A63DF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783F039-FC3D-493E-83D7-BFD1DE8643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D8BB2C-A536-4C21-8A78-01E1499E6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ED4DA5-DB81-46D3-991F-F1E02E0E46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43315-4272-40DD-BDF5-FD6965086D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7F19598-B111-4753-88EE-7C8C4511A1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5">
            <a:extLst>
              <a:ext uri="{FF2B5EF4-FFF2-40B4-BE49-F238E27FC236}">
                <a16:creationId xmlns:a16="http://schemas.microsoft.com/office/drawing/2014/main" id="{C52DA8F2-5444-489D-A004-9EC92BC4D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37931D-1EAD-46C4-862E-8E858AF4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179792-EE2C-4451-8371-3C8B1A81D4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451A05-9D93-48B4-8CC0-B9E7DFE93E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F59FE6CE-B55C-4E57-935C-3FA99779E5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Freeform 17">
            <a:extLst>
              <a:ext uri="{FF2B5EF4-FFF2-40B4-BE49-F238E27FC236}">
                <a16:creationId xmlns:a16="http://schemas.microsoft.com/office/drawing/2014/main" id="{C39AD5B6-7C0C-4B64-9406-D2C5687B3A66}"/>
              </a:ext>
            </a:extLst>
          </p:cNvPr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>
              <a:gd name="T0" fmla="*/ 859925 w 3482"/>
              <a:gd name="T1" fmla="*/ 385784 h 2308"/>
              <a:gd name="T2" fmla="*/ 830136 w 3482"/>
              <a:gd name="T3" fmla="*/ 315080 h 2308"/>
              <a:gd name="T4" fmla="*/ 788430 w 3482"/>
              <a:gd name="T5" fmla="*/ 248494 h 2308"/>
              <a:gd name="T6" fmla="*/ 730837 w 3482"/>
              <a:gd name="T7" fmla="*/ 170239 h 2308"/>
              <a:gd name="T8" fmla="*/ 656694 w 3482"/>
              <a:gd name="T9" fmla="*/ 146214 h 2308"/>
              <a:gd name="T10" fmla="*/ 642131 w 3482"/>
              <a:gd name="T11" fmla="*/ 46679 h 2308"/>
              <a:gd name="T12" fmla="*/ 522310 w 3482"/>
              <a:gd name="T13" fmla="*/ 6864 h 2308"/>
              <a:gd name="T14" fmla="*/ 480605 w 3482"/>
              <a:gd name="T15" fmla="*/ 43246 h 2308"/>
              <a:gd name="T16" fmla="*/ 458759 w 3482"/>
              <a:gd name="T17" fmla="*/ 112578 h 2308"/>
              <a:gd name="T18" fmla="*/ 456111 w 3482"/>
              <a:gd name="T19" fmla="*/ 169553 h 2308"/>
              <a:gd name="T20" fmla="*/ 421026 w 3482"/>
              <a:gd name="T21" fmla="*/ 207994 h 2308"/>
              <a:gd name="T22" fmla="*/ 428308 w 3482"/>
              <a:gd name="T23" fmla="*/ 190146 h 2308"/>
              <a:gd name="T24" fmla="*/ 432942 w 3482"/>
              <a:gd name="T25" fmla="*/ 163375 h 2308"/>
              <a:gd name="T26" fmla="*/ 425660 w 3482"/>
              <a:gd name="T27" fmla="*/ 107086 h 2308"/>
              <a:gd name="T28" fmla="*/ 435590 w 3482"/>
              <a:gd name="T29" fmla="*/ 102281 h 2308"/>
              <a:gd name="T30" fmla="*/ 417716 w 3482"/>
              <a:gd name="T31" fmla="*/ 61094 h 2308"/>
              <a:gd name="T32" fmla="*/ 413082 w 3482"/>
              <a:gd name="T33" fmla="*/ 54229 h 2308"/>
              <a:gd name="T34" fmla="*/ 387926 w 3482"/>
              <a:gd name="T35" fmla="*/ 40500 h 2308"/>
              <a:gd name="T36" fmla="*/ 345559 w 3482"/>
              <a:gd name="T37" fmla="*/ 35009 h 2308"/>
              <a:gd name="T38" fmla="*/ 311135 w 3482"/>
              <a:gd name="T39" fmla="*/ 29517 h 2308"/>
              <a:gd name="T40" fmla="*/ 254866 w 3482"/>
              <a:gd name="T41" fmla="*/ 52170 h 2308"/>
              <a:gd name="T42" fmla="*/ 197935 w 3482"/>
              <a:gd name="T43" fmla="*/ 142095 h 2308"/>
              <a:gd name="T44" fmla="*/ 203893 w 3482"/>
              <a:gd name="T45" fmla="*/ 203875 h 2308"/>
              <a:gd name="T46" fmla="*/ 216471 w 3482"/>
              <a:gd name="T47" fmla="*/ 230647 h 2308"/>
              <a:gd name="T48" fmla="*/ 230373 w 3482"/>
              <a:gd name="T49" fmla="*/ 249867 h 2308"/>
              <a:gd name="T50" fmla="*/ 244936 w 3482"/>
              <a:gd name="T51" fmla="*/ 312334 h 2308"/>
              <a:gd name="T52" fmla="*/ 217795 w 3482"/>
              <a:gd name="T53" fmla="*/ 287622 h 2308"/>
              <a:gd name="T54" fmla="*/ 203231 w 3482"/>
              <a:gd name="T55" fmla="*/ 306156 h 2308"/>
              <a:gd name="T56" fmla="*/ 181385 w 3482"/>
              <a:gd name="T57" fmla="*/ 319885 h 2308"/>
              <a:gd name="T58" fmla="*/ 144314 w 3482"/>
              <a:gd name="T59" fmla="*/ 352835 h 2308"/>
              <a:gd name="T60" fmla="*/ 119158 w 3482"/>
              <a:gd name="T61" fmla="*/ 375488 h 2308"/>
              <a:gd name="T62" fmla="*/ 17874 w 3482"/>
              <a:gd name="T63" fmla="*/ 513464 h 2308"/>
              <a:gd name="T64" fmla="*/ 21846 w 3482"/>
              <a:gd name="T65" fmla="*/ 722831 h 2308"/>
              <a:gd name="T66" fmla="*/ 345559 w 3482"/>
              <a:gd name="T67" fmla="*/ 337733 h 2308"/>
              <a:gd name="T68" fmla="*/ 362771 w 3482"/>
              <a:gd name="T69" fmla="*/ 344597 h 2308"/>
              <a:gd name="T70" fmla="*/ 327685 w 3482"/>
              <a:gd name="T71" fmla="*/ 365191 h 2308"/>
              <a:gd name="T72" fmla="*/ 346883 w 3482"/>
              <a:gd name="T73" fmla="*/ 413242 h 2308"/>
              <a:gd name="T74" fmla="*/ 452139 w 3482"/>
              <a:gd name="T75" fmla="*/ 713220 h 2308"/>
              <a:gd name="T76" fmla="*/ 352179 w 3482"/>
              <a:gd name="T77" fmla="*/ 477768 h 2308"/>
              <a:gd name="T78" fmla="*/ 362771 w 3482"/>
              <a:gd name="T79" fmla="*/ 415988 h 2308"/>
              <a:gd name="T80" fmla="*/ 454787 w 3482"/>
              <a:gd name="T81" fmla="*/ 652126 h 2308"/>
              <a:gd name="T82" fmla="*/ 598439 w 3482"/>
              <a:gd name="T83" fmla="*/ 367250 h 2308"/>
              <a:gd name="T84" fmla="*/ 587185 w 3482"/>
              <a:gd name="T85" fmla="*/ 442760 h 2308"/>
              <a:gd name="T86" fmla="*/ 544818 w 3482"/>
              <a:gd name="T87" fmla="*/ 425598 h 2308"/>
              <a:gd name="T88" fmla="*/ 513704 w 3482"/>
              <a:gd name="T89" fmla="*/ 355581 h 2308"/>
              <a:gd name="T90" fmla="*/ 456773 w 3482"/>
              <a:gd name="T91" fmla="*/ 370682 h 2308"/>
              <a:gd name="T92" fmla="*/ 472661 w 3482"/>
              <a:gd name="T93" fmla="*/ 256732 h 2308"/>
              <a:gd name="T94" fmla="*/ 500465 w 3482"/>
              <a:gd name="T95" fmla="*/ 215545 h 2308"/>
              <a:gd name="T96" fmla="*/ 549452 w 3482"/>
              <a:gd name="T97" fmla="*/ 363131 h 2308"/>
              <a:gd name="T98" fmla="*/ 579241 w 3482"/>
              <a:gd name="T99" fmla="*/ 385784 h 2308"/>
              <a:gd name="T100" fmla="*/ 599763 w 3482"/>
              <a:gd name="T101" fmla="*/ 301351 h 2308"/>
              <a:gd name="T102" fmla="*/ 631539 w 3482"/>
              <a:gd name="T103" fmla="*/ 238198 h 2308"/>
              <a:gd name="T104" fmla="*/ 695090 w 3482"/>
              <a:gd name="T105" fmla="*/ 299292 h 2308"/>
              <a:gd name="T106" fmla="*/ 788430 w 3482"/>
              <a:gd name="T107" fmla="*/ 475709 h 2308"/>
              <a:gd name="T108" fmla="*/ 754669 w 3482"/>
              <a:gd name="T109" fmla="*/ 387157 h 2308"/>
              <a:gd name="T110" fmla="*/ 767909 w 3482"/>
              <a:gd name="T111" fmla="*/ 414615 h 2308"/>
              <a:gd name="T112" fmla="*/ 786444 w 3482"/>
              <a:gd name="T113" fmla="*/ 442760 h 2308"/>
              <a:gd name="T114" fmla="*/ 787768 w 3482"/>
              <a:gd name="T115" fmla="*/ 446192 h 2308"/>
              <a:gd name="T116" fmla="*/ 789754 w 3482"/>
              <a:gd name="T117" fmla="*/ 450310 h 2308"/>
              <a:gd name="T118" fmla="*/ 793726 w 3482"/>
              <a:gd name="T119" fmla="*/ 454429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640763B5-5935-48B0-8417-5A599D8EB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Line 16">
            <a:extLst>
              <a:ext uri="{FF2B5EF4-FFF2-40B4-BE49-F238E27FC236}">
                <a16:creationId xmlns:a16="http://schemas.microsoft.com/office/drawing/2014/main" id="{4058F862-E5AA-46E6-89B7-880C5938D1FB}"/>
              </a:ext>
            </a:extLst>
          </p:cNvPr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FDE09F90-A0F7-48E9-8A1F-7F9CD1EB2F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7576D1-D88A-43EC-B803-EE49A81A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0104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Generics</a:t>
            </a:r>
            <a:endParaRPr lang="en-US" altLang="en-US" sz="320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D8614-4DD4-4354-BB0F-D85E9773DC7E}"/>
              </a:ext>
            </a:extLst>
          </p:cNvPr>
          <p:cNvSpPr txBox="1"/>
          <p:nvPr/>
        </p:nvSpPr>
        <p:spPr>
          <a:xfrm>
            <a:off x="381000" y="36576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Acknowledgements:</a:t>
            </a:r>
          </a:p>
          <a:p>
            <a:pPr marL="342900" indent="-342900">
              <a:buFontTx/>
              <a:buChar char="-"/>
            </a:pPr>
            <a:r>
              <a:rPr lang="en-US" sz="2200"/>
              <a:t>Paul Fodor (CS Stony Brook) &amp; Pearson</a:t>
            </a:r>
          </a:p>
          <a:p>
            <a:pPr marL="342900" indent="-342900">
              <a:buFontTx/>
              <a:buChar char="-"/>
            </a:pPr>
            <a:r>
              <a:rPr lang="en-US" sz="2200"/>
              <a:t>Anupam Chanda (ex-Rice graduate student)</a:t>
            </a:r>
          </a:p>
          <a:p>
            <a:pPr marL="342900" indent="-342900">
              <a:buFontTx/>
              <a:buChar char="-"/>
            </a:pPr>
            <a:r>
              <a:rPr lang="en-US" sz="2200"/>
              <a:t>Y. Daniel Liang: Introduction to Java Programming and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12306"/>
            <a:ext cx="8255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Ưu điểm</a:t>
            </a:r>
            <a:r>
              <a:rPr spc="-10"/>
              <a:t>: </a:t>
            </a:r>
            <a:r>
              <a:rPr lang="en-US" spc="-10"/>
              <a:t>Không cần Ép kiểu/</a:t>
            </a:r>
            <a:r>
              <a:rPr spc="-5"/>
              <a:t>Casting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39" y="1166825"/>
            <a:ext cx="7340600" cy="4217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latin typeface="Courier New"/>
                <a:cs typeface="Courier New"/>
              </a:rPr>
              <a:t>//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Casting is not</a:t>
            </a:r>
            <a:r>
              <a:rPr sz="2000" b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needed:</a:t>
            </a:r>
            <a:endParaRPr sz="2000">
              <a:latin typeface="Courier New"/>
              <a:cs typeface="Courier New"/>
            </a:endParaRPr>
          </a:p>
          <a:p>
            <a:pPr marL="12700" marR="613410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ArrayList&lt;Integer&gt; list = new ArrayList&lt;&gt;();  list.add(new Integer(1));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//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Prior to JDK 1.5, </a:t>
            </a:r>
            <a:r>
              <a:rPr sz="2000" b="1" spc="-5" dirty="0">
                <a:latin typeface="Courier New"/>
                <a:cs typeface="Courier New"/>
              </a:rPr>
              <a:t>without using generics,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you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621665" algn="l"/>
              </a:tabLst>
            </a:pPr>
            <a:r>
              <a:rPr sz="2000" b="1" spc="-5" dirty="0">
                <a:latin typeface="Courier New"/>
                <a:cs typeface="Courier New"/>
              </a:rPr>
              <a:t>//	would have had to cast the return value</a:t>
            </a:r>
            <a:r>
              <a:rPr sz="2000" b="1" spc="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21665" algn="l"/>
              </a:tabLst>
            </a:pPr>
            <a:r>
              <a:rPr sz="2000" b="1" spc="-5" dirty="0">
                <a:latin typeface="Courier New"/>
                <a:cs typeface="Courier New"/>
              </a:rPr>
              <a:t>//	Integer as: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Integer i =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(Integer)(list.get(0));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// Since JDK</a:t>
            </a:r>
            <a:r>
              <a:rPr sz="2000" b="1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1.5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Integer i =</a:t>
            </a:r>
            <a:r>
              <a:rPr sz="2000" b="1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list.get(0);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2" y="312306"/>
            <a:ext cx="83367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Không kiểu nguyên thủy/</a:t>
            </a:r>
            <a:r>
              <a:rPr spc="-15"/>
              <a:t>Primitive</a:t>
            </a:r>
            <a:r>
              <a:rPr spc="-60"/>
              <a:t> </a:t>
            </a:r>
            <a:r>
              <a:rPr dirty="0"/>
              <a:t>types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212" y="925375"/>
            <a:ext cx="8600059" cy="483574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lang="en-US" sz="2800" b="1" spc="5">
                <a:cs typeface="Times New Roman" panose="02020603050405020304" pitchFamily="18" charset="0"/>
              </a:rPr>
              <a:t>G</a:t>
            </a:r>
            <a:r>
              <a:rPr sz="2800" b="1" spc="5">
                <a:cs typeface="Times New Roman" panose="02020603050405020304" pitchFamily="18" charset="0"/>
              </a:rPr>
              <a:t>eneric </a:t>
            </a:r>
            <a:r>
              <a:rPr sz="2800" b="1" spc="-5">
                <a:cs typeface="Times New Roman" panose="02020603050405020304" pitchFamily="18" charset="0"/>
              </a:rPr>
              <a:t>types </a:t>
            </a:r>
            <a:r>
              <a:rPr lang="en-US" sz="2800" b="1" spc="-10">
                <a:solidFill>
                  <a:srgbClr val="00AF50"/>
                </a:solidFill>
                <a:cs typeface="Times New Roman" panose="02020603050405020304" pitchFamily="18" charset="0"/>
              </a:rPr>
              <a:t>phải là</a:t>
            </a:r>
            <a:r>
              <a:rPr sz="2800" b="1">
                <a:solidFill>
                  <a:srgbClr val="00AF5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spc="-5">
                <a:cs typeface="Times New Roman" panose="02020603050405020304" pitchFamily="18" charset="0"/>
              </a:rPr>
              <a:t>các kiểu tham chiếu/reference</a:t>
            </a:r>
            <a:r>
              <a:rPr sz="2800" b="1" spc="-5">
                <a:cs typeface="Times New Roman" panose="02020603050405020304" pitchFamily="18" charset="0"/>
              </a:rPr>
              <a:t>!</a:t>
            </a:r>
            <a:endParaRPr sz="2800">
              <a:cs typeface="Times New Roman" panose="02020603050405020304" pitchFamily="18" charset="0"/>
            </a:endParaRPr>
          </a:p>
          <a:p>
            <a:pPr marL="560070" marR="581660" lvl="1" indent="-228600">
              <a:lnSpc>
                <a:spcPct val="100000"/>
              </a:lnSpc>
              <a:spcBef>
                <a:spcPts val="45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91185" algn="l"/>
                <a:tab pos="7243445" algn="l"/>
              </a:tabLst>
            </a:pPr>
            <a:r>
              <a:rPr>
                <a:cs typeface="Times New Roman" panose="02020603050405020304" pitchFamily="18" charset="0"/>
              </a:rPr>
              <a:t>	</a:t>
            </a:r>
            <a:r>
              <a:rPr lang="en-US" sz="2400" b="1">
                <a:cs typeface="Times New Roman" panose="02020603050405020304" pitchFamily="18" charset="0"/>
              </a:rPr>
              <a:t>Ta không thể thay một kiểu generic v</a:t>
            </a:r>
            <a:r>
              <a:rPr lang="en-US" b="1">
                <a:cs typeface="Times New Roman" panose="02020603050405020304" pitchFamily="18" charset="0"/>
              </a:rPr>
              <a:t>ới một kiểu nguyên thủy/c</a:t>
            </a:r>
            <a:r>
              <a:rPr lang="vi-VN" b="1">
                <a:cs typeface="Times New Roman" panose="02020603050405020304" pitchFamily="18" charset="0"/>
              </a:rPr>
              <a:t>ơ</a:t>
            </a:r>
            <a:r>
              <a:rPr lang="en-US" b="1">
                <a:cs typeface="Times New Roman" panose="02020603050405020304" pitchFamily="18" charset="0"/>
              </a:rPr>
              <a:t> bản nh</a:t>
            </a:r>
            <a:r>
              <a:rPr lang="vi-VN" b="1">
                <a:cs typeface="Times New Roman" panose="02020603050405020304" pitchFamily="18" charset="0"/>
              </a:rPr>
              <a:t>ư</a:t>
            </a:r>
            <a:r>
              <a:rPr lang="en-US" b="1"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00B050"/>
                </a:solidFill>
                <a:cs typeface="Times New Roman" panose="02020603050405020304" pitchFamily="18" charset="0"/>
              </a:rPr>
              <a:t>int</a:t>
            </a:r>
            <a:r>
              <a:rPr sz="2400" b="1" dirty="0">
                <a:cs typeface="Times New Roman" panose="02020603050405020304" pitchFamily="18" charset="0"/>
              </a:rPr>
              <a:t>, </a:t>
            </a:r>
            <a:r>
              <a:rPr sz="2400" b="1" spc="-10" dirty="0">
                <a:solidFill>
                  <a:srgbClr val="00B050"/>
                </a:solidFill>
                <a:cs typeface="Times New Roman" panose="02020603050405020304" pitchFamily="18" charset="0"/>
              </a:rPr>
              <a:t>double</a:t>
            </a:r>
            <a:r>
              <a:rPr sz="2400" b="1" spc="-10">
                <a:cs typeface="Times New Roman" panose="02020603050405020304" pitchFamily="18" charset="0"/>
              </a:rPr>
              <a:t>, </a:t>
            </a:r>
            <a:r>
              <a:rPr lang="en-US" sz="2400" b="1">
                <a:cs typeface="Times New Roman" panose="02020603050405020304" pitchFamily="18" charset="0"/>
              </a:rPr>
              <a:t>hay</a:t>
            </a:r>
            <a:r>
              <a:rPr sz="2400" b="1" spc="-225"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50"/>
                </a:solidFill>
                <a:cs typeface="Times New Roman" panose="02020603050405020304" pitchFamily="18" charset="0"/>
              </a:rPr>
              <a:t>char</a:t>
            </a:r>
            <a:endParaRPr sz="240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861060" lvl="2" indent="-255904">
              <a:lnSpc>
                <a:spcPct val="100000"/>
              </a:lnSpc>
              <a:spcBef>
                <a:spcPts val="459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61060" algn="l"/>
                <a:tab pos="861694" algn="l"/>
              </a:tabLst>
            </a:pPr>
            <a:r>
              <a:rPr lang="en-US" sz="2000" b="1" spc="-5">
                <a:cs typeface="Times New Roman" panose="02020603050405020304" pitchFamily="18" charset="0"/>
              </a:rPr>
              <a:t>Câu lệnh d</a:t>
            </a:r>
            <a:r>
              <a:rPr lang="vi-VN" sz="2000" b="1" spc="-5">
                <a:cs typeface="Times New Roman" panose="02020603050405020304" pitchFamily="18" charset="0"/>
              </a:rPr>
              <a:t>ư</a:t>
            </a:r>
            <a:r>
              <a:rPr lang="en-US" sz="2000" b="1" spc="-5">
                <a:cs typeface="Times New Roman" panose="02020603050405020304" pitchFamily="18" charset="0"/>
              </a:rPr>
              <a:t>ới đây là</a:t>
            </a:r>
            <a:r>
              <a:rPr sz="2000" b="1" spc="-5">
                <a:cs typeface="Times New Roman" panose="02020603050405020304" pitchFamily="18" charset="0"/>
              </a:rPr>
              <a:t> </a:t>
            </a:r>
            <a:r>
              <a:rPr lang="en-US" sz="2000" b="1" spc="-5">
                <a:solidFill>
                  <a:srgbClr val="FF0000"/>
                </a:solidFill>
                <a:cs typeface="Times New Roman" panose="02020603050405020304" pitchFamily="18" charset="0"/>
              </a:rPr>
              <a:t>sai</a:t>
            </a:r>
            <a:r>
              <a:rPr sz="2000" b="1" spc="-5">
                <a:solidFill>
                  <a:srgbClr val="FF0000"/>
                </a:solidFill>
                <a:cs typeface="Times New Roman" panose="02020603050405020304" pitchFamily="18" charset="0"/>
              </a:rPr>
              <a:t> (</a:t>
            </a:r>
            <a:r>
              <a:rPr lang="en-US" sz="2000" b="1" spc="-5">
                <a:solidFill>
                  <a:srgbClr val="FF0000"/>
                </a:solidFill>
                <a:cs typeface="Times New Roman" panose="02020603050405020304" pitchFamily="18" charset="0"/>
              </a:rPr>
              <a:t>một lỗi biên dịch</a:t>
            </a:r>
            <a:r>
              <a:rPr sz="2000" b="1" spc="5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sz="2000" b="1" spc="5">
                <a:cs typeface="Times New Roman" panose="02020603050405020304" pitchFamily="18" charset="0"/>
              </a:rPr>
              <a:t>:</a:t>
            </a:r>
            <a:endParaRPr sz="2000"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10" dirty="0">
                <a:solidFill>
                  <a:srgbClr val="FF0000"/>
                </a:solidFill>
                <a:cs typeface="Times New Roman" panose="02020603050405020304" pitchFamily="18" charset="0"/>
              </a:rPr>
              <a:t>ArrayList&lt;int&gt; intList </a:t>
            </a:r>
            <a:r>
              <a:rPr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= </a:t>
            </a:r>
            <a:r>
              <a:rPr sz="2400" b="1" spc="-10" dirty="0">
                <a:solidFill>
                  <a:srgbClr val="FF0000"/>
                </a:solidFill>
                <a:cs typeface="Times New Roman" panose="02020603050405020304" pitchFamily="18" charset="0"/>
              </a:rPr>
              <a:t>new</a:t>
            </a:r>
            <a:r>
              <a:rPr sz="2400" b="1" spc="15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cs typeface="Times New Roman" panose="02020603050405020304" pitchFamily="18" charset="0"/>
              </a:rPr>
              <a:t>ArrayList&lt;&gt;();</a:t>
            </a:r>
            <a:endParaRPr sz="2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cs typeface="Times New Roman" panose="02020603050405020304" pitchFamily="18" charset="0"/>
            </a:endParaRPr>
          </a:p>
          <a:p>
            <a:pPr marL="12700" marR="1223645">
              <a:lnSpc>
                <a:spcPct val="125099"/>
              </a:lnSpc>
            </a:pPr>
            <a:r>
              <a:rPr sz="2000" b="1" spc="-5" dirty="0">
                <a:solidFill>
                  <a:srgbClr val="00AF50"/>
                </a:solidFill>
                <a:cs typeface="Times New Roman" panose="02020603050405020304" pitchFamily="18" charset="0"/>
              </a:rPr>
              <a:t>// But you can use the wrapper types</a:t>
            </a:r>
            <a:r>
              <a:rPr sz="2000" b="1" spc="-5">
                <a:solidFill>
                  <a:srgbClr val="00AF50"/>
                </a:solidFill>
                <a:cs typeface="Times New Roman" panose="02020603050405020304" pitchFamily="18" charset="0"/>
              </a:rPr>
              <a:t>:  </a:t>
            </a:r>
            <a:endParaRPr lang="en-US" sz="2000" b="1" spc="-5">
              <a:solidFill>
                <a:srgbClr val="00AF50"/>
              </a:solidFill>
              <a:cs typeface="Times New Roman" panose="02020603050405020304" pitchFamily="18" charset="0"/>
            </a:endParaRPr>
          </a:p>
          <a:p>
            <a:pPr marL="12700" marR="1223645">
              <a:lnSpc>
                <a:spcPct val="125099"/>
              </a:lnSpc>
            </a:pPr>
            <a:r>
              <a:rPr sz="2000" b="1" spc="-5">
                <a:solidFill>
                  <a:srgbClr val="00AF50"/>
                </a:solidFill>
                <a:cs typeface="Times New Roman" panose="02020603050405020304" pitchFamily="18" charset="0"/>
              </a:rPr>
              <a:t>ArrayList</a:t>
            </a:r>
            <a:r>
              <a:rPr sz="2000" b="1" spc="-5" dirty="0">
                <a:solidFill>
                  <a:srgbClr val="00AF50"/>
                </a:solidFill>
                <a:cs typeface="Times New Roman" panose="02020603050405020304" pitchFamily="18" charset="0"/>
              </a:rPr>
              <a:t>&lt;Integer&gt; intList = new</a:t>
            </a:r>
            <a:r>
              <a:rPr sz="2000" b="1" spc="75" dirty="0">
                <a:solidFill>
                  <a:srgbClr val="00AF50"/>
                </a:solidFill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00AF50"/>
                </a:solidFill>
                <a:cs typeface="Times New Roman" panose="02020603050405020304" pitchFamily="18" charset="0"/>
              </a:rPr>
              <a:t>ArrayList&lt;&gt;();</a:t>
            </a:r>
            <a:endParaRPr sz="20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cs typeface="Times New Roman" panose="02020603050405020304" pitchFamily="18" charset="0"/>
              </a:rPr>
              <a:t>// You can still add an int value to intList by</a:t>
            </a:r>
            <a:r>
              <a:rPr sz="2000" b="1" spc="125" dirty="0">
                <a:cs typeface="Times New Roman" panose="02020603050405020304" pitchFamily="18" charset="0"/>
              </a:rPr>
              <a:t> </a:t>
            </a:r>
            <a:r>
              <a:rPr sz="2000" b="1" spc="-5" dirty="0">
                <a:cs typeface="Times New Roman" panose="02020603050405020304" pitchFamily="18" charset="0"/>
              </a:rPr>
              <a:t>Boxing:</a:t>
            </a:r>
            <a:endParaRPr sz="2000">
              <a:cs typeface="Times New Roman" panose="02020603050405020304" pitchFamily="18" charset="0"/>
            </a:endParaRPr>
          </a:p>
          <a:p>
            <a:pPr marL="12700" marR="768350">
              <a:lnSpc>
                <a:spcPct val="125000"/>
              </a:lnSpc>
            </a:pPr>
            <a:r>
              <a:rPr sz="2000" b="1" spc="-5" dirty="0">
                <a:cs typeface="Times New Roman" panose="02020603050405020304" pitchFamily="18" charset="0"/>
              </a:rPr>
              <a:t>// Java automatically wraps 1 into: new Integer(</a:t>
            </a:r>
            <a:r>
              <a:rPr sz="2000" b="1" spc="-5">
                <a:cs typeface="Times New Roman" panose="02020603050405020304" pitchFamily="18" charset="0"/>
              </a:rPr>
              <a:t>1)</a:t>
            </a:r>
            <a:endParaRPr lang="en-US" sz="2000" b="1" spc="-5">
              <a:cs typeface="Times New Roman" panose="02020603050405020304" pitchFamily="18" charset="0"/>
            </a:endParaRPr>
          </a:p>
          <a:p>
            <a:pPr marL="12700" marR="768350">
              <a:lnSpc>
                <a:spcPct val="125000"/>
              </a:lnSpc>
            </a:pPr>
            <a:r>
              <a:rPr sz="2000" b="1" spc="-5"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00AF50"/>
                </a:solidFill>
                <a:cs typeface="Times New Roman" panose="02020603050405020304" pitchFamily="18" charset="0"/>
              </a:rPr>
              <a:t>intList.add(1);</a:t>
            </a:r>
            <a:endParaRPr sz="2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95" y="312306"/>
            <a:ext cx="83445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AF50"/>
                </a:solidFill>
              </a:rPr>
              <a:t>No Casting </a:t>
            </a:r>
            <a:r>
              <a:rPr spc="-40" dirty="0">
                <a:solidFill>
                  <a:srgbClr val="00AF50"/>
                </a:solidFill>
              </a:rPr>
              <a:t>for </a:t>
            </a:r>
            <a:r>
              <a:rPr spc="-10" dirty="0">
                <a:solidFill>
                  <a:srgbClr val="00AF50"/>
                </a:solidFill>
              </a:rPr>
              <a:t>Get </a:t>
            </a:r>
            <a:r>
              <a:rPr dirty="0">
                <a:solidFill>
                  <a:srgbClr val="00AF50"/>
                </a:solidFill>
              </a:rPr>
              <a:t>and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spc="-15" dirty="0">
                <a:solidFill>
                  <a:srgbClr val="00AF50"/>
                </a:solidFill>
              </a:rPr>
              <a:t>Unboxing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39" y="1243330"/>
            <a:ext cx="74936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ArrayList&lt;Double&gt; list = new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ArrayList&lt;Double&gt;();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1679527"/>
          <a:ext cx="6920865" cy="1354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123"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list.add(5.5); //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5.5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automatically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boxed/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converted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Double(5.5)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list.add(3.0); //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3.0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automatically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boxed/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converted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Double(3.0)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3376879"/>
            <a:ext cx="7950200" cy="26396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Double doubleObject =</a:t>
            </a:r>
            <a:r>
              <a:rPr sz="2000" b="1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list.get(0);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// No casting is</a:t>
            </a:r>
            <a:r>
              <a:rPr sz="2000" b="1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needed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urier New"/>
                <a:cs typeface="Courier New"/>
              </a:rPr>
              <a:t>Also automatic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Unboxing: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double d =</a:t>
            </a:r>
            <a:r>
              <a:rPr sz="2000" b="1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list.get(1);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// Unboxing: Automatic conversion to</a:t>
            </a:r>
            <a:r>
              <a:rPr sz="2000" b="1" spc="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  <a:p>
            <a:pPr marL="560070" lvl="1" indent="-229235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0705" algn="l"/>
              </a:tabLst>
            </a:pPr>
            <a:r>
              <a:rPr sz="1800" b="1" spc="-10" dirty="0">
                <a:latin typeface="Courier New"/>
                <a:cs typeface="Courier New"/>
              </a:rPr>
              <a:t>This </a:t>
            </a:r>
            <a:r>
              <a:rPr sz="1800" b="1" spc="-5" dirty="0">
                <a:latin typeface="Courier New"/>
                <a:cs typeface="Courier New"/>
              </a:rPr>
              <a:t>is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b="1" spc="-10" dirty="0">
                <a:latin typeface="Courier New"/>
                <a:cs typeface="Courier New"/>
              </a:rPr>
              <a:t>property </a:t>
            </a:r>
            <a:r>
              <a:rPr sz="1800" b="1" spc="-5" dirty="0"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numeric wrapper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classes.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" y="192202"/>
            <a:ext cx="85407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67300" algn="l"/>
              </a:tabLst>
            </a:pPr>
            <a:r>
              <a:rPr dirty="0">
                <a:solidFill>
                  <a:srgbClr val="00AF50"/>
                </a:solidFill>
              </a:rPr>
              <a:t>Declaring </a:t>
            </a:r>
            <a:r>
              <a:rPr spc="-295">
                <a:solidFill>
                  <a:srgbClr val="00AF50"/>
                </a:solidFill>
              </a:rPr>
              <a:t>Y</a:t>
            </a:r>
            <a:r>
              <a:rPr>
                <a:solidFill>
                  <a:srgbClr val="00AF50"/>
                </a:solidFill>
              </a:rPr>
              <a:t>our</a:t>
            </a:r>
            <a:r>
              <a:rPr spc="5">
                <a:solidFill>
                  <a:srgbClr val="00AF50"/>
                </a:solidFill>
              </a:rPr>
              <a:t> </a:t>
            </a:r>
            <a:r>
              <a:rPr spc="-65">
                <a:solidFill>
                  <a:srgbClr val="00AF50"/>
                </a:solidFill>
              </a:rPr>
              <a:t>o</a:t>
            </a:r>
            <a:r>
              <a:rPr spc="-5">
                <a:solidFill>
                  <a:srgbClr val="00AF50"/>
                </a:solidFill>
              </a:rPr>
              <a:t>w</a:t>
            </a:r>
            <a:r>
              <a:rPr>
                <a:solidFill>
                  <a:srgbClr val="00AF50"/>
                </a:solidFill>
              </a:rPr>
              <a:t>n</a:t>
            </a:r>
            <a:r>
              <a:rPr lang="en-US">
                <a:solidFill>
                  <a:srgbClr val="00AF50"/>
                </a:solidFill>
              </a:rPr>
              <a:t> </a:t>
            </a:r>
            <a:r>
              <a:rPr>
                <a:solidFill>
                  <a:srgbClr val="00AF50"/>
                </a:solidFill>
              </a:rPr>
              <a:t>Generic </a:t>
            </a:r>
            <a:r>
              <a:rPr spc="-5">
                <a:solidFill>
                  <a:srgbClr val="00AF50"/>
                </a:solidFill>
              </a:rPr>
              <a:t>Classes </a:t>
            </a:r>
            <a:r>
              <a:rPr dirty="0">
                <a:solidFill>
                  <a:srgbClr val="00AF50"/>
                </a:solidFill>
              </a:rPr>
              <a:t>and</a:t>
            </a:r>
            <a:r>
              <a:rPr spc="-4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Interfaces</a:t>
            </a:r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0362" y="2220849"/>
            <a:ext cx="142240" cy="267335"/>
          </a:xfrm>
          <a:custGeom>
            <a:avLst/>
            <a:gdLst/>
            <a:ahLst/>
            <a:cxnLst/>
            <a:rect l="l" t="t" r="r" b="b"/>
            <a:pathLst>
              <a:path w="142239" h="267335">
                <a:moveTo>
                  <a:pt x="142200" y="0"/>
                </a:moveTo>
                <a:lnTo>
                  <a:pt x="0" y="0"/>
                </a:lnTo>
                <a:lnTo>
                  <a:pt x="0" y="267031"/>
                </a:lnTo>
                <a:lnTo>
                  <a:pt x="142200" y="267031"/>
                </a:lnTo>
                <a:lnTo>
                  <a:pt x="142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383" y="3366354"/>
            <a:ext cx="141605" cy="267335"/>
          </a:xfrm>
          <a:custGeom>
            <a:avLst/>
            <a:gdLst/>
            <a:ahLst/>
            <a:cxnLst/>
            <a:rect l="l" t="t" r="r" b="b"/>
            <a:pathLst>
              <a:path w="141605" h="267335">
                <a:moveTo>
                  <a:pt x="141505" y="0"/>
                </a:moveTo>
                <a:lnTo>
                  <a:pt x="0" y="0"/>
                </a:lnTo>
                <a:lnTo>
                  <a:pt x="0" y="267031"/>
                </a:lnTo>
                <a:lnTo>
                  <a:pt x="141505" y="267031"/>
                </a:lnTo>
                <a:lnTo>
                  <a:pt x="1415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223" y="3720555"/>
            <a:ext cx="142240" cy="264160"/>
          </a:xfrm>
          <a:custGeom>
            <a:avLst/>
            <a:gdLst/>
            <a:ahLst/>
            <a:cxnLst/>
            <a:rect l="l" t="t" r="r" b="b"/>
            <a:pathLst>
              <a:path w="142240" h="264160">
                <a:moveTo>
                  <a:pt x="142200" y="0"/>
                </a:moveTo>
                <a:lnTo>
                  <a:pt x="0" y="0"/>
                </a:lnTo>
                <a:lnTo>
                  <a:pt x="0" y="263545"/>
                </a:lnTo>
                <a:lnTo>
                  <a:pt x="142200" y="263545"/>
                </a:lnTo>
                <a:lnTo>
                  <a:pt x="142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6484" y="4070557"/>
            <a:ext cx="142240" cy="267970"/>
          </a:xfrm>
          <a:custGeom>
            <a:avLst/>
            <a:gdLst/>
            <a:ahLst/>
            <a:cxnLst/>
            <a:rect l="l" t="t" r="r" b="b"/>
            <a:pathLst>
              <a:path w="142240" h="267970">
                <a:moveTo>
                  <a:pt x="142200" y="0"/>
                </a:moveTo>
                <a:lnTo>
                  <a:pt x="0" y="0"/>
                </a:lnTo>
                <a:lnTo>
                  <a:pt x="0" y="267727"/>
                </a:lnTo>
                <a:lnTo>
                  <a:pt x="142200" y="267727"/>
                </a:lnTo>
                <a:lnTo>
                  <a:pt x="142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5959" y="4070557"/>
            <a:ext cx="142240" cy="267970"/>
          </a:xfrm>
          <a:custGeom>
            <a:avLst/>
            <a:gdLst/>
            <a:ahLst/>
            <a:cxnLst/>
            <a:rect l="l" t="t" r="r" b="b"/>
            <a:pathLst>
              <a:path w="142239" h="267970">
                <a:moveTo>
                  <a:pt x="142200" y="0"/>
                </a:moveTo>
                <a:lnTo>
                  <a:pt x="0" y="0"/>
                </a:lnTo>
                <a:lnTo>
                  <a:pt x="0" y="267727"/>
                </a:lnTo>
                <a:lnTo>
                  <a:pt x="142200" y="267727"/>
                </a:lnTo>
                <a:lnTo>
                  <a:pt x="142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0350" y="1713831"/>
          <a:ext cx="3038475" cy="303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6">
                <a:tc>
                  <a:txBody>
                    <a:bodyPr/>
                    <a:lstStyle/>
                    <a:p>
                      <a:pPr marL="408305">
                        <a:lnSpc>
                          <a:spcPts val="2880"/>
                        </a:lnSpc>
                      </a:pPr>
                      <a:r>
                        <a:rPr sz="2500" spc="-2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ene</a:t>
                      </a: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2500" spc="-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2500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22">
                <a:tc grid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-list: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java.util.ArrayList&lt;E&gt;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533">
                <a:tc grid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+GenericStack()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+getSize():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+peek():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+pop():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+push(o: E):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+isEmpty():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543949" y="2172688"/>
            <a:ext cx="4667885" cy="2534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5" dirty="0">
                <a:latin typeface="Times New Roman"/>
                <a:cs typeface="Times New Roman"/>
              </a:rPr>
              <a:t>array </a:t>
            </a:r>
            <a:r>
              <a:rPr sz="1800" dirty="0">
                <a:latin typeface="Times New Roman"/>
                <a:cs typeface="Times New Roman"/>
              </a:rPr>
              <a:t>list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store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elements.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800" spc="5" dirty="0">
                <a:latin typeface="Times New Roman"/>
                <a:cs typeface="Times New Roman"/>
              </a:rPr>
              <a:t>Creates </a:t>
            </a:r>
            <a:r>
              <a:rPr sz="1800" spc="15" dirty="0">
                <a:latin typeface="Times New Roman"/>
                <a:cs typeface="Times New Roman"/>
              </a:rPr>
              <a:t>an </a:t>
            </a:r>
            <a:r>
              <a:rPr sz="1800" spc="5" dirty="0">
                <a:latin typeface="Times New Roman"/>
                <a:cs typeface="Times New Roman"/>
              </a:rPr>
              <a:t>empty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12700" marR="487045">
              <a:lnSpc>
                <a:spcPct val="127600"/>
              </a:lnSpc>
              <a:spcBef>
                <a:spcPts val="30"/>
              </a:spcBef>
            </a:pPr>
            <a:r>
              <a:rPr sz="1800" spc="5" dirty="0">
                <a:latin typeface="Times New Roman"/>
                <a:cs typeface="Times New Roman"/>
              </a:rPr>
              <a:t>Returns the number of </a:t>
            </a:r>
            <a:r>
              <a:rPr sz="1800" dirty="0">
                <a:latin typeface="Times New Roman"/>
                <a:cs typeface="Times New Roman"/>
              </a:rPr>
              <a:t>elements in this stack.  </a:t>
            </a:r>
            <a:r>
              <a:rPr sz="1800" spc="5" dirty="0">
                <a:latin typeface="Times New Roman"/>
                <a:cs typeface="Times New Roman"/>
              </a:rPr>
              <a:t>Returns the </a:t>
            </a:r>
            <a:r>
              <a:rPr sz="1800" dirty="0">
                <a:latin typeface="Times New Roman"/>
                <a:cs typeface="Times New Roman"/>
              </a:rPr>
              <a:t>top element </a:t>
            </a:r>
            <a:r>
              <a:rPr sz="1800" spc="15" dirty="0">
                <a:latin typeface="Times New Roman"/>
                <a:cs typeface="Times New Roman"/>
              </a:rPr>
              <a:t>in </a:t>
            </a:r>
            <a:r>
              <a:rPr sz="1800" spc="5" dirty="0">
                <a:latin typeface="Times New Roman"/>
                <a:cs typeface="Times New Roman"/>
              </a:rPr>
              <a:t>this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9099"/>
              </a:lnSpc>
            </a:pPr>
            <a:r>
              <a:rPr sz="1800" spc="5" dirty="0">
                <a:latin typeface="Times New Roman"/>
                <a:cs typeface="Times New Roman"/>
              </a:rPr>
              <a:t>Returns </a:t>
            </a:r>
            <a:r>
              <a:rPr sz="1800" spc="-5" dirty="0">
                <a:latin typeface="Times New Roman"/>
                <a:cs typeface="Times New Roman"/>
              </a:rPr>
              <a:t>and removes </a:t>
            </a:r>
            <a:r>
              <a:rPr sz="1800" spc="15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top </a:t>
            </a:r>
            <a:r>
              <a:rPr sz="1800" dirty="0">
                <a:latin typeface="Times New Roman"/>
                <a:cs typeface="Times New Roman"/>
              </a:rPr>
              <a:t>element </a:t>
            </a:r>
            <a:r>
              <a:rPr sz="1800" spc="10" dirty="0">
                <a:latin typeface="Times New Roman"/>
                <a:cs typeface="Times New Roman"/>
              </a:rPr>
              <a:t>in </a:t>
            </a:r>
            <a:r>
              <a:rPr sz="1800" spc="5" dirty="0">
                <a:latin typeface="Times New Roman"/>
                <a:cs typeface="Times New Roman"/>
              </a:rPr>
              <a:t>this stack.  Adds </a:t>
            </a:r>
            <a:r>
              <a:rPr sz="1800" spc="10" dirty="0">
                <a:latin typeface="Times New Roman"/>
                <a:cs typeface="Times New Roman"/>
              </a:rPr>
              <a:t>a new </a:t>
            </a:r>
            <a:r>
              <a:rPr sz="1800" spc="5" dirty="0">
                <a:latin typeface="Times New Roman"/>
                <a:cs typeface="Times New Roman"/>
              </a:rPr>
              <a:t>element </a:t>
            </a:r>
            <a:r>
              <a:rPr sz="1800" spc="15" dirty="0">
                <a:latin typeface="Times New Roman"/>
                <a:cs typeface="Times New Roman"/>
              </a:rPr>
              <a:t>to the </a:t>
            </a:r>
            <a:r>
              <a:rPr sz="1800" spc="5" dirty="0">
                <a:latin typeface="Times New Roman"/>
                <a:cs typeface="Times New Roman"/>
              </a:rPr>
              <a:t>top of this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latin typeface="Times New Roman"/>
                <a:cs typeface="Times New Roman"/>
              </a:rPr>
              <a:t>Returns </a:t>
            </a:r>
            <a:r>
              <a:rPr sz="1800" dirty="0">
                <a:latin typeface="Times New Roman"/>
                <a:cs typeface="Times New Roman"/>
              </a:rPr>
              <a:t>true </a:t>
            </a:r>
            <a:r>
              <a:rPr sz="1800" spc="10" dirty="0">
                <a:latin typeface="Times New Roman"/>
                <a:cs typeface="Times New Roman"/>
              </a:rPr>
              <a:t>if </a:t>
            </a:r>
            <a:r>
              <a:rPr sz="1800" spc="1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stack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552" y="222707"/>
            <a:ext cx="5605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 Generic</a:t>
            </a:r>
            <a:r>
              <a:rPr spc="-120" dirty="0"/>
              <a:t> </a:t>
            </a:r>
            <a:r>
              <a:rPr spc="-5" dirty="0"/>
              <a:t>Classes</a:t>
            </a:r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741" y="1009650"/>
            <a:ext cx="8708390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public class GenericStack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&lt;E&gt;</a:t>
            </a:r>
            <a:r>
              <a:rPr sz="1600" b="1" spc="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015" marR="50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private java.util.ArrayList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&lt;E&gt; </a:t>
            </a:r>
            <a:r>
              <a:rPr sz="1600" b="1" spc="-5" dirty="0">
                <a:latin typeface="Courier New"/>
                <a:cs typeface="Courier New"/>
              </a:rPr>
              <a:t>list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new java.util.ArrayList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&lt;E&gt;</a:t>
            </a:r>
            <a:r>
              <a:rPr sz="1600" b="1" spc="-5" dirty="0">
                <a:latin typeface="Courier New"/>
                <a:cs typeface="Courier New"/>
              </a:rPr>
              <a:t>();  public int getSize()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list.size();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600" b="1" spc="-5" dirty="0">
                <a:latin typeface="Courier New"/>
                <a:cs typeface="Courier New"/>
              </a:rPr>
              <a:t>peek()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return list.get(getSize()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965" marR="5387340" indent="-489584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 void </a:t>
            </a:r>
            <a:r>
              <a:rPr sz="1600" b="1" dirty="0">
                <a:latin typeface="Courier New"/>
                <a:cs typeface="Courier New"/>
              </a:rPr>
              <a:t>push(</a:t>
            </a: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600" b="1" spc="-5" dirty="0">
                <a:latin typeface="Courier New"/>
                <a:cs typeface="Courier New"/>
              </a:rPr>
              <a:t>o)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list.add(o);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600" b="1" spc="-5" dirty="0">
                <a:latin typeface="Courier New"/>
                <a:cs typeface="Courier New"/>
              </a:rPr>
              <a:t>pop()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965" marR="3674110">
              <a:lnSpc>
                <a:spcPct val="100000"/>
              </a:lnSpc>
            </a:pP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600" b="1" dirty="0">
                <a:latin typeface="Courier New"/>
                <a:cs typeface="Courier New"/>
              </a:rPr>
              <a:t>o = </a:t>
            </a:r>
            <a:r>
              <a:rPr sz="1600" b="1" spc="-5" dirty="0">
                <a:latin typeface="Courier New"/>
                <a:cs typeface="Courier New"/>
              </a:rPr>
              <a:t>list.remove(getSize() </a:t>
            </a:r>
            <a:r>
              <a:rPr sz="1600" b="1" dirty="0">
                <a:latin typeface="Courier New"/>
                <a:cs typeface="Courier New"/>
              </a:rPr>
              <a:t>- </a:t>
            </a:r>
            <a:r>
              <a:rPr sz="1600" b="1" spc="-5" dirty="0">
                <a:latin typeface="Courier New"/>
                <a:cs typeface="Courier New"/>
              </a:rPr>
              <a:t>1);  return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o;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// OR </a:t>
            </a:r>
            <a:r>
              <a:rPr sz="1600" b="1" dirty="0">
                <a:latin typeface="Courier New"/>
                <a:cs typeface="Courier New"/>
              </a:rPr>
              <a:t>just: </a:t>
            </a:r>
            <a:r>
              <a:rPr sz="1600" b="1" spc="-5" dirty="0">
                <a:latin typeface="Courier New"/>
                <a:cs typeface="Courier New"/>
              </a:rPr>
              <a:t>return list.remove(getSize()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965" marR="5019040" indent="-489584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 boolean isEmpty()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list.isEmpty();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1015" marR="742315">
              <a:lnSpc>
                <a:spcPct val="100000"/>
              </a:lnSpc>
              <a:tabLst>
                <a:tab pos="2089785" algn="l"/>
                <a:tab pos="4415155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@Override	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Java annotation: also used at compile time to  </a:t>
            </a:r>
            <a:r>
              <a:rPr sz="1600" b="1" spc="-5" dirty="0">
                <a:latin typeface="Courier New"/>
                <a:cs typeface="Courier New"/>
              </a:rPr>
              <a:t>public String</a:t>
            </a:r>
            <a:r>
              <a:rPr sz="1600" b="1" spc="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toString()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// detect override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errors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return "stack: </a:t>
            </a:r>
            <a:r>
              <a:rPr sz="1600" b="1" dirty="0">
                <a:latin typeface="Courier New"/>
                <a:cs typeface="Courier New"/>
              </a:rPr>
              <a:t>"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list.toString();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183" y="6229350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25" y="6314694"/>
            <a:ext cx="2374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Franklin Gothic Book"/>
                <a:cs typeface="Franklin Gothic Book"/>
              </a:rPr>
              <a:t>15</a:t>
            </a:r>
            <a:endParaRPr sz="1400">
              <a:latin typeface="Franklin Gothic Book"/>
              <a:cs typeface="Franklin Gothic Book"/>
            </a:endParaRPr>
          </a:p>
          <a:p>
            <a:pPr marL="102235">
              <a:lnSpc>
                <a:spcPts val="170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8696" y="324231"/>
            <a:ext cx="2284730" cy="3403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GenericStack.java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463" y="312116"/>
            <a:ext cx="4766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Generic</a:t>
            </a:r>
            <a:r>
              <a:rPr spc="-120" dirty="0"/>
              <a:t> </a:t>
            </a:r>
            <a:r>
              <a:rPr spc="-5" dirty="0"/>
              <a:t>Classes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350" y="1468627"/>
            <a:ext cx="8496300" cy="508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165" marR="1986280" indent="-762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public static void main(String[] args){ 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GenericStack&lt;Integer&gt; s1;</a:t>
            </a:r>
            <a:endParaRPr sz="2000">
              <a:latin typeface="Courier New"/>
              <a:cs typeface="Courier New"/>
            </a:endParaRPr>
          </a:p>
          <a:p>
            <a:pPr marL="1320165" marR="32054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s1 = new GenericStack&lt;&gt;(); 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s1.push(1);</a:t>
            </a:r>
            <a:endParaRPr sz="2000">
              <a:latin typeface="Courier New"/>
              <a:cs typeface="Courier New"/>
            </a:endParaRPr>
          </a:p>
          <a:p>
            <a:pPr marL="1320165" marR="3662679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s1.push(2);  </a:t>
            </a:r>
            <a:r>
              <a:rPr sz="2000" b="1" spc="-5" dirty="0">
                <a:latin typeface="Courier New"/>
                <a:cs typeface="Courier New"/>
              </a:rPr>
              <a:t>System.out.println(s1);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320165" marR="508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GenericStack&lt;String&gt; s2 = new GenericStack&lt;&gt;();  s2.push("Hello");</a:t>
            </a:r>
            <a:endParaRPr sz="2000">
              <a:latin typeface="Courier New"/>
              <a:cs typeface="Courier New"/>
            </a:endParaRPr>
          </a:p>
          <a:p>
            <a:pPr marL="1320165" marR="3662679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s2.push("World");  </a:t>
            </a:r>
            <a:r>
              <a:rPr sz="2000" b="1" spc="-5" dirty="0">
                <a:latin typeface="Courier New"/>
                <a:cs typeface="Courier New"/>
              </a:rPr>
              <a:t>System.out.printl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(s2);</a:t>
            </a:r>
            <a:endParaRPr sz="2000">
              <a:latin typeface="Courier New"/>
              <a:cs typeface="Courier New"/>
            </a:endParaRPr>
          </a:p>
          <a:p>
            <a:pPr marL="7105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urier New"/>
              <a:cs typeface="Courier New"/>
            </a:endParaRPr>
          </a:p>
          <a:p>
            <a:pPr marL="2367280">
              <a:lnSpc>
                <a:spcPts val="2315"/>
              </a:lnSpc>
              <a:spcBef>
                <a:spcPts val="5"/>
              </a:spcBef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2367280">
              <a:lnSpc>
                <a:spcPts val="2315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stack: [1,</a:t>
            </a:r>
            <a:r>
              <a:rPr sz="2000" b="1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2]</a:t>
            </a:r>
            <a:endParaRPr sz="2000">
              <a:latin typeface="Courier New"/>
              <a:cs typeface="Courier New"/>
            </a:endParaRPr>
          </a:p>
          <a:p>
            <a:pPr marL="236728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stack: [Hello,</a:t>
            </a:r>
            <a:r>
              <a:rPr sz="2000" b="1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World]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5" dirty="0">
                <a:solidFill>
                  <a:srgbClr val="FFFFFF"/>
                </a:solidFill>
                <a:latin typeface="Franklin Gothic Book"/>
                <a:cs typeface="Franklin Gothic Book"/>
              </a:rPr>
              <a:t>16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64299"/>
            <a:ext cx="67811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Generic </a:t>
            </a:r>
            <a:r>
              <a:rPr spc="-5" dirty="0">
                <a:solidFill>
                  <a:srgbClr val="00AF50"/>
                </a:solidFill>
              </a:rPr>
              <a:t>Static</a:t>
            </a:r>
            <a:r>
              <a:rPr spc="-10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Methods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1009650"/>
            <a:ext cx="8458200" cy="2438400"/>
          </a:xfrm>
          <a:custGeom>
            <a:avLst/>
            <a:gdLst/>
            <a:ahLst/>
            <a:cxnLst/>
            <a:rect l="l" t="t" r="r" b="b"/>
            <a:pathLst>
              <a:path w="8458200" h="2438400">
                <a:moveTo>
                  <a:pt x="8458200" y="0"/>
                </a:moveTo>
                <a:lnTo>
                  <a:pt x="0" y="0"/>
                </a:lnTo>
                <a:lnTo>
                  <a:pt x="0" y="2438400"/>
                </a:lnTo>
                <a:lnTo>
                  <a:pt x="8458200" y="2438400"/>
                </a:lnTo>
                <a:lnTo>
                  <a:pt x="845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009650"/>
            <a:ext cx="8263635" cy="514997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69900" marR="5080" indent="-457200">
              <a:lnSpc>
                <a:spcPct val="98600"/>
              </a:lnSpc>
              <a:spcBef>
                <a:spcPts val="150"/>
              </a:spcBef>
              <a:buClr>
                <a:srgbClr val="696363"/>
              </a:buClr>
              <a:buSzPct val="75000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declare a generic method, 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you place </a:t>
            </a:r>
            <a:r>
              <a:rPr sz="32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the  generic type immediately after the keyword  static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the method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b="1" spc="-5" dirty="0">
                <a:latin typeface="Courier New"/>
                <a:cs typeface="Courier New"/>
              </a:rPr>
              <a:t>public class GenericMethods1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36700" marR="839469" indent="-457834">
              <a:lnSpc>
                <a:spcPct val="100000"/>
              </a:lnSpc>
              <a:tabLst>
                <a:tab pos="3975100" algn="l"/>
              </a:tabLst>
            </a:pPr>
            <a:r>
              <a:rPr sz="2000" b="1" spc="-5" dirty="0">
                <a:latin typeface="Courier New"/>
                <a:cs typeface="Courier New"/>
              </a:rPr>
              <a:t>public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static &lt;E&gt; </a:t>
            </a:r>
            <a:r>
              <a:rPr sz="2000" b="1" spc="-5" dirty="0">
                <a:latin typeface="Courier New"/>
                <a:cs typeface="Courier New"/>
              </a:rPr>
              <a:t>void print(E[] list) {  for (int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	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list.length;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1536700" marR="1144270" indent="457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System.out.print(list[i] + " ");  System.out.println();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536700" marR="839469" indent="-457834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void main(String[] args) {  String[] s3 = {"Hello", "again"}; 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GenericMethods1.&lt;String&gt;print(s3);</a:t>
            </a:r>
            <a:endParaRPr sz="2000">
              <a:latin typeface="Courier New"/>
              <a:cs typeface="Courier New"/>
            </a:endParaRPr>
          </a:p>
          <a:p>
            <a:pPr marL="1536700" marR="449707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// OR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simply: 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print(s3);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516" y="6134608"/>
            <a:ext cx="17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66" y="0"/>
            <a:ext cx="75825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AF50"/>
                </a:solidFill>
              </a:rPr>
              <a:t>Bounded </a:t>
            </a:r>
            <a:r>
              <a:rPr spc="-5" dirty="0"/>
              <a:t>Generic</a:t>
            </a:r>
            <a:r>
              <a:rPr spc="-50" dirty="0"/>
              <a:t> </a:t>
            </a:r>
            <a:r>
              <a:rPr spc="-8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102" y="1017650"/>
            <a:ext cx="8625840" cy="51473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696363"/>
              </a:buClr>
              <a:buSzPct val="75000"/>
              <a:buFont typeface="Wingdings 2"/>
              <a:buChar char="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AF50"/>
                </a:solidFill>
                <a:latin typeface="Perpetua"/>
                <a:cs typeface="Perpetua"/>
              </a:rPr>
              <a:t>A </a:t>
            </a:r>
            <a:r>
              <a:rPr sz="3000" spc="5" dirty="0">
                <a:solidFill>
                  <a:srgbClr val="00AF50"/>
                </a:solidFill>
                <a:latin typeface="Perpetua"/>
                <a:cs typeface="Perpetua"/>
              </a:rPr>
              <a:t>generic </a:t>
            </a:r>
            <a:r>
              <a:rPr sz="3000" dirty="0">
                <a:solidFill>
                  <a:srgbClr val="00AF50"/>
                </a:solidFill>
                <a:latin typeface="Perpetua"/>
                <a:cs typeface="Perpetua"/>
              </a:rPr>
              <a:t>type can be specified </a:t>
            </a:r>
            <a:r>
              <a:rPr sz="3000" spc="-5" dirty="0">
                <a:solidFill>
                  <a:srgbClr val="00AF50"/>
                </a:solidFill>
                <a:latin typeface="Perpetua"/>
                <a:cs typeface="Perpetua"/>
              </a:rPr>
              <a:t>as </a:t>
            </a:r>
            <a:r>
              <a:rPr sz="3000" dirty="0">
                <a:solidFill>
                  <a:srgbClr val="00AF50"/>
                </a:solidFill>
                <a:latin typeface="Perpetua"/>
                <a:cs typeface="Perpetua"/>
              </a:rPr>
              <a:t>a subtype of </a:t>
            </a:r>
            <a:r>
              <a:rPr sz="3000" spc="-5" dirty="0">
                <a:solidFill>
                  <a:srgbClr val="00AF50"/>
                </a:solidFill>
                <a:latin typeface="Perpetua"/>
                <a:cs typeface="Perpetua"/>
              </a:rPr>
              <a:t>another</a:t>
            </a:r>
            <a:r>
              <a:rPr sz="3000" spc="-15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000" dirty="0">
                <a:solidFill>
                  <a:srgbClr val="00AF50"/>
                </a:solidFill>
                <a:latin typeface="Perpetua"/>
                <a:cs typeface="Perpetua"/>
              </a:rPr>
              <a:t>type:</a:t>
            </a:r>
            <a:endParaRPr sz="3000">
              <a:latin typeface="Perpetua"/>
              <a:cs typeface="Perpetua"/>
            </a:endParaRPr>
          </a:p>
          <a:p>
            <a:pPr marL="1212850" lvl="1" indent="-457200">
              <a:lnSpc>
                <a:spcPct val="100000"/>
              </a:lnSpc>
              <a:spcBef>
                <a:spcPts val="660"/>
              </a:spcBef>
              <a:buClr>
                <a:srgbClr val="696363"/>
              </a:buClr>
              <a:buSzPct val="75000"/>
              <a:buFont typeface="Wingdings 2"/>
              <a:buChar char=""/>
              <a:tabLst>
                <a:tab pos="1212215" algn="l"/>
                <a:tab pos="1212850" algn="l"/>
                <a:tab pos="3693795" algn="l"/>
              </a:tabLst>
            </a:pPr>
            <a:r>
              <a:rPr sz="2400" dirty="0">
                <a:latin typeface="Perpetua"/>
                <a:cs typeface="Perpetua"/>
              </a:rPr>
              <a:t>consider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Circle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Perpetua"/>
                <a:cs typeface="Perpetua"/>
              </a:rPr>
              <a:t>and	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Rectangle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extend</a:t>
            </a:r>
            <a:r>
              <a:rPr sz="1800" b="1" spc="-6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GeometricObject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b="1" spc="-10" dirty="0">
                <a:latin typeface="Courier New"/>
                <a:cs typeface="Courier New"/>
              </a:rPr>
              <a:t>public class GenericMethods2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536065" marR="679450" indent="-1066800">
              <a:lnSpc>
                <a:spcPct val="120000"/>
              </a:lnSpc>
              <a:spcBef>
                <a:spcPts val="45"/>
              </a:spcBef>
            </a:pPr>
            <a:r>
              <a:rPr sz="2000" b="1" spc="-5" dirty="0">
                <a:latin typeface="Courier New"/>
                <a:cs typeface="Courier New"/>
              </a:rPr>
              <a:t>public static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&lt;E extends GeometricObject&gt; </a:t>
            </a:r>
            <a:r>
              <a:rPr sz="2000" b="1" spc="-5" dirty="0">
                <a:latin typeface="Courier New"/>
                <a:cs typeface="Courier New"/>
              </a:rPr>
              <a:t>boolean  equalArea(E object1, E object2)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Courier New"/>
                <a:cs typeface="Courier New"/>
              </a:rPr>
              <a:t>return object1.getArea() ==</a:t>
            </a:r>
            <a:r>
              <a:rPr sz="2000" b="1" spc="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object2.getArea();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079500" marR="1137285" indent="-609600">
              <a:lnSpc>
                <a:spcPct val="120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void main(String[] args ) {  Rectangle rectangle = new Rectangle(2, 2);  Circle circle = new Circle(2);  System.out.println("Same area? "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equalArea(rectangle,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circle));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063" y="6212585"/>
            <a:ext cx="2311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34" dirty="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r>
              <a:rPr sz="3300" b="1" spc="-1364" baseline="-3787" dirty="0"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66" y="202323"/>
            <a:ext cx="76923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Sorting </a:t>
            </a:r>
            <a:r>
              <a:rPr dirty="0"/>
              <a:t>an </a:t>
            </a:r>
            <a:r>
              <a:rPr spc="-30" dirty="0"/>
              <a:t>Array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Objects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458" y="1016635"/>
            <a:ext cx="8561070" cy="553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96363"/>
              </a:buClr>
              <a:buSzPct val="75000"/>
              <a:buFont typeface="Wingdings 2"/>
              <a:buChar char=""/>
              <a:tabLst>
                <a:tab pos="354965" algn="l"/>
                <a:tab pos="355600" algn="l"/>
              </a:tabLst>
            </a:pPr>
            <a:r>
              <a:rPr sz="3000" spc="-170" dirty="0">
                <a:latin typeface="Perpetua"/>
                <a:cs typeface="Perpetua"/>
              </a:rPr>
              <a:t>We </a:t>
            </a:r>
            <a:r>
              <a:rPr sz="3000" dirty="0">
                <a:latin typeface="Perpetua"/>
                <a:cs typeface="Perpetua"/>
              </a:rPr>
              <a:t>can </a:t>
            </a:r>
            <a:r>
              <a:rPr sz="3000" spc="-20" dirty="0">
                <a:latin typeface="Perpetua"/>
                <a:cs typeface="Perpetua"/>
              </a:rPr>
              <a:t>develop </a:t>
            </a:r>
            <a:r>
              <a:rPr sz="3000" dirty="0">
                <a:latin typeface="Perpetua"/>
                <a:cs typeface="Perpetua"/>
              </a:rPr>
              <a:t>a </a:t>
            </a:r>
            <a:r>
              <a:rPr sz="3000" spc="5" dirty="0">
                <a:latin typeface="Perpetua"/>
                <a:cs typeface="Perpetua"/>
              </a:rPr>
              <a:t>generic </a:t>
            </a:r>
            <a:r>
              <a:rPr sz="3000" spc="-5" dirty="0">
                <a:latin typeface="Perpetua"/>
                <a:cs typeface="Perpetua"/>
              </a:rPr>
              <a:t>method </a:t>
            </a:r>
            <a:r>
              <a:rPr sz="3000" dirty="0">
                <a:latin typeface="Perpetua"/>
                <a:cs typeface="Perpetua"/>
              </a:rPr>
              <a:t>for </a:t>
            </a:r>
            <a:r>
              <a:rPr sz="3000" spc="10" dirty="0">
                <a:latin typeface="Perpetua"/>
                <a:cs typeface="Perpetua"/>
              </a:rPr>
              <a:t>sorting </a:t>
            </a:r>
            <a:r>
              <a:rPr sz="3000" dirty="0">
                <a:latin typeface="Perpetua"/>
                <a:cs typeface="Perpetua"/>
              </a:rPr>
              <a:t>an </a:t>
            </a:r>
            <a:r>
              <a:rPr sz="3000" spc="-15" dirty="0">
                <a:latin typeface="Perpetua"/>
                <a:cs typeface="Perpetua"/>
              </a:rPr>
              <a:t>array</a:t>
            </a:r>
            <a:r>
              <a:rPr sz="3000" spc="16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of</a:t>
            </a:r>
            <a:endParaRPr sz="3000">
              <a:latin typeface="Perpetua"/>
              <a:cs typeface="Perpetua"/>
            </a:endParaRPr>
          </a:p>
          <a:p>
            <a:pPr marL="3556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Comparable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objects: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b="1" spc="-5" dirty="0">
                <a:latin typeface="Courier New"/>
                <a:cs typeface="Courier New"/>
              </a:rPr>
              <a:t>public class GenericSelectionSort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1529080" indent="-61023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&lt;E extends Comparable&lt;E&gt;&gt; </a:t>
            </a:r>
            <a:r>
              <a:rPr sz="2000" b="1" spc="-5" dirty="0">
                <a:latin typeface="Courier New"/>
                <a:cs typeface="Courier New"/>
              </a:rPr>
              <a:t>void  genericSelectionSort(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[] list)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 currentMin;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int currentMinIndex;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for (int i = 0; i &lt; list.length - 1; i++)</a:t>
            </a:r>
            <a:r>
              <a:rPr sz="2000" b="1" spc="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// Find the minimum in the list[i...list.length-1]  currentMin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list[i];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currentMinIndex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  <a:p>
            <a:pPr marL="1231900" marR="1071880" indent="-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for (int j = i + 1; j &lt; list.length; j++) {  if (currentMin.compareTo(list[j]) &gt; 0)</a:t>
            </a:r>
            <a:r>
              <a:rPr sz="2000" b="1" spc="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36700" marR="3815079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currentMin = list[j];  currentMinIndex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1841500" algn="l"/>
              </a:tabLst>
            </a:pPr>
            <a:r>
              <a:rPr sz="2000" b="1" spc="-5" dirty="0">
                <a:latin typeface="Courier New"/>
                <a:cs typeface="Courier New"/>
              </a:rPr>
              <a:t>}	// continue on next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slide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66" y="264299"/>
            <a:ext cx="76923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Sorting </a:t>
            </a:r>
            <a:r>
              <a:rPr dirty="0"/>
              <a:t>an </a:t>
            </a:r>
            <a:r>
              <a:rPr spc="-30" dirty="0"/>
              <a:t>Array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Objects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89" y="952195"/>
            <a:ext cx="7036434" cy="2952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Courier New"/>
                <a:cs typeface="Courier New"/>
              </a:rPr>
              <a:t>// Swap list[i] with</a:t>
            </a:r>
            <a:r>
              <a:rPr sz="2000" b="1" spc="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list[currentMinIndex]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  <a:tabLst>
                <a:tab pos="1231900" algn="l"/>
              </a:tabLst>
            </a:pPr>
            <a:r>
              <a:rPr sz="2000" b="1" spc="-5" dirty="0">
                <a:latin typeface="Courier New"/>
                <a:cs typeface="Courier New"/>
              </a:rPr>
              <a:t>//	if necessary;</a:t>
            </a:r>
            <a:endParaRPr sz="2000">
              <a:latin typeface="Courier New"/>
              <a:cs typeface="Courier New"/>
            </a:endParaRPr>
          </a:p>
          <a:p>
            <a:pPr marL="927100" marR="1223645" indent="-304800">
              <a:lnSpc>
                <a:spcPct val="120000"/>
              </a:lnSpc>
            </a:pPr>
            <a:r>
              <a:rPr sz="2000" b="1" spc="-5" dirty="0">
                <a:latin typeface="Courier New"/>
                <a:cs typeface="Courier New"/>
              </a:rPr>
              <a:t>if (currentMinIndex != i) {  list[currentMinIndex] = list[i];  list[i] 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currentMin;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04" y="194425"/>
            <a:ext cx="802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0"/>
              <a:t>Tại sao có một cảnh báo</a:t>
            </a:r>
            <a:r>
              <a:rPr sz="3600" spc="-2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243330"/>
            <a:ext cx="642683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public class ShowUncheckedWarning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622300" marR="5080" indent="-304800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void main(String[] args) {  java.util.ArrayList list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new java.util.ArrayList();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958" y="3189351"/>
            <a:ext cx="4455160" cy="327660"/>
          </a:xfrm>
          <a:prstGeom prst="rect">
            <a:avLst/>
          </a:prstGeom>
          <a:solidFill>
            <a:srgbClr val="92D050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r>
              <a:rPr sz="2000" b="1" spc="-5" dirty="0">
                <a:latin typeface="Courier New"/>
                <a:cs typeface="Courier New"/>
              </a:rPr>
              <a:t>list.add("1");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958" y="3939159"/>
            <a:ext cx="5568950" cy="327025"/>
          </a:xfrm>
          <a:prstGeom prst="rect">
            <a:avLst/>
          </a:prstGeom>
          <a:solidFill>
            <a:srgbClr val="E9E4DC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75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Integer i =</a:t>
            </a:r>
            <a:r>
              <a:rPr sz="2000" b="1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(Integer)(list.get(0));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4215079"/>
            <a:ext cx="612076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// No Compiler</a:t>
            </a:r>
            <a:r>
              <a:rPr sz="20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Errors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// Runtime error because "1" is a</a:t>
            </a:r>
            <a:r>
              <a:rPr sz="20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977079"/>
            <a:ext cx="4826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45" y="5286375"/>
            <a:ext cx="5645785" cy="896399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lang="en-US" sz="2800" spc="-15">
                <a:latin typeface="Times New Roman"/>
                <a:cs typeface="Times New Roman"/>
              </a:rPr>
              <a:t>Có lỗi biên dịch/compiling errors thì tốt h</a:t>
            </a:r>
            <a:r>
              <a:rPr lang="vi-VN" sz="2800" spc="-15">
                <a:latin typeface="Times New Roman"/>
                <a:cs typeface="Times New Roman"/>
              </a:rPr>
              <a:t>ơ</a:t>
            </a:r>
            <a:r>
              <a:rPr lang="en-US" sz="2800" spc="-15">
                <a:latin typeface="Times New Roman"/>
                <a:cs typeface="Times New Roman"/>
              </a:rPr>
              <a:t>n lỗi thực thi/runtime errors</a:t>
            </a:r>
            <a:r>
              <a:rPr sz="280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0" name="object 10"/>
          <p:cNvSpPr/>
          <p:nvPr/>
        </p:nvSpPr>
        <p:spPr>
          <a:xfrm>
            <a:off x="975360" y="3188970"/>
            <a:ext cx="269747" cy="32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3563111"/>
            <a:ext cx="269747" cy="32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66" y="264299"/>
            <a:ext cx="76923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Sorting </a:t>
            </a:r>
            <a:r>
              <a:rPr dirty="0"/>
              <a:t>an </a:t>
            </a:r>
            <a:r>
              <a:rPr spc="-30" dirty="0"/>
              <a:t>Array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Objects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69" y="1049273"/>
            <a:ext cx="8495030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public static void main(String[] args)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Create </a:t>
            </a:r>
            <a:r>
              <a:rPr sz="1800" b="1" spc="-5" dirty="0">
                <a:latin typeface="Courier New"/>
                <a:cs typeface="Courier New"/>
              </a:rPr>
              <a:t>an </a:t>
            </a:r>
            <a:r>
              <a:rPr sz="1800" b="1" spc="-10" dirty="0">
                <a:latin typeface="Courier New"/>
                <a:cs typeface="Courier New"/>
              </a:rPr>
              <a:t>Integer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  <a:p>
            <a:pPr marL="1567815" marR="824230" indent="-128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Integer[] intArray </a:t>
            </a:r>
            <a:r>
              <a:rPr sz="1800" b="1" dirty="0">
                <a:latin typeface="Courier New"/>
                <a:cs typeface="Courier New"/>
              </a:rPr>
              <a:t>= { </a:t>
            </a:r>
            <a:r>
              <a:rPr sz="1800" b="1" spc="-10" dirty="0">
                <a:latin typeface="Courier New"/>
                <a:cs typeface="Courier New"/>
              </a:rPr>
              <a:t>new Integer(2), new Integer(4),  </a:t>
            </a:r>
            <a:r>
              <a:rPr sz="1800" b="1" spc="-5" dirty="0">
                <a:latin typeface="Courier New"/>
                <a:cs typeface="Courier New"/>
              </a:rPr>
              <a:t>new </a:t>
            </a:r>
            <a:r>
              <a:rPr sz="1800" b="1" spc="-10" dirty="0">
                <a:latin typeface="Courier New"/>
                <a:cs typeface="Courier New"/>
              </a:rPr>
              <a:t>Integer(3)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Sort the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Courier New"/>
                <a:cs typeface="Courier New"/>
              </a:rPr>
              <a:t>GenericSelectionSort.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&lt;Integer&gt;genericSelectionSort(intArray);</a:t>
            </a:r>
            <a:endParaRPr sz="1600">
              <a:latin typeface="Courier New"/>
              <a:cs typeface="Courier New"/>
            </a:endParaRPr>
          </a:p>
          <a:p>
            <a:pPr marL="285115" marR="2055495">
              <a:lnSpc>
                <a:spcPct val="99400"/>
              </a:lnSpc>
              <a:spcBef>
                <a:spcPts val="50"/>
              </a:spcBef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Display </a:t>
            </a:r>
            <a:r>
              <a:rPr sz="1800" b="1" spc="-5" dirty="0">
                <a:latin typeface="Courier New"/>
                <a:cs typeface="Courier New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sorted array  System.out.print("Sorted Integer objects: </a:t>
            </a:r>
            <a:r>
              <a:rPr sz="1800" b="1" spc="-5" dirty="0">
                <a:latin typeface="Courier New"/>
                <a:cs typeface="Courier New"/>
              </a:rPr>
              <a:t>");  </a:t>
            </a:r>
            <a:r>
              <a:rPr sz="1800" b="1" spc="-10" dirty="0">
                <a:latin typeface="Courier New"/>
                <a:cs typeface="Courier New"/>
              </a:rPr>
              <a:t>printList(intArray); </a:t>
            </a: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spc="5" dirty="0">
                <a:latin typeface="Perpetua"/>
                <a:cs typeface="Perpetua"/>
              </a:rPr>
              <a:t>Sorted </a:t>
            </a:r>
            <a:r>
              <a:rPr sz="1800" dirty="0">
                <a:latin typeface="Perpetua"/>
                <a:cs typeface="Perpetua"/>
              </a:rPr>
              <a:t>Integer objects: 2 3</a:t>
            </a:r>
            <a:r>
              <a:rPr sz="1800" spc="-19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4</a:t>
            </a:r>
            <a:endParaRPr sz="1800">
              <a:latin typeface="Perpetua"/>
              <a:cs typeface="Perpetua"/>
            </a:endParaRPr>
          </a:p>
          <a:p>
            <a:pPr marL="285115">
              <a:lnSpc>
                <a:spcPct val="100000"/>
              </a:lnSpc>
              <a:spcBef>
                <a:spcPts val="30"/>
              </a:spcBef>
            </a:pPr>
            <a:r>
              <a:rPr sz="1800" b="1" spc="-10" dirty="0">
                <a:latin typeface="Courier New"/>
                <a:cs typeface="Courier New"/>
              </a:rPr>
              <a:t>Double[] doubleArray </a:t>
            </a:r>
            <a:r>
              <a:rPr sz="1800" b="1" dirty="0">
                <a:latin typeface="Courier New"/>
                <a:cs typeface="Courier New"/>
              </a:rPr>
              <a:t>= { </a:t>
            </a:r>
            <a:r>
              <a:rPr sz="1800" b="1" spc="-10" dirty="0">
                <a:latin typeface="Courier New"/>
                <a:cs typeface="Courier New"/>
              </a:rPr>
              <a:t>new Double(3.4), </a:t>
            </a:r>
            <a:r>
              <a:rPr sz="1800" b="1" spc="-5" dirty="0">
                <a:latin typeface="Courier New"/>
                <a:cs typeface="Courier New"/>
              </a:rPr>
              <a:t>new </a:t>
            </a:r>
            <a:r>
              <a:rPr sz="1800" b="1" spc="-10" dirty="0">
                <a:latin typeface="Courier New"/>
                <a:cs typeface="Courier New"/>
              </a:rPr>
              <a:t>Double(1.3)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Courier New"/>
                <a:cs typeface="Courier New"/>
              </a:rPr>
              <a:t>GenericSelectionSort.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&lt;Double&gt;genericSelectionSort(doubleArray);</a:t>
            </a:r>
            <a:endParaRPr sz="16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same for Character, String,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/** Print </a:t>
            </a:r>
            <a:r>
              <a:rPr sz="1800" b="1" spc="-5" dirty="0">
                <a:latin typeface="Courier New"/>
                <a:cs typeface="Courier New"/>
              </a:rPr>
              <a:t>an </a:t>
            </a:r>
            <a:r>
              <a:rPr sz="1800" b="1" spc="-10" dirty="0">
                <a:latin typeface="Courier New"/>
                <a:cs typeface="Courier New"/>
              </a:rPr>
              <a:t>array </a:t>
            </a:r>
            <a:r>
              <a:rPr sz="1800" b="1" spc="-5" dirty="0"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objects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85115" marR="2327910" indent="-27305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public static void printList(Object[] list)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for (int </a:t>
            </a:r>
            <a:r>
              <a:rPr sz="1800" b="1" dirty="0">
                <a:latin typeface="Courier New"/>
                <a:cs typeface="Courier New"/>
              </a:rPr>
              <a:t>i = </a:t>
            </a:r>
            <a:r>
              <a:rPr sz="1800" b="1" spc="-5" dirty="0">
                <a:latin typeface="Courier New"/>
                <a:cs typeface="Courier New"/>
              </a:rPr>
              <a:t>0; </a:t>
            </a:r>
            <a:r>
              <a:rPr sz="1800" b="1" dirty="0">
                <a:latin typeface="Courier New"/>
                <a:cs typeface="Courier New"/>
              </a:rPr>
              <a:t>i &lt; </a:t>
            </a:r>
            <a:r>
              <a:rPr sz="1800" b="1" spc="-10" dirty="0">
                <a:latin typeface="Courier New"/>
                <a:cs typeface="Courier New"/>
              </a:rPr>
              <a:t>list.length;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System.out.print(list[i] </a:t>
            </a:r>
            <a:r>
              <a:rPr sz="1800" b="1" dirty="0">
                <a:latin typeface="Courier New"/>
                <a:cs typeface="Courier New"/>
              </a:rPr>
              <a:t>+ "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System.out.println();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50" y="6300148"/>
            <a:ext cx="2222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75"/>
              </a:lnSpc>
            </a:pPr>
            <a:r>
              <a:rPr sz="1400" spc="-120" dirty="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r>
            <a:r>
              <a:rPr sz="1800" b="1" spc="-1015" dirty="0">
                <a:latin typeface="Courier New"/>
                <a:cs typeface="Courier New"/>
              </a:rPr>
              <a:t>}</a:t>
            </a:r>
            <a:r>
              <a:rPr sz="1400" spc="-55" dirty="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19" y="231088"/>
            <a:ext cx="769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Sorting </a:t>
            </a:r>
            <a:r>
              <a:rPr dirty="0"/>
              <a:t>an </a:t>
            </a:r>
            <a:r>
              <a:rPr spc="-30" dirty="0"/>
              <a:t>Array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Objects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881" y="1012697"/>
            <a:ext cx="8303895" cy="512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39975" algn="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public static &lt;E extends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Comparable&lt;E&gt;&gt;</a:t>
            </a:r>
            <a:endParaRPr sz="2000">
              <a:latin typeface="Courier New"/>
              <a:cs typeface="Courier New"/>
            </a:endParaRPr>
          </a:p>
          <a:p>
            <a:pPr marR="2371090" algn="r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void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genericSelectionSort</a:t>
            </a:r>
            <a:r>
              <a:rPr sz="2000" b="1" spc="-5" dirty="0">
                <a:latin typeface="Courier New"/>
                <a:cs typeface="Courier New"/>
              </a:rPr>
              <a:t>(E[] list)</a:t>
            </a:r>
            <a:r>
              <a:rPr sz="2000" b="1" spc="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85115" marR="798195" indent="-273050">
              <a:lnSpc>
                <a:spcPct val="100000"/>
              </a:lnSpc>
              <a:spcBef>
                <a:spcPts val="44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5" dirty="0">
                <a:latin typeface="Perpetua"/>
                <a:cs typeface="Perpetua"/>
              </a:rPr>
              <a:t>generic </a:t>
            </a:r>
            <a:r>
              <a:rPr sz="2800" dirty="0">
                <a:latin typeface="Perpetua"/>
                <a:cs typeface="Perpetua"/>
              </a:rPr>
              <a:t>type </a:t>
            </a:r>
            <a:r>
              <a:rPr sz="2000" b="1" spc="-5" dirty="0">
                <a:latin typeface="Courier New"/>
                <a:cs typeface="Courier New"/>
              </a:rPr>
              <a:t>&lt;E extends Comparable&lt;E&gt;&gt; </a:t>
            </a:r>
            <a:r>
              <a:rPr sz="2800" dirty="0">
                <a:latin typeface="Perpetua"/>
                <a:cs typeface="Perpetua"/>
              </a:rPr>
              <a:t>has </a:t>
            </a:r>
            <a:r>
              <a:rPr sz="2800" spc="-40" dirty="0">
                <a:latin typeface="Perpetua"/>
                <a:cs typeface="Perpetua"/>
              </a:rPr>
              <a:t>two  </a:t>
            </a:r>
            <a:r>
              <a:rPr sz="2800" spc="-5" dirty="0">
                <a:latin typeface="Perpetua"/>
                <a:cs typeface="Perpetua"/>
              </a:rPr>
              <a:t>meanings:</a:t>
            </a:r>
            <a:endParaRPr sz="2800">
              <a:latin typeface="Perpetua"/>
              <a:cs typeface="Perpetua"/>
            </a:endParaRPr>
          </a:p>
          <a:p>
            <a:pPr marL="560070" lvl="1" indent="-229235">
              <a:lnSpc>
                <a:spcPct val="100000"/>
              </a:lnSpc>
              <a:spcBef>
                <a:spcPts val="459"/>
              </a:spcBef>
              <a:buClr>
                <a:srgbClr val="9B2C1F"/>
              </a:buClr>
              <a:buSzPct val="84615"/>
              <a:buFont typeface="Wingdings 2"/>
              <a:buChar char=""/>
              <a:tabLst>
                <a:tab pos="560705" algn="l"/>
              </a:tabLst>
            </a:pPr>
            <a:r>
              <a:rPr sz="2600" spc="5" dirty="0">
                <a:latin typeface="Perpetua"/>
                <a:cs typeface="Perpetua"/>
              </a:rPr>
              <a:t>First, </a:t>
            </a:r>
            <a:r>
              <a:rPr sz="2600" spc="-5" dirty="0">
                <a:latin typeface="Perpetua"/>
                <a:cs typeface="Perpetua"/>
              </a:rPr>
              <a:t>it specifies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800" b="1" dirty="0">
                <a:latin typeface="Courier New"/>
                <a:cs typeface="Courier New"/>
              </a:rPr>
              <a:t>E</a:t>
            </a:r>
            <a:r>
              <a:rPr sz="2800" b="1" spc="-111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Perpetua"/>
                <a:cs typeface="Perpetua"/>
              </a:rPr>
              <a:t>must </a:t>
            </a:r>
            <a:r>
              <a:rPr sz="2600" spc="-5" dirty="0">
                <a:latin typeface="Perpetua"/>
                <a:cs typeface="Perpetua"/>
              </a:rPr>
              <a:t>be a subtype of </a:t>
            </a:r>
            <a:r>
              <a:rPr sz="1800" b="1" spc="-10" dirty="0">
                <a:latin typeface="Courier New"/>
                <a:cs typeface="Courier New"/>
              </a:rPr>
              <a:t>Comparable</a:t>
            </a:r>
            <a:endParaRPr sz="1800">
              <a:latin typeface="Courier New"/>
              <a:cs typeface="Courier New"/>
            </a:endParaRPr>
          </a:p>
          <a:p>
            <a:pPr marL="560070" lvl="1" indent="-229235">
              <a:lnSpc>
                <a:spcPct val="100000"/>
              </a:lnSpc>
              <a:spcBef>
                <a:spcPts val="360"/>
              </a:spcBef>
              <a:buClr>
                <a:srgbClr val="9B2C1F"/>
              </a:buClr>
              <a:buSzPct val="84615"/>
              <a:buFont typeface="Wingdings 2"/>
              <a:buChar char=""/>
              <a:tabLst>
                <a:tab pos="560705" algn="l"/>
              </a:tabLst>
            </a:pP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Second, it specifies 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that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the elements to be compared 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are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of the</a:t>
            </a:r>
            <a:r>
              <a:rPr sz="2600" spc="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</a:pP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type as </a:t>
            </a:r>
            <a:r>
              <a:rPr sz="2600" spc="-25" dirty="0">
                <a:solidFill>
                  <a:srgbClr val="FF0000"/>
                </a:solidFill>
                <a:latin typeface="Perpetua"/>
                <a:cs typeface="Perpetua"/>
              </a:rPr>
              <a:t>well</a:t>
            </a:r>
            <a:endParaRPr sz="2600">
              <a:latin typeface="Perpetua"/>
              <a:cs typeface="Perpetua"/>
            </a:endParaRP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20" dirty="0">
                <a:latin typeface="Perpetua"/>
                <a:cs typeface="Perpetua"/>
              </a:rPr>
              <a:t>sort </a:t>
            </a:r>
            <a:r>
              <a:rPr sz="2800" spc="-5" dirty="0">
                <a:latin typeface="Perpetua"/>
                <a:cs typeface="Perpetua"/>
              </a:rPr>
              <a:t>method uses </a:t>
            </a:r>
            <a:r>
              <a:rPr sz="2800" dirty="0">
                <a:latin typeface="Perpetua"/>
                <a:cs typeface="Perpetua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compareTo</a:t>
            </a:r>
            <a:r>
              <a:rPr sz="2000" b="1" spc="-6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Perpetua"/>
                <a:cs typeface="Perpetua"/>
              </a:rPr>
              <a:t>method to </a:t>
            </a:r>
            <a:r>
              <a:rPr sz="2800" spc="5" dirty="0">
                <a:latin typeface="Perpetua"/>
                <a:cs typeface="Perpetua"/>
              </a:rPr>
              <a:t>determine </a:t>
            </a:r>
            <a:r>
              <a:rPr sz="2800" spc="-5" dirty="0">
                <a:latin typeface="Perpetua"/>
                <a:cs typeface="Perpetua"/>
              </a:rPr>
              <a:t>the  </a:t>
            </a:r>
            <a:r>
              <a:rPr sz="2800" dirty="0">
                <a:latin typeface="Perpetua"/>
                <a:cs typeface="Perpetua"/>
              </a:rPr>
              <a:t>order of </a:t>
            </a:r>
            <a:r>
              <a:rPr sz="2800" spc="-5" dirty="0">
                <a:latin typeface="Perpetua"/>
                <a:cs typeface="Perpetua"/>
              </a:rPr>
              <a:t>the objects </a:t>
            </a:r>
            <a:r>
              <a:rPr sz="2800" dirty="0">
                <a:latin typeface="Perpetua"/>
                <a:cs typeface="Perpetua"/>
              </a:rPr>
              <a:t>in the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array</a:t>
            </a:r>
            <a:endParaRPr sz="2800">
              <a:latin typeface="Perpetua"/>
              <a:cs typeface="Perpetua"/>
            </a:endParaRPr>
          </a:p>
          <a:p>
            <a:pPr marL="560070" marR="7620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0705" algn="l"/>
              </a:tabLst>
            </a:pPr>
            <a:r>
              <a:rPr sz="2000" b="1" spc="-5" dirty="0">
                <a:latin typeface="Courier New"/>
                <a:cs typeface="Courier New"/>
              </a:rPr>
              <a:t>Integer</a:t>
            </a:r>
            <a:r>
              <a:rPr sz="2800" spc="-5" dirty="0">
                <a:latin typeface="Perpetua"/>
                <a:cs typeface="Perpetua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800" spc="-5" dirty="0">
                <a:latin typeface="Perpetua"/>
                <a:cs typeface="Perpetua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Character</a:t>
            </a:r>
            <a:r>
              <a:rPr sz="2800" spc="-5" dirty="0">
                <a:latin typeface="Perpetua"/>
                <a:cs typeface="Perpetua"/>
              </a:rPr>
              <a:t>, and </a:t>
            </a:r>
            <a:r>
              <a:rPr sz="2000" b="1" spc="-5" dirty="0">
                <a:latin typeface="Courier New"/>
                <a:cs typeface="Courier New"/>
              </a:rPr>
              <a:t>String </a:t>
            </a:r>
            <a:r>
              <a:rPr sz="2800" dirty="0">
                <a:latin typeface="Perpetua"/>
                <a:cs typeface="Perpetua"/>
              </a:rPr>
              <a:t>implement  </a:t>
            </a:r>
            <a:r>
              <a:rPr sz="2000" b="1" spc="-5" dirty="0">
                <a:latin typeface="Courier New"/>
                <a:cs typeface="Courier New"/>
              </a:rPr>
              <a:t>Comparable</a:t>
            </a:r>
            <a:r>
              <a:rPr sz="2800" spc="-5" dirty="0">
                <a:latin typeface="Perpetua"/>
                <a:cs typeface="Perpetua"/>
              </a:rPr>
              <a:t>, </a:t>
            </a:r>
            <a:r>
              <a:rPr sz="2800" dirty="0">
                <a:latin typeface="Perpetua"/>
                <a:cs typeface="Perpetua"/>
              </a:rPr>
              <a:t>so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dirty="0">
                <a:latin typeface="Perpetua"/>
                <a:cs typeface="Perpetua"/>
              </a:rPr>
              <a:t>objects of these classes can be</a:t>
            </a:r>
            <a:r>
              <a:rPr sz="2800" spc="-2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compared  </a:t>
            </a:r>
            <a:r>
              <a:rPr sz="2800" dirty="0">
                <a:latin typeface="Perpetua"/>
                <a:cs typeface="Perpetua"/>
              </a:rPr>
              <a:t>using the </a:t>
            </a:r>
            <a:r>
              <a:rPr sz="2000" b="1" spc="-5" dirty="0">
                <a:latin typeface="Courier New"/>
                <a:cs typeface="Courier New"/>
              </a:rPr>
              <a:t>compareTo</a:t>
            </a:r>
            <a:r>
              <a:rPr sz="2000" b="1" spc="-6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Perpetua"/>
                <a:cs typeface="Perpetua"/>
              </a:rPr>
              <a:t>method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302" y="6329518"/>
            <a:ext cx="2343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22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31" y="343269"/>
            <a:ext cx="843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"/>
              <a:t>Sửa cảnh báo đó nh</a:t>
            </a:r>
            <a:r>
              <a:rPr lang="vi-VN" sz="3600" spc="-30"/>
              <a:t>ư</a:t>
            </a:r>
            <a:r>
              <a:rPr lang="en-US" sz="3600" spc="-30"/>
              <a:t> thế nào</a:t>
            </a:r>
            <a:r>
              <a:rPr sz="3600" spc="-2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243330"/>
            <a:ext cx="642683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public class ShowCompilerError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622300" marR="5080" indent="-304800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void main(String[] args) {  java.util.ArrayList&lt;Integer&gt; list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java.util.ArrayList&lt;Integer&gt;();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2199" y="3172586"/>
            <a:ext cx="4171315" cy="304800"/>
          </a:xfrm>
          <a:prstGeom prst="rect">
            <a:avLst/>
          </a:prstGeom>
          <a:solidFill>
            <a:srgbClr val="92D050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310"/>
              </a:lnSpc>
            </a:pPr>
            <a:r>
              <a:rPr sz="2000" b="1" spc="-5" dirty="0">
                <a:latin typeface="Courier New"/>
                <a:cs typeface="Courier New"/>
              </a:rPr>
              <a:t>list.add("1");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6603" y="3523107"/>
            <a:ext cx="371475" cy="210820"/>
          </a:xfrm>
          <a:custGeom>
            <a:avLst/>
            <a:gdLst/>
            <a:ahLst/>
            <a:cxnLst/>
            <a:rect l="l" t="t" r="r" b="b"/>
            <a:pathLst>
              <a:path w="371475" h="210820">
                <a:moveTo>
                  <a:pt x="30748" y="9906"/>
                </a:moveTo>
                <a:lnTo>
                  <a:pt x="22225" y="12318"/>
                </a:lnTo>
                <a:lnTo>
                  <a:pt x="24697" y="21051"/>
                </a:lnTo>
                <a:lnTo>
                  <a:pt x="364998" y="210565"/>
                </a:lnTo>
                <a:lnTo>
                  <a:pt x="371094" y="199389"/>
                </a:lnTo>
                <a:lnTo>
                  <a:pt x="30748" y="9906"/>
                </a:lnTo>
                <a:close/>
              </a:path>
              <a:path w="371475" h="210820">
                <a:moveTo>
                  <a:pt x="0" y="0"/>
                </a:moveTo>
                <a:lnTo>
                  <a:pt x="32004" y="46862"/>
                </a:lnTo>
                <a:lnTo>
                  <a:pt x="24697" y="21051"/>
                </a:lnTo>
                <a:lnTo>
                  <a:pt x="19050" y="17906"/>
                </a:lnTo>
                <a:lnTo>
                  <a:pt x="25273" y="6857"/>
                </a:lnTo>
                <a:lnTo>
                  <a:pt x="41515" y="6857"/>
                </a:lnTo>
                <a:lnTo>
                  <a:pt x="56769" y="2539"/>
                </a:lnTo>
                <a:lnTo>
                  <a:pt x="0" y="0"/>
                </a:lnTo>
                <a:close/>
              </a:path>
              <a:path w="371475" h="210820">
                <a:moveTo>
                  <a:pt x="25273" y="6857"/>
                </a:moveTo>
                <a:lnTo>
                  <a:pt x="19050" y="17906"/>
                </a:lnTo>
                <a:lnTo>
                  <a:pt x="24697" y="21051"/>
                </a:lnTo>
                <a:lnTo>
                  <a:pt x="22225" y="12318"/>
                </a:lnTo>
                <a:lnTo>
                  <a:pt x="30748" y="9906"/>
                </a:lnTo>
                <a:lnTo>
                  <a:pt x="25273" y="6857"/>
                </a:lnTo>
                <a:close/>
              </a:path>
              <a:path w="371475" h="210820">
                <a:moveTo>
                  <a:pt x="41515" y="6857"/>
                </a:moveTo>
                <a:lnTo>
                  <a:pt x="25273" y="6857"/>
                </a:lnTo>
                <a:lnTo>
                  <a:pt x="30748" y="9906"/>
                </a:lnTo>
                <a:lnTo>
                  <a:pt x="41515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32503" y="2437002"/>
            <a:ext cx="2115185" cy="678180"/>
            <a:chOff x="4532503" y="2437002"/>
            <a:chExt cx="2115185" cy="678180"/>
          </a:xfrm>
        </p:grpSpPr>
        <p:sp>
          <p:nvSpPr>
            <p:cNvPr id="8" name="object 8"/>
            <p:cNvSpPr/>
            <p:nvPr/>
          </p:nvSpPr>
          <p:spPr>
            <a:xfrm>
              <a:off x="4538853" y="2443352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4" h="304800">
                  <a:moveTo>
                    <a:pt x="122453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24534" y="304800"/>
                  </a:lnTo>
                  <a:lnTo>
                    <a:pt x="1224534" y="0"/>
                  </a:lnTo>
                  <a:close/>
                </a:path>
              </a:pathLst>
            </a:custGeom>
            <a:solidFill>
              <a:srgbClr val="FFFF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8853" y="2443352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4" h="304800">
                  <a:moveTo>
                    <a:pt x="0" y="304800"/>
                  </a:moveTo>
                  <a:lnTo>
                    <a:pt x="1224534" y="304800"/>
                  </a:lnTo>
                  <a:lnTo>
                    <a:pt x="1224534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6677" y="2803778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5" h="304800">
                  <a:moveTo>
                    <a:pt x="122453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24533" y="304800"/>
                  </a:lnTo>
                  <a:lnTo>
                    <a:pt x="1224533" y="0"/>
                  </a:lnTo>
                  <a:close/>
                </a:path>
              </a:pathLst>
            </a:custGeom>
            <a:solidFill>
              <a:srgbClr val="FFFF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6677" y="2803778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5" h="304800">
                  <a:moveTo>
                    <a:pt x="0" y="304800"/>
                  </a:moveTo>
                  <a:lnTo>
                    <a:pt x="1224533" y="304800"/>
                  </a:lnTo>
                  <a:lnTo>
                    <a:pt x="1224533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3139" y="3621532"/>
            <a:ext cx="7135495" cy="221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9535">
              <a:lnSpc>
                <a:spcPct val="100000"/>
              </a:lnSpc>
              <a:spcBef>
                <a:spcPts val="95"/>
              </a:spcBef>
            </a:pPr>
            <a:r>
              <a:rPr lang="en-US" sz="2000" b="1" spc="-5">
                <a:solidFill>
                  <a:srgbClr val="00AF50"/>
                </a:solidFill>
                <a:latin typeface="Times New Roman"/>
                <a:cs typeface="Times New Roman"/>
              </a:rPr>
              <a:t>Lỗi biên dịch ở dòng này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list.add(new Integer(1));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</a:pPr>
            <a:r>
              <a:rPr lang="en-US" sz="2400" b="1" spc="-5">
                <a:solidFill>
                  <a:srgbClr val="00AF50"/>
                </a:solidFill>
                <a:cs typeface="Times New Roman" panose="02020603050405020304" pitchFamily="18" charset="0"/>
              </a:rPr>
              <a:t>Tốt h</a:t>
            </a:r>
            <a:r>
              <a:rPr lang="vi-VN" sz="2400" b="1" spc="-5">
                <a:solidFill>
                  <a:srgbClr val="00AF50"/>
                </a:solidFill>
                <a:cs typeface="Times New Roman" panose="02020603050405020304" pitchFamily="18" charset="0"/>
              </a:rPr>
              <a:t>ơ</a:t>
            </a:r>
            <a:r>
              <a:rPr lang="en-US" sz="2400" b="1" spc="-5">
                <a:solidFill>
                  <a:srgbClr val="00AF50"/>
                </a:solidFill>
                <a:cs typeface="Times New Roman" panose="02020603050405020304" pitchFamily="18" charset="0"/>
              </a:rPr>
              <a:t>n?!</a:t>
            </a:r>
            <a:endParaRPr sz="2400"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31" y="343270"/>
            <a:ext cx="7463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"/>
              <a:t>Sửa lỗi đó nh</a:t>
            </a:r>
            <a:r>
              <a:rPr lang="vi-VN" sz="3600" spc="-30"/>
              <a:t>ư</a:t>
            </a:r>
            <a:r>
              <a:rPr lang="en-US" sz="3600" spc="-30"/>
              <a:t> thế nào</a:t>
            </a:r>
            <a:r>
              <a:rPr sz="3600" spc="-2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243330"/>
            <a:ext cx="642683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public class FixCompilerError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622300" marR="5080" indent="-304800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public static void main(String[] args) {  java.util.ArrayList&lt;Integer&gt; list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java.util.ArrayList&lt;Integer&gt;();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2199" y="3172586"/>
            <a:ext cx="4785360" cy="679450"/>
          </a:xfrm>
          <a:prstGeom prst="rect">
            <a:avLst/>
          </a:prstGeom>
          <a:solidFill>
            <a:srgbClr val="92D050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310"/>
              </a:lnSpc>
            </a:pPr>
            <a:r>
              <a:rPr sz="2000" b="1" spc="-5" dirty="0">
                <a:latin typeface="Courier New"/>
                <a:cs typeface="Courier New"/>
              </a:rPr>
              <a:t>list.add(new Integer(1));//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list.add(1);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38650"/>
            <a:ext cx="482600" cy="7785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6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32503" y="2437002"/>
            <a:ext cx="2115185" cy="678180"/>
            <a:chOff x="4532503" y="2437002"/>
            <a:chExt cx="2115185" cy="678180"/>
          </a:xfrm>
        </p:grpSpPr>
        <p:sp>
          <p:nvSpPr>
            <p:cNvPr id="8" name="object 8"/>
            <p:cNvSpPr/>
            <p:nvPr/>
          </p:nvSpPr>
          <p:spPr>
            <a:xfrm>
              <a:off x="4538853" y="2443352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4" h="304800">
                  <a:moveTo>
                    <a:pt x="122453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24534" y="304800"/>
                  </a:lnTo>
                  <a:lnTo>
                    <a:pt x="1224534" y="0"/>
                  </a:lnTo>
                  <a:close/>
                </a:path>
              </a:pathLst>
            </a:custGeom>
            <a:solidFill>
              <a:srgbClr val="FFFF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8853" y="2443352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4" h="304800">
                  <a:moveTo>
                    <a:pt x="0" y="304800"/>
                  </a:moveTo>
                  <a:lnTo>
                    <a:pt x="1224534" y="304800"/>
                  </a:lnTo>
                  <a:lnTo>
                    <a:pt x="1224534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6677" y="2803778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5" h="304800">
                  <a:moveTo>
                    <a:pt x="122453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24533" y="304800"/>
                  </a:lnTo>
                  <a:lnTo>
                    <a:pt x="1224533" y="0"/>
                  </a:lnTo>
                  <a:close/>
                </a:path>
              </a:pathLst>
            </a:custGeom>
            <a:solidFill>
              <a:srgbClr val="FFFF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6677" y="2803778"/>
              <a:ext cx="1224915" cy="304800"/>
            </a:xfrm>
            <a:custGeom>
              <a:avLst/>
              <a:gdLst/>
              <a:ahLst/>
              <a:cxnLst/>
              <a:rect l="l" t="t" r="r" b="b"/>
              <a:pathLst>
                <a:path w="1224915" h="304800">
                  <a:moveTo>
                    <a:pt x="0" y="304800"/>
                  </a:moveTo>
                  <a:lnTo>
                    <a:pt x="1224533" y="304800"/>
                  </a:lnTo>
                  <a:lnTo>
                    <a:pt x="1224533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58" y="248362"/>
            <a:ext cx="6349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Generics</a:t>
            </a:r>
            <a:r>
              <a:rPr lang="en-US" spc="-5"/>
              <a:t> là gì</a:t>
            </a:r>
            <a:r>
              <a:rPr spc="-5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015890"/>
            <a:ext cx="8798941" cy="54611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5750" algn="l"/>
              </a:tabLst>
            </a:pPr>
            <a:r>
              <a:rPr sz="3200" b="1" i="1">
                <a:cs typeface="Times New Roman" panose="02020603050405020304" pitchFamily="18" charset="0"/>
              </a:rPr>
              <a:t>Generics </a:t>
            </a:r>
            <a:r>
              <a:rPr lang="en-US" sz="3200">
                <a:cs typeface="Times New Roman" panose="02020603050405020304" pitchFamily="18" charset="0"/>
              </a:rPr>
              <a:t>là khả năng để</a:t>
            </a:r>
            <a:r>
              <a:rPr sz="3200">
                <a:cs typeface="Times New Roman" panose="02020603050405020304" pitchFamily="18" charset="0"/>
              </a:rPr>
              <a:t> </a:t>
            </a:r>
            <a:r>
              <a:rPr lang="en-US" sz="3200" b="1" i="1" spc="-15">
                <a:solidFill>
                  <a:srgbClr val="00AF50"/>
                </a:solidFill>
                <a:cs typeface="Times New Roman" panose="02020603050405020304" pitchFamily="18" charset="0"/>
              </a:rPr>
              <a:t>tham số hóa types/kiểu</a:t>
            </a:r>
            <a:endParaRPr sz="3200">
              <a:cs typeface="Times New Roman" panose="02020603050405020304" pitchFamily="18" charset="0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4375"/>
              <a:buFont typeface="Wingdings 2"/>
              <a:buChar char=""/>
              <a:tabLst>
                <a:tab pos="560705" algn="l"/>
              </a:tabLst>
            </a:pPr>
            <a:r>
              <a:rPr lang="en-US" sz="3200" spc="-15">
                <a:cs typeface="Times New Roman" panose="02020603050405020304" pitchFamily="18" charset="0"/>
              </a:rPr>
              <a:t>Với khả năng này</a:t>
            </a:r>
            <a:r>
              <a:rPr sz="3200" spc="-30">
                <a:cs typeface="Times New Roman" panose="02020603050405020304" pitchFamily="18" charset="0"/>
              </a:rPr>
              <a:t>, </a:t>
            </a:r>
            <a:r>
              <a:rPr lang="en-US" sz="3200" spc="-30">
                <a:cs typeface="Times New Roman" panose="02020603050405020304" pitchFamily="18" charset="0"/>
              </a:rPr>
              <a:t>ta có thể định nghĩa một lớp/class hoặc một ph</a:t>
            </a:r>
            <a:r>
              <a:rPr lang="vi-VN" sz="3200" spc="-30">
                <a:cs typeface="Times New Roman" panose="02020603050405020304" pitchFamily="18" charset="0"/>
              </a:rPr>
              <a:t>ư</a:t>
            </a:r>
            <a:r>
              <a:rPr lang="en-US" sz="3200" spc="-30">
                <a:cs typeface="Times New Roman" panose="02020603050405020304" pitchFamily="18" charset="0"/>
              </a:rPr>
              <a:t>ơng thức/method với các kiểu chung/generic types mà nó có thể đ</a:t>
            </a:r>
            <a:r>
              <a:rPr lang="vi-VN" sz="3200" spc="-30">
                <a:cs typeface="Times New Roman" panose="02020603050405020304" pitchFamily="18" charset="0"/>
              </a:rPr>
              <a:t>ư</a:t>
            </a:r>
            <a:r>
              <a:rPr lang="en-US" sz="3200" spc="-30">
                <a:cs typeface="Times New Roman" panose="02020603050405020304" pitchFamily="18" charset="0"/>
              </a:rPr>
              <a:t>ợc thay thế bằng các kiểu cụ thể bởi trình biên dịch</a:t>
            </a:r>
            <a:endParaRPr sz="3200">
              <a:cs typeface="Times New Roman" panose="02020603050405020304" pitchFamily="18" charset="0"/>
            </a:endParaRPr>
          </a:p>
          <a:p>
            <a:pPr marL="560070" marR="1075690" lvl="1" indent="-228600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0705" algn="l"/>
              </a:tabLst>
            </a:pPr>
            <a:r>
              <a:rPr lang="en-US" sz="3000" spc="-114">
                <a:cs typeface="Times New Roman" panose="02020603050405020304" pitchFamily="18" charset="0"/>
              </a:rPr>
              <a:t>Ta có thể định nghĩa một lớp ngăn xếp chung/a generic stack class để l</a:t>
            </a:r>
            <a:r>
              <a:rPr lang="vi-VN" sz="3000" spc="-114">
                <a:cs typeface="Times New Roman" panose="02020603050405020304" pitchFamily="18" charset="0"/>
              </a:rPr>
              <a:t>ư</a:t>
            </a:r>
            <a:r>
              <a:rPr lang="en-US" sz="3000" spc="-114">
                <a:cs typeface="Times New Roman" panose="02020603050405020304" pitchFamily="18" charset="0"/>
              </a:rPr>
              <a:t>u trữ các thành phần của một kiểu chung/generic</a:t>
            </a:r>
            <a:endParaRPr sz="3000">
              <a:cs typeface="Times New Roman" panose="02020603050405020304" pitchFamily="18" charset="0"/>
            </a:endParaRPr>
          </a:p>
          <a:p>
            <a:pPr marL="834390" lvl="2" indent="-229235">
              <a:lnSpc>
                <a:spcPct val="100000"/>
              </a:lnSpc>
              <a:spcBef>
                <a:spcPts val="430"/>
              </a:spcBef>
              <a:buClr>
                <a:srgbClr val="E6B0AB"/>
              </a:buClr>
              <a:buSzPct val="83928"/>
              <a:buFont typeface="Wingdings 2"/>
              <a:buChar char=""/>
              <a:tabLst>
                <a:tab pos="835025" algn="l"/>
              </a:tabLst>
            </a:pPr>
            <a:r>
              <a:rPr lang="en-US" sz="2800" spc="-10">
                <a:cs typeface="Times New Roman" panose="02020603050405020304" pitchFamily="18" charset="0"/>
              </a:rPr>
              <a:t>Từ lớp chung này, ta có thể tạo</a:t>
            </a:r>
            <a:r>
              <a:rPr sz="2800" spc="-10">
                <a:cs typeface="Times New Roman" panose="02020603050405020304" pitchFamily="18" charset="0"/>
              </a:rPr>
              <a:t>:</a:t>
            </a:r>
            <a:endParaRPr sz="2800">
              <a:cs typeface="Times New Roman" panose="02020603050405020304" pitchFamily="18" charset="0"/>
            </a:endParaRPr>
          </a:p>
          <a:p>
            <a:pPr marL="1109980" lvl="3" indent="-228600">
              <a:lnSpc>
                <a:spcPct val="100000"/>
              </a:lnSpc>
              <a:spcBef>
                <a:spcPts val="400"/>
              </a:spcBef>
              <a:buClr>
                <a:srgbClr val="A18E6A"/>
              </a:buClr>
              <a:buSzPct val="78571"/>
              <a:buFont typeface="Wingdings 2"/>
              <a:buChar char=""/>
              <a:tabLst>
                <a:tab pos="1109980" algn="l"/>
              </a:tabLst>
            </a:pPr>
            <a:r>
              <a:rPr lang="en-US" sz="2800">
                <a:cs typeface="Times New Roman" panose="02020603050405020304" pitchFamily="18" charset="0"/>
              </a:rPr>
              <a:t>Một đối t</a:t>
            </a:r>
            <a:r>
              <a:rPr lang="vi-VN" sz="2800">
                <a:cs typeface="Times New Roman" panose="02020603050405020304" pitchFamily="18" charset="0"/>
              </a:rPr>
              <a:t>ư</a:t>
            </a:r>
            <a:r>
              <a:rPr lang="en-US" sz="2800">
                <a:cs typeface="Times New Roman" panose="02020603050405020304" pitchFamily="18" charset="0"/>
              </a:rPr>
              <a:t>ợng ngăn xếp để l</a:t>
            </a:r>
            <a:r>
              <a:rPr lang="vi-VN" sz="2800">
                <a:cs typeface="Times New Roman" panose="02020603050405020304" pitchFamily="18" charset="0"/>
              </a:rPr>
              <a:t>ư</a:t>
            </a:r>
            <a:r>
              <a:rPr lang="en-US" sz="2800">
                <a:cs typeface="Times New Roman" panose="02020603050405020304" pitchFamily="18" charset="0"/>
              </a:rPr>
              <a:t>u các xâu/</a:t>
            </a:r>
            <a:r>
              <a:rPr sz="2800" spc="5">
                <a:cs typeface="Times New Roman" panose="02020603050405020304" pitchFamily="18" charset="0"/>
              </a:rPr>
              <a:t>Strings</a:t>
            </a:r>
            <a:endParaRPr sz="2800">
              <a:cs typeface="Times New Roman" panose="02020603050405020304" pitchFamily="18" charset="0"/>
            </a:endParaRPr>
          </a:p>
          <a:p>
            <a:pPr marL="1109980" lvl="3" indent="-228600">
              <a:lnSpc>
                <a:spcPct val="100000"/>
              </a:lnSpc>
              <a:spcBef>
                <a:spcPts val="400"/>
              </a:spcBef>
              <a:buClr>
                <a:srgbClr val="A18E6A"/>
              </a:buClr>
              <a:buSzPct val="78571"/>
              <a:buFont typeface="Wingdings 2"/>
              <a:buChar char=""/>
              <a:tabLst>
                <a:tab pos="1109980" algn="l"/>
              </a:tabLst>
            </a:pPr>
            <a:r>
              <a:rPr lang="en-US" sz="2800">
                <a:cs typeface="Times New Roman" panose="02020603050405020304" pitchFamily="18" charset="0"/>
              </a:rPr>
              <a:t>Một đối t</a:t>
            </a:r>
            <a:r>
              <a:rPr lang="vi-VN" sz="2800">
                <a:cs typeface="Times New Roman" panose="02020603050405020304" pitchFamily="18" charset="0"/>
              </a:rPr>
              <a:t>ư</a:t>
            </a:r>
            <a:r>
              <a:rPr lang="en-US" sz="2800">
                <a:cs typeface="Times New Roman" panose="02020603050405020304" pitchFamily="18" charset="0"/>
              </a:rPr>
              <a:t>ợng ngăn xếp để l</a:t>
            </a:r>
            <a:r>
              <a:rPr lang="vi-VN" sz="2800">
                <a:cs typeface="Times New Roman" panose="02020603050405020304" pitchFamily="18" charset="0"/>
              </a:rPr>
              <a:t>ư</a:t>
            </a:r>
            <a:r>
              <a:rPr lang="en-US" sz="2800">
                <a:cs typeface="Times New Roman" panose="02020603050405020304" pitchFamily="18" charset="0"/>
              </a:rPr>
              <a:t>u số/numbers</a:t>
            </a:r>
            <a:endParaRPr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27212"/>
            <a:ext cx="42945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Tại sao cần </a:t>
            </a:r>
            <a:r>
              <a:rPr spc="-5"/>
              <a:t>Generics</a:t>
            </a:r>
            <a:r>
              <a:rPr spc="-5" dirty="0"/>
              <a:t>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969483"/>
            <a:ext cx="8915399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75946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5750" algn="l"/>
              </a:tabLst>
            </a:pPr>
            <a:r>
              <a:rPr lang="en-US" sz="3000" spc="-5">
                <a:cs typeface="Times New Roman" panose="02020603050405020304" pitchFamily="18" charset="0"/>
              </a:rPr>
              <a:t>Lợi ích cốt lõi của </a:t>
            </a:r>
            <a:r>
              <a:rPr sz="3000" spc="5">
                <a:cs typeface="Times New Roman" panose="02020603050405020304" pitchFamily="18" charset="0"/>
              </a:rPr>
              <a:t>generics </a:t>
            </a:r>
            <a:r>
              <a:rPr lang="en-US" sz="3000" spc="5">
                <a:cs typeface="Times New Roman" panose="02020603050405020304" pitchFamily="18" charset="0"/>
              </a:rPr>
              <a:t>là cho phép </a:t>
            </a:r>
            <a:r>
              <a:rPr lang="en-US" sz="3000" spc="10">
                <a:solidFill>
                  <a:srgbClr val="00AF50"/>
                </a:solidFill>
                <a:cs typeface="Times New Roman" panose="02020603050405020304" pitchFamily="18" charset="0"/>
              </a:rPr>
              <a:t>phát hiện lỗi tại thời gian biên dịch</a:t>
            </a:r>
            <a:r>
              <a:rPr sz="3000">
                <a:solidFill>
                  <a:srgbClr val="00AF50"/>
                </a:solidFill>
                <a:cs typeface="Times New Roman" panose="02020603050405020304" pitchFamily="18" charset="0"/>
              </a:rPr>
              <a:t> </a:t>
            </a:r>
            <a:r>
              <a:rPr lang="en-US" sz="3000" spc="-10">
                <a:cs typeface="Times New Roman" panose="02020603050405020304" pitchFamily="18" charset="0"/>
              </a:rPr>
              <a:t>thay vì tại </a:t>
            </a:r>
            <a:r>
              <a:rPr sz="3000" spc="5">
                <a:solidFill>
                  <a:srgbClr val="FF0000"/>
                </a:solidFill>
                <a:cs typeface="Times New Roman" panose="02020603050405020304" pitchFamily="18" charset="0"/>
              </a:rPr>
              <a:t>runtime</a:t>
            </a:r>
            <a:endParaRPr sz="3000">
              <a:cs typeface="Times New Roman" panose="02020603050405020304" pitchFamily="18" charset="0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4375"/>
              <a:buFont typeface="Wingdings 2"/>
              <a:buChar char=""/>
              <a:tabLst>
                <a:tab pos="560705" algn="l"/>
              </a:tabLst>
            </a:pPr>
            <a:r>
              <a:rPr lang="en-US" sz="3000" spc="-5">
                <a:cs typeface="Times New Roman" panose="02020603050405020304" pitchFamily="18" charset="0"/>
              </a:rPr>
              <a:t>Một lớp hoặc ph</a:t>
            </a:r>
            <a:r>
              <a:rPr lang="vi-VN" sz="3000" spc="-5">
                <a:cs typeface="Times New Roman" panose="02020603050405020304" pitchFamily="18" charset="0"/>
              </a:rPr>
              <a:t>ư</a:t>
            </a:r>
            <a:r>
              <a:rPr lang="en-US" sz="3000" spc="-5">
                <a:cs typeface="Times New Roman" panose="02020603050405020304" pitchFamily="18" charset="0"/>
              </a:rPr>
              <a:t>ơng thức generic cho phép ta chỉ định các kiểu cho phép của các đối t</a:t>
            </a:r>
            <a:r>
              <a:rPr lang="vi-VN" sz="3000" spc="-5">
                <a:cs typeface="Times New Roman" panose="02020603050405020304" pitchFamily="18" charset="0"/>
              </a:rPr>
              <a:t>ư</a:t>
            </a:r>
            <a:r>
              <a:rPr lang="en-US" sz="3000" spc="-5">
                <a:cs typeface="Times New Roman" panose="02020603050405020304" pitchFamily="18" charset="0"/>
              </a:rPr>
              <a:t>ợng mà lớp hay phương thức đó có thể làm việc cùng</a:t>
            </a:r>
            <a:endParaRPr sz="3000">
              <a:cs typeface="Times New Roman" panose="02020603050405020304" pitchFamily="18" charset="0"/>
            </a:endParaRPr>
          </a:p>
          <a:p>
            <a:pPr marL="834390" marR="43180" lvl="2" indent="-228600">
              <a:lnSpc>
                <a:spcPct val="100000"/>
              </a:lnSpc>
              <a:spcBef>
                <a:spcPts val="455"/>
              </a:spcBef>
              <a:buClr>
                <a:srgbClr val="E6B0AB"/>
              </a:buClr>
              <a:buSzPct val="83928"/>
              <a:buFont typeface="Wingdings 2"/>
              <a:buChar char=""/>
              <a:tabLst>
                <a:tab pos="835025" algn="l"/>
              </a:tabLst>
            </a:pPr>
            <a:r>
              <a:rPr lang="en-US" sz="3000" spc="-155">
                <a:cs typeface="Times New Roman" panose="02020603050405020304" pitchFamily="18" charset="0"/>
              </a:rPr>
              <a:t>Ta vẫn có thể</a:t>
            </a:r>
            <a:r>
              <a:rPr sz="3000">
                <a:cs typeface="Times New Roman" panose="02020603050405020304" pitchFamily="18" charset="0"/>
              </a:rPr>
              <a:t> </a:t>
            </a:r>
            <a:r>
              <a:rPr lang="en-US" sz="3000" b="1" spc="-5">
                <a:cs typeface="Times New Roman" panose="02020603050405020304" pitchFamily="18" charset="0"/>
              </a:rPr>
              <a:t>dùng lại mã</a:t>
            </a:r>
            <a:r>
              <a:rPr sz="3000">
                <a:cs typeface="Times New Roman" panose="02020603050405020304" pitchFamily="18" charset="0"/>
              </a:rPr>
              <a:t>, </a:t>
            </a:r>
            <a:r>
              <a:rPr lang="en-US" sz="3000" spc="-65">
                <a:cs typeface="Times New Roman" panose="02020603050405020304" pitchFamily="18" charset="0"/>
              </a:rPr>
              <a:t>ví dụ: viết một cài đặt riêng cho một loại cấu trúc dữ liệu đặc biệt,</a:t>
            </a:r>
            <a:r>
              <a:rPr sz="3000" spc="-5">
                <a:cs typeface="Times New Roman" panose="02020603050405020304" pitchFamily="18" charset="0"/>
              </a:rPr>
              <a:t> </a:t>
            </a:r>
            <a:r>
              <a:rPr lang="en-US" sz="3000" spc="-5">
                <a:cs typeface="Times New Roman" panose="02020603050405020304" pitchFamily="18" charset="0"/>
              </a:rPr>
              <a:t>t</a:t>
            </a:r>
            <a:r>
              <a:rPr lang="vi-VN" sz="3000" spc="-5">
                <a:cs typeface="Times New Roman" panose="02020603050405020304" pitchFamily="18" charset="0"/>
              </a:rPr>
              <a:t>ư</a:t>
            </a:r>
            <a:r>
              <a:rPr lang="en-US" sz="3000" spc="-5">
                <a:cs typeface="Times New Roman" panose="02020603050405020304" pitchFamily="18" charset="0"/>
              </a:rPr>
              <a:t>ơng tự nh</a:t>
            </a:r>
            <a:r>
              <a:rPr lang="vi-VN" sz="3000" spc="-5">
                <a:cs typeface="Times New Roman" panose="02020603050405020304" pitchFamily="18" charset="0"/>
              </a:rPr>
              <a:t>ư</a:t>
            </a:r>
            <a:r>
              <a:rPr lang="en-US" sz="3000" spc="-5">
                <a:cs typeface="Times New Roman" panose="02020603050405020304" pitchFamily="18" charset="0"/>
              </a:rPr>
              <a:t> một cài đặt riêng cho một ngăn xếp chung và các ph</a:t>
            </a:r>
            <a:r>
              <a:rPr lang="vi-VN" sz="3000" spc="-5">
                <a:cs typeface="Times New Roman" panose="02020603050405020304" pitchFamily="18" charset="0"/>
              </a:rPr>
              <a:t>ư</a:t>
            </a:r>
            <a:r>
              <a:rPr lang="en-US" sz="3000" spc="-5">
                <a:cs typeface="Times New Roman" panose="02020603050405020304" pitchFamily="18" charset="0"/>
              </a:rPr>
              <a:t>ơng thức chuẩn của nó.</a:t>
            </a:r>
            <a:endParaRPr sz="3000">
              <a:cs typeface="Times New Roman" panose="02020603050405020304" pitchFamily="18" charset="0"/>
            </a:endParaRPr>
          </a:p>
          <a:p>
            <a:pPr marL="560070" marR="389255" lvl="1" indent="-228600">
              <a:lnSpc>
                <a:spcPct val="100000"/>
              </a:lnSpc>
              <a:spcBef>
                <a:spcPts val="345"/>
              </a:spcBef>
              <a:buClr>
                <a:srgbClr val="9B2C1F"/>
              </a:buClr>
              <a:buSzPct val="84375"/>
              <a:buFont typeface="Wingdings 2"/>
              <a:buChar char=""/>
              <a:tabLst>
                <a:tab pos="560705" algn="l"/>
              </a:tabLst>
            </a:pPr>
            <a:r>
              <a:rPr lang="en-US" sz="3000" spc="-5">
                <a:solidFill>
                  <a:srgbClr val="FF0000"/>
                </a:solidFill>
                <a:cs typeface="Times New Roman" panose="02020603050405020304" pitchFamily="18" charset="0"/>
              </a:rPr>
              <a:t>Ưu điểm quan trọng nhất</a:t>
            </a:r>
            <a:r>
              <a:rPr sz="3000" spc="-15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n-US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Nếu ta đang cố gắng để dùng một lớp hoặc một ph</a:t>
            </a:r>
            <a:r>
              <a:rPr lang="vi-VN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ư</a:t>
            </a:r>
            <a:r>
              <a:rPr lang="en-US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ơng thức với một đối t</a:t>
            </a:r>
            <a:r>
              <a:rPr lang="vi-VN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ư</a:t>
            </a:r>
            <a:r>
              <a:rPr lang="en-US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ợng không t</a:t>
            </a:r>
            <a:r>
              <a:rPr lang="vi-VN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ư</a:t>
            </a:r>
            <a:r>
              <a:rPr lang="en-US" sz="3000" spc="-15">
                <a:solidFill>
                  <a:srgbClr val="FF0000"/>
                </a:solidFill>
                <a:cs typeface="Times New Roman" panose="02020603050405020304" pitchFamily="18" charset="0"/>
              </a:rPr>
              <a:t>ơng thích thì sẽ có một </a:t>
            </a:r>
            <a:r>
              <a:rPr lang="en-US" sz="3000" b="1" spc="-15">
                <a:solidFill>
                  <a:srgbClr val="FF0000"/>
                </a:solidFill>
                <a:cs typeface="Times New Roman" panose="02020603050405020304" pitchFamily="18" charset="0"/>
              </a:rPr>
              <a:t>lỗi biên dịch</a:t>
            </a:r>
            <a:endParaRPr sz="3000" b="1"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1976"/>
            <a:ext cx="40417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1F5281"/>
                </a:solidFill>
              </a:rPr>
              <a:t>Generic</a:t>
            </a:r>
            <a:r>
              <a:rPr sz="5400" b="1" spc="-114" dirty="0">
                <a:solidFill>
                  <a:srgbClr val="1F5281"/>
                </a:solidFill>
              </a:rPr>
              <a:t> </a:t>
            </a:r>
            <a:r>
              <a:rPr sz="5400" b="1" spc="-75" dirty="0">
                <a:solidFill>
                  <a:srgbClr val="1F5281"/>
                </a:solidFill>
              </a:rPr>
              <a:t>Types</a:t>
            </a:r>
            <a:endParaRPr sz="5400" b="1">
              <a:solidFill>
                <a:srgbClr val="1F528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79" y="6314694"/>
            <a:ext cx="12953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02" y="1416016"/>
            <a:ext cx="3742054" cy="1299845"/>
          </a:xfrm>
          <a:prstGeom prst="rect">
            <a:avLst/>
          </a:prstGeom>
          <a:ln w="15672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00"/>
              </a:spcBef>
            </a:pPr>
            <a:r>
              <a:rPr sz="1350" spc="15" dirty="0">
                <a:latin typeface="Courier New"/>
                <a:cs typeface="Courier New"/>
              </a:rPr>
              <a:t>package</a:t>
            </a:r>
            <a:r>
              <a:rPr sz="1350" spc="-5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java.lang;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375285" marR="207010" indent="-210185">
              <a:lnSpc>
                <a:spcPts val="1570"/>
              </a:lnSpc>
            </a:pPr>
            <a:r>
              <a:rPr sz="1350" spc="15" dirty="0">
                <a:latin typeface="Courier New"/>
                <a:cs typeface="Courier New"/>
              </a:rPr>
              <a:t>public interface Comparable </a:t>
            </a:r>
            <a:r>
              <a:rPr sz="1350" spc="30" dirty="0">
                <a:latin typeface="Courier New"/>
                <a:cs typeface="Courier New"/>
              </a:rPr>
              <a:t>{  </a:t>
            </a:r>
            <a:r>
              <a:rPr sz="1350" spc="15" dirty="0">
                <a:latin typeface="Courier New"/>
                <a:cs typeface="Courier New"/>
              </a:rPr>
              <a:t>public </a:t>
            </a:r>
            <a:r>
              <a:rPr sz="1350" spc="20" dirty="0">
                <a:latin typeface="Courier New"/>
                <a:cs typeface="Courier New"/>
              </a:rPr>
              <a:t>int </a:t>
            </a:r>
            <a:r>
              <a:rPr sz="1350" spc="15" dirty="0">
                <a:latin typeface="Courier New"/>
                <a:cs typeface="Courier New"/>
              </a:rPr>
              <a:t>compareTo(Object</a:t>
            </a:r>
            <a:r>
              <a:rPr sz="1350" spc="-90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o)</a:t>
            </a:r>
            <a:endParaRPr sz="135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385"/>
              </a:spcBef>
            </a:pPr>
            <a:r>
              <a:rPr sz="1350" spc="3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8141" y="1902591"/>
            <a:ext cx="315595" cy="198755"/>
          </a:xfrm>
          <a:custGeom>
            <a:avLst/>
            <a:gdLst/>
            <a:ahLst/>
            <a:cxnLst/>
            <a:rect l="l" t="t" r="r" b="b"/>
            <a:pathLst>
              <a:path w="315595" h="198755">
                <a:moveTo>
                  <a:pt x="315174" y="0"/>
                </a:moveTo>
                <a:lnTo>
                  <a:pt x="0" y="0"/>
                </a:lnTo>
                <a:lnTo>
                  <a:pt x="0" y="198269"/>
                </a:lnTo>
                <a:lnTo>
                  <a:pt x="315174" y="198269"/>
                </a:lnTo>
                <a:lnTo>
                  <a:pt x="3151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8360" y="2100860"/>
            <a:ext cx="105410" cy="196215"/>
          </a:xfrm>
          <a:custGeom>
            <a:avLst/>
            <a:gdLst/>
            <a:ahLst/>
            <a:cxnLst/>
            <a:rect l="l" t="t" r="r" b="b"/>
            <a:pathLst>
              <a:path w="105409" h="196214">
                <a:moveTo>
                  <a:pt x="105058" y="0"/>
                </a:moveTo>
                <a:lnTo>
                  <a:pt x="0" y="0"/>
                </a:lnTo>
                <a:lnTo>
                  <a:pt x="0" y="196187"/>
                </a:lnTo>
                <a:lnTo>
                  <a:pt x="105058" y="196187"/>
                </a:lnTo>
                <a:lnTo>
                  <a:pt x="1050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4623" y="1418626"/>
            <a:ext cx="3744595" cy="1302385"/>
          </a:xfrm>
          <a:prstGeom prst="rect">
            <a:avLst/>
          </a:prstGeom>
          <a:ln w="15672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20"/>
              </a:spcBef>
            </a:pPr>
            <a:r>
              <a:rPr sz="1350" spc="15" dirty="0">
                <a:latin typeface="Courier New"/>
                <a:cs typeface="Courier New"/>
              </a:rPr>
              <a:t>package</a:t>
            </a:r>
            <a:r>
              <a:rPr sz="1350" spc="-5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java.lang;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377825" marR="205740" indent="-210820">
              <a:lnSpc>
                <a:spcPts val="1570"/>
              </a:lnSpc>
            </a:pPr>
            <a:r>
              <a:rPr sz="1350" spc="15" dirty="0">
                <a:latin typeface="Courier New"/>
                <a:cs typeface="Courier New"/>
              </a:rPr>
              <a:t>public interface Comparable&lt;T&gt;</a:t>
            </a:r>
            <a:r>
              <a:rPr sz="1350" spc="-80" dirty="0">
                <a:latin typeface="Courier New"/>
                <a:cs typeface="Courier New"/>
              </a:rPr>
              <a:t> </a:t>
            </a:r>
            <a:r>
              <a:rPr sz="1350" spc="30" dirty="0">
                <a:latin typeface="Courier New"/>
                <a:cs typeface="Courier New"/>
              </a:rPr>
              <a:t>{  </a:t>
            </a:r>
            <a:r>
              <a:rPr sz="1350" spc="15" dirty="0">
                <a:latin typeface="Courier New"/>
                <a:cs typeface="Courier New"/>
              </a:rPr>
              <a:t>public </a:t>
            </a:r>
            <a:r>
              <a:rPr sz="1350" spc="20" dirty="0">
                <a:latin typeface="Courier New"/>
                <a:cs typeface="Courier New"/>
              </a:rPr>
              <a:t>int </a:t>
            </a:r>
            <a:r>
              <a:rPr sz="1350" spc="15" dirty="0">
                <a:latin typeface="Courier New"/>
                <a:cs typeface="Courier New"/>
              </a:rPr>
              <a:t>compareTo(T</a:t>
            </a:r>
            <a:r>
              <a:rPr sz="1350" spc="-60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o)</a:t>
            </a:r>
            <a:endParaRPr sz="135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385"/>
              </a:spcBef>
            </a:pPr>
            <a:r>
              <a:rPr sz="1350" spc="3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58" y="2825876"/>
            <a:ext cx="2298700" cy="304800"/>
          </a:xfrm>
          <a:prstGeom prst="rect">
            <a:avLst/>
          </a:prstGeom>
          <a:solidFill>
            <a:srgbClr val="FF0000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45"/>
              </a:spcBef>
            </a:pPr>
            <a:r>
              <a:rPr sz="1350" spc="20" dirty="0">
                <a:latin typeface="Courier New"/>
                <a:cs typeface="Courier New"/>
              </a:rPr>
              <a:t>(a) </a:t>
            </a:r>
            <a:r>
              <a:rPr sz="1350" spc="15" dirty="0">
                <a:latin typeface="Courier New"/>
                <a:cs typeface="Courier New"/>
              </a:rPr>
              <a:t>Prior </a:t>
            </a:r>
            <a:r>
              <a:rPr sz="1350" spc="20" dirty="0">
                <a:latin typeface="Courier New"/>
                <a:cs typeface="Courier New"/>
              </a:rPr>
              <a:t>to JDK</a:t>
            </a:r>
            <a:r>
              <a:rPr sz="1350" spc="-114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1.5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5369" y="5626023"/>
            <a:ext cx="1149350" cy="226060"/>
          </a:xfrm>
          <a:prstGeom prst="rect">
            <a:avLst/>
          </a:prstGeom>
          <a:solidFill>
            <a:srgbClr val="FF50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600" dirty="0">
                <a:latin typeface="Times New Roman"/>
                <a:cs typeface="Times New Roman"/>
              </a:rPr>
              <a:t>Runtime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485" y="4419600"/>
            <a:ext cx="9000490" cy="1150620"/>
            <a:chOff x="78485" y="4419600"/>
            <a:chExt cx="9000490" cy="1150620"/>
          </a:xfrm>
        </p:grpSpPr>
        <p:sp>
          <p:nvSpPr>
            <p:cNvPr id="12" name="object 12"/>
            <p:cNvSpPr/>
            <p:nvPr/>
          </p:nvSpPr>
          <p:spPr>
            <a:xfrm>
              <a:off x="78485" y="4419600"/>
              <a:ext cx="9000490" cy="1150620"/>
            </a:xfrm>
            <a:custGeom>
              <a:avLst/>
              <a:gdLst/>
              <a:ahLst/>
              <a:cxnLst/>
              <a:rect l="l" t="t" r="r" b="b"/>
              <a:pathLst>
                <a:path w="9000490" h="1150620">
                  <a:moveTo>
                    <a:pt x="8999982" y="0"/>
                  </a:moveTo>
                  <a:lnTo>
                    <a:pt x="0" y="0"/>
                  </a:lnTo>
                  <a:lnTo>
                    <a:pt x="0" y="1150620"/>
                  </a:lnTo>
                  <a:lnTo>
                    <a:pt x="8999982" y="1150620"/>
                  </a:lnTo>
                  <a:lnTo>
                    <a:pt x="899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0624" y="4825566"/>
              <a:ext cx="1907539" cy="182245"/>
            </a:xfrm>
            <a:custGeom>
              <a:avLst/>
              <a:gdLst/>
              <a:ahLst/>
              <a:cxnLst/>
              <a:rect l="l" t="t" r="r" b="b"/>
              <a:pathLst>
                <a:path w="1907539" h="182245">
                  <a:moveTo>
                    <a:pt x="1906979" y="0"/>
                  </a:moveTo>
                  <a:lnTo>
                    <a:pt x="0" y="0"/>
                  </a:lnTo>
                  <a:lnTo>
                    <a:pt x="0" y="182116"/>
                  </a:lnTo>
                  <a:lnTo>
                    <a:pt x="1906979" y="182116"/>
                  </a:lnTo>
                  <a:lnTo>
                    <a:pt x="19069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849" y="4538059"/>
            <a:ext cx="4317365" cy="556895"/>
          </a:xfrm>
          <a:prstGeom prst="rect">
            <a:avLst/>
          </a:prstGeom>
          <a:ln w="15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67005" marR="10160">
              <a:lnSpc>
                <a:spcPts val="1580"/>
              </a:lnSpc>
              <a:spcBef>
                <a:spcPts val="605"/>
              </a:spcBef>
            </a:pPr>
            <a:r>
              <a:rPr sz="1400" spc="-5" dirty="0">
                <a:latin typeface="Courier New"/>
                <a:cs typeface="Courier New"/>
              </a:rPr>
              <a:t>Comparable </a:t>
            </a:r>
            <a:r>
              <a:rPr sz="1400" spc="10" dirty="0">
                <a:latin typeface="Courier New"/>
                <a:cs typeface="Courier New"/>
              </a:rPr>
              <a:t>c = </a:t>
            </a:r>
            <a:r>
              <a:rPr sz="1400" dirty="0"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Date();  System.out.println(c.compareTo("red"));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1592" y="5157985"/>
            <a:ext cx="2241550" cy="322580"/>
          </a:xfrm>
          <a:custGeom>
            <a:avLst/>
            <a:gdLst/>
            <a:ahLst/>
            <a:cxnLst/>
            <a:rect l="l" t="t" r="r" b="b"/>
            <a:pathLst>
              <a:path w="2241550" h="322579">
                <a:moveTo>
                  <a:pt x="0" y="321959"/>
                </a:moveTo>
                <a:lnTo>
                  <a:pt x="2241077" y="321959"/>
                </a:lnTo>
                <a:lnTo>
                  <a:pt x="2241077" y="0"/>
                </a:lnTo>
                <a:lnTo>
                  <a:pt x="0" y="0"/>
                </a:lnTo>
                <a:lnTo>
                  <a:pt x="0" y="321959"/>
                </a:lnTo>
                <a:close/>
              </a:path>
            </a:pathLst>
          </a:custGeom>
          <a:ln w="15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9573" y="5192308"/>
            <a:ext cx="21501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ourier New"/>
                <a:cs typeface="Courier New"/>
              </a:rPr>
              <a:t>(a) </a:t>
            </a:r>
            <a:r>
              <a:rPr sz="1400" spc="-5" dirty="0">
                <a:latin typeface="Courier New"/>
                <a:cs typeface="Courier New"/>
              </a:rPr>
              <a:t>Prior </a:t>
            </a:r>
            <a:r>
              <a:rPr sz="1400" dirty="0">
                <a:latin typeface="Courier New"/>
                <a:cs typeface="Courier New"/>
              </a:rPr>
              <a:t>to JDK</a:t>
            </a:r>
            <a:r>
              <a:rPr sz="1400" spc="-1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1.5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26412" y="4533258"/>
            <a:ext cx="4373245" cy="585470"/>
            <a:chOff x="4626412" y="4533258"/>
            <a:chExt cx="4373245" cy="585470"/>
          </a:xfrm>
        </p:grpSpPr>
        <p:sp>
          <p:nvSpPr>
            <p:cNvPr id="18" name="object 18"/>
            <p:cNvSpPr/>
            <p:nvPr/>
          </p:nvSpPr>
          <p:spPr>
            <a:xfrm>
              <a:off x="4634349" y="4541196"/>
              <a:ext cx="4357370" cy="569595"/>
            </a:xfrm>
            <a:custGeom>
              <a:avLst/>
              <a:gdLst/>
              <a:ahLst/>
              <a:cxnLst/>
              <a:rect l="l" t="t" r="r" b="b"/>
              <a:pathLst>
                <a:path w="4357370" h="569595">
                  <a:moveTo>
                    <a:pt x="0" y="569307"/>
                  </a:moveTo>
                  <a:lnTo>
                    <a:pt x="4356804" y="569307"/>
                  </a:lnTo>
                  <a:lnTo>
                    <a:pt x="4356804" y="0"/>
                  </a:lnTo>
                  <a:lnTo>
                    <a:pt x="0" y="0"/>
                  </a:lnTo>
                  <a:lnTo>
                    <a:pt x="0" y="569307"/>
                  </a:lnTo>
                  <a:close/>
                </a:path>
              </a:pathLst>
            </a:custGeom>
            <a:ln w="1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6724" y="4831312"/>
              <a:ext cx="1907539" cy="193040"/>
            </a:xfrm>
            <a:custGeom>
              <a:avLst/>
              <a:gdLst/>
              <a:ahLst/>
              <a:cxnLst/>
              <a:rect l="l" t="t" r="r" b="b"/>
              <a:pathLst>
                <a:path w="1907540" h="193039">
                  <a:moveTo>
                    <a:pt x="1906979" y="0"/>
                  </a:moveTo>
                  <a:lnTo>
                    <a:pt x="0" y="0"/>
                  </a:lnTo>
                  <a:lnTo>
                    <a:pt x="0" y="192552"/>
                  </a:lnTo>
                  <a:lnTo>
                    <a:pt x="1906979" y="192552"/>
                  </a:lnTo>
                  <a:lnTo>
                    <a:pt x="19069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90916" y="4590636"/>
            <a:ext cx="4157979" cy="4394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29"/>
              </a:spcBef>
            </a:pPr>
            <a:r>
              <a:rPr sz="1400" spc="-10" dirty="0">
                <a:latin typeface="Courier New"/>
                <a:cs typeface="Courier New"/>
              </a:rPr>
              <a:t>Comparable&lt;Date&gt; </a:t>
            </a:r>
            <a:r>
              <a:rPr sz="1400" spc="10" dirty="0">
                <a:latin typeface="Courier New"/>
                <a:cs typeface="Courier New"/>
              </a:rPr>
              <a:t>c = </a:t>
            </a:r>
            <a:r>
              <a:rPr sz="1400" dirty="0"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Date();  System.out.println(c.compareTo("red"));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90848" y="5029580"/>
            <a:ext cx="4382135" cy="492759"/>
            <a:chOff x="3490848" y="5029580"/>
            <a:chExt cx="4382135" cy="492759"/>
          </a:xfrm>
        </p:grpSpPr>
        <p:sp>
          <p:nvSpPr>
            <p:cNvPr id="22" name="object 22"/>
            <p:cNvSpPr/>
            <p:nvPr/>
          </p:nvSpPr>
          <p:spPr>
            <a:xfrm>
              <a:off x="6148925" y="5202851"/>
              <a:ext cx="1375410" cy="311785"/>
            </a:xfrm>
            <a:custGeom>
              <a:avLst/>
              <a:gdLst/>
              <a:ahLst/>
              <a:cxnLst/>
              <a:rect l="l" t="t" r="r" b="b"/>
              <a:pathLst>
                <a:path w="1375409" h="311785">
                  <a:moveTo>
                    <a:pt x="0" y="311532"/>
                  </a:moveTo>
                  <a:lnTo>
                    <a:pt x="1374858" y="311532"/>
                  </a:lnTo>
                  <a:lnTo>
                    <a:pt x="1374858" y="0"/>
                  </a:lnTo>
                  <a:lnTo>
                    <a:pt x="0" y="0"/>
                  </a:lnTo>
                  <a:lnTo>
                    <a:pt x="0" y="311532"/>
                  </a:lnTo>
                  <a:close/>
                </a:path>
              </a:pathLst>
            </a:custGeom>
            <a:ln w="157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0849" y="5029580"/>
              <a:ext cx="4382135" cy="492759"/>
            </a:xfrm>
            <a:custGeom>
              <a:avLst/>
              <a:gdLst/>
              <a:ahLst/>
              <a:cxnLst/>
              <a:rect l="l" t="t" r="r" b="b"/>
              <a:pathLst>
                <a:path w="4382134" h="492760">
                  <a:moveTo>
                    <a:pt x="65405" y="103886"/>
                  </a:moveTo>
                  <a:lnTo>
                    <a:pt x="54470" y="76327"/>
                  </a:lnTo>
                  <a:lnTo>
                    <a:pt x="54267" y="75819"/>
                  </a:lnTo>
                  <a:lnTo>
                    <a:pt x="44450" y="51054"/>
                  </a:lnTo>
                  <a:lnTo>
                    <a:pt x="42341" y="54495"/>
                  </a:lnTo>
                  <a:lnTo>
                    <a:pt x="42341" y="76403"/>
                  </a:lnTo>
                  <a:lnTo>
                    <a:pt x="42214" y="76390"/>
                  </a:lnTo>
                  <a:lnTo>
                    <a:pt x="42341" y="76403"/>
                  </a:lnTo>
                  <a:lnTo>
                    <a:pt x="42341" y="54495"/>
                  </a:lnTo>
                  <a:lnTo>
                    <a:pt x="14732" y="99441"/>
                  </a:lnTo>
                  <a:lnTo>
                    <a:pt x="35394" y="82118"/>
                  </a:lnTo>
                  <a:lnTo>
                    <a:pt x="0" y="491744"/>
                  </a:lnTo>
                  <a:lnTo>
                    <a:pt x="12700" y="492760"/>
                  </a:lnTo>
                  <a:lnTo>
                    <a:pt x="48094" y="83261"/>
                  </a:lnTo>
                  <a:lnTo>
                    <a:pt x="65405" y="103886"/>
                  </a:lnTo>
                  <a:close/>
                </a:path>
                <a:path w="4382134" h="492760">
                  <a:moveTo>
                    <a:pt x="4382008" y="51562"/>
                  </a:moveTo>
                  <a:lnTo>
                    <a:pt x="4369765" y="25146"/>
                  </a:lnTo>
                  <a:lnTo>
                    <a:pt x="4358132" y="0"/>
                  </a:lnTo>
                  <a:lnTo>
                    <a:pt x="4331208" y="50038"/>
                  </a:lnTo>
                  <a:lnTo>
                    <a:pt x="4350817" y="31572"/>
                  </a:lnTo>
                  <a:lnTo>
                    <a:pt x="4339590" y="407543"/>
                  </a:lnTo>
                  <a:lnTo>
                    <a:pt x="4352290" y="407797"/>
                  </a:lnTo>
                  <a:lnTo>
                    <a:pt x="4363517" y="31940"/>
                  </a:lnTo>
                  <a:lnTo>
                    <a:pt x="4382008" y="515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14035" y="6029705"/>
            <a:ext cx="2957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>
                <a:latin typeface="Times New Roman"/>
                <a:cs typeface="Times New Roman"/>
              </a:rPr>
              <a:t>Tăng độ tin cậy</a:t>
            </a:r>
            <a:r>
              <a:rPr sz="2800" spc="-5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5164" y="2791174"/>
            <a:ext cx="3989704" cy="1021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275"/>
              </a:spcBef>
            </a:pPr>
            <a:r>
              <a:rPr sz="1350" spc="20" dirty="0">
                <a:latin typeface="Courier New"/>
                <a:cs typeface="Courier New"/>
              </a:rPr>
              <a:t>(b) JDK</a:t>
            </a:r>
            <a:r>
              <a:rPr sz="1350" spc="-35" dirty="0">
                <a:latin typeface="Courier New"/>
                <a:cs typeface="Courier New"/>
              </a:rPr>
              <a:t> </a:t>
            </a:r>
            <a:r>
              <a:rPr sz="1350" spc="15" dirty="0">
                <a:latin typeface="Courier New"/>
                <a:cs typeface="Courier New"/>
              </a:rPr>
              <a:t>1.5</a:t>
            </a:r>
            <a:endParaRPr sz="13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  <a:spcBef>
                <a:spcPts val="75"/>
              </a:spcBef>
            </a:pPr>
            <a:r>
              <a:rPr sz="1600" b="1" spc="-5" dirty="0">
                <a:latin typeface="Courier New"/>
                <a:cs typeface="Courier New"/>
              </a:rPr>
              <a:t>&lt;T&gt;</a:t>
            </a:r>
            <a:r>
              <a:rPr sz="1600" b="1" spc="-610" dirty="0">
                <a:latin typeface="Courier New"/>
                <a:cs typeface="Courier New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 a formal generic type, which can  be replaced </a:t>
            </a:r>
            <a:r>
              <a:rPr sz="1600" spc="-5" dirty="0">
                <a:latin typeface="Times New Roman"/>
                <a:cs typeface="Times New Roman"/>
              </a:rPr>
              <a:t>later </a:t>
            </a:r>
            <a:r>
              <a:rPr sz="1600" dirty="0">
                <a:latin typeface="Times New Roman"/>
                <a:cs typeface="Times New Roman"/>
              </a:rPr>
              <a:t>with an actual concrete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</a:t>
            </a:r>
            <a:endParaRPr sz="16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This is called </a:t>
            </a:r>
            <a:r>
              <a:rPr sz="1600" b="1" i="1" dirty="0">
                <a:latin typeface="Times New Roman"/>
                <a:cs typeface="Times New Roman"/>
              </a:rPr>
              <a:t>Generic</a:t>
            </a:r>
            <a:r>
              <a:rPr sz="1600" b="1" i="1" spc="-1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Instantiation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7038" y="5239794"/>
            <a:ext cx="2710180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urier New"/>
                <a:cs typeface="Courier New"/>
              </a:rPr>
              <a:t>(b) </a:t>
            </a:r>
            <a:r>
              <a:rPr sz="1400" dirty="0">
                <a:latin typeface="Courier New"/>
                <a:cs typeface="Courier New"/>
              </a:rPr>
              <a:t>JDK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1.5</a:t>
            </a:r>
            <a:endParaRPr sz="1400">
              <a:latin typeface="Courier New"/>
              <a:cs typeface="Courier New"/>
            </a:endParaRPr>
          </a:p>
          <a:p>
            <a:pPr marL="1163320">
              <a:lnSpc>
                <a:spcPct val="100000"/>
              </a:lnSpc>
            </a:pP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Compiler</a:t>
            </a:r>
            <a:r>
              <a:rPr sz="16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116332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OK. </a:t>
            </a:r>
            <a:r>
              <a:rPr sz="1600" spc="-65" dirty="0">
                <a:solidFill>
                  <a:srgbClr val="00AF50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will fix</a:t>
            </a:r>
            <a:r>
              <a:rPr sz="16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it!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81528"/>
            <a:ext cx="7156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Generic </a:t>
            </a:r>
            <a:r>
              <a:rPr sz="3200" spc="-15" dirty="0"/>
              <a:t>ArrayList </a:t>
            </a:r>
            <a:r>
              <a:rPr sz="3200" spc="-5" dirty="0"/>
              <a:t>in </a:t>
            </a:r>
            <a:r>
              <a:rPr sz="3200" dirty="0"/>
              <a:t>JDK</a:t>
            </a:r>
            <a:r>
              <a:rPr sz="3200" spc="-80" dirty="0"/>
              <a:t> </a:t>
            </a:r>
            <a:r>
              <a:rPr sz="3200" spc="-15" dirty="0"/>
              <a:t>1.5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390906" y="990600"/>
            <a:ext cx="8362950" cy="5179060"/>
          </a:xfrm>
          <a:custGeom>
            <a:avLst/>
            <a:gdLst/>
            <a:ahLst/>
            <a:cxnLst/>
            <a:rect l="l" t="t" r="r" b="b"/>
            <a:pathLst>
              <a:path w="8362950" h="5179060">
                <a:moveTo>
                  <a:pt x="8362950" y="0"/>
                </a:moveTo>
                <a:lnTo>
                  <a:pt x="0" y="0"/>
                </a:lnTo>
                <a:lnTo>
                  <a:pt x="0" y="5178552"/>
                </a:lnTo>
                <a:lnTo>
                  <a:pt x="8362950" y="5178552"/>
                </a:lnTo>
                <a:lnTo>
                  <a:pt x="8362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945" y="1170036"/>
            <a:ext cx="3561715" cy="396240"/>
          </a:xfrm>
          <a:prstGeom prst="rect">
            <a:avLst/>
          </a:prstGeom>
          <a:ln w="202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7225">
              <a:lnSpc>
                <a:spcPts val="2875"/>
              </a:lnSpc>
            </a:pPr>
            <a:r>
              <a:rPr sz="2450" dirty="0">
                <a:latin typeface="Times New Roman"/>
                <a:cs typeface="Times New Roman"/>
              </a:rPr>
              <a:t>java.util.ArrayList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945" y="1565677"/>
            <a:ext cx="3561715" cy="4187190"/>
          </a:xfrm>
          <a:prstGeom prst="rect">
            <a:avLst/>
          </a:prstGeom>
          <a:ln w="20299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35"/>
              </a:spcBef>
            </a:pPr>
            <a:r>
              <a:rPr sz="1600" spc="10" dirty="0">
                <a:latin typeface="Times New Roman"/>
                <a:cs typeface="Times New Roman"/>
              </a:rPr>
              <a:t>+ArrayList()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5" dirty="0">
                <a:latin typeface="Times New Roman"/>
                <a:cs typeface="Times New Roman"/>
              </a:rPr>
              <a:t>+add(o: </a:t>
            </a:r>
            <a:r>
              <a:rPr sz="1600" spc="10" dirty="0">
                <a:latin typeface="Times New Roman"/>
                <a:cs typeface="Times New Roman"/>
              </a:rPr>
              <a:t>Object) :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void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5" dirty="0">
                <a:latin typeface="Times New Roman"/>
                <a:cs typeface="Times New Roman"/>
              </a:rPr>
              <a:t>+add(index: </a:t>
            </a:r>
            <a:r>
              <a:rPr sz="1600" spc="10" dirty="0">
                <a:latin typeface="Times New Roman"/>
                <a:cs typeface="Times New Roman"/>
              </a:rPr>
              <a:t>int, o: Object) 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void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85"/>
              </a:spcBef>
            </a:pPr>
            <a:r>
              <a:rPr sz="1600" spc="10" dirty="0">
                <a:latin typeface="Times New Roman"/>
                <a:cs typeface="Times New Roman"/>
              </a:rPr>
              <a:t>+clear():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void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+contains(o: Object):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boolean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+get(index: int) 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Object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90"/>
              </a:spcBef>
            </a:pPr>
            <a:r>
              <a:rPr sz="1600" spc="15" dirty="0">
                <a:latin typeface="Times New Roman"/>
                <a:cs typeface="Times New Roman"/>
              </a:rPr>
              <a:t>+indexOf(o: Object) </a:t>
            </a:r>
            <a:r>
              <a:rPr sz="1600" spc="1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int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+isEmpty(): </a:t>
            </a:r>
            <a:r>
              <a:rPr sz="1600" spc="15" dirty="0">
                <a:latin typeface="Times New Roman"/>
                <a:cs typeface="Times New Roman"/>
              </a:rPr>
              <a:t>boolean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+lastIndexOf(o: </a:t>
            </a:r>
            <a:r>
              <a:rPr sz="1600" spc="15" dirty="0">
                <a:latin typeface="Times New Roman"/>
                <a:cs typeface="Times New Roman"/>
              </a:rPr>
              <a:t>Object) </a:t>
            </a:r>
            <a:r>
              <a:rPr sz="1600" spc="10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int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85"/>
              </a:spcBef>
            </a:pPr>
            <a:r>
              <a:rPr sz="1600" spc="10" dirty="0">
                <a:latin typeface="Times New Roman"/>
                <a:cs typeface="Times New Roman"/>
              </a:rPr>
              <a:t>+remove(o: Object):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boolean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+size(): int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+remove(index: int) :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Object</a:t>
            </a:r>
            <a:endParaRPr sz="16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latin typeface="Times New Roman"/>
                <a:cs typeface="Times New Roman"/>
              </a:rPr>
              <a:t>+set(index: int, o: Object) 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Object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9592" y="1934800"/>
            <a:ext cx="126364" cy="239395"/>
          </a:xfrm>
          <a:custGeom>
            <a:avLst/>
            <a:gdLst/>
            <a:ahLst/>
            <a:cxnLst/>
            <a:rect l="l" t="t" r="r" b="b"/>
            <a:pathLst>
              <a:path w="126364" h="239394">
                <a:moveTo>
                  <a:pt x="126229" y="0"/>
                </a:moveTo>
                <a:lnTo>
                  <a:pt x="0" y="0"/>
                </a:lnTo>
                <a:lnTo>
                  <a:pt x="0" y="238856"/>
                </a:lnTo>
                <a:lnTo>
                  <a:pt x="126229" y="238856"/>
                </a:lnTo>
                <a:lnTo>
                  <a:pt x="1262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813" y="2251713"/>
            <a:ext cx="126364" cy="240665"/>
          </a:xfrm>
          <a:custGeom>
            <a:avLst/>
            <a:gdLst/>
            <a:ahLst/>
            <a:cxnLst/>
            <a:rect l="l" t="t" r="r" b="b"/>
            <a:pathLst>
              <a:path w="126365" h="240664">
                <a:moveTo>
                  <a:pt x="126153" y="0"/>
                </a:moveTo>
                <a:lnTo>
                  <a:pt x="0" y="0"/>
                </a:lnTo>
                <a:lnTo>
                  <a:pt x="0" y="240332"/>
                </a:lnTo>
                <a:lnTo>
                  <a:pt x="126153" y="240332"/>
                </a:lnTo>
                <a:lnTo>
                  <a:pt x="12615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9835" y="3203810"/>
            <a:ext cx="128270" cy="240665"/>
          </a:xfrm>
          <a:custGeom>
            <a:avLst/>
            <a:gdLst/>
            <a:ahLst/>
            <a:cxnLst/>
            <a:rect l="l" t="t" r="r" b="b"/>
            <a:pathLst>
              <a:path w="128270" h="240664">
                <a:moveTo>
                  <a:pt x="127778" y="0"/>
                </a:moveTo>
                <a:lnTo>
                  <a:pt x="0" y="0"/>
                </a:lnTo>
                <a:lnTo>
                  <a:pt x="0" y="240405"/>
                </a:lnTo>
                <a:lnTo>
                  <a:pt x="127778" y="240405"/>
                </a:lnTo>
                <a:lnTo>
                  <a:pt x="12777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0622" y="5108050"/>
            <a:ext cx="128270" cy="239395"/>
          </a:xfrm>
          <a:custGeom>
            <a:avLst/>
            <a:gdLst/>
            <a:ahLst/>
            <a:cxnLst/>
            <a:rect l="l" t="t" r="r" b="b"/>
            <a:pathLst>
              <a:path w="128270" h="239395">
                <a:moveTo>
                  <a:pt x="127702" y="0"/>
                </a:moveTo>
                <a:lnTo>
                  <a:pt x="0" y="0"/>
                </a:lnTo>
                <a:lnTo>
                  <a:pt x="0" y="238856"/>
                </a:lnTo>
                <a:lnTo>
                  <a:pt x="127702" y="238856"/>
                </a:lnTo>
                <a:lnTo>
                  <a:pt x="1277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5268" y="5424963"/>
            <a:ext cx="126364" cy="240665"/>
          </a:xfrm>
          <a:custGeom>
            <a:avLst/>
            <a:gdLst/>
            <a:ahLst/>
            <a:cxnLst/>
            <a:rect l="l" t="t" r="r" b="b"/>
            <a:pathLst>
              <a:path w="126365" h="240664">
                <a:moveTo>
                  <a:pt x="126153" y="0"/>
                </a:moveTo>
                <a:lnTo>
                  <a:pt x="0" y="0"/>
                </a:lnTo>
                <a:lnTo>
                  <a:pt x="0" y="240332"/>
                </a:lnTo>
                <a:lnTo>
                  <a:pt x="126153" y="240332"/>
                </a:lnTo>
                <a:lnTo>
                  <a:pt x="12615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2054" y="5424963"/>
            <a:ext cx="128270" cy="240665"/>
          </a:xfrm>
          <a:custGeom>
            <a:avLst/>
            <a:gdLst/>
            <a:ahLst/>
            <a:cxnLst/>
            <a:rect l="l" t="t" r="r" b="b"/>
            <a:pathLst>
              <a:path w="128270" h="240664">
                <a:moveTo>
                  <a:pt x="127702" y="0"/>
                </a:moveTo>
                <a:lnTo>
                  <a:pt x="0" y="0"/>
                </a:lnTo>
                <a:lnTo>
                  <a:pt x="0" y="240332"/>
                </a:lnTo>
                <a:lnTo>
                  <a:pt x="127702" y="240332"/>
                </a:lnTo>
                <a:lnTo>
                  <a:pt x="1277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181" y="5849527"/>
            <a:ext cx="2562860" cy="346710"/>
          </a:xfrm>
          <a:custGeom>
            <a:avLst/>
            <a:gdLst/>
            <a:ahLst/>
            <a:cxnLst/>
            <a:rect l="l" t="t" r="r" b="b"/>
            <a:pathLst>
              <a:path w="2562860" h="346710">
                <a:moveTo>
                  <a:pt x="0" y="346466"/>
                </a:moveTo>
                <a:lnTo>
                  <a:pt x="2562717" y="346466"/>
                </a:lnTo>
                <a:lnTo>
                  <a:pt x="2562717" y="0"/>
                </a:lnTo>
                <a:lnTo>
                  <a:pt x="0" y="0"/>
                </a:lnTo>
                <a:lnTo>
                  <a:pt x="0" y="346466"/>
                </a:lnTo>
                <a:close/>
              </a:path>
            </a:pathLst>
          </a:custGeom>
          <a:ln w="203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780" y="5905880"/>
            <a:ext cx="2615565" cy="304800"/>
          </a:xfrm>
          <a:prstGeom prst="rect">
            <a:avLst/>
          </a:prstGeom>
          <a:solidFill>
            <a:srgbClr val="FF0000">
              <a:alpha val="43136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80"/>
              </a:spcBef>
            </a:pPr>
            <a:r>
              <a:rPr sz="1600" spc="10" dirty="0">
                <a:latin typeface="Times New Roman"/>
                <a:cs typeface="Times New Roman"/>
              </a:rPr>
              <a:t>(a) ArrayList </a:t>
            </a:r>
            <a:r>
              <a:rPr sz="1600" spc="15" dirty="0">
                <a:latin typeface="Times New Roman"/>
                <a:cs typeface="Times New Roman"/>
              </a:rPr>
              <a:t>before </a:t>
            </a:r>
            <a:r>
              <a:rPr sz="1600" spc="20" dirty="0">
                <a:latin typeface="Times New Roman"/>
                <a:cs typeface="Times New Roman"/>
              </a:rPr>
              <a:t>JDK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1.5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3423" y="5830746"/>
            <a:ext cx="2562860" cy="346710"/>
          </a:xfrm>
          <a:custGeom>
            <a:avLst/>
            <a:gdLst/>
            <a:ahLst/>
            <a:cxnLst/>
            <a:rect l="l" t="t" r="r" b="b"/>
            <a:pathLst>
              <a:path w="2562859" h="346710">
                <a:moveTo>
                  <a:pt x="0" y="346527"/>
                </a:moveTo>
                <a:lnTo>
                  <a:pt x="2562626" y="346527"/>
                </a:lnTo>
                <a:lnTo>
                  <a:pt x="2562626" y="0"/>
                </a:lnTo>
                <a:lnTo>
                  <a:pt x="0" y="0"/>
                </a:lnTo>
                <a:lnTo>
                  <a:pt x="0" y="346527"/>
                </a:lnTo>
                <a:close/>
              </a:path>
            </a:pathLst>
          </a:custGeom>
          <a:ln w="203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84540" y="5892457"/>
            <a:ext cx="208280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0" dirty="0">
                <a:latin typeface="Times New Roman"/>
                <a:cs typeface="Times New Roman"/>
              </a:rPr>
              <a:t>(b) </a:t>
            </a:r>
            <a:r>
              <a:rPr sz="1600" spc="15" dirty="0">
                <a:latin typeface="Times New Roman"/>
                <a:cs typeface="Times New Roman"/>
              </a:rPr>
              <a:t>ArrayList </a:t>
            </a: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15" dirty="0">
                <a:latin typeface="Times New Roman"/>
                <a:cs typeface="Times New Roman"/>
              </a:rPr>
              <a:t>JDK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1.5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01907"/>
              </p:ext>
            </p:extLst>
          </p:nvPr>
        </p:nvGraphicFramePr>
        <p:xfrm>
          <a:off x="4887642" y="1159886"/>
          <a:ext cx="3797933" cy="4582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640">
                <a:tc gridSpan="2">
                  <a:txBody>
                    <a:bodyPr/>
                    <a:lstStyle/>
                    <a:p>
                      <a:pPr marL="457834">
                        <a:lnSpc>
                          <a:spcPts val="2875"/>
                        </a:lnSpc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java.</a:t>
                      </a:r>
                      <a:r>
                        <a:rPr sz="2450" spc="-10" dirty="0">
                          <a:latin typeface="Times New Roman"/>
                          <a:cs typeface="Times New Roman"/>
                        </a:rPr>
                        <a:t>ut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il.A</a:t>
                      </a: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5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245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ist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75"/>
                        </a:lnSpc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45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292">
                <a:tc gridSpan="4"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1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ArrayList()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+add(o: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E) :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+add(index: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int, o: E) 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+clear():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+contains(o: Object):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+get(index: int) :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can avoid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casting.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646">
                <a:tc gridSpan="4"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+indexOf(o: Object)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+isEmpty():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+lastIndexOf(o: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Object)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+remove(o: Object):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+size(): 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+remove(index: int) :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+set(index: int, o: E) :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7924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Ưu điểm</a:t>
            </a:r>
            <a:r>
              <a:rPr spc="-10"/>
              <a:t>: </a:t>
            </a:r>
            <a:r>
              <a:rPr spc="-10" dirty="0"/>
              <a:t>Compiler</a:t>
            </a:r>
            <a:r>
              <a:rPr spc="-80" dirty="0"/>
              <a:t> </a:t>
            </a:r>
            <a:r>
              <a:rPr spc="-10"/>
              <a:t>Errors  </a:t>
            </a:r>
            <a:r>
              <a:rPr lang="en-US" spc="-15"/>
              <a:t>thay vì</a:t>
            </a:r>
            <a:r>
              <a:t> </a:t>
            </a:r>
            <a:r>
              <a:rPr spc="-15" dirty="0"/>
              <a:t>Runtime Errors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39" y="1763268"/>
            <a:ext cx="7036434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ArrayList&lt;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Integer</a:t>
            </a:r>
            <a:r>
              <a:rPr sz="2000" b="1" spc="-5" dirty="0">
                <a:latin typeface="Courier New"/>
                <a:cs typeface="Courier New"/>
              </a:rPr>
              <a:t>&gt; list = new</a:t>
            </a:r>
            <a:r>
              <a:rPr sz="2000" b="1" spc="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ArrayList&lt;&gt;();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// You can now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add only Integers </a:t>
            </a:r>
            <a:r>
              <a:rPr sz="2000" b="1" spc="-5" dirty="0">
                <a:latin typeface="Courier New"/>
                <a:cs typeface="Courier New"/>
              </a:rPr>
              <a:t>into the list  list.add(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new Integer(1)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// If you attempt to add a non-Integer, then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 marR="2138680">
              <a:lnSpc>
                <a:spcPct val="125000"/>
              </a:lnSpc>
              <a:tabLst>
                <a:tab pos="621665" algn="l"/>
              </a:tabLst>
            </a:pPr>
            <a:r>
              <a:rPr sz="2000" b="1" spc="-5" dirty="0">
                <a:latin typeface="Courier New"/>
                <a:cs typeface="Courier New"/>
              </a:rPr>
              <a:t>//	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compiler error </a:t>
            </a:r>
            <a:r>
              <a:rPr sz="2000" b="1" spc="-5" dirty="0">
                <a:latin typeface="Courier New"/>
                <a:cs typeface="Courier New"/>
              </a:rPr>
              <a:t>will occur. 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list.add("1"); // Compiler</a:t>
            </a:r>
            <a:r>
              <a:rPr sz="2000" b="1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Error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18l">
  <a:themeElements>
    <a:clrScheme name="cdb2004118l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cdb2004118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b2004118l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8l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8l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6375</TotalTime>
  <Words>1860</Words>
  <Application>Microsoft Office PowerPoint</Application>
  <PresentationFormat>On-screen Show (4:3)</PresentationFormat>
  <Paragraphs>279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Courier New</vt:lpstr>
      <vt:lpstr>Franklin Gothic Book</vt:lpstr>
      <vt:lpstr>Perpetua</vt:lpstr>
      <vt:lpstr>Times New Roman</vt:lpstr>
      <vt:lpstr>Verdana</vt:lpstr>
      <vt:lpstr>Wingdings</vt:lpstr>
      <vt:lpstr>Wingdings 2</vt:lpstr>
      <vt:lpstr>cdb2004118l</vt:lpstr>
      <vt:lpstr>Generics</vt:lpstr>
      <vt:lpstr>Tại sao có một cảnh báo?</vt:lpstr>
      <vt:lpstr>Sửa cảnh báo đó như thế nào?</vt:lpstr>
      <vt:lpstr>Sửa lỗi đó như thế nào?</vt:lpstr>
      <vt:lpstr>Generics là gì?</vt:lpstr>
      <vt:lpstr>Tại sao cần Generics?</vt:lpstr>
      <vt:lpstr>Generic Types</vt:lpstr>
      <vt:lpstr>Generic ArrayList in JDK 1.5</vt:lpstr>
      <vt:lpstr>Ưu điểm: Compiler Errors  thay vì Runtime Errors</vt:lpstr>
      <vt:lpstr>Ưu điểm: Không cần Ép kiểu/Casting</vt:lpstr>
      <vt:lpstr>Không kiểu nguyên thủy/Primitive types</vt:lpstr>
      <vt:lpstr>No Casting for Get and Unboxing</vt:lpstr>
      <vt:lpstr>Declaring Your own Generic Classes and Interfaces</vt:lpstr>
      <vt:lpstr>Declaring Generic Classes</vt:lpstr>
      <vt:lpstr>Using Generic Classes</vt:lpstr>
      <vt:lpstr>Generic Static Methods</vt:lpstr>
      <vt:lpstr>Bounded Generic Types</vt:lpstr>
      <vt:lpstr>Sorting an Array of Objects</vt:lpstr>
      <vt:lpstr>Sorting an Array of Objects</vt:lpstr>
      <vt:lpstr>Sorting an Array of Objects</vt:lpstr>
      <vt:lpstr>Sorting an Array of Objects</vt:lpstr>
    </vt:vector>
  </TitlesOfParts>
  <Company>Tom's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Pham Van Nam</dc:creator>
  <cp:lastModifiedBy>VAN NAM PHAM</cp:lastModifiedBy>
  <cp:revision>750</cp:revision>
  <dcterms:created xsi:type="dcterms:W3CDTF">2006-10-07T09:13:58Z</dcterms:created>
  <dcterms:modified xsi:type="dcterms:W3CDTF">2024-12-10T09:28:41Z</dcterms:modified>
</cp:coreProperties>
</file>