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12190413"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howGuides="1">
      <p:cViewPr varScale="1">
        <p:scale>
          <a:sx n="70" d="100"/>
          <a:sy n="70" d="100"/>
        </p:scale>
        <p:origin x="73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FC506C5D-32CF-4CAD-B363-866926413C90}" type="datetimeFigureOut">
              <a:rPr lang="vi-VN" smtClean="0"/>
              <a:t>04/12/2023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C506C5D-32CF-4CAD-B363-866926413C90}" type="datetimeFigureOut">
              <a:rPr lang="vi-VN" smtClean="0"/>
              <a:t>04/12/2023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521" y="274639"/>
            <a:ext cx="802535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C506C5D-32CF-4CAD-B363-866926413C90}" type="datetimeFigureOut">
              <a:rPr lang="vi-VN" smtClean="0"/>
              <a:t>04/12/2023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C506C5D-32CF-4CAD-B363-866926413C90}" type="datetimeFigureOut">
              <a:rPr lang="vi-VN" smtClean="0"/>
              <a:t>04/12/2023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06C5D-32CF-4CAD-B363-866926413C90}" type="datetimeFigureOut">
              <a:rPr lang="vi-VN" smtClean="0"/>
              <a:t>04/12/2023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FC506C5D-32CF-4CAD-B363-866926413C90}" type="datetimeFigureOut">
              <a:rPr lang="vi-VN" smtClean="0"/>
              <a:t>04/12/2023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FC506C5D-32CF-4CAD-B363-866926413C90}" type="datetimeFigureOut">
              <a:rPr lang="vi-VN" smtClean="0"/>
              <a:t>04/12/2023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FC506C5D-32CF-4CAD-B363-866926413C90}" type="datetimeFigureOut">
              <a:rPr lang="vi-VN" smtClean="0"/>
              <a:t>04/12/2023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06C5D-32CF-4CAD-B363-866926413C90}" type="datetimeFigureOut">
              <a:rPr lang="vi-VN" smtClean="0"/>
              <a:t>04/12/2023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06C5D-32CF-4CAD-B363-866926413C90}" type="datetimeFigureOut">
              <a:rPr lang="vi-VN" smtClean="0"/>
              <a:t>04/12/2023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06C5D-32CF-4CAD-B363-866926413C90}" type="datetimeFigureOut">
              <a:rPr lang="vi-VN" smtClean="0"/>
              <a:t>04/12/2023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897CB7D-72B2-4A31-B85A-9B721B3CC365}" type="slidenum">
              <a:rPr lang="vi-VN" smtClean="0"/>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06C5D-32CF-4CAD-B363-866926413C90}" type="datetimeFigureOut">
              <a:rPr lang="vi-VN" smtClean="0"/>
              <a:t>04/12/2023</a:t>
            </a:fld>
            <a:endParaRPr lang="vi-VN"/>
          </a:p>
        </p:txBody>
      </p:sp>
      <p:sp>
        <p:nvSpPr>
          <p:cNvPr id="5" name="Footer Placeholder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7CB7D-72B2-4A31-B85A-9B721B3CC365}"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767" y="332656"/>
            <a:ext cx="10481809" cy="2160240"/>
          </a:xfrm>
        </p:spPr>
        <p:txBody>
          <a:bodyPr>
            <a:normAutofit fontScale="90000"/>
          </a:bodyPr>
          <a:lstStyle/>
          <a:p>
            <a:pPr>
              <a:lnSpc>
                <a:spcPct val="150000"/>
              </a:lnSpc>
            </a:pPr>
            <a:r>
              <a:rPr lang="en-US">
                <a:solidFill>
                  <a:srgbClr val="0070C0"/>
                </a:solidFill>
                <a:latin typeface="Times New Roman" panose="02020603050405020304" pitchFamily="18" charset="0"/>
                <a:cs typeface="Times New Roman" panose="02020603050405020304" pitchFamily="18" charset="0"/>
              </a:rPr>
              <a:t>NGỤY BIỆN VỀ TÍNH LIÊN QUAN</a:t>
            </a:r>
            <a:r>
              <a:rPr lang="en-US">
                <a:solidFill>
                  <a:srgbClr val="0070C0"/>
                </a:solidFill>
                <a:latin typeface="Times New Roman" panose="02020603050405020304" pitchFamily="18" charset="0"/>
                <a:cs typeface="Times New Roman" panose="02020603050405020304" pitchFamily="18" charset="0"/>
              </a:rPr>
              <a:t/>
            </a:r>
            <a:br>
              <a:rPr lang="en-US">
                <a:solidFill>
                  <a:srgbClr val="0070C0"/>
                </a:solidFill>
                <a:latin typeface="Times New Roman" panose="02020603050405020304" pitchFamily="18" charset="0"/>
                <a:cs typeface="Times New Roman" panose="02020603050405020304" pitchFamily="18" charset="0"/>
              </a:rPr>
            </a:br>
            <a:r>
              <a:rPr lang="en-US" smtClean="0">
                <a:solidFill>
                  <a:srgbClr val="0070C0"/>
                </a:solidFill>
                <a:latin typeface="Times New Roman" panose="02020603050405020304" pitchFamily="18" charset="0"/>
                <a:cs typeface="Times New Roman" panose="02020603050405020304" pitchFamily="18" charset="0"/>
              </a:rPr>
              <a:t>( FALLACIES </a:t>
            </a:r>
            <a:r>
              <a:rPr lang="en-US">
                <a:solidFill>
                  <a:srgbClr val="0070C0"/>
                </a:solidFill>
                <a:latin typeface="Times New Roman" panose="02020603050405020304" pitchFamily="18" charset="0"/>
                <a:cs typeface="Times New Roman" panose="02020603050405020304" pitchFamily="18" charset="0"/>
              </a:rPr>
              <a:t>OF </a:t>
            </a:r>
            <a:r>
              <a:rPr lang="en-US" smtClean="0">
                <a:solidFill>
                  <a:srgbClr val="0070C0"/>
                </a:solidFill>
                <a:latin typeface="Times New Roman" panose="02020603050405020304" pitchFamily="18" charset="0"/>
                <a:cs typeface="Times New Roman" panose="02020603050405020304" pitchFamily="18" charset="0"/>
              </a:rPr>
              <a:t>RELEVANCE )</a:t>
            </a:r>
            <a:r>
              <a:rPr lang="vi-VN" b="1" smtClean="0"/>
              <a:t/>
            </a:r>
            <a:br>
              <a:rPr lang="vi-VN" b="1" smtClean="0"/>
            </a:br>
            <a:endParaRPr lang="vi-VN" dirty="0"/>
          </a:p>
        </p:txBody>
      </p:sp>
      <p:sp>
        <p:nvSpPr>
          <p:cNvPr id="3" name="Subtitle 2"/>
          <p:cNvSpPr>
            <a:spLocks noGrp="1"/>
          </p:cNvSpPr>
          <p:nvPr>
            <p:ph type="subTitle" idx="1"/>
          </p:nvPr>
        </p:nvSpPr>
        <p:spPr>
          <a:xfrm>
            <a:off x="910630" y="1916832"/>
            <a:ext cx="10464475" cy="4464496"/>
          </a:xfrm>
        </p:spPr>
        <p:txBody>
          <a:bodyPr>
            <a:normAutofit/>
          </a:bodyPr>
          <a:lstStyle/>
          <a:p>
            <a:pPr algn="l"/>
            <a:r>
              <a:rPr lang="en-US" sz="3600" dirty="0" err="1">
                <a:solidFill>
                  <a:schemeClr val="tx1"/>
                </a:solidFill>
                <a:latin typeface="Times New Roman" panose="02020603050405020304" pitchFamily="18" charset="0"/>
                <a:cs typeface="Times New Roman" panose="02020603050405020304" pitchFamily="18" charset="0"/>
              </a:rPr>
              <a:t>Ngụy</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biện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về</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sự</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liên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quan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xảy</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ra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khi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một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người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tranh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luận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đưa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ra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những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lý</a:t>
            </a:r>
            <a:r>
              <a:rPr lang="en-US" sz="3600" dirty="0">
                <a:solidFill>
                  <a:schemeClr val="tx1"/>
                </a:solidFill>
                <a:latin typeface="Times New Roman" panose="02020603050405020304" pitchFamily="18" charset="0"/>
                <a:cs typeface="Times New Roman" panose="02020603050405020304" pitchFamily="18" charset="0"/>
              </a:rPr>
              <a:t> do </a:t>
            </a:r>
            <a:r>
              <a:rPr lang="en-US" sz="3600" dirty="0" err="1">
                <a:solidFill>
                  <a:schemeClr val="tx1"/>
                </a:solidFill>
                <a:latin typeface="Times New Roman" panose="02020603050405020304" pitchFamily="18" charset="0"/>
                <a:cs typeface="Times New Roman" panose="02020603050405020304" pitchFamily="18" charset="0"/>
              </a:rPr>
              <a:t>không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liên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quan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về</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mặt</a:t>
            </a:r>
            <a:r>
              <a:rPr lang="en-US" sz="3600" dirty="0">
                <a:solidFill>
                  <a:schemeClr val="tx1"/>
                </a:solidFill>
                <a:latin typeface="Times New Roman" panose="02020603050405020304" pitchFamily="18" charset="0"/>
                <a:cs typeface="Times New Roman" panose="02020603050405020304" pitchFamily="18" charset="0"/>
              </a:rPr>
              <a:t> logic </a:t>
            </a:r>
            <a:r>
              <a:rPr lang="en-US" sz="3600" dirty="0" err="1">
                <a:solidFill>
                  <a:schemeClr val="tx1"/>
                </a:solidFill>
                <a:latin typeface="Times New Roman" panose="02020603050405020304" pitchFamily="18" charset="0"/>
                <a:cs typeface="Times New Roman" panose="02020603050405020304" pitchFamily="18" charset="0"/>
              </a:rPr>
              <a:t>với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kết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luận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của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họ</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Những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ngụy</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biện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về</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sự</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liên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quan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thường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có</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vẻ</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là</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những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lập</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luận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tốt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nhưng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thực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tế</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không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phải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vậy</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Trong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chương</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này</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chúng</a:t>
            </a:r>
            <a:r>
              <a:rPr lang="en-US" sz="3600" dirty="0">
                <a:solidFill>
                  <a:schemeClr val="tx1"/>
                </a:solidFill>
                <a:latin typeface="Times New Roman" panose="02020603050405020304" pitchFamily="18" charset="0"/>
                <a:cs typeface="Times New Roman" panose="02020603050405020304" pitchFamily="18" charset="0"/>
              </a:rPr>
              <a:t> ta </a:t>
            </a:r>
            <a:r>
              <a:rPr lang="en-US" sz="3600" dirty="0" err="1">
                <a:solidFill>
                  <a:schemeClr val="tx1"/>
                </a:solidFill>
                <a:latin typeface="Times New Roman" panose="02020603050405020304" pitchFamily="18" charset="0"/>
                <a:cs typeface="Times New Roman" panose="02020603050405020304" pitchFamily="18" charset="0"/>
              </a:rPr>
              <a:t>xem</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xét</a:t>
            </a:r>
            <a:r>
              <a:rPr lang="en-US" sz="3600" dirty="0">
                <a:solidFill>
                  <a:schemeClr val="tx1"/>
                </a:solidFill>
                <a:latin typeface="Times New Roman" panose="02020603050405020304" pitchFamily="18" charset="0"/>
                <a:cs typeface="Times New Roman" panose="02020603050405020304" pitchFamily="18" charset="0"/>
              </a:rPr>
              <a:t> 11 </a:t>
            </a:r>
            <a:r>
              <a:rPr lang="en-US" sz="3600" dirty="0" err="1">
                <a:solidFill>
                  <a:schemeClr val="tx1"/>
                </a:solidFill>
                <a:latin typeface="Times New Roman" panose="02020603050405020304" pitchFamily="18" charset="0"/>
                <a:cs typeface="Times New Roman" panose="02020603050405020304" pitchFamily="18" charset="0"/>
              </a:rPr>
              <a:t>loại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ngụy</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biện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về</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tính</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liên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quan</a:t>
            </a:r>
            <a:r>
              <a:rPr lang="en-US" sz="3600" dirty="0">
                <a:solidFill>
                  <a:schemeClr val="tx1"/>
                </a:solidFill>
                <a:latin typeface="Times New Roman" panose="02020603050405020304" pitchFamily="18" charset="0"/>
                <a:cs typeface="Times New Roman" panose="02020603050405020304" pitchFamily="18" charset="0"/>
              </a:rPr>
              <a:t>.</a:t>
            </a:r>
            <a:endParaRPr lang="vi-VN" sz="3600" b="1" dirty="0">
              <a:solidFill>
                <a:schemeClr val="tx1"/>
              </a:solidFill>
              <a:latin typeface="Times New Roman" panose="02020603050405020304" pitchFamily="18" charset="0"/>
              <a:cs typeface="Times New Roman" panose="02020603050405020304" pitchFamily="18" charset="0"/>
            </a:endParaRPr>
          </a:p>
          <a:p>
            <a:pPr algn="l"/>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21" y="404665"/>
            <a:ext cx="10971372" cy="5721500"/>
          </a:xfrm>
        </p:spPr>
        <p:txBody>
          <a:bodyPr>
            <a:normAutofit fontScale="85000" lnSpcReduction="20000"/>
          </a:bodyPr>
          <a:lstStyle/>
          <a:p>
            <a:pPr marL="0" indent="0">
              <a:buNone/>
            </a:pPr>
            <a:r>
              <a:rPr lang="fr-FR" dirty="0" err="1">
                <a:latin typeface="Times New Roman" panose="02020603050405020304" pitchFamily="18" charset="0"/>
                <a:cs typeface="Times New Roman" panose="02020603050405020304" pitchFamily="18" charset="0"/>
              </a:rPr>
              <a:t>Mô</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hình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logic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những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này</a:t>
            </a:r>
            <a:r>
              <a:rPr lang="fr-FR" dirty="0">
                <a:latin typeface="Times New Roman" panose="02020603050405020304" pitchFamily="18" charset="0"/>
                <a:cs typeface="Times New Roman" panose="02020603050405020304" pitchFamily="18" charset="0"/>
              </a:rPr>
              <a:t> là:</a:t>
            </a:r>
            <a:endParaRPr lang="vi-VN" b="1" dirty="0">
              <a:latin typeface="Times New Roman" panose="02020603050405020304" pitchFamily="18" charset="0"/>
              <a:cs typeface="Times New Roman" panose="02020603050405020304" pitchFamily="18" charset="0"/>
            </a:endParaRPr>
          </a:p>
          <a:p>
            <a:pPr marL="0" indent="0">
              <a:buNone/>
            </a:pPr>
            <a:r>
              <a:rPr lang="fr-FR" sz="3100" i="1" dirty="0">
                <a:latin typeface="Times New Roman" panose="02020603050405020304" pitchFamily="18" charset="0"/>
                <a:cs typeface="Times New Roman" panose="02020603050405020304" pitchFamily="18" charset="0"/>
              </a:rPr>
              <a:t> 1. X </a:t>
            </a:r>
            <a:r>
              <a:rPr lang="fr-FR" sz="3100" i="1" dirty="0" err="1">
                <a:latin typeface="Times New Roman" panose="02020603050405020304" pitchFamily="18" charset="0"/>
                <a:cs typeface="Times New Roman" panose="02020603050405020304" pitchFamily="18" charset="0"/>
              </a:rPr>
              <a:t>không</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làm</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theo</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lời</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khuyên</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của</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chính</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mình</a:t>
            </a:r>
            <a:r>
              <a:rPr lang="fr-FR" sz="3100" i="1" dirty="0">
                <a:latin typeface="Times New Roman" panose="02020603050405020304" pitchFamily="18" charset="0"/>
                <a:cs typeface="Times New Roman" panose="02020603050405020304" pitchFamily="18" charset="0"/>
              </a:rPr>
              <a:t>. </a:t>
            </a:r>
            <a:endParaRPr lang="vi-VN" sz="3100" b="1" i="1" dirty="0">
              <a:latin typeface="Times New Roman" panose="02020603050405020304" pitchFamily="18" charset="0"/>
              <a:cs typeface="Times New Roman" panose="02020603050405020304" pitchFamily="18" charset="0"/>
            </a:endParaRPr>
          </a:p>
          <a:p>
            <a:pPr marL="0" indent="0">
              <a:buNone/>
            </a:pPr>
            <a:r>
              <a:rPr lang="vi-VN" sz="3100" i="1" dirty="0">
                <a:latin typeface="Times New Roman" panose="02020603050405020304" pitchFamily="18" charset="0"/>
                <a:cs typeface="Times New Roman" panose="02020603050405020304" pitchFamily="18" charset="0"/>
              </a:rPr>
              <a:t>2.</a:t>
            </a:r>
            <a:r>
              <a:rPr lang="fr-FR" sz="3100" i="1" dirty="0">
                <a:latin typeface="Times New Roman" panose="02020603050405020304" pitchFamily="18" charset="0"/>
                <a:cs typeface="Times New Roman" panose="02020603050405020304" pitchFamily="18" charset="0"/>
              </a:rPr>
              <a:t>Do </a:t>
            </a:r>
            <a:r>
              <a:rPr lang="fr-FR" sz="3100" i="1" dirty="0" err="1">
                <a:latin typeface="Times New Roman" panose="02020603050405020304" pitchFamily="18" charset="0"/>
                <a:cs typeface="Times New Roman" panose="02020603050405020304" pitchFamily="18" charset="0"/>
              </a:rPr>
              <a:t>đó</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yêu</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cầu</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hoặc</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lập</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luận</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của</a:t>
            </a:r>
            <a:r>
              <a:rPr lang="fr-FR" sz="3100" i="1" dirty="0">
                <a:latin typeface="Times New Roman" panose="02020603050405020304" pitchFamily="18" charset="0"/>
                <a:cs typeface="Times New Roman" panose="02020603050405020304" pitchFamily="18" charset="0"/>
              </a:rPr>
              <a:t> X </a:t>
            </a:r>
            <a:r>
              <a:rPr lang="fr-FR" sz="3100" i="1" dirty="0" err="1">
                <a:latin typeface="Times New Roman" panose="02020603050405020304" pitchFamily="18" charset="0"/>
                <a:cs typeface="Times New Roman" panose="02020603050405020304" pitchFamily="18" charset="0"/>
              </a:rPr>
              <a:t>nên</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bị</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bác</a:t>
            </a:r>
            <a:r>
              <a:rPr lang="fr-FR" sz="3100" i="1" dirty="0">
                <a:latin typeface="Times New Roman" panose="02020603050405020304" pitchFamily="18" charset="0"/>
                <a:cs typeface="Times New Roman" panose="02020603050405020304" pitchFamily="18" charset="0"/>
              </a:rPr>
              <a:t> </a:t>
            </a:r>
            <a:r>
              <a:rPr lang="fr-FR" sz="3100" i="1" dirty="0" err="1">
                <a:latin typeface="Times New Roman" panose="02020603050405020304" pitchFamily="18" charset="0"/>
                <a:cs typeface="Times New Roman" panose="02020603050405020304" pitchFamily="18" charset="0"/>
              </a:rPr>
              <a:t>bỏ</a:t>
            </a:r>
            <a:r>
              <a:rPr lang="fr-FR" sz="3100" i="1" dirty="0">
                <a:latin typeface="Times New Roman" panose="02020603050405020304" pitchFamily="18" charset="0"/>
                <a:cs typeface="Times New Roman" panose="02020603050405020304" pitchFamily="18" charset="0"/>
              </a:rPr>
              <a:t>. </a:t>
            </a:r>
            <a:endParaRPr lang="vi-VN" sz="3100" b="1" i="1"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Nhưng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lý</a:t>
            </a:r>
            <a:r>
              <a:rPr lang="fr-FR" dirty="0">
                <a:latin typeface="Times New Roman" panose="02020603050405020304" pitchFamily="18" charset="0"/>
                <a:cs typeface="Times New Roman" panose="02020603050405020304" pitchFamily="18" charset="0"/>
              </a:rPr>
              <a:t> do </a:t>
            </a:r>
            <a:r>
              <a:rPr lang="fr-FR" dirty="0" err="1">
                <a:latin typeface="Times New Roman" panose="02020603050405020304" pitchFamily="18" charset="0"/>
                <a:cs typeface="Times New Roman" panose="02020603050405020304" pitchFamily="18" charset="0"/>
              </a:rPr>
              <a:t>này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rõ</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ràng</a:t>
            </a:r>
            <a:r>
              <a:rPr lang="fr-FR" dirty="0">
                <a:latin typeface="Times New Roman" panose="02020603050405020304" pitchFamily="18" charset="0"/>
                <a:cs typeface="Times New Roman" panose="02020603050405020304" pitchFamily="18" charset="0"/>
              </a:rPr>
              <a:t> là </a:t>
            </a:r>
            <a:r>
              <a:rPr lang="fr-FR" dirty="0" err="1">
                <a:latin typeface="Times New Roman" panose="02020603050405020304" pitchFamily="18" charset="0"/>
                <a:cs typeface="Times New Roman" panose="02020603050405020304" pitchFamily="18" charset="0"/>
              </a:rPr>
              <a:t>sai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lầm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Những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tốt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xấu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phải</a:t>
            </a:r>
            <a:r>
              <a:rPr lang="fr-FR" dirty="0">
                <a:latin typeface="Times New Roman" panose="02020603050405020304" pitchFamily="18" charset="0"/>
                <a:cs typeface="Times New Roman" panose="02020603050405020304" pitchFamily="18" charset="0"/>
              </a:rPr>
              <a:t> do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đưa</a:t>
            </a:r>
            <a:r>
              <a:rPr lang="fr-FR" dirty="0">
                <a:latin typeface="Times New Roman" panose="02020603050405020304" pitchFamily="18" charset="0"/>
                <a:cs typeface="Times New Roman" panose="02020603050405020304" pitchFamily="18" charset="0"/>
              </a:rPr>
              <a:t> ra </a:t>
            </a:r>
            <a:r>
              <a:rPr lang="fr-FR" dirty="0" err="1">
                <a:latin typeface="Times New Roman" panose="02020603050405020304" pitchFamily="18" charset="0"/>
                <a:cs typeface="Times New Roman" panose="02020603050405020304" pitchFamily="18" charset="0"/>
              </a:rPr>
              <a:t>chúng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vì</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điểm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điểm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yếu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nội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tại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chúng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Bạn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bỏ</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chỉ</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bằng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cách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chỉ</a:t>
            </a:r>
            <a:r>
              <a:rPr lang="fr-FR" dirty="0">
                <a:latin typeface="Times New Roman" panose="02020603050405020304" pitchFamily="18" charset="0"/>
                <a:cs typeface="Times New Roman" panose="02020603050405020304" pitchFamily="18" charset="0"/>
              </a:rPr>
              <a:t> ra </a:t>
            </a:r>
            <a:r>
              <a:rPr lang="fr-FR" dirty="0" err="1">
                <a:latin typeface="Times New Roman" panose="02020603050405020304" pitchFamily="18" charset="0"/>
                <a:cs typeface="Times New Roman" panose="02020603050405020304" pitchFamily="18" charset="0"/>
              </a:rPr>
              <a:t>rằng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họ</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thực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hành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những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gì</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họ</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giảng</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pPr marL="0" indent="354330">
              <a:buNone/>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Tuy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cần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lưu</a:t>
            </a:r>
            <a:r>
              <a:rPr lang="fr-FR" dirty="0">
                <a:latin typeface="Times New Roman" panose="02020603050405020304" pitchFamily="18" charset="0"/>
                <a:cs typeface="Times New Roman" panose="02020603050405020304" pitchFamily="18" charset="0"/>
              </a:rPr>
              <a:t> ý </a:t>
            </a:r>
            <a:r>
              <a:rPr lang="fr-FR" dirty="0" err="1">
                <a:latin typeface="Times New Roman" panose="02020603050405020304" pitchFamily="18" charset="0"/>
                <a:cs typeface="Times New Roman" panose="02020603050405020304" pitchFamily="18" charset="0"/>
              </a:rPr>
              <a:t>rằng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gì</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lầm</a:t>
            </a:r>
            <a:r>
              <a:rPr lang="fr-FR" dirty="0">
                <a:latin typeface="Times New Roman" panose="02020603050405020304" pitchFamily="18" charset="0"/>
                <a:cs typeface="Times New Roman" panose="02020603050405020304" pitchFamily="18" charset="0"/>
              </a:rPr>
              <a:t> khi </a:t>
            </a:r>
            <a:r>
              <a:rPr lang="fr-FR" dirty="0" err="1">
                <a:latin typeface="Times New Roman" panose="02020603050405020304" pitchFamily="18" charset="0"/>
                <a:cs typeface="Times New Roman" panose="02020603050405020304" pitchFamily="18" charset="0"/>
              </a:rPr>
              <a:t>chỉ</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hành</a:t>
            </a:r>
            <a:r>
              <a:rPr lang="fr-FR" dirty="0">
                <a:latin typeface="Times New Roman" panose="02020603050405020304" pitchFamily="18" charset="0"/>
                <a:cs typeface="Times New Roman" panose="02020603050405020304" pitchFamily="18" charset="0"/>
              </a:rPr>
              <a:t> vi </a:t>
            </a:r>
            <a:r>
              <a:rPr lang="fr-FR" dirty="0" err="1">
                <a:latin typeface="Times New Roman" panose="02020603050405020304" pitchFamily="18" charset="0"/>
                <a:cs typeface="Times New Roman" panose="02020603050405020304" pitchFamily="18" charset="0"/>
              </a:rPr>
              <a:t>đạo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giả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Jim: </a:t>
            </a:r>
            <a:r>
              <a:rPr lang="fr-FR" i="1" dirty="0" err="1">
                <a:latin typeface="Times New Roman" panose="02020603050405020304" pitchFamily="18" charset="0"/>
                <a:cs typeface="Times New Roman" panose="02020603050405020304" pitchFamily="18" charset="0"/>
              </a:rPr>
              <a:t>Hôm</a:t>
            </a:r>
            <a:r>
              <a:rPr lang="fr-FR" i="1" dirty="0">
                <a:latin typeface="Times New Roman" panose="02020603050405020304" pitchFamily="18" charset="0"/>
                <a:cs typeface="Times New Roman" panose="02020603050405020304" pitchFamily="18" charset="0"/>
              </a:rPr>
              <a:t> qua, </a:t>
            </a:r>
            <a:r>
              <a:rPr lang="fr-FR" i="1" dirty="0" err="1">
                <a:latin typeface="Times New Roman" panose="02020603050405020304" pitchFamily="18" charset="0"/>
                <a:cs typeface="Times New Roman" panose="02020603050405020304" pitchFamily="18" charset="0"/>
              </a:rPr>
              <a:t>người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hàng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xóm</a:t>
            </a:r>
            <a:r>
              <a:rPr lang="fr-FR" i="1" dirty="0">
                <a:latin typeface="Times New Roman" panose="02020603050405020304" pitchFamily="18" charset="0"/>
                <a:cs typeface="Times New Roman" panose="02020603050405020304" pitchFamily="18" charset="0"/>
              </a:rPr>
              <a:t> Joe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chúng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tôi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lại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gây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khó</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dễ</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tôi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về</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việc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rửa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xe</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trong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trường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hợp</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hạn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hán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khẩn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cấp</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này</a:t>
            </a:r>
            <a:r>
              <a:rPr lang="fr-FR" i="1" dirty="0">
                <a:latin typeface="Times New Roman" panose="02020603050405020304" pitchFamily="18" charset="0"/>
                <a:cs typeface="Times New Roman" panose="02020603050405020304" pitchFamily="18" charset="0"/>
              </a:rPr>
              <a:t>.</a:t>
            </a:r>
            <a:endParaRPr lang="vi-VN" b="1" i="1"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Patty: Ồ, </a:t>
            </a:r>
            <a:r>
              <a:rPr lang="fr-FR" i="1" dirty="0" err="1">
                <a:latin typeface="Times New Roman" panose="02020603050405020304" pitchFamily="18" charset="0"/>
                <a:cs typeface="Times New Roman" panose="02020603050405020304" pitchFamily="18" charset="0"/>
              </a:rPr>
              <a:t>anh</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ấy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nói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đúng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Nhưng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tôi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ước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gì</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kẻ</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đạo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đức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giả</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đó</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sẽ</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làm</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theo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lời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khuyên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chính</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mình</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Mới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tuần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trước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tôi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còn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thấy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anh</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ấy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tưới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cỏ</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vào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giữa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buổi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chiều</a:t>
            </a:r>
            <a:r>
              <a:rPr lang="fr-FR" i="1" dirty="0">
                <a:latin typeface="Times New Roman" panose="02020603050405020304" pitchFamily="18" charset="0"/>
                <a:cs typeface="Times New Roman" panose="02020603050405020304" pitchFamily="18" charset="0"/>
              </a:rPr>
              <a:t>.</a:t>
            </a:r>
            <a:endParaRPr lang="vi-VN" b="1" i="1"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21" y="620687"/>
            <a:ext cx="10971372" cy="5505477"/>
          </a:xfrm>
        </p:spPr>
        <p:txBody>
          <a:bodyPr/>
          <a:lstStyle/>
          <a:p>
            <a:pPr marL="0" indent="0">
              <a:buNone/>
            </a:pPr>
            <a:r>
              <a:rPr lang="fr-FR" sz="3600" i="1" dirty="0" err="1">
                <a:solidFill>
                  <a:srgbClr val="0070C0"/>
                </a:solidFill>
                <a:latin typeface="Times New Roman" panose="02020603050405020304" pitchFamily="18" charset="0"/>
                <a:cs typeface="Times New Roman" panose="02020603050405020304" pitchFamily="18" charset="0"/>
              </a:rPr>
              <a:t>Mặc</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dù</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giáo</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viên</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của</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bạn</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không</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hành</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động</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như</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ông</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ấy</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giảng</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nhưng</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nếu</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tốt</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hãy</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làm</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những</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gì</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ông</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ấy</a:t>
            </a:r>
            <a:r>
              <a:rPr lang="fr-FR" sz="3600" i="1" dirty="0">
                <a:solidFill>
                  <a:srgbClr val="0070C0"/>
                </a:solidFill>
                <a:latin typeface="Times New Roman" panose="02020603050405020304" pitchFamily="18" charset="0"/>
                <a:cs typeface="Times New Roman" panose="02020603050405020304" pitchFamily="18" charset="0"/>
              </a:rPr>
              <a:t> </a:t>
            </a:r>
            <a:r>
              <a:rPr lang="fr-FR" sz="3600" i="1" dirty="0" err="1">
                <a:solidFill>
                  <a:srgbClr val="0070C0"/>
                </a:solidFill>
                <a:latin typeface="Times New Roman" panose="02020603050405020304" pitchFamily="18" charset="0"/>
                <a:cs typeface="Times New Roman" panose="02020603050405020304" pitchFamily="18" charset="0"/>
              </a:rPr>
              <a:t>dạy</a:t>
            </a:r>
            <a:r>
              <a:rPr lang="fr-FR" sz="3600" i="1" dirty="0">
                <a:solidFill>
                  <a:srgbClr val="0070C0"/>
                </a:solidFill>
                <a:latin typeface="Times New Roman" panose="02020603050405020304" pitchFamily="18" charset="0"/>
                <a:cs typeface="Times New Roman" panose="02020603050405020304" pitchFamily="18" charset="0"/>
              </a:rPr>
              <a:t>. -Benjamin Franklin </a:t>
            </a:r>
            <a:endParaRPr lang="vi-VN" sz="3600" i="1" dirty="0">
              <a:solidFill>
                <a:srgbClr val="0070C0"/>
              </a:solidFill>
              <a:latin typeface="Times New Roman" panose="02020603050405020304" pitchFamily="18" charset="0"/>
              <a:cs typeface="Times New Roman" panose="02020603050405020304" pitchFamily="18" charset="0"/>
            </a:endParaRPr>
          </a:p>
          <a:p>
            <a:pPr marL="0" indent="0">
              <a:buNone/>
            </a:pPr>
            <a:r>
              <a:rPr lang="fr-FR" sz="3600" dirty="0">
                <a:latin typeface="Times New Roman" panose="02020603050405020304" pitchFamily="18" charset="0"/>
                <a:cs typeface="Times New Roman" panose="02020603050405020304" pitchFamily="18" charset="0"/>
              </a:rPr>
              <a:t>Ở </a:t>
            </a:r>
            <a:r>
              <a:rPr lang="fr-FR" sz="3600" dirty="0" err="1">
                <a:latin typeface="Times New Roman" panose="02020603050405020304" pitchFamily="18" charset="0"/>
                <a:cs typeface="Times New Roman" panose="02020603050405020304" pitchFamily="18" charset="0"/>
              </a:rPr>
              <a:t>đây</a:t>
            </a:r>
            <a:r>
              <a:rPr lang="fr-FR" sz="3600" dirty="0">
                <a:latin typeface="Times New Roman" panose="02020603050405020304" pitchFamily="18" charset="0"/>
                <a:cs typeface="Times New Roman" panose="02020603050405020304" pitchFamily="18" charset="0"/>
              </a:rPr>
              <a:t>, Patty </a:t>
            </a:r>
            <a:r>
              <a:rPr lang="fr-FR" sz="3600" dirty="0" err="1">
                <a:latin typeface="Times New Roman" panose="02020603050405020304" pitchFamily="18" charset="0"/>
                <a:cs typeface="Times New Roman" panose="02020603050405020304" pitchFamily="18" charset="0"/>
              </a:rPr>
              <a:t>chỉ</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giản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chỉ</a:t>
            </a:r>
            <a:r>
              <a:rPr lang="fr-FR" sz="3600" dirty="0">
                <a:latin typeface="Times New Roman" panose="02020603050405020304" pitchFamily="18" charset="0"/>
                <a:cs typeface="Times New Roman" panose="02020603050405020304" pitchFamily="18" charset="0"/>
              </a:rPr>
              <a:t> ra </a:t>
            </a:r>
            <a:r>
              <a:rPr lang="fr-FR" sz="3600" dirty="0" err="1">
                <a:latin typeface="Times New Roman" panose="02020603050405020304" pitchFamily="18" charset="0"/>
                <a:cs typeface="Times New Roman" panose="02020603050405020304" pitchFamily="18" charset="0"/>
              </a:rPr>
              <a:t>một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cách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chính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đáng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rằng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hàng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xóm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của</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họ</a:t>
            </a:r>
            <a:r>
              <a:rPr lang="fr-FR" sz="3600" dirty="0">
                <a:latin typeface="Times New Roman" panose="02020603050405020304" pitchFamily="18" charset="0"/>
                <a:cs typeface="Times New Roman" panose="02020603050405020304" pitchFamily="18" charset="0"/>
              </a:rPr>
              <a:t> là </a:t>
            </a:r>
            <a:r>
              <a:rPr lang="fr-FR" sz="3600" dirty="0" err="1">
                <a:latin typeface="Times New Roman" panose="02020603050405020304" pitchFamily="18" charset="0"/>
                <a:cs typeface="Times New Roman" panose="02020603050405020304" pitchFamily="18" charset="0"/>
              </a:rPr>
              <a:t>một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kẻ</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đạo</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đức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giả</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Tuy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nhiên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vì</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cô</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ấy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không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bác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bỏ</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bất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kỳ</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lý</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lẽ</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hoặc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yêu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cầu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nào</a:t>
            </a:r>
            <a:r>
              <a:rPr lang="fr-FR" sz="3600" dirty="0">
                <a:latin typeface="Times New Roman" panose="02020603050405020304" pitchFamily="18" charset="0"/>
                <a:cs typeface="Times New Roman" panose="02020603050405020304" pitchFamily="18" charset="0"/>
              </a:rPr>
              <a:t> do </a:t>
            </a:r>
            <a:r>
              <a:rPr lang="fr-FR" sz="3600" dirty="0" err="1">
                <a:latin typeface="Times New Roman" panose="02020603050405020304" pitchFamily="18" charset="0"/>
                <a:cs typeface="Times New Roman" panose="02020603050405020304" pitchFamily="18" charset="0"/>
              </a:rPr>
              <a:t>người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hàng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xóm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đưa</a:t>
            </a:r>
            <a:r>
              <a:rPr lang="fr-FR" sz="3600" dirty="0">
                <a:latin typeface="Times New Roman" panose="02020603050405020304" pitchFamily="18" charset="0"/>
                <a:cs typeface="Times New Roman" panose="02020603050405020304" pitchFamily="18" charset="0"/>
              </a:rPr>
              <a:t> ra </a:t>
            </a:r>
            <a:r>
              <a:rPr lang="fr-FR" sz="3600" dirty="0" err="1">
                <a:latin typeface="Times New Roman" panose="02020603050405020304" pitchFamily="18" charset="0"/>
                <a:cs typeface="Times New Roman" panose="02020603050405020304" pitchFamily="18" charset="0"/>
              </a:rPr>
              <a:t>nên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không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có</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sai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lầm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nào</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được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thực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hiện</a:t>
            </a:r>
            <a:r>
              <a:rPr lang="fr-FR" sz="3600" dirty="0">
                <a:latin typeface="Times New Roman" panose="02020603050405020304" pitchFamily="18" charset="0"/>
                <a:cs typeface="Times New Roman" panose="02020603050405020304" pitchFamily="18" charset="0"/>
              </a:rPr>
              <a:t>.</a:t>
            </a:r>
            <a:endParaRPr lang="vi-VN" sz="3600" b="1"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400" smtClean="0">
                <a:solidFill>
                  <a:srgbClr val="0070C0"/>
                </a:solidFill>
                <a:latin typeface="Times New Roman" panose="02020603050405020304" pitchFamily="18" charset="0"/>
                <a:cs typeface="Times New Roman" panose="02020603050405020304" pitchFamily="18" charset="0"/>
              </a:rPr>
              <a:t>NGỤY BIỆN HAI SAI LẦM TẠO NÊN MỘT ĐIỀU ĐÚNG</a:t>
            </a:r>
            <a:br>
              <a:rPr lang="fr-FR" sz="3400" smtClean="0">
                <a:solidFill>
                  <a:srgbClr val="0070C0"/>
                </a:solidFill>
                <a:latin typeface="Times New Roman" panose="02020603050405020304" pitchFamily="18" charset="0"/>
                <a:cs typeface="Times New Roman" panose="02020603050405020304" pitchFamily="18" charset="0"/>
              </a:rPr>
            </a:br>
            <a:r>
              <a:rPr lang="fr-FR" sz="3400" smtClean="0">
                <a:solidFill>
                  <a:srgbClr val="0070C0"/>
                </a:solidFill>
                <a:latin typeface="Times New Roman" panose="02020603050405020304" pitchFamily="18" charset="0"/>
                <a:cs typeface="Times New Roman" panose="02020603050405020304" pitchFamily="18" charset="0"/>
              </a:rPr>
              <a:t>( </a:t>
            </a:r>
            <a:r>
              <a:rPr lang="en-US" sz="3400" smtClean="0">
                <a:solidFill>
                  <a:srgbClr val="0070C0"/>
                </a:solidFill>
                <a:latin typeface="Times New Roman" panose="02020603050405020304" pitchFamily="18" charset="0"/>
                <a:cs typeface="Times New Roman" panose="02020603050405020304" pitchFamily="18" charset="0"/>
              </a:rPr>
              <a:t>Two </a:t>
            </a:r>
            <a:r>
              <a:rPr lang="en-US" sz="3400">
                <a:solidFill>
                  <a:srgbClr val="0070C0"/>
                </a:solidFill>
                <a:latin typeface="Times New Roman" panose="02020603050405020304" pitchFamily="18" charset="0"/>
                <a:cs typeface="Times New Roman" panose="02020603050405020304" pitchFamily="18" charset="0"/>
              </a:rPr>
              <a:t>Wrongs Make </a:t>
            </a:r>
            <a:r>
              <a:rPr lang="en-US" sz="3400">
                <a:solidFill>
                  <a:srgbClr val="0070C0"/>
                </a:solidFill>
                <a:latin typeface="Times New Roman" panose="02020603050405020304" pitchFamily="18" charset="0"/>
                <a:cs typeface="Times New Roman" panose="02020603050405020304" pitchFamily="18" charset="0"/>
              </a:rPr>
              <a:t>a </a:t>
            </a:r>
            <a:r>
              <a:rPr lang="en-US" sz="3400" smtClean="0">
                <a:solidFill>
                  <a:srgbClr val="0070C0"/>
                </a:solidFill>
                <a:latin typeface="Times New Roman" panose="02020603050405020304" pitchFamily="18" charset="0"/>
                <a:cs typeface="Times New Roman" panose="02020603050405020304" pitchFamily="18" charset="0"/>
              </a:rPr>
              <a:t>Right )</a:t>
            </a:r>
            <a:endParaRPr lang="vi-VN" sz="3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21" y="1484784"/>
            <a:ext cx="10971372" cy="4525963"/>
          </a:xfrm>
        </p:spPr>
        <p:txBody>
          <a:bodyPr>
            <a:normAutofit fontScale="70000" lnSpcReduction="20000"/>
          </a:bodyPr>
          <a:lstStyle/>
          <a:p>
            <a:pPr marL="0" indent="0">
              <a:buNone/>
            </a:pPr>
            <a:r>
              <a:rPr lang="fr-FR" dirty="0"/>
              <a:t> </a:t>
            </a:r>
            <a:r>
              <a:rPr lang="fr-FR" sz="3600" dirty="0" err="1"/>
              <a:t>Liên</a:t>
            </a:r>
            <a:r>
              <a:rPr lang="fr-FR" sz="3600" dirty="0"/>
              <a:t> </a:t>
            </a:r>
            <a:r>
              <a:rPr lang="fr-FR" sz="3600" dirty="0" err="1"/>
              <a:t>quan</a:t>
            </a:r>
            <a:r>
              <a:rPr lang="fr-FR" sz="3600" dirty="0"/>
              <a:t> </a:t>
            </a:r>
            <a:r>
              <a:rPr lang="fr-FR" sz="3600" dirty="0" err="1"/>
              <a:t>chặt</a:t>
            </a:r>
            <a:r>
              <a:rPr lang="fr-FR" sz="3600" dirty="0"/>
              <a:t> </a:t>
            </a:r>
            <a:r>
              <a:rPr lang="fr-FR" sz="3600" dirty="0" err="1"/>
              <a:t>chẽ</a:t>
            </a:r>
            <a:r>
              <a:rPr lang="fr-FR" sz="3600" dirty="0"/>
              <a:t> </a:t>
            </a:r>
            <a:r>
              <a:rPr lang="fr-FR" sz="3600" dirty="0" err="1"/>
              <a:t>đến</a:t>
            </a:r>
            <a:r>
              <a:rPr lang="fr-FR" sz="3600" dirty="0"/>
              <a:t> </a:t>
            </a:r>
            <a:r>
              <a:rPr lang="fr-FR" sz="3600" dirty="0" err="1"/>
              <a:t>ngụy</a:t>
            </a:r>
            <a:r>
              <a:rPr lang="fr-FR" sz="3600" dirty="0"/>
              <a:t> </a:t>
            </a:r>
            <a:r>
              <a:rPr lang="fr-FR" sz="3600" dirty="0" err="1"/>
              <a:t>biện</a:t>
            </a:r>
            <a:r>
              <a:rPr lang="fr-FR" sz="3600" dirty="0"/>
              <a:t> </a:t>
            </a:r>
            <a:r>
              <a:rPr lang="fr-FR" sz="3600" dirty="0" err="1"/>
              <a:t>về</a:t>
            </a:r>
            <a:r>
              <a:rPr lang="fr-FR" sz="3600" dirty="0"/>
              <a:t> </a:t>
            </a:r>
            <a:r>
              <a:rPr lang="fr-FR" sz="3600" dirty="0" err="1"/>
              <a:t>cái</a:t>
            </a:r>
            <a:r>
              <a:rPr lang="fr-FR" sz="3600" dirty="0"/>
              <a:t> </a:t>
            </a:r>
            <a:r>
              <a:rPr lang="fr-FR" sz="3600" dirty="0" err="1"/>
              <a:t>nhìn</a:t>
            </a:r>
            <a:r>
              <a:rPr lang="fr-FR" sz="3600" dirty="0"/>
              <a:t> </a:t>
            </a:r>
            <a:r>
              <a:rPr lang="fr-FR" sz="3600" dirty="0" err="1"/>
              <a:t>của</a:t>
            </a:r>
            <a:r>
              <a:rPr lang="fr-FR" sz="3600" dirty="0"/>
              <a:t> </a:t>
            </a:r>
            <a:r>
              <a:rPr lang="fr-FR" sz="3600" dirty="0" err="1"/>
              <a:t>người</a:t>
            </a:r>
            <a:r>
              <a:rPr lang="fr-FR" sz="3600" dirty="0"/>
              <a:t> </a:t>
            </a:r>
            <a:r>
              <a:rPr lang="fr-FR" sz="3600" dirty="0" err="1"/>
              <a:t>đang</a:t>
            </a:r>
            <a:r>
              <a:rPr lang="fr-FR" sz="3600" dirty="0"/>
              <a:t> </a:t>
            </a:r>
            <a:r>
              <a:rPr lang="fr-FR" sz="3600" dirty="0" err="1"/>
              <a:t>nói</a:t>
            </a:r>
            <a:r>
              <a:rPr lang="fr-FR" sz="3600" dirty="0"/>
              <a:t> là </a:t>
            </a:r>
            <a:r>
              <a:rPr lang="fr-FR" sz="3600" dirty="0" err="1"/>
              <a:t>ngụy</a:t>
            </a:r>
            <a:r>
              <a:rPr lang="fr-FR" sz="3600" dirty="0"/>
              <a:t> </a:t>
            </a:r>
            <a:r>
              <a:rPr lang="fr-FR" sz="3600" dirty="0" err="1"/>
              <a:t>biện</a:t>
            </a:r>
            <a:r>
              <a:rPr lang="fr-FR" sz="3600" dirty="0"/>
              <a:t> </a:t>
            </a:r>
            <a:r>
              <a:rPr lang="fr-FR" sz="3600" dirty="0" err="1"/>
              <a:t>hai</a:t>
            </a:r>
            <a:r>
              <a:rPr lang="fr-FR" sz="3600" dirty="0"/>
              <a:t> </a:t>
            </a:r>
            <a:r>
              <a:rPr lang="fr-FR" sz="3600" dirty="0" err="1"/>
              <a:t>sai</a:t>
            </a:r>
            <a:r>
              <a:rPr lang="fr-FR" sz="3600" dirty="0"/>
              <a:t> </a:t>
            </a:r>
            <a:r>
              <a:rPr lang="fr-FR" sz="3600" dirty="0" err="1"/>
              <a:t>lầm</a:t>
            </a:r>
            <a:r>
              <a:rPr lang="fr-FR" sz="3600" dirty="0"/>
              <a:t> </a:t>
            </a:r>
            <a:r>
              <a:rPr lang="fr-FR" sz="3600" dirty="0" err="1"/>
              <a:t>tạo</a:t>
            </a:r>
            <a:r>
              <a:rPr lang="fr-FR" sz="3600" dirty="0"/>
              <a:t> </a:t>
            </a:r>
            <a:r>
              <a:rPr lang="fr-FR" sz="3600" dirty="0" err="1"/>
              <a:t>thành</a:t>
            </a:r>
            <a:r>
              <a:rPr lang="fr-FR" sz="3600" dirty="0"/>
              <a:t> </a:t>
            </a:r>
            <a:r>
              <a:rPr lang="fr-FR" sz="3600" dirty="0" err="1"/>
              <a:t>một</a:t>
            </a:r>
            <a:r>
              <a:rPr lang="fr-FR" sz="3600" dirty="0"/>
              <a:t> </a:t>
            </a:r>
            <a:r>
              <a:rPr lang="fr-FR" sz="3600" dirty="0" err="1"/>
              <a:t>đúng</a:t>
            </a:r>
            <a:r>
              <a:rPr lang="fr-FR" sz="3600" dirty="0"/>
              <a:t>, </a:t>
            </a:r>
            <a:r>
              <a:rPr lang="fr-FR" sz="3600" dirty="0" err="1"/>
              <a:t>xảy</a:t>
            </a:r>
            <a:r>
              <a:rPr lang="fr-FR" sz="3600" dirty="0"/>
              <a:t> ra khi </a:t>
            </a:r>
            <a:r>
              <a:rPr lang="fr-FR" sz="3600" dirty="0" err="1"/>
              <a:t>một</a:t>
            </a:r>
            <a:r>
              <a:rPr lang="fr-FR" sz="3600" dirty="0"/>
              <a:t> </a:t>
            </a:r>
            <a:r>
              <a:rPr lang="fr-FR" sz="3600" dirty="0" err="1"/>
              <a:t>người</a:t>
            </a:r>
            <a:r>
              <a:rPr lang="fr-FR" sz="3600" dirty="0"/>
              <a:t> </a:t>
            </a:r>
            <a:r>
              <a:rPr lang="fr-FR" sz="3600" dirty="0" err="1"/>
              <a:t>tranh</a:t>
            </a:r>
            <a:r>
              <a:rPr lang="fr-FR" sz="3600" dirty="0"/>
              <a:t> </a:t>
            </a:r>
            <a:r>
              <a:rPr lang="fr-FR" sz="3600" dirty="0" err="1"/>
              <a:t>luận</a:t>
            </a:r>
            <a:r>
              <a:rPr lang="fr-FR" sz="3600" dirty="0"/>
              <a:t> </a:t>
            </a:r>
            <a:r>
              <a:rPr lang="fr-FR" sz="3600" dirty="0" err="1"/>
              <a:t>cố</a:t>
            </a:r>
            <a:r>
              <a:rPr lang="fr-FR" sz="3600" dirty="0"/>
              <a:t> </a:t>
            </a:r>
            <a:r>
              <a:rPr lang="fr-FR" sz="3600" dirty="0" err="1"/>
              <a:t>gắng</a:t>
            </a:r>
            <a:r>
              <a:rPr lang="fr-FR" sz="3600" dirty="0"/>
              <a:t> </a:t>
            </a:r>
            <a:r>
              <a:rPr lang="fr-FR" sz="3600" dirty="0" err="1"/>
              <a:t>biện</a:t>
            </a:r>
            <a:r>
              <a:rPr lang="fr-FR" sz="3600" dirty="0"/>
              <a:t> </a:t>
            </a:r>
            <a:r>
              <a:rPr lang="fr-FR" sz="3600" dirty="0" err="1"/>
              <a:t>minh</a:t>
            </a:r>
            <a:r>
              <a:rPr lang="fr-FR" sz="3600" dirty="0"/>
              <a:t> </a:t>
            </a:r>
            <a:r>
              <a:rPr lang="fr-FR" sz="3600" dirty="0" err="1"/>
              <a:t>cho</a:t>
            </a:r>
            <a:r>
              <a:rPr lang="fr-FR" sz="3600" dirty="0"/>
              <a:t> </a:t>
            </a:r>
            <a:r>
              <a:rPr lang="fr-FR" sz="3600" dirty="0" err="1"/>
              <a:t>một</a:t>
            </a:r>
            <a:r>
              <a:rPr lang="fr-FR" sz="3600" dirty="0"/>
              <a:t> </a:t>
            </a:r>
            <a:r>
              <a:rPr lang="fr-FR" sz="3600" dirty="0" err="1"/>
              <a:t>hành</a:t>
            </a:r>
            <a:r>
              <a:rPr lang="fr-FR" sz="3600" dirty="0"/>
              <a:t> </a:t>
            </a:r>
            <a:r>
              <a:rPr lang="fr-FR" sz="3600" dirty="0" err="1"/>
              <a:t>động</a:t>
            </a:r>
            <a:r>
              <a:rPr lang="fr-FR" sz="3600" dirty="0"/>
              <a:t> </a:t>
            </a:r>
            <a:r>
              <a:rPr lang="fr-FR" sz="3600" dirty="0" err="1"/>
              <a:t>sai</a:t>
            </a:r>
            <a:r>
              <a:rPr lang="fr-FR" sz="3600" dirty="0"/>
              <a:t> </a:t>
            </a:r>
            <a:r>
              <a:rPr lang="fr-FR" sz="3600" dirty="0" err="1"/>
              <a:t>trái</a:t>
            </a:r>
            <a:r>
              <a:rPr lang="fr-FR" sz="3600" dirty="0"/>
              <a:t> </a:t>
            </a:r>
            <a:r>
              <a:rPr lang="fr-FR" sz="3600" dirty="0" err="1"/>
              <a:t>bằng</a:t>
            </a:r>
            <a:r>
              <a:rPr lang="fr-FR" sz="3600" dirty="0"/>
              <a:t> </a:t>
            </a:r>
            <a:r>
              <a:rPr lang="fr-FR" sz="3600" dirty="0" err="1"/>
              <a:t>cách</a:t>
            </a:r>
            <a:r>
              <a:rPr lang="fr-FR" sz="3600" dirty="0"/>
              <a:t> </a:t>
            </a:r>
            <a:r>
              <a:rPr lang="fr-FR" sz="3600" dirty="0" err="1"/>
              <a:t>tuyên</a:t>
            </a:r>
            <a:r>
              <a:rPr lang="fr-FR" sz="3600" dirty="0"/>
              <a:t> </a:t>
            </a:r>
            <a:r>
              <a:rPr lang="fr-FR" sz="3600" dirty="0" err="1"/>
              <a:t>bố</a:t>
            </a:r>
            <a:r>
              <a:rPr lang="fr-FR" sz="3600" dirty="0"/>
              <a:t> </a:t>
            </a:r>
            <a:r>
              <a:rPr lang="fr-FR" sz="3600" dirty="0" err="1"/>
              <a:t>rằng</a:t>
            </a:r>
            <a:r>
              <a:rPr lang="fr-FR" sz="3600" dirty="0"/>
              <a:t> </a:t>
            </a:r>
            <a:r>
              <a:rPr lang="fr-FR" sz="3600" dirty="0" err="1"/>
              <a:t>một</a:t>
            </a:r>
            <a:r>
              <a:rPr lang="fr-FR" sz="3600" dirty="0"/>
              <a:t> </a:t>
            </a:r>
            <a:r>
              <a:rPr lang="fr-FR" sz="3600" dirty="0" err="1"/>
              <a:t>số</a:t>
            </a:r>
            <a:r>
              <a:rPr lang="fr-FR" sz="3600" dirty="0"/>
              <a:t> </a:t>
            </a:r>
            <a:r>
              <a:rPr lang="fr-FR" sz="3600" dirty="0" err="1"/>
              <a:t>hành</a:t>
            </a:r>
            <a:r>
              <a:rPr lang="fr-FR" sz="3600" dirty="0"/>
              <a:t> </a:t>
            </a:r>
            <a:r>
              <a:rPr lang="fr-FR" sz="3600" dirty="0" err="1"/>
              <a:t>động</a:t>
            </a:r>
            <a:r>
              <a:rPr lang="fr-FR" sz="3600" dirty="0"/>
              <a:t> </a:t>
            </a:r>
            <a:r>
              <a:rPr lang="fr-FR" sz="3600" dirty="0" err="1"/>
              <a:t>khác</a:t>
            </a:r>
            <a:r>
              <a:rPr lang="fr-FR" sz="3600" dirty="0"/>
              <a:t> </a:t>
            </a:r>
            <a:r>
              <a:rPr lang="fr-FR" sz="3600" dirty="0" err="1"/>
              <a:t>cũng</a:t>
            </a:r>
            <a:r>
              <a:rPr lang="fr-FR" sz="3600" dirty="0"/>
              <a:t> </a:t>
            </a:r>
            <a:r>
              <a:rPr lang="fr-FR" sz="3600" dirty="0" err="1"/>
              <a:t>tệ</a:t>
            </a:r>
            <a:r>
              <a:rPr lang="fr-FR" sz="3600" dirty="0"/>
              <a:t> </a:t>
            </a:r>
            <a:r>
              <a:rPr lang="fr-FR" sz="3600" dirty="0" err="1"/>
              <a:t>hoặc</a:t>
            </a:r>
            <a:r>
              <a:rPr lang="fr-FR" sz="3600" dirty="0"/>
              <a:t> </a:t>
            </a:r>
            <a:r>
              <a:rPr lang="fr-FR" sz="3600" dirty="0" err="1"/>
              <a:t>tệ</a:t>
            </a:r>
            <a:r>
              <a:rPr lang="fr-FR" sz="3600" dirty="0"/>
              <a:t> </a:t>
            </a:r>
            <a:r>
              <a:rPr lang="fr-FR" sz="3600" dirty="0" err="1"/>
              <a:t>hơn</a:t>
            </a:r>
            <a:r>
              <a:rPr lang="fr-FR" sz="3600" dirty="0"/>
              <a:t>.</a:t>
            </a:r>
            <a:endParaRPr lang="vi-VN" sz="3600" dirty="0"/>
          </a:p>
          <a:p>
            <a:pPr marL="0" indent="0">
              <a:buNone/>
            </a:pPr>
            <a:r>
              <a:rPr lang="fr-FR" sz="3400" dirty="0"/>
              <a:t> </a:t>
            </a:r>
            <a:r>
              <a:rPr lang="fr-FR" sz="3400" dirty="0" err="1"/>
              <a:t>Sau</a:t>
            </a:r>
            <a:r>
              <a:rPr lang="fr-FR" sz="3400" dirty="0"/>
              <a:t> </a:t>
            </a:r>
            <a:r>
              <a:rPr lang="fr-FR" sz="3400" dirty="0" err="1"/>
              <a:t>đây</a:t>
            </a:r>
            <a:r>
              <a:rPr lang="fr-FR" sz="3400" dirty="0"/>
              <a:t> là </a:t>
            </a:r>
            <a:r>
              <a:rPr lang="fr-FR" sz="3400" dirty="0" err="1"/>
              <a:t>một</a:t>
            </a:r>
            <a:r>
              <a:rPr lang="fr-FR" sz="3400" dirty="0"/>
              <a:t> </a:t>
            </a:r>
            <a:r>
              <a:rPr lang="fr-FR" sz="3400" dirty="0" err="1"/>
              <a:t>số</a:t>
            </a:r>
            <a:r>
              <a:rPr lang="fr-FR" sz="3400" dirty="0"/>
              <a:t> </a:t>
            </a:r>
            <a:r>
              <a:rPr lang="fr-FR" sz="3400" dirty="0" err="1"/>
              <a:t>ví</a:t>
            </a:r>
            <a:r>
              <a:rPr lang="fr-FR" sz="3400" dirty="0"/>
              <a:t> </a:t>
            </a:r>
            <a:r>
              <a:rPr lang="fr-FR" sz="3400" dirty="0" err="1"/>
              <a:t>dụ</a:t>
            </a:r>
            <a:r>
              <a:rPr lang="fr-FR" sz="3400" dirty="0"/>
              <a:t>: </a:t>
            </a:r>
            <a:endParaRPr lang="vi-VN" sz="3400" b="1" dirty="0"/>
          </a:p>
          <a:p>
            <a:r>
              <a:rPr lang="fr-FR" sz="3400" dirty="0" err="1"/>
              <a:t>Tôi</a:t>
            </a:r>
            <a:r>
              <a:rPr lang="fr-FR" sz="3400" dirty="0"/>
              <a:t> </a:t>
            </a:r>
            <a:r>
              <a:rPr lang="fr-FR" sz="3400" dirty="0" err="1"/>
              <a:t>không</a:t>
            </a:r>
            <a:r>
              <a:rPr lang="fr-FR" sz="3400" dirty="0"/>
              <a:t> </a:t>
            </a:r>
            <a:r>
              <a:rPr lang="fr-FR" sz="3400" dirty="0" err="1"/>
              <a:t>cảm</a:t>
            </a:r>
            <a:r>
              <a:rPr lang="fr-FR" sz="3400" dirty="0"/>
              <a:t> </a:t>
            </a:r>
            <a:r>
              <a:rPr lang="fr-FR" sz="3400" dirty="0" err="1"/>
              <a:t>thấy</a:t>
            </a:r>
            <a:r>
              <a:rPr lang="fr-FR" sz="3400" dirty="0"/>
              <a:t> </a:t>
            </a:r>
            <a:r>
              <a:rPr lang="fr-FR" sz="3400" dirty="0" err="1"/>
              <a:t>tội</a:t>
            </a:r>
            <a:r>
              <a:rPr lang="fr-FR" sz="3400" dirty="0"/>
              <a:t> </a:t>
            </a:r>
            <a:r>
              <a:rPr lang="fr-FR" sz="3400" dirty="0" err="1"/>
              <a:t>lỗi</a:t>
            </a:r>
            <a:r>
              <a:rPr lang="fr-FR" sz="3400" dirty="0"/>
              <a:t> khi </a:t>
            </a:r>
            <a:r>
              <a:rPr lang="fr-FR" sz="3400" dirty="0" err="1"/>
              <a:t>gian</a:t>
            </a:r>
            <a:r>
              <a:rPr lang="fr-FR" sz="3400" dirty="0"/>
              <a:t> </a:t>
            </a:r>
            <a:r>
              <a:rPr lang="fr-FR" sz="3400" dirty="0" err="1"/>
              <a:t>lận</a:t>
            </a:r>
            <a:r>
              <a:rPr lang="fr-FR" sz="3400" dirty="0"/>
              <a:t> </a:t>
            </a:r>
            <a:r>
              <a:rPr lang="fr-FR" sz="3400" dirty="0" err="1"/>
              <a:t>trong</a:t>
            </a:r>
            <a:r>
              <a:rPr lang="fr-FR" sz="3400" dirty="0"/>
              <a:t> </a:t>
            </a:r>
            <a:r>
              <a:rPr lang="fr-FR" sz="3400" dirty="0" err="1"/>
              <a:t>bài</a:t>
            </a:r>
            <a:r>
              <a:rPr lang="fr-FR" sz="3400" dirty="0"/>
              <a:t> </a:t>
            </a:r>
            <a:r>
              <a:rPr lang="fr-FR" sz="3400" dirty="0" err="1"/>
              <a:t>kiểm</a:t>
            </a:r>
            <a:r>
              <a:rPr lang="fr-FR" sz="3400" dirty="0"/>
              <a:t> </a:t>
            </a:r>
            <a:r>
              <a:rPr lang="fr-FR" sz="3400" dirty="0" err="1"/>
              <a:t>tra</a:t>
            </a:r>
            <a:r>
              <a:rPr lang="fr-FR" sz="3400" dirty="0"/>
              <a:t> </a:t>
            </a:r>
            <a:r>
              <a:rPr lang="fr-FR" sz="3400" dirty="0" err="1"/>
              <a:t>của</a:t>
            </a:r>
            <a:r>
              <a:rPr lang="fr-FR" sz="3400" dirty="0"/>
              <a:t> </a:t>
            </a:r>
            <a:r>
              <a:rPr lang="fr-FR" sz="3400" dirty="0" err="1"/>
              <a:t>Tiến</a:t>
            </a:r>
            <a:r>
              <a:rPr lang="fr-FR" sz="3400" dirty="0"/>
              <a:t> </a:t>
            </a:r>
            <a:r>
              <a:rPr lang="fr-FR" sz="3400" dirty="0" err="1"/>
              <a:t>sĩ</a:t>
            </a:r>
            <a:r>
              <a:rPr lang="fr-FR" sz="3400" dirty="0"/>
              <a:t> Boyer. </a:t>
            </a:r>
            <a:r>
              <a:rPr lang="fr-FR" sz="3400" dirty="0" err="1"/>
              <a:t>Một</a:t>
            </a:r>
            <a:r>
              <a:rPr lang="fr-FR" sz="3400" dirty="0"/>
              <a:t> </a:t>
            </a:r>
            <a:r>
              <a:rPr lang="fr-FR" sz="3400" dirty="0" err="1"/>
              <a:t>nửa</a:t>
            </a:r>
            <a:r>
              <a:rPr lang="fr-FR" sz="3400" dirty="0"/>
              <a:t> </a:t>
            </a:r>
            <a:r>
              <a:rPr lang="fr-FR" sz="3400" dirty="0" err="1"/>
              <a:t>lớp</a:t>
            </a:r>
            <a:r>
              <a:rPr lang="fr-FR" sz="3400" dirty="0"/>
              <a:t> </a:t>
            </a:r>
            <a:r>
              <a:rPr lang="fr-FR" sz="3400" dirty="0" err="1"/>
              <a:t>gian</a:t>
            </a:r>
            <a:r>
              <a:rPr lang="fr-FR" sz="3400" dirty="0"/>
              <a:t> </a:t>
            </a:r>
            <a:r>
              <a:rPr lang="fr-FR" sz="3400" dirty="0" err="1"/>
              <a:t>lận</a:t>
            </a:r>
            <a:r>
              <a:rPr lang="fr-FR" sz="3400" dirty="0"/>
              <a:t> </a:t>
            </a:r>
            <a:r>
              <a:rPr lang="fr-FR" sz="3400" dirty="0" err="1"/>
              <a:t>trong</a:t>
            </a:r>
            <a:r>
              <a:rPr lang="fr-FR" sz="3400" dirty="0"/>
              <a:t> </a:t>
            </a:r>
            <a:r>
              <a:rPr lang="fr-FR" sz="3400" dirty="0" err="1"/>
              <a:t>bài</a:t>
            </a:r>
            <a:r>
              <a:rPr lang="fr-FR" sz="3400" dirty="0"/>
              <a:t> </a:t>
            </a:r>
            <a:r>
              <a:rPr lang="fr-FR" sz="3400" dirty="0" err="1"/>
              <a:t>kiểm</a:t>
            </a:r>
            <a:r>
              <a:rPr lang="fr-FR" sz="3400" dirty="0"/>
              <a:t> </a:t>
            </a:r>
            <a:r>
              <a:rPr lang="fr-FR" sz="3400" dirty="0" err="1"/>
              <a:t>tra</a:t>
            </a:r>
            <a:r>
              <a:rPr lang="fr-FR" sz="3400" dirty="0"/>
              <a:t> </a:t>
            </a:r>
            <a:r>
              <a:rPr lang="fr-FR" sz="3400" dirty="0" err="1"/>
              <a:t>của</a:t>
            </a:r>
            <a:r>
              <a:rPr lang="fr-FR" sz="3400" dirty="0"/>
              <a:t> </a:t>
            </a:r>
            <a:r>
              <a:rPr lang="fr-FR" sz="3400" dirty="0" err="1"/>
              <a:t>anh</a:t>
            </a:r>
            <a:r>
              <a:rPr lang="fr-FR" sz="3400" dirty="0"/>
              <a:t> </a:t>
            </a:r>
            <a:r>
              <a:rPr lang="fr-FR" sz="3400" dirty="0" err="1"/>
              <a:t>ấy</a:t>
            </a:r>
            <a:r>
              <a:rPr lang="fr-FR" sz="3400" dirty="0"/>
              <a:t>. </a:t>
            </a:r>
            <a:endParaRPr lang="vi-VN" sz="3400" b="1" dirty="0"/>
          </a:p>
          <a:p>
            <a:r>
              <a:rPr lang="fr-FR" sz="3400" dirty="0" err="1"/>
              <a:t>Tại</a:t>
            </a:r>
            <a:r>
              <a:rPr lang="fr-FR" sz="3400" dirty="0"/>
              <a:t> </a:t>
            </a:r>
            <a:r>
              <a:rPr lang="fr-FR" sz="3400" dirty="0" err="1"/>
              <a:t>sao</a:t>
            </a:r>
            <a:r>
              <a:rPr lang="fr-FR" sz="3400" dirty="0"/>
              <a:t> </a:t>
            </a:r>
            <a:r>
              <a:rPr lang="fr-FR" sz="3400" dirty="0" err="1"/>
              <a:t>lại</a:t>
            </a:r>
            <a:r>
              <a:rPr lang="fr-FR" sz="3400" dirty="0"/>
              <a:t> </a:t>
            </a:r>
            <a:r>
              <a:rPr lang="fr-FR" sz="3400" dirty="0" err="1"/>
              <a:t>chọn</a:t>
            </a:r>
            <a:r>
              <a:rPr lang="fr-FR" sz="3400" dirty="0"/>
              <a:t> </a:t>
            </a:r>
            <a:r>
              <a:rPr lang="fr-FR" sz="3400" dirty="0" err="1"/>
              <a:t>tôi</a:t>
            </a:r>
            <a:r>
              <a:rPr lang="fr-FR" sz="3400" dirty="0"/>
              <a:t>, </a:t>
            </a:r>
            <a:r>
              <a:rPr lang="fr-FR" sz="3400" dirty="0" err="1"/>
              <a:t>sĩ</a:t>
            </a:r>
            <a:r>
              <a:rPr lang="fr-FR" sz="3400" dirty="0"/>
              <a:t> </a:t>
            </a:r>
            <a:r>
              <a:rPr lang="fr-FR" sz="3400" dirty="0" err="1"/>
              <a:t>quan</a:t>
            </a:r>
            <a:r>
              <a:rPr lang="fr-FR" sz="3400" dirty="0"/>
              <a:t>? </a:t>
            </a:r>
            <a:r>
              <a:rPr lang="fr-FR" sz="3400" dirty="0" err="1"/>
              <a:t>Không</a:t>
            </a:r>
            <a:r>
              <a:rPr lang="fr-FR" sz="3400" dirty="0"/>
              <a:t> ai </a:t>
            </a:r>
            <a:r>
              <a:rPr lang="fr-FR" sz="3400" dirty="0" err="1"/>
              <a:t>dừng</a:t>
            </a:r>
            <a:r>
              <a:rPr lang="fr-FR" sz="3400" dirty="0"/>
              <a:t> </a:t>
            </a:r>
            <a:r>
              <a:rPr lang="fr-FR" sz="3400" dirty="0" err="1"/>
              <a:t>lại</a:t>
            </a:r>
            <a:r>
              <a:rPr lang="fr-FR" sz="3400" dirty="0"/>
              <a:t> </a:t>
            </a:r>
            <a:r>
              <a:rPr lang="fr-FR" sz="3400" dirty="0" err="1"/>
              <a:t>hoàn</a:t>
            </a:r>
            <a:r>
              <a:rPr lang="fr-FR" sz="3400" dirty="0"/>
              <a:t> </a:t>
            </a:r>
            <a:r>
              <a:rPr lang="fr-FR" sz="3400" dirty="0" err="1"/>
              <a:t>toàn</a:t>
            </a:r>
            <a:r>
              <a:rPr lang="fr-FR" sz="3400" dirty="0"/>
              <a:t> ở </a:t>
            </a:r>
            <a:r>
              <a:rPr lang="fr-FR" sz="3400" dirty="0" err="1"/>
              <a:t>biển</a:t>
            </a:r>
            <a:r>
              <a:rPr lang="fr-FR" sz="3400" dirty="0"/>
              <a:t> </a:t>
            </a:r>
            <a:r>
              <a:rPr lang="fr-FR" sz="3400" dirty="0" err="1"/>
              <a:t>báo</a:t>
            </a:r>
            <a:r>
              <a:rPr lang="fr-FR" sz="3400" dirty="0"/>
              <a:t> </a:t>
            </a:r>
            <a:r>
              <a:rPr lang="fr-FR" sz="3400" dirty="0" err="1"/>
              <a:t>dừng</a:t>
            </a:r>
            <a:r>
              <a:rPr lang="fr-FR" sz="3400" dirty="0"/>
              <a:t> </a:t>
            </a:r>
            <a:r>
              <a:rPr lang="fr-FR" sz="3400" dirty="0" err="1"/>
              <a:t>đó</a:t>
            </a:r>
            <a:r>
              <a:rPr lang="fr-FR" sz="3400" dirty="0"/>
              <a:t>.</a:t>
            </a:r>
            <a:endParaRPr lang="vi-VN" sz="3400" b="1" dirty="0"/>
          </a:p>
          <a:p>
            <a:r>
              <a:rPr lang="en-US" sz="3400" dirty="0"/>
              <a:t>Marge: Bart, </a:t>
            </a:r>
            <a:r>
              <a:rPr lang="en-US" sz="3400" dirty="0" err="1"/>
              <a:t>đừng</a:t>
            </a:r>
            <a:r>
              <a:rPr lang="en-US" sz="3400" dirty="0"/>
              <a:t> </a:t>
            </a:r>
            <a:r>
              <a:rPr lang="en-US" sz="3400" dirty="0" err="1"/>
              <a:t>đánh</a:t>
            </a:r>
            <a:r>
              <a:rPr lang="en-US" sz="3400" dirty="0"/>
              <a:t> </a:t>
            </a:r>
            <a:r>
              <a:rPr lang="en-US" sz="3400" dirty="0" err="1"/>
              <a:t>em</a:t>
            </a:r>
            <a:r>
              <a:rPr lang="en-US" sz="3400" dirty="0"/>
              <a:t> </a:t>
            </a:r>
            <a:r>
              <a:rPr lang="en-US" sz="3400" dirty="0" err="1"/>
              <a:t>gái</a:t>
            </a:r>
            <a:r>
              <a:rPr lang="en-US" sz="3400" dirty="0"/>
              <a:t> </a:t>
            </a:r>
            <a:r>
              <a:rPr lang="en-US" sz="3400" dirty="0" err="1"/>
              <a:t>anh</a:t>
            </a:r>
            <a:r>
              <a:rPr lang="en-US" sz="3400" dirty="0"/>
              <a:t> </a:t>
            </a:r>
            <a:r>
              <a:rPr lang="en-US" sz="3400" dirty="0" err="1"/>
              <a:t>nữa</a:t>
            </a:r>
            <a:r>
              <a:rPr lang="en-US" sz="3400" dirty="0"/>
              <a:t>.</a:t>
            </a:r>
            <a:endParaRPr lang="vi-VN" sz="3400" b="1" dirty="0"/>
          </a:p>
          <a:p>
            <a:r>
              <a:rPr lang="fr-FR" sz="3400" dirty="0"/>
              <a:t>Bart: À, </a:t>
            </a:r>
            <a:r>
              <a:rPr lang="fr-FR" sz="3400" dirty="0" err="1"/>
              <a:t>cô</a:t>
            </a:r>
            <a:r>
              <a:rPr lang="fr-FR" sz="3400" dirty="0"/>
              <a:t> </a:t>
            </a:r>
            <a:r>
              <a:rPr lang="fr-FR" sz="3400" dirty="0" err="1"/>
              <a:t>ấy</a:t>
            </a:r>
            <a:r>
              <a:rPr lang="fr-FR" sz="3400" dirty="0"/>
              <a:t> </a:t>
            </a:r>
            <a:r>
              <a:rPr lang="fr-FR" sz="3400" dirty="0" err="1"/>
              <a:t>véo</a:t>
            </a:r>
            <a:r>
              <a:rPr lang="fr-FR" sz="3400" dirty="0"/>
              <a:t> </a:t>
            </a:r>
            <a:r>
              <a:rPr lang="fr-FR" sz="3400" dirty="0" err="1"/>
              <a:t>tôi</a:t>
            </a:r>
            <a:r>
              <a:rPr lang="fr-FR" sz="3400" dirty="0"/>
              <a:t>.</a:t>
            </a:r>
            <a:endParaRPr lang="vi-VN" sz="3400" b="1" dirty="0"/>
          </a:p>
          <a:p>
            <a:pPr marL="0" indent="0">
              <a:buNone/>
            </a:pPr>
            <a:r>
              <a:rPr lang="fr-FR" sz="3400" dirty="0" err="1"/>
              <a:t>Tất</a:t>
            </a:r>
            <a:r>
              <a:rPr lang="fr-FR" sz="3400" dirty="0"/>
              <a:t> </a:t>
            </a:r>
            <a:r>
              <a:rPr lang="fr-FR" sz="3400" dirty="0" err="1"/>
              <a:t>cả</a:t>
            </a:r>
            <a:r>
              <a:rPr lang="fr-FR" sz="3400" dirty="0"/>
              <a:t> </a:t>
            </a:r>
            <a:r>
              <a:rPr lang="fr-FR" sz="3400" dirty="0" err="1"/>
              <a:t>chúng</a:t>
            </a:r>
            <a:r>
              <a:rPr lang="fr-FR" sz="3400" dirty="0"/>
              <a:t> </a:t>
            </a:r>
            <a:r>
              <a:rPr lang="fr-FR" sz="3400" dirty="0" err="1"/>
              <a:t>tôi</a:t>
            </a:r>
            <a:r>
              <a:rPr lang="fr-FR" sz="3400" dirty="0"/>
              <a:t> </a:t>
            </a:r>
            <a:r>
              <a:rPr lang="fr-FR" sz="3400" dirty="0" err="1"/>
              <a:t>đều</a:t>
            </a:r>
            <a:r>
              <a:rPr lang="fr-FR" sz="3400" dirty="0"/>
              <a:t> </a:t>
            </a:r>
            <a:r>
              <a:rPr lang="fr-FR" sz="3400" dirty="0" err="1"/>
              <a:t>đã</a:t>
            </a:r>
            <a:r>
              <a:rPr lang="fr-FR" sz="3400" dirty="0"/>
              <a:t> </a:t>
            </a:r>
            <a:r>
              <a:rPr lang="fr-FR" sz="3400" dirty="0" err="1"/>
              <a:t>đưa</a:t>
            </a:r>
            <a:r>
              <a:rPr lang="fr-FR" sz="3400" dirty="0"/>
              <a:t> ra </a:t>
            </a:r>
            <a:r>
              <a:rPr lang="fr-FR" sz="3400" dirty="0" err="1"/>
              <a:t>những</a:t>
            </a:r>
            <a:r>
              <a:rPr lang="fr-FR" sz="3400" dirty="0"/>
              <a:t> </a:t>
            </a:r>
            <a:r>
              <a:rPr lang="fr-FR" sz="3400" dirty="0" err="1"/>
              <a:t>lời</a:t>
            </a:r>
            <a:r>
              <a:rPr lang="fr-FR" sz="3400" dirty="0"/>
              <a:t> </a:t>
            </a:r>
            <a:r>
              <a:rPr lang="fr-FR" sz="3400" dirty="0" err="1"/>
              <a:t>bào</a:t>
            </a:r>
            <a:r>
              <a:rPr lang="fr-FR" sz="3400" dirty="0"/>
              <a:t> </a:t>
            </a:r>
            <a:r>
              <a:rPr lang="fr-FR" sz="3400" dirty="0" err="1"/>
              <a:t>chữa</a:t>
            </a:r>
            <a:r>
              <a:rPr lang="fr-FR" sz="3400" dirty="0"/>
              <a:t> </a:t>
            </a:r>
            <a:r>
              <a:rPr lang="fr-FR" sz="3400" dirty="0" err="1"/>
              <a:t>như</a:t>
            </a:r>
            <a:r>
              <a:rPr lang="fr-FR" sz="3400" dirty="0"/>
              <a:t> </a:t>
            </a:r>
            <a:r>
              <a:rPr lang="fr-FR" sz="3400" dirty="0" err="1"/>
              <a:t>vậy</a:t>
            </a:r>
            <a:r>
              <a:rPr lang="fr-FR" sz="3400" dirty="0"/>
              <a:t>. </a:t>
            </a:r>
            <a:r>
              <a:rPr lang="fr-FR" sz="3400" dirty="0" err="1"/>
              <a:t>tuy</a:t>
            </a:r>
            <a:r>
              <a:rPr lang="fr-FR" sz="3400" dirty="0"/>
              <a:t> </a:t>
            </a:r>
            <a:r>
              <a:rPr lang="fr-FR" sz="3400" dirty="0" err="1"/>
              <a:t>nhiên</a:t>
            </a:r>
            <a:r>
              <a:rPr lang="fr-FR" sz="3400" dirty="0"/>
              <a:t>, </a:t>
            </a:r>
            <a:r>
              <a:rPr lang="fr-FR" sz="3400" dirty="0" err="1"/>
              <a:t>với</a:t>
            </a:r>
            <a:r>
              <a:rPr lang="fr-FR" sz="3400" dirty="0"/>
              <a:t> </a:t>
            </a:r>
            <a:r>
              <a:rPr lang="fr-FR" sz="3400" dirty="0" err="1"/>
              <a:t>những</a:t>
            </a:r>
            <a:r>
              <a:rPr lang="fr-FR" sz="3400" dirty="0"/>
              <a:t> </a:t>
            </a:r>
            <a:r>
              <a:rPr lang="fr-FR" sz="3400" dirty="0" err="1"/>
              <a:t>lời</a:t>
            </a:r>
            <a:r>
              <a:rPr lang="fr-FR" sz="3400" dirty="0"/>
              <a:t> </a:t>
            </a:r>
            <a:r>
              <a:rPr lang="fr-FR" sz="3400" dirty="0" err="1"/>
              <a:t>bào</a:t>
            </a:r>
            <a:r>
              <a:rPr lang="fr-FR" sz="3400" dirty="0"/>
              <a:t> </a:t>
            </a:r>
            <a:r>
              <a:rPr lang="fr-FR" sz="3400" dirty="0" err="1"/>
              <a:t>chữa</a:t>
            </a:r>
            <a:r>
              <a:rPr lang="fr-FR" sz="3400" dirty="0"/>
              <a:t> </a:t>
            </a:r>
            <a:r>
              <a:rPr lang="fr-FR" sz="3400" dirty="0" err="1"/>
              <a:t>đầy</a:t>
            </a:r>
            <a:r>
              <a:rPr lang="fr-FR" sz="3400" dirty="0"/>
              <a:t> </a:t>
            </a:r>
            <a:r>
              <a:rPr lang="fr-FR" sz="3400" dirty="0" err="1"/>
              <a:t>cám</a:t>
            </a:r>
            <a:r>
              <a:rPr lang="fr-FR" sz="3400" dirty="0"/>
              <a:t> </a:t>
            </a:r>
            <a:r>
              <a:rPr lang="fr-FR" sz="3400" dirty="0" err="1"/>
              <a:t>dỗ</a:t>
            </a:r>
            <a:r>
              <a:rPr lang="fr-FR" sz="3400" dirty="0"/>
              <a:t> </a:t>
            </a:r>
            <a:r>
              <a:rPr lang="fr-FR" sz="3400" dirty="0" err="1"/>
              <a:t>như</a:t>
            </a:r>
            <a:r>
              <a:rPr lang="fr-FR" sz="3400" dirty="0"/>
              <a:t> </a:t>
            </a:r>
            <a:r>
              <a:rPr lang="fr-FR" sz="3400" dirty="0" err="1"/>
              <a:t>vậy</a:t>
            </a:r>
            <a:r>
              <a:rPr lang="fr-FR" sz="3400" dirty="0"/>
              <a:t>, </a:t>
            </a:r>
            <a:r>
              <a:rPr lang="fr-FR" sz="3400" dirty="0" err="1"/>
              <a:t>chúng</a:t>
            </a:r>
            <a:r>
              <a:rPr lang="fr-FR" sz="3400" dirty="0"/>
              <a:t> ta </a:t>
            </a:r>
            <a:r>
              <a:rPr lang="fr-FR" sz="3400" dirty="0" err="1"/>
              <a:t>biết</a:t>
            </a:r>
            <a:r>
              <a:rPr lang="fr-FR" sz="3400" dirty="0"/>
              <a:t> </a:t>
            </a:r>
            <a:r>
              <a:rPr lang="fr-FR" sz="3400" dirty="0" err="1"/>
              <a:t>rằng</a:t>
            </a:r>
            <a:r>
              <a:rPr lang="fr-FR" sz="3400" dirty="0"/>
              <a:t> </a:t>
            </a:r>
            <a:r>
              <a:rPr lang="fr-FR" sz="3400" dirty="0" err="1"/>
              <a:t>chúng</a:t>
            </a:r>
            <a:r>
              <a:rPr lang="fr-FR" sz="3400" dirty="0"/>
              <a:t> </a:t>
            </a:r>
            <a:r>
              <a:rPr lang="fr-FR" sz="3400" dirty="0" err="1"/>
              <a:t>không</a:t>
            </a:r>
            <a:r>
              <a:rPr lang="fr-FR" sz="3400" dirty="0"/>
              <a:t> </a:t>
            </a:r>
            <a:r>
              <a:rPr lang="fr-FR" sz="3400" dirty="0" err="1"/>
              <a:t>bao</a:t>
            </a:r>
            <a:r>
              <a:rPr lang="fr-FR" sz="3400" dirty="0"/>
              <a:t> </a:t>
            </a:r>
            <a:r>
              <a:rPr lang="fr-FR" sz="3400" dirty="0" err="1"/>
              <a:t>giờ</a:t>
            </a:r>
            <a:r>
              <a:rPr lang="fr-FR" sz="3400" dirty="0"/>
              <a:t> </a:t>
            </a:r>
            <a:r>
              <a:rPr lang="fr-FR" sz="3400" dirty="0" err="1"/>
              <a:t>có</a:t>
            </a:r>
            <a:r>
              <a:rPr lang="fr-FR" sz="3400" dirty="0"/>
              <a:t> </a:t>
            </a:r>
            <a:r>
              <a:rPr lang="fr-FR" sz="3400" dirty="0" err="1"/>
              <a:t>thể</a:t>
            </a:r>
            <a:r>
              <a:rPr lang="fr-FR" sz="3400" dirty="0"/>
              <a:t> </a:t>
            </a:r>
            <a:r>
              <a:rPr lang="fr-FR" sz="3400" dirty="0" err="1"/>
              <a:t>thực</a:t>
            </a:r>
            <a:r>
              <a:rPr lang="fr-FR" sz="3400" dirty="0"/>
              <a:t> </a:t>
            </a:r>
            <a:r>
              <a:rPr lang="fr-FR" sz="3400" dirty="0" err="1"/>
              <a:t>sự</a:t>
            </a:r>
            <a:r>
              <a:rPr lang="fr-FR" sz="3400" dirty="0"/>
              <a:t> </a:t>
            </a:r>
            <a:r>
              <a:rPr lang="fr-FR" sz="3400" dirty="0" err="1"/>
              <a:t>biện</a:t>
            </a:r>
            <a:r>
              <a:rPr lang="fr-FR" sz="3400" dirty="0"/>
              <a:t> </a:t>
            </a:r>
            <a:r>
              <a:rPr lang="fr-FR" sz="3400" dirty="0" err="1"/>
              <a:t>minh</a:t>
            </a:r>
            <a:r>
              <a:rPr lang="fr-FR" sz="3400" dirty="0"/>
              <a:t> </a:t>
            </a:r>
            <a:r>
              <a:rPr lang="fr-FR" sz="3400" dirty="0" err="1"/>
              <a:t>cho</a:t>
            </a:r>
            <a:r>
              <a:rPr lang="fr-FR" sz="3400" dirty="0"/>
              <a:t> </a:t>
            </a:r>
            <a:r>
              <a:rPr lang="fr-FR" sz="3400" dirty="0" err="1"/>
              <a:t>những</a:t>
            </a:r>
            <a:r>
              <a:rPr lang="fr-FR" sz="3400" dirty="0"/>
              <a:t> </a:t>
            </a:r>
            <a:r>
              <a:rPr lang="fr-FR" sz="3400" dirty="0" err="1"/>
              <a:t>hành</a:t>
            </a:r>
            <a:r>
              <a:rPr lang="fr-FR" sz="3400" dirty="0"/>
              <a:t> </a:t>
            </a:r>
            <a:r>
              <a:rPr lang="fr-FR" sz="3400" dirty="0" err="1"/>
              <a:t>động</a:t>
            </a:r>
            <a:r>
              <a:rPr lang="fr-FR" sz="3400" dirty="0"/>
              <a:t> </a:t>
            </a:r>
            <a:r>
              <a:rPr lang="fr-FR" sz="3400" dirty="0" err="1"/>
              <a:t>sai</a:t>
            </a:r>
            <a:r>
              <a:rPr lang="fr-FR" sz="3400" dirty="0"/>
              <a:t> </a:t>
            </a:r>
            <a:r>
              <a:rPr lang="fr-FR" sz="3400" dirty="0" err="1"/>
              <a:t>trái</a:t>
            </a:r>
            <a:r>
              <a:rPr lang="fr-FR" sz="3400" dirty="0"/>
              <a:t> </a:t>
            </a:r>
            <a:r>
              <a:rPr lang="fr-FR" sz="3400" dirty="0" err="1"/>
              <a:t>của</a:t>
            </a:r>
            <a:r>
              <a:rPr lang="fr-FR" sz="3400" dirty="0"/>
              <a:t> </a:t>
            </a:r>
            <a:r>
              <a:rPr lang="fr-FR" sz="3400" dirty="0" err="1"/>
              <a:t>chúng</a:t>
            </a:r>
            <a:r>
              <a:rPr lang="fr-FR" sz="3400" dirty="0"/>
              <a:t> ta. </a:t>
            </a:r>
            <a:endParaRPr lang="vi-VN" sz="3400" b="1" dirty="0"/>
          </a:p>
          <a:p>
            <a:endParaRPr lang="vi-V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50" y="188640"/>
            <a:ext cx="11390343" cy="6552728"/>
          </a:xfrm>
        </p:spPr>
        <p:txBody>
          <a:bodyPr>
            <a:normAutofit fontScale="25000" lnSpcReduction="20000"/>
          </a:bodyPr>
          <a:lstStyle/>
          <a:p>
            <a:pPr marL="0" indent="0">
              <a:buNone/>
            </a:pPr>
            <a:r>
              <a:rPr lang="fr-FR" sz="11200" dirty="0" err="1">
                <a:latin typeface="Times New Roman" panose="02020603050405020304" pitchFamily="18" charset="0"/>
                <a:cs typeface="Times New Roman" panose="02020603050405020304" pitchFamily="18" charset="0"/>
              </a:rPr>
              <a:t>Tất</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nhiên</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có</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những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lúc</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một</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hành</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động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lẽ</a:t>
            </a:r>
            <a:r>
              <a:rPr lang="fr-FR" sz="11200" dirty="0">
                <a:latin typeface="Times New Roman" panose="02020603050405020304" pitchFamily="18" charset="0"/>
                <a:cs typeface="Times New Roman" panose="02020603050405020304" pitchFamily="18" charset="0"/>
              </a:rPr>
              <a:t> ra là </a:t>
            </a:r>
            <a:r>
              <a:rPr lang="fr-FR" sz="11200" dirty="0" err="1">
                <a:latin typeface="Times New Roman" panose="02020603050405020304" pitchFamily="18" charset="0"/>
                <a:cs typeface="Times New Roman" panose="02020603050405020304" pitchFamily="18" charset="0"/>
              </a:rPr>
              <a:t>sai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trái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lại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có</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thể</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được</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biện</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minh</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bằng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cách</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viện</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dẫn</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hành</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động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sai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trái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của</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người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khác</a:t>
            </a:r>
            <a:r>
              <a:rPr lang="fr-FR" sz="11200" dirty="0">
                <a:latin typeface="Times New Roman" panose="02020603050405020304" pitchFamily="18" charset="0"/>
                <a:cs typeface="Times New Roman" panose="02020603050405020304" pitchFamily="18" charset="0"/>
              </a:rPr>
              <a:t>.</a:t>
            </a:r>
            <a:endParaRPr lang="vi-VN" sz="11200" b="1" dirty="0">
              <a:latin typeface="Times New Roman" panose="02020603050405020304" pitchFamily="18" charset="0"/>
              <a:cs typeface="Times New Roman" panose="02020603050405020304" pitchFamily="18" charset="0"/>
            </a:endParaRPr>
          </a:p>
          <a:p>
            <a:pPr marL="0" indent="0">
              <a:buNone/>
            </a:pP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Dưới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đây</a:t>
            </a:r>
            <a:r>
              <a:rPr lang="fr-FR" sz="11200" dirty="0">
                <a:latin typeface="Times New Roman" panose="02020603050405020304" pitchFamily="18" charset="0"/>
                <a:cs typeface="Times New Roman" panose="02020603050405020304" pitchFamily="18" charset="0"/>
              </a:rPr>
              <a:t> là </a:t>
            </a:r>
            <a:r>
              <a:rPr lang="fr-FR" sz="11200" dirty="0" err="1">
                <a:latin typeface="Times New Roman" panose="02020603050405020304" pitchFamily="18" charset="0"/>
                <a:cs typeface="Times New Roman" panose="02020603050405020304" pitchFamily="18" charset="0"/>
              </a:rPr>
              <a:t>hai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ví</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dụ</a:t>
            </a:r>
            <a:r>
              <a:rPr lang="fr-FR" sz="11200" dirty="0">
                <a:latin typeface="Times New Roman" panose="02020603050405020304" pitchFamily="18" charset="0"/>
                <a:cs typeface="Times New Roman" panose="02020603050405020304" pitchFamily="18" charset="0"/>
              </a:rPr>
              <a:t>: </a:t>
            </a:r>
            <a:endParaRPr lang="vi-VN" sz="11200" b="1" dirty="0">
              <a:latin typeface="Times New Roman" panose="02020603050405020304" pitchFamily="18" charset="0"/>
              <a:cs typeface="Times New Roman" panose="02020603050405020304" pitchFamily="18" charset="0"/>
            </a:endParaRPr>
          </a:p>
          <a:p>
            <a:r>
              <a:rPr lang="fr-FR" sz="9600" i="1" dirty="0" err="1">
                <a:latin typeface="Times New Roman" panose="02020603050405020304" pitchFamily="18" charset="0"/>
                <a:cs typeface="Times New Roman" panose="02020603050405020304" pitchFamily="18" charset="0"/>
              </a:rPr>
              <a:t>Cảnh</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sát</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Tại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sao</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anh</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lại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xịt</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bình</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xịt</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hơi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cay</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vào</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người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đàn</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ông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này</a:t>
            </a:r>
            <a:r>
              <a:rPr lang="fr-FR" sz="9600" i="1" dirty="0">
                <a:latin typeface="Times New Roman" panose="02020603050405020304" pitchFamily="18" charset="0"/>
                <a:cs typeface="Times New Roman" panose="02020603050405020304" pitchFamily="18" charset="0"/>
              </a:rPr>
              <a:t>? </a:t>
            </a:r>
            <a:endParaRPr lang="vi-VN" sz="9600" b="1" i="1" dirty="0">
              <a:latin typeface="Times New Roman" panose="02020603050405020304" pitchFamily="18" charset="0"/>
              <a:cs typeface="Times New Roman" panose="02020603050405020304" pitchFamily="18" charset="0"/>
            </a:endParaRPr>
          </a:p>
          <a:p>
            <a:r>
              <a:rPr lang="fr-FR" sz="9600" i="1" dirty="0" err="1">
                <a:latin typeface="Times New Roman" panose="02020603050405020304" pitchFamily="18" charset="0"/>
                <a:cs typeface="Times New Roman" panose="02020603050405020304" pitchFamily="18" charset="0"/>
              </a:rPr>
              <a:t>Bạn</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Bởi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vì</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anh</a:t>
            </a:r>
            <a:r>
              <a:rPr lang="fr-FR" sz="9600" i="1" dirty="0">
                <a:latin typeface="Times New Roman" panose="02020603050405020304" pitchFamily="18" charset="0"/>
                <a:cs typeface="Times New Roman" panose="02020603050405020304" pitchFamily="18" charset="0"/>
              </a:rPr>
              <a:t> ta </a:t>
            </a:r>
            <a:r>
              <a:rPr lang="fr-FR" sz="9600" i="1" dirty="0" err="1">
                <a:latin typeface="Times New Roman" panose="02020603050405020304" pitchFamily="18" charset="0"/>
                <a:cs typeface="Times New Roman" panose="02020603050405020304" pitchFamily="18" charset="0"/>
              </a:rPr>
              <a:t>đã</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dùng</a:t>
            </a:r>
            <a:r>
              <a:rPr lang="fr-FR" sz="9600" i="1" dirty="0">
                <a:latin typeface="Times New Roman" panose="02020603050405020304" pitchFamily="18" charset="0"/>
                <a:cs typeface="Times New Roman" panose="02020603050405020304" pitchFamily="18" charset="0"/>
              </a:rPr>
              <a:t> dao </a:t>
            </a:r>
            <a:r>
              <a:rPr lang="fr-FR" sz="9600" i="1" dirty="0" err="1">
                <a:latin typeface="Times New Roman" panose="02020603050405020304" pitchFamily="18" charset="0"/>
                <a:cs typeface="Times New Roman" panose="02020603050405020304" pitchFamily="18" charset="0"/>
              </a:rPr>
              <a:t>tấn</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công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tôi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Tôi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làm</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vậy</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để</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tự</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vệ</a:t>
            </a:r>
            <a:r>
              <a:rPr lang="fr-FR" sz="9600" i="1" dirty="0">
                <a:latin typeface="Times New Roman" panose="02020603050405020304" pitchFamily="18" charset="0"/>
                <a:cs typeface="Times New Roman" panose="02020603050405020304" pitchFamily="18" charset="0"/>
              </a:rPr>
              <a:t>. </a:t>
            </a:r>
            <a:endParaRPr lang="vi-VN" sz="9600" b="1" i="1" dirty="0">
              <a:latin typeface="Times New Roman" panose="02020603050405020304" pitchFamily="18" charset="0"/>
              <a:cs typeface="Times New Roman" panose="02020603050405020304" pitchFamily="18" charset="0"/>
            </a:endParaRPr>
          </a:p>
          <a:p>
            <a:r>
              <a:rPr lang="fr-FR" sz="9600" i="1" dirty="0" err="1">
                <a:latin typeface="Times New Roman" panose="02020603050405020304" pitchFamily="18" charset="0"/>
                <a:cs typeface="Times New Roman" panose="02020603050405020304" pitchFamily="18" charset="0"/>
              </a:rPr>
              <a:t>Bố</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Tại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sao</a:t>
            </a:r>
            <a:r>
              <a:rPr lang="fr-FR" sz="9600" i="1" dirty="0">
                <a:latin typeface="Times New Roman" panose="02020603050405020304" pitchFamily="18" charset="0"/>
                <a:cs typeface="Times New Roman" panose="02020603050405020304" pitchFamily="18" charset="0"/>
              </a:rPr>
              <a:t> con </a:t>
            </a:r>
            <a:r>
              <a:rPr lang="fr-FR" sz="9600" i="1" dirty="0" err="1">
                <a:latin typeface="Times New Roman" panose="02020603050405020304" pitchFamily="18" charset="0"/>
                <a:cs typeface="Times New Roman" panose="02020603050405020304" pitchFamily="18" charset="0"/>
              </a:rPr>
              <a:t>đi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bơi</a:t>
            </a:r>
            <a:r>
              <a:rPr lang="fr-FR" sz="9600" i="1" dirty="0">
                <a:latin typeface="Times New Roman" panose="02020603050405020304" pitchFamily="18" charset="0"/>
                <a:cs typeface="Times New Roman" panose="02020603050405020304" pitchFamily="18" charset="0"/>
              </a:rPr>
              <a:t> khi </a:t>
            </a:r>
            <a:r>
              <a:rPr lang="fr-FR" sz="9600" i="1" dirty="0" err="1">
                <a:latin typeface="Times New Roman" panose="02020603050405020304" pitchFamily="18" charset="0"/>
                <a:cs typeface="Times New Roman" panose="02020603050405020304" pitchFamily="18" charset="0"/>
              </a:rPr>
              <a:t>hồ</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bơi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đóng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cửa</a:t>
            </a:r>
            <a:r>
              <a:rPr lang="fr-FR" sz="9600" i="1" dirty="0">
                <a:latin typeface="Times New Roman" panose="02020603050405020304" pitchFamily="18" charset="0"/>
                <a:cs typeface="Times New Roman" panose="02020603050405020304" pitchFamily="18" charset="0"/>
              </a:rPr>
              <a:t>? </a:t>
            </a:r>
            <a:endParaRPr lang="vi-VN" sz="9600" b="1" i="1" dirty="0">
              <a:latin typeface="Times New Roman" panose="02020603050405020304" pitchFamily="18" charset="0"/>
              <a:cs typeface="Times New Roman" panose="02020603050405020304" pitchFamily="18" charset="0"/>
            </a:endParaRPr>
          </a:p>
          <a:p>
            <a:r>
              <a:rPr lang="fr-FR" sz="9600" i="1" dirty="0">
                <a:latin typeface="Times New Roman" panose="02020603050405020304" pitchFamily="18" charset="0"/>
                <a:cs typeface="Times New Roman" panose="02020603050405020304" pitchFamily="18" charset="0"/>
              </a:rPr>
              <a:t>Con </a:t>
            </a:r>
            <a:r>
              <a:rPr lang="fr-FR" sz="9600" i="1" dirty="0" err="1">
                <a:latin typeface="Times New Roman" panose="02020603050405020304" pitchFamily="18" charset="0"/>
                <a:cs typeface="Times New Roman" panose="02020603050405020304" pitchFamily="18" charset="0"/>
              </a:rPr>
              <a:t>trai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Bởi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vì</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bạn</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tôi</a:t>
            </a:r>
            <a:r>
              <a:rPr lang="fr-FR" sz="9600" i="1" dirty="0">
                <a:latin typeface="Times New Roman" panose="02020603050405020304" pitchFamily="18" charset="0"/>
                <a:cs typeface="Times New Roman" panose="02020603050405020304" pitchFamily="18" charset="0"/>
              </a:rPr>
              <a:t> Joe </a:t>
            </a:r>
            <a:r>
              <a:rPr lang="fr-FR" sz="9600" i="1" dirty="0" err="1">
                <a:latin typeface="Times New Roman" panose="02020603050405020304" pitchFamily="18" charset="0"/>
                <a:cs typeface="Times New Roman" panose="02020603050405020304" pitchFamily="18" charset="0"/>
              </a:rPr>
              <a:t>đã</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nhảy</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xuống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và</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chết</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đuối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Tôi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làm</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vậy</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để</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cứu</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mạng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anh</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ấy</a:t>
            </a:r>
            <a:r>
              <a:rPr lang="fr-FR" sz="9600" i="1" dirty="0">
                <a:latin typeface="Times New Roman" panose="02020603050405020304" pitchFamily="18" charset="0"/>
                <a:cs typeface="Times New Roman" panose="02020603050405020304" pitchFamily="18" charset="0"/>
              </a:rPr>
              <a:t>. </a:t>
            </a:r>
            <a:endParaRPr lang="vi-VN" sz="9600" b="1" i="1" dirty="0">
              <a:latin typeface="Times New Roman" panose="02020603050405020304" pitchFamily="18" charset="0"/>
              <a:cs typeface="Times New Roman" panose="02020603050405020304" pitchFamily="18" charset="0"/>
            </a:endParaRPr>
          </a:p>
          <a:p>
            <a:pPr marL="0" indent="0">
              <a:buNone/>
            </a:pPr>
            <a:r>
              <a:rPr lang="fr-FR" sz="44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Trên</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thực</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tế</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đây</a:t>
            </a:r>
            <a:r>
              <a:rPr lang="fr-FR" sz="11200" dirty="0">
                <a:latin typeface="Times New Roman" panose="02020603050405020304" pitchFamily="18" charset="0"/>
                <a:cs typeface="Times New Roman" panose="02020603050405020304" pitchFamily="18" charset="0"/>
              </a:rPr>
              <a:t> là </a:t>
            </a:r>
            <a:r>
              <a:rPr lang="fr-FR" sz="11200" dirty="0" err="1">
                <a:latin typeface="Times New Roman" panose="02020603050405020304" pitchFamily="18" charset="0"/>
                <a:cs typeface="Times New Roman" panose="02020603050405020304" pitchFamily="18" charset="0"/>
              </a:rPr>
              <a:t>những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trường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hợp</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rõ</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ràng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trong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đó</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những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lời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biện</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minh</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được</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đưa</a:t>
            </a:r>
            <a:r>
              <a:rPr lang="fr-FR" sz="11200" dirty="0">
                <a:latin typeface="Times New Roman" panose="02020603050405020304" pitchFamily="18" charset="0"/>
                <a:cs typeface="Times New Roman" panose="02020603050405020304" pitchFamily="18" charset="0"/>
              </a:rPr>
              <a:t> ra </a:t>
            </a:r>
            <a:r>
              <a:rPr lang="fr-FR" sz="11200" dirty="0" err="1">
                <a:latin typeface="Times New Roman" panose="02020603050405020304" pitchFamily="18" charset="0"/>
                <a:cs typeface="Times New Roman" panose="02020603050405020304" pitchFamily="18" charset="0"/>
              </a:rPr>
              <a:t>có</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tác</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dụng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biện</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minh</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cho</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những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gì</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lẽ</a:t>
            </a:r>
            <a:r>
              <a:rPr lang="fr-FR" sz="11200" dirty="0">
                <a:latin typeface="Times New Roman" panose="02020603050405020304" pitchFamily="18" charset="0"/>
                <a:cs typeface="Times New Roman" panose="02020603050405020304" pitchFamily="18" charset="0"/>
              </a:rPr>
              <a:t> ra </a:t>
            </a:r>
            <a:r>
              <a:rPr lang="fr-FR" sz="11200" dirty="0" err="1">
                <a:latin typeface="Times New Roman" panose="02020603050405020304" pitchFamily="18" charset="0"/>
                <a:cs typeface="Times New Roman" panose="02020603050405020304" pitchFamily="18" charset="0"/>
              </a:rPr>
              <a:t>sẽ</a:t>
            </a:r>
            <a:r>
              <a:rPr lang="fr-FR" sz="11200" dirty="0">
                <a:latin typeface="Times New Roman" panose="02020603050405020304" pitchFamily="18" charset="0"/>
                <a:cs typeface="Times New Roman" panose="02020603050405020304" pitchFamily="18" charset="0"/>
              </a:rPr>
              <a:t> là </a:t>
            </a:r>
            <a:r>
              <a:rPr lang="fr-FR" sz="11200" dirty="0" err="1">
                <a:latin typeface="Times New Roman" panose="02020603050405020304" pitchFamily="18" charset="0"/>
                <a:cs typeface="Times New Roman" panose="02020603050405020304" pitchFamily="18" charset="0"/>
              </a:rPr>
              <a:t>hành</a:t>
            </a:r>
            <a:r>
              <a:rPr lang="fr-FR" sz="11200" dirty="0">
                <a:latin typeface="Times New Roman" panose="02020603050405020304" pitchFamily="18" charset="0"/>
                <a:cs typeface="Times New Roman" panose="02020603050405020304" pitchFamily="18" charset="0"/>
              </a:rPr>
              <a:t> vi </a:t>
            </a:r>
            <a:r>
              <a:rPr lang="fr-FR" sz="11200" dirty="0" err="1">
                <a:latin typeface="Times New Roman" panose="02020603050405020304" pitchFamily="18" charset="0"/>
                <a:cs typeface="Times New Roman" panose="02020603050405020304" pitchFamily="18" charset="0"/>
              </a:rPr>
              <a:t>sai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trái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Tuy</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nhiên</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không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phải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tất</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cả</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các</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trường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hợp</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đều</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rõ</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ràng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như</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vậy</a:t>
            </a:r>
            <a:r>
              <a:rPr lang="fr-FR" sz="11200" dirty="0">
                <a:latin typeface="Times New Roman" panose="02020603050405020304" pitchFamily="18" charset="0"/>
                <a:cs typeface="Times New Roman" panose="02020603050405020304" pitchFamily="18" charset="0"/>
              </a:rPr>
              <a:t>. </a:t>
            </a:r>
            <a:endParaRPr lang="vi-VN" sz="11200" dirty="0">
              <a:latin typeface="Times New Roman" panose="02020603050405020304" pitchFamily="18" charset="0"/>
              <a:cs typeface="Times New Roman" panose="02020603050405020304" pitchFamily="18" charset="0"/>
            </a:endParaRPr>
          </a:p>
          <a:p>
            <a:pPr marL="0" indent="0">
              <a:buNone/>
            </a:pPr>
            <a:r>
              <a:rPr lang="fr-FR" sz="11200" dirty="0" err="1">
                <a:latin typeface="Times New Roman" panose="02020603050405020304" pitchFamily="18" charset="0"/>
                <a:cs typeface="Times New Roman" panose="02020603050405020304" pitchFamily="18" charset="0"/>
              </a:rPr>
              <a:t>Đây</a:t>
            </a:r>
            <a:r>
              <a:rPr lang="fr-FR" sz="11200" dirty="0">
                <a:latin typeface="Times New Roman" panose="02020603050405020304" pitchFamily="18" charset="0"/>
                <a:cs typeface="Times New Roman" panose="02020603050405020304" pitchFamily="18" charset="0"/>
              </a:rPr>
              <a:t> là </a:t>
            </a:r>
            <a:r>
              <a:rPr lang="fr-FR" sz="11200" dirty="0" err="1">
                <a:latin typeface="Times New Roman" panose="02020603050405020304" pitchFamily="18" charset="0"/>
                <a:cs typeface="Times New Roman" panose="02020603050405020304" pitchFamily="18" charset="0"/>
              </a:rPr>
              <a:t>hai</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trường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hợp</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không</a:t>
            </a:r>
            <a:r>
              <a:rPr lang="fr-FR" sz="11200" dirty="0">
                <a:latin typeface="Times New Roman" panose="02020603050405020304" pitchFamily="18" charset="0"/>
                <a:cs typeface="Times New Roman" panose="02020603050405020304" pitchFamily="18" charset="0"/>
              </a:rPr>
              <a:t> </a:t>
            </a:r>
            <a:r>
              <a:rPr lang="fr-FR" sz="11200" dirty="0" err="1">
                <a:latin typeface="Times New Roman" panose="02020603050405020304" pitchFamily="18" charset="0"/>
                <a:cs typeface="Times New Roman" panose="02020603050405020304" pitchFamily="18" charset="0"/>
              </a:rPr>
              <a:t>phải</a:t>
            </a:r>
            <a:r>
              <a:rPr lang="fr-FR" sz="11200" dirty="0">
                <a:latin typeface="Times New Roman" panose="02020603050405020304" pitchFamily="18" charset="0"/>
                <a:cs typeface="Times New Roman" panose="02020603050405020304" pitchFamily="18" charset="0"/>
              </a:rPr>
              <a:t>:</a:t>
            </a:r>
            <a:endParaRPr lang="vi-VN" sz="11200" b="1" dirty="0">
              <a:latin typeface="Times New Roman" panose="02020603050405020304" pitchFamily="18" charset="0"/>
              <a:cs typeface="Times New Roman" panose="02020603050405020304" pitchFamily="18" charset="0"/>
            </a:endParaRPr>
          </a:p>
          <a:p>
            <a:r>
              <a:rPr lang="fr-FR" sz="11200"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Jedediah</a:t>
            </a:r>
            <a:r>
              <a:rPr lang="fr-FR" sz="9600" i="1" dirty="0">
                <a:latin typeface="Times New Roman" panose="02020603050405020304" pitchFamily="18" charset="0"/>
                <a:cs typeface="Times New Roman" panose="02020603050405020304" pitchFamily="18" charset="0"/>
              </a:rPr>
              <a:t> Smith </a:t>
            </a:r>
            <a:r>
              <a:rPr lang="fr-FR" sz="9600" i="1" dirty="0" err="1">
                <a:latin typeface="Times New Roman" panose="02020603050405020304" pitchFamily="18" charset="0"/>
                <a:cs typeface="Times New Roman" panose="02020603050405020304" pitchFamily="18" charset="0"/>
              </a:rPr>
              <a:t>đã</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sát</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hại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ba</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người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một</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cách</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máu</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lạnh</a:t>
            </a:r>
            <a:r>
              <a:rPr lang="fr-FR" sz="9600" i="1" dirty="0">
                <a:latin typeface="Times New Roman" panose="02020603050405020304" pitchFamily="18" charset="0"/>
                <a:cs typeface="Times New Roman" panose="02020603050405020304" pitchFamily="18" charset="0"/>
              </a:rPr>
              <a:t>.</a:t>
            </a:r>
            <a:endParaRPr lang="vi-VN" sz="9600" b="1" i="1" dirty="0">
              <a:latin typeface="Times New Roman" panose="02020603050405020304" pitchFamily="18" charset="0"/>
              <a:cs typeface="Times New Roman" panose="02020603050405020304" pitchFamily="18" charset="0"/>
            </a:endParaRPr>
          </a:p>
          <a:p>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Vì</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vậy</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Jedediah</a:t>
            </a:r>
            <a:r>
              <a:rPr lang="fr-FR" sz="9600" i="1" dirty="0">
                <a:latin typeface="Times New Roman" panose="02020603050405020304" pitchFamily="18" charset="0"/>
                <a:cs typeface="Times New Roman" panose="02020603050405020304" pitchFamily="18" charset="0"/>
              </a:rPr>
              <a:t> Smith </a:t>
            </a:r>
            <a:r>
              <a:rPr lang="fr-FR" sz="9600" i="1" dirty="0" err="1">
                <a:latin typeface="Times New Roman" panose="02020603050405020304" pitchFamily="18" charset="0"/>
                <a:cs typeface="Times New Roman" panose="02020603050405020304" pitchFamily="18" charset="0"/>
              </a:rPr>
              <a:t>phải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bị</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xử</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tử</a:t>
            </a:r>
            <a:endParaRPr lang="vi-VN" sz="9600" b="1" i="1" dirty="0">
              <a:latin typeface="Times New Roman" panose="02020603050405020304" pitchFamily="18" charset="0"/>
              <a:cs typeface="Times New Roman" panose="02020603050405020304" pitchFamily="18" charset="0"/>
            </a:endParaRPr>
          </a:p>
          <a:p>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Trọng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tài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Tại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sao</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bạn</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lại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ném</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vào</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người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ném</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bóng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đối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phương</a:t>
            </a:r>
            <a:r>
              <a:rPr lang="fr-FR" sz="9600" i="1" dirty="0">
                <a:latin typeface="Times New Roman" panose="02020603050405020304" pitchFamily="18" charset="0"/>
                <a:cs typeface="Times New Roman" panose="02020603050405020304" pitchFamily="18" charset="0"/>
              </a:rPr>
              <a:t>? </a:t>
            </a:r>
            <a:endParaRPr lang="vi-VN" sz="9600" b="1" i="1" dirty="0">
              <a:latin typeface="Times New Roman" panose="02020603050405020304" pitchFamily="18" charset="0"/>
              <a:cs typeface="Times New Roman" panose="02020603050405020304" pitchFamily="18" charset="0"/>
            </a:endParaRPr>
          </a:p>
          <a:p>
            <a:r>
              <a:rPr lang="fr-FR" sz="9600" i="1" dirty="0" err="1">
                <a:latin typeface="Times New Roman" panose="02020603050405020304" pitchFamily="18" charset="0"/>
                <a:cs typeface="Times New Roman" panose="02020603050405020304" pitchFamily="18" charset="0"/>
              </a:rPr>
              <a:t>Người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ném</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bóng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Bởi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vì</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anh</a:t>
            </a:r>
            <a:r>
              <a:rPr lang="fr-FR" sz="9600" i="1" dirty="0">
                <a:latin typeface="Times New Roman" panose="02020603050405020304" pitchFamily="18" charset="0"/>
                <a:cs typeface="Times New Roman" panose="02020603050405020304" pitchFamily="18" charset="0"/>
              </a:rPr>
              <a:t> ta </a:t>
            </a:r>
            <a:r>
              <a:rPr lang="fr-FR" sz="9600" i="1" dirty="0" err="1">
                <a:latin typeface="Times New Roman" panose="02020603050405020304" pitchFamily="18" charset="0"/>
                <a:cs typeface="Times New Roman" panose="02020603050405020304" pitchFamily="18" charset="0"/>
              </a:rPr>
              <a:t>đã</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ném</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vào</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ba</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cầu</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thủ</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của</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chúng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tôi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Tôi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có</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nghĩa</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vụ</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phải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bảo</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vệ</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đồng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đội</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của</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mình</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nếu</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các</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bạn</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không</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làm</a:t>
            </a:r>
            <a:r>
              <a:rPr lang="fr-FR" sz="9600" i="1" dirty="0">
                <a:latin typeface="Times New Roman" panose="02020603050405020304" pitchFamily="18" charset="0"/>
                <a:cs typeface="Times New Roman" panose="02020603050405020304" pitchFamily="18" charset="0"/>
              </a:rPr>
              <a:t> </a:t>
            </a:r>
            <a:r>
              <a:rPr lang="fr-FR" sz="9600" i="1" dirty="0" err="1">
                <a:latin typeface="Times New Roman" panose="02020603050405020304" pitchFamily="18" charset="0"/>
                <a:cs typeface="Times New Roman" panose="02020603050405020304" pitchFamily="18" charset="0"/>
              </a:rPr>
              <a:t>vậy</a:t>
            </a:r>
            <a:r>
              <a:rPr lang="fr-FR" sz="9600" i="1" dirty="0">
                <a:latin typeface="Times New Roman" panose="02020603050405020304" pitchFamily="18" charset="0"/>
                <a:cs typeface="Times New Roman" panose="02020603050405020304" pitchFamily="18" charset="0"/>
              </a:rPr>
              <a:t>.</a:t>
            </a:r>
            <a:endParaRPr lang="vi-VN" sz="9600" b="1" i="1" dirty="0">
              <a:latin typeface="Times New Roman" panose="02020603050405020304" pitchFamily="18" charset="0"/>
              <a:cs typeface="Times New Roman" panose="02020603050405020304" pitchFamily="18" charset="0"/>
            </a:endParaRPr>
          </a:p>
          <a:p>
            <a:pPr marL="0" indent="0">
              <a:buNone/>
            </a:pPr>
            <a:endParaRPr lang="vi-VN" sz="7400" b="1"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6153802"/>
              </p:ext>
            </p:extLst>
          </p:nvPr>
        </p:nvGraphicFramePr>
        <p:xfrm>
          <a:off x="118542" y="188640"/>
          <a:ext cx="11737304" cy="6550390"/>
        </p:xfrm>
        <a:graphic>
          <a:graphicData uri="http://schemas.openxmlformats.org/drawingml/2006/table">
            <a:tbl>
              <a:tblPr firstRow="1" bandRow="1">
                <a:tableStyleId>{5C22544A-7EE6-4342-B048-85BDC9FD1C3A}</a:tableStyleId>
              </a:tblPr>
              <a:tblGrid>
                <a:gridCol w="11737304"/>
              </a:tblGrid>
              <a:tr h="1094470">
                <a:tc>
                  <a:txBody>
                    <a:bodyPr/>
                    <a:lstStyle/>
                    <a:p>
                      <a:r>
                        <a:rPr lang="fr-FR" sz="3200" dirty="0" err="1">
                          <a:solidFill>
                            <a:srgbClr val="0070C0"/>
                          </a:solidFill>
                          <a:latin typeface="Times New Roman" panose="02020603050405020304" pitchFamily="18" charset="0"/>
                          <a:cs typeface="Times New Roman" panose="02020603050405020304" pitchFamily="18" charset="0"/>
                        </a:rPr>
                        <a:t>Làm</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thế</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nào</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để</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phân</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biệt</a:t>
                      </a:r>
                      <a:r>
                        <a:rPr lang="fr-FR" sz="3200" dirty="0">
                          <a:solidFill>
                            <a:srgbClr val="0070C0"/>
                          </a:solidFill>
                          <a:latin typeface="Times New Roman" panose="02020603050405020304" pitchFamily="18" charset="0"/>
                          <a:cs typeface="Times New Roman" panose="02020603050405020304" pitchFamily="18" charset="0"/>
                        </a:rPr>
                        <a:t> </a:t>
                      </a:r>
                      <a:r>
                        <a:rPr lang="vi-VN" sz="3200" dirty="0">
                          <a:solidFill>
                            <a:srgbClr val="0070C0"/>
                          </a:solidFill>
                          <a:latin typeface="Times New Roman" panose="02020603050405020304" pitchFamily="18" charset="0"/>
                          <a:cs typeface="Times New Roman" panose="02020603050405020304" pitchFamily="18" charset="0"/>
                        </a:rPr>
                        <a:t>ngụy</a:t>
                      </a:r>
                      <a:r>
                        <a:rPr lang="vi-VN" sz="3200" baseline="0" dirty="0">
                          <a:solidFill>
                            <a:srgbClr val="0070C0"/>
                          </a:solidFill>
                          <a:latin typeface="Times New Roman" panose="02020603050405020304" pitchFamily="18" charset="0"/>
                          <a:cs typeface="Times New Roman" panose="02020603050405020304" pitchFamily="18" charset="0"/>
                        </a:rPr>
                        <a:t> </a:t>
                      </a:r>
                      <a:r>
                        <a:rPr lang="vi-VN" sz="3200" baseline="0">
                          <a:solidFill>
                            <a:srgbClr val="0070C0"/>
                          </a:solidFill>
                          <a:latin typeface="Times New Roman" panose="02020603050405020304" pitchFamily="18" charset="0"/>
                          <a:cs typeface="Times New Roman" panose="02020603050405020304" pitchFamily="18" charset="0"/>
                        </a:rPr>
                        <a:t>biện </a:t>
                      </a:r>
                      <a:r>
                        <a:rPr lang="vi-VN" sz="3200" baseline="0" smtClean="0">
                          <a:solidFill>
                            <a:srgbClr val="0070C0"/>
                          </a:solidFill>
                          <a:latin typeface="Times New Roman" panose="02020603050405020304" pitchFamily="18" charset="0"/>
                          <a:cs typeface="Times New Roman" panose="02020603050405020304" pitchFamily="18" charset="0"/>
                        </a:rPr>
                        <a:t>«</a:t>
                      </a:r>
                      <a:r>
                        <a:rPr lang="en-US" sz="3200" baseline="0" smtClean="0">
                          <a:solidFill>
                            <a:srgbClr val="0070C0"/>
                          </a:solidFill>
                          <a:latin typeface="Times New Roman" panose="02020603050405020304" pitchFamily="18" charset="0"/>
                          <a:cs typeface="Times New Roman" panose="02020603050405020304" pitchFamily="18" charset="0"/>
                        </a:rPr>
                        <a:t>Bạn</a:t>
                      </a:r>
                      <a:r>
                        <a:rPr lang="vi-VN" sz="3200" baseline="0" smtClean="0">
                          <a:solidFill>
                            <a:srgbClr val="0070C0"/>
                          </a:solidFill>
                          <a:latin typeface="Times New Roman" panose="02020603050405020304" pitchFamily="18" charset="0"/>
                          <a:cs typeface="Times New Roman" panose="02020603050405020304" pitchFamily="18" charset="0"/>
                        </a:rPr>
                        <a:t> </a:t>
                      </a:r>
                      <a:r>
                        <a:rPr lang="vi-VN" sz="3200" baseline="0" dirty="0">
                          <a:solidFill>
                            <a:srgbClr val="0070C0"/>
                          </a:solidFill>
                          <a:latin typeface="Times New Roman" panose="02020603050405020304" pitchFamily="18" charset="0"/>
                          <a:cs typeface="Times New Roman" panose="02020603050405020304" pitchFamily="18" charset="0"/>
                        </a:rPr>
                        <a:t>Cũng Vậy»</a:t>
                      </a:r>
                      <a:endParaRPr lang="vi-VN" sz="3200" dirty="0">
                        <a:solidFill>
                          <a:srgbClr val="0070C0"/>
                        </a:solidFill>
                        <a:latin typeface="Times New Roman" panose="02020603050405020304" pitchFamily="18" charset="0"/>
                        <a:cs typeface="Times New Roman" panose="02020603050405020304" pitchFamily="18" charset="0"/>
                      </a:endParaRPr>
                    </a:p>
                    <a:p>
                      <a:r>
                        <a:rPr lang="fr-FR" sz="3200" dirty="0" err="1">
                          <a:solidFill>
                            <a:srgbClr val="0070C0"/>
                          </a:solidFill>
                          <a:latin typeface="Times New Roman" panose="02020603050405020304" pitchFamily="18" charset="0"/>
                          <a:cs typeface="Times New Roman" panose="02020603050405020304" pitchFamily="18" charset="0"/>
                        </a:rPr>
                        <a:t>với</a:t>
                      </a:r>
                      <a:r>
                        <a:rPr lang="fr-FR" sz="3200" dirty="0">
                          <a:solidFill>
                            <a:srgbClr val="0070C0"/>
                          </a:solidFill>
                          <a:latin typeface="Times New Roman" panose="02020603050405020304" pitchFamily="18" charset="0"/>
                          <a:cs typeface="Times New Roman" panose="02020603050405020304" pitchFamily="18" charset="0"/>
                        </a:rPr>
                        <a:t> </a:t>
                      </a:r>
                      <a:r>
                        <a:rPr lang="vi-VN" sz="3200" dirty="0">
                          <a:solidFill>
                            <a:srgbClr val="0070C0"/>
                          </a:solidFill>
                          <a:latin typeface="Times New Roman" panose="02020603050405020304" pitchFamily="18" charset="0"/>
                          <a:cs typeface="Times New Roman" panose="02020603050405020304" pitchFamily="18" charset="0"/>
                        </a:rPr>
                        <a:t>ngụy</a:t>
                      </a:r>
                      <a:r>
                        <a:rPr lang="vi-VN" sz="3200" baseline="0" dirty="0">
                          <a:solidFill>
                            <a:srgbClr val="0070C0"/>
                          </a:solidFill>
                          <a:latin typeface="Times New Roman" panose="02020603050405020304" pitchFamily="18" charset="0"/>
                          <a:cs typeface="Times New Roman" panose="02020603050405020304" pitchFamily="18" charset="0"/>
                        </a:rPr>
                        <a:t> biện </a:t>
                      </a:r>
                      <a:r>
                        <a:rPr lang="fr-FR" sz="3200" dirty="0" err="1">
                          <a:solidFill>
                            <a:srgbClr val="0070C0"/>
                          </a:solidFill>
                          <a:latin typeface="Times New Roman" panose="02020603050405020304" pitchFamily="18" charset="0"/>
                          <a:cs typeface="Times New Roman" panose="02020603050405020304" pitchFamily="18" charset="0"/>
                        </a:rPr>
                        <a:t>hai</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sai</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lầm</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tạo</a:t>
                      </a:r>
                      <a:r>
                        <a:rPr lang="fr-FR" sz="3200" dirty="0">
                          <a:solidFill>
                            <a:srgbClr val="0070C0"/>
                          </a:solidFill>
                          <a:latin typeface="Times New Roman" panose="02020603050405020304" pitchFamily="18" charset="0"/>
                          <a:cs typeface="Times New Roman" panose="02020603050405020304" pitchFamily="18" charset="0"/>
                        </a:rPr>
                        <a:t> ra </a:t>
                      </a:r>
                      <a:r>
                        <a:rPr lang="fr-FR" sz="3200" dirty="0" err="1">
                          <a:solidFill>
                            <a:srgbClr val="0070C0"/>
                          </a:solidFill>
                          <a:latin typeface="Times New Roman" panose="02020603050405020304" pitchFamily="18" charset="0"/>
                          <a:cs typeface="Times New Roman" panose="02020603050405020304" pitchFamily="18" charset="0"/>
                        </a:rPr>
                        <a:t>một</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ngụy</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biện</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đúng</a:t>
                      </a:r>
                      <a:r>
                        <a:rPr lang="fr-FR" sz="3200" dirty="0">
                          <a:solidFill>
                            <a:srgbClr val="0070C0"/>
                          </a:solidFill>
                          <a:latin typeface="Times New Roman" panose="02020603050405020304" pitchFamily="18" charset="0"/>
                          <a:cs typeface="Times New Roman" panose="02020603050405020304" pitchFamily="18" charset="0"/>
                        </a:rPr>
                        <a:t> </a:t>
                      </a:r>
                      <a:r>
                        <a:rPr lang="fr-FR" sz="3200" dirty="0" err="1">
                          <a:solidFill>
                            <a:srgbClr val="0070C0"/>
                          </a:solidFill>
                          <a:latin typeface="Times New Roman" panose="02020603050405020304" pitchFamily="18" charset="0"/>
                          <a:cs typeface="Times New Roman" panose="02020603050405020304" pitchFamily="18" charset="0"/>
                        </a:rPr>
                        <a:t>đắn</a:t>
                      </a:r>
                      <a:endParaRPr lang="vi-VN" sz="3200" dirty="0">
                        <a:solidFill>
                          <a:srgbClr val="0070C0"/>
                        </a:solidFill>
                      </a:endParaRPr>
                    </a:p>
                  </a:txBody>
                  <a:tcPr>
                    <a:lnB w="12700" cap="flat" cmpd="sng" algn="ctr">
                      <a:solidFill>
                        <a:schemeClr val="tx1"/>
                      </a:solidFill>
                      <a:prstDash val="solid"/>
                      <a:round/>
                      <a:headEnd type="none" w="med" len="med"/>
                      <a:tailEnd type="none" w="med" len="med"/>
                    </a:lnB>
                    <a:noFill/>
                  </a:tcPr>
                </a:tc>
              </a:tr>
              <a:tr h="53862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vi-VN" sz="2800" dirty="0">
                          <a:solidFill>
                            <a:schemeClr val="tx1"/>
                          </a:solidFill>
                          <a:latin typeface="Times New Roman" panose="02020603050405020304" pitchFamily="18" charset="0"/>
                          <a:cs typeface="Times New Roman" panose="02020603050405020304" pitchFamily="18" charset="0"/>
                        </a:rPr>
                        <a:t>Ngụy</a:t>
                      </a:r>
                      <a:r>
                        <a:rPr lang="vi-VN" sz="2800" baseline="0" dirty="0">
                          <a:solidFill>
                            <a:schemeClr val="tx1"/>
                          </a:solidFill>
                          <a:latin typeface="Times New Roman" panose="02020603050405020304" pitchFamily="18" charset="0"/>
                          <a:cs typeface="Times New Roman" panose="02020603050405020304" pitchFamily="18" charset="0"/>
                        </a:rPr>
                        <a:t> biện «Anh Cũng Vậy»</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luôn</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liên</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quan</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đến</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việc</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bị</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buộc</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tội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đạo</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đức</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giả</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hoặc</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không</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thực</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hành</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những</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gì</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mình</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thuyết</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giảng</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hai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sai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lầm</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tạo</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nên</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một</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sai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lầm</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đúng</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thường</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thì</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không</a:t>
                      </a:r>
                      <a:r>
                        <a:rPr lang="fr-FR" sz="2800" dirty="0">
                          <a:solidFill>
                            <a:schemeClr val="tx1"/>
                          </a:solidFill>
                          <a:latin typeface="Times New Roman" panose="02020603050405020304" pitchFamily="18" charset="0"/>
                          <a:cs typeface="Times New Roman" panose="02020603050405020304" pitchFamily="18" charset="0"/>
                        </a:rPr>
                        <a:t>. </a:t>
                      </a:r>
                      <a:endParaRPr lang="vi-VN" sz="2800" b="1" dirty="0">
                        <a:solidFill>
                          <a:schemeClr val="tx1"/>
                        </a:solidFill>
                        <a:latin typeface="Times New Roman" panose="02020603050405020304" pitchFamily="18" charset="0"/>
                        <a:cs typeface="Times New Roman" panose="02020603050405020304" pitchFamily="18" charset="0"/>
                      </a:endParaRPr>
                    </a:p>
                    <a:p>
                      <a:pPr marL="0" indent="0">
                        <a:buNone/>
                      </a:pPr>
                      <a:r>
                        <a:rPr lang="fr-FR" sz="2800" dirty="0" err="1">
                          <a:solidFill>
                            <a:schemeClr val="tx1"/>
                          </a:solidFill>
                          <a:latin typeface="Times New Roman" panose="02020603050405020304" pitchFamily="18" charset="0"/>
                          <a:cs typeface="Times New Roman" panose="02020603050405020304" pitchFamily="18" charset="0"/>
                        </a:rPr>
                        <a:t>Đây</a:t>
                      </a:r>
                      <a:r>
                        <a:rPr lang="fr-FR" sz="2800" dirty="0">
                          <a:solidFill>
                            <a:schemeClr val="tx1"/>
                          </a:solidFill>
                          <a:latin typeface="Times New Roman" panose="02020603050405020304" pitchFamily="18" charset="0"/>
                          <a:cs typeface="Times New Roman" panose="02020603050405020304" pitchFamily="18" charset="0"/>
                        </a:rPr>
                        <a:t> là </a:t>
                      </a:r>
                      <a:r>
                        <a:rPr lang="fr-FR" sz="2800" dirty="0" err="1">
                          <a:solidFill>
                            <a:schemeClr val="tx1"/>
                          </a:solidFill>
                          <a:latin typeface="Times New Roman" panose="02020603050405020304" pitchFamily="18" charset="0"/>
                          <a:cs typeface="Times New Roman" panose="02020603050405020304" pitchFamily="18" charset="0"/>
                        </a:rPr>
                        <a:t>một</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ví</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dụ</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về</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một</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lập</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luận</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mắc</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phải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sai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lầm</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về</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vẻ</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ngoài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người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đang</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nói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nhưng</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không</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phạm</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phải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sai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lầm</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hai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điều</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sai</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thành</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một</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điều</a:t>
                      </a:r>
                      <a:r>
                        <a:rPr lang="fr-FR" sz="2800" dirty="0">
                          <a:solidFill>
                            <a:schemeClr val="tx1"/>
                          </a:solidFill>
                          <a:latin typeface="Times New Roman" panose="02020603050405020304" pitchFamily="18" charset="0"/>
                          <a:cs typeface="Times New Roman" panose="02020603050405020304" pitchFamily="18" charset="0"/>
                        </a:rPr>
                        <a:t> </a:t>
                      </a:r>
                      <a:r>
                        <a:rPr lang="fr-FR" sz="2800" dirty="0" err="1">
                          <a:solidFill>
                            <a:schemeClr val="tx1"/>
                          </a:solidFill>
                          <a:latin typeface="Times New Roman" panose="02020603050405020304" pitchFamily="18" charset="0"/>
                          <a:cs typeface="Times New Roman" panose="02020603050405020304" pitchFamily="18" charset="0"/>
                        </a:rPr>
                        <a:t>đúng</a:t>
                      </a:r>
                      <a:r>
                        <a:rPr lang="fr-FR" sz="2800" dirty="0">
                          <a:solidFill>
                            <a:schemeClr val="tx1"/>
                          </a:solidFill>
                          <a:latin typeface="Times New Roman" panose="02020603050405020304" pitchFamily="18" charset="0"/>
                          <a:cs typeface="Times New Roman" panose="02020603050405020304" pitchFamily="18" charset="0"/>
                        </a:rPr>
                        <a:t>: </a:t>
                      </a:r>
                      <a:endParaRPr lang="vi-VN" sz="2800" b="1" dirty="0">
                        <a:solidFill>
                          <a:schemeClr val="tx1"/>
                        </a:solidFill>
                        <a:latin typeface="Times New Roman" panose="02020603050405020304" pitchFamily="18" charset="0"/>
                        <a:cs typeface="Times New Roman" panose="02020603050405020304" pitchFamily="18" charset="0"/>
                      </a:endParaRPr>
                    </a:p>
                    <a:p>
                      <a:r>
                        <a:rPr lang="fr-FR" sz="2000" dirty="0" err="1">
                          <a:solidFill>
                            <a:schemeClr val="tx1"/>
                          </a:solidFill>
                          <a:latin typeface="Times New Roman" panose="02020603050405020304" pitchFamily="18" charset="0"/>
                          <a:cs typeface="Times New Roman" panose="02020603050405020304" pitchFamily="18" charset="0"/>
                        </a:rPr>
                        <a:t>Tôi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không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thể</a:t>
                      </a:r>
                      <a:r>
                        <a:rPr lang="fr-FR" sz="2000" dirty="0">
                          <a:solidFill>
                            <a:schemeClr val="tx1"/>
                          </a:solidFill>
                          <a:latin typeface="Times New Roman" panose="02020603050405020304" pitchFamily="18" charset="0"/>
                          <a:cs typeface="Times New Roman" panose="02020603050405020304" pitchFamily="18" charset="0"/>
                        </a:rPr>
                        <a:t> tin </a:t>
                      </a:r>
                      <a:r>
                        <a:rPr lang="fr-FR" sz="2000" dirty="0" err="1">
                          <a:solidFill>
                            <a:schemeClr val="tx1"/>
                          </a:solidFill>
                          <a:latin typeface="Times New Roman" panose="02020603050405020304" pitchFamily="18" charset="0"/>
                          <a:cs typeface="Times New Roman" panose="02020603050405020304" pitchFamily="18" charset="0"/>
                        </a:rPr>
                        <a:t>rằng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mục</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sư</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của</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chúng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tôi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đã</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nói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với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chúng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tôi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rằng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các</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bà</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vợ</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nên</a:t>
                      </a:r>
                      <a:r>
                        <a:rPr lang="fr-FR" sz="2000" dirty="0">
                          <a:solidFill>
                            <a:schemeClr val="tx1"/>
                          </a:solidFill>
                          <a:latin typeface="Times New Roman" panose="02020603050405020304" pitchFamily="18" charset="0"/>
                          <a:cs typeface="Times New Roman" panose="02020603050405020304" pitchFamily="18" charset="0"/>
                        </a:rPr>
                        <a:t> ở </a:t>
                      </a:r>
                      <a:r>
                        <a:rPr lang="fr-FR" sz="2000" dirty="0" err="1">
                          <a:solidFill>
                            <a:schemeClr val="tx1"/>
                          </a:solidFill>
                          <a:latin typeface="Times New Roman" panose="02020603050405020304" pitchFamily="18" charset="0"/>
                          <a:cs typeface="Times New Roman" panose="02020603050405020304" pitchFamily="18" charset="0"/>
                        </a:rPr>
                        <a:t>nhà</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và</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không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đi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làm</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Thật</a:t>
                      </a:r>
                      <a:r>
                        <a:rPr lang="fr-FR" sz="2000" dirty="0">
                          <a:solidFill>
                            <a:schemeClr val="tx1"/>
                          </a:solidFill>
                          <a:latin typeface="Times New Roman" panose="02020603050405020304" pitchFamily="18" charset="0"/>
                          <a:cs typeface="Times New Roman" panose="02020603050405020304" pitchFamily="18" charset="0"/>
                        </a:rPr>
                        <a:t> là </a:t>
                      </a:r>
                      <a:r>
                        <a:rPr lang="fr-FR" sz="2000" dirty="0" err="1">
                          <a:solidFill>
                            <a:schemeClr val="tx1"/>
                          </a:solidFill>
                          <a:latin typeface="Times New Roman" panose="02020603050405020304" pitchFamily="18" charset="0"/>
                          <a:cs typeface="Times New Roman" panose="02020603050405020304" pitchFamily="18" charset="0"/>
                        </a:rPr>
                        <a:t>một</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kẻ</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khốn</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nạn</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Tôi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tình</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cờ</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biết</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được</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rằng</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chính</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vợ</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anh</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ấy</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đã</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làm</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việc</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để</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nuôi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anh</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ấy</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học</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đại</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học</a:t>
                      </a:r>
                      <a:r>
                        <a:rPr lang="fr-FR" sz="2000" dirty="0">
                          <a:solidFill>
                            <a:schemeClr val="tx1"/>
                          </a:solidFill>
                          <a:latin typeface="Times New Roman" panose="02020603050405020304" pitchFamily="18" charset="0"/>
                          <a:cs typeface="Times New Roman" panose="02020603050405020304" pitchFamily="18" charset="0"/>
                        </a:rPr>
                        <a:t>. </a:t>
                      </a:r>
                      <a:endParaRPr lang="vi-VN" sz="2000" dirty="0">
                        <a:solidFill>
                          <a:schemeClr val="tx1"/>
                        </a:solidFill>
                        <a:latin typeface="Times New Roman" panose="02020603050405020304" pitchFamily="18" charset="0"/>
                        <a:cs typeface="Times New Roman" panose="02020603050405020304" pitchFamily="18" charset="0"/>
                      </a:endParaRPr>
                    </a:p>
                    <a:p>
                      <a:pPr marL="0" indent="354330">
                        <a:buNone/>
                      </a:pPr>
                      <a:r>
                        <a:rPr lang="fr-FR" sz="3200" dirty="0" err="1">
                          <a:solidFill>
                            <a:schemeClr val="tx1"/>
                          </a:solidFill>
                        </a:rPr>
                        <a:t>Tất</a:t>
                      </a:r>
                      <a:r>
                        <a:rPr lang="fr-FR" sz="3200" dirty="0">
                          <a:solidFill>
                            <a:schemeClr val="tx1"/>
                          </a:solidFill>
                        </a:rPr>
                        <a:t> </a:t>
                      </a:r>
                      <a:r>
                        <a:rPr lang="fr-FR" sz="3200" dirty="0" err="1">
                          <a:solidFill>
                            <a:schemeClr val="tx1"/>
                          </a:solidFill>
                        </a:rPr>
                        <a:t>nhiên</a:t>
                      </a:r>
                      <a:r>
                        <a:rPr lang="fr-FR" sz="3200" dirty="0">
                          <a:solidFill>
                            <a:schemeClr val="tx1"/>
                          </a:solidFill>
                        </a:rPr>
                        <a:t>, </a:t>
                      </a:r>
                      <a:r>
                        <a:rPr lang="fr-FR" sz="3200" dirty="0" err="1">
                          <a:solidFill>
                            <a:schemeClr val="tx1"/>
                          </a:solidFill>
                        </a:rPr>
                        <a:t>việc</a:t>
                      </a:r>
                      <a:r>
                        <a:rPr lang="fr-FR" sz="3200" dirty="0">
                          <a:solidFill>
                            <a:schemeClr val="tx1"/>
                          </a:solidFill>
                        </a:rPr>
                        <a:t> </a:t>
                      </a:r>
                      <a:r>
                        <a:rPr lang="fr-FR" sz="3200" dirty="0" err="1">
                          <a:solidFill>
                            <a:schemeClr val="tx1"/>
                          </a:solidFill>
                        </a:rPr>
                        <a:t>họ</a:t>
                      </a:r>
                      <a:r>
                        <a:rPr lang="fr-FR" sz="3200" dirty="0">
                          <a:solidFill>
                            <a:schemeClr val="tx1"/>
                          </a:solidFill>
                        </a:rPr>
                        <a:t> </a:t>
                      </a:r>
                      <a:r>
                        <a:rPr lang="fr-FR" sz="3200" dirty="0" err="1">
                          <a:solidFill>
                            <a:schemeClr val="tx1"/>
                          </a:solidFill>
                        </a:rPr>
                        <a:t>có</a:t>
                      </a:r>
                      <a:r>
                        <a:rPr lang="fr-FR" sz="3200" dirty="0">
                          <a:solidFill>
                            <a:schemeClr val="tx1"/>
                          </a:solidFill>
                        </a:rPr>
                        <a:t> </a:t>
                      </a:r>
                      <a:r>
                        <a:rPr lang="fr-FR" sz="3200" dirty="0" err="1">
                          <a:solidFill>
                            <a:schemeClr val="tx1"/>
                          </a:solidFill>
                        </a:rPr>
                        <a:t>làm</a:t>
                      </a:r>
                      <a:r>
                        <a:rPr lang="fr-FR" sz="3200" dirty="0">
                          <a:solidFill>
                            <a:schemeClr val="tx1"/>
                          </a:solidFill>
                        </a:rPr>
                        <a:t> </a:t>
                      </a:r>
                      <a:r>
                        <a:rPr lang="fr-FR" sz="3200" dirty="0" err="1">
                          <a:solidFill>
                            <a:schemeClr val="tx1"/>
                          </a:solidFill>
                        </a:rPr>
                        <a:t>hay</a:t>
                      </a:r>
                      <a:r>
                        <a:rPr lang="fr-FR" sz="3200" dirty="0">
                          <a:solidFill>
                            <a:schemeClr val="tx1"/>
                          </a:solidFill>
                        </a:rPr>
                        <a:t> </a:t>
                      </a:r>
                      <a:r>
                        <a:rPr lang="fr-FR" sz="3200" dirty="0" err="1">
                          <a:solidFill>
                            <a:schemeClr val="tx1"/>
                          </a:solidFill>
                        </a:rPr>
                        <a:t>không</a:t>
                      </a:r>
                      <a:r>
                        <a:rPr lang="fr-FR" sz="3200" dirty="0">
                          <a:solidFill>
                            <a:schemeClr val="tx1"/>
                          </a:solidFill>
                        </a:rPr>
                        <a:t> </a:t>
                      </a:r>
                      <a:r>
                        <a:rPr lang="fr-FR" sz="3200" dirty="0" err="1">
                          <a:solidFill>
                            <a:schemeClr val="tx1"/>
                          </a:solidFill>
                        </a:rPr>
                        <a:t>vẫn</a:t>
                      </a:r>
                      <a:r>
                        <a:rPr lang="fr-FR" sz="3200" dirty="0">
                          <a:solidFill>
                            <a:schemeClr val="tx1"/>
                          </a:solidFill>
                        </a:rPr>
                        <a:t> </a:t>
                      </a:r>
                      <a:r>
                        <a:rPr lang="fr-FR" sz="3200" dirty="0" err="1">
                          <a:solidFill>
                            <a:schemeClr val="tx1"/>
                          </a:solidFill>
                        </a:rPr>
                        <a:t>còn</a:t>
                      </a:r>
                      <a:r>
                        <a:rPr lang="fr-FR" sz="3200" dirty="0">
                          <a:solidFill>
                            <a:schemeClr val="tx1"/>
                          </a:solidFill>
                        </a:rPr>
                        <a:t> </a:t>
                      </a:r>
                      <a:r>
                        <a:rPr lang="fr-FR" sz="3200" dirty="0" err="1">
                          <a:solidFill>
                            <a:schemeClr val="tx1"/>
                          </a:solidFill>
                        </a:rPr>
                        <a:t>gây</a:t>
                      </a:r>
                      <a:r>
                        <a:rPr lang="fr-FR" sz="3200" dirty="0">
                          <a:solidFill>
                            <a:schemeClr val="tx1"/>
                          </a:solidFill>
                        </a:rPr>
                        <a:t> </a:t>
                      </a:r>
                      <a:r>
                        <a:rPr lang="fr-FR" sz="3200" dirty="0" err="1">
                          <a:solidFill>
                            <a:schemeClr val="tx1"/>
                          </a:solidFill>
                        </a:rPr>
                        <a:t>tranh</a:t>
                      </a:r>
                      <a:r>
                        <a:rPr lang="fr-FR" sz="3200" dirty="0">
                          <a:solidFill>
                            <a:schemeClr val="tx1"/>
                          </a:solidFill>
                        </a:rPr>
                        <a:t> </a:t>
                      </a:r>
                      <a:r>
                        <a:rPr lang="fr-FR" sz="3200" dirty="0" err="1">
                          <a:solidFill>
                            <a:schemeClr val="tx1"/>
                          </a:solidFill>
                        </a:rPr>
                        <a:t>cãi</a:t>
                      </a:r>
                      <a:r>
                        <a:rPr lang="fr-FR" sz="3200" dirty="0">
                          <a:solidFill>
                            <a:schemeClr val="tx1"/>
                          </a:solidFill>
                        </a:rPr>
                        <a:t>. </a:t>
                      </a:r>
                      <a:endParaRPr lang="vi-VN" sz="3200" b="1" dirty="0">
                        <a:solidFill>
                          <a:schemeClr val="tx1"/>
                        </a:solidFill>
                      </a:endParaRPr>
                    </a:p>
                    <a:p>
                      <a:pPr marL="0" indent="354330">
                        <a:buNone/>
                      </a:pPr>
                      <a:r>
                        <a:rPr lang="fr-FR" sz="2000" dirty="0" err="1">
                          <a:solidFill>
                            <a:schemeClr val="tx1"/>
                          </a:solidFill>
                        </a:rPr>
                        <a:t>Ngụy</a:t>
                      </a:r>
                      <a:r>
                        <a:rPr lang="fr-FR" sz="2000" dirty="0">
                          <a:solidFill>
                            <a:schemeClr val="tx1"/>
                          </a:solidFill>
                        </a:rPr>
                        <a:t> </a:t>
                      </a:r>
                      <a:r>
                        <a:rPr lang="fr-FR" sz="2000" dirty="0" err="1">
                          <a:solidFill>
                            <a:schemeClr val="tx1"/>
                          </a:solidFill>
                        </a:rPr>
                        <a:t>biện</a:t>
                      </a:r>
                      <a:r>
                        <a:rPr lang="fr-FR" sz="2000" dirty="0">
                          <a:solidFill>
                            <a:schemeClr val="tx1"/>
                          </a:solidFill>
                        </a:rPr>
                        <a:t> </a:t>
                      </a:r>
                      <a:r>
                        <a:rPr lang="fr-FR" sz="2000" dirty="0" err="1">
                          <a:solidFill>
                            <a:schemeClr val="tx1"/>
                          </a:solidFill>
                        </a:rPr>
                        <a:t>hai</a:t>
                      </a:r>
                      <a:r>
                        <a:rPr lang="fr-FR" sz="2000" dirty="0">
                          <a:solidFill>
                            <a:schemeClr val="tx1"/>
                          </a:solidFill>
                        </a:rPr>
                        <a:t> </a:t>
                      </a:r>
                      <a:r>
                        <a:rPr lang="fr-FR" sz="2000" dirty="0" err="1">
                          <a:solidFill>
                            <a:schemeClr val="tx1"/>
                          </a:solidFill>
                        </a:rPr>
                        <a:t>sai</a:t>
                      </a:r>
                      <a:r>
                        <a:rPr lang="fr-FR" sz="2000" dirty="0">
                          <a:solidFill>
                            <a:schemeClr val="tx1"/>
                          </a:solidFill>
                        </a:rPr>
                        <a:t> </a:t>
                      </a:r>
                      <a:r>
                        <a:rPr lang="fr-FR" sz="2000" dirty="0" err="1">
                          <a:solidFill>
                            <a:schemeClr val="tx1"/>
                          </a:solidFill>
                        </a:rPr>
                        <a:t>thành</a:t>
                      </a:r>
                      <a:r>
                        <a:rPr lang="fr-FR" sz="2000" dirty="0">
                          <a:solidFill>
                            <a:schemeClr val="tx1"/>
                          </a:solidFill>
                        </a:rPr>
                        <a:t> </a:t>
                      </a:r>
                      <a:r>
                        <a:rPr lang="fr-FR" sz="2000" dirty="0" err="1">
                          <a:solidFill>
                            <a:schemeClr val="tx1"/>
                          </a:solidFill>
                        </a:rPr>
                        <a:t>một</a:t>
                      </a:r>
                      <a:r>
                        <a:rPr lang="fr-FR" sz="2000" dirty="0">
                          <a:solidFill>
                            <a:schemeClr val="tx1"/>
                          </a:solidFill>
                        </a:rPr>
                        <a:t> </a:t>
                      </a:r>
                      <a:r>
                        <a:rPr lang="fr-FR" sz="2000" dirty="0" err="1">
                          <a:solidFill>
                            <a:schemeClr val="tx1"/>
                          </a:solidFill>
                        </a:rPr>
                        <a:t>đúng</a:t>
                      </a:r>
                      <a:r>
                        <a:rPr lang="fr-FR" sz="2000" dirty="0">
                          <a:solidFill>
                            <a:schemeClr val="tx1"/>
                          </a:solidFill>
                        </a:rPr>
                        <a:t> </a:t>
                      </a:r>
                      <a:r>
                        <a:rPr lang="fr-FR" sz="2000" dirty="0" err="1">
                          <a:solidFill>
                            <a:schemeClr val="tx1"/>
                          </a:solidFill>
                        </a:rPr>
                        <a:t>thường</a:t>
                      </a:r>
                      <a:r>
                        <a:rPr lang="fr-FR" sz="2000" dirty="0">
                          <a:solidFill>
                            <a:schemeClr val="tx1"/>
                          </a:solidFill>
                        </a:rPr>
                        <a:t> </a:t>
                      </a:r>
                      <a:r>
                        <a:rPr lang="fr-FR" sz="2000" dirty="0" err="1">
                          <a:solidFill>
                            <a:schemeClr val="tx1"/>
                          </a:solidFill>
                        </a:rPr>
                        <a:t>bị</a:t>
                      </a:r>
                      <a:r>
                        <a:rPr lang="fr-FR" sz="2000" dirty="0">
                          <a:solidFill>
                            <a:schemeClr val="tx1"/>
                          </a:solidFill>
                        </a:rPr>
                        <a:t> </a:t>
                      </a:r>
                      <a:r>
                        <a:rPr lang="fr-FR" sz="2000" dirty="0" err="1">
                          <a:solidFill>
                            <a:schemeClr val="tx1"/>
                          </a:solidFill>
                        </a:rPr>
                        <a:t>nhầm</a:t>
                      </a:r>
                      <a:r>
                        <a:rPr lang="fr-FR" sz="2000" dirty="0">
                          <a:solidFill>
                            <a:schemeClr val="tx1"/>
                          </a:solidFill>
                        </a:rPr>
                        <a:t> </a:t>
                      </a:r>
                      <a:r>
                        <a:rPr lang="fr-FR" sz="2000" dirty="0" err="1">
                          <a:solidFill>
                            <a:schemeClr val="tx1"/>
                          </a:solidFill>
                        </a:rPr>
                        <a:t>lẫn</a:t>
                      </a:r>
                      <a:r>
                        <a:rPr lang="fr-FR" sz="2000" dirty="0">
                          <a:solidFill>
                            <a:schemeClr val="tx1"/>
                          </a:solidFill>
                        </a:rPr>
                        <a:t> </a:t>
                      </a:r>
                      <a:r>
                        <a:rPr lang="fr-FR" sz="2000" dirty="0" err="1">
                          <a:solidFill>
                            <a:schemeClr val="tx1"/>
                          </a:solidFill>
                        </a:rPr>
                        <a:t>với</a:t>
                      </a:r>
                      <a:r>
                        <a:rPr lang="fr-FR" sz="2000" dirty="0">
                          <a:solidFill>
                            <a:schemeClr val="tx1"/>
                          </a:solidFill>
                        </a:rPr>
                        <a:t> </a:t>
                      </a:r>
                      <a:r>
                        <a:rPr lang="fr-FR" sz="2000" dirty="0" err="1">
                          <a:solidFill>
                            <a:schemeClr val="tx1"/>
                          </a:solidFill>
                        </a:rPr>
                        <a:t>ngụy</a:t>
                      </a:r>
                      <a:r>
                        <a:rPr lang="fr-FR" sz="2000" dirty="0">
                          <a:solidFill>
                            <a:schemeClr val="tx1"/>
                          </a:solidFill>
                        </a:rPr>
                        <a:t> </a:t>
                      </a:r>
                      <a:r>
                        <a:rPr lang="fr-FR" sz="2000" dirty="0" err="1">
                          <a:solidFill>
                            <a:schemeClr val="tx1"/>
                          </a:solidFill>
                        </a:rPr>
                        <a:t>biện</a:t>
                      </a:r>
                      <a:r>
                        <a:rPr lang="fr-FR" sz="2000" dirty="0">
                          <a:solidFill>
                            <a:schemeClr val="tx1"/>
                          </a:solidFill>
                        </a:rPr>
                        <a:t> </a:t>
                      </a:r>
                      <a:r>
                        <a:rPr lang="fr-FR" sz="2000" dirty="0" err="1">
                          <a:solidFill>
                            <a:schemeClr val="tx1"/>
                          </a:solidFill>
                        </a:rPr>
                        <a:t>về</a:t>
                      </a:r>
                      <a:r>
                        <a:rPr lang="fr-FR" sz="2000" dirty="0">
                          <a:solidFill>
                            <a:schemeClr val="tx1"/>
                          </a:solidFill>
                        </a:rPr>
                        <a:t> </a:t>
                      </a:r>
                      <a:r>
                        <a:rPr lang="fr-FR" sz="2000" dirty="0" err="1">
                          <a:solidFill>
                            <a:schemeClr val="tx1"/>
                          </a:solidFill>
                        </a:rPr>
                        <a:t>vẻ</a:t>
                      </a:r>
                      <a:r>
                        <a:rPr lang="fr-FR" sz="2000" dirty="0">
                          <a:solidFill>
                            <a:schemeClr val="tx1"/>
                          </a:solidFill>
                        </a:rPr>
                        <a:t> </a:t>
                      </a:r>
                      <a:r>
                        <a:rPr lang="fr-FR" sz="2000" dirty="0" err="1">
                          <a:solidFill>
                            <a:schemeClr val="tx1"/>
                          </a:solidFill>
                        </a:rPr>
                        <a:t>ngoài</a:t>
                      </a:r>
                      <a:r>
                        <a:rPr lang="fr-FR" sz="2000" dirty="0">
                          <a:solidFill>
                            <a:schemeClr val="tx1"/>
                          </a:solidFill>
                        </a:rPr>
                        <a:t> </a:t>
                      </a:r>
                      <a:r>
                        <a:rPr lang="fr-FR" sz="2000" dirty="0" err="1">
                          <a:solidFill>
                            <a:schemeClr val="tx1"/>
                          </a:solidFill>
                        </a:rPr>
                        <a:t>của</a:t>
                      </a:r>
                      <a:r>
                        <a:rPr lang="fr-FR" sz="2000" dirty="0">
                          <a:solidFill>
                            <a:schemeClr val="tx1"/>
                          </a:solidFill>
                        </a:rPr>
                        <a:t> </a:t>
                      </a:r>
                      <a:r>
                        <a:rPr lang="fr-FR" sz="2000" dirty="0" err="1">
                          <a:solidFill>
                            <a:schemeClr val="tx1"/>
                          </a:solidFill>
                        </a:rPr>
                        <a:t>người</a:t>
                      </a:r>
                      <a:r>
                        <a:rPr lang="fr-FR" sz="2000" dirty="0">
                          <a:solidFill>
                            <a:schemeClr val="tx1"/>
                          </a:solidFill>
                        </a:rPr>
                        <a:t> </a:t>
                      </a:r>
                      <a:r>
                        <a:rPr lang="fr-FR" sz="2000" dirty="0" err="1">
                          <a:solidFill>
                            <a:schemeClr val="tx1"/>
                          </a:solidFill>
                        </a:rPr>
                        <a:t>đang</a:t>
                      </a:r>
                      <a:r>
                        <a:rPr lang="fr-FR" sz="2000" dirty="0">
                          <a:solidFill>
                            <a:schemeClr val="tx1"/>
                          </a:solidFill>
                        </a:rPr>
                        <a:t> </a:t>
                      </a:r>
                      <a:r>
                        <a:rPr lang="fr-FR" sz="2000" dirty="0" err="1">
                          <a:solidFill>
                            <a:schemeClr val="tx1"/>
                          </a:solidFill>
                        </a:rPr>
                        <a:t>nói</a:t>
                      </a:r>
                      <a:r>
                        <a:rPr lang="fr-FR" sz="2000" dirty="0">
                          <a:solidFill>
                            <a:schemeClr val="tx1"/>
                          </a:solidFill>
                        </a:rPr>
                        <a:t>. </a:t>
                      </a:r>
                      <a:r>
                        <a:rPr lang="fr-FR" sz="2000" dirty="0" err="1">
                          <a:solidFill>
                            <a:schemeClr val="tx1"/>
                          </a:solidFill>
                        </a:rPr>
                        <a:t>Điều</a:t>
                      </a:r>
                      <a:r>
                        <a:rPr lang="fr-FR" sz="2000" dirty="0">
                          <a:solidFill>
                            <a:schemeClr val="tx1"/>
                          </a:solidFill>
                        </a:rPr>
                        <a:t> </a:t>
                      </a:r>
                      <a:r>
                        <a:rPr lang="fr-FR" sz="2000" dirty="0" err="1">
                          <a:solidFill>
                            <a:schemeClr val="tx1"/>
                          </a:solidFill>
                        </a:rPr>
                        <a:t>này</a:t>
                      </a:r>
                      <a:r>
                        <a:rPr lang="fr-FR" sz="2000" dirty="0">
                          <a:solidFill>
                            <a:schemeClr val="tx1"/>
                          </a:solidFill>
                        </a:rPr>
                        <a:t> </a:t>
                      </a:r>
                      <a:r>
                        <a:rPr lang="fr-FR" sz="2000" dirty="0" err="1">
                          <a:solidFill>
                            <a:schemeClr val="tx1"/>
                          </a:solidFill>
                        </a:rPr>
                        <a:t>cũng</a:t>
                      </a:r>
                      <a:r>
                        <a:rPr lang="fr-FR" sz="2000" dirty="0">
                          <a:solidFill>
                            <a:schemeClr val="tx1"/>
                          </a:solidFill>
                        </a:rPr>
                        <a:t> </a:t>
                      </a:r>
                      <a:r>
                        <a:rPr lang="fr-FR" sz="2000" dirty="0" err="1">
                          <a:solidFill>
                            <a:schemeClr val="tx1"/>
                          </a:solidFill>
                        </a:rPr>
                        <a:t>dễ</a:t>
                      </a:r>
                      <a:r>
                        <a:rPr lang="fr-FR" sz="2000" dirty="0">
                          <a:solidFill>
                            <a:schemeClr val="tx1"/>
                          </a:solidFill>
                        </a:rPr>
                        <a:t> </a:t>
                      </a:r>
                      <a:r>
                        <a:rPr lang="fr-FR" sz="2000" dirty="0" err="1">
                          <a:solidFill>
                            <a:schemeClr val="tx1"/>
                          </a:solidFill>
                        </a:rPr>
                        <a:t>hiểu</a:t>
                      </a:r>
                      <a:r>
                        <a:rPr lang="fr-FR" sz="2000" dirty="0">
                          <a:solidFill>
                            <a:schemeClr val="tx1"/>
                          </a:solidFill>
                        </a:rPr>
                        <a:t>, </a:t>
                      </a:r>
                      <a:r>
                        <a:rPr lang="fr-FR" sz="2000" dirty="0" err="1">
                          <a:solidFill>
                            <a:schemeClr val="tx1"/>
                          </a:solidFill>
                        </a:rPr>
                        <a:t>vì</a:t>
                      </a:r>
                      <a:r>
                        <a:rPr lang="fr-FR" sz="2000" dirty="0">
                          <a:solidFill>
                            <a:schemeClr val="tx1"/>
                          </a:solidFill>
                        </a:rPr>
                        <a:t> </a:t>
                      </a:r>
                      <a:r>
                        <a:rPr lang="fr-FR" sz="2000" dirty="0" err="1">
                          <a:solidFill>
                            <a:schemeClr val="tx1"/>
                          </a:solidFill>
                        </a:rPr>
                        <a:t>rất</a:t>
                      </a:r>
                      <a:r>
                        <a:rPr lang="fr-FR" sz="2000" dirty="0">
                          <a:solidFill>
                            <a:schemeClr val="tx1"/>
                          </a:solidFill>
                        </a:rPr>
                        <a:t> </a:t>
                      </a:r>
                      <a:r>
                        <a:rPr lang="fr-FR" sz="2000" dirty="0" err="1">
                          <a:solidFill>
                            <a:schemeClr val="tx1"/>
                          </a:solidFill>
                        </a:rPr>
                        <a:t>dễ</a:t>
                      </a:r>
                      <a:r>
                        <a:rPr lang="fr-FR" sz="2000" dirty="0">
                          <a:solidFill>
                            <a:schemeClr val="tx1"/>
                          </a:solidFill>
                        </a:rPr>
                        <a:t> </a:t>
                      </a:r>
                      <a:r>
                        <a:rPr lang="fr-FR" sz="2000" dirty="0" err="1">
                          <a:solidFill>
                            <a:schemeClr val="tx1"/>
                          </a:solidFill>
                        </a:rPr>
                        <a:t>nghĩ</a:t>
                      </a:r>
                      <a:r>
                        <a:rPr lang="fr-FR" sz="2000" dirty="0">
                          <a:solidFill>
                            <a:schemeClr val="tx1"/>
                          </a:solidFill>
                        </a:rPr>
                        <a:t> ra </a:t>
                      </a:r>
                      <a:r>
                        <a:rPr lang="fr-FR" sz="2000" dirty="0" err="1">
                          <a:solidFill>
                            <a:schemeClr val="tx1"/>
                          </a:solidFill>
                        </a:rPr>
                        <a:t>những</a:t>
                      </a:r>
                      <a:r>
                        <a:rPr lang="fr-FR" sz="2000" dirty="0">
                          <a:solidFill>
                            <a:schemeClr val="tx1"/>
                          </a:solidFill>
                        </a:rPr>
                        <a:t> </a:t>
                      </a:r>
                      <a:r>
                        <a:rPr lang="fr-FR" sz="2000" dirty="0" err="1">
                          <a:solidFill>
                            <a:schemeClr val="tx1"/>
                          </a:solidFill>
                        </a:rPr>
                        <a:t>ví</a:t>
                      </a:r>
                      <a:r>
                        <a:rPr lang="fr-FR" sz="2000" dirty="0">
                          <a:solidFill>
                            <a:schemeClr val="tx1"/>
                          </a:solidFill>
                        </a:rPr>
                        <a:t> </a:t>
                      </a:r>
                      <a:r>
                        <a:rPr lang="fr-FR" sz="2000" dirty="0" err="1">
                          <a:solidFill>
                            <a:schemeClr val="tx1"/>
                          </a:solidFill>
                        </a:rPr>
                        <a:t>dụ</a:t>
                      </a:r>
                      <a:r>
                        <a:rPr lang="fr-FR" sz="2000" dirty="0">
                          <a:solidFill>
                            <a:schemeClr val="tx1"/>
                          </a:solidFill>
                        </a:rPr>
                        <a:t> </a:t>
                      </a:r>
                      <a:r>
                        <a:rPr lang="fr-FR" sz="2000" dirty="0" err="1">
                          <a:solidFill>
                            <a:schemeClr val="tx1"/>
                          </a:solidFill>
                        </a:rPr>
                        <a:t>về</a:t>
                      </a:r>
                      <a:r>
                        <a:rPr lang="fr-FR" sz="2000" dirty="0">
                          <a:solidFill>
                            <a:schemeClr val="tx1"/>
                          </a:solidFill>
                        </a:rPr>
                        <a:t> </a:t>
                      </a:r>
                      <a:r>
                        <a:rPr lang="fr-FR" sz="2000" dirty="0" err="1">
                          <a:solidFill>
                            <a:schemeClr val="tx1"/>
                          </a:solidFill>
                        </a:rPr>
                        <a:t>những</a:t>
                      </a:r>
                      <a:r>
                        <a:rPr lang="fr-FR" sz="2000" dirty="0">
                          <a:solidFill>
                            <a:schemeClr val="tx1"/>
                          </a:solidFill>
                        </a:rPr>
                        <a:t> </a:t>
                      </a:r>
                      <a:r>
                        <a:rPr lang="fr-FR" sz="2000" dirty="0" err="1">
                          <a:solidFill>
                            <a:schemeClr val="tx1"/>
                          </a:solidFill>
                        </a:rPr>
                        <a:t>lập</a:t>
                      </a:r>
                      <a:r>
                        <a:rPr lang="fr-FR" sz="2000" dirty="0">
                          <a:solidFill>
                            <a:schemeClr val="tx1"/>
                          </a:solidFill>
                        </a:rPr>
                        <a:t> </a:t>
                      </a:r>
                      <a:r>
                        <a:rPr lang="fr-FR" sz="2000" dirty="0" err="1">
                          <a:solidFill>
                            <a:schemeClr val="tx1"/>
                          </a:solidFill>
                        </a:rPr>
                        <a:t>luận</a:t>
                      </a:r>
                      <a:r>
                        <a:rPr lang="fr-FR" sz="2000" dirty="0">
                          <a:solidFill>
                            <a:schemeClr val="tx1"/>
                          </a:solidFill>
                        </a:rPr>
                        <a:t> </a:t>
                      </a:r>
                      <a:r>
                        <a:rPr lang="fr-FR" sz="2000" dirty="0" err="1">
                          <a:solidFill>
                            <a:schemeClr val="tx1"/>
                          </a:solidFill>
                        </a:rPr>
                        <a:t>phạm</a:t>
                      </a:r>
                      <a:r>
                        <a:rPr lang="fr-FR" sz="2000" dirty="0">
                          <a:solidFill>
                            <a:schemeClr val="tx1"/>
                          </a:solidFill>
                        </a:rPr>
                        <a:t> </a:t>
                      </a:r>
                      <a:r>
                        <a:rPr lang="fr-FR" sz="2000" dirty="0" err="1">
                          <a:solidFill>
                            <a:schemeClr val="tx1"/>
                          </a:solidFill>
                        </a:rPr>
                        <a:t>cả</a:t>
                      </a:r>
                      <a:r>
                        <a:rPr lang="fr-FR" sz="2000" dirty="0">
                          <a:solidFill>
                            <a:schemeClr val="tx1"/>
                          </a:solidFill>
                        </a:rPr>
                        <a:t> </a:t>
                      </a:r>
                      <a:r>
                        <a:rPr lang="fr-FR" sz="2000" dirty="0" err="1">
                          <a:solidFill>
                            <a:schemeClr val="tx1"/>
                          </a:solidFill>
                        </a:rPr>
                        <a:t>hai</a:t>
                      </a:r>
                      <a:r>
                        <a:rPr lang="fr-FR" sz="2000" dirty="0">
                          <a:solidFill>
                            <a:schemeClr val="tx1"/>
                          </a:solidFill>
                        </a:rPr>
                        <a:t> </a:t>
                      </a:r>
                      <a:r>
                        <a:rPr lang="fr-FR" sz="2000" dirty="0" err="1">
                          <a:solidFill>
                            <a:schemeClr val="tx1"/>
                          </a:solidFill>
                        </a:rPr>
                        <a:t>ngụy</a:t>
                      </a:r>
                      <a:r>
                        <a:rPr lang="fr-FR" sz="2000" dirty="0">
                          <a:solidFill>
                            <a:schemeClr val="tx1"/>
                          </a:solidFill>
                        </a:rPr>
                        <a:t> </a:t>
                      </a:r>
                      <a:r>
                        <a:rPr lang="fr-FR" sz="2000" dirty="0" err="1">
                          <a:solidFill>
                            <a:schemeClr val="tx1"/>
                          </a:solidFill>
                        </a:rPr>
                        <a:t>biện</a:t>
                      </a:r>
                      <a:r>
                        <a:rPr lang="fr-FR" sz="2000" dirty="0">
                          <a:solidFill>
                            <a:schemeClr val="tx1"/>
                          </a:solidFill>
                        </a:rPr>
                        <a:t>. </a:t>
                      </a:r>
                      <a:endParaRPr lang="vi-VN" sz="2000" b="1" dirty="0">
                        <a:solidFill>
                          <a:schemeClr val="tx1"/>
                        </a:solidFill>
                      </a:endParaRPr>
                    </a:p>
                    <a:p>
                      <a:pPr marL="0" indent="354330">
                        <a:buNone/>
                      </a:pPr>
                      <a:r>
                        <a:rPr lang="fr-FR" sz="2000" dirty="0" err="1">
                          <a:solidFill>
                            <a:schemeClr val="tx1"/>
                          </a:solidFill>
                        </a:rPr>
                        <a:t>Ví</a:t>
                      </a:r>
                      <a:r>
                        <a:rPr lang="fr-FR" sz="2000" dirty="0">
                          <a:solidFill>
                            <a:schemeClr val="tx1"/>
                          </a:solidFill>
                        </a:rPr>
                        <a:t> </a:t>
                      </a:r>
                      <a:r>
                        <a:rPr lang="fr-FR" sz="2000" dirty="0" err="1">
                          <a:solidFill>
                            <a:schemeClr val="tx1"/>
                          </a:solidFill>
                        </a:rPr>
                        <a:t>dụ</a:t>
                      </a:r>
                      <a:r>
                        <a:rPr lang="fr-FR" sz="2000" dirty="0">
                          <a:solidFill>
                            <a:schemeClr val="tx1"/>
                          </a:solidFill>
                        </a:rPr>
                        <a:t>: </a:t>
                      </a:r>
                      <a:endParaRPr lang="vi-VN" sz="2000" b="1" dirty="0">
                        <a:solidFill>
                          <a:schemeClr val="tx1"/>
                        </a:solidFill>
                      </a:endParaRPr>
                    </a:p>
                    <a:p>
                      <a:pPr marL="0" indent="354330"/>
                      <a:r>
                        <a:rPr lang="fr-FR" sz="2000" dirty="0" err="1">
                          <a:solidFill>
                            <a:schemeClr val="tx1"/>
                          </a:solidFill>
                        </a:rPr>
                        <a:t>Mẹ</a:t>
                      </a:r>
                      <a:r>
                        <a:rPr lang="fr-FR" sz="2000" dirty="0">
                          <a:solidFill>
                            <a:schemeClr val="tx1"/>
                          </a:solidFill>
                        </a:rPr>
                        <a:t>: Con </a:t>
                      </a:r>
                      <a:r>
                        <a:rPr lang="fr-FR" sz="2000" dirty="0" err="1">
                          <a:solidFill>
                            <a:schemeClr val="tx1"/>
                          </a:solidFill>
                        </a:rPr>
                        <a:t>ơi</a:t>
                      </a:r>
                      <a:r>
                        <a:rPr lang="fr-FR" sz="2000" dirty="0">
                          <a:solidFill>
                            <a:schemeClr val="tx1"/>
                          </a:solidFill>
                        </a:rPr>
                        <a:t>, </a:t>
                      </a:r>
                      <a:r>
                        <a:rPr lang="fr-FR" sz="2000" dirty="0" err="1">
                          <a:solidFill>
                            <a:schemeClr val="tx1"/>
                          </a:solidFill>
                        </a:rPr>
                        <a:t>ăn</a:t>
                      </a:r>
                      <a:r>
                        <a:rPr lang="fr-FR" sz="2000" dirty="0">
                          <a:solidFill>
                            <a:schemeClr val="tx1"/>
                          </a:solidFill>
                        </a:rPr>
                        <a:t> </a:t>
                      </a:r>
                      <a:r>
                        <a:rPr lang="fr-FR" sz="2000" dirty="0" err="1">
                          <a:solidFill>
                            <a:schemeClr val="tx1"/>
                          </a:solidFill>
                        </a:rPr>
                        <a:t>trộm</a:t>
                      </a:r>
                      <a:r>
                        <a:rPr lang="fr-FR" sz="2000" dirty="0">
                          <a:solidFill>
                            <a:schemeClr val="tx1"/>
                          </a:solidFill>
                        </a:rPr>
                        <a:t> là </a:t>
                      </a:r>
                      <a:r>
                        <a:rPr lang="fr-FR" sz="2000" dirty="0" err="1">
                          <a:solidFill>
                            <a:schemeClr val="tx1"/>
                          </a:solidFill>
                        </a:rPr>
                        <a:t>sai</a:t>
                      </a:r>
                      <a:r>
                        <a:rPr lang="fr-FR" sz="2000" dirty="0">
                          <a:solidFill>
                            <a:schemeClr val="tx1"/>
                          </a:solidFill>
                        </a:rPr>
                        <a:t> </a:t>
                      </a:r>
                      <a:r>
                        <a:rPr lang="fr-FR" sz="2000" dirty="0" err="1">
                          <a:solidFill>
                            <a:schemeClr val="tx1"/>
                          </a:solidFill>
                        </a:rPr>
                        <a:t>rồi</a:t>
                      </a:r>
                      <a:r>
                        <a:rPr lang="fr-FR" sz="2000" dirty="0">
                          <a:solidFill>
                            <a:schemeClr val="tx1"/>
                          </a:solidFill>
                        </a:rPr>
                        <a:t>. </a:t>
                      </a:r>
                      <a:r>
                        <a:rPr lang="fr-FR" sz="2000" dirty="0" err="1">
                          <a:solidFill>
                            <a:schemeClr val="tx1"/>
                          </a:solidFill>
                        </a:rPr>
                        <a:t>Bạn</a:t>
                      </a:r>
                      <a:r>
                        <a:rPr lang="fr-FR" sz="2000" dirty="0">
                          <a:solidFill>
                            <a:schemeClr val="tx1"/>
                          </a:solidFill>
                        </a:rPr>
                        <a:t> </a:t>
                      </a:r>
                      <a:r>
                        <a:rPr lang="fr-FR" sz="2000" dirty="0" err="1">
                          <a:solidFill>
                            <a:schemeClr val="tx1"/>
                          </a:solidFill>
                        </a:rPr>
                        <a:t>sẽ</a:t>
                      </a:r>
                      <a:r>
                        <a:rPr lang="fr-FR" sz="2000" dirty="0">
                          <a:solidFill>
                            <a:schemeClr val="tx1"/>
                          </a:solidFill>
                        </a:rPr>
                        <a:t> </a:t>
                      </a:r>
                      <a:r>
                        <a:rPr lang="fr-FR" sz="2000" dirty="0" err="1">
                          <a:solidFill>
                            <a:schemeClr val="tx1"/>
                          </a:solidFill>
                        </a:rPr>
                        <a:t>cảm</a:t>
                      </a:r>
                      <a:r>
                        <a:rPr lang="fr-FR" sz="2000" dirty="0">
                          <a:solidFill>
                            <a:schemeClr val="tx1"/>
                          </a:solidFill>
                        </a:rPr>
                        <a:t> </a:t>
                      </a:r>
                      <a:r>
                        <a:rPr lang="fr-FR" sz="2000" dirty="0" err="1">
                          <a:solidFill>
                            <a:schemeClr val="tx1"/>
                          </a:solidFill>
                        </a:rPr>
                        <a:t>thấy</a:t>
                      </a:r>
                      <a:r>
                        <a:rPr lang="fr-FR" sz="2000" dirty="0">
                          <a:solidFill>
                            <a:schemeClr val="tx1"/>
                          </a:solidFill>
                        </a:rPr>
                        <a:t> </a:t>
                      </a:r>
                      <a:r>
                        <a:rPr lang="fr-FR" sz="2000" dirty="0" err="1">
                          <a:solidFill>
                            <a:schemeClr val="tx1"/>
                          </a:solidFill>
                        </a:rPr>
                        <a:t>thế</a:t>
                      </a:r>
                      <a:r>
                        <a:rPr lang="fr-FR" sz="2000" dirty="0">
                          <a:solidFill>
                            <a:schemeClr val="tx1"/>
                          </a:solidFill>
                        </a:rPr>
                        <a:t> </a:t>
                      </a:r>
                      <a:r>
                        <a:rPr lang="fr-FR" sz="2000" dirty="0" err="1">
                          <a:solidFill>
                            <a:schemeClr val="tx1"/>
                          </a:solidFill>
                        </a:rPr>
                        <a:t>nào</a:t>
                      </a:r>
                      <a:r>
                        <a:rPr lang="fr-FR" sz="2000" dirty="0">
                          <a:solidFill>
                            <a:schemeClr val="tx1"/>
                          </a:solidFill>
                        </a:rPr>
                        <a:t> </a:t>
                      </a:r>
                      <a:r>
                        <a:rPr lang="fr-FR" sz="2000" dirty="0" err="1">
                          <a:solidFill>
                            <a:schemeClr val="tx1"/>
                          </a:solidFill>
                        </a:rPr>
                        <a:t>nếu</a:t>
                      </a:r>
                      <a:r>
                        <a:rPr lang="fr-FR" sz="2000" dirty="0">
                          <a:solidFill>
                            <a:schemeClr val="tx1"/>
                          </a:solidFill>
                        </a:rPr>
                        <a:t> ai </a:t>
                      </a:r>
                      <a:r>
                        <a:rPr lang="fr-FR" sz="2000" dirty="0" err="1">
                          <a:solidFill>
                            <a:schemeClr val="tx1"/>
                          </a:solidFill>
                        </a:rPr>
                        <a:t>đó</a:t>
                      </a:r>
                      <a:r>
                        <a:rPr lang="fr-FR" sz="2000" dirty="0">
                          <a:solidFill>
                            <a:schemeClr val="tx1"/>
                          </a:solidFill>
                        </a:rPr>
                        <a:t> </a:t>
                      </a:r>
                      <a:r>
                        <a:rPr lang="fr-FR" sz="2000" dirty="0" err="1">
                          <a:solidFill>
                            <a:schemeClr val="tx1"/>
                          </a:solidFill>
                        </a:rPr>
                        <a:t>lấy</a:t>
                      </a:r>
                      <a:r>
                        <a:rPr lang="fr-FR" sz="2000" dirty="0">
                          <a:solidFill>
                            <a:schemeClr val="tx1"/>
                          </a:solidFill>
                        </a:rPr>
                        <a:t> </a:t>
                      </a:r>
                      <a:r>
                        <a:rPr lang="fr-FR" sz="2000" dirty="0" err="1">
                          <a:solidFill>
                            <a:schemeClr val="tx1"/>
                          </a:solidFill>
                        </a:rPr>
                        <a:t>trộm</a:t>
                      </a:r>
                      <a:r>
                        <a:rPr lang="fr-FR" sz="2000" dirty="0">
                          <a:solidFill>
                            <a:schemeClr val="tx1"/>
                          </a:solidFill>
                        </a:rPr>
                        <a:t> con </a:t>
                      </a:r>
                      <a:r>
                        <a:rPr lang="fr-FR" sz="2000" dirty="0" err="1">
                          <a:solidFill>
                            <a:schemeClr val="tx1"/>
                          </a:solidFill>
                        </a:rPr>
                        <a:t>búp</a:t>
                      </a:r>
                      <a:r>
                        <a:rPr lang="fr-FR" sz="2000" dirty="0">
                          <a:solidFill>
                            <a:schemeClr val="tx1"/>
                          </a:solidFill>
                        </a:rPr>
                        <a:t> </a:t>
                      </a:r>
                      <a:r>
                        <a:rPr lang="fr-FR" sz="2000" dirty="0" err="1">
                          <a:solidFill>
                            <a:schemeClr val="tx1"/>
                          </a:solidFill>
                        </a:rPr>
                        <a:t>bê</a:t>
                      </a:r>
                      <a:r>
                        <a:rPr lang="fr-FR" sz="2000" dirty="0">
                          <a:solidFill>
                            <a:schemeClr val="tx1"/>
                          </a:solidFill>
                        </a:rPr>
                        <a:t> </a:t>
                      </a:r>
                      <a:r>
                        <a:rPr lang="fr-FR" sz="2000" dirty="0" err="1">
                          <a:solidFill>
                            <a:schemeClr val="tx1"/>
                          </a:solidFill>
                        </a:rPr>
                        <a:t>yêu</a:t>
                      </a:r>
                      <a:r>
                        <a:rPr lang="fr-FR" sz="2000" dirty="0">
                          <a:solidFill>
                            <a:schemeClr val="tx1"/>
                          </a:solidFill>
                        </a:rPr>
                        <a:t> </a:t>
                      </a:r>
                      <a:r>
                        <a:rPr lang="fr-FR" sz="2000" dirty="0" err="1">
                          <a:solidFill>
                            <a:schemeClr val="tx1"/>
                          </a:solidFill>
                        </a:rPr>
                        <a:t>thích</a:t>
                      </a:r>
                      <a:r>
                        <a:rPr lang="fr-FR" sz="2000" dirty="0">
                          <a:solidFill>
                            <a:schemeClr val="tx1"/>
                          </a:solidFill>
                        </a:rPr>
                        <a:t> </a:t>
                      </a:r>
                      <a:r>
                        <a:rPr lang="fr-FR" sz="2000" dirty="0" err="1">
                          <a:solidFill>
                            <a:schemeClr val="tx1"/>
                          </a:solidFill>
                        </a:rPr>
                        <a:t>của</a:t>
                      </a:r>
                      <a:r>
                        <a:rPr lang="fr-FR" sz="2000" dirty="0">
                          <a:solidFill>
                            <a:schemeClr val="tx1"/>
                          </a:solidFill>
                        </a:rPr>
                        <a:t> </a:t>
                      </a:r>
                      <a:r>
                        <a:rPr lang="fr-FR" sz="2000" dirty="0" err="1">
                          <a:solidFill>
                            <a:schemeClr val="tx1"/>
                          </a:solidFill>
                        </a:rPr>
                        <a:t>bạn</a:t>
                      </a:r>
                      <a:r>
                        <a:rPr lang="fr-FR" sz="2000" dirty="0">
                          <a:solidFill>
                            <a:schemeClr val="tx1"/>
                          </a:solidFill>
                        </a:rPr>
                        <a:t>? </a:t>
                      </a:r>
                      <a:endParaRPr lang="vi-VN" sz="2000" b="1" dirty="0">
                        <a:solidFill>
                          <a:schemeClr val="tx1"/>
                        </a:solidFill>
                      </a:endParaRPr>
                    </a:p>
                    <a:p>
                      <a:pPr marL="0" indent="354330"/>
                      <a:r>
                        <a:rPr lang="fr-FR" sz="2000" dirty="0" err="1">
                          <a:solidFill>
                            <a:schemeClr val="tx1"/>
                          </a:solidFill>
                        </a:rPr>
                        <a:t>Trẻ</a:t>
                      </a:r>
                      <a:r>
                        <a:rPr lang="fr-FR" sz="2000" dirty="0">
                          <a:solidFill>
                            <a:schemeClr val="tx1"/>
                          </a:solidFill>
                        </a:rPr>
                        <a:t> </a:t>
                      </a:r>
                      <a:r>
                        <a:rPr lang="fr-FR" sz="2000" dirty="0" err="1">
                          <a:solidFill>
                            <a:schemeClr val="tx1"/>
                          </a:solidFill>
                        </a:rPr>
                        <a:t>em</a:t>
                      </a:r>
                      <a:r>
                        <a:rPr lang="fr-FR" sz="2000" dirty="0">
                          <a:solidFill>
                            <a:schemeClr val="tx1"/>
                          </a:solidFill>
                        </a:rPr>
                        <a:t>: </a:t>
                      </a:r>
                      <a:r>
                        <a:rPr lang="fr-FR" sz="2000" dirty="0" err="1">
                          <a:solidFill>
                            <a:schemeClr val="tx1"/>
                          </a:solidFill>
                        </a:rPr>
                        <a:t>Nhưng</a:t>
                      </a:r>
                      <a:r>
                        <a:rPr lang="fr-FR" sz="2000" dirty="0">
                          <a:solidFill>
                            <a:schemeClr val="tx1"/>
                          </a:solidFill>
                        </a:rPr>
                        <a:t> </a:t>
                      </a:r>
                      <a:r>
                        <a:rPr lang="fr-FR" sz="2000" dirty="0" err="1">
                          <a:solidFill>
                            <a:schemeClr val="tx1"/>
                          </a:solidFill>
                        </a:rPr>
                        <a:t>bạn</a:t>
                      </a:r>
                      <a:r>
                        <a:rPr lang="fr-FR" sz="2000" dirty="0">
                          <a:solidFill>
                            <a:schemeClr val="tx1"/>
                          </a:solidFill>
                        </a:rPr>
                        <a:t> </a:t>
                      </a:r>
                      <a:r>
                        <a:rPr lang="fr-FR" sz="2000" dirty="0" err="1">
                          <a:solidFill>
                            <a:schemeClr val="tx1"/>
                          </a:solidFill>
                        </a:rPr>
                        <a:t>kể</a:t>
                      </a:r>
                      <a:r>
                        <a:rPr lang="fr-FR" sz="2000" dirty="0">
                          <a:solidFill>
                            <a:schemeClr val="tx1"/>
                          </a:solidFill>
                        </a:rPr>
                        <a:t> </a:t>
                      </a:r>
                      <a:r>
                        <a:rPr lang="fr-FR" sz="2000" dirty="0" err="1">
                          <a:solidFill>
                            <a:schemeClr val="tx1"/>
                          </a:solidFill>
                        </a:rPr>
                        <a:t>với</a:t>
                      </a:r>
                      <a:r>
                        <a:rPr lang="fr-FR" sz="2000" dirty="0">
                          <a:solidFill>
                            <a:schemeClr val="tx1"/>
                          </a:solidFill>
                        </a:rPr>
                        <a:t> </a:t>
                      </a:r>
                      <a:r>
                        <a:rPr lang="fr-FR" sz="2000" dirty="0" err="1">
                          <a:solidFill>
                            <a:schemeClr val="tx1"/>
                          </a:solidFill>
                        </a:rPr>
                        <a:t>tôi</a:t>
                      </a:r>
                      <a:r>
                        <a:rPr lang="fr-FR" sz="2000" dirty="0">
                          <a:solidFill>
                            <a:schemeClr val="tx1"/>
                          </a:solidFill>
                        </a:rPr>
                        <a:t> </a:t>
                      </a:r>
                      <a:r>
                        <a:rPr lang="fr-FR" sz="2000" dirty="0" err="1">
                          <a:solidFill>
                            <a:schemeClr val="tx1"/>
                          </a:solidFill>
                        </a:rPr>
                        <a:t>rằng</a:t>
                      </a:r>
                      <a:r>
                        <a:rPr lang="fr-FR" sz="2000" dirty="0">
                          <a:solidFill>
                            <a:schemeClr val="tx1"/>
                          </a:solidFill>
                        </a:rPr>
                        <a:t> </a:t>
                      </a:r>
                      <a:r>
                        <a:rPr lang="fr-FR" sz="2000" dirty="0" err="1">
                          <a:solidFill>
                            <a:schemeClr val="tx1"/>
                          </a:solidFill>
                        </a:rPr>
                        <a:t>bạn</a:t>
                      </a:r>
                      <a:r>
                        <a:rPr lang="fr-FR" sz="2000" dirty="0">
                          <a:solidFill>
                            <a:schemeClr val="tx1"/>
                          </a:solidFill>
                        </a:rPr>
                        <a:t> </a:t>
                      </a:r>
                      <a:r>
                        <a:rPr lang="fr-FR" sz="2000" dirty="0" err="1">
                          <a:solidFill>
                            <a:schemeClr val="tx1"/>
                          </a:solidFill>
                        </a:rPr>
                        <a:t>đã</a:t>
                      </a:r>
                      <a:r>
                        <a:rPr lang="fr-FR" sz="2000" dirty="0">
                          <a:solidFill>
                            <a:schemeClr val="tx1"/>
                          </a:solidFill>
                        </a:rPr>
                        <a:t> </a:t>
                      </a:r>
                      <a:r>
                        <a:rPr lang="fr-FR" sz="2000" dirty="0" err="1">
                          <a:solidFill>
                            <a:schemeClr val="tx1"/>
                          </a:solidFill>
                        </a:rPr>
                        <a:t>lấy</a:t>
                      </a:r>
                      <a:r>
                        <a:rPr lang="fr-FR" sz="2000" dirty="0">
                          <a:solidFill>
                            <a:schemeClr val="tx1"/>
                          </a:solidFill>
                        </a:rPr>
                        <a:t> </a:t>
                      </a:r>
                      <a:r>
                        <a:rPr lang="fr-FR" sz="2000" dirty="0" err="1">
                          <a:solidFill>
                            <a:schemeClr val="tx1"/>
                          </a:solidFill>
                        </a:rPr>
                        <a:t>trộm</a:t>
                      </a:r>
                      <a:r>
                        <a:rPr lang="fr-FR" sz="2000" dirty="0">
                          <a:solidFill>
                            <a:schemeClr val="tx1"/>
                          </a:solidFill>
                        </a:rPr>
                        <a:t> con </a:t>
                      </a:r>
                      <a:r>
                        <a:rPr lang="fr-FR" sz="2000" dirty="0" err="1">
                          <a:solidFill>
                            <a:schemeClr val="tx1"/>
                          </a:solidFill>
                        </a:rPr>
                        <a:t>gấu</a:t>
                      </a:r>
                      <a:r>
                        <a:rPr lang="fr-FR" sz="2000" dirty="0">
                          <a:solidFill>
                            <a:schemeClr val="tx1"/>
                          </a:solidFill>
                        </a:rPr>
                        <a:t> </a:t>
                      </a:r>
                      <a:r>
                        <a:rPr lang="fr-FR" sz="2000" dirty="0" err="1">
                          <a:solidFill>
                            <a:schemeClr val="tx1"/>
                          </a:solidFill>
                        </a:rPr>
                        <a:t>bông</a:t>
                      </a:r>
                      <a:r>
                        <a:rPr lang="fr-FR" sz="2000" dirty="0">
                          <a:solidFill>
                            <a:schemeClr val="tx1"/>
                          </a:solidFill>
                        </a:rPr>
                        <a:t> </a:t>
                      </a:r>
                      <a:r>
                        <a:rPr lang="fr-FR" sz="2000" dirty="0" err="1">
                          <a:solidFill>
                            <a:schemeClr val="tx1"/>
                          </a:solidFill>
                        </a:rPr>
                        <a:t>của</a:t>
                      </a:r>
                      <a:r>
                        <a:rPr lang="fr-FR" sz="2000" dirty="0">
                          <a:solidFill>
                            <a:schemeClr val="tx1"/>
                          </a:solidFill>
                        </a:rPr>
                        <a:t> </a:t>
                      </a:r>
                      <a:r>
                        <a:rPr lang="fr-FR" sz="2000" dirty="0" err="1">
                          <a:solidFill>
                            <a:schemeClr val="tx1"/>
                          </a:solidFill>
                        </a:rPr>
                        <a:t>bạn</a:t>
                      </a:r>
                      <a:r>
                        <a:rPr lang="fr-FR" sz="2000" dirty="0">
                          <a:solidFill>
                            <a:schemeClr val="tx1"/>
                          </a:solidFill>
                        </a:rPr>
                        <a:t> </a:t>
                      </a:r>
                      <a:r>
                        <a:rPr lang="fr-FR" sz="2000" dirty="0" err="1">
                          <a:solidFill>
                            <a:schemeClr val="tx1"/>
                          </a:solidFill>
                        </a:rPr>
                        <a:t>mình</a:t>
                      </a:r>
                      <a:r>
                        <a:rPr lang="fr-FR" sz="2000" dirty="0">
                          <a:solidFill>
                            <a:schemeClr val="tx1"/>
                          </a:solidFill>
                        </a:rPr>
                        <a:t> khi </a:t>
                      </a:r>
                      <a:r>
                        <a:rPr lang="fr-FR" sz="2000" dirty="0" err="1">
                          <a:solidFill>
                            <a:schemeClr val="tx1"/>
                          </a:solidFill>
                        </a:rPr>
                        <a:t>còn</a:t>
                      </a:r>
                      <a:r>
                        <a:rPr lang="fr-FR" sz="2000" dirty="0">
                          <a:solidFill>
                            <a:schemeClr val="tx1"/>
                          </a:solidFill>
                        </a:rPr>
                        <a:t> bé. </a:t>
                      </a:r>
                      <a:r>
                        <a:rPr lang="fr-FR" sz="2000" dirty="0" err="1">
                          <a:solidFill>
                            <a:schemeClr val="tx1"/>
                          </a:solidFill>
                        </a:rPr>
                        <a:t>Vì</a:t>
                      </a:r>
                      <a:r>
                        <a:rPr lang="fr-FR" sz="2000" dirty="0">
                          <a:solidFill>
                            <a:schemeClr val="tx1"/>
                          </a:solidFill>
                        </a:rPr>
                        <a:t> </a:t>
                      </a:r>
                      <a:r>
                        <a:rPr lang="fr-FR" sz="2000" dirty="0" err="1">
                          <a:solidFill>
                            <a:schemeClr val="tx1"/>
                          </a:solidFill>
                        </a:rPr>
                        <a:t>vậy</a:t>
                      </a:r>
                      <a:r>
                        <a:rPr lang="fr-FR" sz="2000" dirty="0">
                          <a:solidFill>
                            <a:schemeClr val="tx1"/>
                          </a:solidFill>
                        </a:rPr>
                        <a:t>, </a:t>
                      </a:r>
                      <a:r>
                        <a:rPr lang="fr-FR" sz="2000" dirty="0" err="1">
                          <a:solidFill>
                            <a:schemeClr val="tx1"/>
                          </a:solidFill>
                        </a:rPr>
                        <a:t>ăn</a:t>
                      </a:r>
                      <a:r>
                        <a:rPr lang="fr-FR" sz="2000" dirty="0">
                          <a:solidFill>
                            <a:schemeClr val="tx1"/>
                          </a:solidFill>
                        </a:rPr>
                        <a:t> </a:t>
                      </a:r>
                      <a:r>
                        <a:rPr lang="fr-FR" sz="2000" dirty="0" err="1">
                          <a:solidFill>
                            <a:schemeClr val="tx1"/>
                          </a:solidFill>
                        </a:rPr>
                        <a:t>trộm</a:t>
                      </a:r>
                      <a:r>
                        <a:rPr lang="fr-FR" sz="2000" dirty="0">
                          <a:solidFill>
                            <a:schemeClr val="tx1"/>
                          </a:solidFill>
                        </a:rPr>
                        <a:t> </a:t>
                      </a:r>
                      <a:r>
                        <a:rPr lang="fr-FR" sz="2000" dirty="0" err="1">
                          <a:solidFill>
                            <a:schemeClr val="tx1"/>
                          </a:solidFill>
                        </a:rPr>
                        <a:t>thực</a:t>
                      </a:r>
                      <a:r>
                        <a:rPr lang="fr-FR" sz="2000" dirty="0">
                          <a:solidFill>
                            <a:schemeClr val="tx1"/>
                          </a:solidFill>
                        </a:rPr>
                        <a:t> </a:t>
                      </a:r>
                      <a:r>
                        <a:rPr lang="fr-FR" sz="2000" dirty="0" err="1">
                          <a:solidFill>
                            <a:schemeClr val="tx1"/>
                          </a:solidFill>
                        </a:rPr>
                        <a:t>sự</a:t>
                      </a:r>
                      <a:r>
                        <a:rPr lang="fr-FR" sz="2000" dirty="0">
                          <a:solidFill>
                            <a:schemeClr val="tx1"/>
                          </a:solidFill>
                        </a:rPr>
                        <a:t> </a:t>
                      </a:r>
                      <a:r>
                        <a:rPr lang="fr-FR" sz="2000" dirty="0" err="1">
                          <a:solidFill>
                            <a:schemeClr val="tx1"/>
                          </a:solidFill>
                        </a:rPr>
                        <a:t>không</a:t>
                      </a:r>
                      <a:r>
                        <a:rPr lang="fr-FR" sz="2000" dirty="0">
                          <a:solidFill>
                            <a:schemeClr val="tx1"/>
                          </a:solidFill>
                        </a:rPr>
                        <a:t> </a:t>
                      </a:r>
                      <a:r>
                        <a:rPr lang="fr-FR" sz="2000" dirty="0" err="1">
                          <a:solidFill>
                            <a:schemeClr val="tx1"/>
                          </a:solidFill>
                        </a:rPr>
                        <a:t>có</a:t>
                      </a:r>
                      <a:r>
                        <a:rPr lang="fr-FR" sz="2000" dirty="0">
                          <a:solidFill>
                            <a:schemeClr val="tx1"/>
                          </a:solidFill>
                        </a:rPr>
                        <a:t> </a:t>
                      </a:r>
                      <a:r>
                        <a:rPr lang="fr-FR" sz="2000" dirty="0" err="1">
                          <a:solidFill>
                            <a:schemeClr val="tx1"/>
                          </a:solidFill>
                        </a:rPr>
                        <a:t>gì</a:t>
                      </a:r>
                      <a:r>
                        <a:rPr lang="fr-FR" sz="2000" dirty="0">
                          <a:solidFill>
                            <a:schemeClr val="tx1"/>
                          </a:solidFill>
                        </a:rPr>
                        <a:t> </a:t>
                      </a:r>
                      <a:r>
                        <a:rPr lang="fr-FR" sz="2000" dirty="0" err="1">
                          <a:solidFill>
                            <a:schemeClr val="tx1"/>
                          </a:solidFill>
                        </a:rPr>
                        <a:t>sai</a:t>
                      </a:r>
                      <a:r>
                        <a:rPr lang="fr-FR" sz="2000" dirty="0">
                          <a:solidFill>
                            <a:schemeClr val="tx1"/>
                          </a:solidFill>
                        </a:rPr>
                        <a:t>. </a:t>
                      </a:r>
                      <a:endParaRPr lang="vi-VN" sz="2000" b="1" dirty="0">
                        <a:solidFill>
                          <a:schemeClr val="tx1"/>
                        </a:solidFill>
                      </a:endParaRPr>
                    </a:p>
                    <a:p>
                      <a:endParaRPr lang="vi-VN" sz="2000" dirty="0">
                        <a:solidFill>
                          <a:schemeClr val="tx1"/>
                        </a:solidFill>
                      </a:endParaRP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21" y="332657"/>
            <a:ext cx="10971372" cy="5793508"/>
          </a:xfrm>
        </p:spPr>
        <p:txBody>
          <a:bodyPr>
            <a:noAutofit/>
          </a:bodyPr>
          <a:lstStyle/>
          <a:p>
            <a:pPr marL="0" indent="354330">
              <a:buNone/>
            </a:pPr>
            <a:r>
              <a:rPr lang="fr-FR" dirty="0" err="1"/>
              <a:t>Lập</a:t>
            </a:r>
            <a:r>
              <a:rPr lang="fr-FR" dirty="0"/>
              <a:t> </a:t>
            </a:r>
            <a:r>
              <a:rPr lang="fr-FR" dirty="0" err="1"/>
              <a:t>luận</a:t>
            </a:r>
            <a:r>
              <a:rPr lang="fr-FR" dirty="0"/>
              <a:t> </a:t>
            </a:r>
            <a:r>
              <a:rPr lang="fr-FR" dirty="0" err="1"/>
              <a:t>này</a:t>
            </a:r>
            <a:r>
              <a:rPr lang="fr-FR" dirty="0"/>
              <a:t> </a:t>
            </a:r>
            <a:r>
              <a:rPr lang="fr-FR" dirty="0" err="1"/>
              <a:t>phạm</a:t>
            </a:r>
            <a:r>
              <a:rPr lang="fr-FR" dirty="0"/>
              <a:t> </a:t>
            </a:r>
            <a:r>
              <a:rPr lang="fr-FR" dirty="0" err="1"/>
              <a:t>phải</a:t>
            </a:r>
            <a:r>
              <a:rPr lang="fr-FR" dirty="0"/>
              <a:t> </a:t>
            </a:r>
            <a:r>
              <a:rPr lang="fr-FR" dirty="0" err="1"/>
              <a:t>ngụy</a:t>
            </a:r>
            <a:r>
              <a:rPr lang="fr-FR" dirty="0"/>
              <a:t> </a:t>
            </a:r>
            <a:r>
              <a:rPr lang="fr-FR" dirty="0" err="1"/>
              <a:t>biện</a:t>
            </a:r>
            <a:r>
              <a:rPr lang="fr-FR" dirty="0"/>
              <a:t> </a:t>
            </a:r>
            <a:r>
              <a:rPr lang="fr-FR" dirty="0" err="1"/>
              <a:t>hai</a:t>
            </a:r>
            <a:r>
              <a:rPr lang="fr-FR" dirty="0"/>
              <a:t> </a:t>
            </a:r>
            <a:r>
              <a:rPr lang="fr-FR" dirty="0" err="1"/>
              <a:t>sai</a:t>
            </a:r>
            <a:r>
              <a:rPr lang="fr-FR" dirty="0"/>
              <a:t> </a:t>
            </a:r>
            <a:r>
              <a:rPr lang="fr-FR" dirty="0" err="1"/>
              <a:t>thành</a:t>
            </a:r>
            <a:r>
              <a:rPr lang="fr-FR" dirty="0"/>
              <a:t> </a:t>
            </a:r>
            <a:r>
              <a:rPr lang="fr-FR" dirty="0" err="1"/>
              <a:t>một</a:t>
            </a:r>
            <a:r>
              <a:rPr lang="fr-FR" dirty="0"/>
              <a:t> </a:t>
            </a:r>
            <a:r>
              <a:rPr lang="fr-FR" dirty="0" err="1"/>
              <a:t>đúng</a:t>
            </a:r>
            <a:r>
              <a:rPr lang="fr-FR" dirty="0"/>
              <a:t>, </a:t>
            </a:r>
            <a:r>
              <a:rPr lang="fr-FR" dirty="0" err="1"/>
              <a:t>bởi</a:t>
            </a:r>
            <a:r>
              <a:rPr lang="fr-FR" dirty="0"/>
              <a:t> </a:t>
            </a:r>
            <a:r>
              <a:rPr lang="fr-FR" dirty="0" err="1"/>
              <a:t>vì</a:t>
            </a:r>
            <a:r>
              <a:rPr lang="fr-FR" dirty="0"/>
              <a:t> </a:t>
            </a:r>
            <a:r>
              <a:rPr lang="fr-FR" dirty="0" err="1"/>
              <a:t>nó</a:t>
            </a:r>
            <a:r>
              <a:rPr lang="fr-FR" dirty="0"/>
              <a:t> </a:t>
            </a:r>
            <a:r>
              <a:rPr lang="fr-FR" dirty="0" err="1"/>
              <a:t>cố</a:t>
            </a:r>
            <a:r>
              <a:rPr lang="fr-FR" dirty="0"/>
              <a:t> </a:t>
            </a:r>
            <a:r>
              <a:rPr lang="fr-FR" dirty="0" err="1"/>
              <a:t>gắng</a:t>
            </a:r>
            <a:r>
              <a:rPr lang="fr-FR" dirty="0"/>
              <a:t> </a:t>
            </a:r>
            <a:r>
              <a:rPr lang="fr-FR" dirty="0" err="1"/>
              <a:t>biện</a:t>
            </a:r>
            <a:r>
              <a:rPr lang="fr-FR" dirty="0"/>
              <a:t> </a:t>
            </a:r>
            <a:r>
              <a:rPr lang="fr-FR" dirty="0" err="1"/>
              <a:t>minh</a:t>
            </a:r>
            <a:r>
              <a:rPr lang="fr-FR" dirty="0"/>
              <a:t> </a:t>
            </a:r>
            <a:r>
              <a:rPr lang="fr-FR" dirty="0" err="1"/>
              <a:t>cho</a:t>
            </a:r>
            <a:r>
              <a:rPr lang="fr-FR" dirty="0"/>
              <a:t> </a:t>
            </a:r>
            <a:r>
              <a:rPr lang="fr-FR" dirty="0" err="1"/>
              <a:t>một</a:t>
            </a:r>
            <a:r>
              <a:rPr lang="fr-FR" dirty="0"/>
              <a:t> </a:t>
            </a:r>
            <a:r>
              <a:rPr lang="fr-FR" dirty="0" err="1"/>
              <a:t>hành</a:t>
            </a:r>
            <a:r>
              <a:rPr lang="fr-FR" dirty="0"/>
              <a:t> </a:t>
            </a:r>
            <a:r>
              <a:rPr lang="fr-FR" dirty="0" err="1"/>
              <a:t>động</a:t>
            </a:r>
            <a:r>
              <a:rPr lang="fr-FR" dirty="0"/>
              <a:t> </a:t>
            </a:r>
            <a:r>
              <a:rPr lang="fr-FR" dirty="0" err="1"/>
              <a:t>sai</a:t>
            </a:r>
            <a:r>
              <a:rPr lang="fr-FR" dirty="0"/>
              <a:t> </a:t>
            </a:r>
            <a:r>
              <a:rPr lang="fr-FR" dirty="0" err="1"/>
              <a:t>trái</a:t>
            </a:r>
            <a:r>
              <a:rPr lang="fr-FR" dirty="0"/>
              <a:t> </a:t>
            </a:r>
            <a:r>
              <a:rPr lang="fr-FR" dirty="0" err="1"/>
              <a:t>bằng</a:t>
            </a:r>
            <a:r>
              <a:rPr lang="fr-FR" dirty="0"/>
              <a:t> </a:t>
            </a:r>
            <a:r>
              <a:rPr lang="fr-FR" dirty="0" err="1"/>
              <a:t>cách</a:t>
            </a:r>
            <a:r>
              <a:rPr lang="fr-FR" dirty="0"/>
              <a:t> </a:t>
            </a:r>
            <a:r>
              <a:rPr lang="fr-FR" dirty="0" err="1"/>
              <a:t>viện</a:t>
            </a:r>
            <a:r>
              <a:rPr lang="fr-FR" dirty="0"/>
              <a:t> </a:t>
            </a:r>
            <a:r>
              <a:rPr lang="fr-FR" dirty="0" err="1"/>
              <a:t>dẫn</a:t>
            </a:r>
            <a:r>
              <a:rPr lang="fr-FR" dirty="0"/>
              <a:t> </a:t>
            </a:r>
            <a:r>
              <a:rPr lang="fr-FR" dirty="0" err="1"/>
              <a:t>một</a:t>
            </a:r>
            <a:r>
              <a:rPr lang="fr-FR" dirty="0"/>
              <a:t> </a:t>
            </a:r>
            <a:r>
              <a:rPr lang="fr-FR" dirty="0" err="1"/>
              <a:t>hành</a:t>
            </a:r>
            <a:r>
              <a:rPr lang="fr-FR" dirty="0"/>
              <a:t> </a:t>
            </a:r>
            <a:r>
              <a:rPr lang="fr-FR" dirty="0" err="1"/>
              <a:t>động</a:t>
            </a:r>
            <a:r>
              <a:rPr lang="fr-FR" dirty="0"/>
              <a:t> </a:t>
            </a:r>
            <a:r>
              <a:rPr lang="fr-FR" dirty="0" err="1"/>
              <a:t>sai</a:t>
            </a:r>
            <a:r>
              <a:rPr lang="fr-FR" dirty="0"/>
              <a:t> </a:t>
            </a:r>
            <a:r>
              <a:rPr lang="fr-FR" dirty="0" err="1"/>
              <a:t>trái</a:t>
            </a:r>
            <a:r>
              <a:rPr lang="fr-FR" dirty="0"/>
              <a:t> </a:t>
            </a:r>
            <a:r>
              <a:rPr lang="fr-FR" dirty="0" err="1"/>
              <a:t>khác</a:t>
            </a:r>
            <a:r>
              <a:rPr lang="fr-FR" dirty="0"/>
              <a:t>. </a:t>
            </a:r>
            <a:r>
              <a:rPr lang="fr-FR" dirty="0" err="1"/>
              <a:t>Nó</a:t>
            </a:r>
            <a:r>
              <a:rPr lang="fr-FR" dirty="0"/>
              <a:t> </a:t>
            </a:r>
            <a:r>
              <a:rPr lang="fr-FR" dirty="0" err="1"/>
              <a:t>cũng</a:t>
            </a:r>
            <a:r>
              <a:rPr lang="fr-FR" dirty="0"/>
              <a:t> </a:t>
            </a:r>
            <a:r>
              <a:rPr lang="fr-FR" dirty="0" err="1"/>
              <a:t>phạm</a:t>
            </a:r>
            <a:r>
              <a:rPr lang="fr-FR" dirty="0"/>
              <a:t> </a:t>
            </a:r>
            <a:r>
              <a:rPr lang="fr-FR" dirty="0" err="1"/>
              <a:t>phải</a:t>
            </a:r>
            <a:r>
              <a:rPr lang="fr-FR" dirty="0"/>
              <a:t> </a:t>
            </a:r>
            <a:r>
              <a:rPr lang="fr-FR" dirty="0" err="1"/>
              <a:t>sai</a:t>
            </a:r>
            <a:r>
              <a:rPr lang="fr-FR" dirty="0"/>
              <a:t> </a:t>
            </a:r>
            <a:r>
              <a:rPr lang="fr-FR" dirty="0" err="1"/>
              <a:t>lầm</a:t>
            </a:r>
            <a:r>
              <a:rPr lang="fr-FR" dirty="0"/>
              <a:t> khi </a:t>
            </a:r>
            <a:r>
              <a:rPr lang="fr-FR" dirty="0" err="1"/>
              <a:t>nhìn</a:t>
            </a:r>
            <a:r>
              <a:rPr lang="fr-FR" dirty="0"/>
              <a:t> </a:t>
            </a:r>
            <a:r>
              <a:rPr lang="fr-FR" dirty="0" err="1"/>
              <a:t>xem</a:t>
            </a:r>
            <a:r>
              <a:rPr lang="fr-FR" dirty="0"/>
              <a:t> ai </a:t>
            </a:r>
            <a:r>
              <a:rPr lang="fr-FR" dirty="0" err="1"/>
              <a:t>đang</a:t>
            </a:r>
            <a:r>
              <a:rPr lang="fr-FR" dirty="0"/>
              <a:t> </a:t>
            </a:r>
            <a:r>
              <a:rPr lang="fr-FR" dirty="0" err="1"/>
              <a:t>nói</a:t>
            </a:r>
            <a:r>
              <a:rPr lang="fr-FR" dirty="0"/>
              <a:t>, </a:t>
            </a:r>
            <a:r>
              <a:rPr lang="fr-FR" dirty="0" err="1"/>
              <a:t>bởi</a:t>
            </a:r>
            <a:r>
              <a:rPr lang="fr-FR" dirty="0"/>
              <a:t> </a:t>
            </a:r>
            <a:r>
              <a:rPr lang="fr-FR" dirty="0" err="1"/>
              <a:t>vì</a:t>
            </a:r>
            <a:r>
              <a:rPr lang="fr-FR" dirty="0"/>
              <a:t> </a:t>
            </a:r>
            <a:r>
              <a:rPr lang="fr-FR" dirty="0" err="1"/>
              <a:t>nó</a:t>
            </a:r>
            <a:r>
              <a:rPr lang="fr-FR" dirty="0"/>
              <a:t> </a:t>
            </a:r>
            <a:r>
              <a:rPr lang="fr-FR" dirty="0" err="1"/>
              <a:t>bác</a:t>
            </a:r>
            <a:r>
              <a:rPr lang="fr-FR" dirty="0"/>
              <a:t> </a:t>
            </a:r>
            <a:r>
              <a:rPr lang="fr-FR" dirty="0" err="1"/>
              <a:t>bỏ</a:t>
            </a:r>
            <a:r>
              <a:rPr lang="fr-FR" dirty="0"/>
              <a:t> </a:t>
            </a:r>
            <a:r>
              <a:rPr lang="fr-FR" dirty="0" err="1"/>
              <a:t>một</a:t>
            </a:r>
            <a:r>
              <a:rPr lang="fr-FR" dirty="0"/>
              <a:t> </a:t>
            </a:r>
            <a:r>
              <a:rPr lang="fr-FR" dirty="0" err="1"/>
              <a:t>lập</a:t>
            </a:r>
            <a:r>
              <a:rPr lang="fr-FR" dirty="0"/>
              <a:t> </a:t>
            </a:r>
            <a:r>
              <a:rPr lang="fr-FR" dirty="0" err="1"/>
              <a:t>luận</a:t>
            </a:r>
            <a:r>
              <a:rPr lang="fr-FR" dirty="0"/>
              <a:t> </a:t>
            </a:r>
            <a:r>
              <a:rPr lang="fr-FR" dirty="0" err="1"/>
              <a:t>dựa</a:t>
            </a:r>
            <a:r>
              <a:rPr lang="fr-FR" dirty="0"/>
              <a:t> </a:t>
            </a:r>
            <a:r>
              <a:rPr lang="fr-FR" dirty="0" err="1"/>
              <a:t>trên</a:t>
            </a:r>
            <a:r>
              <a:rPr lang="fr-FR" dirty="0"/>
              <a:t> </a:t>
            </a:r>
            <a:r>
              <a:rPr lang="fr-FR" dirty="0" err="1"/>
              <a:t>việc</a:t>
            </a:r>
            <a:r>
              <a:rPr lang="fr-FR" dirty="0"/>
              <a:t> </a:t>
            </a:r>
            <a:r>
              <a:rPr lang="fr-FR" dirty="0" err="1"/>
              <a:t>người</a:t>
            </a:r>
            <a:r>
              <a:rPr lang="fr-FR" dirty="0"/>
              <a:t> </a:t>
            </a:r>
            <a:r>
              <a:rPr lang="fr-FR" dirty="0" err="1"/>
              <a:t>tranh</a:t>
            </a:r>
            <a:r>
              <a:rPr lang="fr-FR" dirty="0"/>
              <a:t> </a:t>
            </a:r>
            <a:r>
              <a:rPr lang="fr-FR" dirty="0" err="1"/>
              <a:t>luận</a:t>
            </a:r>
            <a:r>
              <a:rPr lang="fr-FR" dirty="0"/>
              <a:t> </a:t>
            </a:r>
            <a:r>
              <a:rPr lang="fr-FR" dirty="0" err="1"/>
              <a:t>không</a:t>
            </a:r>
            <a:r>
              <a:rPr lang="fr-FR" dirty="0"/>
              <a:t> </a:t>
            </a:r>
            <a:r>
              <a:rPr lang="fr-FR" dirty="0" err="1"/>
              <a:t>thực</a:t>
            </a:r>
            <a:r>
              <a:rPr lang="fr-FR" dirty="0"/>
              <a:t> </a:t>
            </a:r>
            <a:r>
              <a:rPr lang="fr-FR" dirty="0" err="1"/>
              <a:t>hành</a:t>
            </a:r>
            <a:r>
              <a:rPr lang="fr-FR" dirty="0"/>
              <a:t> </a:t>
            </a:r>
            <a:r>
              <a:rPr lang="fr-FR" dirty="0" err="1"/>
              <a:t>những</a:t>
            </a:r>
            <a:r>
              <a:rPr lang="fr-FR" dirty="0"/>
              <a:t> </a:t>
            </a:r>
            <a:r>
              <a:rPr lang="fr-FR" dirty="0" err="1"/>
              <a:t>gì</a:t>
            </a:r>
            <a:r>
              <a:rPr lang="fr-FR" dirty="0"/>
              <a:t> </a:t>
            </a:r>
            <a:r>
              <a:rPr lang="fr-FR" dirty="0" err="1"/>
              <a:t>cô</a:t>
            </a:r>
            <a:r>
              <a:rPr lang="fr-FR" dirty="0"/>
              <a:t> </a:t>
            </a:r>
            <a:r>
              <a:rPr lang="fr-FR" dirty="0" err="1"/>
              <a:t>ấy</a:t>
            </a:r>
            <a:r>
              <a:rPr lang="fr-FR" dirty="0"/>
              <a:t> </a:t>
            </a:r>
            <a:r>
              <a:rPr lang="fr-FR" dirty="0" err="1"/>
              <a:t>thuyết</a:t>
            </a:r>
            <a:r>
              <a:rPr lang="fr-FR" dirty="0"/>
              <a:t> </a:t>
            </a:r>
            <a:r>
              <a:rPr lang="fr-FR" dirty="0" err="1"/>
              <a:t>giảng</a:t>
            </a:r>
            <a:r>
              <a:rPr lang="fr-FR" dirty="0"/>
              <a:t>.</a:t>
            </a:r>
            <a:endParaRPr lang="vi-VN" b="1" dirty="0"/>
          </a:p>
          <a:p>
            <a:pPr marL="0" indent="354330">
              <a:buNone/>
            </a:pPr>
            <a:r>
              <a:rPr lang="fr-FR" b="1" dirty="0" err="1"/>
              <a:t>Trên</a:t>
            </a:r>
            <a:r>
              <a:rPr lang="fr-FR" b="1" dirty="0"/>
              <a:t> </a:t>
            </a:r>
            <a:r>
              <a:rPr lang="fr-FR" b="1" dirty="0" err="1"/>
              <a:t>thực</a:t>
            </a:r>
            <a:r>
              <a:rPr lang="fr-FR" b="1" dirty="0"/>
              <a:t> </a:t>
            </a:r>
            <a:r>
              <a:rPr lang="fr-FR" b="1" dirty="0" err="1"/>
              <a:t>tế</a:t>
            </a:r>
            <a:r>
              <a:rPr lang="fr-FR" b="1" dirty="0"/>
              <a:t>, </a:t>
            </a:r>
            <a:r>
              <a:rPr lang="fr-FR" b="1" dirty="0" err="1"/>
              <a:t>ngụy</a:t>
            </a:r>
            <a:r>
              <a:rPr lang="fr-FR" b="1" dirty="0"/>
              <a:t> </a:t>
            </a:r>
            <a:r>
              <a:rPr lang="fr-FR" b="1" dirty="0" err="1"/>
              <a:t>biện</a:t>
            </a:r>
            <a:r>
              <a:rPr lang="fr-FR" b="1" dirty="0"/>
              <a:t> </a:t>
            </a:r>
            <a:r>
              <a:rPr lang="fr-FR" b="1" dirty="0" err="1"/>
              <a:t>hai</a:t>
            </a:r>
            <a:r>
              <a:rPr lang="fr-FR" b="1" dirty="0"/>
              <a:t> </a:t>
            </a:r>
            <a:r>
              <a:rPr lang="fr-FR" b="1" dirty="0" err="1"/>
              <a:t>cái</a:t>
            </a:r>
            <a:r>
              <a:rPr lang="fr-FR" b="1" dirty="0"/>
              <a:t> </a:t>
            </a:r>
            <a:r>
              <a:rPr lang="fr-FR" b="1" dirty="0" err="1"/>
              <a:t>sai</a:t>
            </a:r>
            <a:r>
              <a:rPr lang="fr-FR" b="1" dirty="0"/>
              <a:t> </a:t>
            </a:r>
            <a:r>
              <a:rPr lang="fr-FR" b="1" dirty="0" err="1"/>
              <a:t>tạo</a:t>
            </a:r>
            <a:r>
              <a:rPr lang="fr-FR" b="1" dirty="0"/>
              <a:t> </a:t>
            </a:r>
            <a:r>
              <a:rPr lang="fr-FR" b="1" dirty="0" err="1"/>
              <a:t>nên</a:t>
            </a:r>
            <a:r>
              <a:rPr lang="fr-FR" b="1" dirty="0"/>
              <a:t> </a:t>
            </a:r>
            <a:r>
              <a:rPr lang="fr-FR" b="1" dirty="0" err="1"/>
              <a:t>một</a:t>
            </a:r>
            <a:r>
              <a:rPr lang="fr-FR" b="1" dirty="0"/>
              <a:t> </a:t>
            </a:r>
            <a:r>
              <a:rPr lang="fr-FR" b="1" dirty="0" err="1"/>
              <a:t>cái</a:t>
            </a:r>
            <a:r>
              <a:rPr lang="fr-FR" b="1" dirty="0"/>
              <a:t> </a:t>
            </a:r>
            <a:r>
              <a:rPr lang="fr-FR" b="1" dirty="0" err="1"/>
              <a:t>đúng</a:t>
            </a:r>
            <a:r>
              <a:rPr lang="fr-FR" b="1" dirty="0"/>
              <a:t> </a:t>
            </a:r>
            <a:r>
              <a:rPr lang="fr-FR" b="1" dirty="0" err="1"/>
              <a:t>khác</a:t>
            </a:r>
            <a:r>
              <a:rPr lang="fr-FR" b="1" dirty="0"/>
              <a:t> </a:t>
            </a:r>
            <a:r>
              <a:rPr lang="fr-FR" b="1" dirty="0" err="1"/>
              <a:t>với</a:t>
            </a:r>
            <a:r>
              <a:rPr lang="fr-FR" b="1" dirty="0"/>
              <a:t> </a:t>
            </a:r>
            <a:r>
              <a:rPr lang="fr-FR" b="1" dirty="0" err="1"/>
              <a:t>ngụy</a:t>
            </a:r>
            <a:r>
              <a:rPr lang="fr-FR" b="1" dirty="0"/>
              <a:t> </a:t>
            </a:r>
            <a:r>
              <a:rPr lang="fr-FR" b="1" dirty="0" err="1"/>
              <a:t>biện</a:t>
            </a:r>
            <a:r>
              <a:rPr lang="fr-FR" b="1" dirty="0"/>
              <a:t> </a:t>
            </a:r>
            <a:r>
              <a:rPr lang="fr-FR" b="1" dirty="0" err="1"/>
              <a:t>về</a:t>
            </a:r>
            <a:r>
              <a:rPr lang="fr-FR" b="1" dirty="0"/>
              <a:t> </a:t>
            </a:r>
            <a:r>
              <a:rPr lang="fr-FR" b="1" dirty="0" err="1"/>
              <a:t>vẻ</a:t>
            </a:r>
            <a:r>
              <a:rPr lang="fr-FR" b="1" dirty="0"/>
              <a:t> </a:t>
            </a:r>
            <a:r>
              <a:rPr lang="fr-FR" b="1" dirty="0" err="1"/>
              <a:t>ngoài</a:t>
            </a:r>
            <a:r>
              <a:rPr lang="fr-FR" b="1" dirty="0"/>
              <a:t> </a:t>
            </a:r>
            <a:r>
              <a:rPr lang="fr-FR" b="1" dirty="0" err="1"/>
              <a:t>của</a:t>
            </a:r>
            <a:r>
              <a:rPr lang="fr-FR" b="1" dirty="0"/>
              <a:t> </a:t>
            </a:r>
            <a:r>
              <a:rPr lang="fr-FR" b="1" dirty="0" err="1"/>
              <a:t>người</a:t>
            </a:r>
            <a:r>
              <a:rPr lang="fr-FR" b="1" dirty="0"/>
              <a:t> </a:t>
            </a:r>
            <a:r>
              <a:rPr lang="fr-FR" b="1" dirty="0" err="1"/>
              <a:t>đang</a:t>
            </a:r>
            <a:r>
              <a:rPr lang="fr-FR" b="1" dirty="0"/>
              <a:t> </a:t>
            </a:r>
            <a:r>
              <a:rPr lang="fr-FR" b="1" dirty="0" err="1"/>
              <a:t>nói</a:t>
            </a:r>
            <a:r>
              <a:rPr lang="fr-FR" b="1" dirty="0"/>
              <a:t>. </a:t>
            </a:r>
            <a:r>
              <a:rPr lang="fr-FR" b="1" dirty="0" err="1"/>
              <a:t>Sự</a:t>
            </a:r>
            <a:r>
              <a:rPr lang="fr-FR" b="1" dirty="0"/>
              <a:t> </a:t>
            </a:r>
            <a:r>
              <a:rPr lang="fr-FR" b="1" dirty="0" err="1"/>
              <a:t>khác</a:t>
            </a:r>
            <a:r>
              <a:rPr lang="fr-FR" b="1" dirty="0"/>
              <a:t> </a:t>
            </a:r>
            <a:r>
              <a:rPr lang="fr-FR" b="1" dirty="0" err="1"/>
              <a:t>biệt</a:t>
            </a:r>
            <a:r>
              <a:rPr lang="fr-FR" b="1" dirty="0"/>
              <a:t> </a:t>
            </a:r>
            <a:r>
              <a:rPr lang="fr-FR" b="1" dirty="0" err="1"/>
              <a:t>chính</a:t>
            </a:r>
            <a:r>
              <a:rPr lang="fr-FR" b="1" dirty="0"/>
              <a:t> </a:t>
            </a:r>
            <a:r>
              <a:rPr lang="fr-FR" b="1" dirty="0" err="1"/>
              <a:t>giữa</a:t>
            </a:r>
            <a:r>
              <a:rPr lang="fr-FR" b="1" dirty="0"/>
              <a:t> </a:t>
            </a:r>
            <a:r>
              <a:rPr lang="fr-FR" b="1" dirty="0" err="1"/>
              <a:t>hai</a:t>
            </a:r>
            <a:r>
              <a:rPr lang="fr-FR" b="1" dirty="0"/>
              <a:t> </a:t>
            </a:r>
            <a:r>
              <a:rPr lang="fr-FR" b="1" dirty="0" err="1"/>
              <a:t>điều</a:t>
            </a:r>
            <a:r>
              <a:rPr lang="fr-FR" b="1" dirty="0"/>
              <a:t> </a:t>
            </a:r>
            <a:r>
              <a:rPr lang="fr-FR" b="1" dirty="0" err="1"/>
              <a:t>này</a:t>
            </a:r>
            <a:r>
              <a:rPr lang="fr-FR" b="1" dirty="0"/>
              <a:t> </a:t>
            </a:r>
            <a:r>
              <a:rPr lang="fr-FR" b="1" dirty="0" err="1"/>
              <a:t>được</a:t>
            </a:r>
            <a:r>
              <a:rPr lang="fr-FR" b="1" dirty="0"/>
              <a:t> </a:t>
            </a:r>
            <a:r>
              <a:rPr lang="fr-FR" b="1" dirty="0" err="1"/>
              <a:t>tóm</a:t>
            </a:r>
            <a:r>
              <a:rPr lang="fr-FR" b="1" dirty="0"/>
              <a:t> </a:t>
            </a:r>
            <a:r>
              <a:rPr lang="fr-FR" b="1" dirty="0" err="1"/>
              <a:t>tắt</a:t>
            </a:r>
            <a:r>
              <a:rPr lang="fr-FR" b="1" dirty="0"/>
              <a:t> </a:t>
            </a:r>
            <a:r>
              <a:rPr lang="fr-FR" b="1" dirty="0" err="1"/>
              <a:t>trong</a:t>
            </a:r>
            <a:r>
              <a:rPr lang="fr-FR" b="1" dirty="0"/>
              <a:t> </a:t>
            </a:r>
            <a:r>
              <a:rPr lang="fr-FR" b="1" dirty="0" err="1"/>
              <a:t>hộp</a:t>
            </a:r>
            <a:r>
              <a:rPr lang="fr-FR" b="1" dirty="0"/>
              <a:t> ở </a:t>
            </a:r>
            <a:r>
              <a:rPr lang="fr-FR" b="1" dirty="0" err="1"/>
              <a:t>đầu</a:t>
            </a:r>
            <a:r>
              <a:rPr lang="fr-FR" b="1" dirty="0"/>
              <a:t> </a:t>
            </a:r>
            <a:r>
              <a:rPr lang="fr-FR" b="1" dirty="0" err="1"/>
              <a:t>trang</a:t>
            </a:r>
            <a:r>
              <a:rPr lang="fr-FR" b="1" dirty="0"/>
              <a:t> </a:t>
            </a:r>
            <a:r>
              <a:rPr lang="fr-FR" b="1" dirty="0" err="1"/>
              <a:t>này</a:t>
            </a:r>
            <a:endParaRPr lang="vi-V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3600">
                <a:solidFill>
                  <a:srgbClr val="0070C0"/>
                </a:solidFill>
                <a:latin typeface="Times New Roman" panose="02020603050405020304" pitchFamily="18" charset="0"/>
                <a:cs typeface="Times New Roman" panose="02020603050405020304" pitchFamily="18" charset="0"/>
              </a:rPr>
              <a:t>NGỤY BIỆN HÙ DỌA</a:t>
            </a:r>
            <a:r>
              <a:rPr lang="fr-FR" sz="3600">
                <a:solidFill>
                  <a:srgbClr val="0070C0"/>
                </a:solidFill>
                <a:latin typeface="Times New Roman" panose="02020603050405020304" pitchFamily="18" charset="0"/>
                <a:cs typeface="Times New Roman" panose="02020603050405020304" pitchFamily="18" charset="0"/>
              </a:rPr>
              <a:t/>
            </a:r>
            <a:br>
              <a:rPr lang="fr-FR" sz="3600">
                <a:solidFill>
                  <a:srgbClr val="0070C0"/>
                </a:solidFill>
                <a:latin typeface="Times New Roman" panose="02020603050405020304" pitchFamily="18" charset="0"/>
                <a:cs typeface="Times New Roman" panose="02020603050405020304" pitchFamily="18" charset="0"/>
              </a:rPr>
            </a:br>
            <a:r>
              <a:rPr lang="fr-FR" sz="3600" smtClean="0">
                <a:solidFill>
                  <a:srgbClr val="0070C0"/>
                </a:solidFill>
                <a:latin typeface="Times New Roman" panose="02020603050405020304" pitchFamily="18" charset="0"/>
                <a:cs typeface="Times New Roman" panose="02020603050405020304" pitchFamily="18" charset="0"/>
              </a:rPr>
              <a:t>( Scare Tactics )</a:t>
            </a:r>
            <a:endParaRPr lang="vi-VN"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21" y="1412776"/>
            <a:ext cx="10971372" cy="4968552"/>
          </a:xfrm>
        </p:spPr>
        <p:txBody>
          <a:bodyPr>
            <a:normAutofit fontScale="40000" lnSpcReduction="20000"/>
          </a:bodyPr>
          <a:lstStyle/>
          <a:p>
            <a:pPr marL="0" indent="0">
              <a:buNone/>
            </a:pPr>
            <a:r>
              <a:rPr lang="fr-FR" sz="6300" i="1" dirty="0" err="1">
                <a:latin typeface="Times New Roman" panose="02020603050405020304" pitchFamily="18" charset="0"/>
                <a:cs typeface="Times New Roman" panose="02020603050405020304" pitchFamily="18" charset="0"/>
              </a:rPr>
              <a:t>Sự</a:t>
            </a:r>
            <a:r>
              <a:rPr lang="fr-FR" sz="6300" i="1" dirty="0">
                <a:latin typeface="Times New Roman" panose="02020603050405020304" pitchFamily="18" charset="0"/>
                <a:cs typeface="Times New Roman" panose="02020603050405020304" pitchFamily="18" charset="0"/>
              </a:rPr>
              <a:t> </a:t>
            </a:r>
            <a:r>
              <a:rPr lang="fr-FR" sz="6300" i="1" dirty="0" err="1">
                <a:latin typeface="Times New Roman" panose="02020603050405020304" pitchFamily="18" charset="0"/>
                <a:cs typeface="Times New Roman" panose="02020603050405020304" pitchFamily="18" charset="0"/>
              </a:rPr>
              <a:t>sợ</a:t>
            </a:r>
            <a:r>
              <a:rPr lang="fr-FR" sz="6300" i="1" dirty="0">
                <a:latin typeface="Times New Roman" panose="02020603050405020304" pitchFamily="18" charset="0"/>
                <a:cs typeface="Times New Roman" panose="02020603050405020304" pitchFamily="18" charset="0"/>
              </a:rPr>
              <a:t> </a:t>
            </a:r>
            <a:r>
              <a:rPr lang="fr-FR" sz="6300" i="1" dirty="0" err="1">
                <a:latin typeface="Times New Roman" panose="02020603050405020304" pitchFamily="18" charset="0"/>
                <a:cs typeface="Times New Roman" panose="02020603050405020304" pitchFamily="18" charset="0"/>
              </a:rPr>
              <a:t>hãi</a:t>
            </a:r>
            <a:r>
              <a:rPr lang="fr-FR" sz="6300" i="1" dirty="0">
                <a:latin typeface="Times New Roman" panose="02020603050405020304" pitchFamily="18" charset="0"/>
                <a:cs typeface="Times New Roman" panose="02020603050405020304" pitchFamily="18" charset="0"/>
              </a:rPr>
              <a:t> </a:t>
            </a:r>
            <a:r>
              <a:rPr lang="fr-FR" sz="6300" i="1" dirty="0" err="1">
                <a:latin typeface="Times New Roman" panose="02020603050405020304" pitchFamily="18" charset="0"/>
                <a:cs typeface="Times New Roman" panose="02020603050405020304" pitchFamily="18" charset="0"/>
              </a:rPr>
              <a:t>của</a:t>
            </a:r>
            <a:r>
              <a:rPr lang="fr-FR" sz="6300" i="1" dirty="0">
                <a:latin typeface="Times New Roman" panose="02020603050405020304" pitchFamily="18" charset="0"/>
                <a:cs typeface="Times New Roman" panose="02020603050405020304" pitchFamily="18" charset="0"/>
              </a:rPr>
              <a:t> con </a:t>
            </a:r>
            <a:r>
              <a:rPr lang="fr-FR" sz="6300" i="1" dirty="0" err="1">
                <a:latin typeface="Times New Roman" panose="02020603050405020304" pitchFamily="18" charset="0"/>
                <a:cs typeface="Times New Roman" panose="02020603050405020304" pitchFamily="18" charset="0"/>
              </a:rPr>
              <a:t>người</a:t>
            </a:r>
            <a:r>
              <a:rPr lang="fr-FR" sz="6300" i="1" dirty="0">
                <a:latin typeface="Times New Roman" panose="02020603050405020304" pitchFamily="18" charset="0"/>
                <a:cs typeface="Times New Roman" panose="02020603050405020304" pitchFamily="18" charset="0"/>
              </a:rPr>
              <a:t> </a:t>
            </a:r>
            <a:r>
              <a:rPr lang="fr-FR" sz="6300" i="1" dirty="0" err="1">
                <a:latin typeface="Times New Roman" panose="02020603050405020304" pitchFamily="18" charset="0"/>
                <a:cs typeface="Times New Roman" panose="02020603050405020304" pitchFamily="18" charset="0"/>
              </a:rPr>
              <a:t>mang</a:t>
            </a:r>
            <a:r>
              <a:rPr lang="fr-FR" sz="6300" i="1" dirty="0">
                <a:latin typeface="Times New Roman" panose="02020603050405020304" pitchFamily="18" charset="0"/>
                <a:cs typeface="Times New Roman" panose="02020603050405020304" pitchFamily="18" charset="0"/>
              </a:rPr>
              <a:t> </a:t>
            </a:r>
            <a:r>
              <a:rPr lang="fr-FR" sz="6300" i="1" dirty="0" err="1">
                <a:latin typeface="Times New Roman" panose="02020603050405020304" pitchFamily="18" charset="0"/>
                <a:cs typeface="Times New Roman" panose="02020603050405020304" pitchFamily="18" charset="0"/>
              </a:rPr>
              <a:t>đến</a:t>
            </a:r>
            <a:r>
              <a:rPr lang="fr-FR" sz="6300" i="1" dirty="0">
                <a:latin typeface="Times New Roman" panose="02020603050405020304" pitchFamily="18" charset="0"/>
                <a:cs typeface="Times New Roman" panose="02020603050405020304" pitchFamily="18" charset="0"/>
              </a:rPr>
              <a:t> </a:t>
            </a:r>
            <a:r>
              <a:rPr lang="fr-FR" sz="6300" i="1" dirty="0" err="1">
                <a:latin typeface="Times New Roman" panose="02020603050405020304" pitchFamily="18" charset="0"/>
                <a:cs typeface="Times New Roman" panose="02020603050405020304" pitchFamily="18" charset="0"/>
              </a:rPr>
              <a:t>một</a:t>
            </a:r>
            <a:r>
              <a:rPr lang="fr-FR" sz="6300" i="1" dirty="0">
                <a:latin typeface="Times New Roman" panose="02020603050405020304" pitchFamily="18" charset="0"/>
                <a:cs typeface="Times New Roman" panose="02020603050405020304" pitchFamily="18" charset="0"/>
              </a:rPr>
              <a:t> </a:t>
            </a:r>
            <a:r>
              <a:rPr lang="fr-FR" sz="6300" i="1" dirty="0" err="1">
                <a:latin typeface="Times New Roman" panose="02020603050405020304" pitchFamily="18" charset="0"/>
                <a:cs typeface="Times New Roman" panose="02020603050405020304" pitchFamily="18" charset="0"/>
              </a:rPr>
              <a:t>cái</a:t>
            </a:r>
            <a:r>
              <a:rPr lang="fr-FR" sz="6300" i="1" dirty="0">
                <a:latin typeface="Times New Roman" panose="02020603050405020304" pitchFamily="18" charset="0"/>
                <a:cs typeface="Times New Roman" panose="02020603050405020304" pitchFamily="18" charset="0"/>
              </a:rPr>
              <a:t> </a:t>
            </a:r>
            <a:r>
              <a:rPr lang="fr-FR" sz="6300" i="1" dirty="0" err="1">
                <a:latin typeface="Times New Roman" panose="02020603050405020304" pitchFamily="18" charset="0"/>
                <a:cs typeface="Times New Roman" panose="02020603050405020304" pitchFamily="18" charset="0"/>
              </a:rPr>
              <a:t>bẫy</a:t>
            </a:r>
            <a:r>
              <a:rPr lang="fr-FR" sz="6300" i="1" dirty="0">
                <a:latin typeface="Times New Roman" panose="02020603050405020304" pitchFamily="18" charset="0"/>
                <a:cs typeface="Times New Roman" panose="02020603050405020304" pitchFamily="18" charset="0"/>
              </a:rPr>
              <a:t>. </a:t>
            </a:r>
            <a:r>
              <a:rPr lang="fr-FR" sz="6300" i="1" dirty="0" err="1">
                <a:latin typeface="Times New Roman" panose="02020603050405020304" pitchFamily="18" charset="0"/>
                <a:cs typeface="Times New Roman" panose="02020603050405020304" pitchFamily="18" charset="0"/>
              </a:rPr>
              <a:t>Châm-ngôn</a:t>
            </a:r>
            <a:r>
              <a:rPr lang="fr-FR" sz="6300" i="1" dirty="0">
                <a:latin typeface="Times New Roman" panose="02020603050405020304" pitchFamily="18" charset="0"/>
                <a:cs typeface="Times New Roman" panose="02020603050405020304" pitchFamily="18" charset="0"/>
              </a:rPr>
              <a:t> 29:25</a:t>
            </a:r>
            <a:endParaRPr lang="vi-VN" sz="6300" b="1" dirty="0">
              <a:latin typeface="Times New Roman" panose="02020603050405020304" pitchFamily="18" charset="0"/>
              <a:cs typeface="Times New Roman" panose="02020603050405020304" pitchFamily="18" charset="0"/>
            </a:endParaRPr>
          </a:p>
          <a:p>
            <a:pPr marL="0" indent="0">
              <a:buNone/>
            </a:pP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Sự</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sợ</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hãi</a:t>
            </a:r>
            <a:r>
              <a:rPr lang="fr-FR" sz="6300" dirty="0">
                <a:latin typeface="Times New Roman" panose="02020603050405020304" pitchFamily="18" charset="0"/>
                <a:cs typeface="Times New Roman" panose="02020603050405020304" pitchFamily="18" charset="0"/>
              </a:rPr>
              <a:t> là </a:t>
            </a:r>
            <a:r>
              <a:rPr lang="fr-FR" sz="6300" dirty="0" err="1">
                <a:latin typeface="Times New Roman" panose="02020603050405020304" pitchFamily="18" charset="0"/>
                <a:cs typeface="Times New Roman" panose="02020603050405020304" pitchFamily="18" charset="0"/>
              </a:rPr>
              <a:t>động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lực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mạnh</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mẽ-mạnh</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đến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mức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nó</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thường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khiến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chúng</a:t>
            </a:r>
            <a:r>
              <a:rPr lang="fr-FR" sz="6300" dirty="0">
                <a:latin typeface="Times New Roman" panose="02020603050405020304" pitchFamily="18" charset="0"/>
                <a:cs typeface="Times New Roman" panose="02020603050405020304" pitchFamily="18" charset="0"/>
              </a:rPr>
              <a:t> ta </a:t>
            </a:r>
            <a:r>
              <a:rPr lang="fr-FR" sz="6300" dirty="0" err="1">
                <a:latin typeface="Times New Roman" panose="02020603050405020304" pitchFamily="18" charset="0"/>
                <a:cs typeface="Times New Roman" panose="02020603050405020304" pitchFamily="18" charset="0"/>
              </a:rPr>
              <a:t>suy</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nghĩ</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và</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hành</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xử</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thiếu</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lý</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trí</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Ngụy</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biện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chiến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thuật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hù</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dọa</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được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thực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hiện</a:t>
            </a:r>
            <a:r>
              <a:rPr lang="fr-FR" sz="6300" dirty="0">
                <a:latin typeface="Times New Roman" panose="02020603050405020304" pitchFamily="18" charset="0"/>
                <a:cs typeface="Times New Roman" panose="02020603050405020304" pitchFamily="18" charset="0"/>
              </a:rPr>
              <a:t> khi </a:t>
            </a:r>
            <a:r>
              <a:rPr lang="fr-FR" sz="6300" dirty="0" err="1">
                <a:latin typeface="Times New Roman" panose="02020603050405020304" pitchFamily="18" charset="0"/>
                <a:cs typeface="Times New Roman" panose="02020603050405020304" pitchFamily="18" charset="0"/>
              </a:rPr>
              <a:t>một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người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lập</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luận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đe</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dọa</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gây</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tổn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hại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cho</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người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đọc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hoặc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người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nghe</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nếu</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họ</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không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chấp</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nhận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kết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luận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của</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người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lập</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luận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và</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lời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đe</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dọa</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này</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không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liên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quan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đến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sự</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thật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trong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kết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luận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của</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người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lập</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luận</a:t>
            </a:r>
            <a:r>
              <a:rPr lang="fr-FR" sz="6300" dirty="0">
                <a:latin typeface="Times New Roman" panose="02020603050405020304" pitchFamily="18" charset="0"/>
                <a:cs typeface="Times New Roman" panose="02020603050405020304" pitchFamily="18" charset="0"/>
              </a:rPr>
              <a:t>. </a:t>
            </a:r>
            <a:endParaRPr lang="vi-VN" sz="6300" b="1" dirty="0">
              <a:latin typeface="Times New Roman" panose="02020603050405020304" pitchFamily="18" charset="0"/>
              <a:cs typeface="Times New Roman" panose="02020603050405020304" pitchFamily="18" charset="0"/>
            </a:endParaRPr>
          </a:p>
          <a:p>
            <a:pPr marL="0" indent="0">
              <a:buNone/>
            </a:pPr>
            <a:r>
              <a:rPr lang="fr-FR" sz="6300" dirty="0" err="1">
                <a:latin typeface="Times New Roman" panose="02020603050405020304" pitchFamily="18" charset="0"/>
                <a:cs typeface="Times New Roman" panose="02020603050405020304" pitchFamily="18" charset="0"/>
              </a:rPr>
              <a:t>Đây</a:t>
            </a:r>
            <a:r>
              <a:rPr lang="fr-FR" sz="6300" dirty="0">
                <a:latin typeface="Times New Roman" panose="02020603050405020304" pitchFamily="18" charset="0"/>
                <a:cs typeface="Times New Roman" panose="02020603050405020304" pitchFamily="18" charset="0"/>
              </a:rPr>
              <a:t> là </a:t>
            </a:r>
            <a:r>
              <a:rPr lang="fr-FR" sz="6300" dirty="0" err="1">
                <a:latin typeface="Times New Roman" panose="02020603050405020304" pitchFamily="18" charset="0"/>
                <a:cs typeface="Times New Roman" panose="02020603050405020304" pitchFamily="18" charset="0"/>
              </a:rPr>
              <a:t>hai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ví</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dụ</a:t>
            </a:r>
            <a:r>
              <a:rPr lang="fr-FR" sz="6300" dirty="0">
                <a:latin typeface="Times New Roman" panose="02020603050405020304" pitchFamily="18" charset="0"/>
                <a:cs typeface="Times New Roman" panose="02020603050405020304" pitchFamily="18" charset="0"/>
              </a:rPr>
              <a:t>: </a:t>
            </a:r>
            <a:endParaRPr lang="vi-VN" sz="6300" b="1" dirty="0">
              <a:latin typeface="Times New Roman" panose="02020603050405020304" pitchFamily="18" charset="0"/>
              <a:cs typeface="Times New Roman" panose="02020603050405020304" pitchFamily="18" charset="0"/>
            </a:endParaRPr>
          </a:p>
          <a:p>
            <a:r>
              <a:rPr lang="fr-FR" sz="6300" dirty="0" err="1">
                <a:latin typeface="Times New Roman" panose="02020603050405020304" pitchFamily="18" charset="0"/>
                <a:cs typeface="Times New Roman" panose="02020603050405020304" pitchFamily="18" charset="0"/>
              </a:rPr>
              <a:t>Nhà</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ngoại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giao</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với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nhà</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ngoại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giao</a:t>
            </a:r>
            <a:r>
              <a:rPr lang="fr-FR" sz="6300" dirty="0">
                <a:latin typeface="Times New Roman" panose="02020603050405020304" pitchFamily="18" charset="0"/>
                <a:cs typeface="Times New Roman" panose="02020603050405020304" pitchFamily="18" charset="0"/>
              </a:rPr>
              <a:t>: </a:t>
            </a:r>
            <a:endParaRPr lang="vi-VN" sz="6300" b="1" dirty="0">
              <a:latin typeface="Times New Roman" panose="02020603050405020304" pitchFamily="18" charset="0"/>
              <a:cs typeface="Times New Roman" panose="02020603050405020304" pitchFamily="18" charset="0"/>
            </a:endParaRPr>
          </a:p>
          <a:p>
            <a:r>
              <a:rPr lang="fr-FR" sz="6300" dirty="0" err="1">
                <a:latin typeface="Times New Roman" panose="02020603050405020304" pitchFamily="18" charset="0"/>
                <a:cs typeface="Times New Roman" panose="02020603050405020304" pitchFamily="18" charset="0"/>
              </a:rPr>
              <a:t>Tôi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chắc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chắn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bạn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sẽ</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đồng</a:t>
            </a:r>
            <a:r>
              <a:rPr lang="fr-FR" sz="6300" dirty="0">
                <a:latin typeface="Times New Roman" panose="02020603050405020304" pitchFamily="18" charset="0"/>
                <a:cs typeface="Times New Roman" panose="02020603050405020304" pitchFamily="18" charset="0"/>
              </a:rPr>
              <a:t> ý </a:t>
            </a:r>
            <a:r>
              <a:rPr lang="fr-FR" sz="6300" dirty="0" err="1">
                <a:latin typeface="Times New Roman" panose="02020603050405020304" pitchFamily="18" charset="0"/>
                <a:cs typeface="Times New Roman" panose="02020603050405020304" pitchFamily="18" charset="0"/>
              </a:rPr>
              <a:t>rằng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chúng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tôi</a:t>
            </a:r>
            <a:r>
              <a:rPr lang="fr-FR" sz="6300" dirty="0">
                <a:latin typeface="Times New Roman" panose="02020603050405020304" pitchFamily="18" charset="0"/>
                <a:cs typeface="Times New Roman" panose="02020603050405020304" pitchFamily="18" charset="0"/>
              </a:rPr>
              <a:t> là </a:t>
            </a:r>
            <a:r>
              <a:rPr lang="fr-FR" sz="6300" dirty="0" err="1">
                <a:latin typeface="Times New Roman" panose="02020603050405020304" pitchFamily="18" charset="0"/>
                <a:cs typeface="Times New Roman" panose="02020603050405020304" pitchFamily="18" charset="0"/>
              </a:rPr>
              <a:t>những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người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cai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trị</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hợp</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pháp</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của</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Quần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đảo</a:t>
            </a:r>
            <a:r>
              <a:rPr lang="fr-FR" sz="6300" dirty="0">
                <a:latin typeface="Times New Roman" panose="02020603050405020304" pitchFamily="18" charset="0"/>
                <a:cs typeface="Times New Roman" panose="02020603050405020304" pitchFamily="18" charset="0"/>
              </a:rPr>
              <a:t> San Marcos. </a:t>
            </a:r>
            <a:r>
              <a:rPr lang="fr-FR" sz="6300" dirty="0" err="1">
                <a:latin typeface="Times New Roman" panose="02020603050405020304" pitchFamily="18" charset="0"/>
                <a:cs typeface="Times New Roman" panose="02020603050405020304" pitchFamily="18" charset="0"/>
              </a:rPr>
              <a:t>Sẽ</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thật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đáng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tiếc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nếu</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chúng</a:t>
            </a:r>
            <a:r>
              <a:rPr lang="fr-FR" sz="6300" dirty="0">
                <a:latin typeface="Times New Roman" panose="02020603050405020304" pitchFamily="18" charset="0"/>
                <a:cs typeface="Times New Roman" panose="02020603050405020304" pitchFamily="18" charset="0"/>
              </a:rPr>
              <a:t> ta </a:t>
            </a:r>
            <a:r>
              <a:rPr lang="fr-FR" sz="6300" dirty="0" err="1">
                <a:latin typeface="Times New Roman" panose="02020603050405020304" pitchFamily="18" charset="0"/>
                <a:cs typeface="Times New Roman" panose="02020603050405020304" pitchFamily="18" charset="0"/>
              </a:rPr>
              <a:t>phải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cử</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lực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lượng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vũ</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trang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đến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để</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chứng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minh</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tính</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xác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thực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của</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yêu</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sách</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của</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mình</a:t>
            </a:r>
            <a:r>
              <a:rPr lang="fr-FR" sz="6300" dirty="0">
                <a:latin typeface="Times New Roman" panose="02020603050405020304" pitchFamily="18" charset="0"/>
                <a:cs typeface="Times New Roman" panose="02020603050405020304" pitchFamily="18" charset="0"/>
              </a:rPr>
              <a:t>. </a:t>
            </a:r>
            <a:endParaRPr lang="vi-VN" sz="6300" b="1" dirty="0">
              <a:latin typeface="Times New Roman" panose="02020603050405020304" pitchFamily="18" charset="0"/>
              <a:cs typeface="Times New Roman" panose="02020603050405020304" pitchFamily="18" charset="0"/>
            </a:endParaRPr>
          </a:p>
          <a:p>
            <a:pPr marL="0" indent="0">
              <a:buNone/>
            </a:pPr>
            <a:r>
              <a:rPr lang="fr-FR" sz="6300" dirty="0" err="1">
                <a:latin typeface="Times New Roman" panose="02020603050405020304" pitchFamily="18" charset="0"/>
                <a:cs typeface="Times New Roman" panose="02020603050405020304" pitchFamily="18" charset="0"/>
              </a:rPr>
              <a:t>Người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vận</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động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hành</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lang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súng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cho</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chính</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trị</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gia</a:t>
            </a:r>
            <a:r>
              <a:rPr lang="fr-FR" sz="6300" dirty="0">
                <a:latin typeface="Times New Roman" panose="02020603050405020304" pitchFamily="18" charset="0"/>
                <a:cs typeface="Times New Roman" panose="02020603050405020304" pitchFamily="18" charset="0"/>
              </a:rPr>
              <a:t>:</a:t>
            </a:r>
            <a:endParaRPr lang="vi-VN" sz="6300" b="1" dirty="0">
              <a:latin typeface="Times New Roman" panose="02020603050405020304" pitchFamily="18" charset="0"/>
              <a:cs typeface="Times New Roman" panose="02020603050405020304" pitchFamily="18" charset="0"/>
            </a:endParaRPr>
          </a:p>
          <a:p>
            <a:pPr marL="0" indent="0">
              <a:buNone/>
            </a:pPr>
            <a:r>
              <a:rPr lang="fr-FR" sz="6300" dirty="0">
                <a:latin typeface="Times New Roman" panose="02020603050405020304" pitchFamily="18" charset="0"/>
                <a:cs typeface="Times New Roman" panose="02020603050405020304" pitchFamily="18" charset="0"/>
              </a:rPr>
              <a:t> </a:t>
            </a:r>
            <a:r>
              <a:rPr lang="vi-VN" sz="6300" dirty="0">
                <a:latin typeface="Times New Roman" panose="02020603050405020304" pitchFamily="18" charset="0"/>
                <a:cs typeface="Times New Roman" panose="02020603050405020304" pitchFamily="18" charset="0"/>
              </a:rPr>
              <a:t>L</a:t>
            </a:r>
            <a:r>
              <a:rPr lang="fr-FR" sz="6300" dirty="0" err="1">
                <a:latin typeface="Times New Roman" panose="02020603050405020304" pitchFamily="18" charset="0"/>
                <a:cs typeface="Times New Roman" panose="02020603050405020304" pitchFamily="18" charset="0"/>
              </a:rPr>
              <a:t>uật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kiểm</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soát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súng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này</a:t>
            </a:r>
            <a:r>
              <a:rPr lang="fr-FR" sz="6300" dirty="0">
                <a:latin typeface="Times New Roman" panose="02020603050405020304" pitchFamily="18" charset="0"/>
                <a:cs typeface="Times New Roman" panose="02020603050405020304" pitchFamily="18" charset="0"/>
              </a:rPr>
              <a:t> là </a:t>
            </a:r>
            <a:r>
              <a:rPr lang="fr-FR" sz="6300" dirty="0" err="1">
                <a:latin typeface="Times New Roman" panose="02020603050405020304" pitchFamily="18" charset="0"/>
                <a:cs typeface="Times New Roman" panose="02020603050405020304" pitchFamily="18" charset="0"/>
              </a:rPr>
              <a:t>sai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đối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với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nước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Mỹ</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và</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bất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kỳ</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chính</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trị</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gia</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nào</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ủng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hộ</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nó</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sẽ</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phát</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hiện</a:t>
            </a:r>
            <a:r>
              <a:rPr lang="fr-FR" sz="6300" dirty="0">
                <a:latin typeface="Times New Roman" panose="02020603050405020304" pitchFamily="18" charset="0"/>
                <a:cs typeface="Times New Roman" panose="02020603050405020304" pitchFamily="18" charset="0"/>
              </a:rPr>
              <a:t> ra </a:t>
            </a:r>
            <a:r>
              <a:rPr lang="fr-FR" sz="6300" dirty="0" err="1">
                <a:latin typeface="Times New Roman" panose="02020603050405020304" pitchFamily="18" charset="0"/>
                <a:cs typeface="Times New Roman" panose="02020603050405020304" pitchFamily="18" charset="0"/>
              </a:rPr>
              <a:t>họ</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đã</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sai</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lầm</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như</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thế</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nào</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trong</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cuộc</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bầu</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cử</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tiếp</a:t>
            </a:r>
            <a:r>
              <a:rPr lang="fr-FR" sz="6300" dirty="0">
                <a:latin typeface="Times New Roman" panose="02020603050405020304" pitchFamily="18" charset="0"/>
                <a:cs typeface="Times New Roman" panose="02020603050405020304" pitchFamily="18" charset="0"/>
              </a:rPr>
              <a:t> </a:t>
            </a:r>
            <a:r>
              <a:rPr lang="fr-FR" sz="6300" dirty="0" err="1">
                <a:latin typeface="Times New Roman" panose="02020603050405020304" pitchFamily="18" charset="0"/>
                <a:cs typeface="Times New Roman" panose="02020603050405020304" pitchFamily="18" charset="0"/>
              </a:rPr>
              <a:t>theo</a:t>
            </a:r>
            <a:r>
              <a:rPr lang="fr-FR" sz="6300" dirty="0">
                <a:latin typeface="Times New Roman" panose="02020603050405020304" pitchFamily="18" charset="0"/>
                <a:cs typeface="Times New Roman" panose="02020603050405020304" pitchFamily="18" charset="0"/>
              </a:rPr>
              <a:t>.</a:t>
            </a:r>
            <a:endParaRPr lang="vi-VN" sz="6300" b="1"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565" y="116632"/>
            <a:ext cx="11665297" cy="6480719"/>
          </a:xfrm>
        </p:spPr>
        <p:txBody>
          <a:bodyPr>
            <a:normAutofit fontScale="85000" lnSpcReduction="20000"/>
          </a:bodyPr>
          <a:lstStyle/>
          <a:p>
            <a:pPr marL="0" indent="530225">
              <a:buNone/>
            </a:pPr>
            <a:r>
              <a:rPr lang="fr-FR" i="1" dirty="0" err="1">
                <a:solidFill>
                  <a:srgbClr val="0070C0"/>
                </a:solidFill>
                <a:latin typeface="Times New Roman" panose="02020603050405020304" pitchFamily="18" charset="0"/>
                <a:cs typeface="Times New Roman" panose="02020603050405020304" pitchFamily="18" charset="0"/>
              </a:rPr>
              <a:t>Hãy</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thuyết</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phục</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làm</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công</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việc</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của</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sự</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sợ</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hãi</a:t>
            </a:r>
            <a:r>
              <a:rPr lang="fr-FR" i="1" dirty="0">
                <a:solidFill>
                  <a:srgbClr val="0070C0"/>
                </a:solidFill>
                <a:latin typeface="Times New Roman" panose="02020603050405020304" pitchFamily="18" charset="0"/>
                <a:cs typeface="Times New Roman" panose="02020603050405020304" pitchFamily="18" charset="0"/>
              </a:rPr>
              <a:t>. -</a:t>
            </a:r>
            <a:r>
              <a:rPr lang="fr-FR" i="1" dirty="0" err="1">
                <a:solidFill>
                  <a:srgbClr val="0070C0"/>
                </a:solidFill>
                <a:latin typeface="Times New Roman" panose="02020603050405020304" pitchFamily="18" charset="0"/>
                <a:cs typeface="Times New Roman" panose="02020603050405020304" pitchFamily="18" charset="0"/>
              </a:rPr>
              <a:t>john</a:t>
            </a:r>
            <a:r>
              <a:rPr lang="fr-FR" i="1" dirty="0">
                <a:solidFill>
                  <a:srgbClr val="0070C0"/>
                </a:solidFill>
                <a:latin typeface="Times New Roman" panose="02020603050405020304" pitchFamily="18" charset="0"/>
                <a:cs typeface="Times New Roman" panose="02020603050405020304" pitchFamily="18" charset="0"/>
              </a:rPr>
              <a:t> Milton </a:t>
            </a:r>
            <a:endParaRPr lang="vi-VN" i="1" dirty="0">
              <a:solidFill>
                <a:srgbClr val="0070C0"/>
              </a:solidFill>
              <a:latin typeface="Times New Roman" panose="02020603050405020304" pitchFamily="18" charset="0"/>
              <a:cs typeface="Times New Roman" panose="02020603050405020304" pitchFamily="18" charset="0"/>
            </a:endParaRPr>
          </a:p>
          <a:p>
            <a:pPr marL="0" indent="530225">
              <a:buNone/>
            </a:pPr>
            <a:r>
              <a:rPr lang="fr-FR" dirty="0" err="1">
                <a:latin typeface="Times New Roman" panose="02020603050405020304" pitchFamily="18" charset="0"/>
                <a:cs typeface="Times New Roman" panose="02020603050405020304" pitchFamily="18" charset="0"/>
              </a:rPr>
              <a:t>Cả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này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chiến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thuật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hù</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dọa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cung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bằng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nào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hỗ</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kết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nêu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Như</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thứ</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làm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rõ</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ngụy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biện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chiến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thuật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hù</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dọa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nhất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thiết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phải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đến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việc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dọa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vũ</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lực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Bất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loại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mối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dọa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nào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cũng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mối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dọa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giấu</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pPr marL="0" indent="530225">
              <a:buNone/>
            </a:pPr>
            <a:r>
              <a:rPr lang="fr-FR" dirty="0" err="1">
                <a:latin typeface="Times New Roman" panose="02020603050405020304" pitchFamily="18" charset="0"/>
                <a:cs typeface="Times New Roman" panose="02020603050405020304" pitchFamily="18" charset="0"/>
              </a:rPr>
              <a:t>Tất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phải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tất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mối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dọa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đến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ngụy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biện</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pPr marL="0" indent="530225">
              <a:buNone/>
            </a:pPr>
            <a:r>
              <a:rPr lang="fr-FR" sz="3800" dirty="0" err="1">
                <a:latin typeface="Times New Roman" panose="02020603050405020304" pitchFamily="18" charset="0"/>
                <a:cs typeface="Times New Roman" panose="02020603050405020304" pitchFamily="18" charset="0"/>
              </a:rPr>
              <a:t>Hãy</a:t>
            </a:r>
            <a:r>
              <a:rPr lang="fr-FR" sz="3800" dirty="0">
                <a:latin typeface="Times New Roman" panose="02020603050405020304" pitchFamily="18" charset="0"/>
                <a:cs typeface="Times New Roman" panose="02020603050405020304" pitchFamily="18" charset="0"/>
              </a:rPr>
              <a:t> </a:t>
            </a:r>
            <a:r>
              <a:rPr lang="fr-FR" sz="3800" dirty="0" err="1">
                <a:latin typeface="Times New Roman" panose="02020603050405020304" pitchFamily="18" charset="0"/>
                <a:cs typeface="Times New Roman" panose="02020603050405020304" pitchFamily="18" charset="0"/>
              </a:rPr>
              <a:t>xem</a:t>
            </a:r>
            <a:r>
              <a:rPr lang="fr-FR" sz="3800" dirty="0">
                <a:latin typeface="Times New Roman" panose="02020603050405020304" pitchFamily="18" charset="0"/>
                <a:cs typeface="Times New Roman" panose="02020603050405020304" pitchFamily="18" charset="0"/>
              </a:rPr>
              <a:t> </a:t>
            </a:r>
            <a:r>
              <a:rPr lang="fr-FR" sz="3800" dirty="0" err="1">
                <a:latin typeface="Times New Roman" panose="02020603050405020304" pitchFamily="18" charset="0"/>
                <a:cs typeface="Times New Roman" panose="02020603050405020304" pitchFamily="18" charset="0"/>
              </a:rPr>
              <a:t>xét</a:t>
            </a:r>
            <a:r>
              <a:rPr lang="fr-FR" sz="3800" dirty="0">
                <a:latin typeface="Times New Roman" panose="02020603050405020304" pitchFamily="18" charset="0"/>
                <a:cs typeface="Times New Roman" panose="02020603050405020304" pitchFamily="18" charset="0"/>
              </a:rPr>
              <a:t> </a:t>
            </a:r>
            <a:r>
              <a:rPr lang="fr-FR" sz="3800" dirty="0" err="1">
                <a:latin typeface="Times New Roman" panose="02020603050405020304" pitchFamily="18" charset="0"/>
                <a:cs typeface="Times New Roman" panose="02020603050405020304" pitchFamily="18" charset="0"/>
              </a:rPr>
              <a:t>hai</a:t>
            </a:r>
            <a:r>
              <a:rPr lang="fr-FR" sz="3800" dirty="0">
                <a:latin typeface="Times New Roman" panose="02020603050405020304" pitchFamily="18" charset="0"/>
                <a:cs typeface="Times New Roman" panose="02020603050405020304" pitchFamily="18" charset="0"/>
              </a:rPr>
              <a:t> </a:t>
            </a:r>
            <a:r>
              <a:rPr lang="fr-FR" sz="3800" dirty="0" err="1">
                <a:latin typeface="Times New Roman" panose="02020603050405020304" pitchFamily="18" charset="0"/>
                <a:cs typeface="Times New Roman" panose="02020603050405020304" pitchFamily="18" charset="0"/>
              </a:rPr>
              <a:t>ví</a:t>
            </a:r>
            <a:r>
              <a:rPr lang="fr-FR" sz="3800" dirty="0">
                <a:latin typeface="Times New Roman" panose="02020603050405020304" pitchFamily="18" charset="0"/>
                <a:cs typeface="Times New Roman" panose="02020603050405020304" pitchFamily="18" charset="0"/>
              </a:rPr>
              <a:t> </a:t>
            </a:r>
            <a:r>
              <a:rPr lang="fr-FR" sz="3800" dirty="0" err="1">
                <a:latin typeface="Times New Roman" panose="02020603050405020304" pitchFamily="18" charset="0"/>
                <a:cs typeface="Times New Roman" panose="02020603050405020304" pitchFamily="18" charset="0"/>
              </a:rPr>
              <a:t>dụ</a:t>
            </a:r>
            <a:r>
              <a:rPr lang="fr-FR" sz="3800" dirty="0">
                <a:latin typeface="Times New Roman" panose="02020603050405020304" pitchFamily="18" charset="0"/>
                <a:cs typeface="Times New Roman" panose="02020603050405020304" pitchFamily="18" charset="0"/>
              </a:rPr>
              <a:t> </a:t>
            </a:r>
            <a:r>
              <a:rPr lang="fr-FR" sz="3800" dirty="0" err="1">
                <a:latin typeface="Times New Roman" panose="02020603050405020304" pitchFamily="18" charset="0"/>
                <a:cs typeface="Times New Roman" panose="02020603050405020304" pitchFamily="18" charset="0"/>
              </a:rPr>
              <a:t>sau</a:t>
            </a:r>
            <a:r>
              <a:rPr lang="fr-FR" sz="3800" dirty="0">
                <a:latin typeface="Times New Roman" panose="02020603050405020304" pitchFamily="18" charset="0"/>
                <a:cs typeface="Times New Roman" panose="02020603050405020304" pitchFamily="18" charset="0"/>
              </a:rPr>
              <a:t>: </a:t>
            </a:r>
            <a:endParaRPr lang="vi-VN" sz="3800" b="1" dirty="0">
              <a:latin typeface="Times New Roman" panose="02020603050405020304" pitchFamily="18" charset="0"/>
              <a:cs typeface="Times New Roman" panose="02020603050405020304" pitchFamily="18" charset="0"/>
            </a:endParaRPr>
          </a:p>
          <a:p>
            <a:pPr marL="0" indent="530225"/>
            <a:r>
              <a:rPr lang="fr-FR" i="1" dirty="0" err="1">
                <a:latin typeface="Times New Roman" panose="02020603050405020304" pitchFamily="18" charset="0"/>
                <a:cs typeface="Times New Roman" panose="02020603050405020304" pitchFamily="18" charset="0"/>
              </a:rPr>
              <a:t>Cha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mẹ</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gửi</a:t>
            </a:r>
            <a:r>
              <a:rPr lang="fr-FR" i="1" dirty="0">
                <a:latin typeface="Times New Roman" panose="02020603050405020304" pitchFamily="18" charset="0"/>
                <a:cs typeface="Times New Roman" panose="02020603050405020304" pitchFamily="18" charset="0"/>
              </a:rPr>
              <a:t> con </a:t>
            </a:r>
            <a:r>
              <a:rPr lang="fr-FR" i="1" dirty="0" err="1">
                <a:latin typeface="Times New Roman" panose="02020603050405020304" pitchFamily="18" charset="0"/>
                <a:cs typeface="Times New Roman" panose="02020603050405020304" pitchFamily="18" charset="0"/>
              </a:rPr>
              <a:t>cái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Nếu</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bạn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về</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nhà</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muộn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một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lần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nữa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tiền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trợ</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cấp</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bạn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sẽ</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bị</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cắt</a:t>
            </a:r>
            <a:r>
              <a:rPr lang="fr-FR" i="1" dirty="0">
                <a:latin typeface="Times New Roman" panose="02020603050405020304" pitchFamily="18" charset="0"/>
                <a:cs typeface="Times New Roman" panose="02020603050405020304" pitchFamily="18" charset="0"/>
              </a:rPr>
              <a:t>. </a:t>
            </a:r>
            <a:endParaRPr lang="vi-VN" b="1" i="1" dirty="0">
              <a:latin typeface="Times New Roman" panose="02020603050405020304" pitchFamily="18" charset="0"/>
              <a:cs typeface="Times New Roman" panose="02020603050405020304" pitchFamily="18" charset="0"/>
            </a:endParaRPr>
          </a:p>
          <a:p>
            <a:pPr marL="0" indent="530225"/>
            <a:r>
              <a:rPr lang="fr-FR" i="1" dirty="0" err="1">
                <a:latin typeface="Times New Roman" panose="02020603050405020304" pitchFamily="18" charset="0"/>
                <a:cs typeface="Times New Roman" panose="02020603050405020304" pitchFamily="18" charset="0"/>
              </a:rPr>
              <a:t>Tổng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thống</a:t>
            </a:r>
            <a:r>
              <a:rPr lang="fr-FR" i="1" dirty="0">
                <a:latin typeface="Times New Roman" panose="02020603050405020304" pitchFamily="18" charset="0"/>
                <a:cs typeface="Times New Roman" panose="02020603050405020304" pitchFamily="18" charset="0"/>
              </a:rPr>
              <a:t> John Kennedy </a:t>
            </a:r>
            <a:r>
              <a:rPr lang="fr-FR" i="1" dirty="0" err="1">
                <a:latin typeface="Times New Roman" panose="02020603050405020304" pitchFamily="18" charset="0"/>
                <a:cs typeface="Times New Roman" panose="02020603050405020304" pitchFamily="18" charset="0"/>
              </a:rPr>
              <a:t>gửi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Thủ</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tướng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Liên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Xô</a:t>
            </a:r>
            <a:r>
              <a:rPr lang="fr-FR" i="1" dirty="0">
                <a:latin typeface="Times New Roman" panose="02020603050405020304" pitchFamily="18" charset="0"/>
                <a:cs typeface="Times New Roman" panose="02020603050405020304" pitchFamily="18" charset="0"/>
              </a:rPr>
              <a:t> Nikita </a:t>
            </a:r>
            <a:r>
              <a:rPr lang="fr-FR" i="1" dirty="0" err="1">
                <a:latin typeface="Times New Roman" panose="02020603050405020304" pitchFamily="18" charset="0"/>
                <a:cs typeface="Times New Roman" panose="02020603050405020304" pitchFamily="18" charset="0"/>
              </a:rPr>
              <a:t>Khrushchev</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Nếu</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các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ông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không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loại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bỏ</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tên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lửa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hạt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nhân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khỏi</a:t>
            </a:r>
            <a:r>
              <a:rPr lang="fr-FR" i="1" dirty="0">
                <a:latin typeface="Times New Roman" panose="02020603050405020304" pitchFamily="18" charset="0"/>
                <a:cs typeface="Times New Roman" panose="02020603050405020304" pitchFamily="18" charset="0"/>
              </a:rPr>
              <a:t> Cuba, </a:t>
            </a:r>
            <a:r>
              <a:rPr lang="fr-FR" i="1" dirty="0" err="1">
                <a:latin typeface="Times New Roman" panose="02020603050405020304" pitchFamily="18" charset="0"/>
                <a:cs typeface="Times New Roman" panose="02020603050405020304" pitchFamily="18" charset="0"/>
              </a:rPr>
              <a:t>chúng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tôi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sẽ</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không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còn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lựa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chọn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nào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khác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ngoài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việc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loại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bỏ</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chúng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bằng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vũ</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lực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Nếu</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chúng</a:t>
            </a:r>
            <a:r>
              <a:rPr lang="fr-FR" i="1" dirty="0">
                <a:latin typeface="Times New Roman" panose="02020603050405020304" pitchFamily="18" charset="0"/>
                <a:cs typeface="Times New Roman" panose="02020603050405020304" pitchFamily="18" charset="0"/>
              </a:rPr>
              <a:t> ta </a:t>
            </a:r>
            <a:r>
              <a:rPr lang="fr-FR" i="1" dirty="0" err="1">
                <a:latin typeface="Times New Roman" panose="02020603050405020304" pitchFamily="18" charset="0"/>
                <a:cs typeface="Times New Roman" panose="02020603050405020304" pitchFamily="18" charset="0"/>
              </a:rPr>
              <a:t>sử</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dụng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vũ</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lực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để</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loại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bỏ</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tên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lửa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điều</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đó</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có</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thể</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gây</a:t>
            </a:r>
            <a:r>
              <a:rPr lang="fr-FR" i="1" dirty="0">
                <a:latin typeface="Times New Roman" panose="02020603050405020304" pitchFamily="18" charset="0"/>
                <a:cs typeface="Times New Roman" panose="02020603050405020304" pitchFamily="18" charset="0"/>
              </a:rPr>
              <a:t> ra </a:t>
            </a:r>
            <a:r>
              <a:rPr lang="fr-FR" i="1" dirty="0" err="1">
                <a:latin typeface="Times New Roman" panose="02020603050405020304" pitchFamily="18" charset="0"/>
                <a:cs typeface="Times New Roman" panose="02020603050405020304" pitchFamily="18" charset="0"/>
              </a:rPr>
              <a:t>một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cuộc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chiến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tranh</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hạt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nhân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toàn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diện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Không</a:t>
            </a:r>
            <a:r>
              <a:rPr lang="fr-FR" i="1" dirty="0">
                <a:latin typeface="Times New Roman" panose="02020603050405020304" pitchFamily="18" charset="0"/>
                <a:cs typeface="Times New Roman" panose="02020603050405020304" pitchFamily="18" charset="0"/>
              </a:rPr>
              <a:t> ai </a:t>
            </a:r>
            <a:r>
              <a:rPr lang="fr-FR" i="1" dirty="0" err="1">
                <a:latin typeface="Times New Roman" panose="02020603050405020304" pitchFamily="18" charset="0"/>
                <a:cs typeface="Times New Roman" panose="02020603050405020304" pitchFamily="18" charset="0"/>
              </a:rPr>
              <a:t>trong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chúng</a:t>
            </a:r>
            <a:r>
              <a:rPr lang="fr-FR" i="1" dirty="0">
                <a:latin typeface="Times New Roman" panose="02020603050405020304" pitchFamily="18" charset="0"/>
                <a:cs typeface="Times New Roman" panose="02020603050405020304" pitchFamily="18" charset="0"/>
              </a:rPr>
              <a:t> ta </a:t>
            </a:r>
            <a:r>
              <a:rPr lang="fr-FR" i="1" dirty="0" err="1">
                <a:latin typeface="Times New Roman" panose="02020603050405020304" pitchFamily="18" charset="0"/>
                <a:cs typeface="Times New Roman" panose="02020603050405020304" pitchFamily="18" charset="0"/>
              </a:rPr>
              <a:t>muốn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một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cuộc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chiến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tranh</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hạt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nhân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Vì</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vậy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bạn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nên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loại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bỏ</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tên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lửa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mình</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khỏi</a:t>
            </a:r>
            <a:r>
              <a:rPr lang="fr-FR" i="1" dirty="0">
                <a:latin typeface="Times New Roman" panose="02020603050405020304" pitchFamily="18" charset="0"/>
                <a:cs typeface="Times New Roman" panose="02020603050405020304" pitchFamily="18" charset="0"/>
              </a:rPr>
              <a:t> Cuba. (</a:t>
            </a:r>
            <a:r>
              <a:rPr lang="fr-FR" i="1" dirty="0" err="1">
                <a:latin typeface="Times New Roman" panose="02020603050405020304" pitchFamily="18" charset="0"/>
                <a:cs typeface="Times New Roman" panose="02020603050405020304" pitchFamily="18" charset="0"/>
              </a:rPr>
              <a:t>diễn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giải</a:t>
            </a:r>
            <a:r>
              <a:rPr lang="fr-FR" i="1" dirty="0">
                <a:latin typeface="Times New Roman" panose="02020603050405020304" pitchFamily="18" charset="0"/>
                <a:cs typeface="Times New Roman" panose="02020603050405020304" pitchFamily="18" charset="0"/>
              </a:rPr>
              <a:t>)</a:t>
            </a:r>
            <a:endParaRPr lang="vi-VN" b="1" i="1" dirty="0">
              <a:latin typeface="Times New Roman" panose="02020603050405020304" pitchFamily="18" charset="0"/>
              <a:cs typeface="Times New Roman" panose="02020603050405020304" pitchFamily="18" charset="0"/>
            </a:endParaRPr>
          </a:p>
          <a:p>
            <a:pPr marL="0" indent="0">
              <a:buNone/>
            </a:pPr>
            <a:r>
              <a:rPr lang="fr-FR" i="1" dirty="0">
                <a:solidFill>
                  <a:srgbClr val="0070C0"/>
                </a:solidFill>
                <a:latin typeface="Times New Roman" panose="02020603050405020304" pitchFamily="18" charset="0"/>
                <a:cs typeface="Times New Roman" panose="02020603050405020304" pitchFamily="18" charset="0"/>
              </a:rPr>
              <a:t> </a:t>
            </a:r>
            <a:endParaRPr lang="vi-VN" b="1" dirty="0">
              <a:solidFill>
                <a:srgbClr val="0070C0"/>
              </a:solidFill>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116632"/>
            <a:ext cx="10971372" cy="936104"/>
          </a:xfrm>
        </p:spPr>
        <p:txBody>
          <a:bodyPr>
            <a:normAutofit fontScale="90000"/>
          </a:bodyPr>
          <a:lstStyle/>
          <a:p>
            <a:r>
              <a:rPr lang="fr-FR" sz="3600">
                <a:solidFill>
                  <a:srgbClr val="0070C0"/>
                </a:solidFill>
                <a:latin typeface="Times New Roman" panose="02020603050405020304" pitchFamily="18" charset="0"/>
                <a:ea typeface="Tahoma" panose="020B0604030504040204" pitchFamily="34" charset="0"/>
                <a:cs typeface="Times New Roman" panose="02020603050405020304" pitchFamily="18" charset="0"/>
              </a:rPr>
              <a:t>NGỤY BIỆN KÊU GỌI SỰ THƯƠNG HẠI</a:t>
            </a:r>
            <a:r>
              <a:rPr lang="fr-FR" sz="3600">
                <a:solidFill>
                  <a:srgbClr val="0070C0"/>
                </a:solidFill>
                <a:latin typeface="Times New Roman" panose="02020603050405020304" pitchFamily="18" charset="0"/>
                <a:ea typeface="Tahoma" panose="020B0604030504040204" pitchFamily="34" charset="0"/>
                <a:cs typeface="Times New Roman" panose="02020603050405020304" pitchFamily="18" charset="0"/>
              </a:rPr>
              <a:t/>
            </a:r>
            <a:br>
              <a:rPr lang="fr-FR" sz="360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fr-FR" sz="360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Appeal </a:t>
            </a:r>
            <a:r>
              <a:rPr lang="fr-FR" sz="3600">
                <a:solidFill>
                  <a:srgbClr val="0070C0"/>
                </a:solidFill>
                <a:latin typeface="Times New Roman" panose="02020603050405020304" pitchFamily="18" charset="0"/>
                <a:ea typeface="Tahoma" panose="020B0604030504040204" pitchFamily="34" charset="0"/>
                <a:cs typeface="Times New Roman" panose="02020603050405020304" pitchFamily="18" charset="0"/>
              </a:rPr>
              <a:t>to </a:t>
            </a:r>
            <a:r>
              <a:rPr lang="fr-FR" sz="360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Pity )</a:t>
            </a:r>
            <a:endParaRPr lang="vi-VN" sz="36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609521" y="1124744"/>
            <a:ext cx="10971372" cy="5400599"/>
          </a:xfrm>
        </p:spPr>
        <p:txBody>
          <a:bodyPr>
            <a:normAutofit fontScale="92500" lnSpcReduction="20000"/>
          </a:bodyPr>
          <a:lstStyle/>
          <a:p>
            <a:pPr marL="0" indent="0">
              <a:buNone/>
            </a:pPr>
            <a:r>
              <a:rPr lang="fr-FR" dirty="0" err="1">
                <a:latin typeface="Times New Roman" panose="02020603050405020304" pitchFamily="18" charset="0"/>
                <a:cs typeface="Times New Roman" panose="02020603050405020304" pitchFamily="18" charset="0"/>
              </a:rPr>
              <a:t>Ngụy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biện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kêu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gọi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sự</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thương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hại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xảy</a:t>
            </a:r>
            <a:r>
              <a:rPr lang="fr-FR" dirty="0">
                <a:latin typeface="Times New Roman" panose="02020603050405020304" pitchFamily="18" charset="0"/>
                <a:cs typeface="Times New Roman" panose="02020603050405020304" pitchFamily="18" charset="0"/>
              </a:rPr>
              <a:t> ra khi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cố</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gắng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gợi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cảm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giác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thương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hại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hoặc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thương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hại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từ</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hoặc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đọc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mình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thay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vì</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đưa</a:t>
            </a:r>
            <a:r>
              <a:rPr lang="fr-FR" dirty="0">
                <a:latin typeface="Times New Roman" panose="02020603050405020304" pitchFamily="18" charset="0"/>
                <a:cs typeface="Times New Roman" panose="02020603050405020304" pitchFamily="18" charset="0"/>
              </a:rPr>
              <a:t> ra </a:t>
            </a:r>
            <a:r>
              <a:rPr lang="fr-FR" dirty="0" err="1">
                <a:latin typeface="Times New Roman" panose="02020603050405020304" pitchFamily="18" charset="0"/>
                <a:cs typeface="Times New Roman" panose="02020603050405020304" pitchFamily="18" charset="0"/>
              </a:rPr>
              <a:t>những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hoặc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bằng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pPr marL="0" indent="0">
              <a:buNone/>
            </a:pPr>
            <a:r>
              <a:rPr lang="fr-FR" dirty="0" err="1">
                <a:latin typeface="Times New Roman" panose="02020603050405020304" pitchFamily="18" charset="0"/>
                <a:cs typeface="Times New Roman" panose="02020603050405020304" pitchFamily="18" charset="0"/>
              </a:rPr>
              <a:t>Đây</a:t>
            </a:r>
            <a:r>
              <a:rPr lang="fr-FR" dirty="0">
                <a:latin typeface="Times New Roman" panose="02020603050405020304" pitchFamily="18" charset="0"/>
                <a:cs typeface="Times New Roman" panose="02020603050405020304" pitchFamily="18" charset="0"/>
              </a:rPr>
              <a:t> là </a:t>
            </a:r>
            <a:r>
              <a:rPr lang="fr-FR" dirty="0" err="1">
                <a:latin typeface="Times New Roman" panose="02020603050405020304" pitchFamily="18" charset="0"/>
                <a:cs typeface="Times New Roman" panose="02020603050405020304" pitchFamily="18" charset="0"/>
              </a:rPr>
              <a:t>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r>
              <a:rPr lang="fr-FR" sz="2800" i="1" dirty="0">
                <a:latin typeface="Times New Roman" panose="02020603050405020304" pitchFamily="18" charset="0"/>
                <a:cs typeface="Times New Roman" panose="02020603050405020304" pitchFamily="18" charset="0"/>
              </a:rPr>
              <a:t>Sinh </a:t>
            </a:r>
            <a:r>
              <a:rPr lang="fr-FR" sz="2800" i="1" dirty="0" err="1">
                <a:latin typeface="Times New Roman" panose="02020603050405020304" pitchFamily="18" charset="0"/>
                <a:cs typeface="Times New Roman" panose="02020603050405020304" pitchFamily="18" charset="0"/>
              </a:rPr>
              <a:t>viên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trở</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thành</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giáo</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sư</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biết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đã</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bỏ</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lỡ</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một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nửa</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lớp</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học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của</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bạn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và</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trượt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tất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cả</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các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kỳ</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nhưng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đã</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có</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một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học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kỳ</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thực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sự</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khó</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khăn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Đầu</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tiên</a:t>
            </a:r>
            <a:r>
              <a:rPr lang="fr-FR" sz="2800" i="1" dirty="0">
                <a:latin typeface="Times New Roman" panose="02020603050405020304" pitchFamily="18" charset="0"/>
                <a:cs typeface="Times New Roman" panose="02020603050405020304" pitchFamily="18" charset="0"/>
              </a:rPr>
              <a:t>, con </a:t>
            </a:r>
            <a:r>
              <a:rPr lang="fr-FR" sz="2800" i="1" dirty="0" err="1">
                <a:latin typeface="Times New Roman" panose="02020603050405020304" pitchFamily="18" charset="0"/>
                <a:cs typeface="Times New Roman" panose="02020603050405020304" pitchFamily="18" charset="0"/>
              </a:rPr>
              <a:t>trăn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cưng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của</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chết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Sau</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đó</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bạn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gái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nói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với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rằng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cô</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ấy</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muốn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phẫu</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thuật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chuyển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đổi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giới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tính</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Với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tất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cả</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những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gì</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đã</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trải</a:t>
            </a:r>
            <a:r>
              <a:rPr lang="fr-FR" sz="2800" i="1" dirty="0">
                <a:latin typeface="Times New Roman" panose="02020603050405020304" pitchFamily="18" charset="0"/>
                <a:cs typeface="Times New Roman" panose="02020603050405020304" pitchFamily="18" charset="0"/>
              </a:rPr>
              <a:t> qua </a:t>
            </a:r>
            <a:r>
              <a:rPr lang="fr-FR" sz="2800" i="1" dirty="0" err="1">
                <a:latin typeface="Times New Roman" panose="02020603050405020304" pitchFamily="18" charset="0"/>
                <a:cs typeface="Times New Roman" panose="02020603050405020304" pitchFamily="18" charset="0"/>
              </a:rPr>
              <a:t>trong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học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kỳ</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này</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không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nghĩ</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mình</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thực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sự</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xứng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đáng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bị</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điểm</a:t>
            </a:r>
            <a:r>
              <a:rPr lang="fr-FR" sz="2800" i="1" dirty="0">
                <a:latin typeface="Times New Roman" panose="02020603050405020304" pitchFamily="18" charset="0"/>
                <a:cs typeface="Times New Roman" panose="02020603050405020304" pitchFamily="18" charset="0"/>
              </a:rPr>
              <a:t> F. </a:t>
            </a:r>
            <a:r>
              <a:rPr lang="fr-FR" sz="2800" i="1" dirty="0" err="1">
                <a:latin typeface="Times New Roman" panose="02020603050405020304" pitchFamily="18" charset="0"/>
                <a:cs typeface="Times New Roman" panose="02020603050405020304" pitchFamily="18" charset="0"/>
              </a:rPr>
              <a:t>Có</a:t>
            </a:r>
            <a:r>
              <a:rPr lang="fr-FR" sz="2800" i="1" dirty="0">
                <a:latin typeface="Times New Roman" panose="02020603050405020304" pitchFamily="18" charset="0"/>
                <a:cs typeface="Times New Roman" panose="02020603050405020304" pitchFamily="18" charset="0"/>
              </a:rPr>
              <a:t> khi </a:t>
            </a:r>
            <a:r>
              <a:rPr lang="fr-FR" sz="2800" i="1" dirty="0" err="1">
                <a:latin typeface="Times New Roman" panose="02020603050405020304" pitchFamily="18" charset="0"/>
                <a:cs typeface="Times New Roman" panose="02020603050405020304" pitchFamily="18" charset="0"/>
              </a:rPr>
              <a:t>nào</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bạn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có</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thể</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giảm</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nhẹ</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cho</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một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chút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và</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thay</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đổi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điểm</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của</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thành</a:t>
            </a:r>
            <a:r>
              <a:rPr lang="fr-FR" sz="2800" i="1" dirty="0">
                <a:latin typeface="Times New Roman" panose="02020603050405020304" pitchFamily="18" charset="0"/>
                <a:cs typeface="Times New Roman" panose="02020603050405020304" pitchFamily="18" charset="0"/>
              </a:rPr>
              <a:t> C </a:t>
            </a:r>
            <a:r>
              <a:rPr lang="fr-FR" sz="2800" i="1" dirty="0" err="1">
                <a:latin typeface="Times New Roman" panose="02020603050405020304" pitchFamily="18" charset="0"/>
                <a:cs typeface="Times New Roman" panose="02020603050405020304" pitchFamily="18" charset="0"/>
              </a:rPr>
              <a:t>hoặc</a:t>
            </a:r>
            <a:r>
              <a:rPr lang="fr-FR" sz="2800" i="1" dirty="0">
                <a:latin typeface="Times New Roman" panose="02020603050405020304" pitchFamily="18" charset="0"/>
                <a:cs typeface="Times New Roman" panose="02020603050405020304" pitchFamily="18" charset="0"/>
              </a:rPr>
              <a:t> D </a:t>
            </a:r>
            <a:r>
              <a:rPr lang="fr-FR" sz="2800" i="1" dirty="0" err="1">
                <a:latin typeface="Times New Roman" panose="02020603050405020304" pitchFamily="18" charset="0"/>
                <a:cs typeface="Times New Roman" panose="02020603050405020304" pitchFamily="18" charset="0"/>
              </a:rPr>
              <a:t>không</a:t>
            </a:r>
            <a:r>
              <a:rPr lang="fr-FR" sz="2800" i="1" dirty="0">
                <a:latin typeface="Times New Roman" panose="02020603050405020304" pitchFamily="18" charset="0"/>
                <a:cs typeface="Times New Roman" panose="02020603050405020304" pitchFamily="18" charset="0"/>
              </a:rPr>
              <a:t>? </a:t>
            </a:r>
            <a:endParaRPr lang="vi-VN" sz="2800" b="1" i="1" dirty="0">
              <a:latin typeface="Times New Roman" panose="02020603050405020304" pitchFamily="18" charset="0"/>
              <a:cs typeface="Times New Roman" panose="02020603050405020304" pitchFamily="18" charset="0"/>
            </a:endParaRPr>
          </a:p>
          <a:p>
            <a:r>
              <a:rPr lang="fr-FR" sz="2800" i="1" dirty="0" err="1">
                <a:latin typeface="Times New Roman" panose="02020603050405020304" pitchFamily="18" charset="0"/>
                <a:cs typeface="Times New Roman" panose="02020603050405020304" pitchFamily="18" charset="0"/>
              </a:rPr>
              <a:t>Phụ</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huynh</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và</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huấn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luyện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viên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bóng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đá</a:t>
            </a:r>
            <a:r>
              <a:rPr lang="fr-FR" sz="2800" i="1" dirty="0">
                <a:latin typeface="Times New Roman" panose="02020603050405020304" pitchFamily="18" charset="0"/>
                <a:cs typeface="Times New Roman" panose="02020603050405020304" pitchFamily="18" charset="0"/>
              </a:rPr>
              <a:t> ở </a:t>
            </a:r>
            <a:r>
              <a:rPr lang="fr-FR" sz="2800" i="1" dirty="0" err="1">
                <a:latin typeface="Times New Roman" panose="02020603050405020304" pitchFamily="18" charset="0"/>
                <a:cs typeface="Times New Roman" panose="02020603050405020304" pitchFamily="18" charset="0"/>
              </a:rPr>
              <a:t>trường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trung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học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thừa</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nhận</a:t>
            </a:r>
            <a:r>
              <a:rPr lang="fr-FR" sz="2800" i="1" dirty="0">
                <a:latin typeface="Times New Roman" panose="02020603050405020304" pitchFamily="18" charset="0"/>
                <a:cs typeface="Times New Roman" panose="02020603050405020304" pitchFamily="18" charset="0"/>
              </a:rPr>
              <a:t> con </a:t>
            </a:r>
            <a:r>
              <a:rPr lang="fr-FR" sz="2800" i="1" dirty="0" err="1">
                <a:latin typeface="Times New Roman" panose="02020603050405020304" pitchFamily="18" charset="0"/>
                <a:cs typeface="Times New Roman" panose="02020603050405020304" pitchFamily="18" charset="0"/>
              </a:rPr>
              <a:t>trai</a:t>
            </a:r>
            <a:r>
              <a:rPr lang="fr-FR" sz="2800" i="1" dirty="0">
                <a:latin typeface="Times New Roman" panose="02020603050405020304" pitchFamily="18" charset="0"/>
                <a:cs typeface="Times New Roman" panose="02020603050405020304" pitchFamily="18" charset="0"/>
              </a:rPr>
              <a:t> Billy </a:t>
            </a:r>
            <a:r>
              <a:rPr lang="fr-FR" sz="2800" i="1" dirty="0" err="1">
                <a:latin typeface="Times New Roman" panose="02020603050405020304" pitchFamily="18" charset="0"/>
                <a:cs typeface="Times New Roman" panose="02020603050405020304" pitchFamily="18" charset="0"/>
              </a:rPr>
              <a:t>của</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tôi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không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thể</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chạy</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chuyền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đá</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bắt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cản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phá</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hoặc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tắc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bóng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nhưng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nó</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xứng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đáng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được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góp</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mặt</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trong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đội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bóng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đá</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Nếu</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không</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được</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vào</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đội</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anh</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ấy</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sẽ</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suy</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sụp</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tinh</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thần</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và</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thậm</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chí</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có</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thể</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bỏ</a:t>
            </a:r>
            <a:r>
              <a:rPr lang="fr-FR" sz="2800" i="1" dirty="0">
                <a:latin typeface="Times New Roman" panose="02020603050405020304" pitchFamily="18" charset="0"/>
                <a:cs typeface="Times New Roman" panose="02020603050405020304" pitchFamily="18" charset="0"/>
              </a:rPr>
              <a:t> </a:t>
            </a:r>
            <a:r>
              <a:rPr lang="fr-FR" sz="2800" i="1" dirty="0" err="1">
                <a:latin typeface="Times New Roman" panose="02020603050405020304" pitchFamily="18" charset="0"/>
                <a:cs typeface="Times New Roman" panose="02020603050405020304" pitchFamily="18" charset="0"/>
              </a:rPr>
              <a:t>học</a:t>
            </a:r>
            <a:r>
              <a:rPr lang="fr-FR" sz="2800" i="1" dirty="0">
                <a:latin typeface="Times New Roman" panose="02020603050405020304" pitchFamily="18" charset="0"/>
                <a:cs typeface="Times New Roman" panose="02020603050405020304" pitchFamily="18" charset="0"/>
              </a:rPr>
              <a:t>. </a:t>
            </a:r>
            <a:endParaRPr lang="vi-VN" sz="2800" b="1" i="1"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566" y="404664"/>
            <a:ext cx="11246327" cy="6192688"/>
          </a:xfrm>
        </p:spPr>
        <p:txBody>
          <a:bodyPr>
            <a:normAutofit fontScale="70000" lnSpcReduction="20000"/>
          </a:bodyPr>
          <a:lstStyle/>
          <a:p>
            <a:pPr marL="0" indent="354330">
              <a:buNone/>
            </a:pP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lập</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luận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này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có</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thể</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có</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hoặc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không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có</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hiệu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quả</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trong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việc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khơi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dậy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sự</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đồng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cảm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của</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chúng</a:t>
            </a:r>
            <a:r>
              <a:rPr lang="fr-FR" sz="3600" dirty="0">
                <a:latin typeface="Times New Roman" panose="02020603050405020304" pitchFamily="18" charset="0"/>
                <a:cs typeface="Times New Roman" panose="02020603050405020304" pitchFamily="18" charset="0"/>
              </a:rPr>
              <a:t> ta. </a:t>
            </a:r>
            <a:r>
              <a:rPr lang="fr-FR" sz="3600" dirty="0" err="1">
                <a:latin typeface="Times New Roman" panose="02020603050405020304" pitchFamily="18" charset="0"/>
                <a:cs typeface="Times New Roman" panose="02020603050405020304" pitchFamily="18" charset="0"/>
              </a:rPr>
              <a:t>Tuy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nhiên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về</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mặt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logic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các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lập</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luận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này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rõ</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ràng</a:t>
            </a:r>
            <a:r>
              <a:rPr lang="fr-FR" sz="3600" dirty="0">
                <a:latin typeface="Times New Roman" panose="02020603050405020304" pitchFamily="18" charset="0"/>
                <a:cs typeface="Times New Roman" panose="02020603050405020304" pitchFamily="18" charset="0"/>
              </a:rPr>
              <a:t> là </a:t>
            </a:r>
            <a:r>
              <a:rPr lang="fr-FR" sz="3600" dirty="0" err="1">
                <a:latin typeface="Times New Roman" panose="02020603050405020304" pitchFamily="18" charset="0"/>
                <a:cs typeface="Times New Roman" panose="02020603050405020304" pitchFamily="18" charset="0"/>
              </a:rPr>
              <a:t>sai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lầm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vì</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các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tiền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đề</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không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đưa</a:t>
            </a:r>
            <a:r>
              <a:rPr lang="fr-FR" sz="3600" dirty="0">
                <a:latin typeface="Times New Roman" panose="02020603050405020304" pitchFamily="18" charset="0"/>
                <a:cs typeface="Times New Roman" panose="02020603050405020304" pitchFamily="18" charset="0"/>
              </a:rPr>
              <a:t> ra </a:t>
            </a:r>
            <a:r>
              <a:rPr lang="fr-FR" sz="3600" dirty="0" err="1">
                <a:latin typeface="Times New Roman" panose="02020603050405020304" pitchFamily="18" charset="0"/>
                <a:cs typeface="Times New Roman" panose="02020603050405020304" pitchFamily="18" charset="0"/>
              </a:rPr>
              <a:t>được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lý</a:t>
            </a:r>
            <a:r>
              <a:rPr lang="fr-FR" sz="3600" dirty="0">
                <a:latin typeface="Times New Roman" panose="02020603050405020304" pitchFamily="18" charset="0"/>
                <a:cs typeface="Times New Roman" panose="02020603050405020304" pitchFamily="18" charset="0"/>
              </a:rPr>
              <a:t> do </a:t>
            </a:r>
            <a:r>
              <a:rPr lang="fr-FR" sz="3600" dirty="0" err="1">
                <a:latin typeface="Times New Roman" panose="02020603050405020304" pitchFamily="18" charset="0"/>
                <a:cs typeface="Times New Roman" panose="02020603050405020304" pitchFamily="18" charset="0"/>
              </a:rPr>
              <a:t>liên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quan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nào</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để</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chấp</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nhận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các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kết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luận</a:t>
            </a:r>
            <a:r>
              <a:rPr lang="fr-FR" sz="3600" dirty="0">
                <a:latin typeface="Times New Roman" panose="02020603050405020304" pitchFamily="18" charset="0"/>
                <a:cs typeface="Times New Roman" panose="02020603050405020304" pitchFamily="18" charset="0"/>
              </a:rPr>
              <a:t>. </a:t>
            </a:r>
            <a:endParaRPr lang="vi-VN" sz="3600" b="1" dirty="0">
              <a:latin typeface="Times New Roman" panose="02020603050405020304" pitchFamily="18" charset="0"/>
              <a:cs typeface="Times New Roman" panose="02020603050405020304" pitchFamily="18" charset="0"/>
            </a:endParaRPr>
          </a:p>
          <a:p>
            <a:pPr marL="0" indent="354330">
              <a:buNone/>
            </a:pPr>
            <a:r>
              <a:rPr lang="fr-FR" sz="3600" dirty="0" err="1">
                <a:latin typeface="Times New Roman" panose="02020603050405020304" pitchFamily="18" charset="0"/>
                <a:cs typeface="Times New Roman" panose="02020603050405020304" pitchFamily="18" charset="0"/>
              </a:rPr>
              <a:t>Có</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phải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tất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cả</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lý</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lẽ</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chứa</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đựng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lời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kêu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gọi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cảm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xúc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đều</a:t>
            </a:r>
            <a:r>
              <a:rPr lang="fr-FR" sz="3600" dirty="0">
                <a:latin typeface="Times New Roman" panose="02020603050405020304" pitchFamily="18" charset="0"/>
                <a:cs typeface="Times New Roman" panose="02020603050405020304" pitchFamily="18" charset="0"/>
              </a:rPr>
              <a:t> là </a:t>
            </a:r>
            <a:r>
              <a:rPr lang="fr-FR" sz="3600" dirty="0" err="1">
                <a:latin typeface="Times New Roman" panose="02020603050405020304" pitchFamily="18" charset="0"/>
                <a:cs typeface="Times New Roman" panose="02020603050405020304" pitchFamily="18" charset="0"/>
              </a:rPr>
              <a:t>ngụy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biện</a:t>
            </a:r>
            <a:r>
              <a:rPr lang="fr-FR" sz="3600" dirty="0">
                <a:latin typeface="Times New Roman" panose="02020603050405020304" pitchFamily="18" charset="0"/>
                <a:cs typeface="Times New Roman" panose="02020603050405020304" pitchFamily="18" charset="0"/>
              </a:rPr>
              <a:t>? </a:t>
            </a:r>
            <a:endParaRPr lang="vi-VN" sz="3600" b="1" dirty="0">
              <a:latin typeface="Times New Roman" panose="02020603050405020304" pitchFamily="18" charset="0"/>
              <a:cs typeface="Times New Roman" panose="02020603050405020304" pitchFamily="18" charset="0"/>
            </a:endParaRPr>
          </a:p>
          <a:p>
            <a:pPr marL="0" indent="0">
              <a:buNone/>
            </a:pPr>
            <a:r>
              <a:rPr lang="fr-FR" sz="3600" dirty="0" err="1">
                <a:latin typeface="Times New Roman" panose="02020603050405020304" pitchFamily="18" charset="0"/>
                <a:cs typeface="Times New Roman" panose="02020603050405020304" pitchFamily="18" charset="0"/>
              </a:rPr>
              <a:t>Không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như</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ví</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dụ</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sau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minh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họa</a:t>
            </a:r>
            <a:r>
              <a:rPr lang="fr-FR" sz="3600" dirty="0">
                <a:latin typeface="Times New Roman" panose="02020603050405020304" pitchFamily="18" charset="0"/>
                <a:cs typeface="Times New Roman" panose="02020603050405020304" pitchFamily="18" charset="0"/>
              </a:rPr>
              <a:t>:</a:t>
            </a:r>
            <a:endParaRPr lang="vi-VN" sz="3600" b="1" dirty="0">
              <a:latin typeface="Times New Roman" panose="02020603050405020304" pitchFamily="18" charset="0"/>
              <a:cs typeface="Times New Roman" panose="02020603050405020304" pitchFamily="18" charset="0"/>
            </a:endParaRPr>
          </a:p>
          <a:p>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Mẹ</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nói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với</a:t>
            </a:r>
            <a:r>
              <a:rPr lang="fr-FR" sz="3600" dirty="0">
                <a:latin typeface="Times New Roman" panose="02020603050405020304" pitchFamily="18" charset="0"/>
                <a:cs typeface="Times New Roman" panose="02020603050405020304" pitchFamily="18" charset="0"/>
              </a:rPr>
              <a:t> con </a:t>
            </a:r>
            <a:r>
              <a:rPr lang="fr-FR" sz="3600" dirty="0" err="1">
                <a:latin typeface="Times New Roman" panose="02020603050405020304" pitchFamily="18" charset="0"/>
                <a:cs typeface="Times New Roman" panose="02020603050405020304" pitchFamily="18" charset="0"/>
              </a:rPr>
              <a:t>gái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Hôm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nọ</a:t>
            </a:r>
            <a:r>
              <a:rPr lang="fr-FR" sz="3600" dirty="0">
                <a:latin typeface="Times New Roman" panose="02020603050405020304" pitchFamily="18" charset="0"/>
                <a:cs typeface="Times New Roman" panose="02020603050405020304" pitchFamily="18" charset="0"/>
              </a:rPr>
              <a:t> Nana </a:t>
            </a:r>
            <a:r>
              <a:rPr lang="fr-FR" sz="3600" dirty="0" err="1">
                <a:latin typeface="Times New Roman" panose="02020603050405020304" pitchFamily="18" charset="0"/>
                <a:cs typeface="Times New Roman" panose="02020603050405020304" pitchFamily="18" charset="0"/>
              </a:rPr>
              <a:t>đã</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hỏi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về</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Cô</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ấy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rất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cô</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và</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nản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kể</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từ</a:t>
            </a:r>
            <a:r>
              <a:rPr lang="fr-FR" sz="3600" dirty="0">
                <a:latin typeface="Times New Roman" panose="02020603050405020304" pitchFamily="18" charset="0"/>
                <a:cs typeface="Times New Roman" panose="02020603050405020304" pitchFamily="18" charset="0"/>
              </a:rPr>
              <a:t> khi </a:t>
            </a:r>
            <a:r>
              <a:rPr lang="fr-FR" sz="3600" dirty="0" err="1">
                <a:latin typeface="Times New Roman" panose="02020603050405020304" pitchFamily="18" charset="0"/>
                <a:cs typeface="Times New Roman" panose="02020603050405020304" pitchFamily="18" charset="0"/>
              </a:rPr>
              <a:t>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nội</a:t>
            </a:r>
            <a:r>
              <a:rPr lang="fr-FR" sz="3600" dirty="0">
                <a:latin typeface="Times New Roman" panose="02020603050405020304" pitchFamily="18" charset="0"/>
                <a:cs typeface="Times New Roman" panose="02020603050405020304" pitchFamily="18" charset="0"/>
              </a:rPr>
              <a:t> qua </a:t>
            </a:r>
            <a:r>
              <a:rPr lang="fr-FR" sz="3600" dirty="0" err="1">
                <a:latin typeface="Times New Roman" panose="02020603050405020304" pitchFamily="18" charset="0"/>
                <a:cs typeface="Times New Roman" panose="02020603050405020304" pitchFamily="18" charset="0"/>
              </a:rPr>
              <a:t>đời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và</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bệnh</a:t>
            </a:r>
            <a:r>
              <a:rPr lang="fr-FR" sz="3600" dirty="0">
                <a:latin typeface="Times New Roman" panose="02020603050405020304" pitchFamily="18" charset="0"/>
                <a:cs typeface="Times New Roman" panose="02020603050405020304" pitchFamily="18" charset="0"/>
              </a:rPr>
              <a:t> Alzheimer </a:t>
            </a:r>
            <a:r>
              <a:rPr lang="fr-FR" sz="3600" dirty="0" err="1">
                <a:latin typeface="Times New Roman" panose="02020603050405020304" pitchFamily="18" charset="0"/>
                <a:cs typeface="Times New Roman" panose="02020603050405020304" pitchFamily="18" charset="0"/>
              </a:rPr>
              <a:t>của</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cô</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ấy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dường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như</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trở</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nên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tồi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tệ</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mỗi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ngày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Cô</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ấy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đã</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làm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rất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nhiều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điều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cho</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trong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năm</a:t>
            </a:r>
            <a:r>
              <a:rPr lang="fr-FR" sz="3600" dirty="0">
                <a:latin typeface="Times New Roman" panose="02020603050405020304" pitchFamily="18" charset="0"/>
                <a:cs typeface="Times New Roman" panose="02020603050405020304" pitchFamily="18" charset="0"/>
              </a:rPr>
              <a:t> qua.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có</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nghĩ</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mình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nên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đến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thăm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cô</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ấy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không</a:t>
            </a:r>
            <a:endParaRPr lang="vi-VN" sz="3600" b="1" dirty="0">
              <a:latin typeface="Times New Roman" panose="02020603050405020304" pitchFamily="18" charset="0"/>
              <a:cs typeface="Times New Roman" panose="02020603050405020304" pitchFamily="18" charset="0"/>
            </a:endParaRPr>
          </a:p>
          <a:p>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Huấn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luyện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viên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bóng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mềm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trường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trung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học</a:t>
            </a:r>
            <a:r>
              <a:rPr lang="fr-FR" sz="3600" dirty="0">
                <a:latin typeface="Times New Roman" panose="02020603050405020304" pitchFamily="18" charset="0"/>
                <a:cs typeface="Times New Roman" panose="02020603050405020304" pitchFamily="18" charset="0"/>
              </a:rPr>
              <a:t>:</a:t>
            </a:r>
            <a:endParaRPr lang="vi-VN" sz="3600" b="1" dirty="0">
              <a:latin typeface="Times New Roman" panose="02020603050405020304" pitchFamily="18" charset="0"/>
              <a:cs typeface="Times New Roman" panose="02020603050405020304" pitchFamily="18" charset="0"/>
            </a:endParaRPr>
          </a:p>
          <a:p>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Các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cô</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gái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chức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vô</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địch</a:t>
            </a:r>
            <a:r>
              <a:rPr lang="fr-FR" sz="3600" dirty="0">
                <a:latin typeface="Times New Roman" panose="02020603050405020304" pitchFamily="18" charset="0"/>
                <a:cs typeface="Times New Roman" panose="02020603050405020304" pitchFamily="18" charset="0"/>
              </a:rPr>
              <a:t> bang </a:t>
            </a:r>
            <a:r>
              <a:rPr lang="fr-FR" sz="3600" dirty="0" err="1">
                <a:latin typeface="Times New Roman" panose="02020603050405020304" pitchFamily="18" charset="0"/>
                <a:cs typeface="Times New Roman" panose="02020603050405020304" pitchFamily="18" charset="0"/>
              </a:rPr>
              <a:t>này</a:t>
            </a:r>
            <a:r>
              <a:rPr lang="fr-FR" sz="3600" dirty="0">
                <a:latin typeface="Times New Roman" panose="02020603050405020304" pitchFamily="18" charset="0"/>
                <a:cs typeface="Times New Roman" panose="02020603050405020304" pitchFamily="18" charset="0"/>
              </a:rPr>
              <a:t> là </a:t>
            </a:r>
            <a:r>
              <a:rPr lang="fr-FR" sz="3600" dirty="0" err="1">
                <a:latin typeface="Times New Roman" panose="02020603050405020304" pitchFamily="18" charset="0"/>
                <a:cs typeface="Times New Roman" panose="02020603050405020304" pitchFamily="18" charset="0"/>
              </a:rPr>
              <a:t>trận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đấu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lớn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nhất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trong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cuộc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đời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các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Đây</a:t>
            </a:r>
            <a:r>
              <a:rPr lang="fr-FR" sz="3600" dirty="0">
                <a:latin typeface="Times New Roman" panose="02020603050405020304" pitchFamily="18" charset="0"/>
                <a:cs typeface="Times New Roman" panose="02020603050405020304" pitchFamily="18" charset="0"/>
              </a:rPr>
              <a:t> là </a:t>
            </a:r>
            <a:r>
              <a:rPr lang="fr-FR" sz="3600" dirty="0" err="1">
                <a:latin typeface="Times New Roman" panose="02020603050405020304" pitchFamily="18" charset="0"/>
                <a:cs typeface="Times New Roman" panose="02020603050405020304" pitchFamily="18" charset="0"/>
              </a:rPr>
              <a:t>công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việc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đã</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làm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suốt</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cả</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năm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Cha</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mẹ</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đang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cậy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vào</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trường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học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đang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cậy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vào</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và</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cộng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đồng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của</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đang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trông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cậy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vào</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Làm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họ</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tự</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hào</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Chơi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như</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nhà</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vô</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địch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của</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bạn</a:t>
            </a:r>
            <a:r>
              <a:rPr lang="fr-FR" sz="3600" dirty="0">
                <a:latin typeface="Times New Roman" panose="02020603050405020304" pitchFamily="18" charset="0"/>
                <a:cs typeface="Times New Roman" panose="02020603050405020304" pitchFamily="18" charset="0"/>
              </a:rPr>
              <a:t>! </a:t>
            </a:r>
            <a:endParaRPr lang="vi-VN" sz="3600" b="1" dirty="0">
              <a:latin typeface="Times New Roman" panose="02020603050405020304" pitchFamily="18" charset="0"/>
              <a:cs typeface="Times New Roman" panose="02020603050405020304" pitchFamily="18" charset="0"/>
            </a:endParaRPr>
          </a:p>
          <a:p>
            <a:pPr marL="0" indent="0">
              <a:buNone/>
            </a:pP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Trong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ví</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dụ</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này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việc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khơi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dậy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cảm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xúc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đều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phù</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hợp</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và</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phù</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hợp</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với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mục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đích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chính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đáng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của</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người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tranh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luận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Tuy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nhiên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mọi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người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thường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sử</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dụng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lời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kêu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gọi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cảm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xúc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để</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cản</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trở</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suy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nghĩ</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hợp</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lý</a:t>
            </a:r>
            <a:r>
              <a:rPr lang="fr-FR" sz="3600" dirty="0">
                <a:latin typeface="Times New Roman" panose="02020603050405020304" pitchFamily="18" charset="0"/>
                <a:cs typeface="Times New Roman" panose="02020603050405020304" pitchFamily="18" charset="0"/>
              </a:rPr>
              <a:t>. Khi </a:t>
            </a: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lời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kêu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gọi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tình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cảm</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được</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sử</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dụng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theo</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cách</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này</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những</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lời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kêu</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gọi</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đó</a:t>
            </a:r>
            <a:r>
              <a:rPr lang="fr-FR" sz="3600" dirty="0">
                <a:latin typeface="Times New Roman" panose="02020603050405020304" pitchFamily="18" charset="0"/>
                <a:cs typeface="Times New Roman" panose="02020603050405020304" pitchFamily="18" charset="0"/>
              </a:rPr>
              <a:t> là </a:t>
            </a:r>
            <a:r>
              <a:rPr lang="fr-FR" sz="3600" dirty="0" err="1">
                <a:latin typeface="Times New Roman" panose="02020603050405020304" pitchFamily="18" charset="0"/>
                <a:cs typeface="Times New Roman" panose="02020603050405020304" pitchFamily="18" charset="0"/>
              </a:rPr>
              <a:t>Nguỵ</a:t>
            </a:r>
            <a:r>
              <a:rPr lang="fr-FR" sz="3600" dirty="0">
                <a:latin typeface="Times New Roman" panose="02020603050405020304" pitchFamily="18" charset="0"/>
                <a:cs typeface="Times New Roman" panose="02020603050405020304" pitchFamily="18" charset="0"/>
              </a:rPr>
              <a:t> </a:t>
            </a:r>
            <a:r>
              <a:rPr lang="fr-FR" sz="3600" dirty="0" err="1">
                <a:latin typeface="Times New Roman" panose="02020603050405020304" pitchFamily="18" charset="0"/>
                <a:cs typeface="Times New Roman" panose="02020603050405020304" pitchFamily="18" charset="0"/>
              </a:rPr>
              <a:t>biện</a:t>
            </a:r>
            <a:r>
              <a:rPr lang="fr-FR" sz="3600" dirty="0">
                <a:latin typeface="Times New Roman" panose="02020603050405020304" pitchFamily="18" charset="0"/>
                <a:cs typeface="Times New Roman" panose="02020603050405020304" pitchFamily="18" charset="0"/>
              </a:rPr>
              <a:t>.</a:t>
            </a:r>
            <a:endParaRPr lang="vi-VN" sz="3600" b="1" dirty="0">
              <a:latin typeface="Times New Roman" panose="02020603050405020304" pitchFamily="18" charset="0"/>
              <a:cs typeface="Times New Roman" panose="02020603050405020304" pitchFamily="18" charset="0"/>
            </a:endParaRPr>
          </a:p>
          <a:p>
            <a:endParaRPr lang="vi-V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557808"/>
            <a:ext cx="10971372" cy="1143000"/>
          </a:xfrm>
        </p:spPr>
        <p:txBody>
          <a:bodyPr>
            <a:normAutofit fontScale="90000"/>
          </a:bodyPr>
          <a:lstStyle/>
          <a:p>
            <a:pPr lvl="0"/>
            <a:r>
              <a:rPr lang="en-US" sz="3900" dirty="0" err="1">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LẬP</a:t>
            </a:r>
            <a:r>
              <a:rPr lang="en-US" sz="3900"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900" dirty="0" err="1">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LUẬN</a:t>
            </a:r>
            <a:r>
              <a:rPr lang="en-US" sz="3900"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900" dirty="0" err="1">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a:t>
            </a:r>
            <a:r>
              <a:rPr lang="en-US" sz="3900"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900" dirty="0" err="1">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KÍCH</a:t>
            </a:r>
            <a:r>
              <a:rPr lang="en-US" sz="3900"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900" err="1">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a:t>
            </a:r>
            <a:r>
              <a:rPr lang="en-US" sz="390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90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a:t>
            </a:r>
            <a:br>
              <a:rPr lang="en-US" sz="390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3900" smtClean="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900" dirty="0">
                <a:solidFill>
                  <a:schemeClr val="tx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 HOMINEM)</a:t>
            </a:r>
            <a:r>
              <a:rPr lang="vi-VN" b="1" dirty="0">
                <a:solidFill>
                  <a:schemeClr val="tx2">
                    <a:lumMod val="60000"/>
                    <a:lumOff val="40000"/>
                  </a:schemeClr>
                </a:solidFill>
                <a:latin typeface="Times New Roman" panose="02020603050405020304" pitchFamily="18" charset="0"/>
                <a:cs typeface="Times New Roman" panose="02020603050405020304" pitchFamily="18" charset="0"/>
              </a:rPr>
              <a:t/>
            </a:r>
            <a:br>
              <a:rPr lang="vi-VN" b="1" dirty="0">
                <a:solidFill>
                  <a:schemeClr val="tx2">
                    <a:lumMod val="60000"/>
                    <a:lumOff val="40000"/>
                  </a:schemeClr>
                </a:solidFill>
                <a:latin typeface="Times New Roman" panose="02020603050405020304" pitchFamily="18" charset="0"/>
                <a:cs typeface="Times New Roman" panose="02020603050405020304" pitchFamily="18" charset="0"/>
              </a:rPr>
            </a:br>
            <a:endParaRPr lang="vi-VN"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21" y="1600201"/>
            <a:ext cx="10971372" cy="4781127"/>
          </a:xfrm>
        </p:spPr>
        <p:txBody>
          <a:bodyPr>
            <a:normAutofit fontScale="85000" lnSpcReduction="20000"/>
          </a:bodyPr>
          <a:lstStyle/>
          <a:p>
            <a:pPr marL="0" indent="0">
              <a:buNone/>
            </a:pP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mắc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0" indent="0">
              <a:buNone/>
            </a:pPr>
            <a:r>
              <a:rPr lang="en-US" i="1" dirty="0" err="1">
                <a:solidFill>
                  <a:schemeClr val="accent1"/>
                </a:solidFill>
                <a:latin typeface="Times New Roman" panose="02020603050405020304" pitchFamily="18" charset="0"/>
                <a:cs typeface="Times New Roman" panose="02020603050405020304" pitchFamily="18" charset="0"/>
              </a:rPr>
              <a:t>Nó</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Sẽ</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là</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một</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điều</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rất</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tốt</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nếu</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mọi</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trò</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lừa</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bịp</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nào</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có</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thể</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nhận</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được</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một</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cái</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tên</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ngắn</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gọn</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và</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phù</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hợp</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rõ</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ràng</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nào</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đó</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để</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mà</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khi</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một</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người</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đàn</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ông</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sử</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dụng</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thủ</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thuật</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này</a:t>
            </a:r>
            <a:r>
              <a:rPr lang="en-US" i="1" dirty="0">
                <a:solidFill>
                  <a:schemeClr val="accent1"/>
                </a:solidFill>
                <a:latin typeface="Times New Roman" panose="02020603050405020304" pitchFamily="18" charset="0"/>
                <a:cs typeface="Times New Roman" panose="02020603050405020304" pitchFamily="18" charset="0"/>
              </a:rPr>
              <a:t> hay </a:t>
            </a:r>
            <a:r>
              <a:rPr lang="en-US" i="1" dirty="0" err="1">
                <a:solidFill>
                  <a:schemeClr val="accent1"/>
                </a:solidFill>
                <a:latin typeface="Times New Roman" panose="02020603050405020304" pitchFamily="18" charset="0"/>
                <a:cs typeface="Times New Roman" panose="02020603050405020304" pitchFamily="18" charset="0"/>
              </a:rPr>
              <a:t>thủ</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thuật</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cụ</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thể</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kia</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anh</a:t>
            </a:r>
            <a:r>
              <a:rPr lang="en-US" i="1" dirty="0">
                <a:solidFill>
                  <a:schemeClr val="accent1"/>
                </a:solidFill>
                <a:latin typeface="Times New Roman" panose="02020603050405020304" pitchFamily="18" charset="0"/>
                <a:cs typeface="Times New Roman" panose="02020603050405020304" pitchFamily="18" charset="0"/>
              </a:rPr>
              <a:t> ta </a:t>
            </a:r>
            <a:r>
              <a:rPr lang="en-US" i="1" dirty="0" err="1">
                <a:solidFill>
                  <a:schemeClr val="accent1"/>
                </a:solidFill>
                <a:latin typeface="Times New Roman" panose="02020603050405020304" pitchFamily="18" charset="0"/>
                <a:cs typeface="Times New Roman" panose="02020603050405020304" pitchFamily="18" charset="0"/>
              </a:rPr>
              <a:t>có</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thể</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bị</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khiển</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trách</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ngay</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lập</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tức</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vì</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điều</a:t>
            </a:r>
            <a:r>
              <a:rPr lang="en-US" i="1" dirty="0">
                <a:solidFill>
                  <a:schemeClr val="accent1"/>
                </a:solidFill>
                <a:latin typeface="Times New Roman" panose="02020603050405020304" pitchFamily="18" charset="0"/>
                <a:cs typeface="Times New Roman" panose="02020603050405020304" pitchFamily="18" charset="0"/>
              </a:rPr>
              <a:t> </a:t>
            </a:r>
            <a:r>
              <a:rPr lang="en-US" i="1" dirty="0" err="1">
                <a:solidFill>
                  <a:schemeClr val="accent1"/>
                </a:solidFill>
                <a:latin typeface="Times New Roman" panose="02020603050405020304" pitchFamily="18" charset="0"/>
                <a:cs typeface="Times New Roman" panose="02020603050405020304" pitchFamily="18" charset="0"/>
              </a:rPr>
              <a:t>đó</a:t>
            </a:r>
            <a:r>
              <a:rPr lang="en-US" i="1" dirty="0">
                <a:solidFill>
                  <a:schemeClr val="accent1"/>
                </a:solidFill>
                <a:latin typeface="Times New Roman" panose="02020603050405020304" pitchFamily="18" charset="0"/>
                <a:cs typeface="Times New Roman" panose="02020603050405020304" pitchFamily="18" charset="0"/>
              </a:rPr>
              <a:t>.</a:t>
            </a:r>
            <a:endParaRPr lang="vi-VN" i="1" dirty="0">
              <a:solidFill>
                <a:schemeClr val="accent1"/>
              </a:solidFill>
              <a:latin typeface="Times New Roman" panose="02020603050405020304" pitchFamily="18" charset="0"/>
              <a:cs typeface="Times New Roman" panose="02020603050405020304" pitchFamily="18" charset="0"/>
            </a:endParaRPr>
          </a:p>
          <a:p>
            <a:pPr marL="0" indent="0">
              <a:buNone/>
            </a:pPr>
            <a:r>
              <a:rPr lang="en-US" i="1" dirty="0">
                <a:solidFill>
                  <a:schemeClr val="accent1"/>
                </a:solidFill>
                <a:latin typeface="Times New Roman" panose="02020603050405020304" pitchFamily="18" charset="0"/>
                <a:cs typeface="Times New Roman" panose="02020603050405020304" pitchFamily="18" charset="0"/>
              </a:rPr>
              <a:t>—Arthur Schopenhauer</a:t>
            </a:r>
            <a:endParaRPr lang="vi-VN" i="1"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Hugh Hefner,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khiêu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Hefner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trẻ</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a:t>
            </a:r>
            <a:endParaRPr lang="vi-VN" b="1"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48" y="1794180"/>
            <a:ext cx="11885652" cy="1732779"/>
          </a:xfrm>
        </p:spPr>
        <p:txBody>
          <a:bodyPr>
            <a:noAutofit/>
          </a:bodyPr>
          <a:lstStyle/>
          <a:p>
            <a:pPr algn="l"/>
            <a:r>
              <a:rPr lang="vi-VN" sz="1200" dirty="0">
                <a:latin typeface="+mn-lt"/>
              </a:rPr>
              <a:t/>
            </a:r>
            <a:br>
              <a:rPr lang="vi-VN" sz="1200" dirty="0">
                <a:latin typeface="+mn-lt"/>
              </a:rPr>
            </a:br>
            <a:endParaRPr lang="vi-VN" sz="1200" dirty="0">
              <a:latin typeface="+mn-lt"/>
            </a:endParaRPr>
          </a:p>
        </p:txBody>
      </p:sp>
      <p:sp>
        <p:nvSpPr>
          <p:cNvPr id="3" name="TextBox 2"/>
          <p:cNvSpPr txBox="1"/>
          <p:nvPr/>
        </p:nvSpPr>
        <p:spPr>
          <a:xfrm>
            <a:off x="748840" y="742365"/>
            <a:ext cx="4493038" cy="584699"/>
          </a:xfrm>
          <a:prstGeom prst="rect">
            <a:avLst/>
          </a:prstGeom>
          <a:noFill/>
        </p:spPr>
        <p:txBody>
          <a:bodyPr wrap="square" rtlCol="0">
            <a:spAutoFit/>
          </a:bodyPr>
          <a:lstStyle/>
          <a:p>
            <a:r>
              <a:rPr lang="vi-VN" sz="3200" dirty="0">
                <a:solidFill>
                  <a:schemeClr val="accent1">
                    <a:lumMod val="75000"/>
                  </a:schemeClr>
                </a:solidFill>
                <a:latin typeface="+mj-lt"/>
              </a:rPr>
              <a:t>Kêu  gọi  sự  thương</a:t>
            </a:r>
            <a:endParaRPr lang="en-US" sz="3200" dirty="0">
              <a:solidFill>
                <a:schemeClr val="accent1">
                  <a:lumMod val="75000"/>
                </a:schemeClr>
              </a:solidFill>
              <a:latin typeface="+mj-lt"/>
            </a:endParaRPr>
          </a:p>
        </p:txBody>
      </p:sp>
      <p:sp>
        <p:nvSpPr>
          <p:cNvPr id="4" name="TextBox 3"/>
          <p:cNvSpPr txBox="1"/>
          <p:nvPr/>
        </p:nvSpPr>
        <p:spPr>
          <a:xfrm>
            <a:off x="827207" y="1460396"/>
            <a:ext cx="6957243" cy="1200173"/>
          </a:xfrm>
          <a:prstGeom prst="rect">
            <a:avLst/>
          </a:prstGeom>
          <a:noFill/>
        </p:spPr>
        <p:txBody>
          <a:bodyPr wrap="square" rtlCol="0">
            <a:spAutoFit/>
          </a:bodyPr>
          <a:lstStyle/>
          <a:p>
            <a:r>
              <a:rPr lang="vi-VN" dirty="0">
                <a:latin typeface="+mj-lt"/>
              </a:rPr>
              <a:t>Sai lầm của sự hấp dẫn11 xảy ra khi một người lập luận cố gắng gợi lên cảm giác thương hại hoặc thương hại từ người nghe hoặc người đọc của mình, thay vì đưa ra những lập luận hoặc bằng chứng liên quan. Dưới đây là hai ví dụ:</a:t>
            </a:r>
            <a:endParaRPr lang="en-US" dirty="0">
              <a:latin typeface="+mj-lt"/>
            </a:endParaRPr>
          </a:p>
        </p:txBody>
      </p:sp>
      <p:sp>
        <p:nvSpPr>
          <p:cNvPr id="5" name="TextBox 4"/>
          <p:cNvSpPr txBox="1"/>
          <p:nvPr/>
        </p:nvSpPr>
        <p:spPr>
          <a:xfrm>
            <a:off x="944757" y="2994352"/>
            <a:ext cx="8594241" cy="2862322"/>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mj-lt"/>
              </a:rPr>
              <a:t>Sinh viên nói với giáo sư: Tôi biết tôi đã bỏ lỡ một nửa lớp học của bạn và trượt tất cả các bài kiểm tra của tôi, nhưng tôi thực sự đã có một học kỳ khó khăn. Đầu tiên, con vật cưng của tôi bị co thắt. Sau đó, bạn gái tôi đã kể với tôi rằng tôi muốn thực hiện phẫu thuật chuyển đổi giới tính. Với tất cả những gì tôi đã trải qua trong học kỳ này, tôi không nghĩ mình thực sự xứng đáng với F. Bất kỳ cơ hội nào bạn có thể khiến tôi thiếu sót và thay đổi điểm của mình thành CoraD?</a:t>
            </a:r>
            <a:endParaRPr lang="en-US" dirty="0">
              <a:latin typeface="+mj-lt"/>
            </a:endParaRPr>
          </a:p>
          <a:p>
            <a:pPr marL="285750" indent="-285750">
              <a:buFont typeface="Arial" panose="020B0604020202020204" pitchFamily="34" charset="0"/>
              <a:buChar char="•"/>
            </a:pPr>
            <a:r>
              <a:rPr lang="vi-VN" dirty="0">
                <a:latin typeface="+mj-lt"/>
              </a:rPr>
              <a:t>Huấn luyện viên bóng đá dành cho phụ huynh trung học: Tôi thừa nhận con trai tôi Billy không thể chạy, chuyền, đá, bắt, cản phá, cản phá, nhưng xứng đáng được vào đội bóng đá. Nếu anh ấy không tham gia đội, anh ấy sẽ trở nên suy sụp về mặt cảm xúc và thậm chí có thể bỏ học.</a:t>
            </a:r>
            <a:endParaRPr lang="en-US"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45" y="772177"/>
            <a:ext cx="11352322" cy="1177680"/>
          </a:xfrm>
        </p:spPr>
        <p:txBody>
          <a:bodyPr>
            <a:normAutofit fontScale="90000"/>
          </a:bodyPr>
          <a:lstStyle/>
          <a:p>
            <a:r>
              <a:rPr lang="vi-VN" sz="2200" dirty="0"/>
              <a:t>Những lập luận này có thể có hoặc không có hiệu quả trong việc khơi dậy sự đồng cảm của chúng ta. Tuy nhiên, về mặt logic, các lập luận này rõ ràng là sai lầm vì các tiền đề không đưa ra được lý do liên quan nào để chấp nhận các kết luận.</a:t>
            </a:r>
            <a:r>
              <a:rPr lang="vi-VN" dirty="0"/>
              <a:t/>
            </a:r>
            <a:br>
              <a:rPr lang="vi-VN" dirty="0"/>
            </a:br>
            <a:endParaRPr lang="vi-VN" dirty="0"/>
          </a:p>
        </p:txBody>
      </p:sp>
      <p:sp>
        <p:nvSpPr>
          <p:cNvPr id="3" name="TextBox 2"/>
          <p:cNvSpPr txBox="1"/>
          <p:nvPr/>
        </p:nvSpPr>
        <p:spPr>
          <a:xfrm>
            <a:off x="419045" y="1665497"/>
            <a:ext cx="7661456" cy="64624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xúc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ngụy biện? Không, như các ví dụ minh họa sau:</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19046" y="2311744"/>
            <a:ext cx="10970282" cy="203106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Mẹ</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gái</a:t>
            </a:r>
            <a:r>
              <a:rPr lang="en-US" dirty="0">
                <a:latin typeface="Times New Roman" panose="02020603050405020304" pitchFamily="18" charset="0"/>
                <a:cs typeface="Times New Roman" panose="02020603050405020304" pitchFamily="18" charset="0"/>
              </a:rPr>
              <a:t>: Nana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nọ</a:t>
            </a:r>
            <a:r>
              <a:rPr lang="en-US" dirty="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Cô ấy rất cô đơn và chán nản kể từ khi ông nội qua đời, và bệnh Alzheimer của cô dường như trở nên tồi tệ hơn mỗi ngày. Cô ấy đã làm rất nhiều điều cho bạn trong những năm qua. Bạn có nghĩ mình nên đến thăm bà không? Huấn luyện viên bóng mềm ở trường trung học 12 : Các cô gái, chức vô địch tiểu bang này là trò chơi lớn nhất trong cuộc đời các bạn. Đây là công việc mà các bạn đã làm trong suốt cả năm. Cha mẹ bạn đang trông cậy vào bạn, trường học của bạn đang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trông cậy vào bạn và cộng đồng của bạn đang trông cậy vào bạn. Hãy khiến họ tự hào! Hãy chơi như những nhà vô địch của bạn!</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19046" y="4704691"/>
            <a:ext cx="8881586" cy="1200173"/>
          </a:xfrm>
          <a:prstGeom prst="rect">
            <a:avLst/>
          </a:prstGeom>
          <a:noFill/>
        </p:spPr>
        <p:txBody>
          <a:bodyPr wrap="square" rtlCol="0">
            <a:spAutoFit/>
          </a:bodyPr>
          <a:lstStyle/>
          <a:p>
            <a:r>
              <a:rPr lang="vi-VN" dirty="0">
                <a:latin typeface="+mj-lt"/>
              </a:rPr>
              <a:t>Trong những ví dụ này, sự hấp dẫn và cảm xúc đều phù hợp và phù hợp với mục đích chính đáng của người tranh luận. Tuy nhiên, mọi người thường sử dụng những lời kêu gọi cảm xúc để cản trở suy nghĩ hợp lý. Khi sự hấp dẫn về mặt cảm xúc được sử dụng theo cách này thì sự hấp dẫn đó là sai lầm.</a:t>
            </a:r>
            <a:endParaRPr lang="en-US" dirty="0">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type="title"/>
          </p:nvPr>
        </p:nvSpPr>
        <p:spPr>
          <a:xfrm>
            <a:off x="152380" y="337860"/>
            <a:ext cx="12038032" cy="1552101"/>
          </a:xfrm>
        </p:spPr>
        <p:txBody>
          <a:bodyPr>
            <a:normAutofit/>
          </a:bodyPr>
          <a:lstStyle/>
          <a:p>
            <a:r>
              <a:rPr lang="en-US" sz="3400">
                <a:solidFill>
                  <a:schemeClr val="accent1">
                    <a:lumMod val="75000"/>
                  </a:schemeClr>
                </a:solidFill>
                <a:latin typeface="Times New Roman" panose="02020603050405020304" pitchFamily="18" charset="0"/>
                <a:cs typeface="Times New Roman" panose="02020603050405020304" pitchFamily="18" charset="0"/>
              </a:rPr>
              <a:t>LẬP LUẬN VỀ ĐÁM ĐÔNG</a:t>
            </a:r>
            <a:r>
              <a:rPr lang="en-US" sz="3400">
                <a:solidFill>
                  <a:schemeClr val="accent1">
                    <a:lumMod val="75000"/>
                  </a:schemeClr>
                </a:solidFill>
                <a:latin typeface="Times New Roman" panose="02020603050405020304" pitchFamily="18" charset="0"/>
                <a:cs typeface="Times New Roman" panose="02020603050405020304" pitchFamily="18" charset="0"/>
              </a:rPr>
              <a:t/>
            </a:r>
            <a:br>
              <a:rPr lang="en-US" sz="3400">
                <a:solidFill>
                  <a:schemeClr val="accent1">
                    <a:lumMod val="75000"/>
                  </a:schemeClr>
                </a:solidFill>
                <a:latin typeface="Times New Roman" panose="02020603050405020304" pitchFamily="18" charset="0"/>
                <a:cs typeface="Times New Roman" panose="02020603050405020304" pitchFamily="18" charset="0"/>
              </a:rPr>
            </a:br>
            <a:r>
              <a:rPr lang="en-US" sz="3400" smtClean="0">
                <a:solidFill>
                  <a:schemeClr val="accent1">
                    <a:lumMod val="75000"/>
                  </a:schemeClr>
                </a:solidFill>
                <a:latin typeface="Times New Roman" panose="02020603050405020304" pitchFamily="18" charset="0"/>
                <a:cs typeface="Times New Roman" panose="02020603050405020304" pitchFamily="18" charset="0"/>
              </a:rPr>
              <a:t>( Bandwagon Argument )</a:t>
            </a:r>
            <a:endParaRPr lang="vi-VN" sz="3400"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0599329"/>
              </p:ext>
            </p:extLst>
          </p:nvPr>
        </p:nvGraphicFramePr>
        <p:xfrm>
          <a:off x="1774726" y="1817155"/>
          <a:ext cx="7901154" cy="923210"/>
        </p:xfrm>
        <a:graphic>
          <a:graphicData uri="http://schemas.openxmlformats.org/drawingml/2006/table">
            <a:tbl>
              <a:tblPr firstRow="1" bandRow="1">
                <a:tableStyleId>{5C22544A-7EE6-4342-B048-85BDC9FD1C3A}</a:tableStyleId>
              </a:tblPr>
              <a:tblGrid>
                <a:gridCol w="7901154"/>
              </a:tblGrid>
              <a:tr h="923210">
                <a:tc>
                  <a:txBody>
                    <a:bodyPr/>
                    <a:lstStyle/>
                    <a:p>
                      <a:r>
                        <a:rPr lang="vi-VN" sz="1800" dirty="0">
                          <a:latin typeface="+mj-lt"/>
                        </a:rPr>
                        <a:t>Một số ít người đúng và người đàn ông sai.</a:t>
                      </a:r>
                      <a:endParaRPr lang="en-US" sz="1800" dirty="0">
                        <a:latin typeface="+mj-lt"/>
                      </a:endParaRPr>
                    </a:p>
                    <a:p>
                      <a:r>
                        <a:rPr lang="en-US" sz="1800" dirty="0">
                          <a:latin typeface="+mj-lt"/>
                        </a:rPr>
                        <a:t>						—John Henry Newman</a:t>
                      </a:r>
                    </a:p>
                  </a:txBody>
                  <a:tcPr marL="91428" marR="91428" marT="45714" marB="45714">
                    <a:solidFill>
                      <a:schemeClr val="accent5">
                        <a:lumMod val="40000"/>
                        <a:lumOff val="60000"/>
                      </a:schemeClr>
                    </a:solidFill>
                  </a:tcPr>
                </a:tc>
              </a:tr>
            </a:tbl>
          </a:graphicData>
        </a:graphic>
      </p:graphicFrame>
      <p:sp>
        <p:nvSpPr>
          <p:cNvPr id="4" name="TextBox 3"/>
          <p:cNvSpPr txBox="1"/>
          <p:nvPr/>
        </p:nvSpPr>
        <p:spPr>
          <a:xfrm>
            <a:off x="322175" y="3109002"/>
            <a:ext cx="10701440" cy="923210"/>
          </a:xfrm>
          <a:prstGeom prst="rect">
            <a:avLst/>
          </a:prstGeom>
          <a:noFill/>
        </p:spPr>
        <p:txBody>
          <a:bodyPr wrap="square" rtlCol="0">
            <a:spAutoFit/>
          </a:bodyPr>
          <a:lstStyle/>
          <a:p>
            <a:r>
              <a:rPr lang="vi-VN" dirty="0">
                <a:latin typeface="+mj-lt"/>
              </a:rPr>
              <a:t>Tất cả chúng ta đều muốn được người khác yêu thương, ngưỡng mộ, đánh giá cao và chấp nhận. Một lập luận thịnh hành là một lập luận dựa trên mong muốn được mọi người ưa chuộng, được chấp nhận hoặc có giá trị thay vì hấp dẫn các lý do có liên quan về mặt logic. Dưới đây là ba ví dụ:</a:t>
            </a:r>
            <a:endParaRPr lang="en-US" dirty="0">
              <a:latin typeface="+mj-lt"/>
            </a:endParaRPr>
          </a:p>
        </p:txBody>
      </p:sp>
      <p:sp>
        <p:nvSpPr>
          <p:cNvPr id="5" name="TextBox 4"/>
          <p:cNvSpPr txBox="1"/>
          <p:nvPr/>
        </p:nvSpPr>
        <p:spPr>
          <a:xfrm>
            <a:off x="322175" y="4032211"/>
            <a:ext cx="10100628" cy="1477328"/>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mj-lt"/>
              </a:rPr>
              <a:t>Tất cả những đứa trẻ rất ngầu ở trường trung học East Jefferson đều hút thuốc lá. Vì vậy, bạn cũng nên như vậy</a:t>
            </a:r>
            <a:endParaRPr lang="en-US" dirty="0">
              <a:latin typeface="+mj-lt"/>
            </a:endParaRPr>
          </a:p>
          <a:p>
            <a:pPr marL="285750" indent="-285750">
              <a:buFont typeface="Arial" panose="020B0604020202020204" pitchFamily="34" charset="0"/>
              <a:buChar char="•"/>
            </a:pPr>
            <a:r>
              <a:rPr lang="vi-VN" dirty="0">
                <a:latin typeface="+mj-lt"/>
              </a:rPr>
              <a:t>Tôi không thể tin được là bạn sẽ đến thư viện vào tối thứ Sáu! Bạn không muốn mọi người nghĩ rằng bạn đã học lại, phải không?</a:t>
            </a:r>
            <a:endParaRPr lang="en-US" dirty="0">
              <a:latin typeface="+mj-lt"/>
            </a:endParaRPr>
          </a:p>
          <a:p>
            <a:pPr marL="285750" indent="-285750">
              <a:buFont typeface="Arial" panose="020B0604020202020204" pitchFamily="34" charset="0"/>
              <a:buChar char="•"/>
            </a:pPr>
            <a:r>
              <a:rPr lang="vi-VN" dirty="0">
                <a:latin typeface="+mj-lt"/>
              </a:rPr>
              <a:t>Chắc hẳn phải có điều gì đó liên quan đến chiêm tinh học. Hàng triệu người Mỹ không thể sai được.</a:t>
            </a:r>
            <a:endParaRPr lang="en-US" dirty="0">
              <a:latin typeface="+mj-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91" y="365526"/>
            <a:ext cx="6807040" cy="749473"/>
          </a:xfrm>
        </p:spPr>
        <p:txBody>
          <a:bodyPr>
            <a:normAutofit/>
          </a:bodyPr>
          <a:lstStyle/>
          <a:p>
            <a:r>
              <a:rPr lang="vi-VN" sz="3200" dirty="0"/>
              <a:t>Mô hình cơ bản của luận cứ này là:</a:t>
            </a:r>
            <a:endParaRPr lang="en-US" sz="3200" dirty="0"/>
          </a:p>
        </p:txBody>
      </p:sp>
      <p:sp>
        <p:nvSpPr>
          <p:cNvPr id="3" name="Content Placeholder 2"/>
          <p:cNvSpPr>
            <a:spLocks noGrp="1"/>
          </p:cNvSpPr>
          <p:nvPr>
            <p:ph idx="1"/>
          </p:nvPr>
        </p:nvSpPr>
        <p:spPr>
          <a:xfrm>
            <a:off x="751017" y="1190190"/>
            <a:ext cx="10514231" cy="839089"/>
          </a:xfrm>
        </p:spPr>
        <p:txBody>
          <a:bodyPr>
            <a:noAutofit/>
          </a:bodyPr>
          <a:lstStyle/>
          <a:p>
            <a:pPr marL="0" indent="0">
              <a:buNone/>
            </a:pPr>
            <a:r>
              <a:rPr lang="vi-VN" sz="2000" dirty="0">
                <a:latin typeface="+mj-lt"/>
              </a:rPr>
              <a:t>Mọi người (hoặc một nhóm người có chọn lọc) đều tin tưởng</a:t>
            </a:r>
            <a:r>
              <a:rPr lang="en-US" sz="2000" dirty="0">
                <a:latin typeface="+mj-lt"/>
              </a:rPr>
              <a:t> X.</a:t>
            </a:r>
          </a:p>
          <a:p>
            <a:pPr marL="0" indent="0">
              <a:buNone/>
            </a:pPr>
            <a:r>
              <a:rPr lang="en-US" sz="2000" dirty="0" err="1">
                <a:latin typeface="+mj-lt"/>
              </a:rPr>
              <a:t>Vì</a:t>
            </a:r>
            <a:r>
              <a:rPr lang="en-US" sz="2000" dirty="0">
                <a:latin typeface="+mj-lt"/>
              </a:rPr>
              <a:t> </a:t>
            </a:r>
            <a:r>
              <a:rPr lang="en-US" sz="2000" dirty="0" err="1">
                <a:latin typeface="+mj-lt"/>
              </a:rPr>
              <a:t>vậy</a:t>
            </a:r>
            <a:r>
              <a:rPr lang="en-US" sz="2000" dirty="0">
                <a:latin typeface="+mj-lt"/>
              </a:rPr>
              <a:t>, </a:t>
            </a:r>
            <a:r>
              <a:rPr lang="en-US" sz="2000" dirty="0" err="1">
                <a:latin typeface="+mj-lt"/>
              </a:rPr>
              <a:t>bạn</a:t>
            </a:r>
            <a:r>
              <a:rPr lang="en-US" sz="2000" dirty="0">
                <a:latin typeface="+mj-lt"/>
              </a:rPr>
              <a:t> </a:t>
            </a:r>
            <a:r>
              <a:rPr lang="en-US" sz="2000" dirty="0" err="1">
                <a:latin typeface="+mj-lt"/>
              </a:rPr>
              <a:t>cũng</a:t>
            </a:r>
            <a:r>
              <a:rPr lang="en-US" sz="2000" dirty="0">
                <a:latin typeface="+mj-lt"/>
              </a:rPr>
              <a:t> </a:t>
            </a:r>
            <a:r>
              <a:rPr lang="en-US" sz="2000" dirty="0" err="1">
                <a:latin typeface="+mj-lt"/>
              </a:rPr>
              <a:t>nên</a:t>
            </a:r>
            <a:r>
              <a:rPr lang="en-US" sz="2000" dirty="0">
                <a:latin typeface="+mj-lt"/>
              </a:rPr>
              <a:t> tin X</a:t>
            </a:r>
          </a:p>
          <a:p>
            <a:pPr marL="0" indent="0">
              <a:buNone/>
            </a:pPr>
            <a:r>
              <a:rPr lang="en-US" sz="2000" dirty="0">
                <a:latin typeface="+mj-lt"/>
              </a:rPr>
              <a:t> </a:t>
            </a:r>
          </a:p>
        </p:txBody>
      </p:sp>
      <p:sp>
        <p:nvSpPr>
          <p:cNvPr id="4" name="TextBox 3"/>
          <p:cNvSpPr txBox="1"/>
          <p:nvPr/>
        </p:nvSpPr>
        <p:spPr>
          <a:xfrm>
            <a:off x="757548" y="2029280"/>
            <a:ext cx="9961309" cy="646247"/>
          </a:xfrm>
          <a:prstGeom prst="rect">
            <a:avLst/>
          </a:prstGeom>
          <a:noFill/>
        </p:spPr>
        <p:txBody>
          <a:bodyPr wrap="square" rtlCol="0">
            <a:spAutoFit/>
          </a:bodyPr>
          <a:lstStyle/>
          <a:p>
            <a:r>
              <a:rPr lang="vi-VN" dirty="0">
                <a:latin typeface="+mj-lt"/>
              </a:rPr>
              <a:t>Mô hình này là sai lầm vì thực tế là niềm tin về thực hành được ưa chuộng thường cung cấp rất ít hoặc bằng chứng cho thấy niềm tin đó là đúng hoặc việc thực hành đó là tốt.</a:t>
            </a:r>
            <a:endParaRPr lang="en-US" dirty="0">
              <a:latin typeface="+mj-lt"/>
            </a:endParaRPr>
          </a:p>
        </p:txBody>
      </p:sp>
      <p:sp>
        <p:nvSpPr>
          <p:cNvPr id="5" name="TextBox 4"/>
          <p:cNvSpPr txBox="1"/>
          <p:nvPr/>
        </p:nvSpPr>
        <p:spPr>
          <a:xfrm>
            <a:off x="838092" y="2878973"/>
            <a:ext cx="9880765" cy="646247"/>
          </a:xfrm>
          <a:prstGeom prst="rect">
            <a:avLst/>
          </a:prstGeom>
          <a:noFill/>
        </p:spPr>
        <p:txBody>
          <a:bodyPr wrap="square" rtlCol="0">
            <a:spAutoFit/>
          </a:bodyPr>
          <a:lstStyle/>
          <a:p>
            <a:r>
              <a:rPr lang="vi-VN" dirty="0">
                <a:latin typeface="+mj-lt"/>
              </a:rPr>
              <a:t>Tuy nhiên, không phải tất cả những lời kêu gọi niềm tin hoặc thực hành phổ biến đều là sai lầm, như những ví dụ sau minh họa:</a:t>
            </a:r>
            <a:endParaRPr lang="en-US" dirty="0">
              <a:latin typeface="+mj-lt"/>
            </a:endParaRPr>
          </a:p>
        </p:txBody>
      </p:sp>
      <p:sp>
        <p:nvSpPr>
          <p:cNvPr id="6" name="TextBox 5"/>
          <p:cNvSpPr txBox="1"/>
          <p:nvPr/>
        </p:nvSpPr>
        <p:spPr>
          <a:xfrm>
            <a:off x="992647" y="3979745"/>
            <a:ext cx="9961309" cy="923210"/>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mj-lt"/>
              </a:rPr>
              <a:t>Tất cả những người dân làng mà tôi đã nói chuyện đều nói rằng nước này an toàn để uống.</a:t>
            </a:r>
            <a:r>
              <a:rPr lang="en-US" dirty="0">
                <a:latin typeface="+mj-lt"/>
              </a:rPr>
              <a:t> </a:t>
            </a:r>
            <a:r>
              <a:rPr lang="vi-VN" dirty="0">
                <a:latin typeface="+mj-lt"/>
              </a:rPr>
              <a:t>Vì vậy, nước có lẽ là an toàn để uống.</a:t>
            </a:r>
            <a:endParaRPr lang="en-US" dirty="0">
              <a:latin typeface="+mj-lt"/>
            </a:endParaRPr>
          </a:p>
          <a:p>
            <a:pPr marL="285750" indent="-285750">
              <a:buFont typeface="Arial" panose="020B0604020202020204" pitchFamily="34" charset="0"/>
              <a:buChar char="•"/>
            </a:pPr>
            <a:r>
              <a:rPr lang="vi-VN" dirty="0">
                <a:latin typeface="+mj-lt"/>
              </a:rPr>
              <a:t>Rất nhiều bạn bè của tôi giới thiệu Back Street Deli nên đây có lẽ là một nơi ăn uống ngon</a:t>
            </a:r>
            <a:r>
              <a:rPr lang="en-US" dirty="0"/>
              <a:t>.</a:t>
            </a:r>
          </a:p>
        </p:txBody>
      </p:sp>
      <p:sp>
        <p:nvSpPr>
          <p:cNvPr id="7" name="TextBox 6"/>
          <p:cNvSpPr txBox="1"/>
          <p:nvPr/>
        </p:nvSpPr>
        <p:spPr>
          <a:xfrm>
            <a:off x="992648" y="5216202"/>
            <a:ext cx="7444858" cy="64624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mtClean="0">
                <a:solidFill>
                  <a:schemeClr val="accent1">
                    <a:lumMod val="75000"/>
                  </a:schemeClr>
                </a:solidFill>
              </a:rPr>
              <a:t>NGƯỜI RƠM</a:t>
            </a:r>
            <a:r>
              <a:rPr lang="en-US">
                <a:solidFill>
                  <a:schemeClr val="accent1">
                    <a:lumMod val="75000"/>
                  </a:schemeClr>
                </a:solidFill>
              </a:rPr>
              <a:t/>
            </a:r>
            <a:br>
              <a:rPr lang="en-US">
                <a:solidFill>
                  <a:schemeClr val="accent1">
                    <a:lumMod val="75000"/>
                  </a:schemeClr>
                </a:solidFill>
              </a:rPr>
            </a:br>
            <a:r>
              <a:rPr lang="en-US" smtClean="0">
                <a:solidFill>
                  <a:schemeClr val="accent1">
                    <a:lumMod val="75000"/>
                  </a:schemeClr>
                </a:solidFill>
                <a:latin typeface="Times New Roman" panose="02020603050405020304" pitchFamily="18" charset="0"/>
                <a:cs typeface="Times New Roman" panose="02020603050405020304" pitchFamily="18" charset="0"/>
              </a:rPr>
              <a:t>( Straw Man )</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6277310"/>
              </p:ext>
            </p:extLst>
          </p:nvPr>
        </p:nvGraphicFramePr>
        <p:xfrm>
          <a:off x="838091" y="1825834"/>
          <a:ext cx="10514231" cy="1462850"/>
        </p:xfrm>
        <a:graphic>
          <a:graphicData uri="http://schemas.openxmlformats.org/drawingml/2006/table">
            <a:tbl>
              <a:tblPr firstRow="1" bandRow="1">
                <a:tableStyleId>{5C22544A-7EE6-4342-B048-85BDC9FD1C3A}</a:tableStyleId>
              </a:tblPr>
              <a:tblGrid>
                <a:gridCol w="10514231"/>
              </a:tblGrid>
              <a:tr h="1462850">
                <a:tc>
                  <a:txBody>
                    <a:bodyPr/>
                    <a:lstStyle/>
                    <a:p>
                      <a:r>
                        <a:rPr lang="vi-VN" sz="1800" dirty="0">
                          <a:latin typeface="+mj-lt"/>
                        </a:rPr>
                        <a:t>Đừng tin hay bác bỏ bất cứ điều gì, bởi vì một người khác, hoặc mô tả về những người, đã bác bỏ hoặc tin tưởng. Lý do của chính bạn là lời tiên tri duy nhất được ban tặng bởi thiên đường, và bạn phải chịu trách nhiệm, không phải vì sự đúng đắn mà là sự ngay thẳng của quyết định.</a:t>
                      </a:r>
                      <a:endParaRPr lang="en-US" sz="1800" dirty="0">
                        <a:latin typeface="+mj-lt"/>
                      </a:endParaRPr>
                    </a:p>
                    <a:p>
                      <a:r>
                        <a:rPr lang="en-US" sz="1800" dirty="0"/>
                        <a:t>									—Thomas Jefferson</a:t>
                      </a:r>
                    </a:p>
                  </a:txBody>
                  <a:tcPr marL="91428" marR="91428" marT="45714" marB="45714">
                    <a:solidFill>
                      <a:schemeClr val="accent5">
                        <a:lumMod val="40000"/>
                        <a:lumOff val="60000"/>
                      </a:schemeClr>
                    </a:solidFill>
                  </a:tcPr>
                </a:tc>
              </a:tr>
            </a:tbl>
          </a:graphicData>
        </a:graphic>
      </p:graphicFrame>
      <p:sp>
        <p:nvSpPr>
          <p:cNvPr id="6" name="TextBox 5"/>
          <p:cNvSpPr txBox="1"/>
          <p:nvPr/>
        </p:nvSpPr>
        <p:spPr>
          <a:xfrm>
            <a:off x="975233" y="3423603"/>
            <a:ext cx="8646485" cy="646247"/>
          </a:xfrm>
          <a:prstGeom prst="rect">
            <a:avLst/>
          </a:prstGeom>
          <a:noFill/>
        </p:spPr>
        <p:txBody>
          <a:bodyPr wrap="square" rtlCol="0">
            <a:spAutoFit/>
          </a:bodyPr>
          <a:lstStyle/>
          <a:p>
            <a:r>
              <a:rPr lang="vi-VN" dirty="0">
                <a:latin typeface="+mj-lt"/>
              </a:rPr>
              <a:t>Ngụy biện người rơm được thực hiện khi một người tranh luận bóp méo lập luận của đối thủ hoặc tuyên bố để dễ dàng tấn công hơn. Ví dụ:</a:t>
            </a:r>
            <a:endParaRPr lang="en-US" dirty="0">
              <a:latin typeface="+mj-lt"/>
            </a:endParaRPr>
          </a:p>
        </p:txBody>
      </p:sp>
      <p:sp>
        <p:nvSpPr>
          <p:cNvPr id="7" name="TextBox 6"/>
          <p:cNvSpPr txBox="1"/>
          <p:nvPr/>
        </p:nvSpPr>
        <p:spPr>
          <a:xfrm>
            <a:off x="975233" y="4069850"/>
            <a:ext cx="10377089" cy="922989"/>
          </a:xfrm>
          <a:prstGeom prst="rect">
            <a:avLst/>
          </a:prstGeom>
          <a:noFill/>
        </p:spPr>
        <p:txBody>
          <a:bodyPr wrap="square" rtlCol="0">
            <a:spAutoFit/>
          </a:bodyPr>
          <a:lstStyle/>
          <a:p>
            <a:r>
              <a:rPr lang="vi-VN" dirty="0">
                <a:latin typeface="+mj-lt"/>
              </a:rPr>
              <a:t>Pete đã lập luận rằng NewYorkYankees là đội bóng chày giỏi hơn Washington Nationals. Nhưng ĐTQG không phải là đội tệ. Họ có một đội ngũ nhân viên ném bóng tuyệt vời và họ liên tục về đích ở vị trí gần đầu bảng của mình. Rõ ràng là Pete không biết mình đang nói về điều gì.</a:t>
            </a:r>
            <a:endParaRPr lang="en-US" dirty="0">
              <a:latin typeface="+mj-lt"/>
            </a:endParaRPr>
          </a:p>
        </p:txBody>
      </p:sp>
      <p:sp>
        <p:nvSpPr>
          <p:cNvPr id="8" name="TextBox 7"/>
          <p:cNvSpPr txBox="1"/>
          <p:nvPr/>
        </p:nvSpPr>
        <p:spPr>
          <a:xfrm>
            <a:off x="975233" y="5058740"/>
            <a:ext cx="9726207" cy="1200173"/>
          </a:xfrm>
          <a:prstGeom prst="rect">
            <a:avLst/>
          </a:prstGeom>
          <a:noFill/>
        </p:spPr>
        <p:txBody>
          <a:bodyPr wrap="square" rtlCol="0">
            <a:spAutoFit/>
          </a:bodyPr>
          <a:lstStyle/>
          <a:p>
            <a:r>
              <a:rPr lang="vi-VN" dirty="0">
                <a:latin typeface="+mj-lt"/>
              </a:rPr>
              <a:t>Lập luận này thể hiện sai quan điểm của Pete. Pete đã không tuyên bố rằng đội tuyển Quốc gia ở khu vực xấu, mà chỉ tuyên bố rằng đội Yankees của khu vực tốt hơn đội tuyển Quốc gia. Bằng cách mô tả sai quan điểm của Pete—làm cho nó có vẻ yếu hơn hoặc ít hợp lý hơn thực tế—người lập luận đã phạm phải sai lầm về ống hút.</a:t>
            </a:r>
            <a:endParaRPr lang="en-US"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91" y="365524"/>
            <a:ext cx="10141988" cy="705937"/>
          </a:xfrm>
        </p:spPr>
        <p:txBody>
          <a:bodyPr>
            <a:normAutofit/>
          </a:bodyPr>
          <a:lstStyle/>
          <a:p>
            <a:r>
              <a:rPr lang="vi-VN" sz="2400" dirty="0">
                <a:latin typeface="+mn-lt"/>
              </a:rPr>
              <a:t>Ngụy biện của người rơm cực kỳ phổ biến trong chính trị. Ví dụ:</a:t>
            </a:r>
            <a:endParaRPr lang="en-US" sz="2400" dirty="0">
              <a:latin typeface="+mn-lt"/>
            </a:endParaRPr>
          </a:p>
        </p:txBody>
      </p:sp>
      <p:sp>
        <p:nvSpPr>
          <p:cNvPr id="3" name="Content Placeholder 2"/>
          <p:cNvSpPr>
            <a:spLocks noGrp="1"/>
          </p:cNvSpPr>
          <p:nvPr>
            <p:ph idx="1"/>
          </p:nvPr>
        </p:nvSpPr>
        <p:spPr>
          <a:xfrm>
            <a:off x="838091" y="1071462"/>
            <a:ext cx="10490285" cy="1770784"/>
          </a:xfrm>
        </p:spPr>
        <p:txBody>
          <a:bodyPr>
            <a:normAutofit/>
          </a:bodyPr>
          <a:lstStyle/>
          <a:p>
            <a:pPr marL="0" indent="0">
              <a:buNone/>
            </a:pPr>
            <a:r>
              <a:rPr lang="vi-VN" sz="2000" dirty="0"/>
              <a:t>Thượng nghị sĩ Biddle đã lập luận rằng chúng ta nên đặt nội dung khiêu dâm bạo lực ra ngoài vòng pháp luật. Rõ ràng, thượng nghị sĩ ủng hộ việc chính phủ kiểm duyệt hoàn toàn sách, tạp chí và phim</a:t>
            </a:r>
            <a:r>
              <a:rPr lang="en-US" sz="2000" dirty="0"/>
              <a:t> </a:t>
            </a:r>
            <a:r>
              <a:rPr lang="vi-VN" sz="2000" dirty="0"/>
              <a:t>Thành thật mà nói, tôi bị sốc khi quan điểm như vậy lại được bày tỏ trên sàn Thượng viện Hoa Kỳ. Nó đi ngược lại với mọi điều mà quốc gia vĩ đại này đại diện. Không có thượng nghị sĩ nào nên nghiêm túc lắng nghe đề xuất như vậy.</a:t>
            </a:r>
            <a:endParaRPr lang="en-US" sz="2000" dirty="0"/>
          </a:p>
        </p:txBody>
      </p:sp>
      <p:sp>
        <p:nvSpPr>
          <p:cNvPr id="4" name="TextBox 3"/>
          <p:cNvSpPr txBox="1"/>
          <p:nvPr/>
        </p:nvSpPr>
        <p:spPr>
          <a:xfrm>
            <a:off x="838091" y="2538620"/>
            <a:ext cx="10187701" cy="1477136"/>
          </a:xfrm>
          <a:prstGeom prst="rect">
            <a:avLst/>
          </a:prstGeom>
          <a:noFill/>
        </p:spPr>
        <p:txBody>
          <a:bodyPr wrap="square" rtlCol="0">
            <a:spAutoFit/>
          </a:bodyPr>
          <a:lstStyle/>
          <a:p>
            <a:r>
              <a:rPr lang="vi-VN" dirty="0"/>
              <a:t>Lập luận này bóp méo quan điểm của thượng nghị sĩ. Tuyên bố của ông là nội dung khiêu dâm bạo lực phải bị đặt ngoài vòng pháp luật chứ không phải cần có sự kiểm duyệt hoàn toàn của chính phủ đối với sách, tạp chí và phim. Bằng cách xuyên tạc quan điểm của thượng nghị sĩ và sau đó tấn công sự xuyên tạc chứ không phải quan điểm thực tế của thượng nghị sĩ, người tranh luận đã phạm phải sai lầm ngớ ngẩn.</a:t>
            </a:r>
            <a:endParaRPr lang="en-US" dirty="0"/>
          </a:p>
        </p:txBody>
      </p:sp>
      <p:sp>
        <p:nvSpPr>
          <p:cNvPr id="5" name="TextBox 4"/>
          <p:cNvSpPr txBox="1"/>
          <p:nvPr/>
        </p:nvSpPr>
        <p:spPr>
          <a:xfrm>
            <a:off x="838091" y="4124763"/>
            <a:ext cx="6739557" cy="1200173"/>
          </a:xfrm>
          <a:prstGeom prst="rect">
            <a:avLst/>
          </a:prstGeom>
          <a:noFill/>
        </p:spPr>
        <p:txBody>
          <a:bodyPr wrap="square" rtlCol="0">
            <a:spAutoFit/>
          </a:bodyPr>
          <a:lstStyle/>
          <a:p>
            <a:r>
              <a:rPr lang="vi-VN" dirty="0"/>
              <a:t>Mô hình lý luận của luận cứ rơm rạ là thế này:</a:t>
            </a:r>
            <a:endParaRPr lang="en-US" dirty="0"/>
          </a:p>
          <a:p>
            <a:r>
              <a:rPr lang="en-US" dirty="0"/>
              <a:t>	</a:t>
            </a:r>
            <a:r>
              <a:rPr lang="vi-VN" dirty="0"/>
              <a:t> Quan điểm của X bị sai lệch [nhưng quan điểm của X </a:t>
            </a:r>
            <a:r>
              <a:rPr lang="en-US" dirty="0"/>
              <a:t>	</a:t>
            </a:r>
            <a:r>
              <a:rPr lang="vi-VN" dirty="0"/>
              <a:t>bị mô tả không công bằng hoặc bị trình bày sai].</a:t>
            </a:r>
            <a:r>
              <a:rPr lang="en-US" dirty="0"/>
              <a:t> </a:t>
            </a:r>
            <a:r>
              <a:rPr lang="en-US" dirty="0" err="1"/>
              <a:t>Vì</a:t>
            </a:r>
            <a:r>
              <a:rPr lang="en-US" dirty="0"/>
              <a:t> </a:t>
            </a:r>
            <a:r>
              <a:rPr lang="en-US" dirty="0" err="1"/>
              <a:t>vậy</a:t>
            </a:r>
            <a:r>
              <a:rPr lang="en-US" dirty="0"/>
              <a:t>, 	</a:t>
            </a:r>
            <a:r>
              <a:rPr lang="en-US" dirty="0" err="1"/>
              <a:t>quan</a:t>
            </a:r>
            <a:r>
              <a:rPr lang="en-US" dirty="0"/>
              <a:t> </a:t>
            </a:r>
            <a:r>
              <a:rPr lang="en-US" dirty="0" err="1"/>
              <a:t>điểm</a:t>
            </a:r>
            <a:r>
              <a:rPr lang="en-US" dirty="0"/>
              <a:t> </a:t>
            </a:r>
            <a:r>
              <a:rPr lang="en-US" dirty="0" err="1"/>
              <a:t>của</a:t>
            </a:r>
            <a:r>
              <a:rPr lang="en-US" dirty="0"/>
              <a:t> X </a:t>
            </a:r>
            <a:r>
              <a:rPr lang="en-US" dirty="0" err="1"/>
              <a:t>bị</a:t>
            </a:r>
            <a:r>
              <a:rPr lang="en-US" dirty="0"/>
              <a:t> </a:t>
            </a:r>
            <a:r>
              <a:rPr lang="en-US" dirty="0" err="1"/>
              <a:t>bác</a:t>
            </a:r>
            <a:r>
              <a:rPr lang="en-US" dirty="0"/>
              <a:t> </a:t>
            </a:r>
            <a:r>
              <a:rPr lang="en-US" dirty="0" err="1"/>
              <a:t>bỏ</a:t>
            </a:r>
            <a:endParaRPr lang="en-US" dirty="0"/>
          </a:p>
        </p:txBody>
      </p:sp>
      <p:sp>
        <p:nvSpPr>
          <p:cNvPr id="6" name="TextBox 5"/>
          <p:cNvSpPr txBox="1"/>
          <p:nvPr/>
        </p:nvSpPr>
        <p:spPr>
          <a:xfrm>
            <a:off x="864214" y="5482915"/>
            <a:ext cx="7087854" cy="646247"/>
          </a:xfrm>
          <a:prstGeom prst="rect">
            <a:avLst/>
          </a:prstGeom>
          <a:noFill/>
        </p:spPr>
        <p:txBody>
          <a:bodyPr wrap="square" rtlCol="0">
            <a:spAutoFit/>
          </a:bodyPr>
          <a:lstStyle/>
          <a:p>
            <a:r>
              <a:rPr lang="en-US" dirty="0" err="1"/>
              <a:t>Rõ</a:t>
            </a:r>
            <a:r>
              <a:rPr lang="en-US" dirty="0"/>
              <a:t> </a:t>
            </a:r>
            <a:r>
              <a:rPr lang="en-US" dirty="0" err="1"/>
              <a:t>ràng</a:t>
            </a:r>
            <a:r>
              <a:rPr lang="en-US" dirty="0"/>
              <a:t>, </a:t>
            </a:r>
            <a:r>
              <a:rPr lang="en-US" dirty="0" err="1"/>
              <a:t>các</a:t>
            </a:r>
            <a:r>
              <a:rPr lang="en-US" dirty="0"/>
              <a:t> </a:t>
            </a:r>
            <a:r>
              <a:rPr lang="en-US" dirty="0" err="1"/>
              <a:t>lập</a:t>
            </a:r>
            <a:r>
              <a:rPr lang="en-US" dirty="0"/>
              <a:t> </a:t>
            </a:r>
            <a:r>
              <a:rPr lang="en-US" dirty="0" err="1"/>
              <a:t>luận</a:t>
            </a:r>
            <a:r>
              <a:rPr lang="en-US" dirty="0"/>
              <a:t> </a:t>
            </a:r>
            <a:r>
              <a:rPr lang="en-US" dirty="0" err="1"/>
              <a:t>theo</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không</a:t>
            </a:r>
            <a:r>
              <a:rPr lang="en-US" dirty="0"/>
              <a:t> </a:t>
            </a:r>
            <a:r>
              <a:rPr lang="en-US" dirty="0" err="1"/>
              <a:t>cung</a:t>
            </a:r>
            <a:r>
              <a:rPr lang="en-US" dirty="0"/>
              <a:t> </a:t>
            </a:r>
            <a:r>
              <a:rPr lang="en-US" dirty="0" err="1"/>
              <a:t>cấp</a:t>
            </a:r>
            <a:r>
              <a:rPr lang="en-US" dirty="0"/>
              <a:t> </a:t>
            </a:r>
            <a:r>
              <a:rPr lang="en-US" dirty="0" err="1"/>
              <a:t>bằng</a:t>
            </a:r>
            <a:r>
              <a:rPr lang="en-US" dirty="0"/>
              <a:t> </a:t>
            </a:r>
            <a:r>
              <a:rPr lang="en-US" dirty="0" err="1"/>
              <a:t>chứng</a:t>
            </a:r>
            <a:r>
              <a:rPr lang="en-US" dirty="0"/>
              <a:t> </a:t>
            </a:r>
            <a:r>
              <a:rPr lang="en-US" dirty="0" err="1"/>
              <a:t>xác</a:t>
            </a:r>
            <a:r>
              <a:rPr lang="en-US" dirty="0"/>
              <a:t> </a:t>
            </a:r>
            <a:r>
              <a:rPr lang="en-US" dirty="0" err="1"/>
              <a:t>đáng</a:t>
            </a:r>
            <a:r>
              <a:rPr lang="en-US" dirty="0"/>
              <a:t> </a:t>
            </a:r>
            <a:r>
              <a:rPr lang="en-US" dirty="0" err="1"/>
              <a:t>về</a:t>
            </a:r>
            <a:r>
              <a:rPr lang="en-US" dirty="0"/>
              <a:t> </a:t>
            </a:r>
            <a:r>
              <a:rPr lang="en-US" dirty="0" err="1"/>
              <a:t>mặt</a:t>
            </a:r>
            <a:r>
              <a:rPr lang="en-US" dirty="0"/>
              <a:t> logic </a:t>
            </a:r>
            <a:r>
              <a:rPr lang="en-US" dirty="0" err="1"/>
              <a:t>cho</a:t>
            </a:r>
            <a:r>
              <a:rPr lang="en-US" dirty="0"/>
              <a:t> </a:t>
            </a:r>
            <a:r>
              <a:rPr lang="en-US" dirty="0" err="1"/>
              <a:t>các</a:t>
            </a:r>
            <a:r>
              <a:rPr lang="en-US" dirty="0"/>
              <a:t> </a:t>
            </a:r>
            <a:r>
              <a:rPr lang="en-US" dirty="0" err="1"/>
              <a:t>kết</a:t>
            </a:r>
            <a:r>
              <a:rPr lang="en-US" dirty="0"/>
              <a:t> </a:t>
            </a:r>
            <a:r>
              <a:rPr lang="en-US" dirty="0" err="1"/>
              <a:t>luận</a:t>
            </a:r>
            <a:r>
              <a:rPr lang="en-US" dirty="0"/>
              <a:t> </a:t>
            </a:r>
            <a:r>
              <a:rPr lang="en-US" dirty="0" err="1"/>
              <a:t>của</a:t>
            </a:r>
            <a:r>
              <a:rPr lang="en-US" dirty="0"/>
              <a:t> </a:t>
            </a:r>
            <a:r>
              <a:rPr lang="en-US" dirty="0" err="1"/>
              <a:t>chúng</a:t>
            </a:r>
            <a:r>
              <a:rPr lang="en-US" dirty="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chemeClr val="accent1">
                    <a:lumMod val="75000"/>
                  </a:schemeClr>
                </a:solidFill>
                <a:latin typeface="Times New Roman" panose="02020603050405020304" pitchFamily="18" charset="0"/>
                <a:cs typeface="Times New Roman" panose="02020603050405020304" pitchFamily="18" charset="0"/>
              </a:rPr>
              <a:t>CÁ TRÍCH ĐỎ</a:t>
            </a:r>
            <a:r>
              <a:rPr lang="en-US">
                <a:solidFill>
                  <a:schemeClr val="accent1">
                    <a:lumMod val="75000"/>
                  </a:schemeClr>
                </a:solidFill>
                <a:latin typeface="Times New Roman" panose="02020603050405020304" pitchFamily="18" charset="0"/>
                <a:cs typeface="Times New Roman" panose="02020603050405020304" pitchFamily="18" charset="0"/>
              </a:rPr>
              <a:t/>
            </a:r>
            <a:br>
              <a:rPr lang="en-US">
                <a:solidFill>
                  <a:schemeClr val="accent1">
                    <a:lumMod val="75000"/>
                  </a:schemeClr>
                </a:solidFill>
                <a:latin typeface="Times New Roman" panose="02020603050405020304" pitchFamily="18" charset="0"/>
                <a:cs typeface="Times New Roman" panose="02020603050405020304" pitchFamily="18" charset="0"/>
              </a:rPr>
            </a:br>
            <a:r>
              <a:rPr lang="en-US" smtClean="0">
                <a:solidFill>
                  <a:schemeClr val="accent1">
                    <a:lumMod val="75000"/>
                  </a:schemeClr>
                </a:solidFill>
                <a:latin typeface="Times New Roman" panose="02020603050405020304" pitchFamily="18" charset="0"/>
                <a:cs typeface="Times New Roman" panose="02020603050405020304" pitchFamily="18" charset="0"/>
              </a:rPr>
              <a:t>( Red Herring )</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091" y="1825834"/>
            <a:ext cx="10514231" cy="132539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Sai </a:t>
            </a:r>
            <a:r>
              <a:rPr lang="en-US" sz="1800" dirty="0" err="1">
                <a:latin typeface="Times New Roman" panose="02020603050405020304" pitchFamily="18" charset="0"/>
                <a:cs typeface="Times New Roman" panose="02020603050405020304" pitchFamily="18" charset="0"/>
              </a:rPr>
              <a:t>lầm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trích đỏ xảy ra khi một người tranh luận cố gắng đánh lạc hướng khán giả của mình bằng cách nêu ra một vấn đề không liên quan và sau đó tuyên bố rằng vấn đề ban đầu đã được giải quyết một cách hiệu quả bằng cách chuyển hướng có liên quan của họ. Ngụy biện này rõ ràng được đặt tên theo một kỹ thuật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vi-VN" sz="1800" dirty="0">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một</a:t>
            </a:r>
            <a:r>
              <a:rPr lang="en-US" sz="1800" dirty="0">
                <a:solidFill>
                  <a:srgbClr val="202122"/>
                </a:solidFill>
                <a:latin typeface="Times New Roman" panose="02020603050405020304" pitchFamily="18" charset="0"/>
                <a:cs typeface="Times New Roman" panose="02020603050405020304" pitchFamily="18" charset="0"/>
              </a:rPr>
              <a:t> con kipper (</a:t>
            </a:r>
            <a:r>
              <a:rPr lang="en-US" sz="1800" dirty="0" err="1">
                <a:solidFill>
                  <a:srgbClr val="202122"/>
                </a:solidFill>
                <a:latin typeface="Times New Roman" panose="02020603050405020304" pitchFamily="18" charset="0"/>
                <a:cs typeface="Times New Roman" panose="02020603050405020304" pitchFamily="18" charset="0"/>
              </a:rPr>
              <a:t>một</a:t>
            </a:r>
            <a:r>
              <a:rPr lang="en-US" sz="1800" dirty="0">
                <a:solidFill>
                  <a:srgbClr val="202122"/>
                </a:solidFill>
                <a:latin typeface="Times New Roman" panose="02020603050405020304" pitchFamily="18" charset="0"/>
                <a:cs typeface="Times New Roman" panose="02020603050405020304" pitchFamily="18" charset="0"/>
              </a:rPr>
              <a:t> con </a:t>
            </a:r>
            <a:r>
              <a:rPr lang="en-US" sz="1800" dirty="0" err="1">
                <a:solidFill>
                  <a:srgbClr val="202122"/>
                </a:solidFill>
                <a:latin typeface="Times New Roman" panose="02020603050405020304" pitchFamily="18" charset="0"/>
                <a:cs typeface="Times New Roman" panose="02020603050405020304" pitchFamily="18" charset="0"/>
              </a:rPr>
              <a:t>cá</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hun</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khói</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có</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mùi</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mạnh</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để</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buộc</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chó</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săn</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đuổi</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theo</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thỏ</a:t>
            </a:r>
            <a:r>
              <a:rPr lang="en-US" sz="1800" dirty="0">
                <a:solidFill>
                  <a:srgbClr val="202122"/>
                </a:solidFill>
                <a:latin typeface="Times New Roman" panose="02020603050405020304" pitchFamily="18" charset="0"/>
                <a:cs typeface="Times New Roman" panose="02020603050405020304" pitchFamily="18" charset="0"/>
              </a:rPr>
              <a:t> </a:t>
            </a:r>
            <a:r>
              <a:rPr lang="en-US" sz="1800" dirty="0" err="1">
                <a:solidFill>
                  <a:srgbClr val="202122"/>
                </a:solidFill>
                <a:latin typeface="Times New Roman" panose="02020603050405020304" pitchFamily="18" charset="0"/>
                <a:cs typeface="Times New Roman" panose="02020603050405020304" pitchFamily="18" charset="0"/>
              </a:rPr>
              <a:t>rừng</a:t>
            </a:r>
            <a:r>
              <a:rPr lang="en-US" sz="1800" dirty="0">
                <a:solidFill>
                  <a:srgbClr val="202122"/>
                </a:solidFill>
                <a:latin typeface="Times New Roman" panose="02020603050405020304" pitchFamily="18" charset="0"/>
                <a:cs typeface="Times New Roman" panose="02020603050405020304" pitchFamily="18" charset="0"/>
              </a:rPr>
              <a:t>.</a:t>
            </a:r>
            <a:r>
              <a:rPr lang="en-US" sz="1200" dirty="0">
                <a:solidFill>
                  <a:srgbClr val="202122"/>
                </a:solidFill>
                <a:latin typeface="Times New Roman" panose="02020603050405020304" pitchFamily="18" charset="0"/>
                <a:cs typeface="Times New Roman" panose="02020603050405020304" pitchFamily="18" charset="0"/>
              </a:rPr>
              <a:t> </a:t>
            </a:r>
            <a:r>
              <a:rPr lang="en-US" sz="1600" dirty="0" err="1">
                <a:solidFill>
                  <a:srgbClr val="202122"/>
                </a:solidFill>
                <a:latin typeface="Times New Roman" panose="02020603050405020304" pitchFamily="18" charset="0"/>
                <a:cs typeface="Times New Roman" panose="02020603050405020304" pitchFamily="18" charset="0"/>
              </a:rPr>
              <a:t>Ví</a:t>
            </a:r>
            <a:r>
              <a:rPr lang="en-US" sz="1600" dirty="0">
                <a:solidFill>
                  <a:srgbClr val="202122"/>
                </a:solidFill>
                <a:latin typeface="Times New Roman" panose="02020603050405020304" pitchFamily="18" charset="0"/>
                <a:cs typeface="Times New Roman" panose="02020603050405020304" pitchFamily="18" charset="0"/>
              </a:rPr>
              <a:t> </a:t>
            </a:r>
            <a:r>
              <a:rPr lang="en-US" sz="1600" dirty="0" err="1">
                <a:solidFill>
                  <a:srgbClr val="202122"/>
                </a:solidFill>
                <a:latin typeface="Times New Roman" panose="02020603050405020304" pitchFamily="18" charset="0"/>
                <a:cs typeface="Times New Roman" panose="02020603050405020304" pitchFamily="18" charset="0"/>
              </a:rPr>
              <a:t>dụ</a:t>
            </a:r>
            <a:r>
              <a:rPr lang="en-US" sz="1600" dirty="0">
                <a:solidFill>
                  <a:srgbClr val="202122"/>
                </a:solidFill>
                <a:latin typeface="Times New Roman" panose="02020603050405020304" pitchFamily="18" charset="0"/>
                <a:cs typeface="Times New Roman" panose="02020603050405020304" pitchFamily="18" charset="0"/>
              </a:rPr>
              <a:t> </a:t>
            </a:r>
            <a:r>
              <a:rPr lang="en-US" sz="1600" dirty="0" err="1">
                <a:solidFill>
                  <a:srgbClr val="202122"/>
                </a:solidFill>
                <a:latin typeface="Times New Roman" panose="02020603050405020304" pitchFamily="18" charset="0"/>
                <a:cs typeface="Times New Roman" panose="02020603050405020304" pitchFamily="18" charset="0"/>
              </a:rPr>
              <a:t>như</a:t>
            </a:r>
            <a:r>
              <a:rPr lang="en-US" sz="1600" dirty="0">
                <a:solidFill>
                  <a:srgbClr val="202122"/>
                </a:solidFill>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090" y="3106690"/>
            <a:ext cx="8341726" cy="1200173"/>
          </a:xfrm>
          <a:prstGeom prst="rect">
            <a:avLst/>
          </a:prstGeom>
          <a:noFill/>
        </p:spPr>
        <p:txBody>
          <a:bodyPr wrap="square" rtlCol="0">
            <a:spAutoFit/>
          </a:bodyPr>
          <a:lstStyle/>
          <a:p>
            <a:r>
              <a:rPr lang="vi-VN" dirty="0">
                <a:latin typeface="+mj-lt"/>
              </a:rPr>
              <a:t>Nhiều người chỉ trích Thomas Jefferson vì là chủ nô. Nhưng Jefferson là một trong bốn tổng thống vĩ đại nhất, và Tuyên ngôn Độc lập của ông là một trong những lời biện hộ hùng hồn nhất cho tự do và dân chủ từng được viết ra.</a:t>
            </a:r>
            <a:endParaRPr lang="en-US" dirty="0">
              <a:latin typeface="+mj-lt"/>
            </a:endParaRPr>
          </a:p>
          <a:p>
            <a:r>
              <a:rPr lang="vi-VN" dirty="0"/>
              <a:t>Rõ ràng, những lời chỉ trích này là không có cơ sở.</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0547210"/>
              </p:ext>
            </p:extLst>
          </p:nvPr>
        </p:nvGraphicFramePr>
        <p:xfrm>
          <a:off x="1793732" y="4432080"/>
          <a:ext cx="7946987" cy="1188708"/>
        </p:xfrm>
        <a:graphic>
          <a:graphicData uri="http://schemas.openxmlformats.org/drawingml/2006/table">
            <a:tbl>
              <a:tblPr firstRow="1" bandRow="1">
                <a:tableStyleId>{5C22544A-7EE6-4342-B048-85BDC9FD1C3A}</a:tableStyleId>
              </a:tblPr>
              <a:tblGrid>
                <a:gridCol w="7946987"/>
              </a:tblGrid>
              <a:tr h="1188565">
                <a:tc>
                  <a:txBody>
                    <a:bodyPr/>
                    <a:lstStyle/>
                    <a:p>
                      <a:r>
                        <a:rPr lang="vi-VN" sz="1800" dirty="0">
                          <a:latin typeface="+mj-lt"/>
                        </a:rPr>
                        <a:t>Cuộc tranh luận trí tuệ sẽ trở nên nghèo nàn khi người ta tấn công những bức tranh biếm họa; các mục tiêu mềm nói chung phù hợp với vũ khí có hỏa lực thấp tương ứng.</a:t>
                      </a:r>
                      <a:endParaRPr lang="en-US" sz="1800" dirty="0">
                        <a:latin typeface="+mj-lt"/>
                      </a:endParaRPr>
                    </a:p>
                    <a:p>
                      <a:r>
                        <a:rPr lang="en-US" sz="1800" dirty="0">
                          <a:latin typeface="Times New Roman" panose="02020603050405020304" pitchFamily="18" charset="0"/>
                          <a:cs typeface="Times New Roman" panose="02020603050405020304" pitchFamily="18" charset="0"/>
                        </a:rPr>
                        <a:t>						—William T. Twining</a:t>
                      </a:r>
                    </a:p>
                  </a:txBody>
                  <a:tcPr marL="91428" marR="91428" marT="45714" marB="45714">
                    <a:solidFill>
                      <a:schemeClr val="accent5">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Cách phân biệt Người Rơm Fallac của Red cá trích Fallac</a:t>
            </a:r>
            <a:endParaRPr lang="en-US" dirty="0"/>
          </a:p>
        </p:txBody>
      </p:sp>
      <p:sp>
        <p:nvSpPr>
          <p:cNvPr id="3" name="Text Placeholder 2"/>
          <p:cNvSpPr>
            <a:spLocks noGrp="1"/>
          </p:cNvSpPr>
          <p:nvPr>
            <p:ph type="body" idx="1"/>
          </p:nvPr>
        </p:nvSpPr>
        <p:spPr/>
        <p:txBody>
          <a:bodyPr/>
          <a:lstStyle/>
          <a:p>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r>
              <a:rPr lang="vi-VN" sz="2000" dirty="0">
                <a:latin typeface="+mj-lt"/>
              </a:rPr>
              <a:t>Ngụy biện người rơm luôn liên quan đến việc xuyên tạc người khác </a:t>
            </a:r>
            <a:endParaRPr lang="en-US" sz="2000" dirty="0">
              <a:latin typeface="+mj-lt"/>
            </a:endParaRPr>
          </a:p>
          <a:p>
            <a:r>
              <a:rPr lang="vi-VN" sz="1800" dirty="0">
                <a:latin typeface="+mj-lt"/>
              </a:rPr>
              <a:t>Đây là một ví dụ về lập luận phạm vào sai lầm của người rơm nhưng không phạm phải sai lầm về cá trích:</a:t>
            </a:r>
            <a:r>
              <a:rPr lang="en-US" sz="1800" dirty="0">
                <a:latin typeface="+mj-lt"/>
              </a:rPr>
              <a:t> </a:t>
            </a:r>
          </a:p>
          <a:p>
            <a:pPr lvl="1">
              <a:buFont typeface="Courier New" panose="02070309020205020404" pitchFamily="49" charset="0"/>
              <a:buChar char="o"/>
            </a:pPr>
            <a:r>
              <a:rPr lang="vi-VN" dirty="0">
                <a:latin typeface="+mj-lt"/>
              </a:rPr>
              <a:t>Tôi tình cờ nghe được bạn tôi Hal nói rằng dân chủ không phải lúc nào cũng là hình thức chính phủ tốt nhất. Buồn cười, Ineverfigured Hal dành cho một kẻ phát xít.</a:t>
            </a:r>
            <a:endParaRPr lang="en-US" dirty="0">
              <a:latin typeface="+mj-lt"/>
            </a:endParaRPr>
          </a:p>
        </p:txBody>
      </p:sp>
      <p:sp>
        <p:nvSpPr>
          <p:cNvPr id="5" name="Text Placeholder 4"/>
          <p:cNvSpPr>
            <a:spLocks noGrp="1"/>
          </p:cNvSpPr>
          <p:nvPr>
            <p:ph type="body" sz="quarter" idx="3"/>
          </p:nvPr>
        </p:nvSpPr>
        <p:spPr/>
        <p:txBody>
          <a:bodyPr/>
          <a:lstStyle/>
          <a:p>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rơm</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normAutofit/>
          </a:bodyPr>
          <a:lstStyle/>
          <a:p>
            <a:r>
              <a:rPr lang="vi-VN" sz="1800" dirty="0">
                <a:latin typeface="+mj-lt"/>
              </a:rPr>
              <a:t>Ngụy biện cá trích đỏ luôn liên quan đến việc thay đổi hoặc lảng tránh vấn đề; sai lầm của người rơm thường không như vậy.</a:t>
            </a:r>
            <a:endParaRPr lang="en-US" sz="1800" dirty="0">
              <a:latin typeface="+mj-lt"/>
            </a:endParaRPr>
          </a:p>
          <a:p>
            <a:r>
              <a:rPr lang="vi-VN" sz="1600" dirty="0">
                <a:latin typeface="+mj-lt"/>
              </a:rPr>
              <a:t>Đây là một ví dụ về một lập luận phạm phải sai lầm cá trích đỏ nhưng không phạm phải sai lầm về rơm rạ:</a:t>
            </a:r>
            <a:endParaRPr lang="en-US" sz="1600" dirty="0">
              <a:latin typeface="+mj-lt"/>
            </a:endParaRPr>
          </a:p>
          <a:p>
            <a:pPr lvl="1">
              <a:buFont typeface="Courier New" panose="02070309020205020404" pitchFamily="49" charset="0"/>
              <a:buChar char="o"/>
            </a:pPr>
            <a:r>
              <a:rPr lang="vi-VN" sz="1600" dirty="0">
                <a:latin typeface="+mj-lt"/>
              </a:rPr>
              <a:t>Jessica Wu đã lập luận rằng cần phải thực hiện các bước ngay lập tức để giải quyết vấn đề biến đổi khí hậu. Tuy nhiên, vấn đề môi trường nghiêm trọng nhất không phải là biến đổi khí hậu mà là dân số quá đông. Trừ khi có điều gì đó được thực hiện để giảm sự gia tăng dân số ở thế giới thứ ba, nếu không thì nạn đói hàng loạt và thiệt hại môi trường không thể khắc phục sẽ xảy ra. Thành thật mà nói, tôi nghĩ quan điểm của Jessica thật lố bịch.</a:t>
            </a:r>
            <a:endParaRPr lang="en-US" dirty="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091" y="618041"/>
            <a:ext cx="10514231" cy="1325390"/>
          </a:xfrm>
        </p:spPr>
        <p:txBody>
          <a:bodyPr>
            <a:noAutofit/>
          </a:bodyPr>
          <a:lstStyle/>
          <a:p>
            <a:r>
              <a:rPr lang="vi-VN" sz="2000" dirty="0"/>
              <a:t>Vấn đề ở đây là liệu Jefferson có thể bị chỉ trích một cách đúng đắn vì sở hữu nô lệ hay không, chứ không phải liệu ông có phải là một trong những tổng thống vĩ đại nhất nước Mỹ hay liệu ông có xứng đáng được ghi công khi viết Tuyên ngôn Độc lập hay không. Bằng cách chuyển hướng sự chú ý của người đọc khỏi lập luận ban đầu và sau đó tuyên bố rằng lập luận ban đầu đã bị bác bỏ bởi sự chuyển hướng không liên quan, người lập luận đã phạm phải sai lầm cá trích đỏ. </a:t>
            </a:r>
            <a:r>
              <a:rPr lang="en-US" sz="2000" dirty="0"/>
              <a:t/>
            </a:r>
            <a:br>
              <a:rPr lang="en-US" sz="2000" dirty="0"/>
            </a:br>
            <a:r>
              <a:rPr lang="en-US" sz="2000" dirty="0" err="1"/>
              <a:t>Những</a:t>
            </a:r>
            <a:r>
              <a:rPr lang="en-US" sz="2000" dirty="0"/>
              <a:t> </a:t>
            </a:r>
            <a:r>
              <a:rPr lang="en-US" sz="2000" dirty="0" err="1"/>
              <a:t>sai</a:t>
            </a:r>
            <a:r>
              <a:rPr lang="en-US" sz="2000" dirty="0"/>
              <a:t> </a:t>
            </a:r>
            <a:r>
              <a:rPr lang="en-US" sz="2000" dirty="0" err="1"/>
              <a:t>lầm</a:t>
            </a:r>
            <a:r>
              <a:rPr lang="en-US" sz="2000" dirty="0"/>
              <a:t> </a:t>
            </a:r>
            <a:r>
              <a:rPr lang="en-US" sz="2000" dirty="0" err="1"/>
              <a:t>về</a:t>
            </a:r>
            <a:r>
              <a:rPr lang="en-US" sz="2000" dirty="0"/>
              <a:t> </a:t>
            </a:r>
            <a:r>
              <a:rPr lang="en-US" sz="2000" dirty="0" err="1"/>
              <a:t>cá</a:t>
            </a:r>
            <a:r>
              <a:rPr lang="en-US" sz="2000" dirty="0"/>
              <a:t> </a:t>
            </a:r>
            <a:r>
              <a:rPr lang="en-US" sz="2000" dirty="0" err="1"/>
              <a:t>trích</a:t>
            </a:r>
            <a:r>
              <a:rPr lang="en-US" sz="2000" dirty="0"/>
              <a:t> </a:t>
            </a:r>
            <a:r>
              <a:rPr lang="en-US" sz="2000" dirty="0" err="1"/>
              <a:t>đỏ</a:t>
            </a:r>
            <a:r>
              <a:rPr lang="en-US" sz="2000" dirty="0"/>
              <a:t> </a:t>
            </a:r>
            <a:r>
              <a:rPr lang="en-US" sz="2000" dirty="0" err="1"/>
              <a:t>cũng</a:t>
            </a:r>
            <a:r>
              <a:rPr lang="en-US" sz="2000" dirty="0"/>
              <a:t> </a:t>
            </a:r>
            <a:r>
              <a:rPr lang="en-US" sz="2000" dirty="0" err="1"/>
              <a:t>cực</a:t>
            </a:r>
            <a:r>
              <a:rPr lang="en-US" sz="2000" dirty="0"/>
              <a:t> </a:t>
            </a:r>
            <a:r>
              <a:rPr lang="en-US" sz="2000" dirty="0" err="1"/>
              <a:t>kỳ</a:t>
            </a:r>
            <a:r>
              <a:rPr lang="en-US" sz="2000" dirty="0"/>
              <a:t> </a:t>
            </a:r>
            <a:r>
              <a:rPr lang="en-US" sz="2000" dirty="0" err="1"/>
              <a:t>phổ</a:t>
            </a:r>
            <a:r>
              <a:rPr lang="en-US" sz="2000" dirty="0"/>
              <a:t> </a:t>
            </a:r>
            <a:r>
              <a:rPr lang="en-US" sz="2000" dirty="0" err="1"/>
              <a:t>biến</a:t>
            </a:r>
            <a:r>
              <a:rPr lang="en-US" sz="2000" dirty="0"/>
              <a:t> </a:t>
            </a:r>
            <a:r>
              <a:rPr lang="en-US" sz="2000" dirty="0" err="1"/>
              <a:t>trong</a:t>
            </a:r>
            <a:r>
              <a:rPr lang="en-US" sz="2000" dirty="0"/>
              <a:t> </a:t>
            </a:r>
            <a:r>
              <a:rPr lang="en-US" sz="2000" dirty="0" err="1"/>
              <a:t>chính</a:t>
            </a:r>
            <a:r>
              <a:rPr lang="en-US" sz="2000" dirty="0"/>
              <a:t> </a:t>
            </a:r>
            <a:r>
              <a:rPr lang="en-US" sz="2000" dirty="0" err="1"/>
              <a:t>trị</a:t>
            </a:r>
            <a:r>
              <a:rPr lang="en-US" sz="2000" dirty="0"/>
              <a:t>. </a:t>
            </a:r>
            <a:r>
              <a:rPr lang="en-US" sz="2000" dirty="0" err="1"/>
              <a:t>Ví</a:t>
            </a:r>
            <a:r>
              <a:rPr lang="en-US" sz="2000" dirty="0"/>
              <a:t> </a:t>
            </a:r>
            <a:r>
              <a:rPr lang="en-US" sz="2000" dirty="0" err="1"/>
              <a:t>dụ</a:t>
            </a:r>
            <a:r>
              <a:rPr lang="en-US" sz="2000" dirty="0"/>
              <a:t>:</a:t>
            </a:r>
          </a:p>
        </p:txBody>
      </p:sp>
      <p:sp>
        <p:nvSpPr>
          <p:cNvPr id="3" name="Content Placeholder 2"/>
          <p:cNvSpPr>
            <a:spLocks noGrp="1"/>
          </p:cNvSpPr>
          <p:nvPr>
            <p:ph idx="1"/>
          </p:nvPr>
        </p:nvSpPr>
        <p:spPr>
          <a:xfrm>
            <a:off x="838091" y="2795535"/>
            <a:ext cx="10514231" cy="1697950"/>
          </a:xfrm>
        </p:spPr>
        <p:txBody>
          <a:bodyPr>
            <a:normAutofit/>
          </a:bodyPr>
          <a:lstStyle/>
          <a:p>
            <a:r>
              <a:rPr lang="vi-VN" sz="2000" dirty="0">
                <a:latin typeface="+mj-lt"/>
              </a:rPr>
              <a:t>Các nhà phê bình đã cáo buộc chính quyền của tôi đã làm quá ít để cứu trang trại của gia đình. Những nhà phê bình này đã quên rằng trang trại của Igrewupona. Tôi biết việc thức dậy lúc bình minh để vắt sữa bò là như thế nào. Tôi biết cảm giác làm việc ngoài đồng cả ngày dưới ánh nắng chói chang. Các trang trại gia đình là điều đã làm cho đất nước này trở nên vĩ đại, và những người chỉ trích các chính sách trang trại của tôi đơn giản là không biết họ đang nói về điều gì.</a:t>
            </a:r>
            <a:endParaRPr lang="en-US" sz="20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055052140"/>
              </p:ext>
            </p:extLst>
          </p:nvPr>
        </p:nvGraphicFramePr>
        <p:xfrm>
          <a:off x="1526703" y="4821222"/>
          <a:ext cx="8286578" cy="656202"/>
        </p:xfrm>
        <a:graphic>
          <a:graphicData uri="http://schemas.openxmlformats.org/drawingml/2006/table">
            <a:tbl>
              <a:tblPr firstRow="1" bandRow="1">
                <a:tableStyleId>{5C22544A-7EE6-4342-B048-85BDC9FD1C3A}</a:tableStyleId>
              </a:tblPr>
              <a:tblGrid>
                <a:gridCol w="8286578"/>
              </a:tblGrid>
              <a:tr h="656202">
                <a:tc>
                  <a:txBody>
                    <a:bodyPr/>
                    <a:lstStyle/>
                    <a:p>
                      <a:r>
                        <a:rPr lang="vi-VN" sz="1800" dirty="0">
                          <a:latin typeface="+mj-lt"/>
                        </a:rPr>
                        <a:t>Đừng sợ những người tranh luận mà sợ những người né tránh</a:t>
                      </a:r>
                      <a:endParaRPr lang="en-US" sz="1800" dirty="0">
                        <a:latin typeface="+mj-lt"/>
                      </a:endParaRPr>
                    </a:p>
                    <a:p>
                      <a:r>
                        <a:rPr lang="en-US" sz="1800" dirty="0">
                          <a:latin typeface="Times New Roman" panose="02020603050405020304" pitchFamily="18" charset="0"/>
                          <a:cs typeface="Times New Roman" panose="02020603050405020304" pitchFamily="18" charset="0"/>
                        </a:rPr>
                        <a:t>					—Marie von Ebner-Eschenbach</a:t>
                      </a:r>
                    </a:p>
                  </a:txBody>
                  <a:tcPr marL="91428" marR="91428" marT="45714" marB="45714">
                    <a:solidFill>
                      <a:schemeClr val="accent5">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091" y="724253"/>
            <a:ext cx="10514231" cy="5452353"/>
          </a:xfrm>
        </p:spPr>
        <p:txBody>
          <a:bodyPr>
            <a:normAutofit fontScale="92500" lnSpcReduction="20000"/>
          </a:bodyPr>
          <a:lstStyle/>
          <a:p>
            <a:r>
              <a:rPr lang="vi-VN" dirty="0">
                <a:latin typeface="+mj-lt"/>
              </a:rPr>
              <a:t>Ngụy biện cá trích đỏ luôn liên quan đến việc thay đổi hoặc lảng tránh vấn đề; sai lầm của người rơm thường không như vậy. </a:t>
            </a:r>
            <a:endParaRPr lang="en-US" dirty="0">
              <a:latin typeface="+mj-lt"/>
            </a:endParaRPr>
          </a:p>
          <a:p>
            <a:r>
              <a:rPr lang="vi-VN" dirty="0">
                <a:latin typeface="+mj-lt"/>
              </a:rPr>
              <a:t>Tuy nhiên, cần lưu ý rằng việc thay đổi chủ đề hoặc vấn đề không phải là một sai lầm. Ví dụ:</a:t>
            </a:r>
            <a:endParaRPr lang="en-US" dirty="0">
              <a:latin typeface="+mj-lt"/>
            </a:endParaRPr>
          </a:p>
          <a:p>
            <a:r>
              <a:rPr lang="vi-VN" dirty="0">
                <a:latin typeface="+mj-lt"/>
              </a:rPr>
              <a:t>Đối thủ chính trị: Nghị sĩ Crookley, bây giờ ông đã bị kết tội hối lộ, tống tiền và trộm ô tô, chẳng phải đã đến lúc ông phải từ chức sao? Hút cỏ là một tội ác. Kentucky bluegrass là một loại cỏ. Đại diện Crookle: Còn bọn Yankees thì sao? Dẫn đầu mười ván tại All</a:t>
            </a:r>
            <a:r>
              <a:rPr lang="en-US" dirty="0" err="1">
                <a:latin typeface="+mj-lt"/>
              </a:rPr>
              <a:t>Starbreak</a:t>
            </a:r>
            <a:r>
              <a:rPr lang="en-US" dirty="0">
                <a:latin typeface="+mj-lt"/>
              </a:rPr>
              <a:t>! </a:t>
            </a:r>
          </a:p>
          <a:p>
            <a:r>
              <a:rPr lang="vi-VN" dirty="0">
                <a:latin typeface="+mj-lt"/>
              </a:rPr>
              <a:t>Ở đây người nói không phủ nhận sự buộc tội hoặc bệnh giả vờ bị bác bỏ bằng cách thảo luận những vấn đề không liên quan; đúng hơn, anh ta chỉ đơn giản lảng tránh vấn đề. Bởi vì trong lập luận không có sai sót nào nên không có sai sót nào được cam kết.</a:t>
            </a:r>
            <a:endParaRPr lang="en-US"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21" y="404664"/>
            <a:ext cx="10971372" cy="4525963"/>
          </a:xfrm>
        </p:spPr>
        <p:txBody>
          <a:bodyPr>
            <a:noAutofit/>
          </a:bodyPr>
          <a:lstStyle/>
          <a:p>
            <a:pPr marL="0" indent="0">
              <a:buNone/>
            </a:pPr>
            <a:r>
              <a:rPr lang="en-US" sz="2500" dirty="0" err="1">
                <a:latin typeface="Times New Roman" panose="02020603050405020304" pitchFamily="18" charset="0"/>
                <a:cs typeface="Times New Roman" panose="02020603050405020304" pitchFamily="18" charset="0"/>
              </a:rPr>
              <a:t>Chú</a:t>
            </a:r>
            <a:r>
              <a:rPr lang="en-US" sz="2500" dirty="0">
                <a:latin typeface="Times New Roman" panose="02020603050405020304" pitchFamily="18" charset="0"/>
                <a:cs typeface="Times New Roman" panose="02020603050405020304" pitchFamily="18" charset="0"/>
              </a:rPr>
              <a:t> ý </a:t>
            </a:r>
            <a:r>
              <a:rPr lang="en-US" sz="2500" dirty="0" err="1">
                <a:latin typeface="Times New Roman" panose="02020603050405020304" pitchFamily="18" charset="0"/>
                <a:cs typeface="Times New Roman" panose="02020603050405020304" pitchFamily="18" charset="0"/>
              </a:rPr>
              <a:t>những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gì</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đang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xảy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ở </a:t>
            </a:r>
            <a:r>
              <a:rPr lang="en-US" sz="2500" dirty="0" err="1">
                <a:latin typeface="Times New Roman" panose="02020603050405020304" pitchFamily="18" charset="0"/>
                <a:cs typeface="Times New Roman" panose="02020603050405020304" pitchFamily="18" charset="0"/>
              </a:rPr>
              <a:t>đây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luận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gắng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lý</a:t>
            </a:r>
            <a:r>
              <a:rPr lang="en-US" sz="2500" dirty="0">
                <a:latin typeface="Times New Roman" panose="02020603050405020304" pitchFamily="18" charset="0"/>
                <a:cs typeface="Times New Roman" panose="02020603050405020304" pitchFamily="18" charset="0"/>
              </a:rPr>
              <a:t> do </a:t>
            </a:r>
            <a:r>
              <a:rPr lang="en-US" sz="2500" dirty="0" err="1">
                <a:latin typeface="Times New Roman" panose="02020603050405020304" pitchFamily="18" charset="0"/>
                <a:cs typeface="Times New Roman" panose="02020603050405020304" pitchFamily="18" charset="0"/>
              </a:rPr>
              <a:t>tại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luận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Hefner </a:t>
            </a:r>
            <a:r>
              <a:rPr lang="en-US" sz="2500" dirty="0" err="1">
                <a:latin typeface="Times New Roman" panose="02020603050405020304" pitchFamily="18" charset="0"/>
                <a:cs typeface="Times New Roman" panose="02020603050405020304" pitchFamily="18" charset="0"/>
              </a:rPr>
              <a:t>chống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duyệt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nội</a:t>
            </a:r>
            <a:r>
              <a:rPr lang="en-US" sz="2500" dirty="0">
                <a:latin typeface="Times New Roman" panose="02020603050405020304" pitchFamily="18" charset="0"/>
                <a:cs typeface="Times New Roman" panose="02020603050405020304" pitchFamily="18" charset="0"/>
              </a:rPr>
              <a:t> dung </a:t>
            </a:r>
            <a:r>
              <a:rPr lang="en-US" sz="2500" dirty="0" err="1">
                <a:latin typeface="Times New Roman" panose="02020603050405020304" pitchFamily="18" charset="0"/>
                <a:cs typeface="Times New Roman" panose="02020603050405020304" pitchFamily="18" charset="0"/>
              </a:rPr>
              <a:t>khiêu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dâm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sót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Thay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anh</a:t>
            </a:r>
            <a:r>
              <a:rPr lang="en-US" sz="2500" dirty="0">
                <a:latin typeface="Times New Roman" panose="02020603050405020304" pitchFamily="18" charset="0"/>
                <a:cs typeface="Times New Roman" panose="02020603050405020304" pitchFamily="18" charset="0"/>
              </a:rPr>
              <a:t> ta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vật</a:t>
            </a:r>
            <a:r>
              <a:rPr lang="en-US" sz="2500" dirty="0">
                <a:latin typeface="Times New Roman" panose="02020603050405020304" pitchFamily="18" charset="0"/>
                <a:cs typeface="Times New Roman" panose="02020603050405020304" pitchFamily="18" charset="0"/>
              </a:rPr>
              <a:t> Hefner.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luận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này</a:t>
            </a:r>
            <a:r>
              <a:rPr lang="en-US" sz="2500" dirty="0">
                <a:latin typeface="Times New Roman" panose="02020603050405020304" pitchFamily="18" charset="0"/>
                <a:cs typeface="Times New Roman" panose="02020603050405020304" pitchFamily="18" charset="0"/>
              </a:rPr>
              <a:t>:</a:t>
            </a:r>
            <a:endParaRPr lang="vi-VN" sz="25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Hugh Hefner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xấu</a:t>
            </a:r>
            <a:r>
              <a:rPr lang="en-US" sz="2400" dirty="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Hugh Hefner </a:t>
            </a:r>
            <a:r>
              <a:rPr lang="en-US" sz="2400" dirty="0" err="1">
                <a:latin typeface="Times New Roman" panose="02020603050405020304" pitchFamily="18" charset="0"/>
                <a:cs typeface="Times New Roman" panose="02020603050405020304" pitchFamily="18" charset="0"/>
              </a:rPr>
              <a:t>hẳn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a:t>
            </a:r>
            <a:r>
              <a:rPr lang="en-US" sz="2400" dirty="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Hefner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Hefner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Hefner </a:t>
            </a:r>
            <a:r>
              <a:rPr lang="en-US" sz="2400" dirty="0" err="1">
                <a:latin typeface="Times New Roman" panose="02020603050405020304" pitchFamily="18" charset="0"/>
                <a:cs typeface="Times New Roman" panose="02020603050405020304" pitchFamily="18" charset="0"/>
              </a:rPr>
              <a:t>chống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khiêu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dâm</a:t>
            </a:r>
            <a:r>
              <a:rPr lang="en-US" sz="2400" dirty="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r>
              <a:rPr lang="en-US" sz="2400" i="1" dirty="0" err="1">
                <a:latin typeface="Times New Roman" panose="02020603050405020304" pitchFamily="18" charset="0"/>
                <a:cs typeface="Times New Roman" panose="02020603050405020304" pitchFamily="18" charset="0"/>
              </a:rPr>
              <a:t>Tuy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nhiên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điều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quan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trọng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cần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nhớ</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không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phải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mọi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công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kích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cá</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nhân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đều</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là</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ngụy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biện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Ngụy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biện</a:t>
            </a:r>
            <a:r>
              <a:rPr lang="en-US" sz="2400"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công</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kích</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cá</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nhân</a:t>
            </a:r>
            <a:r>
              <a:rPr lang="en-US" sz="2400" b="1"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chỉ</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xảy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ra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nếu</a:t>
            </a:r>
            <a:r>
              <a:rPr lang="en-US" sz="2400" i="1" dirty="0">
                <a:latin typeface="Times New Roman" panose="02020603050405020304" pitchFamily="18" charset="0"/>
                <a:cs typeface="Times New Roman" panose="02020603050405020304" pitchFamily="18" charset="0"/>
              </a:rPr>
              <a:t> (1) </a:t>
            </a:r>
            <a:r>
              <a:rPr lang="en-US" sz="2400" i="1" dirty="0" err="1">
                <a:latin typeface="Times New Roman" panose="02020603050405020304" pitchFamily="18" charset="0"/>
                <a:cs typeface="Times New Roman" panose="02020603050405020304" pitchFamily="18" charset="0"/>
              </a:rPr>
              <a:t>người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tranh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luận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bác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bỏ</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lập</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luận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hoặc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khẳng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định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người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khác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và</a:t>
            </a:r>
            <a:r>
              <a:rPr lang="en-US" sz="2400" i="1" dirty="0">
                <a:latin typeface="Times New Roman" panose="02020603050405020304" pitchFamily="18" charset="0"/>
                <a:cs typeface="Times New Roman" panose="02020603050405020304" pitchFamily="18" charset="0"/>
              </a:rPr>
              <a:t> (2) </a:t>
            </a:r>
            <a:r>
              <a:rPr lang="en-US" sz="2400" i="1" dirty="0" err="1">
                <a:latin typeface="Times New Roman" panose="02020603050405020304" pitchFamily="18" charset="0"/>
                <a:cs typeface="Times New Roman" panose="02020603050405020304" pitchFamily="18" charset="0"/>
              </a:rPr>
              <a:t>người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lập</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luận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tấn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công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người</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đưa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ra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lập</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luận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hoặc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khẳng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định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thay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vì</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xem</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xét</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giá</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trị</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của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lập</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luận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hoặc</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khẳng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định</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đó</a:t>
            </a:r>
            <a:r>
              <a:rPr lang="en-US" sz="2400" i="1" dirty="0">
                <a:latin typeface="Times New Roman" panose="02020603050405020304" pitchFamily="18" charset="0"/>
                <a:cs typeface="Times New Roman" panose="02020603050405020304" pitchFamily="18" charset="0"/>
              </a:rPr>
              <a:t>.</a:t>
            </a:r>
            <a:endParaRPr lang="vi-VN" sz="2400" b="1" i="1" dirty="0">
              <a:latin typeface="Times New Roman" panose="02020603050405020304" pitchFamily="18" charset="0"/>
              <a:cs typeface="Times New Roman" panose="02020603050405020304" pitchFamily="18" charset="0"/>
            </a:endParaRPr>
          </a:p>
          <a:p>
            <a:pPr marL="0" indent="0">
              <a:buNone/>
            </a:pPr>
            <a:endParaRPr lang="vi-V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571872"/>
            <a:ext cx="10514231" cy="5866636"/>
          </a:xfrm>
        </p:spPr>
        <p:txBody>
          <a:bodyPr>
            <a:normAutofit fontScale="92500" lnSpcReduction="10000"/>
          </a:bodyPr>
          <a:lstStyle/>
          <a:p>
            <a:r>
              <a:rPr lang="en-US" dirty="0" err="1">
                <a:solidFill>
                  <a:schemeClr val="accent1">
                    <a:lumMod val="75000"/>
                  </a:schemeClr>
                </a:solidFill>
                <a:latin typeface="Times New Roman" panose="02020603050405020304" pitchFamily="18" charset="0"/>
                <a:cs typeface="Times New Roman" panose="02020603050405020304" pitchFamily="18" charset="0"/>
              </a:rPr>
              <a:t>Sự</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lập</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solidFill>
                  <a:schemeClr val="accent1">
                    <a:lumMod val="75000"/>
                  </a:schemeClr>
                </a:solidFill>
                <a:latin typeface="Times New Roman" panose="02020603050405020304" pitchFamily="18" charset="0"/>
                <a:cs typeface="Times New Roman" panose="02020603050405020304" pitchFamily="18" charset="0"/>
              </a:rPr>
              <a:t>lờ</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ta đã thấy trong Chương 4 rằng từ làm mềm có nhiều hơn một nghĩa. Sai lầm của cách nói mập mờ được mắc phải khi một từ khóa được sử dụng theo hai nghĩa trở lên trong cùng một lập luận và sự thành công rõ ràng của lập luận đó phụ thuộc vào sự thay đổi ý nghĩa. Dưới đây là một số ví dụ:</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Hút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Kentucky bluegrass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cỏ</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vậy,itisacrimitosmokeKentuckybluegrass</a:t>
            </a:r>
            <a:r>
              <a:rPr lang="en-US"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Tôi rõ ràng đã nghe thấy Mosay, “Đánh tôi,” ashe đang chơi bài ở Las Vegas. Để đánh ai đó theo chủ nghĩa sên. Vì vậy, Momusn vui mừng khi chúng ta bị trượt.</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Bất kỳ luật nào cũng có thể bị bãi bỏ bởi cơ quan pháp lý phù hợp. Luật trọng lực là luật. Do đó, luật trọng lực có thể bị bãi bỏ bởi cơ quan pháp lý phù hợp</a:t>
            </a:r>
            <a:r>
              <a:rPr lang="en-US"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539873"/>
            <a:ext cx="10514231" cy="5636733"/>
          </a:xfrm>
        </p:spPr>
        <p:txBody>
          <a:bodyPr>
            <a:normAutofit fontScale="92500" lnSpcReduction="10000"/>
          </a:bodyPr>
          <a:lstStyle/>
          <a:p>
            <a:r>
              <a:rPr lang="vi-VN" dirty="0">
                <a:latin typeface="+mj-lt"/>
              </a:rPr>
              <a:t>Trong mỗi lập luận này, một từ khóa được sử dụng một cách mơ hồ hoặc mập mờ—nghĩa là có hai hoặc nhiều nghĩa riêng biệt. Lập luận đầu tiên không rõ ràng về từ cỏ. Trong tiền đề đầu tiên, nó có nghĩa là cần sa; trong tiền đề thứ hai, nó có nghĩa là cỏ cỏ thông thường. Lập luận thứ hai không rõ ràng về từ đánh. Trong tiền đề thứ nhất, nó có nghĩa là chia một quân bài; ở câu thứ hai, nó có nghĩa là bị đấm hoặc bị đánh. Luận cứ thứ ba không rõ ràng trong luật từ. Trong tiền đề đầu tiên, nó đề cập đến luật điều chỉnh hành vi con người; trong tiền đề thứ hai, nó đề cập đến sự đồng nhất được quan sát của thiên nhiên. </a:t>
            </a:r>
            <a:endParaRPr lang="en-US" dirty="0">
              <a:latin typeface="+mj-lt"/>
            </a:endParaRPr>
          </a:p>
          <a:p>
            <a:r>
              <a:rPr lang="vi-VN" dirty="0">
                <a:latin typeface="+mj-lt"/>
              </a:rPr>
              <a:t>Những sai lầm của sự lập lờ có thể khó phát hiện vì chúng thường có vẻ hợp lệ nhưng thực tế không phải vậy. Ví dụ thứ ba ở trên dường như có mô hình logic sau: </a:t>
            </a:r>
            <a:endParaRPr lang="en-US"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594730"/>
            <a:ext cx="10514231" cy="5581876"/>
          </a:xfrm>
        </p:spPr>
        <p:txBody>
          <a:bodyPr>
            <a:normAutofit fontScale="85000" lnSpcReduction="10000"/>
          </a:bodyPr>
          <a:lstStyle/>
          <a:p>
            <a:r>
              <a:rPr lang="en-US" dirty="0"/>
              <a:t>1.AllAsareBs.[</a:t>
            </a:r>
            <a:r>
              <a:rPr lang="en-US" dirty="0" err="1"/>
              <a:t>Alllawsarethingscó</a:t>
            </a:r>
            <a:r>
              <a:rPr lang="en-US" dirty="0"/>
              <a:t> </a:t>
            </a:r>
            <a:r>
              <a:rPr lang="en-US" dirty="0" err="1"/>
              <a:t>thể</a:t>
            </a:r>
            <a:r>
              <a:rPr lang="en-US" dirty="0"/>
              <a:t> </a:t>
            </a:r>
            <a:r>
              <a:rPr lang="en-US" dirty="0" err="1"/>
              <a:t>bị</a:t>
            </a:r>
            <a:r>
              <a:rPr lang="en-US" dirty="0"/>
              <a:t> </a:t>
            </a:r>
            <a:r>
              <a:rPr lang="en-US" dirty="0" err="1"/>
              <a:t>bãi</a:t>
            </a:r>
            <a:r>
              <a:rPr lang="en-US" dirty="0"/>
              <a:t> </a:t>
            </a:r>
            <a:r>
              <a:rPr lang="en-US" dirty="0" err="1"/>
              <a:t>bỏ</a:t>
            </a:r>
            <a:r>
              <a:rPr lang="en-US" dirty="0"/>
              <a:t> </a:t>
            </a:r>
            <a:r>
              <a:rPr lang="en-US" dirty="0" err="1"/>
              <a:t>bởi</a:t>
            </a:r>
            <a:r>
              <a:rPr lang="en-US" dirty="0"/>
              <a:t> </a:t>
            </a:r>
            <a:r>
              <a:rPr lang="vi-VN" dirty="0"/>
              <a:t>có thẩm quyền hợp pháp.]</a:t>
            </a:r>
            <a:endParaRPr lang="en-US" dirty="0"/>
          </a:p>
          <a:p>
            <a:r>
              <a:rPr lang="en-US" dirty="0"/>
              <a:t>2.CisanA.[</a:t>
            </a:r>
            <a:r>
              <a:rPr lang="en-US" dirty="0" err="1"/>
              <a:t>Định</a:t>
            </a:r>
            <a:r>
              <a:rPr lang="en-US" dirty="0"/>
              <a:t> </a:t>
            </a:r>
            <a:r>
              <a:rPr lang="en-US" dirty="0" err="1"/>
              <a:t>luật</a:t>
            </a:r>
            <a:r>
              <a:rPr lang="en-US" dirty="0"/>
              <a:t> </a:t>
            </a:r>
            <a:r>
              <a:rPr lang="en-US" dirty="0" err="1"/>
              <a:t>hấp</a:t>
            </a:r>
            <a:r>
              <a:rPr lang="en-US" dirty="0"/>
              <a:t> </a:t>
            </a:r>
            <a:r>
              <a:rPr lang="en-US" dirty="0" err="1"/>
              <a:t>dẫn</a:t>
            </a:r>
            <a:r>
              <a:rPr lang="en-US" dirty="0"/>
              <a:t> </a:t>
            </a:r>
            <a:r>
              <a:rPr lang="en-US" dirty="0" err="1"/>
              <a:t>là</a:t>
            </a:r>
            <a:r>
              <a:rPr lang="en-US" dirty="0"/>
              <a:t> </a:t>
            </a:r>
            <a:r>
              <a:rPr lang="en-US" dirty="0" err="1"/>
              <a:t>luật</a:t>
            </a:r>
            <a:r>
              <a:rPr lang="en-US" dirty="0"/>
              <a:t>.]</a:t>
            </a:r>
          </a:p>
          <a:p>
            <a:r>
              <a:rPr lang="vi-VN" dirty="0"/>
              <a:t>3.Do đó,Cis aB.[Do đó, định luật hấp dẫn là điều có thể được cơ quan pháp luật thích hợp bãi bỏ.] </a:t>
            </a:r>
            <a:endParaRPr lang="en-US" dirty="0"/>
          </a:p>
          <a:p>
            <a:r>
              <a:rPr lang="vi-VN" dirty="0"/>
              <a:t>Tất nhiên, mô hình như vậy là hợp lệ. Hơn nữa, các tiền đề có vẻ đúng. Tuy nhiên, lập luận rõ ràng là sai lầm. Tại sao? </a:t>
            </a:r>
            <a:endParaRPr lang="en-US" dirty="0"/>
          </a:p>
          <a:p>
            <a:r>
              <a:rPr lang="vi-VN" dirty="0"/>
              <a:t>Lập luận này là ngụy biện vì nó dường như chỉ có một hình thức lập luận hợp lệ. Điều này trở nên rõ ràng nếu chúng ta làm rõ hai nghĩa khác nhau trong đó từ luật được sử dụng trong phiên điều trần.</a:t>
            </a:r>
            <a:endParaRPr lang="en-US" dirty="0"/>
          </a:p>
          <a:p>
            <a:r>
              <a:rPr lang="vi-VN" dirty="0"/>
              <a:t>1.AllAsareBs.[Tất cả các luật điều chỉnh hành vi con người là những điều có thể bị bãi bỏ bởi cơ quan pháp luật phù hợp.]</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585587"/>
            <a:ext cx="10514231" cy="5591019"/>
          </a:xfrm>
        </p:spPr>
        <p:txBody>
          <a:bodyPr>
            <a:normAutofit fontScale="92500" lnSpcReduction="20000"/>
          </a:bodyPr>
          <a:lstStyle/>
          <a:p>
            <a:r>
              <a:rPr lang="vi-VN" dirty="0"/>
              <a:t>2.C là D. [Định luật hấp dẫn là sự đồng nhất quan sát được của </a:t>
            </a:r>
            <a:r>
              <a:rPr lang="en-US" dirty="0" err="1"/>
              <a:t>thiên</a:t>
            </a:r>
            <a:r>
              <a:rPr lang="en-US" dirty="0"/>
              <a:t> </a:t>
            </a:r>
            <a:r>
              <a:rPr lang="en-US" dirty="0" err="1"/>
              <a:t>nhiên</a:t>
            </a:r>
            <a:r>
              <a:rPr lang="en-US" dirty="0"/>
              <a:t>.]</a:t>
            </a:r>
          </a:p>
          <a:p>
            <a:r>
              <a:rPr lang="vi-VN" dirty="0"/>
              <a:t>3.Do đó,Cis aB.[Do đó, định luật hấp dẫn là điều có thể được cơ quan pháp luật thích hợp bãi bỏ.]</a:t>
            </a:r>
            <a:endParaRPr lang="en-US" dirty="0"/>
          </a:p>
          <a:p>
            <a:r>
              <a:rPr lang="vi-VN" dirty="0"/>
              <a:t>Khi hai nghĩa của luật từ được phân biệt theo cách này, rõ ràng là các tiền đề không cung cấp bằng chứng xác đáng nào cho kết luận</a:t>
            </a:r>
            <a:endParaRPr lang="en-US" dirty="0"/>
          </a:p>
          <a:p>
            <a:pPr marL="0" indent="0">
              <a:buNone/>
            </a:pPr>
            <a:r>
              <a:rPr lang="en-US" dirty="0"/>
              <a:t>                     </a:t>
            </a:r>
            <a:r>
              <a:rPr lang="en-US" dirty="0" err="1">
                <a:solidFill>
                  <a:schemeClr val="accent1">
                    <a:lumMod val="75000"/>
                  </a:schemeClr>
                </a:solidFill>
              </a:rPr>
              <a:t>Tóm</a:t>
            </a:r>
            <a:r>
              <a:rPr lang="en-US" dirty="0">
                <a:solidFill>
                  <a:schemeClr val="accent1">
                    <a:lumMod val="75000"/>
                  </a:schemeClr>
                </a:solidFill>
              </a:rPr>
              <a:t> </a:t>
            </a:r>
            <a:r>
              <a:rPr lang="en-US" dirty="0" err="1">
                <a:solidFill>
                  <a:schemeClr val="accent1">
                    <a:lumMod val="75000"/>
                  </a:schemeClr>
                </a:solidFill>
              </a:rPr>
              <a:t>tắt</a:t>
            </a:r>
            <a:r>
              <a:rPr lang="en-US" dirty="0">
                <a:solidFill>
                  <a:schemeClr val="accent1">
                    <a:lumMod val="75000"/>
                  </a:schemeClr>
                </a:solidFill>
              </a:rPr>
              <a:t> </a:t>
            </a:r>
            <a:r>
              <a:rPr lang="en-US" dirty="0" err="1">
                <a:solidFill>
                  <a:schemeClr val="accent1">
                    <a:lumMod val="75000"/>
                  </a:schemeClr>
                </a:solidFill>
              </a:rPr>
              <a:t>những</a:t>
            </a:r>
            <a:r>
              <a:rPr lang="en-US" dirty="0">
                <a:solidFill>
                  <a:schemeClr val="accent1">
                    <a:lumMod val="75000"/>
                  </a:schemeClr>
                </a:solidFill>
              </a:rPr>
              <a:t> </a:t>
            </a:r>
            <a:r>
              <a:rPr lang="en-US" dirty="0" err="1">
                <a:solidFill>
                  <a:schemeClr val="accent1">
                    <a:lumMod val="75000"/>
                  </a:schemeClr>
                </a:solidFill>
              </a:rPr>
              <a:t>sai</a:t>
            </a:r>
            <a:r>
              <a:rPr lang="en-US" dirty="0">
                <a:solidFill>
                  <a:schemeClr val="accent1">
                    <a:lumMod val="75000"/>
                  </a:schemeClr>
                </a:solidFill>
              </a:rPr>
              <a:t> </a:t>
            </a:r>
            <a:r>
              <a:rPr lang="en-US" dirty="0" err="1">
                <a:solidFill>
                  <a:schemeClr val="accent1">
                    <a:lumMod val="75000"/>
                  </a:schemeClr>
                </a:solidFill>
              </a:rPr>
              <a:t>lầm</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Mức</a:t>
            </a:r>
            <a:r>
              <a:rPr lang="en-US" dirty="0">
                <a:solidFill>
                  <a:schemeClr val="accent1">
                    <a:lumMod val="75000"/>
                  </a:schemeClr>
                </a:solidFill>
              </a:rPr>
              <a:t> </a:t>
            </a:r>
            <a:r>
              <a:rPr lang="en-US" dirty="0" err="1">
                <a:solidFill>
                  <a:schemeClr val="accent1">
                    <a:lumMod val="75000"/>
                  </a:schemeClr>
                </a:solidFill>
              </a:rPr>
              <a:t>độ</a:t>
            </a:r>
            <a:r>
              <a:rPr lang="en-US" dirty="0">
                <a:solidFill>
                  <a:schemeClr val="accent1">
                    <a:lumMod val="75000"/>
                  </a:schemeClr>
                </a:solidFill>
              </a:rPr>
              <a:t> </a:t>
            </a:r>
            <a:r>
              <a:rPr lang="en-US" dirty="0" err="1">
                <a:solidFill>
                  <a:schemeClr val="accent1">
                    <a:lumMod val="75000"/>
                  </a:schemeClr>
                </a:solidFill>
              </a:rPr>
              <a:t>liên</a:t>
            </a:r>
            <a:r>
              <a:rPr lang="en-US" dirty="0">
                <a:solidFill>
                  <a:schemeClr val="accent1">
                    <a:lumMod val="75000"/>
                  </a:schemeClr>
                </a:solidFill>
              </a:rPr>
              <a:t> </a:t>
            </a:r>
            <a:r>
              <a:rPr lang="en-US" dirty="0" err="1">
                <a:solidFill>
                  <a:schemeClr val="accent1">
                    <a:lumMod val="75000"/>
                  </a:schemeClr>
                </a:solidFill>
              </a:rPr>
              <a:t>quan</a:t>
            </a:r>
            <a:endParaRPr lang="en-US" dirty="0">
              <a:solidFill>
                <a:schemeClr val="accent1">
                  <a:lumMod val="75000"/>
                </a:schemeClr>
              </a:solidFill>
            </a:endParaRPr>
          </a:p>
          <a:p>
            <a:pPr marL="0" indent="0">
              <a:buNone/>
            </a:pPr>
            <a:r>
              <a:rPr lang="vi-VN" dirty="0"/>
              <a:t>Tấn công cá nhân:Người tranh luận tấn công nhân vật người hâm mộ người tranh luận khác. Sự tương đương: Arguerusesa từ khóaintwoormorekhác biệt Tấn công động cơ: Người tranh luận tấn công động cơ của người tranh luận khác.</a:t>
            </a:r>
            <a:endParaRPr lang="en-US" dirty="0"/>
          </a:p>
          <a:p>
            <a:pPr marL="0" indent="0">
              <a:buNone/>
            </a:pP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640443"/>
            <a:ext cx="10514231" cy="5878826"/>
          </a:xfrm>
        </p:spPr>
        <p:txBody>
          <a:bodyPr>
            <a:normAutofit fontScale="92500" lnSpcReduction="10000"/>
          </a:bodyPr>
          <a:lstStyle/>
          <a:p>
            <a:r>
              <a:rPr lang="vi-VN" dirty="0">
                <a:latin typeface="+mj-lt"/>
              </a:rPr>
              <a:t>Hãy xem ai đang nói: Người tranh luận tấn công thói đạo đức giả của người tranh luận khác</a:t>
            </a:r>
            <a:endParaRPr lang="en-US" dirty="0">
              <a:latin typeface="+mj-lt"/>
            </a:endParaRPr>
          </a:p>
          <a:p>
            <a:r>
              <a:rPr lang="vi-VN" dirty="0">
                <a:latin typeface="+mj-lt"/>
              </a:rPr>
              <a:t>Hai cái sai tạo nên một cái đúng: Người tranh luận cố gắng biện minh cho một sai lầm bằng cách viện dẫn một sai lầm khác</a:t>
            </a:r>
            <a:endParaRPr lang="en-US" dirty="0">
              <a:latin typeface="+mj-lt"/>
            </a:endParaRPr>
          </a:p>
          <a:p>
            <a:r>
              <a:rPr lang="vi-VN" dirty="0">
                <a:latin typeface="+mj-lt"/>
              </a:rPr>
              <a:t>Scaretactics: Người tranh luận hoặc người nghe.</a:t>
            </a:r>
            <a:endParaRPr lang="en-US" dirty="0">
              <a:latin typeface="+mj-lt"/>
            </a:endParaRPr>
          </a:p>
          <a:p>
            <a:r>
              <a:rPr lang="vi-VN" dirty="0">
                <a:latin typeface="+mj-lt"/>
              </a:rPr>
              <a:t>Khiếu nại sâu sắc: Người tranh luận cố gắng gợi lên sự thương hại từ người đọc hoặc người nghe</a:t>
            </a:r>
            <a:endParaRPr lang="en-US" dirty="0">
              <a:latin typeface="+mj-lt"/>
            </a:endParaRPr>
          </a:p>
          <a:p>
            <a:r>
              <a:rPr lang="vi-VN" dirty="0">
                <a:latin typeface="+mj-lt"/>
              </a:rPr>
              <a:t>Lập luận của nhóm: Lập luận ủng hộ mong muốn của người đọc hoặc người nghe được chấp nhận hoặc được đánh giá cao.</a:t>
            </a:r>
            <a:endParaRPr lang="en-US" dirty="0">
              <a:latin typeface="+mj-lt"/>
            </a:endParaRPr>
          </a:p>
          <a:p>
            <a:r>
              <a:rPr lang="en-US" dirty="0">
                <a:latin typeface="+mj-lt"/>
              </a:rPr>
              <a:t>Strawman: </a:t>
            </a:r>
            <a:r>
              <a:rPr lang="en-US" dirty="0" err="1">
                <a:latin typeface="+mj-lt"/>
              </a:rPr>
              <a:t>Lập</a:t>
            </a:r>
            <a:r>
              <a:rPr lang="en-US" dirty="0">
                <a:latin typeface="+mj-lt"/>
              </a:rPr>
              <a:t> </a:t>
            </a:r>
            <a:r>
              <a:rPr lang="en-US" dirty="0" err="1">
                <a:latin typeface="+mj-lt"/>
              </a:rPr>
              <a:t>luận</a:t>
            </a:r>
            <a:r>
              <a:rPr lang="en-US" dirty="0">
                <a:latin typeface="+mj-lt"/>
              </a:rPr>
              <a:t> </a:t>
            </a:r>
            <a:r>
              <a:rPr lang="en-US" dirty="0" err="1">
                <a:latin typeface="+mj-lt"/>
              </a:rPr>
              <a:t>sai</a:t>
            </a:r>
            <a:r>
              <a:rPr lang="en-US" dirty="0">
                <a:latin typeface="+mj-lt"/>
              </a:rPr>
              <a:t> </a:t>
            </a:r>
            <a:r>
              <a:rPr lang="en-US" dirty="0" err="1">
                <a:latin typeface="+mj-lt"/>
              </a:rPr>
              <a:t>thể</a:t>
            </a:r>
            <a:r>
              <a:rPr lang="en-US" dirty="0">
                <a:latin typeface="+mj-lt"/>
              </a:rPr>
              <a:t> </a:t>
            </a:r>
            <a:r>
              <a:rPr lang="en-US" dirty="0" err="1">
                <a:latin typeface="+mj-lt"/>
              </a:rPr>
              <a:t>hiện</a:t>
            </a:r>
            <a:r>
              <a:rPr lang="en-US" dirty="0">
                <a:latin typeface="+mj-lt"/>
              </a:rPr>
              <a:t> </a:t>
            </a:r>
            <a:r>
              <a:rPr lang="en-US" dirty="0" err="1">
                <a:latin typeface="+mj-lt"/>
              </a:rPr>
              <a:t>quan</a:t>
            </a:r>
            <a:r>
              <a:rPr lang="en-US" dirty="0">
                <a:latin typeface="+mj-lt"/>
              </a:rPr>
              <a:t> </a:t>
            </a:r>
            <a:r>
              <a:rPr lang="en-US" dirty="0" err="1">
                <a:latin typeface="+mj-lt"/>
              </a:rPr>
              <a:t>điểm</a:t>
            </a:r>
            <a:r>
              <a:rPr lang="en-US" dirty="0">
                <a:latin typeface="+mj-lt"/>
              </a:rPr>
              <a:t> </a:t>
            </a:r>
            <a:r>
              <a:rPr lang="en-US" dirty="0" err="1">
                <a:latin typeface="+mj-lt"/>
              </a:rPr>
              <a:t>của</a:t>
            </a:r>
            <a:r>
              <a:rPr lang="en-US" dirty="0">
                <a:latin typeface="+mj-lt"/>
              </a:rPr>
              <a:t> </a:t>
            </a:r>
            <a:r>
              <a:rPr lang="en-US" dirty="0" err="1">
                <a:latin typeface="+mj-lt"/>
              </a:rPr>
              <a:t>đối</a:t>
            </a:r>
            <a:r>
              <a:rPr lang="en-US" dirty="0">
                <a:latin typeface="+mj-lt"/>
              </a:rPr>
              <a:t> </a:t>
            </a:r>
            <a:r>
              <a:rPr lang="en-US" dirty="0" err="1">
                <a:latin typeface="+mj-lt"/>
              </a:rPr>
              <a:t>thủ</a:t>
            </a:r>
            <a:r>
              <a:rPr lang="en-US" dirty="0">
                <a:latin typeface="+mj-lt"/>
              </a:rPr>
              <a:t>.</a:t>
            </a:r>
          </a:p>
          <a:p>
            <a:r>
              <a:rPr lang="vi-VN" dirty="0">
                <a:latin typeface="+mj-lt"/>
              </a:rPr>
              <a:t>Redherring: Người tranh luận cố gắng đánh lạc hướng sự chú ý của khán giả bằng cách nêu ra một vấn đề không liên quan.</a:t>
            </a:r>
            <a:endParaRPr lang="en-US"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503301"/>
            <a:ext cx="10514231" cy="5860541"/>
          </a:xfrm>
        </p:spPr>
        <p:txBody>
          <a:bodyPr>
            <a:normAutofit fontScale="92500" lnSpcReduction="20000"/>
          </a:bodyPr>
          <a:lstStyle/>
          <a:p>
            <a:r>
              <a:rPr lang="vi-VN" dirty="0">
                <a:latin typeface="+mj-lt"/>
              </a:rPr>
              <a:t>Sự tương đương: Arguerusesa từ khóaintwoormore</a:t>
            </a:r>
            <a:r>
              <a:rPr lang="en-US" dirty="0">
                <a:latin typeface="+mj-lt"/>
              </a:rPr>
              <a:t> </a:t>
            </a:r>
            <a:r>
              <a:rPr lang="vi-VN" dirty="0">
                <a:latin typeface="+mj-lt"/>
              </a:rPr>
              <a:t>khác biệt</a:t>
            </a:r>
            <a:r>
              <a:rPr lang="en-US" dirty="0">
                <a:latin typeface="+mj-lt"/>
              </a:rPr>
              <a:t> </a:t>
            </a:r>
            <a:r>
              <a:rPr lang="en-US" dirty="0" err="1">
                <a:latin typeface="+mj-lt"/>
              </a:rPr>
              <a:t>giác</a:t>
            </a:r>
            <a:r>
              <a:rPr lang="en-US" dirty="0">
                <a:latin typeface="+mj-lt"/>
              </a:rPr>
              <a:t> </a:t>
            </a:r>
            <a:r>
              <a:rPr lang="en-US" dirty="0" err="1">
                <a:latin typeface="+mj-lt"/>
              </a:rPr>
              <a:t>quan</a:t>
            </a:r>
            <a:r>
              <a:rPr lang="en-US" dirty="0">
                <a:latin typeface="+mj-lt"/>
              </a:rPr>
              <a:t>.</a:t>
            </a:r>
          </a:p>
          <a:p>
            <a:r>
              <a:rPr lang="vi-VN" dirty="0">
                <a:latin typeface="+mj-lt"/>
              </a:rPr>
              <a:t>Đưa ra câu hỏi: Lập luận giả định quan điểm cần được chứng minh.</a:t>
            </a:r>
            <a:endParaRPr lang="en-US" dirty="0">
              <a:latin typeface="+mj-lt"/>
            </a:endParaRPr>
          </a:p>
          <a:p>
            <a:r>
              <a:rPr lang="en-US" dirty="0">
                <a:solidFill>
                  <a:schemeClr val="accent1">
                    <a:lumMod val="75000"/>
                  </a:schemeClr>
                </a:solidFill>
                <a:latin typeface="+mj-lt"/>
              </a:rPr>
              <a:t>Sai </a:t>
            </a:r>
            <a:r>
              <a:rPr lang="en-US" dirty="0" err="1">
                <a:solidFill>
                  <a:schemeClr val="accent1">
                    <a:lumMod val="75000"/>
                  </a:schemeClr>
                </a:solidFill>
                <a:latin typeface="+mj-lt"/>
              </a:rPr>
              <a:t>lầm</a:t>
            </a:r>
            <a:r>
              <a:rPr lang="en-US" dirty="0">
                <a:solidFill>
                  <a:schemeClr val="accent1">
                    <a:lumMod val="75000"/>
                  </a:schemeClr>
                </a:solidFill>
                <a:latin typeface="+mj-lt"/>
              </a:rPr>
              <a:t> </a:t>
            </a:r>
            <a:r>
              <a:rPr lang="en-US" dirty="0" err="1">
                <a:solidFill>
                  <a:schemeClr val="accent1">
                    <a:lumMod val="75000"/>
                  </a:schemeClr>
                </a:solidFill>
                <a:latin typeface="+mj-lt"/>
              </a:rPr>
              <a:t>của</a:t>
            </a:r>
            <a:r>
              <a:rPr lang="en-US" dirty="0">
                <a:solidFill>
                  <a:schemeClr val="accent1">
                    <a:lumMod val="75000"/>
                  </a:schemeClr>
                </a:solidFill>
                <a:latin typeface="+mj-lt"/>
              </a:rPr>
              <a:t> </a:t>
            </a:r>
            <a:r>
              <a:rPr lang="en-US" dirty="0" err="1">
                <a:latin typeface="+mj-lt"/>
              </a:rPr>
              <a:t>việc</a:t>
            </a:r>
            <a:r>
              <a:rPr lang="en-US" dirty="0">
                <a:latin typeface="+mj-lt"/>
              </a:rPr>
              <a:t> </a:t>
            </a:r>
            <a:r>
              <a:rPr lang="en-US" dirty="0" err="1">
                <a:latin typeface="+mj-lt"/>
              </a:rPr>
              <a:t>đặt</a:t>
            </a:r>
            <a:r>
              <a:rPr lang="en-US" dirty="0">
                <a:latin typeface="+mj-lt"/>
              </a:rPr>
              <a:t> </a:t>
            </a:r>
            <a:r>
              <a:rPr lang="en-US" dirty="0" err="1">
                <a:latin typeface="+mj-lt"/>
              </a:rPr>
              <a:t>câu</a:t>
            </a:r>
            <a:r>
              <a:rPr lang="en-US" dirty="0">
                <a:latin typeface="+mj-lt"/>
              </a:rPr>
              <a:t> </a:t>
            </a:r>
            <a:r>
              <a:rPr lang="en-US" dirty="0" err="1">
                <a:latin typeface="+mj-lt"/>
              </a:rPr>
              <a:t>hỏi</a:t>
            </a:r>
            <a:r>
              <a:rPr lang="en-US" dirty="0">
                <a:latin typeface="+mj-lt"/>
              </a:rPr>
              <a:t> </a:t>
            </a:r>
            <a:r>
              <a:rPr lang="en-US" dirty="0" err="1">
                <a:latin typeface="+mj-lt"/>
              </a:rPr>
              <a:t>là</a:t>
            </a:r>
            <a:r>
              <a:rPr lang="en-US" dirty="0">
                <a:latin typeface="+mj-lt"/>
              </a:rPr>
              <a:t> </a:t>
            </a:r>
            <a:r>
              <a:rPr lang="en-US" dirty="0" err="1">
                <a:latin typeface="+mj-lt"/>
              </a:rPr>
              <a:t>sai</a:t>
            </a:r>
            <a:r>
              <a:rPr lang="en-US" dirty="0">
                <a:latin typeface="+mj-lt"/>
              </a:rPr>
              <a:t> </a:t>
            </a:r>
            <a:r>
              <a:rPr lang="vi-VN" dirty="0">
                <a:latin typeface="+mj-lt"/>
              </a:rPr>
              <a:t>lầm xảy ra khi người tranh luận tuyên bố hoặc giả định như một tiền đề chính điều mà họ đang cố gắng chứng minh như một kết luận. Có hai cách phổ biến để mắc phải sai lầm này.</a:t>
            </a:r>
            <a:endParaRPr lang="en-US" dirty="0">
              <a:latin typeface="+mj-lt"/>
            </a:endParaRPr>
          </a:p>
          <a:p>
            <a:r>
              <a:rPr lang="vi-VN" dirty="0">
                <a:latin typeface="+mj-lt"/>
              </a:rPr>
              <a:t>Cách rõ ràng nhất là chỉ cần trình bày lại kết luận bằng những từ ngữ hơi khác một chút. Dưới đây là hai ví dụ:</a:t>
            </a:r>
            <a:endParaRPr lang="en-US" dirty="0">
              <a:latin typeface="+mj-lt"/>
            </a:endParaRPr>
          </a:p>
          <a:p>
            <a:r>
              <a:rPr lang="en-US" dirty="0" err="1">
                <a:latin typeface="+mj-lt"/>
              </a:rPr>
              <a:t>Nhảy</a:t>
            </a:r>
            <a:r>
              <a:rPr lang="en-US" dirty="0">
                <a:latin typeface="+mj-lt"/>
              </a:rPr>
              <a:t> Bungee </a:t>
            </a:r>
            <a:r>
              <a:rPr lang="en-US" dirty="0" err="1">
                <a:latin typeface="+mj-lt"/>
              </a:rPr>
              <a:t>nguy</a:t>
            </a:r>
            <a:r>
              <a:rPr lang="en-US" dirty="0">
                <a:latin typeface="+mj-lt"/>
              </a:rPr>
              <a:t> </a:t>
            </a:r>
            <a:r>
              <a:rPr lang="en-US" dirty="0" err="1">
                <a:latin typeface="+mj-lt"/>
              </a:rPr>
              <a:t>hiểm</a:t>
            </a:r>
            <a:r>
              <a:rPr lang="en-US" dirty="0">
                <a:latin typeface="+mj-lt"/>
              </a:rPr>
              <a:t> </a:t>
            </a:r>
            <a:r>
              <a:rPr lang="en-US" dirty="0" err="1">
                <a:latin typeface="+mj-lt"/>
              </a:rPr>
              <a:t>vì</a:t>
            </a:r>
            <a:r>
              <a:rPr lang="en-US" dirty="0">
                <a:latin typeface="+mj-lt"/>
              </a:rPr>
              <a:t> </a:t>
            </a:r>
            <a:r>
              <a:rPr lang="en-US" dirty="0" err="1">
                <a:latin typeface="+mj-lt"/>
              </a:rPr>
              <a:t>nó</a:t>
            </a:r>
            <a:r>
              <a:rPr lang="en-US" dirty="0">
                <a:latin typeface="+mj-lt"/>
              </a:rPr>
              <a:t> </a:t>
            </a:r>
            <a:r>
              <a:rPr lang="en-US" dirty="0" err="1">
                <a:latin typeface="+mj-lt"/>
              </a:rPr>
              <a:t>không</a:t>
            </a:r>
            <a:r>
              <a:rPr lang="en-US" dirty="0">
                <a:latin typeface="+mj-lt"/>
              </a:rPr>
              <a:t> an </a:t>
            </a:r>
            <a:r>
              <a:rPr lang="en-US" dirty="0" err="1">
                <a:latin typeface="+mj-lt"/>
              </a:rPr>
              <a:t>toàn</a:t>
            </a:r>
            <a:endParaRPr lang="en-US" dirty="0">
              <a:latin typeface="+mj-lt"/>
            </a:endParaRPr>
          </a:p>
          <a:p>
            <a:r>
              <a:rPr lang="vi-VN" dirty="0">
                <a:latin typeface="+mj-lt"/>
              </a:rPr>
              <a:t>Hình phạt tử hình là sai trái về mặt đạo đức vì về mặt đạo đức, việc dùng cái chết để trừng phạt tội ác là không thể chấp nhận được.</a:t>
            </a:r>
            <a:endParaRPr lang="en-US" dirty="0">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594730"/>
            <a:ext cx="10514231" cy="5581876"/>
          </a:xfrm>
        </p:spPr>
        <p:txBody>
          <a:bodyPr>
            <a:normAutofit fontScale="85000" lnSpcReduction="20000"/>
          </a:bodyPr>
          <a:lstStyle/>
          <a:p>
            <a:r>
              <a:rPr lang="vi-VN" dirty="0">
                <a:latin typeface="+mj-lt"/>
              </a:rPr>
              <a:t>Trong ví dụ đầu tiên, tiền đề về cơ bản lặp lại kết luận: nói rằng nhảy bungee là “không an toàn” là một cách khác để nói rằng nó “nguy hiểm”. Trong ví dụ thứ hai, kết luận được đưa ra bởi vì nói rằng việc tử hình đối với một tội phạm là “không thể chấp nhận về mặt đạo đức” cũng tương đương với việc nói rằng hình phạt tử hình là “sai về mặt đạo đức”.</a:t>
            </a:r>
            <a:endParaRPr lang="en-US" dirty="0">
              <a:latin typeface="+mj-lt"/>
            </a:endParaRPr>
          </a:p>
          <a:p>
            <a:r>
              <a:rPr lang="vi-VN" dirty="0">
                <a:latin typeface="+mj-lt"/>
              </a:rPr>
              <a:t>Hình thức đặt câu hỏi phổ biến thứ hai liên quan đến “lý luận vòng tròn”. Điều này xảy ra khi một người lập luận đưa ra một chuỗi lý do cho một kết luận, trong đó kết luận của lập luận được nêu rõ là một trong những tiền đề. Ví dụ: </a:t>
            </a:r>
            <a:endParaRPr lang="en-US" dirty="0">
              <a:latin typeface="+mj-lt"/>
            </a:endParaRPr>
          </a:p>
          <a:p>
            <a:r>
              <a:rPr lang="en-US" dirty="0" err="1">
                <a:latin typeface="+mj-lt"/>
              </a:rPr>
              <a:t>Klie:Chúa</a:t>
            </a:r>
            <a:r>
              <a:rPr lang="en-US" dirty="0">
                <a:latin typeface="+mj-lt"/>
              </a:rPr>
              <a:t> </a:t>
            </a:r>
            <a:r>
              <a:rPr lang="en-US" dirty="0" err="1">
                <a:latin typeface="+mj-lt"/>
              </a:rPr>
              <a:t>viết</a:t>
            </a:r>
            <a:r>
              <a:rPr lang="en-US" dirty="0">
                <a:latin typeface="+mj-lt"/>
              </a:rPr>
              <a:t> </a:t>
            </a:r>
            <a:r>
              <a:rPr lang="en-US" dirty="0" err="1">
                <a:latin typeface="+mj-lt"/>
              </a:rPr>
              <a:t>Kinh</a:t>
            </a:r>
            <a:r>
              <a:rPr lang="en-US" dirty="0">
                <a:latin typeface="+mj-lt"/>
              </a:rPr>
              <a:t> </a:t>
            </a:r>
            <a:r>
              <a:rPr lang="en-US" dirty="0" err="1">
                <a:latin typeface="+mj-lt"/>
              </a:rPr>
              <a:t>thánh</a:t>
            </a:r>
            <a:r>
              <a:rPr lang="en-US" dirty="0">
                <a:latin typeface="+mj-lt"/>
              </a:rPr>
              <a:t>.</a:t>
            </a:r>
          </a:p>
          <a:p>
            <a:r>
              <a:rPr lang="en-US" dirty="0">
                <a:latin typeface="+mj-lt"/>
              </a:rPr>
              <a:t>Ned: Sao </a:t>
            </a:r>
            <a:r>
              <a:rPr lang="en-US" dirty="0" err="1">
                <a:latin typeface="+mj-lt"/>
              </a:rPr>
              <a:t>cậu</a:t>
            </a:r>
            <a:r>
              <a:rPr lang="en-US" dirty="0">
                <a:latin typeface="+mj-lt"/>
              </a:rPr>
              <a:t> </a:t>
            </a:r>
            <a:r>
              <a:rPr lang="en-US" dirty="0" err="1">
                <a:latin typeface="+mj-lt"/>
              </a:rPr>
              <a:t>biết</a:t>
            </a:r>
            <a:r>
              <a:rPr lang="en-US" dirty="0">
                <a:latin typeface="+mj-lt"/>
              </a:rPr>
              <a:t>?</a:t>
            </a:r>
          </a:p>
          <a:p>
            <a:r>
              <a:rPr lang="vi-VN" dirty="0">
                <a:latin typeface="+mj-lt"/>
              </a:rPr>
              <a:t>Klie: Bởi vì nó nói như vậy trong Kinh thánh, và những gì Kinh thánh nói là đúng. </a:t>
            </a:r>
            <a:endParaRPr lang="en-US"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576444"/>
            <a:ext cx="10514231" cy="5600162"/>
          </a:xfrm>
        </p:spPr>
        <p:txBody>
          <a:bodyPr>
            <a:normAutofit fontScale="85000" lnSpcReduction="10000"/>
          </a:bodyPr>
          <a:lstStyle/>
          <a:p>
            <a:r>
              <a:rPr lang="en-US" dirty="0"/>
              <a:t>Ned: </a:t>
            </a:r>
            <a:r>
              <a:rPr lang="en-US" dirty="0" err="1"/>
              <a:t>Làm</a:t>
            </a:r>
            <a:r>
              <a:rPr lang="en-US" dirty="0"/>
              <a:t> </a:t>
            </a:r>
            <a:r>
              <a:rPr lang="en-US" dirty="0" err="1"/>
              <a:t>sao</a:t>
            </a:r>
            <a:r>
              <a:rPr lang="en-US" dirty="0"/>
              <a:t> </a:t>
            </a:r>
            <a:r>
              <a:rPr lang="en-US" dirty="0" err="1"/>
              <a:t>cậu</a:t>
            </a:r>
            <a:r>
              <a:rPr lang="en-US" dirty="0"/>
              <a:t> </a:t>
            </a:r>
            <a:r>
              <a:rPr lang="en-US" dirty="0" err="1"/>
              <a:t>biết</a:t>
            </a:r>
            <a:r>
              <a:rPr lang="en-US" dirty="0"/>
              <a:t> </a:t>
            </a:r>
            <a:r>
              <a:rPr lang="en-US" dirty="0" err="1"/>
              <a:t>Kinh</a:t>
            </a:r>
            <a:r>
              <a:rPr lang="en-US" dirty="0"/>
              <a:t> </a:t>
            </a:r>
            <a:r>
              <a:rPr lang="en-US" dirty="0" err="1"/>
              <a:t>Thánh</a:t>
            </a:r>
            <a:r>
              <a:rPr lang="en-US" dirty="0"/>
              <a:t> </a:t>
            </a:r>
            <a:r>
              <a:rPr lang="en-US" dirty="0" err="1"/>
              <a:t>nói</a:t>
            </a:r>
            <a:r>
              <a:rPr lang="en-US" dirty="0"/>
              <a:t> </a:t>
            </a:r>
            <a:r>
              <a:rPr lang="en-US" dirty="0" err="1"/>
              <a:t>gì</a:t>
            </a:r>
            <a:r>
              <a:rPr lang="en-US" dirty="0"/>
              <a:t> </a:t>
            </a:r>
            <a:r>
              <a:rPr lang="en-US" dirty="0" err="1"/>
              <a:t>là</a:t>
            </a:r>
            <a:r>
              <a:rPr lang="en-US" dirty="0"/>
              <a:t> </a:t>
            </a:r>
            <a:r>
              <a:rPr lang="en-US" dirty="0" err="1"/>
              <a:t>đúng</a:t>
            </a:r>
            <a:r>
              <a:rPr lang="en-US" dirty="0"/>
              <a:t>?</a:t>
            </a:r>
          </a:p>
          <a:p>
            <a:r>
              <a:rPr lang="en-US" dirty="0" err="1"/>
              <a:t>Klie</a:t>
            </a:r>
            <a:r>
              <a:rPr lang="en-US" dirty="0"/>
              <a:t>: </a:t>
            </a:r>
            <a:r>
              <a:rPr lang="en-US" dirty="0" err="1"/>
              <a:t>Bởi</a:t>
            </a:r>
            <a:r>
              <a:rPr lang="en-US" dirty="0"/>
              <a:t> </a:t>
            </a:r>
            <a:r>
              <a:rPr lang="en-US" dirty="0" err="1"/>
              <a:t>vì</a:t>
            </a:r>
            <a:r>
              <a:rPr lang="en-US" dirty="0"/>
              <a:t> </a:t>
            </a:r>
            <a:r>
              <a:rPr lang="en-US" dirty="0" err="1"/>
              <a:t>Chúa</a:t>
            </a:r>
            <a:r>
              <a:rPr lang="en-US" dirty="0"/>
              <a:t> </a:t>
            </a:r>
            <a:r>
              <a:rPr lang="en-US" dirty="0" err="1"/>
              <a:t>đã</a:t>
            </a:r>
            <a:r>
              <a:rPr lang="en-US" dirty="0"/>
              <a:t> </a:t>
            </a:r>
            <a:r>
              <a:rPr lang="en-US" dirty="0" err="1"/>
              <a:t>viết</a:t>
            </a:r>
            <a:r>
              <a:rPr lang="en-US" dirty="0"/>
              <a:t> </a:t>
            </a:r>
            <a:r>
              <a:rPr lang="en-US" dirty="0" err="1"/>
              <a:t>Kinh</a:t>
            </a:r>
            <a:r>
              <a:rPr lang="en-US" dirty="0"/>
              <a:t> </a:t>
            </a:r>
            <a:r>
              <a:rPr lang="en-US" dirty="0" err="1"/>
              <a:t>thánh</a:t>
            </a:r>
            <a:r>
              <a:rPr lang="en-US" dirty="0"/>
              <a:t>.</a:t>
            </a:r>
          </a:p>
          <a:p>
            <a:r>
              <a:rPr lang="vi-VN" dirty="0"/>
              <a:t>Lưu ý vòng tròn lý luận chặt chẽ ở đây: A vì B, B vì A. Trong những lập luận phức tạp hơn, lý luận vòng tròn có thể khó phát hiện hơn, như trong ví dụ này: </a:t>
            </a:r>
            <a:endParaRPr lang="en-US" dirty="0"/>
          </a:p>
          <a:p>
            <a:r>
              <a:rPr lang="vi-VN" dirty="0"/>
              <a:t>Wexford College là trường đại học tốt hơn Aggie Tech.</a:t>
            </a:r>
            <a:endParaRPr lang="en-US" dirty="0"/>
          </a:p>
          <a:p>
            <a:r>
              <a:rPr lang="vi-VN" dirty="0"/>
              <a:t>Wexford là một trường đại học tốt hơn bởi vì nó có sinh viên tốt hơn. Nó có sinh viên giỏi hơn vì nó có giảng viên tốt hơn. Nó có khoa tốt hơn vì nó trả lương cho khoa cao hơn. Nó trả lương cho khoa cao hơn vì có khoản tài trợ lớn hơn.</a:t>
            </a:r>
            <a:endParaRPr lang="en-US" dirty="0"/>
          </a:p>
          <a:p>
            <a:r>
              <a:rPr lang="vi-VN" dirty="0"/>
              <a:t>Nó được cấp vốn lớn hơn vì nó là cựu sinh viên hào phóng và trung thành hơn. Nó có nhiều cựu sinh viên hào phóng và trung thành hơn vì trường đại học tốt hơn.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402730"/>
            <a:ext cx="10514231" cy="6116539"/>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hãy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WexfordCollegeisabettercollegethan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AggieTech”xuất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latin typeface="Times New Roman" panose="02020603050405020304" pitchFamily="18" charset="0"/>
              <a:cs typeface="Times New Roman" panose="02020603050405020304" pitchFamily="18" charset="0"/>
            </a:endParaRPr>
          </a:p>
          <a:p>
            <a:r>
              <a:rPr lang="en-US" dirty="0">
                <a:solidFill>
                  <a:schemeClr val="accent1">
                    <a:lumMod val="75000"/>
                  </a:schemeClr>
                </a:solidFill>
                <a:latin typeface="Times New Roman" panose="02020603050405020304" pitchFamily="18" charset="0"/>
                <a:cs typeface="Times New Roman" panose="02020603050405020304" pitchFamily="18" charset="0"/>
              </a:rPr>
              <a:t>                                                  BÀI TẬP 5.2</a:t>
            </a:r>
          </a:p>
          <a:p>
            <a:r>
              <a:rPr lang="vi-VN" dirty="0">
                <a:latin typeface="Times New Roman" panose="02020603050405020304" pitchFamily="18" charset="0"/>
                <a:cs typeface="Times New Roman" panose="02020603050405020304" pitchFamily="18" charset="0"/>
              </a:rPr>
              <a:t>I. Xác định những ngụy biện về mức độ liên quan mà các lập luận sau đây đưa ra. Có thể có nhiều hơn một. Nếu không có sai sót nào được cam kết, hãy viết “không có sai sót”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 Bạn không muốn học APCalculus. Chỉ những người đam mê học lớp đó.</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Jason: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Andrew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 Bill Baxter xứng đáng được thăng chức làm phó chủ tịch. Ông có ba đứa con nhỏ, và chỉ tuần trước vợ ông được chẩn đoán mắc bệnh ung thư vú.</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091" y="466730"/>
            <a:ext cx="10514231" cy="6006826"/>
          </a:xfrm>
        </p:spPr>
        <p:txBody>
          <a:bodyPr>
            <a:normAutofit fontScale="92500" lnSpcReduction="10000"/>
          </a:bodyPr>
          <a:lstStyle/>
          <a:p>
            <a:r>
              <a:rPr lang="vi-VN" dirty="0">
                <a:latin typeface="+mj-lt"/>
              </a:rPr>
              <a:t>4. Giám đốc trường học KateDuncanha lập luận rằng trẻ em ở trường công nên được phép tham gia vào khoảnh khắc im lặng tự nguyện vào đầu mỗi ngày học. Nhưng thật sai lầm khi cho phép giáo viên dạy dỗ trẻ em theo quan điểm tôn giáo của riêng họ. Lập luận của Duncan là nguy hiểm và phải bị phản đối mạnh mẽ.</a:t>
            </a:r>
            <a:endParaRPr lang="en-US" dirty="0">
              <a:latin typeface="+mj-lt"/>
            </a:endParaRPr>
          </a:p>
          <a:p>
            <a:r>
              <a:rPr lang="en-US" dirty="0">
                <a:latin typeface="+mj-lt"/>
              </a:rPr>
              <a:t>5.</a:t>
            </a:r>
            <a:r>
              <a:rPr lang="vi-VN" dirty="0">
                <a:latin typeface="+mj-lt"/>
              </a:rPr>
              <a:t> Người hướng dẫn lái xe của tôi, ông Peterson, đã nói với tôi rằng lái xe mà không thắt dây an toàn là rất nguy hiểm. Nhưng tại sao tôi lại phải nghe lời anh ấy? Tuần trước tôi đã thấy anh ấy lái xe mà không thắt dây an toàn.</a:t>
            </a:r>
            <a:endParaRPr lang="en-US" dirty="0">
              <a:latin typeface="+mj-lt"/>
            </a:endParaRPr>
          </a:p>
          <a:p>
            <a:r>
              <a:rPr lang="en-US" dirty="0">
                <a:latin typeface="+mj-lt"/>
              </a:rPr>
              <a:t>6. </a:t>
            </a:r>
            <a:r>
              <a:rPr lang="en-US" dirty="0" err="1">
                <a:latin typeface="+mj-lt"/>
              </a:rPr>
              <a:t>Những</a:t>
            </a:r>
            <a:r>
              <a:rPr lang="en-US" dirty="0">
                <a:latin typeface="+mj-lt"/>
              </a:rPr>
              <a:t> </a:t>
            </a:r>
            <a:r>
              <a:rPr lang="en-US" dirty="0" err="1">
                <a:latin typeface="+mj-lt"/>
              </a:rPr>
              <a:t>bông</a:t>
            </a:r>
            <a:r>
              <a:rPr lang="en-US" dirty="0">
                <a:latin typeface="+mj-lt"/>
              </a:rPr>
              <a:t> </a:t>
            </a:r>
            <a:r>
              <a:rPr lang="en-US" dirty="0" err="1">
                <a:latin typeface="+mj-lt"/>
              </a:rPr>
              <a:t>hoa</a:t>
            </a:r>
            <a:r>
              <a:rPr lang="en-US" dirty="0">
                <a:latin typeface="+mj-lt"/>
              </a:rPr>
              <a:t> </a:t>
            </a:r>
            <a:r>
              <a:rPr lang="en-US" dirty="0" err="1">
                <a:latin typeface="+mj-lt"/>
              </a:rPr>
              <a:t>nhựa</a:t>
            </a:r>
            <a:r>
              <a:rPr lang="en-US" dirty="0">
                <a:latin typeface="+mj-lt"/>
              </a:rPr>
              <a:t> </a:t>
            </a:r>
            <a:r>
              <a:rPr lang="en-US" dirty="0" err="1">
                <a:latin typeface="+mj-lt"/>
              </a:rPr>
              <a:t>này</a:t>
            </a:r>
            <a:r>
              <a:rPr lang="en-US" dirty="0">
                <a:latin typeface="+mj-lt"/>
              </a:rPr>
              <a:t> </a:t>
            </a:r>
            <a:r>
              <a:rPr lang="en-US" dirty="0" err="1">
                <a:latin typeface="+mj-lt"/>
              </a:rPr>
              <a:t>không</a:t>
            </a:r>
            <a:r>
              <a:rPr lang="en-US" dirty="0">
                <a:latin typeface="+mj-lt"/>
              </a:rPr>
              <a:t> </a:t>
            </a:r>
            <a:r>
              <a:rPr lang="en-US" dirty="0" err="1">
                <a:latin typeface="+mj-lt"/>
              </a:rPr>
              <a:t>có</a:t>
            </a:r>
            <a:r>
              <a:rPr lang="en-US" dirty="0">
                <a:latin typeface="+mj-lt"/>
              </a:rPr>
              <a:t> </a:t>
            </a:r>
            <a:r>
              <a:rPr lang="en-US" dirty="0" err="1">
                <a:latin typeface="+mj-lt"/>
              </a:rPr>
              <a:t>thật</a:t>
            </a:r>
            <a:r>
              <a:rPr lang="en-US" dirty="0">
                <a:latin typeface="+mj-lt"/>
              </a:rPr>
              <a:t>. </a:t>
            </a:r>
            <a:r>
              <a:rPr lang="en-US" dirty="0" err="1">
                <a:latin typeface="+mj-lt"/>
              </a:rPr>
              <a:t>Nếu</a:t>
            </a:r>
            <a:r>
              <a:rPr lang="en-US" dirty="0">
                <a:latin typeface="+mj-lt"/>
              </a:rPr>
              <a:t> </a:t>
            </a:r>
            <a:r>
              <a:rPr lang="en-US" dirty="0" err="1">
                <a:latin typeface="+mj-lt"/>
              </a:rPr>
              <a:t>thứ</a:t>
            </a:r>
            <a:r>
              <a:rPr lang="en-US" dirty="0">
                <a:latin typeface="+mj-lt"/>
              </a:rPr>
              <a:t> </a:t>
            </a:r>
            <a:r>
              <a:rPr lang="en-US" dirty="0" err="1">
                <a:latin typeface="+mj-lt"/>
              </a:rPr>
              <a:t>gì</a:t>
            </a:r>
            <a:r>
              <a:rPr lang="en-US" dirty="0">
                <a:latin typeface="+mj-lt"/>
              </a:rPr>
              <a:t> </a:t>
            </a:r>
            <a:r>
              <a:rPr lang="en-US" dirty="0" err="1">
                <a:latin typeface="+mj-lt"/>
              </a:rPr>
              <a:t>đó</a:t>
            </a:r>
            <a:r>
              <a:rPr lang="en-US" dirty="0">
                <a:latin typeface="+mj-lt"/>
              </a:rPr>
              <a:t> </a:t>
            </a:r>
            <a:r>
              <a:rPr lang="en-US" dirty="0" err="1">
                <a:latin typeface="+mj-lt"/>
              </a:rPr>
              <a:t>không</a:t>
            </a:r>
            <a:r>
              <a:rPr lang="en-US" dirty="0">
                <a:latin typeface="+mj-lt"/>
              </a:rPr>
              <a:t> </a:t>
            </a:r>
            <a:r>
              <a:rPr lang="en-US" dirty="0" err="1">
                <a:latin typeface="+mj-lt"/>
              </a:rPr>
              <a:t>có</a:t>
            </a:r>
            <a:r>
              <a:rPr lang="en-US" dirty="0">
                <a:latin typeface="+mj-lt"/>
              </a:rPr>
              <a:t> </a:t>
            </a:r>
            <a:r>
              <a:rPr lang="en-US" dirty="0" err="1">
                <a:latin typeface="+mj-lt"/>
              </a:rPr>
              <a:t>thật</a:t>
            </a:r>
            <a:r>
              <a:rPr lang="en-US" dirty="0">
                <a:latin typeface="+mj-lt"/>
              </a:rPr>
              <a:t> </a:t>
            </a:r>
            <a:r>
              <a:rPr lang="en-US" dirty="0" err="1">
                <a:latin typeface="+mj-lt"/>
              </a:rPr>
              <a:t>thì</a:t>
            </a:r>
            <a:r>
              <a:rPr lang="en-US" dirty="0">
                <a:latin typeface="+mj-lt"/>
              </a:rPr>
              <a:t> </a:t>
            </a:r>
            <a:r>
              <a:rPr lang="en-US" dirty="0" err="1">
                <a:latin typeface="+mj-lt"/>
              </a:rPr>
              <a:t>nó</a:t>
            </a:r>
            <a:r>
              <a:rPr lang="en-US" dirty="0">
                <a:latin typeface="+mj-lt"/>
              </a:rPr>
              <a:t> </a:t>
            </a:r>
            <a:r>
              <a:rPr lang="en-US" dirty="0" err="1">
                <a:latin typeface="+mj-lt"/>
              </a:rPr>
              <a:t>không</a:t>
            </a:r>
            <a:r>
              <a:rPr lang="en-US" dirty="0">
                <a:latin typeface="+mj-lt"/>
              </a:rPr>
              <a:t> </a:t>
            </a:r>
            <a:r>
              <a:rPr lang="en-US" dirty="0" err="1">
                <a:latin typeface="+mj-lt"/>
              </a:rPr>
              <a:t>tồn</a:t>
            </a:r>
            <a:r>
              <a:rPr lang="en-US" dirty="0">
                <a:latin typeface="+mj-lt"/>
              </a:rPr>
              <a:t> </a:t>
            </a:r>
            <a:r>
              <a:rPr lang="en-US" dirty="0" err="1">
                <a:latin typeface="+mj-lt"/>
              </a:rPr>
              <a:t>tại</a:t>
            </a:r>
            <a:r>
              <a:rPr lang="en-US" dirty="0">
                <a:latin typeface="+mj-lt"/>
              </a:rPr>
              <a:t>. </a:t>
            </a:r>
            <a:r>
              <a:rPr lang="en-US" dirty="0" err="1">
                <a:latin typeface="+mj-lt"/>
              </a:rPr>
              <a:t>Vì</a:t>
            </a:r>
            <a:r>
              <a:rPr lang="en-US" dirty="0">
                <a:latin typeface="+mj-lt"/>
              </a:rPr>
              <a:t> </a:t>
            </a:r>
            <a:r>
              <a:rPr lang="en-US" dirty="0" err="1">
                <a:latin typeface="+mj-lt"/>
              </a:rPr>
              <a:t>vậy</a:t>
            </a:r>
            <a:r>
              <a:rPr lang="en-US" dirty="0">
                <a:latin typeface="+mj-lt"/>
              </a:rPr>
              <a:t> </a:t>
            </a:r>
            <a:r>
              <a:rPr lang="en-US" dirty="0" err="1">
                <a:latin typeface="+mj-lt"/>
              </a:rPr>
              <a:t>những</a:t>
            </a:r>
            <a:r>
              <a:rPr lang="en-US" dirty="0">
                <a:latin typeface="+mj-lt"/>
              </a:rPr>
              <a:t> </a:t>
            </a:r>
            <a:r>
              <a:rPr lang="en-US" dirty="0" err="1">
                <a:latin typeface="+mj-lt"/>
              </a:rPr>
              <a:t>bông</a:t>
            </a:r>
            <a:r>
              <a:rPr lang="en-US" dirty="0">
                <a:latin typeface="+mj-lt"/>
              </a:rPr>
              <a:t> </a:t>
            </a:r>
            <a:r>
              <a:rPr lang="en-US" dirty="0" err="1">
                <a:latin typeface="+mj-lt"/>
              </a:rPr>
              <a:t>hoa</a:t>
            </a:r>
            <a:r>
              <a:rPr lang="en-US" dirty="0">
                <a:latin typeface="+mj-lt"/>
              </a:rPr>
              <a:t> </a:t>
            </a:r>
            <a:r>
              <a:rPr lang="en-US" dirty="0" err="1">
                <a:latin typeface="+mj-lt"/>
              </a:rPr>
              <a:t>nhựa</a:t>
            </a:r>
            <a:r>
              <a:rPr lang="en-US" dirty="0">
                <a:latin typeface="+mj-lt"/>
              </a:rPr>
              <a:t> </a:t>
            </a:r>
            <a:r>
              <a:rPr lang="en-US" dirty="0" err="1">
                <a:latin typeface="+mj-lt"/>
              </a:rPr>
              <a:t>này</a:t>
            </a:r>
            <a:r>
              <a:rPr lang="en-US" dirty="0">
                <a:latin typeface="+mj-lt"/>
              </a:rPr>
              <a:t> </a:t>
            </a:r>
            <a:r>
              <a:rPr lang="en-US" dirty="0" err="1">
                <a:latin typeface="+mj-lt"/>
              </a:rPr>
              <a:t>không</a:t>
            </a:r>
            <a:r>
              <a:rPr lang="en-US" dirty="0">
                <a:latin typeface="+mj-lt"/>
              </a:rPr>
              <a:t> </a:t>
            </a:r>
            <a:r>
              <a:rPr lang="en-US" dirty="0" err="1">
                <a:latin typeface="+mj-lt"/>
              </a:rPr>
              <a:t>tồn</a:t>
            </a:r>
            <a:r>
              <a:rPr lang="en-US" dirty="0">
                <a:latin typeface="+mj-lt"/>
              </a:rPr>
              <a:t> </a:t>
            </a:r>
            <a:r>
              <a:rPr lang="en-US" dirty="0" err="1">
                <a:latin typeface="+mj-lt"/>
              </a:rPr>
              <a:t>tại</a:t>
            </a:r>
            <a:r>
              <a:rPr lang="en-US" dirty="0">
                <a:latin typeface="+mj-lt"/>
              </a:rPr>
              <a:t>.</a:t>
            </a:r>
          </a:p>
          <a:p>
            <a:r>
              <a:rPr lang="en-US" dirty="0">
                <a:latin typeface="+mj-lt"/>
              </a:rPr>
              <a:t>7. </a:t>
            </a:r>
            <a:r>
              <a:rPr lang="en-US" dirty="0" err="1">
                <a:latin typeface="+mj-lt"/>
              </a:rPr>
              <a:t>Sonyaissợ</a:t>
            </a:r>
            <a:r>
              <a:rPr lang="en-US" dirty="0">
                <a:latin typeface="+mj-lt"/>
              </a:rPr>
              <a:t> </a:t>
            </a:r>
            <a:r>
              <a:rPr lang="en-US" dirty="0" err="1">
                <a:latin typeface="+mj-lt"/>
              </a:rPr>
              <a:t>chết</a:t>
            </a:r>
            <a:r>
              <a:rPr lang="en-US" dirty="0">
                <a:latin typeface="+mj-lt"/>
              </a:rPr>
              <a:t> </a:t>
            </a:r>
            <a:r>
              <a:rPr lang="en-US" dirty="0" err="1">
                <a:latin typeface="+mj-lt"/>
              </a:rPr>
              <a:t>vì</a:t>
            </a:r>
            <a:r>
              <a:rPr lang="en-US" dirty="0">
                <a:latin typeface="+mj-lt"/>
              </a:rPr>
              <a:t> </a:t>
            </a:r>
            <a:r>
              <a:rPr lang="en-US" dirty="0" err="1">
                <a:latin typeface="+mj-lt"/>
              </a:rPr>
              <a:t>cô</a:t>
            </a:r>
            <a:r>
              <a:rPr lang="en-US" dirty="0">
                <a:latin typeface="+mj-lt"/>
              </a:rPr>
              <a:t> </a:t>
            </a:r>
            <a:r>
              <a:rPr lang="en-US" dirty="0" err="1">
                <a:latin typeface="+mj-lt"/>
              </a:rPr>
              <a:t>ấy</a:t>
            </a:r>
            <a:r>
              <a:rPr lang="en-US" dirty="0">
                <a:latin typeface="+mj-lt"/>
              </a:rPr>
              <a:t> </a:t>
            </a:r>
            <a:r>
              <a:rPr lang="en-US" dirty="0" err="1">
                <a:latin typeface="+mj-lt"/>
              </a:rPr>
              <a:t>thấy</a:t>
            </a:r>
            <a:r>
              <a:rPr lang="en-US" dirty="0">
                <a:latin typeface="+mj-lt"/>
              </a:rPr>
              <a:t> </a:t>
            </a:r>
            <a:r>
              <a:rPr lang="en-US" dirty="0" err="1">
                <a:latin typeface="+mj-lt"/>
              </a:rPr>
              <a:t>cái</a:t>
            </a:r>
            <a:r>
              <a:rPr lang="en-US" dirty="0">
                <a:latin typeface="+mj-lt"/>
              </a:rPr>
              <a:t> </a:t>
            </a:r>
            <a:r>
              <a:rPr lang="en-US" dirty="0" err="1">
                <a:latin typeface="+mj-lt"/>
              </a:rPr>
              <a:t>chết</a:t>
            </a:r>
            <a:r>
              <a:rPr lang="en-US" dirty="0">
                <a:latin typeface="+mj-lt"/>
              </a:rPr>
              <a:t> </a:t>
            </a:r>
            <a:r>
              <a:rPr lang="en-US" dirty="0" err="1">
                <a:latin typeface="+mj-lt"/>
              </a:rPr>
              <a:t>thật</a:t>
            </a:r>
            <a:r>
              <a:rPr lang="en-US" dirty="0">
                <a:latin typeface="+mj-lt"/>
              </a:rPr>
              <a:t> </a:t>
            </a:r>
            <a:r>
              <a:rPr lang="en-US" dirty="0" err="1">
                <a:latin typeface="+mj-lt"/>
              </a:rPr>
              <a:t>đáng</a:t>
            </a:r>
            <a:r>
              <a:rPr lang="en-US" dirty="0">
                <a:latin typeface="+mj-lt"/>
              </a:rPr>
              <a:t> </a:t>
            </a:r>
            <a:r>
              <a:rPr lang="en-US" dirty="0" err="1">
                <a:latin typeface="+mj-lt"/>
              </a:rPr>
              <a:t>sợ</a:t>
            </a:r>
            <a:r>
              <a:rPr lang="en-US" dirty="0">
                <a:latin typeface="+mj-lt"/>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19891958"/>
              </p:ext>
            </p:extLst>
          </p:nvPr>
        </p:nvGraphicFramePr>
        <p:xfrm>
          <a:off x="471948" y="260648"/>
          <a:ext cx="11179278" cy="6464429"/>
        </p:xfrm>
        <a:graphic>
          <a:graphicData uri="http://schemas.openxmlformats.org/drawingml/2006/table">
            <a:tbl>
              <a:tblPr>
                <a:tableStyleId>{2D5ABB26-0587-4C30-8999-92F81FD0307C}</a:tableStyleId>
              </a:tblPr>
              <a:tblGrid>
                <a:gridCol w="11179278"/>
              </a:tblGrid>
              <a:tr h="1440160">
                <a:tc>
                  <a:txBody>
                    <a:bodyPr/>
                    <a:lstStyle/>
                    <a:p>
                      <a:pPr algn="ctr"/>
                      <a:r>
                        <a:rPr lang="en-US" sz="3600" b="1" dirty="0" err="1">
                          <a:solidFill>
                            <a:srgbClr val="002060"/>
                          </a:solidFill>
                        </a:rPr>
                        <a:t>Một</a:t>
                      </a:r>
                      <a:r>
                        <a:rPr lang="en-US" sz="3600" b="1" dirty="0">
                          <a:solidFill>
                            <a:srgbClr val="002060"/>
                          </a:solidFill>
                        </a:rPr>
                        <a:t> </a:t>
                      </a:r>
                      <a:r>
                        <a:rPr lang="en-US" sz="3600" b="1" dirty="0" err="1">
                          <a:solidFill>
                            <a:srgbClr val="002060"/>
                          </a:solidFill>
                        </a:rPr>
                        <a:t>lập</a:t>
                      </a:r>
                      <a:r>
                        <a:rPr lang="en-US" sz="3600" b="1" dirty="0">
                          <a:solidFill>
                            <a:srgbClr val="002060"/>
                          </a:solidFill>
                        </a:rPr>
                        <a:t> </a:t>
                      </a:r>
                      <a:r>
                        <a:rPr lang="en-US" sz="3600" b="1" dirty="0" err="1">
                          <a:solidFill>
                            <a:srgbClr val="002060"/>
                          </a:solidFill>
                        </a:rPr>
                        <a:t>luận</a:t>
                      </a:r>
                      <a:r>
                        <a:rPr lang="en-US" sz="3600" b="1" dirty="0">
                          <a:solidFill>
                            <a:srgbClr val="002060"/>
                          </a:solidFill>
                        </a:rPr>
                        <a:t> </a:t>
                      </a:r>
                      <a:r>
                        <a:rPr lang="en-US" sz="3600" b="1" dirty="0" err="1">
                          <a:solidFill>
                            <a:srgbClr val="002060"/>
                          </a:solidFill>
                        </a:rPr>
                        <a:t>công</a:t>
                      </a:r>
                      <a:r>
                        <a:rPr lang="en-US" sz="3600" b="1" dirty="0">
                          <a:solidFill>
                            <a:srgbClr val="002060"/>
                          </a:solidFill>
                        </a:rPr>
                        <a:t> </a:t>
                      </a:r>
                      <a:r>
                        <a:rPr lang="en-US" sz="3600" b="1" dirty="0" err="1">
                          <a:solidFill>
                            <a:srgbClr val="002060"/>
                          </a:solidFill>
                        </a:rPr>
                        <a:t>kích</a:t>
                      </a:r>
                      <a:r>
                        <a:rPr lang="en-US" sz="3600" b="1" dirty="0">
                          <a:solidFill>
                            <a:srgbClr val="002060"/>
                          </a:solidFill>
                        </a:rPr>
                        <a:t> </a:t>
                      </a:r>
                      <a:r>
                        <a:rPr lang="en-US" sz="3600" b="1" dirty="0" err="1">
                          <a:solidFill>
                            <a:srgbClr val="002060"/>
                          </a:solidFill>
                        </a:rPr>
                        <a:t>cá</a:t>
                      </a:r>
                      <a:r>
                        <a:rPr lang="en-US" sz="3600" b="1" dirty="0">
                          <a:solidFill>
                            <a:srgbClr val="002060"/>
                          </a:solidFill>
                        </a:rPr>
                        <a:t> </a:t>
                      </a:r>
                      <a:r>
                        <a:rPr lang="en-US" sz="3600" b="1" dirty="0" err="1">
                          <a:solidFill>
                            <a:srgbClr val="002060"/>
                          </a:solidFill>
                        </a:rPr>
                        <a:t>nhân</a:t>
                      </a:r>
                      <a:r>
                        <a:rPr lang="en-US" sz="3600" b="1" dirty="0">
                          <a:solidFill>
                            <a:srgbClr val="002060"/>
                          </a:solidFill>
                        </a:rPr>
                        <a:t> </a:t>
                      </a:r>
                      <a:r>
                        <a:rPr lang="en-US" sz="3600" b="1" dirty="0" err="1">
                          <a:solidFill>
                            <a:srgbClr val="002060"/>
                          </a:solidFill>
                        </a:rPr>
                        <a:t>tốt</a:t>
                      </a:r>
                      <a:r>
                        <a:rPr lang="en-US" sz="3600" b="1" dirty="0">
                          <a:solidFill>
                            <a:srgbClr val="002060"/>
                          </a:solidFill>
                        </a:rPr>
                        <a:t> </a:t>
                      </a:r>
                      <a:r>
                        <a:rPr lang="en-US" sz="3600" b="1" dirty="0" err="1">
                          <a:solidFill>
                            <a:srgbClr val="002060"/>
                          </a:solidFill>
                        </a:rPr>
                        <a:t>thì</a:t>
                      </a:r>
                      <a:r>
                        <a:rPr lang="en-US" sz="3600" b="1" dirty="0">
                          <a:solidFill>
                            <a:srgbClr val="002060"/>
                          </a:solidFill>
                        </a:rPr>
                        <a:t> </a:t>
                      </a:r>
                      <a:r>
                        <a:rPr lang="en-US" sz="3600" b="1" dirty="0" err="1">
                          <a:solidFill>
                            <a:srgbClr val="002060"/>
                          </a:solidFill>
                        </a:rPr>
                        <a:t>sẽ</a:t>
                      </a:r>
                      <a:r>
                        <a:rPr lang="en-US" sz="3600" b="1" dirty="0">
                          <a:solidFill>
                            <a:srgbClr val="002060"/>
                          </a:solidFill>
                        </a:rPr>
                        <a:t> </a:t>
                      </a:r>
                      <a:br>
                        <a:rPr lang="en-US" sz="3600" b="1" dirty="0">
                          <a:solidFill>
                            <a:srgbClr val="002060"/>
                          </a:solidFill>
                        </a:rPr>
                      </a:br>
                      <a:r>
                        <a:rPr lang="en-US" sz="3600" b="1" dirty="0" err="1">
                          <a:solidFill>
                            <a:srgbClr val="002060"/>
                          </a:solidFill>
                        </a:rPr>
                        <a:t>xứng</a:t>
                      </a:r>
                      <a:r>
                        <a:rPr lang="en-US" sz="3600" b="1" dirty="0">
                          <a:solidFill>
                            <a:srgbClr val="002060"/>
                          </a:solidFill>
                        </a:rPr>
                        <a:t> </a:t>
                      </a:r>
                      <a:r>
                        <a:rPr lang="en-US" sz="3600" b="1" dirty="0" err="1">
                          <a:solidFill>
                            <a:srgbClr val="002060"/>
                          </a:solidFill>
                        </a:rPr>
                        <a:t>đáng</a:t>
                      </a:r>
                      <a:r>
                        <a:rPr lang="en-US" sz="3600" b="1" dirty="0">
                          <a:solidFill>
                            <a:srgbClr val="002060"/>
                          </a:solidFill>
                        </a:rPr>
                        <a:t> </a:t>
                      </a:r>
                      <a:r>
                        <a:rPr lang="en-US" sz="3600" b="1" dirty="0" err="1">
                          <a:solidFill>
                            <a:srgbClr val="002060"/>
                          </a:solidFill>
                        </a:rPr>
                        <a:t>với</a:t>
                      </a:r>
                      <a:r>
                        <a:rPr lang="en-US" sz="3600" b="1" dirty="0">
                          <a:solidFill>
                            <a:srgbClr val="002060"/>
                          </a:solidFill>
                        </a:rPr>
                        <a:t> </a:t>
                      </a:r>
                      <a:r>
                        <a:rPr lang="en-US" sz="3600" b="1" dirty="0" err="1">
                          <a:solidFill>
                            <a:srgbClr val="002060"/>
                          </a:solidFill>
                        </a:rPr>
                        <a:t>thứ</a:t>
                      </a:r>
                      <a:r>
                        <a:rPr lang="en-US" sz="3600" b="1" dirty="0">
                          <a:solidFill>
                            <a:srgbClr val="002060"/>
                          </a:solidFill>
                        </a:rPr>
                        <a:t> </a:t>
                      </a:r>
                      <a:r>
                        <a:rPr lang="en-US" sz="3600" b="1" dirty="0" err="1">
                          <a:solidFill>
                            <a:srgbClr val="002060"/>
                          </a:solidFill>
                        </a:rPr>
                        <a:t>khác</a:t>
                      </a:r>
                      <a:r>
                        <a:rPr lang="vi-VN" sz="3600" b="1" dirty="0">
                          <a:solidFill>
                            <a:srgbClr val="00206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2426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Trong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một</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trong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những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cuộc</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tranh</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luận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nổi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tiếng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với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Abraham Lincoln, Stephen Douglas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đã</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chê</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bai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nguồn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gốc</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khiêm</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tốn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của</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Lincoln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và</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đặc</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biệt</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là</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sự</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nghiệp</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ngắn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ngủi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của</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Lincoln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với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tư</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cách</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là</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một</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thủ</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kho</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Lincoln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trả</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lời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Đã</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nhiều</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lần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tôi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đứng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ở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một</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bên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quầy</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và</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bán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rượu</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whisky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cho</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ông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Douglas ở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phía</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bên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kia</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Nhưng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bây</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giờ</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có</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sự</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khác</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biệt</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giữa</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chúng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tôi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Tôi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đã</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rời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khỏi</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quầy</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của</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mình</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nhưng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ông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ấy</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vẫn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bám</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lấy</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anh</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ấy</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vẫn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ngoan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cường</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hơn</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bao</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giờ</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3200" b="0" kern="1200" dirty="0" err="1">
                          <a:solidFill>
                            <a:schemeClr val="tx1"/>
                          </a:solidFill>
                          <a:effectLst/>
                          <a:latin typeface="Times New Roman" panose="02020603050405020304" pitchFamily="18" charset="0"/>
                          <a:ea typeface="+mn-ea"/>
                          <a:cs typeface="Times New Roman" panose="02020603050405020304" pitchFamily="18" charset="0"/>
                        </a:rPr>
                        <a:t>hết</a:t>
                      </a:r>
                      <a:r>
                        <a:rPr lang="en-US" sz="3200" b="0" kern="1200" dirty="0">
                          <a:solidFill>
                            <a:schemeClr val="tx1"/>
                          </a:solidFill>
                          <a:effectLst/>
                          <a:latin typeface="Times New Roman" panose="02020603050405020304" pitchFamily="18" charset="0"/>
                          <a:ea typeface="+mn-ea"/>
                          <a:cs typeface="Times New Roman" panose="02020603050405020304" pitchFamily="18" charset="0"/>
                        </a:rPr>
                        <a:t>."</a:t>
                      </a:r>
                      <a:endParaRPr lang="vi-VN" sz="3200" b="1" kern="1200" dirty="0">
                        <a:solidFill>
                          <a:schemeClr val="tx1"/>
                        </a:solidFill>
                        <a:effectLst/>
                        <a:latin typeface="Times New Roman" panose="02020603050405020304" pitchFamily="18" charset="0"/>
                        <a:ea typeface="+mn-ea"/>
                        <a:cs typeface="Times New Roman" panose="02020603050405020304" pitchFamily="18" charset="0"/>
                      </a:endParaRPr>
                    </a:p>
                    <a:p>
                      <a:endParaRPr lang="vi-V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21" y="260648"/>
            <a:ext cx="10971372" cy="6048671"/>
          </a:xfrm>
        </p:spPr>
        <p:txBody>
          <a:bodyPr>
            <a:noAutofit/>
          </a:bodyPr>
          <a:lstStyle/>
          <a:p>
            <a:pPr marL="0" indent="0">
              <a:lnSpc>
                <a:spcPct val="120000"/>
              </a:lnSpc>
              <a:buNone/>
            </a:pPr>
            <a:r>
              <a:rPr lang="en-US" sz="2000" dirty="0" err="1">
                <a:latin typeface="Times New Roman" panose="02020603050405020304" pitchFamily="18" charset="0"/>
                <a:cs typeface="Times New Roman" panose="02020603050405020304" pitchFamily="18" charset="0"/>
              </a:rPr>
              <a:t>Hãy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nhầm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biện</a:t>
            </a:r>
            <a:r>
              <a:rPr lang="en-US" sz="2000" dirty="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a:p>
            <a:pPr marL="0" indent="0">
              <a:lnSpc>
                <a:spcPct val="120000"/>
              </a:lnSpc>
              <a:buNone/>
            </a:pPr>
            <a:r>
              <a:rPr lang="fr-FR" sz="2000" dirty="0" err="1">
                <a:latin typeface="Times New Roman" panose="02020603050405020304" pitchFamily="18" charset="0"/>
                <a:cs typeface="Times New Roman" panose="02020603050405020304" pitchFamily="18" charset="0"/>
              </a:rPr>
              <a:t>Đây</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một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ví</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dụ</a:t>
            </a:r>
            <a:r>
              <a:rPr lang="fr-FR" sz="2000" dirty="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a:p>
            <a:pPr>
              <a:lnSpc>
                <a:spcPct val="120000"/>
              </a:lnSpc>
            </a:pPr>
            <a:r>
              <a:rPr lang="fr-FR" sz="2000" dirty="0" err="1">
                <a:latin typeface="Times New Roman" panose="02020603050405020304" pitchFamily="18" charset="0"/>
                <a:cs typeface="Times New Roman" panose="02020603050405020304" pitchFamily="18" charset="0"/>
              </a:rPr>
              <a:t>Hàng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triệu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người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dân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vô</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tội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đã</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chết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trong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các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cuộc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thanh</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trừng</a:t>
            </a:r>
            <a:r>
              <a:rPr lang="fr-FR" sz="2000" dirty="0">
                <a:latin typeface="Times New Roman" panose="02020603050405020304" pitchFamily="18" charset="0"/>
                <a:cs typeface="Times New Roman" panose="02020603050405020304" pitchFamily="18" charset="0"/>
              </a:rPr>
              <a:t> ý </a:t>
            </a:r>
            <a:r>
              <a:rPr lang="fr-FR" sz="2000" dirty="0" err="1">
                <a:latin typeface="Times New Roman" panose="02020603050405020304" pitchFamily="18" charset="0"/>
                <a:cs typeface="Times New Roman" panose="02020603050405020304" pitchFamily="18" charset="0"/>
              </a:rPr>
              <a:t>thức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hệ</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tàn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nhẫn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của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Stalin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Rõ</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ràng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Stalin</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một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trong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những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nhà</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độc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tài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tàn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bạo</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nhất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thế</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kỷ</a:t>
            </a:r>
            <a:r>
              <a:rPr lang="fr-FR" sz="2000" dirty="0">
                <a:latin typeface="Times New Roman" panose="02020603050405020304" pitchFamily="18" charset="0"/>
                <a:cs typeface="Times New Roman" panose="02020603050405020304" pitchFamily="18" charset="0"/>
              </a:rPr>
              <a:t> XX. </a:t>
            </a:r>
            <a:endParaRPr lang="vi-VN" sz="2000" dirty="0">
              <a:latin typeface="Times New Roman" panose="02020603050405020304" pitchFamily="18" charset="0"/>
              <a:cs typeface="Times New Roman" panose="02020603050405020304" pitchFamily="18" charset="0"/>
            </a:endParaRPr>
          </a:p>
          <a:p>
            <a:pPr>
              <a:lnSpc>
                <a:spcPct val="120000"/>
              </a:lnSpc>
            </a:pP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Sự</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kích</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cá</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nhân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này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phải</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một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lời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ngụy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biện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bởi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vì</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có</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lập</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luận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nào</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bị</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bác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bỏ</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vì</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lý</a:t>
            </a:r>
            <a:r>
              <a:rPr lang="fr-FR" sz="2000" dirty="0">
                <a:latin typeface="Times New Roman" panose="02020603050405020304" pitchFamily="18" charset="0"/>
                <a:cs typeface="Times New Roman" panose="02020603050405020304" pitchFamily="18" charset="0"/>
              </a:rPr>
              <a:t> do </a:t>
            </a:r>
            <a:r>
              <a:rPr lang="fr-FR" sz="2000" dirty="0" err="1">
                <a:latin typeface="Times New Roman" panose="02020603050405020304" pitchFamily="18" charset="0"/>
                <a:cs typeface="Times New Roman" panose="02020603050405020304" pitchFamily="18" charset="0"/>
              </a:rPr>
              <a:t>cá</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nhân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liên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quan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có</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lời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khẳng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định</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sai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lầm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nào</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rằng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bất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kỳ</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lập</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luận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cụ</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thể</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nào</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của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Stalin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đều</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xấu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bởi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vì</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bản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thân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Stalin</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một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người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xấu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Trên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thực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tế</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lập</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luận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này</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một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lập</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luận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tốt</a:t>
            </a:r>
            <a:r>
              <a:rPr lang="fr-FR" sz="2000" dirty="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a:p>
            <a:pPr marL="0" indent="0">
              <a:lnSpc>
                <a:spcPct val="120000"/>
              </a:lnSpc>
              <a:buNone/>
            </a:pPr>
            <a:r>
              <a:rPr lang="fr-FR" sz="2000" dirty="0" err="1">
                <a:latin typeface="Times New Roman" panose="02020603050405020304" pitchFamily="18" charset="0"/>
                <a:cs typeface="Times New Roman" panose="02020603050405020304" pitchFamily="18" charset="0"/>
              </a:rPr>
              <a:t>Đây</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một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ví</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dụ</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khác</a:t>
            </a:r>
            <a:r>
              <a:rPr lang="fr-FR" sz="2000" dirty="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a:p>
            <a:pPr>
              <a:lnSpc>
                <a:spcPct val="120000"/>
              </a:lnSpc>
            </a:pPr>
            <a:r>
              <a:rPr lang="fr-FR" sz="2000" dirty="0" err="1">
                <a:latin typeface="Times New Roman" panose="02020603050405020304" pitchFamily="18" charset="0"/>
                <a:cs typeface="Times New Roman" panose="02020603050405020304" pitchFamily="18" charset="0"/>
              </a:rPr>
              <a:t>Becky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Fibber</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đã</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làm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chứng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rằng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cô</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ấy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đã</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nhìn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thấy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khách</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hàng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của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tôi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cướp</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Ngân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hàng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Quốc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gia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Đầu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tiên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Nhưng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cô</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Fibber</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đã</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hai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lần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bị</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kết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tội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khai</a:t>
            </a:r>
            <a:r>
              <a:rPr lang="fr-FR" sz="2000" dirty="0">
                <a:latin typeface="Times New Roman" panose="02020603050405020304" pitchFamily="18" charset="0"/>
                <a:cs typeface="Times New Roman" panose="02020603050405020304" pitchFamily="18" charset="0"/>
              </a:rPr>
              <a:t> man. </a:t>
            </a:r>
            <a:r>
              <a:rPr lang="fr-FR" sz="2000" dirty="0" err="1">
                <a:latin typeface="Times New Roman" panose="02020603050405020304" pitchFamily="18" charset="0"/>
                <a:cs typeface="Times New Roman" panose="02020603050405020304" pitchFamily="18" charset="0"/>
              </a:rPr>
              <a:t>Ngoài</a:t>
            </a:r>
            <a:r>
              <a:rPr lang="fr-FR" sz="2000" dirty="0">
                <a:latin typeface="Times New Roman" panose="02020603050405020304" pitchFamily="18" charset="0"/>
                <a:cs typeface="Times New Roman" panose="02020603050405020304" pitchFamily="18" charset="0"/>
              </a:rPr>
              <a:t> ra, </a:t>
            </a:r>
            <a:r>
              <a:rPr lang="fr-FR" sz="2000" dirty="0" err="1">
                <a:latin typeface="Times New Roman" panose="02020603050405020304" pitchFamily="18" charset="0"/>
                <a:cs typeface="Times New Roman" panose="02020603050405020304" pitchFamily="18" charset="0"/>
              </a:rPr>
              <a:t>bạn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đã</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nghe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mẹ</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của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cô</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Fibber</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làm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chứng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rằng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cô</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ấy</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một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kẻ</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nói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dối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bệnh</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hoạn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Vì</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vậy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bạn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nên</a:t>
            </a:r>
            <a:r>
              <a:rPr lang="fr-FR" sz="2000" dirty="0">
                <a:latin typeface="Times New Roman" panose="02020603050405020304" pitchFamily="18" charset="0"/>
                <a:cs typeface="Times New Roman" panose="02020603050405020304" pitchFamily="18" charset="0"/>
              </a:rPr>
              <a:t> tin </a:t>
            </a:r>
            <a:r>
              <a:rPr lang="fr-FR" sz="2000" dirty="0" err="1">
                <a:latin typeface="Times New Roman" panose="02020603050405020304" pitchFamily="18" charset="0"/>
                <a:cs typeface="Times New Roman" panose="02020603050405020304" pitchFamily="18" charset="0"/>
              </a:rPr>
              <a:t>vào</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lời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khai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của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cô</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Fibber</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chống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lại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thân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chủ</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của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tôi</a:t>
            </a:r>
            <a:r>
              <a:rPr lang="fr-FR" sz="2000" dirty="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a:p>
            <a:pPr>
              <a:lnSpc>
                <a:spcPct val="120000"/>
              </a:lnSpc>
            </a:pPr>
            <a:r>
              <a:rPr lang="fr-FR" sz="2000" dirty="0" err="1">
                <a:latin typeface="Times New Roman" panose="02020603050405020304" pitchFamily="18" charset="0"/>
                <a:cs typeface="Times New Roman" panose="02020603050405020304" pitchFamily="18" charset="0"/>
              </a:rPr>
              <a:t>Vấn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đề</a:t>
            </a:r>
            <a:r>
              <a:rPr lang="fr-FR" sz="2000" dirty="0">
                <a:latin typeface="Times New Roman" panose="02020603050405020304" pitchFamily="18" charset="0"/>
                <a:cs typeface="Times New Roman" panose="02020603050405020304" pitchFamily="18" charset="0"/>
              </a:rPr>
              <a:t> ở </a:t>
            </a:r>
            <a:r>
              <a:rPr lang="fr-FR" sz="2000" dirty="0" err="1">
                <a:latin typeface="Times New Roman" panose="02020603050405020304" pitchFamily="18" charset="0"/>
                <a:cs typeface="Times New Roman" panose="02020603050405020304" pitchFamily="18" charset="0"/>
              </a:rPr>
              <a:t>đây</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liệu</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cô</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Fibber</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có</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phải</a:t>
            </a:r>
            <a:r>
              <a:rPr lang="fr-FR" sz="2000" dirty="0">
                <a:latin typeface="Times New Roman" panose="02020603050405020304" pitchFamily="18" charset="0"/>
                <a:cs typeface="Times New Roman" panose="02020603050405020304" pitchFamily="18" charset="0"/>
              </a:rPr>
              <a:t> là </a:t>
            </a:r>
            <a:r>
              <a:rPr lang="fr-FR" sz="2000" dirty="0" err="1">
                <a:latin typeface="Times New Roman" panose="02020603050405020304" pitchFamily="18" charset="0"/>
                <a:cs typeface="Times New Roman" panose="02020603050405020304" pitchFamily="18" charset="0"/>
              </a:rPr>
              <a:t>nhân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chứng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đáng</a:t>
            </a:r>
            <a:r>
              <a:rPr lang="fr-FR" sz="2000" dirty="0">
                <a:latin typeface="Times New Roman" panose="02020603050405020304" pitchFamily="18" charset="0"/>
                <a:cs typeface="Times New Roman" panose="02020603050405020304" pitchFamily="18" charset="0"/>
              </a:rPr>
              <a:t> tin </a:t>
            </a:r>
            <a:r>
              <a:rPr lang="fr-FR" sz="2000" dirty="0" err="1">
                <a:latin typeface="Times New Roman" panose="02020603050405020304" pitchFamily="18" charset="0"/>
                <a:cs typeface="Times New Roman" panose="02020603050405020304" pitchFamily="18" charset="0"/>
              </a:rPr>
              <a:t>cậy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hay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Bởi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vì</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sự</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kích</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cá</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nhân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của</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người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tranh</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luận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có</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liên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quan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đến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vấn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đề</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này</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nên</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không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có</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sai</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lầm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nào</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được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thực</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hiện</a:t>
            </a:r>
            <a:r>
              <a:rPr lang="fr-FR"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0" indent="0">
              <a:buNone/>
            </a:pPr>
            <a:endParaRPr lang="vi-V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116632"/>
            <a:ext cx="10971372" cy="1143000"/>
          </a:xfrm>
        </p:spPr>
        <p:txBody>
          <a:bodyPr>
            <a:normAutofit fontScale="90000"/>
          </a:bodyPr>
          <a:lstStyle/>
          <a:p>
            <a:r>
              <a:rPr lang="fr-FR" smtClean="0">
                <a:solidFill>
                  <a:schemeClr val="tx2">
                    <a:lumMod val="60000"/>
                    <a:lumOff val="40000"/>
                  </a:schemeClr>
                </a:solidFill>
              </a:rPr>
              <a:t>NGỤY BIỆN CÔNG KÍCH ĐỘNG </a:t>
            </a:r>
            <a:r>
              <a:rPr lang="fr-FR" smtClean="0">
                <a:solidFill>
                  <a:schemeClr val="tx2">
                    <a:lumMod val="60000"/>
                    <a:lumOff val="40000"/>
                  </a:schemeClr>
                </a:solidFill>
              </a:rPr>
              <a:t>CƠ</a:t>
            </a:r>
            <a:r>
              <a:rPr lang="fr-FR" b="1">
                <a:solidFill>
                  <a:schemeClr val="tx2">
                    <a:lumMod val="60000"/>
                    <a:lumOff val="40000"/>
                  </a:schemeClr>
                </a:solidFill>
              </a:rPr>
              <a:t/>
            </a:r>
            <a:br>
              <a:rPr lang="fr-FR" b="1">
                <a:solidFill>
                  <a:schemeClr val="tx2">
                    <a:lumMod val="60000"/>
                    <a:lumOff val="40000"/>
                  </a:schemeClr>
                </a:solidFill>
              </a:rPr>
            </a:br>
            <a:r>
              <a:rPr lang="fr-FR" smtClean="0">
                <a:solidFill>
                  <a:schemeClr val="tx2">
                    <a:lumMod val="60000"/>
                    <a:lumOff val="40000"/>
                  </a:schemeClr>
                </a:solidFill>
              </a:rPr>
              <a:t>( Attacking </a:t>
            </a:r>
            <a:r>
              <a:rPr lang="fr-FR">
                <a:solidFill>
                  <a:schemeClr val="tx2">
                    <a:lumMod val="60000"/>
                    <a:lumOff val="40000"/>
                  </a:schemeClr>
                </a:solidFill>
              </a:rPr>
              <a:t>the </a:t>
            </a:r>
            <a:r>
              <a:rPr lang="fr-FR" smtClean="0">
                <a:solidFill>
                  <a:schemeClr val="tx2">
                    <a:lumMod val="60000"/>
                    <a:lumOff val="40000"/>
                  </a:schemeClr>
                </a:solidFill>
              </a:rPr>
              <a:t>Motive )</a:t>
            </a:r>
            <a:endParaRPr lang="vi-VN" dirty="0">
              <a:solidFill>
                <a:schemeClr val="tx2">
                  <a:lumMod val="60000"/>
                  <a:lumOff val="40000"/>
                </a:schemeClr>
              </a:solidFill>
            </a:endParaRPr>
          </a:p>
        </p:txBody>
      </p:sp>
      <p:sp>
        <p:nvSpPr>
          <p:cNvPr id="3" name="Content Placeholder 2"/>
          <p:cNvSpPr>
            <a:spLocks noGrp="1"/>
          </p:cNvSpPr>
          <p:nvPr>
            <p:ph idx="1"/>
          </p:nvPr>
        </p:nvSpPr>
        <p:spPr>
          <a:xfrm>
            <a:off x="609521" y="1268760"/>
            <a:ext cx="10971372" cy="5328592"/>
          </a:xfrm>
        </p:spPr>
        <p:txBody>
          <a:bodyPr>
            <a:normAutofit fontScale="92500"/>
          </a:bodyPr>
          <a:lstStyle/>
          <a:p>
            <a:pPr marL="0" indent="0">
              <a:buNone/>
            </a:pPr>
            <a:r>
              <a:rPr lang="vi-VN" sz="2800" dirty="0">
                <a:latin typeface="+mj-lt"/>
              </a:rPr>
              <a:t>Liên quan chặt chẽ đến ngụy biện tấn công cá nhân là ngụy biện của động cơ tấn công. Tấn công động cơ là lỗi chỉ trích động cơ của một người khi đưa ra một lập luận hoặc tuyên bố cụ thể, thay vì xem xét giá trị của chính lập luận hoặc tuyên bố đó. </a:t>
            </a:r>
          </a:p>
          <a:p>
            <a:pPr marL="0" indent="0">
              <a:buNone/>
            </a:pPr>
            <a:r>
              <a:rPr lang="fr-FR" sz="2600" dirty="0" err="1">
                <a:latin typeface="Times New Roman" panose="02020603050405020304" pitchFamily="18" charset="0"/>
                <a:cs typeface="Times New Roman" panose="02020603050405020304" pitchFamily="18" charset="0"/>
              </a:rPr>
              <a:t>Dưới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đây</a:t>
            </a:r>
            <a:r>
              <a:rPr lang="fr-FR" sz="2600" dirty="0">
                <a:latin typeface="Times New Roman" panose="02020603050405020304" pitchFamily="18" charset="0"/>
                <a:cs typeface="Times New Roman" panose="02020603050405020304" pitchFamily="18" charset="0"/>
              </a:rPr>
              <a:t> là </a:t>
            </a:r>
            <a:r>
              <a:rPr lang="fr-FR" sz="2600" dirty="0" err="1">
                <a:latin typeface="Times New Roman" panose="02020603050405020304" pitchFamily="18" charset="0"/>
                <a:cs typeface="Times New Roman" panose="02020603050405020304" pitchFamily="18" charset="0"/>
              </a:rPr>
              <a:t>hai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ví</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dụ</a:t>
            </a:r>
            <a:r>
              <a:rPr lang="fr-FR" sz="2600" dirty="0">
                <a:latin typeface="Times New Roman" panose="02020603050405020304" pitchFamily="18" charset="0"/>
                <a:cs typeface="Times New Roman" panose="02020603050405020304" pitchFamily="18" charset="0"/>
              </a:rPr>
              <a:t>:</a:t>
            </a:r>
            <a:endParaRPr lang="vi-VN" sz="2600" b="1" dirty="0">
              <a:latin typeface="Times New Roman" panose="02020603050405020304" pitchFamily="18" charset="0"/>
              <a:cs typeface="Times New Roman" panose="02020603050405020304" pitchFamily="18" charset="0"/>
            </a:endParaRPr>
          </a:p>
          <a:p>
            <a:r>
              <a:rPr lang="fr-FR" sz="2600" dirty="0">
                <a:latin typeface="Times New Roman" panose="02020603050405020304" pitchFamily="18" charset="0"/>
                <a:cs typeface="Times New Roman" panose="02020603050405020304" pitchFamily="18" charset="0"/>
              </a:rPr>
              <a:t> 4/20 </a:t>
            </a:r>
            <a:r>
              <a:rPr lang="fr-FR" sz="2600" dirty="0" err="1">
                <a:latin typeface="Times New Roman" panose="02020603050405020304" pitchFamily="18" charset="0"/>
                <a:cs typeface="Times New Roman" panose="02020603050405020304" pitchFamily="18" charset="0"/>
              </a:rPr>
              <a:t>Giáo</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sư</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Michaelson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đã</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lập</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luận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ủng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hộ</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nhiệm</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kỳ</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học</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tập</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Nhưng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tại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sao</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chúng</a:t>
            </a:r>
            <a:r>
              <a:rPr lang="fr-FR" sz="2600" dirty="0">
                <a:latin typeface="Times New Roman" panose="02020603050405020304" pitchFamily="18" charset="0"/>
                <a:cs typeface="Times New Roman" panose="02020603050405020304" pitchFamily="18" charset="0"/>
              </a:rPr>
              <a:t> ta </a:t>
            </a:r>
            <a:r>
              <a:rPr lang="fr-FR" sz="2600" dirty="0" err="1">
                <a:latin typeface="Times New Roman" panose="02020603050405020304" pitchFamily="18" charset="0"/>
                <a:cs typeface="Times New Roman" panose="02020603050405020304" pitchFamily="18" charset="0"/>
              </a:rPr>
              <a:t>lại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phải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nghe</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giáo</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sư</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Michaelson</a:t>
            </a:r>
            <a:r>
              <a:rPr lang="fr-FR" sz="2600" dirty="0">
                <a:latin typeface="Times New Roman" panose="02020603050405020304" pitchFamily="18" charset="0"/>
                <a:cs typeface="Times New Roman" panose="02020603050405020304" pitchFamily="18" charset="0"/>
              </a:rPr>
              <a:t>? Là </a:t>
            </a:r>
            <a:r>
              <a:rPr lang="fr-FR" sz="2600" dirty="0" err="1">
                <a:latin typeface="Times New Roman" panose="02020603050405020304" pitchFamily="18" charset="0"/>
                <a:cs typeface="Times New Roman" panose="02020603050405020304" pitchFamily="18" charset="0"/>
              </a:rPr>
              <a:t>một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giáo</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sư</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được</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bổ</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nhiệm</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tất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nhiên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ông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ấy</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ủng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hộ</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việc</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bổ</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nhiệm</a:t>
            </a:r>
            <a:r>
              <a:rPr lang="fr-FR" sz="2600" dirty="0">
                <a:latin typeface="Times New Roman" panose="02020603050405020304" pitchFamily="18" charset="0"/>
                <a:cs typeface="Times New Roman" panose="02020603050405020304" pitchFamily="18" charset="0"/>
              </a:rPr>
              <a:t>.</a:t>
            </a:r>
            <a:endParaRPr lang="vi-VN" sz="2600" b="1" dirty="0">
              <a:latin typeface="Times New Roman" panose="02020603050405020304" pitchFamily="18" charset="0"/>
              <a:cs typeface="Times New Roman" panose="02020603050405020304" pitchFamily="18" charset="0"/>
            </a:endParaRPr>
          </a:p>
          <a:p>
            <a:r>
              <a:rPr lang="fr-FR" sz="2600" dirty="0">
                <a:latin typeface="Times New Roman" panose="02020603050405020304" pitchFamily="18" charset="0"/>
                <a:cs typeface="Times New Roman" panose="02020603050405020304" pitchFamily="18" charset="0"/>
              </a:rPr>
              <a:t> Barbara Simmons, </a:t>
            </a:r>
            <a:r>
              <a:rPr lang="fr-FR" sz="2600" dirty="0" err="1">
                <a:latin typeface="Times New Roman" panose="02020603050405020304" pitchFamily="18" charset="0"/>
                <a:cs typeface="Times New Roman" panose="02020603050405020304" pitchFamily="18" charset="0"/>
              </a:rPr>
              <a:t>chủ</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tịch</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Hiệp</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hội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Luật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sư</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Xét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xử</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Hoa</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Kỳ</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đã</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lập</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luận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rằng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không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nên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giới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hạn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các</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khoản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bồi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thường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thiệt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hại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mang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tính</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trừng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phạt</a:t>
            </a:r>
            <a:r>
              <a:rPr lang="fr-FR" sz="2600" dirty="0">
                <a:latin typeface="Times New Roman" panose="02020603050405020304" pitchFamily="18" charset="0"/>
                <a:cs typeface="Times New Roman" panose="02020603050405020304" pitchFamily="18" charset="0"/>
              </a:rPr>
              <a:t> do </a:t>
            </a:r>
            <a:r>
              <a:rPr lang="fr-FR" sz="2600" dirty="0" err="1">
                <a:latin typeface="Times New Roman" panose="02020603050405020304" pitchFamily="18" charset="0"/>
                <a:cs typeface="Times New Roman" panose="02020603050405020304" pitchFamily="18" charset="0"/>
              </a:rPr>
              <a:t>kiện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tụng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về</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thuốc</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lá</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Nhưng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đây</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chính</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xác</a:t>
            </a:r>
            <a:r>
              <a:rPr lang="fr-FR" sz="2600" dirty="0">
                <a:latin typeface="Times New Roman" panose="02020603050405020304" pitchFamily="18" charset="0"/>
                <a:cs typeface="Times New Roman" panose="02020603050405020304" pitchFamily="18" charset="0"/>
              </a:rPr>
              <a:t> là </a:t>
            </a:r>
            <a:r>
              <a:rPr lang="fr-FR" sz="2600" dirty="0" err="1">
                <a:latin typeface="Times New Roman" panose="02020603050405020304" pitchFamily="18" charset="0"/>
                <a:cs typeface="Times New Roman" panose="02020603050405020304" pitchFamily="18" charset="0"/>
              </a:rPr>
              <a:t>những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gì</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bạn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mong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đợi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cô</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ấy</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nói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Các</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luật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sư</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xét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xử</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có</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thể</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mất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hàng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tỷ</a:t>
            </a:r>
            <a:r>
              <a:rPr lang="fr-FR" sz="2600" dirty="0">
                <a:latin typeface="Times New Roman" panose="02020603050405020304" pitchFamily="18" charset="0"/>
                <a:cs typeface="Times New Roman" panose="02020603050405020304" pitchFamily="18" charset="0"/>
              </a:rPr>
              <a:t> USD </a:t>
            </a:r>
            <a:r>
              <a:rPr lang="fr-FR" sz="2600" dirty="0" err="1">
                <a:latin typeface="Times New Roman" panose="02020603050405020304" pitchFamily="18" charset="0"/>
                <a:cs typeface="Times New Roman" panose="02020603050405020304" pitchFamily="18" charset="0"/>
              </a:rPr>
              <a:t>nếu</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mức</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bồi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thường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thiệt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hại</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trừng</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phạt</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như</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vậy</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bị</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hạn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chế</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Vì</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vậy</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chúng</a:t>
            </a:r>
            <a:r>
              <a:rPr lang="fr-FR" sz="2600" dirty="0">
                <a:latin typeface="Times New Roman" panose="02020603050405020304" pitchFamily="18" charset="0"/>
                <a:cs typeface="Times New Roman" panose="02020603050405020304" pitchFamily="18" charset="0"/>
              </a:rPr>
              <a:t> ta </a:t>
            </a:r>
            <a:r>
              <a:rPr lang="fr-FR" sz="2600" dirty="0" err="1">
                <a:latin typeface="Times New Roman" panose="02020603050405020304" pitchFamily="18" charset="0"/>
                <a:cs typeface="Times New Roman" panose="02020603050405020304" pitchFamily="18" charset="0"/>
              </a:rPr>
              <a:t>nên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bỏ</a:t>
            </a:r>
            <a:r>
              <a:rPr lang="fr-FR" sz="2600" dirty="0">
                <a:latin typeface="Times New Roman" panose="02020603050405020304" pitchFamily="18" charset="0"/>
                <a:cs typeface="Times New Roman" panose="02020603050405020304" pitchFamily="18" charset="0"/>
              </a:rPr>
              <a:t> qua </a:t>
            </a:r>
            <a:r>
              <a:rPr lang="fr-FR" sz="2600" dirty="0" err="1">
                <a:latin typeface="Times New Roman" panose="02020603050405020304" pitchFamily="18" charset="0"/>
                <a:cs typeface="Times New Roman" panose="02020603050405020304" pitchFamily="18" charset="0"/>
              </a:rPr>
              <a:t>lập</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luận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của</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bà</a:t>
            </a:r>
            <a:r>
              <a:rPr lang="fr-FR" sz="2600" dirty="0">
                <a:latin typeface="Times New Roman" panose="02020603050405020304" pitchFamily="18" charset="0"/>
                <a:cs typeface="Times New Roman" panose="02020603050405020304" pitchFamily="18" charset="0"/>
              </a:rPr>
              <a:t> Simmons. </a:t>
            </a:r>
            <a:endParaRPr lang="vi-VN" sz="2600" b="1" dirty="0">
              <a:latin typeface="Times New Roman" panose="02020603050405020304" pitchFamily="18" charset="0"/>
              <a:cs typeface="Times New Roman" panose="02020603050405020304" pitchFamily="18" charset="0"/>
            </a:endParaRPr>
          </a:p>
          <a:p>
            <a:pPr marL="0" indent="0">
              <a:buNone/>
            </a:pPr>
            <a:endParaRPr lang="vi-VN" sz="2800" b="1" dirty="0">
              <a:latin typeface="+mj-lt"/>
            </a:endParaRPr>
          </a:p>
          <a:p>
            <a:endParaRPr lang="vi-VN" sz="36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21" y="260648"/>
            <a:ext cx="10971372" cy="6264695"/>
          </a:xfrm>
        </p:spPr>
        <p:txBody>
          <a:bodyPr>
            <a:normAutofit fontScale="77500" lnSpcReduction="20000"/>
          </a:bodyPr>
          <a:lstStyle/>
          <a:p>
            <a:pPr marL="0" indent="0">
              <a:buNone/>
            </a:pPr>
            <a:r>
              <a:rPr lang="fr-FR" dirty="0" err="1">
                <a:latin typeface="Times New Roman" panose="02020603050405020304" pitchFamily="18" charset="0"/>
                <a:cs typeface="Times New Roman" panose="02020603050405020304" pitchFamily="18" charset="0"/>
              </a:rPr>
              <a:t>Lưu</a:t>
            </a:r>
            <a:r>
              <a:rPr lang="fr-FR" dirty="0">
                <a:latin typeface="Times New Roman" panose="02020603050405020304" pitchFamily="18" charset="0"/>
                <a:cs typeface="Times New Roman" panose="02020603050405020304" pitchFamily="18" charset="0"/>
              </a:rPr>
              <a:t> ý </a:t>
            </a:r>
            <a:r>
              <a:rPr lang="fr-FR" dirty="0" err="1">
                <a:latin typeface="Times New Roman" panose="02020603050405020304" pitchFamily="18" charset="0"/>
                <a:cs typeface="Times New Roman" panose="02020603050405020304" pitchFamily="18" charset="0"/>
              </a:rPr>
              <a:t>rằng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những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này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chung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mẫu</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X </a:t>
            </a:r>
            <a:r>
              <a:rPr lang="fr-FR" i="1" dirty="0" err="1">
                <a:latin typeface="Times New Roman" panose="02020603050405020304" pitchFamily="18" charset="0"/>
                <a:cs typeface="Times New Roman" panose="02020603050405020304" pitchFamily="18" charset="0"/>
              </a:rPr>
              <a:t>thiên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vị</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hoặc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có</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động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cơ</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đáng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ngờ</a:t>
            </a:r>
            <a:r>
              <a:rPr lang="fr-FR" i="1" dirty="0">
                <a:latin typeface="Times New Roman" panose="02020603050405020304" pitchFamily="18" charset="0"/>
                <a:cs typeface="Times New Roman" panose="02020603050405020304" pitchFamily="18" charset="0"/>
              </a:rPr>
              <a:t>. </a:t>
            </a:r>
            <a:endParaRPr lang="vi-VN" b="1" i="1" dirty="0">
              <a:latin typeface="Times New Roman" panose="02020603050405020304" pitchFamily="18" charset="0"/>
              <a:cs typeface="Times New Roman" panose="02020603050405020304" pitchFamily="18" charset="0"/>
            </a:endParaRPr>
          </a:p>
          <a:p>
            <a:r>
              <a:rPr lang="fr-FR" i="1" dirty="0" err="1">
                <a:latin typeface="Times New Roman" panose="02020603050405020304" pitchFamily="18" charset="0"/>
                <a:cs typeface="Times New Roman" panose="02020603050405020304" pitchFamily="18" charset="0"/>
              </a:rPr>
              <a:t>Vì</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vậy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lập</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luận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hoặc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yêu</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cầu</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X </a:t>
            </a:r>
            <a:r>
              <a:rPr lang="fr-FR" i="1" dirty="0" err="1">
                <a:latin typeface="Times New Roman" panose="02020603050405020304" pitchFamily="18" charset="0"/>
                <a:cs typeface="Times New Roman" panose="02020603050405020304" pitchFamily="18" charset="0"/>
              </a:rPr>
              <a:t>phải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bị</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bác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bỏ</a:t>
            </a:r>
            <a:endParaRPr lang="vi-VN" b="1" i="1"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Kiểu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này</a:t>
            </a:r>
            <a:r>
              <a:rPr lang="fr-FR" dirty="0">
                <a:latin typeface="Times New Roman" panose="02020603050405020304" pitchFamily="18" charset="0"/>
                <a:cs typeface="Times New Roman" panose="02020603050405020304" pitchFamily="18" charset="0"/>
              </a:rPr>
              <a:t> là </a:t>
            </a:r>
            <a:r>
              <a:rPr lang="fr-FR" dirty="0" err="1">
                <a:latin typeface="Times New Roman" panose="02020603050405020304" pitchFamily="18" charset="0"/>
                <a:cs typeface="Times New Roman" panose="02020603050405020304" pitchFamily="18" charset="0"/>
              </a:rPr>
              <a:t>sai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lầm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vì</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những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thành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kiến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hoặc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cơ</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đáng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ngờ</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đôi</a:t>
            </a:r>
            <a:r>
              <a:rPr lang="fr-FR" dirty="0">
                <a:latin typeface="Times New Roman" panose="02020603050405020304" pitchFamily="18" charset="0"/>
                <a:cs typeface="Times New Roman" panose="02020603050405020304" pitchFamily="18" charset="0"/>
              </a:rPr>
              <a:t> khi </a:t>
            </a:r>
            <a:r>
              <a:rPr lang="fr-FR" dirty="0" err="1">
                <a:latin typeface="Times New Roman" panose="02020603050405020304" pitchFamily="18" charset="0"/>
                <a:cs typeface="Times New Roman" panose="02020603050405020304" pitchFamily="18" charset="0"/>
              </a:rPr>
              <a:t>lại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đưa</a:t>
            </a:r>
            <a:r>
              <a:rPr lang="fr-FR" dirty="0">
                <a:latin typeface="Times New Roman" panose="02020603050405020304" pitchFamily="18" charset="0"/>
                <a:cs typeface="Times New Roman" panose="02020603050405020304" pitchFamily="18" charset="0"/>
              </a:rPr>
              <a:t> ra </a:t>
            </a:r>
            <a:r>
              <a:rPr lang="fr-FR" dirty="0" err="1">
                <a:latin typeface="Times New Roman" panose="02020603050405020304" pitchFamily="18" charset="0"/>
                <a:cs typeface="Times New Roman" panose="02020603050405020304" pitchFamily="18" charset="0"/>
              </a:rPr>
              <a:t>những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tốt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Bạn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đơn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giản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rằng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vì</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quyền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lợi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đảm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bảo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trong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vấn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bất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điểm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nào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họ</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đưa</a:t>
            </a:r>
            <a:r>
              <a:rPr lang="fr-FR" dirty="0">
                <a:latin typeface="Times New Roman" panose="02020603050405020304" pitchFamily="18" charset="0"/>
                <a:cs typeface="Times New Roman" panose="02020603050405020304" pitchFamily="18" charset="0"/>
              </a:rPr>
              <a:t> ra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vấn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phải</a:t>
            </a:r>
            <a:r>
              <a:rPr lang="fr-FR" dirty="0">
                <a:latin typeface="Times New Roman" panose="02020603050405020304" pitchFamily="18" charset="0"/>
                <a:cs typeface="Times New Roman" panose="02020603050405020304" pitchFamily="18" charset="0"/>
              </a:rPr>
              <a:t> là </a:t>
            </a:r>
            <a:r>
              <a:rPr lang="fr-FR" dirty="0" err="1">
                <a:latin typeface="Times New Roman" panose="02020603050405020304" pitchFamily="18" charset="0"/>
                <a:cs typeface="Times New Roman" panose="02020603050405020304" pitchFamily="18" charset="0"/>
              </a:rPr>
              <a:t>sai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hoặc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ủng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hộ</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yếu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kém</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Tuy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điều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trọng</a:t>
            </a:r>
            <a:r>
              <a:rPr lang="fr-FR" dirty="0">
                <a:latin typeface="Times New Roman" panose="02020603050405020304" pitchFamily="18" charset="0"/>
                <a:cs typeface="Times New Roman" panose="02020603050405020304" pitchFamily="18" charset="0"/>
              </a:rPr>
              <a:t> là </a:t>
            </a:r>
            <a:r>
              <a:rPr lang="fr-FR" dirty="0" err="1">
                <a:latin typeface="Times New Roman" panose="02020603050405020304" pitchFamily="18" charset="0"/>
                <a:cs typeface="Times New Roman" panose="02020603050405020304" pitchFamily="18" charset="0"/>
              </a:rPr>
              <a:t>phải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ra </a:t>
            </a:r>
            <a:r>
              <a:rPr lang="fr-FR" dirty="0" err="1">
                <a:latin typeface="Times New Roman" panose="02020603050405020304" pitchFamily="18" charset="0"/>
                <a:cs typeface="Times New Roman" panose="02020603050405020304" pitchFamily="18" charset="0"/>
              </a:rPr>
              <a:t>rằng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phải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tất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cuộc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tấn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cơ</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đều</a:t>
            </a:r>
            <a:r>
              <a:rPr lang="fr-FR" dirty="0">
                <a:latin typeface="Times New Roman" panose="02020603050405020304" pitchFamily="18" charset="0"/>
                <a:cs typeface="Times New Roman" panose="02020603050405020304" pitchFamily="18" charset="0"/>
              </a:rPr>
              <a:t> là </a:t>
            </a:r>
            <a:r>
              <a:rPr lang="fr-FR" dirty="0" err="1">
                <a:latin typeface="Times New Roman" panose="02020603050405020304" pitchFamily="18" charset="0"/>
                <a:cs typeface="Times New Roman" panose="02020603050405020304" pitchFamily="18" charset="0"/>
              </a:rPr>
              <a:t>ngụy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biện</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pPr marL="0" indent="0">
              <a:buNone/>
            </a:pPr>
            <a:r>
              <a:rPr lang="fr-FR" dirty="0" err="1">
                <a:latin typeface="Times New Roman" panose="02020603050405020304" pitchFamily="18" charset="0"/>
                <a:cs typeface="Times New Roman" panose="02020603050405020304" pitchFamily="18" charset="0"/>
              </a:rPr>
              <a:t>Dưới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đây</a:t>
            </a:r>
            <a:r>
              <a:rPr lang="fr-FR" dirty="0">
                <a:latin typeface="Times New Roman" panose="02020603050405020304" pitchFamily="18" charset="0"/>
                <a:cs typeface="Times New Roman" panose="02020603050405020304" pitchFamily="18" charset="0"/>
              </a:rPr>
              <a:t> là </a:t>
            </a:r>
            <a:r>
              <a:rPr lang="fr-FR" dirty="0" err="1">
                <a:latin typeface="Times New Roman" panose="02020603050405020304" pitchFamily="18" charset="0"/>
                <a:cs typeface="Times New Roman" panose="02020603050405020304" pitchFamily="18" charset="0"/>
              </a:rPr>
              <a:t>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a:t>
            </a:r>
            <a:r>
              <a:rPr lang="fr-FR" dirty="0">
                <a:latin typeface="Times New Roman" panose="02020603050405020304" pitchFamily="18" charset="0"/>
                <a:cs typeface="Times New Roman" panose="02020603050405020304" pitchFamily="18" charset="0"/>
              </a:rPr>
              <a:t>: </a:t>
            </a:r>
            <a:endParaRPr lang="vi-VN" b="1"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Burton </a:t>
            </a:r>
            <a:r>
              <a:rPr lang="fr-FR" i="1" dirty="0" err="1">
                <a:latin typeface="Times New Roman" panose="02020603050405020304" pitchFamily="18" charset="0"/>
                <a:cs typeface="Times New Roman" panose="02020603050405020304" pitchFamily="18" charset="0"/>
              </a:rPr>
              <a:t>Wexler</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người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phát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ngôn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Hiệp</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hội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những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người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trồng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thuốc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lá</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Hoa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Kỳ</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đã</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lập</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luận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rằng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không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có</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bằng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chứng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khoa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học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đáng</a:t>
            </a:r>
            <a:r>
              <a:rPr lang="fr-FR" i="1" dirty="0">
                <a:latin typeface="Times New Roman" panose="02020603050405020304" pitchFamily="18" charset="0"/>
                <a:cs typeface="Times New Roman" panose="02020603050405020304" pitchFamily="18" charset="0"/>
              </a:rPr>
              <a:t> tin </a:t>
            </a:r>
            <a:r>
              <a:rPr lang="fr-FR" i="1" dirty="0" err="1">
                <a:latin typeface="Times New Roman" panose="02020603050405020304" pitchFamily="18" charset="0"/>
                <a:cs typeface="Times New Roman" panose="02020603050405020304" pitchFamily="18" charset="0"/>
              </a:rPr>
              <a:t>cậy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nào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thấy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hút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thuốc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lá</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gây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ung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thư</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Với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sự</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thiên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vị</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rõ</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ràng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Wexler</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trong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vấn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đề</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này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những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lập</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luận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anh</a:t>
            </a:r>
            <a:r>
              <a:rPr lang="fr-FR" i="1" dirty="0">
                <a:latin typeface="Times New Roman" panose="02020603050405020304" pitchFamily="18" charset="0"/>
                <a:cs typeface="Times New Roman" panose="02020603050405020304" pitchFamily="18" charset="0"/>
              </a:rPr>
              <a:t> ta </a:t>
            </a:r>
            <a:r>
              <a:rPr lang="fr-FR" i="1" dirty="0" err="1">
                <a:latin typeface="Times New Roman" panose="02020603050405020304" pitchFamily="18" charset="0"/>
                <a:cs typeface="Times New Roman" panose="02020603050405020304" pitchFamily="18" charset="0"/>
              </a:rPr>
              <a:t>nên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được</a:t>
            </a:r>
            <a:r>
              <a:rPr lang="fr-FR" i="1" dirty="0">
                <a:latin typeface="Times New Roman" panose="02020603050405020304" pitchFamily="18" charset="0"/>
                <a:cs typeface="Times New Roman" panose="02020603050405020304" pitchFamily="18" charset="0"/>
              </a:rPr>
              <a:t> coi </a:t>
            </a:r>
            <a:r>
              <a:rPr lang="fr-FR" i="1" dirty="0" err="1">
                <a:latin typeface="Times New Roman" panose="02020603050405020304" pitchFamily="18" charset="0"/>
                <a:cs typeface="Times New Roman" panose="02020603050405020304" pitchFamily="18" charset="0"/>
              </a:rPr>
              <a:t>như</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muối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bỏ</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bể</a:t>
            </a:r>
            <a:r>
              <a:rPr lang="fr-FR" i="1" dirty="0">
                <a:latin typeface="Times New Roman" panose="02020603050405020304" pitchFamily="18" charset="0"/>
                <a:cs typeface="Times New Roman" panose="02020603050405020304" pitchFamily="18" charset="0"/>
              </a:rPr>
              <a:t>. </a:t>
            </a:r>
            <a:endParaRPr lang="vi-VN" b="1" i="1"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a:t>
            </a:r>
            <a:r>
              <a:rPr lang="fr-FR" i="1" dirty="0" err="1">
                <a:latin typeface="Times New Roman" panose="02020603050405020304" pitchFamily="18" charset="0"/>
                <a:cs typeface="Times New Roman" panose="02020603050405020304" pitchFamily="18" charset="0"/>
              </a:rPr>
              <a:t>Crusher</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Castellano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đã</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làm</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chứng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rằng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sát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thủ</a:t>
            </a:r>
            <a:r>
              <a:rPr lang="fr-FR" i="1" dirty="0">
                <a:latin typeface="Times New Roman" panose="02020603050405020304" pitchFamily="18" charset="0"/>
                <a:cs typeface="Times New Roman" panose="02020603050405020304" pitchFamily="18" charset="0"/>
              </a:rPr>
              <a:t> mafia Sam Milano </a:t>
            </a:r>
            <a:r>
              <a:rPr lang="fr-FR" i="1" dirty="0" err="1">
                <a:latin typeface="Times New Roman" panose="02020603050405020304" pitchFamily="18" charset="0"/>
                <a:cs typeface="Times New Roman" panose="02020603050405020304" pitchFamily="18" charset="0"/>
              </a:rPr>
              <a:t>đã</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có</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mặt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tại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nhà</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hát</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vào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thời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điểm</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người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cung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cấp</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thông</a:t>
            </a:r>
            <a:r>
              <a:rPr lang="fr-FR" i="1" dirty="0">
                <a:latin typeface="Times New Roman" panose="02020603050405020304" pitchFamily="18" charset="0"/>
                <a:cs typeface="Times New Roman" panose="02020603050405020304" pitchFamily="18" charset="0"/>
              </a:rPr>
              <a:t> tin </a:t>
            </a:r>
            <a:r>
              <a:rPr lang="fr-FR" i="1" dirty="0" err="1">
                <a:latin typeface="Times New Roman" panose="02020603050405020304" pitchFamily="18" charset="0"/>
                <a:cs typeface="Times New Roman" panose="02020603050405020304" pitchFamily="18" charset="0"/>
              </a:rPr>
              <a:t>cho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đám</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đông</a:t>
            </a:r>
            <a:r>
              <a:rPr lang="fr-FR" i="1" dirty="0">
                <a:latin typeface="Times New Roman" panose="02020603050405020304" pitchFamily="18" charset="0"/>
                <a:cs typeface="Times New Roman" panose="02020603050405020304" pitchFamily="18" charset="0"/>
              </a:rPr>
              <a:t> Piero </a:t>
            </a:r>
            <a:r>
              <a:rPr lang="fr-FR" i="1" dirty="0" err="1">
                <a:latin typeface="Times New Roman" panose="02020603050405020304" pitchFamily="18" charset="0"/>
                <a:cs typeface="Times New Roman" panose="02020603050405020304" pitchFamily="18" charset="0"/>
              </a:rPr>
              <a:t>Roselli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bị</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bắn</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hạ</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Nhưng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Castellano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đã</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được</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đám</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đông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trả</a:t>
            </a:r>
            <a:r>
              <a:rPr lang="fr-FR" i="1" dirty="0">
                <a:latin typeface="Times New Roman" panose="02020603050405020304" pitchFamily="18" charset="0"/>
                <a:cs typeface="Times New Roman" panose="02020603050405020304" pitchFamily="18" charset="0"/>
              </a:rPr>
              <a:t> 30.000 USD </a:t>
            </a:r>
            <a:r>
              <a:rPr lang="fr-FR" i="1" dirty="0" err="1">
                <a:latin typeface="Times New Roman" panose="02020603050405020304" pitchFamily="18" charset="0"/>
                <a:cs typeface="Times New Roman" panose="02020603050405020304" pitchFamily="18" charset="0"/>
              </a:rPr>
              <a:t>cho</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lời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khai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mình</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Vì</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vậy</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không</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nên</a:t>
            </a:r>
            <a:r>
              <a:rPr lang="fr-FR" i="1" dirty="0">
                <a:latin typeface="Times New Roman" panose="02020603050405020304" pitchFamily="18" charset="0"/>
                <a:cs typeface="Times New Roman" panose="02020603050405020304" pitchFamily="18" charset="0"/>
              </a:rPr>
              <a:t> tin </a:t>
            </a:r>
            <a:r>
              <a:rPr lang="fr-FR" i="1" dirty="0" err="1">
                <a:latin typeface="Times New Roman" panose="02020603050405020304" pitchFamily="18" charset="0"/>
                <a:cs typeface="Times New Roman" panose="02020603050405020304" pitchFamily="18" charset="0"/>
              </a:rPr>
              <a:t>lời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khai</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của</a:t>
            </a:r>
            <a:r>
              <a:rPr lang="fr-FR" i="1" dirty="0">
                <a:latin typeface="Times New Roman" panose="02020603050405020304" pitchFamily="18" charset="0"/>
                <a:cs typeface="Times New Roman" panose="02020603050405020304" pitchFamily="18" charset="0"/>
              </a:rPr>
              <a:t> </a:t>
            </a:r>
            <a:r>
              <a:rPr lang="fr-FR" i="1" dirty="0" err="1">
                <a:latin typeface="Times New Roman" panose="02020603050405020304" pitchFamily="18" charset="0"/>
                <a:cs typeface="Times New Roman" panose="02020603050405020304" pitchFamily="18" charset="0"/>
              </a:rPr>
              <a:t>Castellano</a:t>
            </a:r>
            <a:r>
              <a:rPr lang="fr-FR" i="1" dirty="0">
                <a:latin typeface="Times New Roman" panose="02020603050405020304" pitchFamily="18" charset="0"/>
                <a:cs typeface="Times New Roman" panose="02020603050405020304" pitchFamily="18" charset="0"/>
              </a:rPr>
              <a:t>.</a:t>
            </a:r>
            <a:endParaRPr lang="vi-VN" b="1" i="1"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485800"/>
            <a:ext cx="10971372" cy="1143000"/>
          </a:xfrm>
        </p:spPr>
        <p:txBody>
          <a:bodyPr>
            <a:noAutofit/>
          </a:bodyPr>
          <a:lstStyle/>
          <a:p>
            <a:pPr algn="l"/>
            <a:r>
              <a:rPr lang="fr-FR" sz="2800" i="1" dirty="0" err="1">
                <a:solidFill>
                  <a:srgbClr val="0070C0"/>
                </a:solidFill>
              </a:rPr>
              <a:t>Một</a:t>
            </a:r>
            <a:r>
              <a:rPr lang="fr-FR" sz="2800" i="1" dirty="0">
                <a:solidFill>
                  <a:srgbClr val="0070C0"/>
                </a:solidFill>
              </a:rPr>
              <a:t> </a:t>
            </a:r>
            <a:r>
              <a:rPr lang="fr-FR" sz="2800" i="1" dirty="0" err="1">
                <a:solidFill>
                  <a:srgbClr val="0070C0"/>
                </a:solidFill>
              </a:rPr>
              <a:t>số</a:t>
            </a:r>
            <a:r>
              <a:rPr lang="fr-FR" sz="2800" i="1" dirty="0">
                <a:solidFill>
                  <a:srgbClr val="0070C0"/>
                </a:solidFill>
              </a:rPr>
              <a:t> </a:t>
            </a:r>
            <a:r>
              <a:rPr lang="fr-FR" sz="2800" i="1" dirty="0" err="1">
                <a:solidFill>
                  <a:srgbClr val="0070C0"/>
                </a:solidFill>
              </a:rPr>
              <a:t>người</a:t>
            </a:r>
            <a:r>
              <a:rPr lang="fr-FR" sz="2800" i="1" dirty="0">
                <a:solidFill>
                  <a:srgbClr val="0070C0"/>
                </a:solidFill>
              </a:rPr>
              <a:t> </a:t>
            </a:r>
            <a:r>
              <a:rPr lang="fr-FR" sz="2800" i="1" dirty="0" err="1">
                <a:solidFill>
                  <a:srgbClr val="0070C0"/>
                </a:solidFill>
              </a:rPr>
              <a:t>sẽ</a:t>
            </a:r>
            <a:r>
              <a:rPr lang="fr-FR" sz="2800" i="1" dirty="0">
                <a:solidFill>
                  <a:srgbClr val="0070C0"/>
                </a:solidFill>
              </a:rPr>
              <a:t> </a:t>
            </a:r>
            <a:r>
              <a:rPr lang="fr-FR" sz="2800" i="1" dirty="0" err="1">
                <a:solidFill>
                  <a:srgbClr val="0070C0"/>
                </a:solidFill>
              </a:rPr>
              <a:t>gặp</a:t>
            </a:r>
            <a:r>
              <a:rPr lang="fr-FR" sz="2800" i="1" dirty="0">
                <a:solidFill>
                  <a:srgbClr val="0070C0"/>
                </a:solidFill>
              </a:rPr>
              <a:t> </a:t>
            </a:r>
            <a:r>
              <a:rPr lang="fr-FR" sz="2800" i="1" dirty="0" err="1">
                <a:solidFill>
                  <a:srgbClr val="0070C0"/>
                </a:solidFill>
              </a:rPr>
              <a:t>phải</a:t>
            </a:r>
            <a:r>
              <a:rPr lang="fr-FR" sz="2800" i="1" dirty="0">
                <a:solidFill>
                  <a:srgbClr val="0070C0"/>
                </a:solidFill>
              </a:rPr>
              <a:t> </a:t>
            </a:r>
            <a:r>
              <a:rPr lang="fr-FR" sz="2800" i="1" dirty="0" err="1">
                <a:solidFill>
                  <a:srgbClr val="0070C0"/>
                </a:solidFill>
              </a:rPr>
              <a:t>mọi</a:t>
            </a:r>
            <a:r>
              <a:rPr lang="fr-FR" sz="2800" i="1" dirty="0">
                <a:solidFill>
                  <a:srgbClr val="0070C0"/>
                </a:solidFill>
              </a:rPr>
              <a:t> </a:t>
            </a:r>
            <a:r>
              <a:rPr lang="fr-FR" sz="2800" i="1" dirty="0" err="1">
                <a:solidFill>
                  <a:srgbClr val="0070C0"/>
                </a:solidFill>
              </a:rPr>
              <a:t>loại</a:t>
            </a:r>
            <a:r>
              <a:rPr lang="fr-FR" sz="2800" i="1" dirty="0">
                <a:solidFill>
                  <a:srgbClr val="0070C0"/>
                </a:solidFill>
              </a:rPr>
              <a:t> </a:t>
            </a:r>
            <a:r>
              <a:rPr lang="fr-FR" sz="2800" i="1" dirty="0" err="1">
                <a:solidFill>
                  <a:srgbClr val="0070C0"/>
                </a:solidFill>
              </a:rPr>
              <a:t>rắc</a:t>
            </a:r>
            <a:r>
              <a:rPr lang="fr-FR" sz="2800" i="1" dirty="0">
                <a:solidFill>
                  <a:srgbClr val="0070C0"/>
                </a:solidFill>
              </a:rPr>
              <a:t> </a:t>
            </a:r>
            <a:r>
              <a:rPr lang="fr-FR" sz="2800" i="1" dirty="0" err="1">
                <a:solidFill>
                  <a:srgbClr val="0070C0"/>
                </a:solidFill>
              </a:rPr>
              <a:t>rối</a:t>
            </a:r>
            <a:r>
              <a:rPr lang="fr-FR" sz="2800" i="1" dirty="0">
                <a:solidFill>
                  <a:srgbClr val="0070C0"/>
                </a:solidFill>
              </a:rPr>
              <a:t> </a:t>
            </a:r>
            <a:r>
              <a:rPr lang="fr-FR" sz="2800" i="1" dirty="0" err="1">
                <a:solidFill>
                  <a:srgbClr val="0070C0"/>
                </a:solidFill>
              </a:rPr>
              <a:t>khác</a:t>
            </a:r>
            <a:r>
              <a:rPr lang="fr-FR" sz="2800" i="1" dirty="0">
                <a:solidFill>
                  <a:srgbClr val="0070C0"/>
                </a:solidFill>
              </a:rPr>
              <a:t> </a:t>
            </a:r>
            <a:r>
              <a:rPr lang="fr-FR" sz="2800" i="1" dirty="0" err="1">
                <a:solidFill>
                  <a:srgbClr val="0070C0"/>
                </a:solidFill>
              </a:rPr>
              <a:t>trên</a:t>
            </a:r>
            <a:r>
              <a:rPr lang="fr-FR" sz="2800" i="1" dirty="0">
                <a:solidFill>
                  <a:srgbClr val="0070C0"/>
                </a:solidFill>
              </a:rPr>
              <a:t> </a:t>
            </a:r>
            <a:r>
              <a:rPr lang="fr-FR" sz="2800" i="1" dirty="0" err="1">
                <a:solidFill>
                  <a:srgbClr val="0070C0"/>
                </a:solidFill>
              </a:rPr>
              <a:t>thế</a:t>
            </a:r>
            <a:r>
              <a:rPr lang="fr-FR" sz="2800" i="1" dirty="0">
                <a:solidFill>
                  <a:srgbClr val="0070C0"/>
                </a:solidFill>
              </a:rPr>
              <a:t> </a:t>
            </a:r>
            <a:r>
              <a:rPr lang="fr-FR" sz="2800" i="1" dirty="0" err="1">
                <a:solidFill>
                  <a:srgbClr val="0070C0"/>
                </a:solidFill>
              </a:rPr>
              <a:t>giới</a:t>
            </a:r>
            <a:r>
              <a:rPr lang="fr-FR" sz="2800" i="1" dirty="0">
                <a:solidFill>
                  <a:srgbClr val="0070C0"/>
                </a:solidFill>
              </a:rPr>
              <a:t> </a:t>
            </a:r>
            <a:r>
              <a:rPr lang="fr-FR" sz="2800" i="1" dirty="0" err="1">
                <a:solidFill>
                  <a:srgbClr val="0070C0"/>
                </a:solidFill>
              </a:rPr>
              <a:t>nếu</a:t>
            </a:r>
            <a:r>
              <a:rPr lang="fr-FR" sz="2800" i="1" dirty="0">
                <a:solidFill>
                  <a:srgbClr val="0070C0"/>
                </a:solidFill>
              </a:rPr>
              <a:t> </a:t>
            </a:r>
            <a:r>
              <a:rPr lang="fr-FR" sz="2800" i="1" dirty="0" err="1">
                <a:solidFill>
                  <a:srgbClr val="0070C0"/>
                </a:solidFill>
              </a:rPr>
              <a:t>họ</a:t>
            </a:r>
            <a:r>
              <a:rPr lang="fr-FR" sz="2800" i="1" dirty="0">
                <a:solidFill>
                  <a:srgbClr val="0070C0"/>
                </a:solidFill>
              </a:rPr>
              <a:t> </a:t>
            </a:r>
            <a:r>
              <a:rPr lang="fr-FR" sz="2800" i="1" dirty="0" err="1">
                <a:solidFill>
                  <a:srgbClr val="0070C0"/>
                </a:solidFill>
              </a:rPr>
              <a:t>không</a:t>
            </a:r>
            <a:r>
              <a:rPr lang="fr-FR" sz="2800" i="1" dirty="0">
                <a:solidFill>
                  <a:srgbClr val="0070C0"/>
                </a:solidFill>
              </a:rPr>
              <a:t> </a:t>
            </a:r>
            <a:r>
              <a:rPr lang="fr-FR" sz="2800" i="1" dirty="0" err="1">
                <a:solidFill>
                  <a:srgbClr val="0070C0"/>
                </a:solidFill>
              </a:rPr>
              <a:t>phải</a:t>
            </a:r>
            <a:r>
              <a:rPr lang="fr-FR" sz="2800" i="1" dirty="0">
                <a:solidFill>
                  <a:srgbClr val="0070C0"/>
                </a:solidFill>
              </a:rPr>
              <a:t> </a:t>
            </a:r>
            <a:r>
              <a:rPr lang="fr-FR" sz="2800" i="1" dirty="0" err="1">
                <a:solidFill>
                  <a:srgbClr val="0070C0"/>
                </a:solidFill>
              </a:rPr>
              <a:t>lo</a:t>
            </a:r>
            <a:r>
              <a:rPr lang="fr-FR" sz="2800" i="1" dirty="0">
                <a:solidFill>
                  <a:srgbClr val="0070C0"/>
                </a:solidFill>
              </a:rPr>
              <a:t> </a:t>
            </a:r>
            <a:r>
              <a:rPr lang="fr-FR" sz="2800" i="1" dirty="0" err="1">
                <a:solidFill>
                  <a:srgbClr val="0070C0"/>
                </a:solidFill>
              </a:rPr>
              <a:t>lắng</a:t>
            </a:r>
            <a:r>
              <a:rPr lang="fr-FR" sz="2800" i="1" dirty="0">
                <a:solidFill>
                  <a:srgbClr val="0070C0"/>
                </a:solidFill>
              </a:rPr>
              <a:t> </a:t>
            </a:r>
            <a:r>
              <a:rPr lang="fr-FR" sz="2800" i="1" dirty="0" err="1">
                <a:solidFill>
                  <a:srgbClr val="0070C0"/>
                </a:solidFill>
              </a:rPr>
              <a:t>về</a:t>
            </a:r>
            <a:r>
              <a:rPr lang="fr-FR" sz="2800" i="1" dirty="0">
                <a:solidFill>
                  <a:srgbClr val="0070C0"/>
                </a:solidFill>
              </a:rPr>
              <a:t> </a:t>
            </a:r>
            <a:r>
              <a:rPr lang="fr-FR" sz="2800" i="1" dirty="0" err="1">
                <a:solidFill>
                  <a:srgbClr val="0070C0"/>
                </a:solidFill>
              </a:rPr>
              <a:t>việc</a:t>
            </a:r>
            <a:r>
              <a:rPr lang="fr-FR" sz="2800" i="1" dirty="0">
                <a:solidFill>
                  <a:srgbClr val="0070C0"/>
                </a:solidFill>
              </a:rPr>
              <a:t> </a:t>
            </a:r>
            <a:r>
              <a:rPr lang="fr-FR" sz="2800" i="1" dirty="0" err="1">
                <a:solidFill>
                  <a:srgbClr val="0070C0"/>
                </a:solidFill>
              </a:rPr>
              <a:t>suy</a:t>
            </a:r>
            <a:r>
              <a:rPr lang="fr-FR" sz="2800" i="1" dirty="0">
                <a:solidFill>
                  <a:srgbClr val="0070C0"/>
                </a:solidFill>
              </a:rPr>
              <a:t> </a:t>
            </a:r>
            <a:r>
              <a:rPr lang="fr-FR" sz="2800" i="1" dirty="0" err="1">
                <a:solidFill>
                  <a:srgbClr val="0070C0"/>
                </a:solidFill>
              </a:rPr>
              <a:t>nghĩ</a:t>
            </a:r>
            <a:r>
              <a:rPr lang="fr-FR" sz="2800" i="1" dirty="0">
                <a:solidFill>
                  <a:srgbClr val="0070C0"/>
                </a:solidFill>
              </a:rPr>
              <a:t>.-- G. K. Chesterton</a:t>
            </a:r>
            <a:endParaRPr lang="vi-VN" sz="2800" i="1" dirty="0">
              <a:solidFill>
                <a:srgbClr val="0070C0"/>
              </a:solidFill>
            </a:endParaRPr>
          </a:p>
        </p:txBody>
      </p:sp>
      <p:sp>
        <p:nvSpPr>
          <p:cNvPr id="3" name="Content Placeholder 2"/>
          <p:cNvSpPr>
            <a:spLocks noGrp="1"/>
          </p:cNvSpPr>
          <p:nvPr>
            <p:ph idx="1"/>
          </p:nvPr>
        </p:nvSpPr>
        <p:spPr>
          <a:xfrm>
            <a:off x="609521" y="1855365"/>
            <a:ext cx="10971372" cy="4525963"/>
          </a:xfrm>
        </p:spPr>
        <p:txBody>
          <a:bodyPr>
            <a:normAutofit/>
          </a:bodyPr>
          <a:lstStyle/>
          <a:p>
            <a:pPr marL="0" indent="0">
              <a:buNone/>
            </a:pPr>
            <a:r>
              <a:rPr lang="fr-FR" dirty="0" err="1">
                <a:latin typeface="Times New Roman" panose="02020603050405020304" pitchFamily="18" charset="0"/>
                <a:cs typeface="Times New Roman" panose="02020603050405020304" pitchFamily="18" charset="0"/>
              </a:rPr>
              <a:t>Cả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này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bao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gồm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việc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tấn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cơ</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Tuy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chỉ</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đơn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giản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phản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giả</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định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thường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rằng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đưa</a:t>
            </a:r>
            <a:r>
              <a:rPr lang="fr-FR" dirty="0">
                <a:latin typeface="Times New Roman" panose="02020603050405020304" pitchFamily="18" charset="0"/>
                <a:cs typeface="Times New Roman" panose="02020603050405020304" pitchFamily="18" charset="0"/>
              </a:rPr>
              <a:t> ra </a:t>
            </a:r>
            <a:r>
              <a:rPr lang="fr-FR" dirty="0" err="1">
                <a:latin typeface="Times New Roman" panose="02020603050405020304" pitchFamily="18" charset="0"/>
                <a:cs typeface="Times New Roman" panose="02020603050405020304" pitchFamily="18" charset="0"/>
              </a:rPr>
              <a:t>bởi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những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thành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kiến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hoặc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cơ</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nói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dối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rõ</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ràng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cần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phải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xem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xét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kỹ</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lưỡng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Vì</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vậy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ngụy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biện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tấn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cơ</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chỉ</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đơn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giản</a:t>
            </a:r>
            <a:r>
              <a:rPr lang="fr-FR" dirty="0">
                <a:latin typeface="Times New Roman" panose="02020603050405020304" pitchFamily="18" charset="0"/>
                <a:cs typeface="Times New Roman" panose="02020603050405020304" pitchFamily="18" charset="0"/>
              </a:rPr>
              <a:t> là </a:t>
            </a:r>
            <a:r>
              <a:rPr lang="fr-FR" dirty="0" err="1">
                <a:latin typeface="Times New Roman" panose="02020603050405020304" pitchFamily="18" charset="0"/>
                <a:cs typeface="Times New Roman" panose="02020603050405020304" pitchFamily="18" charset="0"/>
              </a:rPr>
              <a:t>chỉ</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cơ</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Thay</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bao</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gồm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việc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chỉ</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cơ</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hơn</a:t>
            </a:r>
            <a:r>
              <a:rPr lang="fr-FR" dirty="0">
                <a:latin typeface="Times New Roman" panose="02020603050405020304" pitchFamily="18" charset="0"/>
                <a:cs typeface="Times New Roman" panose="02020603050405020304" pitchFamily="18" charset="0"/>
              </a:rPr>
              <a:t> là </a:t>
            </a:r>
            <a:r>
              <a:rPr lang="fr-FR" dirty="0" err="1">
                <a:latin typeface="Times New Roman" panose="02020603050405020304" pitchFamily="18" charset="0"/>
                <a:cs typeface="Times New Roman" panose="02020603050405020304" pitchFamily="18" charset="0"/>
              </a:rPr>
              <a:t>đưa</a:t>
            </a:r>
            <a:r>
              <a:rPr lang="fr-FR" dirty="0">
                <a:latin typeface="Times New Roman" panose="02020603050405020304" pitchFamily="18" charset="0"/>
                <a:cs typeface="Times New Roman" panose="02020603050405020304" pitchFamily="18" charset="0"/>
              </a:rPr>
              <a:t> ra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phê</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bình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hợp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lý</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chính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luận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đó</a:t>
            </a:r>
            <a:r>
              <a:rPr lang="fr-FR" dirty="0">
                <a:latin typeface="Times New Roman" panose="02020603050405020304" pitchFamily="18" charset="0"/>
                <a:cs typeface="Times New Roman" panose="02020603050405020304" pitchFamily="18" charset="0"/>
              </a:rPr>
              <a:t>.</a:t>
            </a:r>
            <a:endParaRPr lang="vi-V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69" y="260648"/>
            <a:ext cx="10971372" cy="1143000"/>
          </a:xfrm>
        </p:spPr>
        <p:txBody>
          <a:bodyPr>
            <a:normAutofit fontScale="90000"/>
          </a:bodyPr>
          <a:lstStyle/>
          <a:p>
            <a:r>
              <a:rPr lang="fr-FR" sz="4000" err="1">
                <a:solidFill>
                  <a:srgbClr val="0070C0"/>
                </a:solidFill>
                <a:latin typeface="Times New Roman" panose="02020603050405020304" pitchFamily="18" charset="0"/>
                <a:cs typeface="Times New Roman" panose="02020603050405020304" pitchFamily="18" charset="0"/>
              </a:rPr>
              <a:t>NGỤY</a:t>
            </a:r>
            <a:r>
              <a:rPr lang="fr-FR" sz="4000">
                <a:solidFill>
                  <a:srgbClr val="0070C0"/>
                </a:solidFill>
                <a:latin typeface="Times New Roman" panose="02020603050405020304" pitchFamily="18" charset="0"/>
                <a:cs typeface="Times New Roman" panose="02020603050405020304" pitchFamily="18" charset="0"/>
              </a:rPr>
              <a:t> </a:t>
            </a:r>
            <a:r>
              <a:rPr lang="fr-FR" sz="4000" smtClean="0">
                <a:solidFill>
                  <a:srgbClr val="0070C0"/>
                </a:solidFill>
                <a:latin typeface="Times New Roman" panose="02020603050405020304" pitchFamily="18" charset="0"/>
                <a:cs typeface="Times New Roman" panose="02020603050405020304" pitchFamily="18" charset="0"/>
              </a:rPr>
              <a:t>BIỆN BẠN CŨNG VẬY</a:t>
            </a:r>
            <a:r>
              <a:rPr lang="fr-FR" sz="4000" b="1" smtClean="0">
                <a:solidFill>
                  <a:srgbClr val="0070C0"/>
                </a:solidFill>
                <a:latin typeface="Times New Roman" panose="02020603050405020304" pitchFamily="18" charset="0"/>
                <a:cs typeface="Times New Roman" panose="02020603050405020304" pitchFamily="18" charset="0"/>
              </a:rPr>
              <a:t/>
            </a:r>
            <a:br>
              <a:rPr lang="fr-FR" sz="4000" b="1" smtClean="0">
                <a:solidFill>
                  <a:srgbClr val="0070C0"/>
                </a:solidFill>
                <a:latin typeface="Times New Roman" panose="02020603050405020304" pitchFamily="18" charset="0"/>
                <a:cs typeface="Times New Roman" panose="02020603050405020304" pitchFamily="18" charset="0"/>
              </a:rPr>
            </a:br>
            <a:r>
              <a:rPr lang="vi-VN" sz="4000">
                <a:solidFill>
                  <a:srgbClr val="0070C0"/>
                </a:solidFill>
                <a:cs typeface="Times New Roman" panose="02020603050405020304" pitchFamily="18" charset="0"/>
              </a:rPr>
              <a:t>(Tu QuoQue)</a:t>
            </a:r>
            <a:endParaRPr lang="vi-VN" sz="4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354330">
              <a:buNone/>
            </a:pPr>
            <a:r>
              <a:rPr lang="vi-VN" sz="16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Ngụy</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biện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về</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cái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nhìn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của</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người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đang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nói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được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mắc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phải</a:t>
            </a:r>
            <a:r>
              <a:rPr lang="fr-FR" sz="2400" dirty="0">
                <a:latin typeface="Times New Roman" panose="02020603050405020304" pitchFamily="18" charset="0"/>
                <a:cs typeface="Times New Roman" panose="02020603050405020304" pitchFamily="18" charset="0"/>
              </a:rPr>
              <a:t> khi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người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tranh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luận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bác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bỏ</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lập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luận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hoặc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yêu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cầu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của</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người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khác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vì</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người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không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làm</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theo</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lời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khuyên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của</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chính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họ</a:t>
            </a:r>
            <a:r>
              <a:rPr lang="fr-FR" sz="2400" dirty="0">
                <a:latin typeface="Times New Roman" panose="02020603050405020304" pitchFamily="18" charset="0"/>
                <a:cs typeface="Times New Roman" panose="02020603050405020304" pitchFamily="18" charset="0"/>
              </a:rPr>
              <a:t>. </a:t>
            </a:r>
            <a:endParaRPr lang="vi-VN" sz="2400" b="1" dirty="0">
              <a:latin typeface="Times New Roman" panose="02020603050405020304" pitchFamily="18" charset="0"/>
              <a:cs typeface="Times New Roman" panose="02020603050405020304" pitchFamily="18" charset="0"/>
            </a:endParaRPr>
          </a:p>
          <a:p>
            <a:pPr marL="0" indent="0">
              <a:buNone/>
            </a:pPr>
            <a:r>
              <a:rPr lang="fr-FR" sz="2400" i="1" dirty="0" err="1">
                <a:latin typeface="Times New Roman" panose="02020603050405020304" pitchFamily="18" charset="0"/>
                <a:cs typeface="Times New Roman" panose="02020603050405020304" pitchFamily="18" charset="0"/>
              </a:rPr>
              <a:t>Đây</a:t>
            </a:r>
            <a:r>
              <a:rPr lang="fr-FR" sz="2400" i="1" dirty="0">
                <a:latin typeface="Times New Roman" panose="02020603050405020304" pitchFamily="18" charset="0"/>
                <a:cs typeface="Times New Roman" panose="02020603050405020304" pitchFamily="18" charset="0"/>
              </a:rPr>
              <a:t> là </a:t>
            </a:r>
            <a:r>
              <a:rPr lang="fr-FR" sz="2400" i="1" dirty="0" err="1">
                <a:latin typeface="Times New Roman" panose="02020603050405020304" pitchFamily="18" charset="0"/>
                <a:cs typeface="Times New Roman" panose="02020603050405020304" pitchFamily="18" charset="0"/>
              </a:rPr>
              <a:t>hai</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ví</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dụ</a:t>
            </a:r>
            <a:r>
              <a:rPr lang="fr-FR" sz="2400" i="1" dirty="0">
                <a:latin typeface="Times New Roman" panose="02020603050405020304" pitchFamily="18" charset="0"/>
                <a:cs typeface="Times New Roman" panose="02020603050405020304" pitchFamily="18" charset="0"/>
              </a:rPr>
              <a:t>: </a:t>
            </a:r>
            <a:endParaRPr lang="vi-VN" sz="2400" b="1" i="1" dirty="0">
              <a:latin typeface="Times New Roman" panose="02020603050405020304" pitchFamily="18" charset="0"/>
              <a:cs typeface="Times New Roman" panose="02020603050405020304" pitchFamily="18" charset="0"/>
            </a:endParaRPr>
          </a:p>
          <a:p>
            <a:r>
              <a:rPr lang="fr-FR" sz="2400" i="1" dirty="0" err="1">
                <a:latin typeface="Times New Roman" panose="02020603050405020304" pitchFamily="18" charset="0"/>
                <a:cs typeface="Times New Roman" panose="02020603050405020304" pitchFamily="18" charset="0"/>
              </a:rPr>
              <a:t>Bác</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sĩ</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Bạn</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nên</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bỏ</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thuốc</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lá</a:t>
            </a:r>
            <a:r>
              <a:rPr lang="fr-FR" sz="2400" i="1" dirty="0">
                <a:latin typeface="Times New Roman" panose="02020603050405020304" pitchFamily="18" charset="0"/>
                <a:cs typeface="Times New Roman" panose="02020603050405020304" pitchFamily="18" charset="0"/>
              </a:rPr>
              <a:t>.</a:t>
            </a:r>
            <a:endParaRPr lang="vi-VN" sz="2400" b="1" i="1" dirty="0">
              <a:latin typeface="Times New Roman" panose="02020603050405020304" pitchFamily="18" charset="0"/>
              <a:cs typeface="Times New Roman" panose="02020603050405020304" pitchFamily="18" charset="0"/>
            </a:endParaRPr>
          </a:p>
          <a:p>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Bệnh</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nhân</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Xem</a:t>
            </a:r>
            <a:r>
              <a:rPr lang="fr-FR" sz="2400" i="1" dirty="0">
                <a:latin typeface="Times New Roman" panose="02020603050405020304" pitchFamily="18" charset="0"/>
                <a:cs typeface="Times New Roman" panose="02020603050405020304" pitchFamily="18" charset="0"/>
              </a:rPr>
              <a:t> ai </a:t>
            </a:r>
            <a:r>
              <a:rPr lang="fr-FR" sz="2400" i="1" dirty="0" err="1">
                <a:latin typeface="Times New Roman" panose="02020603050405020304" pitchFamily="18" charset="0"/>
                <a:cs typeface="Times New Roman" panose="02020603050405020304" pitchFamily="18" charset="0"/>
              </a:rPr>
              <a:t>đang</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nói</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kìa</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Tôi</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sẽ</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bỏ</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cuộc</a:t>
            </a:r>
            <a:r>
              <a:rPr lang="fr-FR" sz="2400" i="1" dirty="0">
                <a:latin typeface="Times New Roman" panose="02020603050405020304" pitchFamily="18" charset="0"/>
                <a:cs typeface="Times New Roman" panose="02020603050405020304" pitchFamily="18" charset="0"/>
              </a:rPr>
              <a:t> khi </a:t>
            </a:r>
            <a:r>
              <a:rPr lang="fr-FR" sz="2400" i="1" dirty="0" err="1">
                <a:latin typeface="Times New Roman" panose="02020603050405020304" pitchFamily="18" charset="0"/>
                <a:cs typeface="Times New Roman" panose="02020603050405020304" pitchFamily="18" charset="0"/>
              </a:rPr>
              <a:t>bạn</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làm</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vậy</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bác</a:t>
            </a:r>
            <a:r>
              <a:rPr lang="fr-FR" sz="2400" i="1" dirty="0">
                <a:latin typeface="Times New Roman" panose="02020603050405020304" pitchFamily="18" charset="0"/>
                <a:cs typeface="Times New Roman" panose="02020603050405020304" pitchFamily="18" charset="0"/>
              </a:rPr>
              <a:t> </a:t>
            </a:r>
            <a:r>
              <a:rPr lang="fr-FR" sz="2400" i="1" dirty="0" err="1">
                <a:latin typeface="Times New Roman" panose="02020603050405020304" pitchFamily="18" charset="0"/>
                <a:cs typeface="Times New Roman" panose="02020603050405020304" pitchFamily="18" charset="0"/>
              </a:rPr>
              <a:t>sĩ</a:t>
            </a:r>
            <a:r>
              <a:rPr lang="fr-FR" sz="2400" i="1" dirty="0">
                <a:latin typeface="Times New Roman" panose="02020603050405020304" pitchFamily="18" charset="0"/>
                <a:cs typeface="Times New Roman" panose="02020603050405020304" pitchFamily="18" charset="0"/>
              </a:rPr>
              <a:t>!</a:t>
            </a:r>
            <a:endParaRPr lang="vi-VN" sz="2400" b="1" i="1" dirty="0">
              <a:latin typeface="Times New Roman" panose="02020603050405020304" pitchFamily="18" charset="0"/>
              <a:cs typeface="Times New Roman" panose="02020603050405020304" pitchFamily="18" charset="0"/>
            </a:endParaRPr>
          </a:p>
          <a:p>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Phụ</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huynh</a:t>
            </a:r>
            <a:r>
              <a:rPr lang="fr-FR" sz="2000" i="1" dirty="0">
                <a:latin typeface="Times New Roman" panose="02020603050405020304" pitchFamily="18" charset="0"/>
                <a:cs typeface="Times New Roman" panose="02020603050405020304" pitchFamily="18" charset="0"/>
              </a:rPr>
              <a:t>: Con </a:t>
            </a:r>
            <a:r>
              <a:rPr lang="fr-FR" sz="2000" i="1" dirty="0" err="1">
                <a:latin typeface="Times New Roman" panose="02020603050405020304" pitchFamily="18" charset="0"/>
                <a:cs typeface="Times New Roman" panose="02020603050405020304" pitchFamily="18" charset="0"/>
              </a:rPr>
              <a:t>yêu</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mẹ</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không</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muốn</a:t>
            </a:r>
            <a:r>
              <a:rPr lang="fr-FR" sz="2000" i="1" dirty="0">
                <a:latin typeface="Times New Roman" panose="02020603050405020304" pitchFamily="18" charset="0"/>
                <a:cs typeface="Times New Roman" panose="02020603050405020304" pitchFamily="18" charset="0"/>
              </a:rPr>
              <a:t> con </a:t>
            </a:r>
            <a:r>
              <a:rPr lang="fr-FR" sz="2000" i="1" dirty="0" err="1">
                <a:latin typeface="Times New Roman" panose="02020603050405020304" pitchFamily="18" charset="0"/>
                <a:cs typeface="Times New Roman" panose="02020603050405020304" pitchFamily="18" charset="0"/>
              </a:rPr>
              <a:t>trốn</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học</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vào</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ngày</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nghỉ</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học</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cuối</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cấp</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Bạn</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không</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muốn</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đánh</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mất</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cơ</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hội</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trở</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thành</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thủ</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khoa</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của</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lớp</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phải</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không</a:t>
            </a:r>
            <a:r>
              <a:rPr lang="fr-FR" sz="2000" i="1" dirty="0">
                <a:latin typeface="Times New Roman" panose="02020603050405020304" pitchFamily="18" charset="0"/>
                <a:cs typeface="Times New Roman" panose="02020603050405020304" pitchFamily="18" charset="0"/>
              </a:rPr>
              <a:t>? </a:t>
            </a:r>
            <a:endParaRPr lang="vi-VN" sz="2000" b="1" i="1" dirty="0">
              <a:latin typeface="Times New Roman" panose="02020603050405020304" pitchFamily="18" charset="0"/>
              <a:cs typeface="Times New Roman" panose="02020603050405020304" pitchFamily="18" charset="0"/>
            </a:endParaRPr>
          </a:p>
          <a:p>
            <a:r>
              <a:rPr lang="fr-FR" sz="2000" i="1" dirty="0">
                <a:latin typeface="Times New Roman" panose="02020603050405020304" pitchFamily="18" charset="0"/>
                <a:cs typeface="Times New Roman" panose="02020603050405020304" pitchFamily="18" charset="0"/>
              </a:rPr>
              <a:t>Con </a:t>
            </a:r>
            <a:r>
              <a:rPr lang="fr-FR" sz="2000" i="1" dirty="0" err="1">
                <a:latin typeface="Times New Roman" panose="02020603050405020304" pitchFamily="18" charset="0"/>
                <a:cs typeface="Times New Roman" panose="02020603050405020304" pitchFamily="18" charset="0"/>
              </a:rPr>
              <a:t>gái</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Nhưng</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mẹ</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ơi</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mẹ</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kể</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với</a:t>
            </a:r>
            <a:r>
              <a:rPr lang="fr-FR" sz="2000" i="1" dirty="0">
                <a:latin typeface="Times New Roman" panose="02020603050405020304" pitchFamily="18" charset="0"/>
                <a:cs typeface="Times New Roman" panose="02020603050405020304" pitchFamily="18" charset="0"/>
              </a:rPr>
              <a:t> con là </a:t>
            </a:r>
            <a:r>
              <a:rPr lang="fr-FR" sz="2000" i="1" dirty="0" err="1">
                <a:latin typeface="Times New Roman" panose="02020603050405020304" pitchFamily="18" charset="0"/>
                <a:cs typeface="Times New Roman" panose="02020603050405020304" pitchFamily="18" charset="0"/>
              </a:rPr>
              <a:t>mẹ</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đã</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bỏ</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học</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ngày</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cuối</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cấp</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mà</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Tại</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sao</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bạn</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luôn</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có</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được</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mọi</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niềm</a:t>
            </a:r>
            <a:r>
              <a:rPr lang="fr-FR" sz="2000" i="1" dirty="0">
                <a:latin typeface="Times New Roman" panose="02020603050405020304" pitchFamily="18" charset="0"/>
                <a:cs typeface="Times New Roman" panose="02020603050405020304" pitchFamily="18" charset="0"/>
              </a:rPr>
              <a:t> </a:t>
            </a:r>
            <a:r>
              <a:rPr lang="fr-FR" sz="2000" i="1" dirty="0" err="1">
                <a:latin typeface="Times New Roman" panose="02020603050405020304" pitchFamily="18" charset="0"/>
                <a:cs typeface="Times New Roman" panose="02020603050405020304" pitchFamily="18" charset="0"/>
              </a:rPr>
              <a:t>vui</a:t>
            </a:r>
            <a:r>
              <a:rPr lang="fr-FR" sz="2000" i="1" dirty="0">
                <a:latin typeface="Times New Roman" panose="02020603050405020304" pitchFamily="18" charset="0"/>
                <a:cs typeface="Times New Roman" panose="02020603050405020304" pitchFamily="18" charset="0"/>
              </a:rPr>
              <a:t>?</a:t>
            </a:r>
            <a:endParaRPr lang="vi-VN" sz="2000" b="1" i="1" dirty="0">
              <a:latin typeface="Times New Roman" panose="02020603050405020304" pitchFamily="18" charset="0"/>
              <a:cs typeface="Times New Roman" panose="02020603050405020304" pitchFamily="18" charset="0"/>
            </a:endParaRPr>
          </a:p>
          <a:p>
            <a:pPr marL="0" indent="0">
              <a:buNone/>
            </a:pPr>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Phẩm</a:t>
            </a:r>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chất</a:t>
            </a:r>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hiếm</a:t>
            </a:r>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có</a:t>
            </a:r>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nhất</a:t>
            </a:r>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của</a:t>
            </a:r>
            <a:r>
              <a:rPr lang="fr-FR" sz="2800" dirty="0">
                <a:solidFill>
                  <a:schemeClr val="accent1">
                    <a:lumMod val="75000"/>
                  </a:schemeClr>
                </a:solidFill>
                <a:latin typeface="Times New Roman" panose="02020603050405020304" pitchFamily="18" charset="0"/>
                <a:cs typeface="Times New Roman" panose="02020603050405020304" pitchFamily="18" charset="0"/>
              </a:rPr>
              <a:t> con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người</a:t>
            </a:r>
            <a:r>
              <a:rPr lang="fr-FR" sz="2800" dirty="0">
                <a:solidFill>
                  <a:schemeClr val="accent1">
                    <a:lumMod val="75000"/>
                  </a:schemeClr>
                </a:solidFill>
                <a:latin typeface="Times New Roman" panose="02020603050405020304" pitchFamily="18" charset="0"/>
                <a:cs typeface="Times New Roman" panose="02020603050405020304" pitchFamily="18" charset="0"/>
              </a:rPr>
              <a:t> là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tính</a:t>
            </a:r>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kiên</a:t>
            </a:r>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err="1">
                <a:solidFill>
                  <a:schemeClr val="accent1">
                    <a:lumMod val="75000"/>
                  </a:schemeClr>
                </a:solidFill>
                <a:latin typeface="Times New Roman" panose="02020603050405020304" pitchFamily="18" charset="0"/>
                <a:cs typeface="Times New Roman" panose="02020603050405020304" pitchFamily="18" charset="0"/>
              </a:rPr>
              <a:t>định</a:t>
            </a:r>
            <a:r>
              <a:rPr lang="fr-FR" sz="2800" dirty="0">
                <a:solidFill>
                  <a:schemeClr val="accent1">
                    <a:lumMod val="75000"/>
                  </a:schemeClr>
                </a:solidFill>
                <a:latin typeface="Times New Roman" panose="02020603050405020304" pitchFamily="18" charset="0"/>
                <a:cs typeface="Times New Roman" panose="02020603050405020304" pitchFamily="18" charset="0"/>
              </a:rPr>
              <a:t>.--Jeremy Bentham</a:t>
            </a:r>
            <a:endParaRPr lang="vi-VN" sz="28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vi-V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TotalTime>
  <Words>7147</Words>
  <Application>Microsoft Office PowerPoint</Application>
  <PresentationFormat>Custom</PresentationFormat>
  <Paragraphs>228</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Tahoma</vt:lpstr>
      <vt:lpstr>Times New Roman</vt:lpstr>
      <vt:lpstr>Office Theme</vt:lpstr>
      <vt:lpstr>NGỤY BIỆN VỀ TÍNH LIÊN QUAN ( FALLACIES OF RELEVANCE ) </vt:lpstr>
      <vt:lpstr>LẬP LUẬN CÔNG KÍCH CÁ NHÂN ( AD HOMINEM) </vt:lpstr>
      <vt:lpstr>PowerPoint Presentation</vt:lpstr>
      <vt:lpstr>PowerPoint Presentation</vt:lpstr>
      <vt:lpstr>PowerPoint Presentation</vt:lpstr>
      <vt:lpstr>NGỤY BIỆN CÔNG KÍCH ĐỘNG CƠ ( Attacking the Motive )</vt:lpstr>
      <vt:lpstr>PowerPoint Presentation</vt:lpstr>
      <vt:lpstr>Một số người sẽ gặp phải mọi loại rắc rối khác trên thế giới nếu họ không phải lo lắng về việc suy nghĩ.-- G. K. Chesterton</vt:lpstr>
      <vt:lpstr>NGỤY BIỆN BẠN CŨNG VẬY (Tu QuoQue)</vt:lpstr>
      <vt:lpstr>PowerPoint Presentation</vt:lpstr>
      <vt:lpstr>PowerPoint Presentation</vt:lpstr>
      <vt:lpstr>NGỤY BIỆN HAI SAI LẦM TẠO NÊN MỘT ĐIỀU ĐÚNG ( Two Wrongs Make a Right )</vt:lpstr>
      <vt:lpstr>PowerPoint Presentation</vt:lpstr>
      <vt:lpstr>PowerPoint Presentation</vt:lpstr>
      <vt:lpstr>PowerPoint Presentation</vt:lpstr>
      <vt:lpstr>NGỤY BIỆN HÙ DỌA ( Scare Tactics )</vt:lpstr>
      <vt:lpstr>PowerPoint Presentation</vt:lpstr>
      <vt:lpstr>NGỤY BIỆN KÊU GỌI SỰ THƯƠNG HẠI ( Appeal to Pity )</vt:lpstr>
      <vt:lpstr>PowerPoint Presentation</vt:lpstr>
      <vt:lpstr> </vt:lpstr>
      <vt:lpstr>Những lập luận này có thể có hoặc không có hiệu quả trong việc khơi dậy sự đồng cảm của chúng ta. Tuy nhiên, về mặt logic, các lập luận này rõ ràng là sai lầm vì các tiền đề không đưa ra được lý do liên quan nào để chấp nhận các kết luận. </vt:lpstr>
      <vt:lpstr>LẬP LUẬN VỀ ĐÁM ĐÔNG ( Bandwagon Argument )</vt:lpstr>
      <vt:lpstr>Mô hình cơ bản của luận cứ này là:</vt:lpstr>
      <vt:lpstr>NGƯỜI RƠM ( Straw Man )</vt:lpstr>
      <vt:lpstr>Ngụy biện của người rơm cực kỳ phổ biến trong chính trị. Ví dụ:</vt:lpstr>
      <vt:lpstr>CÁ TRÍCH ĐỎ ( Red Herring )</vt:lpstr>
      <vt:lpstr>Cách phân biệt Người Rơm Fallac của Red cá trích Fallac</vt:lpstr>
      <vt:lpstr>Vấn đề ở đây là liệu Jefferson có thể bị chỉ trích một cách đúng đắn vì sở hữu nô lệ hay không, chứ không phải liệu ông có phải là một trong những tổng thống vĩ đại nhất nước Mỹ hay liệu ông có xứng đáng được ghi công khi viết Tuyên ngôn Độc lập hay không. Bằng cách chuyển hướng sự chú ý của người đọc khỏi lập luận ban đầu và sau đó tuyên bố rằng lập luận ban đầu đã bị bác bỏ bởi sự chuyển hướng không liên quan, người lập luận đã phạm phải sai lầm cá trích đỏ.  Những sai lầm về cá trích đỏ cũng cực kỳ phổ biến trong chính trị. 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Nguỵ biện về tính liên quan</dc:title>
  <dc:creator>Dell</dc:creator>
  <cp:lastModifiedBy>admin</cp:lastModifiedBy>
  <cp:revision>14</cp:revision>
  <dcterms:created xsi:type="dcterms:W3CDTF">2023-11-24T19:06:00Z</dcterms:created>
  <dcterms:modified xsi:type="dcterms:W3CDTF">2023-12-04T13:31:24Z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30DAD51E720B41108E580D8B209D7FDC_12</vt:lpwstr>
  </property>
  <property fmtid="{D5CDD505-2E9C-101B-9397-08002B2CF9AE}" pid="3" name="KSOProductBuildVer">
    <vt:lpwstr>1033-12.2.0.13306</vt:lpwstr>
  </property>
</Properties>
</file>