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9.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26"/>
  </p:notesMasterIdLst>
  <p:sldIdLst>
    <p:sldId id="325" r:id="rId2"/>
    <p:sldId id="326" r:id="rId3"/>
    <p:sldId id="327" r:id="rId4"/>
    <p:sldId id="329" r:id="rId5"/>
    <p:sldId id="330" r:id="rId6"/>
    <p:sldId id="328" r:id="rId7"/>
    <p:sldId id="331" r:id="rId8"/>
    <p:sldId id="332" r:id="rId9"/>
    <p:sldId id="334" r:id="rId10"/>
    <p:sldId id="335" r:id="rId11"/>
    <p:sldId id="336" r:id="rId12"/>
    <p:sldId id="337" r:id="rId13"/>
    <p:sldId id="338" r:id="rId14"/>
    <p:sldId id="343" r:id="rId15"/>
    <p:sldId id="344" r:id="rId16"/>
    <p:sldId id="340" r:id="rId17"/>
    <p:sldId id="341" r:id="rId18"/>
    <p:sldId id="347" r:id="rId19"/>
    <p:sldId id="348" r:id="rId20"/>
    <p:sldId id="345" r:id="rId21"/>
    <p:sldId id="346" r:id="rId22"/>
    <p:sldId id="349" r:id="rId23"/>
    <p:sldId id="350" r:id="rId24"/>
    <p:sldId id="35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4660" autoAdjust="0"/>
  </p:normalViewPr>
  <p:slideViewPr>
    <p:cSldViewPr snapToGrid="0">
      <p:cViewPr varScale="1">
        <p:scale>
          <a:sx n="64" d="100"/>
          <a:sy n="64" d="100"/>
        </p:scale>
        <p:origin x="618" y="72"/>
      </p:cViewPr>
      <p:guideLst/>
    </p:cSldViewPr>
  </p:slideViewPr>
  <p:outlineViewPr>
    <p:cViewPr>
      <p:scale>
        <a:sx n="33" d="100"/>
        <a:sy n="33" d="100"/>
      </p:scale>
      <p:origin x="0" y="-342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4" d="100"/>
          <a:sy n="44" d="100"/>
        </p:scale>
        <p:origin x="284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13AD1-B9AC-4CC9-BABC-86D46331A1BD}"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GB"/>
        </a:p>
      </dgm:t>
    </dgm:pt>
    <dgm:pt modelId="{D571AF63-01E8-47DF-A67C-7FFE444441CC}">
      <dgm:prSet phldrT="[Text]" phldr="1"/>
      <dgm:spPr/>
      <dgm:t>
        <a:bodyPr/>
        <a:lstStyle/>
        <a:p>
          <a:endParaRPr lang="en-GB"/>
        </a:p>
      </dgm:t>
    </dgm:pt>
    <dgm:pt modelId="{262AA77C-A5DC-4EB1-A052-FE6D03A40040}" type="parTrans" cxnId="{5BF75C0C-2C1A-44E7-A4C5-9EF421DFA351}">
      <dgm:prSet/>
      <dgm:spPr/>
      <dgm:t>
        <a:bodyPr/>
        <a:lstStyle/>
        <a:p>
          <a:endParaRPr lang="en-GB"/>
        </a:p>
      </dgm:t>
    </dgm:pt>
    <dgm:pt modelId="{C29010AA-7158-4275-B878-266E21F88F56}" type="sibTrans" cxnId="{5BF75C0C-2C1A-44E7-A4C5-9EF421DFA351}">
      <dgm:prSet/>
      <dgm:spPr/>
      <dgm:t>
        <a:bodyPr/>
        <a:lstStyle/>
        <a:p>
          <a:endParaRPr lang="en-GB"/>
        </a:p>
      </dgm:t>
    </dgm:pt>
    <dgm:pt modelId="{47A2092B-1472-438F-AD67-FE8622F84C3A}">
      <dgm:prSet phldrT="[Text]" custT="1"/>
      <dgm:spPr/>
      <dgm:t>
        <a:bodyPr/>
        <a:lstStyle/>
        <a:p>
          <a:pPr algn="just">
            <a:lnSpc>
              <a:spcPct val="130000"/>
            </a:lnSpc>
          </a:pPr>
          <a:r>
            <a:rPr lang="vi-VN" sz="3000" dirty="0">
              <a:latin typeface="Times New Roman" panose="02020603050405020304" pitchFamily="18" charset="0"/>
              <a:cs typeface="Times New Roman" panose="02020603050405020304" pitchFamily="18" charset="0"/>
            </a:rPr>
            <a:t>Là trường hợp người có chức vụ, quyền 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vi-VN" sz="3000" dirty="0">
              <a:latin typeface="Times New Roman" panose="02020603050405020304" pitchFamily="18" charset="0"/>
              <a:cs typeface="Times New Roman" panose="02020603050405020304" pitchFamily="18" charset="0"/>
            </a:rPr>
            <a:t> đã </a:t>
          </a:r>
          <a:r>
            <a:rPr lang="vi-VN" sz="3000" b="1" dirty="0">
              <a:latin typeface="Times New Roman" panose="02020603050405020304" pitchFamily="18" charset="0"/>
              <a:cs typeface="Times New Roman" panose="02020603050405020304" pitchFamily="18" charset="0"/>
            </a:rPr>
            <a:t>lợi dụng chức vụ, quyền hạn hay trách nhiệm </a:t>
          </a:r>
          <a:r>
            <a:rPr lang="vi-VN" sz="3000" dirty="0">
              <a:latin typeface="Times New Roman" panose="02020603050405020304" pitchFamily="18" charset="0"/>
              <a:cs typeface="Times New Roman" panose="02020603050405020304" pitchFamily="18" charset="0"/>
            </a:rPr>
            <a:t>của mình làm trái công vụ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vi-VN" sz="3000" i="1" dirty="0">
              <a:latin typeface="Times New Roman" panose="02020603050405020304" pitchFamily="18" charset="0"/>
              <a:cs typeface="Times New Roman" panose="02020603050405020304" pitchFamily="18" charset="0"/>
            </a:rPr>
            <a:t>.</a:t>
          </a:r>
          <a:r>
            <a:rPr lang="en-US" sz="3000" i="1"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a:t>
          </a:r>
          <a:r>
            <a:rPr lang="en-US" sz="3000" b="1" dirty="0" err="1">
              <a:latin typeface="Times New Roman" panose="02020603050405020304" pitchFamily="18" charset="0"/>
              <a:cs typeface="Times New Roman" panose="02020603050405020304" pitchFamily="18" charset="0"/>
            </a:rPr>
            <a:t>Điều</a:t>
          </a:r>
          <a:r>
            <a:rPr lang="en-US" sz="3000" b="1" dirty="0">
              <a:latin typeface="Times New Roman" panose="02020603050405020304" pitchFamily="18" charset="0"/>
              <a:cs typeface="Times New Roman" panose="02020603050405020304" pitchFamily="18" charset="0"/>
            </a:rPr>
            <a:t> 356 BLHS 2015)</a:t>
          </a:r>
          <a:r>
            <a:rPr lang="vi-VN" sz="3000" dirty="0">
              <a:latin typeface="Times New Roman" panose="02020603050405020304" pitchFamily="18" charset="0"/>
              <a:cs typeface="Times New Roman" panose="02020603050405020304" pitchFamily="18" charset="0"/>
            </a:rPr>
            <a:t> </a:t>
          </a:r>
          <a:endParaRPr lang="en-GB" sz="3000" dirty="0">
            <a:latin typeface="Times New Roman" panose="02020603050405020304" pitchFamily="18" charset="0"/>
            <a:cs typeface="Times New Roman" panose="02020603050405020304" pitchFamily="18" charset="0"/>
          </a:endParaRPr>
        </a:p>
      </dgm:t>
    </dgm:pt>
    <dgm:pt modelId="{F690D929-AB85-4314-A49F-032EAA0D43C2}" type="parTrans" cxnId="{A9F4A02F-8A59-434A-B8E5-B804AC6592FD}">
      <dgm:prSet/>
      <dgm:spPr/>
      <dgm:t>
        <a:bodyPr/>
        <a:lstStyle/>
        <a:p>
          <a:endParaRPr lang="en-GB"/>
        </a:p>
      </dgm:t>
    </dgm:pt>
    <dgm:pt modelId="{C3B55551-4C8A-4E9A-8A1E-F5576A8F9A7C}" type="sibTrans" cxnId="{A9F4A02F-8A59-434A-B8E5-B804AC6592FD}">
      <dgm:prSet/>
      <dgm:spPr/>
      <dgm:t>
        <a:bodyPr/>
        <a:lstStyle/>
        <a:p>
          <a:endParaRPr lang="en-GB"/>
        </a:p>
      </dgm:t>
    </dgm:pt>
    <dgm:pt modelId="{36401713-E475-42A8-84E6-BDDBA5DF492E}" type="pres">
      <dgm:prSet presAssocID="{97F13AD1-B9AC-4CC9-BABC-86D46331A1BD}" presName="Name0" presStyleCnt="0">
        <dgm:presLayoutVars>
          <dgm:chMax/>
          <dgm:chPref/>
          <dgm:dir/>
          <dgm:animLvl val="lvl"/>
        </dgm:presLayoutVars>
      </dgm:prSet>
      <dgm:spPr/>
    </dgm:pt>
    <dgm:pt modelId="{F1106CA8-9481-4406-A614-5BBAF0E8DB11}" type="pres">
      <dgm:prSet presAssocID="{D571AF63-01E8-47DF-A67C-7FFE444441CC}" presName="composite" presStyleCnt="0"/>
      <dgm:spPr/>
    </dgm:pt>
    <dgm:pt modelId="{1296BF3B-635B-48BF-A0BB-244E608B6256}" type="pres">
      <dgm:prSet presAssocID="{D571AF63-01E8-47DF-A67C-7FFE444441CC}" presName="ParentAccentShape" presStyleLbl="trBgShp" presStyleIdx="0" presStyleCnt="2"/>
      <dgm:spPr/>
    </dgm:pt>
    <dgm:pt modelId="{5CE1C8B6-0FEE-4B30-A925-6370DEC3AEE3}" type="pres">
      <dgm:prSet presAssocID="{D571AF63-01E8-47DF-A67C-7FFE444441CC}" presName="ParentText" presStyleLbl="revTx" presStyleIdx="0" presStyleCnt="2">
        <dgm:presLayoutVars>
          <dgm:chMax val="1"/>
          <dgm:chPref val="1"/>
          <dgm:bulletEnabled val="1"/>
        </dgm:presLayoutVars>
      </dgm:prSet>
      <dgm:spPr/>
    </dgm:pt>
    <dgm:pt modelId="{99977A63-D5EC-4E09-9E67-A9EB520195F4}" type="pres">
      <dgm:prSet presAssocID="{D571AF63-01E8-47DF-A67C-7FFE444441CC}" presName="ChildText" presStyleLbl="revTx" presStyleIdx="1" presStyleCnt="2" custScaleX="234226" custScaleY="117489">
        <dgm:presLayoutVars>
          <dgm:chMax val="0"/>
          <dgm:chPref val="0"/>
        </dgm:presLayoutVars>
      </dgm:prSet>
      <dgm:spPr/>
    </dgm:pt>
    <dgm:pt modelId="{FC3D56E1-C7A3-4CCD-A3FD-E9702472DC07}" type="pres">
      <dgm:prSet presAssocID="{D571AF63-01E8-47DF-A67C-7FFE444441CC}" presName="ChildAccentShape" presStyleLbl="trBgShp" presStyleIdx="1" presStyleCnt="2"/>
      <dgm:spPr/>
    </dgm:pt>
    <dgm:pt modelId="{51074A31-835F-4D1F-A929-ADEA251E5396}" type="pres">
      <dgm:prSet presAssocID="{D571AF63-01E8-47DF-A67C-7FFE444441CC}" presName="Image" presStyleLbl="alignImgPlace1" presStyleIdx="0" presStyleCnt="1" custScaleX="79070" custLinFactNeighborX="-16505" custLinFactNeighborY="3491"/>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dgm:spPr>
    </dgm:pt>
  </dgm:ptLst>
  <dgm:cxnLst>
    <dgm:cxn modelId="{5BF75C0C-2C1A-44E7-A4C5-9EF421DFA351}" srcId="{97F13AD1-B9AC-4CC9-BABC-86D46331A1BD}" destId="{D571AF63-01E8-47DF-A67C-7FFE444441CC}" srcOrd="0" destOrd="0" parTransId="{262AA77C-A5DC-4EB1-A052-FE6D03A40040}" sibTransId="{C29010AA-7158-4275-B878-266E21F88F56}"/>
    <dgm:cxn modelId="{A9F4A02F-8A59-434A-B8E5-B804AC6592FD}" srcId="{D571AF63-01E8-47DF-A67C-7FFE444441CC}" destId="{47A2092B-1472-438F-AD67-FE8622F84C3A}" srcOrd="0" destOrd="0" parTransId="{F690D929-AB85-4314-A49F-032EAA0D43C2}" sibTransId="{C3B55551-4C8A-4E9A-8A1E-F5576A8F9A7C}"/>
    <dgm:cxn modelId="{5CD9953F-09E2-48B6-A7C5-F4296952B0E3}" type="presOf" srcId="{97F13AD1-B9AC-4CC9-BABC-86D46331A1BD}" destId="{36401713-E475-42A8-84E6-BDDBA5DF492E}" srcOrd="0" destOrd="0" presId="urn:microsoft.com/office/officeart/2009/3/layout/SnapshotPictureList"/>
    <dgm:cxn modelId="{47D5A55B-7E69-4040-88AD-4AB501D271CF}" type="presOf" srcId="{47A2092B-1472-438F-AD67-FE8622F84C3A}" destId="{99977A63-D5EC-4E09-9E67-A9EB520195F4}" srcOrd="0" destOrd="0" presId="urn:microsoft.com/office/officeart/2009/3/layout/SnapshotPictureList"/>
    <dgm:cxn modelId="{88C945FD-9B93-4334-8B53-29244C8D9327}" type="presOf" srcId="{D571AF63-01E8-47DF-A67C-7FFE444441CC}" destId="{5CE1C8B6-0FEE-4B30-A925-6370DEC3AEE3}" srcOrd="0" destOrd="0" presId="urn:microsoft.com/office/officeart/2009/3/layout/SnapshotPictureList"/>
    <dgm:cxn modelId="{A63B8EEB-4D28-408F-8F4B-A7038123739D}" type="presParOf" srcId="{36401713-E475-42A8-84E6-BDDBA5DF492E}" destId="{F1106CA8-9481-4406-A614-5BBAF0E8DB11}" srcOrd="0" destOrd="0" presId="urn:microsoft.com/office/officeart/2009/3/layout/SnapshotPictureList"/>
    <dgm:cxn modelId="{4E66CE33-562B-4F23-BFD7-47F551F64294}" type="presParOf" srcId="{F1106CA8-9481-4406-A614-5BBAF0E8DB11}" destId="{1296BF3B-635B-48BF-A0BB-244E608B6256}" srcOrd="0" destOrd="0" presId="urn:microsoft.com/office/officeart/2009/3/layout/SnapshotPictureList"/>
    <dgm:cxn modelId="{5ED92C0F-AEFC-407D-9DDF-0AA201AEDCD5}" type="presParOf" srcId="{F1106CA8-9481-4406-A614-5BBAF0E8DB11}" destId="{5CE1C8B6-0FEE-4B30-A925-6370DEC3AEE3}" srcOrd="1" destOrd="0" presId="urn:microsoft.com/office/officeart/2009/3/layout/SnapshotPictureList"/>
    <dgm:cxn modelId="{50F9A653-9680-4645-9F19-DF0D728B1905}" type="presParOf" srcId="{F1106CA8-9481-4406-A614-5BBAF0E8DB11}" destId="{99977A63-D5EC-4E09-9E67-A9EB520195F4}" srcOrd="2" destOrd="0" presId="urn:microsoft.com/office/officeart/2009/3/layout/SnapshotPictureList"/>
    <dgm:cxn modelId="{C3026424-F604-47F4-A2BB-7584B5AA0098}" type="presParOf" srcId="{F1106CA8-9481-4406-A614-5BBAF0E8DB11}" destId="{FC3D56E1-C7A3-4CCD-A3FD-E9702472DC07}" srcOrd="3" destOrd="0" presId="urn:microsoft.com/office/officeart/2009/3/layout/SnapshotPictureList"/>
    <dgm:cxn modelId="{C14FF285-C8C5-49E2-B725-F971EE373811}" type="presParOf" srcId="{F1106CA8-9481-4406-A614-5BBAF0E8DB11}" destId="{51074A31-835F-4D1F-A929-ADEA251E5396}"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D56E1-C7A3-4CCD-A3FD-E9702472DC07}">
      <dsp:nvSpPr>
        <dsp:cNvPr id="0" name=""/>
        <dsp:cNvSpPr/>
      </dsp:nvSpPr>
      <dsp:spPr>
        <a:xfrm>
          <a:off x="9259100" y="483990"/>
          <a:ext cx="217290" cy="402158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6BF3B-635B-48BF-A0BB-244E608B6256}">
      <dsp:nvSpPr>
        <dsp:cNvPr id="0" name=""/>
        <dsp:cNvSpPr/>
      </dsp:nvSpPr>
      <dsp:spPr>
        <a:xfrm>
          <a:off x="563832" y="483990"/>
          <a:ext cx="5651376" cy="402158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74A31-835F-4D1F-A929-ADEA251E5396}">
      <dsp:nvSpPr>
        <dsp:cNvPr id="0" name=""/>
        <dsp:cNvSpPr/>
      </dsp:nvSpPr>
      <dsp:spPr>
        <a:xfrm>
          <a:off x="18322" y="134921"/>
          <a:ext cx="4296732" cy="380406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E1C8B6-0FEE-4B30-A925-6370DEC3AEE3}">
      <dsp:nvSpPr>
        <dsp:cNvPr id="0" name=""/>
        <dsp:cNvSpPr/>
      </dsp:nvSpPr>
      <dsp:spPr>
        <a:xfrm>
          <a:off x="784774" y="3807538"/>
          <a:ext cx="5213144" cy="477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520" tIns="83820" rIns="223520" bIns="83820" numCol="1" spcCol="1270" anchor="ctr" anchorCtr="0">
          <a:noAutofit/>
        </a:bodyPr>
        <a:lstStyle/>
        <a:p>
          <a:pPr marL="0" lvl="0" indent="0" algn="l" defTabSz="977900">
            <a:lnSpc>
              <a:spcPct val="90000"/>
            </a:lnSpc>
            <a:spcBef>
              <a:spcPct val="0"/>
            </a:spcBef>
            <a:spcAft>
              <a:spcPct val="35000"/>
            </a:spcAft>
            <a:buNone/>
          </a:pPr>
          <a:endParaRPr lang="en-GB" sz="2200" kern="1200"/>
        </a:p>
      </dsp:txBody>
      <dsp:txXfrm>
        <a:off x="784774" y="3807538"/>
        <a:ext cx="5213144" cy="477365"/>
      </dsp:txXfrm>
    </dsp:sp>
    <dsp:sp modelId="{99977A63-D5EC-4E09-9E67-A9EB520195F4}">
      <dsp:nvSpPr>
        <dsp:cNvPr id="0" name=""/>
        <dsp:cNvSpPr/>
      </dsp:nvSpPr>
      <dsp:spPr>
        <a:xfrm>
          <a:off x="4711250" y="132323"/>
          <a:ext cx="6051808" cy="4724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1333500">
            <a:lnSpc>
              <a:spcPct val="130000"/>
            </a:lnSpc>
            <a:spcBef>
              <a:spcPct val="0"/>
            </a:spcBef>
            <a:spcAft>
              <a:spcPct val="35000"/>
            </a:spcAft>
            <a:buNone/>
          </a:pPr>
          <a:r>
            <a:rPr lang="vi-VN" sz="3000" kern="1200" dirty="0">
              <a:latin typeface="Times New Roman" panose="02020603050405020304" pitchFamily="18" charset="0"/>
              <a:cs typeface="Times New Roman" panose="02020603050405020304" pitchFamily="18" charset="0"/>
            </a:rPr>
            <a:t>Là trường hợp người có chức vụ, quyền hạn</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vì</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vụ</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lợi</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hoặc</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động</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cơ</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cá</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nhân</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khác</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mà</a:t>
          </a:r>
          <a:r>
            <a:rPr lang="vi-VN" sz="3000" kern="1200" dirty="0">
              <a:latin typeface="Times New Roman" panose="02020603050405020304" pitchFamily="18" charset="0"/>
              <a:cs typeface="Times New Roman" panose="02020603050405020304" pitchFamily="18" charset="0"/>
            </a:rPr>
            <a:t> đã </a:t>
          </a:r>
          <a:r>
            <a:rPr lang="vi-VN" sz="3000" b="1" kern="1200" dirty="0">
              <a:latin typeface="Times New Roman" panose="02020603050405020304" pitchFamily="18" charset="0"/>
              <a:cs typeface="Times New Roman" panose="02020603050405020304" pitchFamily="18" charset="0"/>
            </a:rPr>
            <a:t>lợi dụng chức vụ, quyền hạn hay trách nhiệm </a:t>
          </a:r>
          <a:r>
            <a:rPr lang="vi-VN" sz="3000" kern="1200" dirty="0">
              <a:latin typeface="Times New Roman" panose="02020603050405020304" pitchFamily="18" charset="0"/>
              <a:cs typeface="Times New Roman" panose="02020603050405020304" pitchFamily="18" charset="0"/>
            </a:rPr>
            <a:t>của mình làm trái công vụ </a:t>
          </a:r>
          <a:r>
            <a:rPr lang="en-US" sz="3000" kern="1200" dirty="0" err="1">
              <a:latin typeface="Times New Roman" panose="02020603050405020304" pitchFamily="18" charset="0"/>
              <a:cs typeface="Times New Roman" panose="02020603050405020304" pitchFamily="18" charset="0"/>
            </a:rPr>
            <a:t>gây</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thiệt</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hại</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về</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tài</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sản</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hoặc</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gây</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thiệt</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hại</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đến</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lợi</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ích</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của</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Nhà</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nước</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quyền</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lợi</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ích</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hợp</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pháp</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của</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tổ</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chức</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cá</a:t>
          </a:r>
          <a:r>
            <a:rPr lang="en-US" sz="3000" kern="1200" dirty="0">
              <a:latin typeface="Times New Roman" panose="02020603050405020304" pitchFamily="18" charset="0"/>
              <a:cs typeface="Times New Roman" panose="02020603050405020304" pitchFamily="18" charset="0"/>
            </a:rPr>
            <a:t> </a:t>
          </a:r>
          <a:r>
            <a:rPr lang="en-US" sz="3000" kern="1200" dirty="0" err="1">
              <a:latin typeface="Times New Roman" panose="02020603050405020304" pitchFamily="18" charset="0"/>
              <a:cs typeface="Times New Roman" panose="02020603050405020304" pitchFamily="18" charset="0"/>
            </a:rPr>
            <a:t>nhân</a:t>
          </a:r>
          <a:r>
            <a:rPr lang="vi-VN" sz="3000" i="1" kern="1200" dirty="0">
              <a:latin typeface="Times New Roman" panose="02020603050405020304" pitchFamily="18" charset="0"/>
              <a:cs typeface="Times New Roman" panose="02020603050405020304" pitchFamily="18" charset="0"/>
            </a:rPr>
            <a:t>.</a:t>
          </a:r>
          <a:r>
            <a:rPr lang="en-US" sz="3000" i="1" kern="1200" dirty="0">
              <a:latin typeface="Times New Roman" panose="02020603050405020304" pitchFamily="18" charset="0"/>
              <a:cs typeface="Times New Roman" panose="02020603050405020304" pitchFamily="18" charset="0"/>
            </a:rPr>
            <a:t> </a:t>
          </a:r>
          <a:r>
            <a:rPr lang="en-US" sz="3000" b="1" kern="1200" dirty="0">
              <a:latin typeface="Times New Roman" panose="02020603050405020304" pitchFamily="18" charset="0"/>
              <a:cs typeface="Times New Roman" panose="02020603050405020304" pitchFamily="18" charset="0"/>
            </a:rPr>
            <a:t>(</a:t>
          </a:r>
          <a:r>
            <a:rPr lang="en-US" sz="3000" b="1" kern="1200" dirty="0" err="1">
              <a:latin typeface="Times New Roman" panose="02020603050405020304" pitchFamily="18" charset="0"/>
              <a:cs typeface="Times New Roman" panose="02020603050405020304" pitchFamily="18" charset="0"/>
            </a:rPr>
            <a:t>Điều</a:t>
          </a:r>
          <a:r>
            <a:rPr lang="en-US" sz="3000" b="1" kern="1200" dirty="0">
              <a:latin typeface="Times New Roman" panose="02020603050405020304" pitchFamily="18" charset="0"/>
              <a:cs typeface="Times New Roman" panose="02020603050405020304" pitchFamily="18" charset="0"/>
            </a:rPr>
            <a:t> 356 BLHS 2015)</a:t>
          </a:r>
          <a:r>
            <a:rPr lang="vi-VN" sz="3000" kern="1200" dirty="0">
              <a:latin typeface="Times New Roman" panose="02020603050405020304" pitchFamily="18" charset="0"/>
              <a:cs typeface="Times New Roman" panose="02020603050405020304" pitchFamily="18" charset="0"/>
            </a:rPr>
            <a:t> </a:t>
          </a:r>
          <a:endParaRPr lang="en-GB" sz="3000" kern="1200" dirty="0">
            <a:latin typeface="Times New Roman" panose="02020603050405020304" pitchFamily="18" charset="0"/>
            <a:cs typeface="Times New Roman" panose="02020603050405020304" pitchFamily="18" charset="0"/>
          </a:endParaRPr>
        </a:p>
      </dsp:txBody>
      <dsp:txXfrm>
        <a:off x="4711250" y="132323"/>
        <a:ext cx="6051808" cy="4724917"/>
      </dsp:txXfrm>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0E7EB-0418-4DB0-B05D-6DD38AEAC451}" type="datetimeFigureOut">
              <a:rPr lang="en-GB" smtClean="0"/>
              <a:t>08/04/2024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BD2D0-73D5-40DD-9745-EB5966E7B466}" type="slidenum">
              <a:rPr lang="en-GB" smtClean="0"/>
              <a:t>‹#›</a:t>
            </a:fld>
            <a:endParaRPr lang="en-GB"/>
          </a:p>
        </p:txBody>
      </p:sp>
    </p:spTree>
    <p:extLst>
      <p:ext uri="{BB962C8B-B14F-4D97-AF65-F5344CB8AC3E}">
        <p14:creationId xmlns:p14="http://schemas.microsoft.com/office/powerpoint/2010/main" val="389787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BBD2D0-73D5-40DD-9745-EB5966E7B466}" type="slidenum">
              <a:rPr lang="en-GB" smtClean="0"/>
              <a:t>20</a:t>
            </a:fld>
            <a:endParaRPr lang="en-GB"/>
          </a:p>
        </p:txBody>
      </p:sp>
    </p:spTree>
    <p:extLst>
      <p:ext uri="{BB962C8B-B14F-4D97-AF65-F5344CB8AC3E}">
        <p14:creationId xmlns:p14="http://schemas.microsoft.com/office/powerpoint/2010/main" val="2371565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C167812-4309-41E2-8DE0-3ABF08FF1BA1}" type="slidenum">
              <a:rPr lang="en-GB" smtClean="0"/>
              <a:t>‹#›</a:t>
            </a:fld>
            <a:endParaRPr lang="en-GB"/>
          </a:p>
        </p:txBody>
      </p:sp>
    </p:spTree>
    <p:extLst>
      <p:ext uri="{BB962C8B-B14F-4D97-AF65-F5344CB8AC3E}">
        <p14:creationId xmlns:p14="http://schemas.microsoft.com/office/powerpoint/2010/main" val="206195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79864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201703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57994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8E5B0E5-1BAA-442E-B03C-0529D08E577C}" type="datetimeFigureOut">
              <a:rPr lang="en-GB" smtClean="0"/>
              <a:t>08/04/2024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C167812-4309-41E2-8DE0-3ABF08FF1BA1}" type="slidenum">
              <a:rPr lang="en-GB" smtClean="0"/>
              <a:t>‹#›</a:t>
            </a:fld>
            <a:endParaRPr lang="en-GB"/>
          </a:p>
        </p:txBody>
      </p:sp>
    </p:spTree>
    <p:extLst>
      <p:ext uri="{BB962C8B-B14F-4D97-AF65-F5344CB8AC3E}">
        <p14:creationId xmlns:p14="http://schemas.microsoft.com/office/powerpoint/2010/main" val="151762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E5B0E5-1BAA-442E-B03C-0529D08E577C}"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34592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E5B0E5-1BAA-442E-B03C-0529D08E577C}" type="datetimeFigureOut">
              <a:rPr lang="en-GB" smtClean="0"/>
              <a:t>08/04/2024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72827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E5B0E5-1BAA-442E-B03C-0529D08E577C}" type="datetimeFigureOut">
              <a:rPr lang="en-GB" smtClean="0"/>
              <a:t>08/04/2024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290335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5B0E5-1BAA-442E-B03C-0529D08E577C}" type="datetimeFigureOut">
              <a:rPr lang="en-GB" smtClean="0"/>
              <a:t>08/04/2024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384308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5B0E5-1BAA-442E-B03C-0529D08E577C}"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51674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5B0E5-1BAA-442E-B03C-0529D08E577C}" type="datetimeFigureOut">
              <a:rPr lang="en-GB" smtClean="0"/>
              <a:t>08/04/2024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92183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8E5B0E5-1BAA-442E-B03C-0529D08E577C}" type="datetimeFigureOut">
              <a:rPr lang="en-GB" smtClean="0"/>
              <a:t>08/04/2024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C167812-4309-41E2-8DE0-3ABF08FF1BA1}" type="slidenum">
              <a:rPr lang="en-GB" smtClean="0"/>
              <a:t>‹#›</a:t>
            </a:fld>
            <a:endParaRPr lang="en-GB"/>
          </a:p>
        </p:txBody>
      </p:sp>
    </p:spTree>
    <p:extLst>
      <p:ext uri="{BB962C8B-B14F-4D97-AF65-F5344CB8AC3E}">
        <p14:creationId xmlns:p14="http://schemas.microsoft.com/office/powerpoint/2010/main" val="3572772378"/>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471C-76B3-204D-65B7-EB2B4F565542}"/>
              </a:ext>
            </a:extLst>
          </p:cNvPr>
          <p:cNvSpPr>
            <a:spLocks noGrp="1"/>
          </p:cNvSpPr>
          <p:nvPr>
            <p:ph type="ctrTitle"/>
          </p:nvPr>
        </p:nvSpPr>
        <p:spPr>
          <a:xfrm>
            <a:off x="446314" y="838200"/>
            <a:ext cx="11049000" cy="3629831"/>
          </a:xfrm>
        </p:spPr>
        <p:txBody>
          <a:bodyPr/>
          <a:lstStyle/>
          <a:p>
            <a:pPr algn="ctr">
              <a:lnSpc>
                <a:spcPct val="150000"/>
              </a:lnSpc>
            </a:pPr>
            <a:r>
              <a:rPr lang="en-GB" sz="5000" b="1" dirty="0">
                <a:solidFill>
                  <a:srgbClr val="C00000"/>
                </a:solidFill>
                <a:latin typeface="Times New Roman" panose="02020603050405020304" pitchFamily="18" charset="0"/>
                <a:cs typeface="Times New Roman" panose="02020603050405020304" pitchFamily="18" charset="0"/>
              </a:rPr>
              <a:t> CHỦ ĐỀ SỐ </a:t>
            </a:r>
            <a:r>
              <a:rPr lang="vi-VN" sz="5000" b="1" dirty="0">
                <a:solidFill>
                  <a:srgbClr val="C00000"/>
                </a:solidFill>
                <a:latin typeface="Times New Roman" panose="02020603050405020304" pitchFamily="18" charset="0"/>
                <a:cs typeface="Times New Roman" panose="02020603050405020304" pitchFamily="18" charset="0"/>
              </a:rPr>
              <a:t>6</a:t>
            </a:r>
            <a:r>
              <a:rPr lang="en-GB" sz="5000" b="1" dirty="0">
                <a:solidFill>
                  <a:srgbClr val="C00000"/>
                </a:solidFill>
                <a:latin typeface="Times New Roman" panose="02020603050405020304" pitchFamily="18" charset="0"/>
                <a:cs typeface="Times New Roman" panose="02020603050405020304" pitchFamily="18" charset="0"/>
              </a:rPr>
              <a:t>: </a:t>
            </a:r>
            <a:r>
              <a:rPr lang="vi-VN" sz="5000" b="1" dirty="0">
                <a:solidFill>
                  <a:srgbClr val="C00000"/>
                </a:solidFill>
                <a:latin typeface="Times New Roman" panose="02020603050405020304" pitchFamily="18" charset="0"/>
                <a:cs typeface="Times New Roman" panose="02020603050405020304" pitchFamily="18" charset="0"/>
              </a:rPr>
              <a:t>LUẬT PHÒNG, CHỐNG THAM NHŨNG</a:t>
            </a:r>
            <a:endParaRPr lang="en-GB" sz="5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62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A3C1-190F-1829-F434-598157F25EEA}"/>
              </a:ext>
            </a:extLst>
          </p:cNvPr>
          <p:cNvSpPr>
            <a:spLocks noGrp="1"/>
          </p:cNvSpPr>
          <p:nvPr>
            <p:ph type="title"/>
          </p:nvPr>
        </p:nvSpPr>
        <p:spPr>
          <a:xfrm>
            <a:off x="1066800" y="329402"/>
            <a:ext cx="10058400" cy="712796"/>
          </a:xfrm>
        </p:spPr>
        <p:txBody>
          <a:bodyPr>
            <a:normAutofit/>
          </a:bodyPr>
          <a:lstStyle/>
          <a:p>
            <a:r>
              <a:rPr lang="en-GB" sz="3400" b="1" dirty="0">
                <a:solidFill>
                  <a:schemeClr val="tx1"/>
                </a:solidFill>
                <a:latin typeface="Times New Roman" panose="02020603050405020304" pitchFamily="18" charset="0"/>
                <a:cs typeface="Times New Roman" panose="02020603050405020304" pitchFamily="18" charset="0"/>
              </a:rPr>
              <a:t>3. </a:t>
            </a:r>
            <a:r>
              <a:rPr lang="en-GB" sz="3400" b="1" dirty="0" err="1">
                <a:solidFill>
                  <a:schemeClr val="tx1"/>
                </a:solidFill>
                <a:latin typeface="Times New Roman" panose="02020603050405020304" pitchFamily="18" charset="0"/>
                <a:cs typeface="Times New Roman" panose="02020603050405020304" pitchFamily="18" charset="0"/>
              </a:rPr>
              <a:t>Các</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hành</a:t>
            </a:r>
            <a:r>
              <a:rPr lang="en-GB" sz="3400" b="1" dirty="0">
                <a:solidFill>
                  <a:schemeClr val="tx1"/>
                </a:solidFill>
                <a:latin typeface="Times New Roman" panose="02020603050405020304" pitchFamily="18" charset="0"/>
                <a:cs typeface="Times New Roman" panose="02020603050405020304" pitchFamily="18" charset="0"/>
              </a:rPr>
              <a:t> vi </a:t>
            </a:r>
            <a:r>
              <a:rPr lang="en-GB" sz="3400" b="1" dirty="0" err="1">
                <a:solidFill>
                  <a:schemeClr val="tx1"/>
                </a:solidFill>
                <a:latin typeface="Times New Roman" panose="02020603050405020304" pitchFamily="18" charset="0"/>
                <a:cs typeface="Times New Roman" panose="02020603050405020304" pitchFamily="18" charset="0"/>
              </a:rPr>
              <a:t>tham</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nhũng</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5D2AB-FF85-311B-D59B-4CE564C604DC}"/>
              </a:ext>
            </a:extLst>
          </p:cNvPr>
          <p:cNvSpPr>
            <a:spLocks noGrp="1"/>
          </p:cNvSpPr>
          <p:nvPr>
            <p:ph idx="1"/>
          </p:nvPr>
        </p:nvSpPr>
        <p:spPr>
          <a:xfrm>
            <a:off x="500743" y="1251857"/>
            <a:ext cx="11136086" cy="4876800"/>
          </a:xfrm>
        </p:spPr>
        <p:txBody>
          <a:bodyPr>
            <a:normAutofit/>
          </a:bodyPr>
          <a:lstStyle/>
          <a:p>
            <a:pPr algn="just">
              <a:lnSpc>
                <a:spcPct val="150000"/>
              </a:lnSpc>
              <a:spcBef>
                <a:spcPts val="1200"/>
              </a:spcBef>
              <a:spcAft>
                <a:spcPts val="1200"/>
              </a:spcAft>
              <a:buFont typeface="Wingdings" panose="05000000000000000000" pitchFamily="2" charset="2"/>
              <a:buNone/>
              <a:defRPr/>
            </a:pPr>
            <a:r>
              <a:rPr lang="en-US" sz="3000" b="1" dirty="0">
                <a:latin typeface="Times New Roman" panose="02020603050405020304" pitchFamily="18" charset="0"/>
                <a:cs typeface="Times New Roman" panose="02020603050405020304" pitchFamily="18" charset="0"/>
              </a:rPr>
              <a:t>Bao </a:t>
            </a:r>
            <a:r>
              <a:rPr lang="en-US" sz="3000" b="1" dirty="0" err="1">
                <a:latin typeface="Times New Roman" panose="02020603050405020304" pitchFamily="18" charset="0"/>
                <a:cs typeface="Times New Roman" panose="02020603050405020304" pitchFamily="18" charset="0"/>
              </a:rPr>
              <a:t>gồm</a:t>
            </a:r>
            <a:r>
              <a:rPr lang="en-US" sz="3000" b="1" dirty="0">
                <a:latin typeface="Times New Roman" panose="02020603050405020304" pitchFamily="18" charset="0"/>
                <a:cs typeface="Times New Roman" panose="02020603050405020304" pitchFamily="18" charset="0"/>
              </a:rPr>
              <a:t>: </a:t>
            </a:r>
          </a:p>
          <a:p>
            <a:pPr marL="457200" indent="-457200" algn="just">
              <a:lnSpc>
                <a:spcPct val="150000"/>
              </a:lnSpc>
              <a:spcBef>
                <a:spcPts val="1200"/>
              </a:spcBef>
              <a:spcAft>
                <a:spcPts val="1200"/>
              </a:spcAft>
              <a:buSzPct val="100000"/>
              <a:buFont typeface="Wingdings" panose="05000000000000000000" pitchFamily="2" charset="2"/>
              <a:buChar char="v"/>
              <a:defRPr/>
            </a:pP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vực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nước</a:t>
            </a:r>
            <a:endParaRPr lang="en-US" sz="3000" b="1" dirty="0">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1200"/>
              </a:spcAft>
              <a:buSzPct val="100000"/>
              <a:buFont typeface="Wingdings" panose="05000000000000000000" pitchFamily="2" charset="2"/>
              <a:buChar char="v"/>
              <a:defRPr/>
            </a:pP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vực</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nước</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do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160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C79C-A1D0-C773-BB90-9703B674281A}"/>
              </a:ext>
            </a:extLst>
          </p:cNvPr>
          <p:cNvSpPr>
            <a:spLocks noGrp="1"/>
          </p:cNvSpPr>
          <p:nvPr>
            <p:ph type="title"/>
          </p:nvPr>
        </p:nvSpPr>
        <p:spPr>
          <a:xfrm>
            <a:off x="544285" y="413657"/>
            <a:ext cx="11016343" cy="1023257"/>
          </a:xfrm>
          <a:solidFill>
            <a:schemeClr val="accent1">
              <a:lumMod val="20000"/>
              <a:lumOff val="80000"/>
            </a:schemeClr>
          </a:solidFill>
        </p:spPr>
        <p:txBody>
          <a:bodyPr>
            <a:normAutofit/>
          </a:bodyPr>
          <a:lstStyle/>
          <a:p>
            <a:pPr marL="457200" indent="-457200" algn="just">
              <a:buFont typeface="Wingdings" panose="05000000000000000000" pitchFamily="2" charset="2"/>
              <a:buChar char="§"/>
            </a:pPr>
            <a:r>
              <a:rPr lang="en-US" altLang="vi-VN" sz="3200" dirty="0" err="1">
                <a:solidFill>
                  <a:srgbClr val="C00000"/>
                </a:solidFill>
                <a:latin typeface="Times New Roman" panose="02020603050405020304" pitchFamily="18" charset="0"/>
                <a:cs typeface="Times New Roman" panose="02020603050405020304" pitchFamily="18" charset="0"/>
              </a:rPr>
              <a:t>Các</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hành</a:t>
            </a:r>
            <a:r>
              <a:rPr lang="en-US" altLang="vi-VN" sz="3200" dirty="0">
                <a:solidFill>
                  <a:srgbClr val="C00000"/>
                </a:solidFill>
                <a:latin typeface="Times New Roman" panose="02020603050405020304" pitchFamily="18" charset="0"/>
                <a:cs typeface="Times New Roman" panose="02020603050405020304" pitchFamily="18" charset="0"/>
              </a:rPr>
              <a:t> vi </a:t>
            </a:r>
            <a:r>
              <a:rPr lang="en-US" altLang="vi-VN" sz="3200" dirty="0" err="1">
                <a:solidFill>
                  <a:srgbClr val="C00000"/>
                </a:solidFill>
                <a:latin typeface="Times New Roman" panose="02020603050405020304" pitchFamily="18" charset="0"/>
                <a:cs typeface="Times New Roman" panose="02020603050405020304" pitchFamily="18" charset="0"/>
              </a:rPr>
              <a:t>tham</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nhũng</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của</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người</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có</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chức</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vụ</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quyền</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hạn</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trong</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khu</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vực</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nhà</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nước</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291933-68E7-9485-78EC-5CD2EEC2B792}"/>
              </a:ext>
            </a:extLst>
          </p:cNvPr>
          <p:cNvSpPr>
            <a:spLocks noGrp="1"/>
          </p:cNvSpPr>
          <p:nvPr>
            <p:ph idx="1"/>
          </p:nvPr>
        </p:nvSpPr>
        <p:spPr>
          <a:xfrm>
            <a:off x="544286" y="1678898"/>
            <a:ext cx="11016342" cy="4765445"/>
          </a:xfrm>
        </p:spPr>
        <p:txBody>
          <a:bodyPr>
            <a:normAutofit fontScale="85000" lnSpcReduction="10000"/>
          </a:bodyPr>
          <a:lstStyle/>
          <a:p>
            <a:pPr algn="just">
              <a:lnSpc>
                <a:spcPct val="150000"/>
              </a:lnSpc>
              <a:buFont typeface="Wingdings" panose="05000000000000000000" pitchFamily="2" charset="2"/>
              <a:buChar char="Ø"/>
            </a:pPr>
            <a:r>
              <a:rPr lang="en-US" sz="3000" b="1" dirty="0" err="1">
                <a:latin typeface="Times New Roman" panose="02020603050405020304" pitchFamily="18" charset="0"/>
                <a:cs typeface="Times New Roman" panose="02020603050405020304" pitchFamily="18" charset="0"/>
              </a:rPr>
              <a:t>Gồm</a:t>
            </a:r>
            <a:r>
              <a:rPr lang="en-US" sz="3000" b="1" dirty="0">
                <a:latin typeface="Times New Roman" panose="02020603050405020304" pitchFamily="18" charset="0"/>
                <a:cs typeface="Times New Roman" panose="02020603050405020304" pitchFamily="18" charset="0"/>
              </a:rPr>
              <a:t> 12 </a:t>
            </a:r>
            <a:r>
              <a:rPr lang="en-US" sz="3000" b="1" dirty="0" err="1">
                <a:latin typeface="Times New Roman" panose="02020603050405020304" pitchFamily="18" charset="0"/>
                <a:cs typeface="Times New Roman" panose="02020603050405020304" pitchFamily="18" charset="0"/>
              </a:rPr>
              <a:t>hành</a:t>
            </a:r>
            <a:r>
              <a:rPr lang="en-US" sz="3000" b="1" dirty="0">
                <a:latin typeface="Times New Roman" panose="02020603050405020304" pitchFamily="18" charset="0"/>
                <a:cs typeface="Times New Roman" panose="02020603050405020304" pitchFamily="18" charset="0"/>
              </a:rPr>
              <a:t> vi </a:t>
            </a:r>
            <a:r>
              <a:rPr lang="en-US" sz="3000" b="1" dirty="0" err="1">
                <a:latin typeface="Times New Roman" panose="02020603050405020304" pitchFamily="18" charset="0"/>
                <a:cs typeface="Times New Roman" panose="02020603050405020304" pitchFamily="18" charset="0"/>
              </a:rPr>
              <a:t>tham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nhũng</a:t>
            </a:r>
            <a:r>
              <a:rPr lang="en-US" sz="3000" b="1" dirty="0">
                <a:solidFill>
                  <a:srgbClr val="FF0000"/>
                </a:solidFill>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a:t>
            </a:r>
            <a:r>
              <a:rPr lang="en-US" sz="3000" dirty="0" err="1">
                <a:solidFill>
                  <a:srgbClr val="FF0000"/>
                </a:solidFill>
                <a:latin typeface="Times New Roman" panose="02020603050405020304" pitchFamily="18" charset="0"/>
                <a:cs typeface="Times New Roman" panose="02020603050405020304" pitchFamily="18" charset="0"/>
              </a:rPr>
              <a:t>Điều</a:t>
            </a:r>
            <a:r>
              <a:rPr lang="en-US" sz="3000" dirty="0">
                <a:solidFill>
                  <a:srgbClr val="FF0000"/>
                </a:solidFill>
                <a:latin typeface="Times New Roman" panose="02020603050405020304" pitchFamily="18" charset="0"/>
                <a:cs typeface="Times New Roman" panose="02020603050405020304" pitchFamily="18" charset="0"/>
              </a:rPr>
              <a:t> 2 </a:t>
            </a:r>
            <a:r>
              <a:rPr lang="en-US" sz="3000" dirty="0" err="1">
                <a:solidFill>
                  <a:srgbClr val="FF0000"/>
                </a:solidFill>
                <a:latin typeface="Times New Roman" panose="02020603050405020304" pitchFamily="18" charset="0"/>
                <a:cs typeface="Times New Roman" panose="02020603050405020304" pitchFamily="18" charset="0"/>
              </a:rPr>
              <a:t>Luật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Phòng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chống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tham</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nhũng</a:t>
            </a:r>
            <a:r>
              <a:rPr lang="en-US" sz="3000" dirty="0">
                <a:solidFill>
                  <a:srgbClr val="FF0000"/>
                </a:solidFill>
                <a:latin typeface="Times New Roman" panose="02020603050405020304" pitchFamily="18" charset="0"/>
                <a:cs typeface="Times New Roman" panose="02020603050405020304" pitchFamily="18" charset="0"/>
              </a:rPr>
              <a:t> 2019)</a:t>
            </a:r>
          </a:p>
          <a:p>
            <a:pPr marL="919162" indent="-514350" algn="just">
              <a:lnSpc>
                <a:spcPct val="150000"/>
              </a:lnSpc>
              <a:buClrTx/>
              <a:buSzPct val="100000"/>
              <a:buFont typeface="+mj-lt"/>
              <a:buAutoNum type="arabicPeriod"/>
              <a:defRPr/>
            </a:pPr>
            <a:r>
              <a:rPr lang="pt-BR" sz="3000" dirty="0">
                <a:latin typeface="Times New Roman" panose="02020603050405020304" pitchFamily="18" charset="0"/>
                <a:cs typeface="Times New Roman" panose="02020603050405020304" pitchFamily="18" charset="0"/>
              </a:rPr>
              <a:t>Tham ô tài sản.</a:t>
            </a:r>
          </a:p>
          <a:p>
            <a:pPr marL="919162" indent="-514350" algn="just">
              <a:lnSpc>
                <a:spcPct val="150000"/>
              </a:lnSpc>
              <a:buClrTx/>
              <a:buSzPct val="100000"/>
              <a:buFont typeface="+mj-lt"/>
              <a:buAutoNum type="arabicPeriod"/>
              <a:defRPr/>
            </a:pP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lộ</a:t>
            </a:r>
            <a:r>
              <a:rPr lang="en-US" sz="3000" dirty="0">
                <a:latin typeface="Times New Roman" panose="02020603050405020304" pitchFamily="18" charset="0"/>
                <a:cs typeface="Times New Roman" panose="02020603050405020304" pitchFamily="18" charset="0"/>
              </a:rPr>
              <a:t>.</a:t>
            </a:r>
          </a:p>
          <a:p>
            <a:pPr marL="919162" indent="-514350" algn="just">
              <a:lnSpc>
                <a:spcPct val="150000"/>
              </a:lnSpc>
              <a:buClrTx/>
              <a:buSzPct val="100000"/>
              <a:buFont typeface="+mj-lt"/>
              <a:buAutoNum type="arabicPeriod"/>
              <a:defRPr/>
            </a:pPr>
            <a:r>
              <a:rPr lang="vi-VN" sz="3000" dirty="0">
                <a:latin typeface="Times New Roman" panose="02020603050405020304" pitchFamily="18" charset="0"/>
                <a:cs typeface="Times New Roman" panose="02020603050405020304" pitchFamily="18" charset="0"/>
              </a:rPr>
              <a:t>Lạm dụng chức vụ, quyền hạn chiếm đoạt tài sản.</a:t>
            </a:r>
          </a:p>
          <a:p>
            <a:pPr marL="919162" indent="-514350" algn="just">
              <a:lnSpc>
                <a:spcPct val="150000"/>
              </a:lnSpc>
              <a:buClrTx/>
              <a:buSzPct val="100000"/>
              <a:buFont typeface="+mj-lt"/>
              <a:buAutoNum type="arabicPeriod"/>
              <a:defRPr/>
            </a:pP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a:t>
            </a:r>
          </a:p>
          <a:p>
            <a:pPr marL="919162" indent="-514350" algn="just">
              <a:lnSpc>
                <a:spcPct val="150000"/>
              </a:lnSpc>
              <a:buClrTx/>
              <a:buSzPct val="100000"/>
              <a:buFont typeface="+mj-lt"/>
              <a:buAutoNum type="arabicPeriod"/>
              <a:defRPr/>
            </a:pPr>
            <a:r>
              <a:rPr lang="en-US" sz="3000" dirty="0" err="1">
                <a:latin typeface="Times New Roman" panose="02020603050405020304" pitchFamily="18" charset="0"/>
                <a:cs typeface="Times New Roman" panose="02020603050405020304" pitchFamily="18" charset="0"/>
              </a:rPr>
              <a:t>Lạm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3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1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BA124-88B0-8442-A970-819B73E985E0}"/>
              </a:ext>
            </a:extLst>
          </p:cNvPr>
          <p:cNvSpPr>
            <a:spLocks noGrp="1"/>
          </p:cNvSpPr>
          <p:nvPr>
            <p:ph idx="1"/>
          </p:nvPr>
        </p:nvSpPr>
        <p:spPr>
          <a:xfrm>
            <a:off x="500743" y="228600"/>
            <a:ext cx="11353800" cy="6346371"/>
          </a:xfrm>
          <a:solidFill>
            <a:schemeClr val="accent1">
              <a:lumMod val="20000"/>
              <a:lumOff val="80000"/>
            </a:schemeClr>
          </a:solidFill>
        </p:spPr>
        <p:txBody>
          <a:bodyPr>
            <a:noAutofit/>
          </a:bodyPr>
          <a:lstStyle/>
          <a:p>
            <a:pPr marL="514350" indent="-514350" algn="just">
              <a:lnSpc>
                <a:spcPct val="100000"/>
              </a:lnSpc>
              <a:buClrTx/>
              <a:buSzPct val="100000"/>
              <a:buFont typeface="Times New Roman" panose="02020603050405020304" pitchFamily="18" charset="0"/>
              <a:buAutoNum type="arabicPeriod" startAt="6"/>
            </a:pPr>
            <a:r>
              <a:rPr lang="vi-VN" altLang="vi-VN" sz="2800" dirty="0">
                <a:latin typeface="Times New Roman" panose="02020603050405020304" pitchFamily="18" charset="0"/>
                <a:cs typeface="Times New Roman" panose="02020603050405020304" pitchFamily="18" charset="0"/>
              </a:rPr>
              <a:t>Lợi dụng chức vụ, quyền hạn gây ảnh hưởng với</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người khác để trục lợi.</a:t>
            </a:r>
            <a:endParaRPr lang="en-US" altLang="vi-VN" sz="2800" dirty="0">
              <a:latin typeface="Times New Roman" panose="02020603050405020304" pitchFamily="18" charset="0"/>
              <a:cs typeface="Times New Roman" panose="02020603050405020304" pitchFamily="18" charset="0"/>
            </a:endParaRPr>
          </a:p>
          <a:p>
            <a:pPr marL="514350" indent="-514350" algn="just">
              <a:lnSpc>
                <a:spcPct val="100000"/>
              </a:lnSpc>
              <a:buClrTx/>
              <a:buSzPct val="100000"/>
              <a:buFont typeface="Times New Roman" panose="02020603050405020304" pitchFamily="18" charset="0"/>
              <a:buAutoNum type="arabicPeriod" startAt="6"/>
            </a:pPr>
            <a:r>
              <a:rPr lang="en-US" altLang="vi-VN" sz="2800" dirty="0" err="1">
                <a:latin typeface="Times New Roman" panose="02020603050405020304" pitchFamily="18" charset="0"/>
                <a:cs typeface="Times New Roman" panose="02020603050405020304" pitchFamily="18" charset="0"/>
              </a:rPr>
              <a:t>Giả</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mạo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trong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tác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vì</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lợi</a:t>
            </a:r>
            <a:r>
              <a:rPr lang="en-US" altLang="vi-VN" sz="2800" dirty="0">
                <a:latin typeface="Times New Roman" panose="02020603050405020304" pitchFamily="18" charset="0"/>
                <a:cs typeface="Times New Roman" panose="02020603050405020304" pitchFamily="18" charset="0"/>
              </a:rPr>
              <a:t>.</a:t>
            </a:r>
          </a:p>
          <a:p>
            <a:pPr marL="514350" indent="-514350" algn="just">
              <a:lnSpc>
                <a:spcPct val="100000"/>
              </a:lnSpc>
              <a:buClrTx/>
              <a:buSzPct val="100000"/>
              <a:buFont typeface="Times New Roman" panose="02020603050405020304" pitchFamily="18" charset="0"/>
              <a:buAutoNum type="arabicPeriod" startAt="6"/>
            </a:pPr>
            <a:r>
              <a:rPr lang="vi-VN" altLang="vi-VN" sz="2800" dirty="0">
                <a:latin typeface="Times New Roman" panose="02020603050405020304" pitchFamily="18" charset="0"/>
                <a:cs typeface="Times New Roman" panose="02020603050405020304" pitchFamily="18" charset="0"/>
              </a:rPr>
              <a:t>Đưa hối lộ, môi giới hối lộ được thực hiện bởi người có</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chức vụ, quyền hạn để giải quyết công việc của cơ quan, tổ</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chức, đơn vị hoặc địa phương vì vụ lợi.</a:t>
            </a:r>
          </a:p>
          <a:p>
            <a:pPr marL="514350" indent="-514350" algn="just">
              <a:lnSpc>
                <a:spcPct val="100000"/>
              </a:lnSpc>
              <a:buClrTx/>
              <a:buSzPct val="100000"/>
              <a:buFont typeface="Times New Roman" panose="02020603050405020304" pitchFamily="18" charset="0"/>
              <a:buAutoNum type="arabicPeriod" startAt="6"/>
            </a:pPr>
            <a:r>
              <a:rPr lang="en-US" altLang="vi-VN" sz="2800" dirty="0" err="1">
                <a:latin typeface="Times New Roman" panose="02020603050405020304" pitchFamily="18" charset="0"/>
                <a:cs typeface="Times New Roman" panose="02020603050405020304" pitchFamily="18" charset="0"/>
              </a:rPr>
              <a:t>Lợi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dụng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chức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quyền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hạn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sử</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dụng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trái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phép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tài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sản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của</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Nhà nước vì vụ lợi.</a:t>
            </a:r>
          </a:p>
          <a:p>
            <a:pPr marL="0" indent="0" algn="just">
              <a:lnSpc>
                <a:spcPct val="100000"/>
              </a:lnSpc>
              <a:buClrTx/>
              <a:buSzPct val="100000"/>
              <a:buNone/>
            </a:pPr>
            <a:r>
              <a:rPr lang="en-US" altLang="vi-VN" sz="2800" dirty="0">
                <a:latin typeface="Times New Roman" panose="02020603050405020304" pitchFamily="18" charset="0"/>
                <a:cs typeface="Times New Roman" panose="02020603050405020304" pitchFamily="18" charset="0"/>
              </a:rPr>
              <a:t>10. </a:t>
            </a:r>
            <a:r>
              <a:rPr lang="en-US" altLang="vi-VN" sz="2800" dirty="0" err="1">
                <a:latin typeface="Times New Roman" panose="02020603050405020304" pitchFamily="18" charset="0"/>
                <a:cs typeface="Times New Roman" panose="02020603050405020304" pitchFamily="18" charset="0"/>
              </a:rPr>
              <a:t>Nhũng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nhiễu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vì</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lợi</a:t>
            </a:r>
            <a:r>
              <a:rPr lang="en-US" altLang="vi-VN" sz="2800" dirty="0">
                <a:latin typeface="Times New Roman" panose="02020603050405020304" pitchFamily="18" charset="0"/>
                <a:cs typeface="Times New Roman" panose="02020603050405020304" pitchFamily="18" charset="0"/>
              </a:rPr>
              <a:t>.</a:t>
            </a:r>
          </a:p>
          <a:p>
            <a:pPr marL="0" indent="0" algn="just">
              <a:lnSpc>
                <a:spcPct val="100000"/>
              </a:lnSpc>
              <a:buClrTx/>
              <a:buSzPct val="100000"/>
              <a:buNone/>
            </a:pPr>
            <a:r>
              <a:rPr lang="en-US" altLang="vi-VN" sz="2800" dirty="0">
                <a:latin typeface="Times New Roman" panose="02020603050405020304" pitchFamily="18" charset="0"/>
                <a:cs typeface="Times New Roman" panose="02020603050405020304" pitchFamily="18" charset="0"/>
              </a:rPr>
              <a:t>11. </a:t>
            </a:r>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thực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hiện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nhiệm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vì</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lợi</a:t>
            </a:r>
            <a:r>
              <a:rPr lang="en-US" altLang="vi-VN" sz="2800" dirty="0">
                <a:latin typeface="Times New Roman" panose="02020603050405020304" pitchFamily="18" charset="0"/>
                <a:cs typeface="Times New Roman" panose="02020603050405020304" pitchFamily="18" charset="0"/>
              </a:rPr>
              <a:t>.</a:t>
            </a:r>
          </a:p>
          <a:p>
            <a:pPr marL="0" indent="0" algn="just">
              <a:lnSpc>
                <a:spcPct val="100000"/>
              </a:lnSpc>
              <a:buClrTx/>
              <a:buSzPct val="100000"/>
              <a:buNone/>
            </a:pPr>
            <a:r>
              <a:rPr lang="en-US" altLang="vi-VN" sz="2800" dirty="0">
                <a:latin typeface="Times New Roman" panose="02020603050405020304" pitchFamily="18" charset="0"/>
                <a:cs typeface="Times New Roman" panose="02020603050405020304" pitchFamily="18" charset="0"/>
              </a:rPr>
              <a:t>12. </a:t>
            </a:r>
            <a:r>
              <a:rPr lang="vi-VN" altLang="vi-VN" sz="2800" dirty="0">
                <a:latin typeface="Times New Roman" panose="02020603050405020304" pitchFamily="18" charset="0"/>
                <a:cs typeface="Times New Roman" panose="02020603050405020304" pitchFamily="18" charset="0"/>
              </a:rPr>
              <a:t>Lợi dụng chức vụ, quyền hạn để bao che cho người 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hành</a:t>
            </a:r>
            <a:r>
              <a:rPr lang="en-US" altLang="vi-VN" sz="2800" dirty="0">
                <a:latin typeface="Times New Roman" panose="02020603050405020304" pitchFamily="18" charset="0"/>
                <a:cs typeface="Times New Roman" panose="02020603050405020304" pitchFamily="18" charset="0"/>
              </a:rPr>
              <a:t> vi </a:t>
            </a:r>
            <a:r>
              <a:rPr lang="en-US" altLang="vi-VN" sz="2800" dirty="0" err="1">
                <a:latin typeface="Times New Roman" panose="02020603050405020304" pitchFamily="18" charset="0"/>
                <a:cs typeface="Times New Roman" panose="02020603050405020304" pitchFamily="18" charset="0"/>
              </a:rPr>
              <a:t>vi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phạm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pháp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luật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vì</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lợi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cản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trở</a:t>
            </a:r>
            <a:r>
              <a:rPr lang="en-US" altLang="vi-VN" sz="2800" dirty="0">
                <a:latin typeface="Times New Roman" panose="02020603050405020304" pitchFamily="18" charset="0"/>
                <a:cs typeface="Times New Roman" panose="02020603050405020304" pitchFamily="18" charset="0"/>
              </a:rPr>
              <a:t>, can </a:t>
            </a:r>
            <a:r>
              <a:rPr lang="en-US" altLang="vi-VN" sz="2800" dirty="0" err="1">
                <a:latin typeface="Times New Roman" panose="02020603050405020304" pitchFamily="18" charset="0"/>
                <a:cs typeface="Times New Roman" panose="02020603050405020304" pitchFamily="18" charset="0"/>
              </a:rPr>
              <a:t>thiệp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trái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pháp</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luật vào việc kiểm tra, thanh tra, kiểm toán, điều tra, truy tố, xét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xử</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hành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án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vì</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vụ</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lợi</a:t>
            </a:r>
            <a:r>
              <a:rPr lang="en-US" altLang="vi-VN" sz="2800" dirty="0">
                <a:latin typeface="Times New Roman" panose="02020603050405020304" pitchFamily="18" charset="0"/>
                <a:cs typeface="Times New Roman" panose="02020603050405020304" pitchFamily="18" charset="0"/>
              </a:rPr>
              <a:t>.</a:t>
            </a:r>
          </a:p>
          <a:p>
            <a:pPr marL="0" indent="0">
              <a:lnSpc>
                <a:spcPct val="100000"/>
              </a:lnSpc>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86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741-5072-F8A1-467A-46579AE7943C}"/>
              </a:ext>
            </a:extLst>
          </p:cNvPr>
          <p:cNvSpPr>
            <a:spLocks noGrp="1"/>
          </p:cNvSpPr>
          <p:nvPr>
            <p:ph type="title"/>
          </p:nvPr>
        </p:nvSpPr>
        <p:spPr>
          <a:xfrm>
            <a:off x="696685" y="250372"/>
            <a:ext cx="10907485" cy="1088572"/>
          </a:xfrm>
          <a:solidFill>
            <a:schemeClr val="accent1">
              <a:lumMod val="20000"/>
              <a:lumOff val="80000"/>
            </a:schemeClr>
          </a:solidFill>
        </p:spPr>
        <p:txBody>
          <a:bodyPr>
            <a:normAutofit/>
          </a:bodyPr>
          <a:lstStyle/>
          <a:p>
            <a:pPr marL="457200" indent="-457200" algn="ctr">
              <a:buFont typeface="Wingdings" panose="05000000000000000000" pitchFamily="2" charset="2"/>
              <a:buChar char="§"/>
            </a:pPr>
            <a:r>
              <a:rPr lang="en-US" sz="3000" dirty="0" err="1">
                <a:solidFill>
                  <a:srgbClr val="C00000"/>
                </a:solidFill>
                <a:latin typeface="Times New Roman" panose="02020603050405020304" pitchFamily="18" charset="0"/>
                <a:cs typeface="Times New Roman" panose="02020603050405020304" pitchFamily="18" charset="0"/>
              </a:rPr>
              <a:t>Các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hành</a:t>
            </a:r>
            <a:r>
              <a:rPr lang="en-US" sz="3000" dirty="0">
                <a:solidFill>
                  <a:srgbClr val="C00000"/>
                </a:solidFill>
                <a:latin typeface="Times New Roman" panose="02020603050405020304" pitchFamily="18" charset="0"/>
                <a:cs typeface="Times New Roman" panose="02020603050405020304" pitchFamily="18" charset="0"/>
              </a:rPr>
              <a:t> vi </a:t>
            </a:r>
            <a:r>
              <a:rPr lang="en-US" sz="3000" dirty="0" err="1">
                <a:solidFill>
                  <a:srgbClr val="C00000"/>
                </a:solidFill>
                <a:latin typeface="Times New Roman" panose="02020603050405020304" pitchFamily="18" charset="0"/>
                <a:cs typeface="Times New Roman" panose="02020603050405020304" pitchFamily="18" charset="0"/>
              </a:rPr>
              <a:t>tham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nhũng</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của</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người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có</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chức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vụ</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quyền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hạn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trong</a:t>
            </a:r>
            <a:r>
              <a:rPr lang="en-US" sz="3000" dirty="0">
                <a:solidFill>
                  <a:srgbClr val="C00000"/>
                </a:solidFill>
                <a:latin typeface="Times New Roman" panose="02020603050405020304" pitchFamily="18" charset="0"/>
                <a:cs typeface="Times New Roman" panose="02020603050405020304" pitchFamily="18" charset="0"/>
              </a:rPr>
              <a:t> </a:t>
            </a:r>
            <a:br>
              <a:rPr lang="en-US" sz="3000" dirty="0">
                <a:solidFill>
                  <a:srgbClr val="C00000"/>
                </a:solidFill>
                <a:latin typeface="Times New Roman" panose="02020603050405020304" pitchFamily="18" charset="0"/>
                <a:cs typeface="Times New Roman" panose="02020603050405020304" pitchFamily="18" charset="0"/>
              </a:rPr>
            </a:br>
            <a:r>
              <a:rPr lang="en-US" sz="3000" b="1" dirty="0" err="1">
                <a:solidFill>
                  <a:srgbClr val="C00000"/>
                </a:solidFill>
                <a:latin typeface="Times New Roman" panose="02020603050405020304" pitchFamily="18" charset="0"/>
                <a:cs typeface="Times New Roman" panose="02020603050405020304" pitchFamily="18" charset="0"/>
              </a:rPr>
              <a:t>khu</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vực</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ngoài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nhà</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nước</a:t>
            </a:r>
            <a:r>
              <a:rPr lang="en-US" sz="3000" b="1" dirty="0">
                <a:solidFill>
                  <a:srgbClr val="C00000"/>
                </a:solidFill>
                <a:latin typeface="Times New Roman" panose="02020603050405020304" pitchFamily="18" charset="0"/>
                <a:cs typeface="Times New Roman" panose="02020603050405020304" pitchFamily="18" charset="0"/>
              </a:rPr>
              <a:t>.</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EF1527-7A05-85A6-55F6-AF92108A6BD8}"/>
              </a:ext>
            </a:extLst>
          </p:cNvPr>
          <p:cNvSpPr>
            <a:spLocks noGrp="1"/>
          </p:cNvSpPr>
          <p:nvPr>
            <p:ph idx="1"/>
          </p:nvPr>
        </p:nvSpPr>
        <p:spPr>
          <a:xfrm>
            <a:off x="696685" y="1752600"/>
            <a:ext cx="10907485" cy="4419600"/>
          </a:xfrm>
        </p:spPr>
        <p:txBody>
          <a:bodyPr>
            <a:normAutofit/>
          </a:bodyPr>
          <a:lstStyle/>
          <a:p>
            <a:pPr marL="0" indent="0">
              <a:lnSpc>
                <a:spcPct val="150000"/>
              </a:lnSpc>
              <a:buSzPct val="100000"/>
              <a:buNone/>
              <a:defRPr/>
            </a:pPr>
            <a:r>
              <a:rPr lang="en-GB" altLang="vi-VN" sz="3200" b="1" dirty="0">
                <a:latin typeface="Times New Roman" panose="02020603050405020304" pitchFamily="18" charset="0"/>
                <a:cs typeface="Times New Roman" panose="02020603050405020304" pitchFamily="18" charset="0"/>
              </a:rPr>
              <a:t>BAO GỒM:</a:t>
            </a:r>
          </a:p>
          <a:p>
            <a:pPr>
              <a:lnSpc>
                <a:spcPct val="150000"/>
              </a:lnSpc>
              <a:buSzPct val="100000"/>
              <a:buFont typeface="Wingdings" panose="05000000000000000000" pitchFamily="2" charset="2"/>
              <a:buChar char="ü"/>
              <a:defRPr/>
            </a:pPr>
            <a:r>
              <a:rPr lang="vi-VN" altLang="vi-VN" sz="3200" dirty="0">
                <a:latin typeface="Times New Roman" panose="02020603050405020304" pitchFamily="18" charset="0"/>
                <a:cs typeface="Times New Roman" panose="02020603050405020304" pitchFamily="18" charset="0"/>
              </a:rPr>
              <a:t>Tham ô tài sản;</a:t>
            </a:r>
            <a:endParaRPr lang="en-US" altLang="vi-VN" sz="3200" dirty="0">
              <a:latin typeface="Times New Roman" panose="02020603050405020304" pitchFamily="18" charset="0"/>
              <a:cs typeface="Times New Roman" panose="02020603050405020304" pitchFamily="18" charset="0"/>
            </a:endParaRPr>
          </a:p>
          <a:p>
            <a:pPr>
              <a:lnSpc>
                <a:spcPct val="150000"/>
              </a:lnSpc>
              <a:buSzPct val="100000"/>
              <a:buFont typeface="Wingdings" panose="05000000000000000000" pitchFamily="2" charset="2"/>
              <a:buChar char="ü"/>
              <a:defRPr/>
            </a:pPr>
            <a:r>
              <a:rPr lang="vi-VN" altLang="vi-VN" sz="3200" dirty="0">
                <a:latin typeface="Times New Roman" panose="02020603050405020304" pitchFamily="18" charset="0"/>
                <a:cs typeface="Times New Roman" panose="02020603050405020304" pitchFamily="18" charset="0"/>
              </a:rPr>
              <a:t>Nhận hối lộ;</a:t>
            </a:r>
            <a:endParaRPr lang="en-US" altLang="vi-VN" sz="3200" dirty="0">
              <a:latin typeface="Times New Roman" panose="02020603050405020304" pitchFamily="18" charset="0"/>
              <a:cs typeface="Times New Roman" panose="02020603050405020304" pitchFamily="18" charset="0"/>
            </a:endParaRPr>
          </a:p>
          <a:p>
            <a:pPr>
              <a:lnSpc>
                <a:spcPct val="150000"/>
              </a:lnSpc>
              <a:buSzPct val="100000"/>
              <a:buFont typeface="Wingdings" panose="05000000000000000000" pitchFamily="2" charset="2"/>
              <a:buChar char="ü"/>
              <a:defRPr/>
            </a:pPr>
            <a:r>
              <a:rPr lang="vi-VN" altLang="vi-VN" sz="3200" dirty="0">
                <a:latin typeface="Times New Roman" panose="02020603050405020304" pitchFamily="18" charset="0"/>
                <a:cs typeface="Times New Roman" panose="02020603050405020304" pitchFamily="18" charset="0"/>
              </a:rPr>
              <a:t>Đưa hối lộ, môi giới hối lộ để giải quyết công việc của doanh nghiệp, tổ chức mình vì vụ lợi.</a:t>
            </a:r>
            <a:endParaRPr lang="en-US" altLang="vi-VN" sz="3200" dirty="0">
              <a:latin typeface="Times New Roman" panose="02020603050405020304" pitchFamily="18" charset="0"/>
              <a:cs typeface="Times New Roman" panose="02020603050405020304" pitchFamily="18" charset="0"/>
            </a:endParaRPr>
          </a:p>
          <a:p>
            <a:pPr marL="0" indent="0">
              <a:lnSpc>
                <a:spcPct val="15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59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5EFC-C459-7524-8760-42D1B4F326DE}"/>
              </a:ext>
            </a:extLst>
          </p:cNvPr>
          <p:cNvSpPr>
            <a:spLocks noGrp="1"/>
          </p:cNvSpPr>
          <p:nvPr>
            <p:ph type="title"/>
          </p:nvPr>
        </p:nvSpPr>
        <p:spPr>
          <a:xfrm>
            <a:off x="1069848" y="430204"/>
            <a:ext cx="10058400" cy="886968"/>
          </a:xfrm>
          <a:solidFill>
            <a:schemeClr val="accent1">
              <a:lumMod val="20000"/>
              <a:lumOff val="80000"/>
            </a:schemeClr>
          </a:solidFill>
        </p:spPr>
        <p:txBody>
          <a:bodyPr>
            <a:normAutofit/>
          </a:bodyPr>
          <a:lstStyle/>
          <a:p>
            <a:pPr algn="ctr"/>
            <a:r>
              <a:rPr lang="en-GB" sz="4400" b="1" dirty="0">
                <a:solidFill>
                  <a:schemeClr val="tx1"/>
                </a:solidFill>
                <a:latin typeface="Times New Roman" panose="02020603050405020304" pitchFamily="18" charset="0"/>
                <a:cs typeface="Times New Roman" panose="02020603050405020304" pitchFamily="18" charset="0"/>
              </a:rPr>
              <a:t>THAM Ô TÀI SẢN</a:t>
            </a:r>
          </a:p>
        </p:txBody>
      </p:sp>
      <p:sp>
        <p:nvSpPr>
          <p:cNvPr id="3" name="Content Placeholder 2">
            <a:extLst>
              <a:ext uri="{FF2B5EF4-FFF2-40B4-BE49-F238E27FC236}">
                <a16:creationId xmlns:a16="http://schemas.microsoft.com/office/drawing/2014/main" id="{DC406E2F-8078-F251-630E-4E9232E0D1B4}"/>
              </a:ext>
            </a:extLst>
          </p:cNvPr>
          <p:cNvSpPr>
            <a:spLocks noGrp="1"/>
          </p:cNvSpPr>
          <p:nvPr>
            <p:ph sz="half" idx="1"/>
          </p:nvPr>
        </p:nvSpPr>
        <p:spPr>
          <a:xfrm>
            <a:off x="544286" y="1774371"/>
            <a:ext cx="6302828" cy="3799115"/>
          </a:xfrm>
        </p:spPr>
        <p:txBody>
          <a:bodyPr>
            <a:normAutofit/>
          </a:bodyPr>
          <a:lstStyle/>
          <a:p>
            <a:pPr marL="0" indent="0" algn="just">
              <a:lnSpc>
                <a:spcPct val="150000"/>
              </a:lnSpc>
              <a:buNone/>
            </a:pPr>
            <a:r>
              <a:rPr lang="en-US" altLang="vi-VN" sz="3200" dirty="0" err="1">
                <a:latin typeface="Times New Roman" panose="02020603050405020304" pitchFamily="18" charset="0"/>
                <a:cs typeface="Times New Roman" panose="02020603050405020304" pitchFamily="18" charset="0"/>
              </a:rPr>
              <a:t>Tham</a:t>
            </a:r>
            <a:r>
              <a:rPr lang="en-US" altLang="vi-VN" sz="3200" dirty="0">
                <a:latin typeface="Times New Roman" panose="02020603050405020304" pitchFamily="18" charset="0"/>
                <a:cs typeface="Times New Roman" panose="02020603050405020304" pitchFamily="18" charset="0"/>
              </a:rPr>
              <a:t> ô </a:t>
            </a:r>
            <a:r>
              <a:rPr lang="en-US" altLang="vi-VN" sz="3200" dirty="0" err="1">
                <a:latin typeface="Times New Roman" panose="02020603050405020304" pitchFamily="18" charset="0"/>
                <a:cs typeface="Times New Roman" panose="02020603050405020304" pitchFamily="18" charset="0"/>
              </a:rPr>
              <a:t>tài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sản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vi </a:t>
            </a:r>
            <a:r>
              <a:rPr lang="en-US" altLang="vi-VN" sz="3200" b="1" dirty="0" err="1">
                <a:latin typeface="Times New Roman" panose="02020603050405020304" pitchFamily="18" charset="0"/>
                <a:cs typeface="Times New Roman" panose="02020603050405020304" pitchFamily="18" charset="0"/>
              </a:rPr>
              <a:t>lợi</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dụng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hạn</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chiếm</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đoạt</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tài</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sản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mà</a:t>
            </a:r>
            <a:r>
              <a:rPr lang="en-US" altLang="vi-VN" sz="3200" dirty="0">
                <a:latin typeface="Times New Roman" panose="02020603050405020304" pitchFamily="18" charset="0"/>
                <a:cs typeface="Times New Roman" panose="02020603050405020304" pitchFamily="18" charset="0"/>
              </a:rPr>
              <a:t> </a:t>
            </a:r>
            <a:r>
              <a:rPr lang="en-US" altLang="vi-VN" sz="3200" b="1" u="sng" dirty="0" err="1">
                <a:latin typeface="Times New Roman" panose="02020603050405020304" pitchFamily="18" charset="0"/>
                <a:cs typeface="Times New Roman" panose="02020603050405020304" pitchFamily="18" charset="0"/>
              </a:rPr>
              <a:t>mình</a:t>
            </a:r>
            <a:r>
              <a:rPr lang="en-US" altLang="vi-VN" sz="3200" b="1" u="sng" dirty="0">
                <a:latin typeface="Times New Roman" panose="02020603050405020304" pitchFamily="18" charset="0"/>
                <a:cs typeface="Times New Roman" panose="02020603050405020304" pitchFamily="18" charset="0"/>
              </a:rPr>
              <a:t> </a:t>
            </a:r>
            <a:r>
              <a:rPr lang="en-US" altLang="vi-VN" sz="3200" b="1" u="sng" dirty="0" err="1">
                <a:latin typeface="Times New Roman" panose="02020603050405020304" pitchFamily="18" charset="0"/>
                <a:cs typeface="Times New Roman" panose="02020603050405020304" pitchFamily="18" charset="0"/>
              </a:rPr>
              <a:t>có</a:t>
            </a:r>
            <a:r>
              <a:rPr lang="en-US" altLang="vi-VN" sz="3200" b="1" u="sng" dirty="0">
                <a:latin typeface="Times New Roman" panose="02020603050405020304" pitchFamily="18" charset="0"/>
                <a:cs typeface="Times New Roman" panose="02020603050405020304" pitchFamily="18" charset="0"/>
              </a:rPr>
              <a:t> </a:t>
            </a:r>
            <a:r>
              <a:rPr lang="en-US" altLang="vi-VN" sz="3200" b="1" u="sng" dirty="0" err="1">
                <a:latin typeface="Times New Roman" panose="02020603050405020304" pitchFamily="18" charset="0"/>
                <a:cs typeface="Times New Roman" panose="02020603050405020304" pitchFamily="18" charset="0"/>
              </a:rPr>
              <a:t>trách</a:t>
            </a:r>
            <a:r>
              <a:rPr lang="en-US" altLang="vi-VN" sz="3200" b="1" u="sng" dirty="0">
                <a:latin typeface="Times New Roman" panose="02020603050405020304" pitchFamily="18" charset="0"/>
                <a:cs typeface="Times New Roman" panose="02020603050405020304" pitchFamily="18" charset="0"/>
              </a:rPr>
              <a:t> </a:t>
            </a:r>
            <a:r>
              <a:rPr lang="en-US" altLang="vi-VN" sz="3200" b="1" u="sng" dirty="0" err="1">
                <a:latin typeface="Times New Roman" panose="02020603050405020304" pitchFamily="18" charset="0"/>
                <a:cs typeface="Times New Roman" panose="02020603050405020304" pitchFamily="18" charset="0"/>
              </a:rPr>
              <a:t>nhiệm</a:t>
            </a:r>
            <a:r>
              <a:rPr lang="en-US" altLang="vi-VN" sz="3200" b="1" u="sng" dirty="0">
                <a:latin typeface="Times New Roman" panose="02020603050405020304" pitchFamily="18" charset="0"/>
                <a:cs typeface="Times New Roman" panose="02020603050405020304" pitchFamily="18" charset="0"/>
              </a:rPr>
              <a:t> </a:t>
            </a:r>
            <a:r>
              <a:rPr lang="en-US" altLang="vi-VN" sz="3200" b="1" u="sng" dirty="0" err="1">
                <a:latin typeface="Times New Roman" panose="02020603050405020304" pitchFamily="18" charset="0"/>
                <a:cs typeface="Times New Roman" panose="02020603050405020304" pitchFamily="18" charset="0"/>
              </a:rPr>
              <a:t>quản</a:t>
            </a:r>
            <a:r>
              <a:rPr lang="en-US" altLang="vi-VN" sz="3200" b="1" u="sng" dirty="0">
                <a:latin typeface="Times New Roman" panose="02020603050405020304" pitchFamily="18" charset="0"/>
                <a:cs typeface="Times New Roman" panose="02020603050405020304" pitchFamily="18" charset="0"/>
              </a:rPr>
              <a:t> </a:t>
            </a:r>
            <a:r>
              <a:rPr lang="en-US" altLang="vi-VN" sz="3200" b="1" u="sng" dirty="0" err="1">
                <a:latin typeface="Times New Roman" panose="02020603050405020304" pitchFamily="18" charset="0"/>
                <a:cs typeface="Times New Roman" panose="02020603050405020304" pitchFamily="18" charset="0"/>
              </a:rPr>
              <a:t>lý</a:t>
            </a:r>
            <a:r>
              <a:rPr lang="en-US" altLang="vi-VN" sz="3200" i="1" u="sng" dirty="0">
                <a:latin typeface="Times New Roman" panose="02020603050405020304" pitchFamily="18" charset="0"/>
                <a:cs typeface="Times New Roman" panose="02020603050405020304" pitchFamily="18" charset="0"/>
              </a:rPr>
              <a:t>.</a:t>
            </a:r>
            <a:r>
              <a:rPr lang="en-US" altLang="vi-VN" sz="3200" b="1" u="sng" dirty="0">
                <a:latin typeface="Times New Roman" panose="02020603050405020304" pitchFamily="18" charset="0"/>
                <a:cs typeface="Times New Roman" panose="02020603050405020304" pitchFamily="18" charset="0"/>
              </a:rPr>
              <a:t> </a:t>
            </a:r>
            <a:r>
              <a:rPr lang="en-US" altLang="vi-VN" sz="3200" dirty="0">
                <a:latin typeface="Times New Roman" panose="02020603050405020304" pitchFamily="18" charset="0"/>
                <a:cs typeface="Times New Roman" panose="02020603050405020304" pitchFamily="18" charset="0"/>
              </a:rPr>
              <a:t>(</a:t>
            </a:r>
            <a:r>
              <a:rPr lang="en-US" altLang="vi-VN" sz="3200" dirty="0" err="1">
                <a:latin typeface="Times New Roman" panose="02020603050405020304" pitchFamily="18" charset="0"/>
                <a:cs typeface="Times New Roman" panose="02020603050405020304" pitchFamily="18" charset="0"/>
              </a:rPr>
              <a:t>Điều</a:t>
            </a:r>
            <a:r>
              <a:rPr lang="en-US" altLang="vi-VN" sz="3200" dirty="0">
                <a:latin typeface="Times New Roman" panose="02020603050405020304" pitchFamily="18" charset="0"/>
                <a:cs typeface="Times New Roman" panose="02020603050405020304" pitchFamily="18" charset="0"/>
              </a:rPr>
              <a:t> 353 BLHS 2015)</a:t>
            </a:r>
            <a:endParaRPr lang="en-GB"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62A21FD-97E9-5586-B44B-4800390EFA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07919" y="2280104"/>
            <a:ext cx="4746625" cy="2983592"/>
          </a:xfrm>
        </p:spPr>
      </p:pic>
    </p:spTree>
    <p:extLst>
      <p:ext uri="{BB962C8B-B14F-4D97-AF65-F5344CB8AC3E}">
        <p14:creationId xmlns:p14="http://schemas.microsoft.com/office/powerpoint/2010/main" val="191526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C910-CF7A-6126-FB41-DB032C86D024}"/>
              </a:ext>
            </a:extLst>
          </p:cNvPr>
          <p:cNvSpPr>
            <a:spLocks noGrp="1"/>
          </p:cNvSpPr>
          <p:nvPr>
            <p:ph type="title"/>
          </p:nvPr>
        </p:nvSpPr>
        <p:spPr>
          <a:xfrm>
            <a:off x="1066800" y="469642"/>
            <a:ext cx="10058400" cy="843425"/>
          </a:xfrm>
          <a:solidFill>
            <a:schemeClr val="accent1">
              <a:lumMod val="20000"/>
              <a:lumOff val="80000"/>
            </a:schemeClr>
          </a:solidFill>
        </p:spPr>
        <p:txBody>
          <a:bodyPr>
            <a:normAutofit/>
          </a:bodyPr>
          <a:lstStyle/>
          <a:p>
            <a:pPr algn="ctr"/>
            <a:r>
              <a:rPr lang="en-GB" sz="4400" b="1" dirty="0">
                <a:solidFill>
                  <a:schemeClr val="tx1"/>
                </a:solidFill>
                <a:latin typeface="Times New Roman" panose="02020603050405020304" pitchFamily="18" charset="0"/>
                <a:cs typeface="Times New Roman" panose="02020603050405020304" pitchFamily="18" charset="0"/>
              </a:rPr>
              <a:t>NHẬN HỐI LỘ</a:t>
            </a:r>
          </a:p>
        </p:txBody>
      </p:sp>
      <p:sp>
        <p:nvSpPr>
          <p:cNvPr id="3" name="Content Placeholder 2">
            <a:extLst>
              <a:ext uri="{FF2B5EF4-FFF2-40B4-BE49-F238E27FC236}">
                <a16:creationId xmlns:a16="http://schemas.microsoft.com/office/drawing/2014/main" id="{129CB442-E0FC-CFF8-444E-9F50244ACDF6}"/>
              </a:ext>
            </a:extLst>
          </p:cNvPr>
          <p:cNvSpPr>
            <a:spLocks noGrp="1"/>
          </p:cNvSpPr>
          <p:nvPr>
            <p:ph sz="half" idx="1"/>
          </p:nvPr>
        </p:nvSpPr>
        <p:spPr>
          <a:xfrm>
            <a:off x="1069848" y="1528997"/>
            <a:ext cx="10058400" cy="4643203"/>
          </a:xfrm>
        </p:spPr>
        <p:txBody>
          <a:bodyPr>
            <a:normAutofit lnSpcReduction="10000"/>
          </a:bodyPr>
          <a:lstStyle/>
          <a:p>
            <a:pPr marL="0" indent="0" algn="just">
              <a:lnSpc>
                <a:spcPct val="150000"/>
              </a:lnSpc>
              <a:buNone/>
            </a:pPr>
            <a:r>
              <a:rPr lang="en-US" altLang="vi-VN" sz="3400" dirty="0" err="1">
                <a:latin typeface="Times New Roman" panose="02020603050405020304" pitchFamily="18" charset="0"/>
                <a:cs typeface="Times New Roman" panose="02020603050405020304" pitchFamily="18" charset="0"/>
              </a:rPr>
              <a:t>Nhận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lộ</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hành</a:t>
            </a:r>
            <a:r>
              <a:rPr lang="en-US" altLang="vi-VN" sz="3400" dirty="0">
                <a:latin typeface="Times New Roman" panose="02020603050405020304" pitchFamily="18" charset="0"/>
                <a:cs typeface="Times New Roman" panose="02020603050405020304" pitchFamily="18" charset="0"/>
              </a:rPr>
              <a:t> vi </a:t>
            </a:r>
            <a:r>
              <a:rPr lang="en-US" altLang="vi-VN" sz="3400" dirty="0" err="1">
                <a:latin typeface="Times New Roman" panose="02020603050405020304" pitchFamily="18" charset="0"/>
                <a:cs typeface="Times New Roman" panose="02020603050405020304" pitchFamily="18" charset="0"/>
              </a:rPr>
              <a:t>lợi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dụng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hạn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trực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tiếp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hoặc</a:t>
            </a:r>
            <a:r>
              <a:rPr lang="en-US" altLang="vi-VN" sz="3400" dirty="0">
                <a:latin typeface="Times New Roman" panose="02020603050405020304" pitchFamily="18" charset="0"/>
                <a:cs typeface="Times New Roman" panose="02020603050405020304" pitchFamily="18" charset="0"/>
              </a:rPr>
              <a:t> qua </a:t>
            </a:r>
            <a:r>
              <a:rPr lang="en-US" altLang="vi-VN" sz="3400" dirty="0" err="1">
                <a:latin typeface="Times New Roman" panose="02020603050405020304" pitchFamily="18" charset="0"/>
                <a:cs typeface="Times New Roman" panose="02020603050405020304" pitchFamily="18" charset="0"/>
              </a:rPr>
              <a:t>trung</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gian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đã</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nhận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hoặc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sẽ</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nhận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tiền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tài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sản</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lợi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ích</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vật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chất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khác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hoặc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lợi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ích</a:t>
            </a:r>
            <a:r>
              <a:rPr lang="en-US" altLang="vi-VN" sz="3400" b="1" dirty="0">
                <a:latin typeface="Times New Roman" panose="02020603050405020304" pitchFamily="18" charset="0"/>
                <a:cs typeface="Times New Roman" panose="02020603050405020304" pitchFamily="18" charset="0"/>
              </a:rPr>
              <a:t> phi </a:t>
            </a:r>
            <a:r>
              <a:rPr lang="en-US" altLang="vi-VN" sz="3400" b="1" dirty="0" err="1">
                <a:latin typeface="Times New Roman" panose="02020603050405020304" pitchFamily="18" charset="0"/>
                <a:cs typeface="Times New Roman" panose="02020603050405020304" pitchFamily="18" charset="0"/>
              </a:rPr>
              <a:t>vật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chất</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dưới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hình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nào</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để</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làm</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hoặc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không</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làm</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một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việc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vì</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lợi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ích</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hoặc</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theo</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yêu</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cầu</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của</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người</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đưa</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tiền</a:t>
            </a:r>
            <a:r>
              <a:rPr lang="vi-VN" altLang="vi-VN" sz="3400" b="1" dirty="0">
                <a:latin typeface="Times New Roman" panose="02020603050405020304" pitchFamily="18" charset="0"/>
                <a:cs typeface="Times New Roman" panose="02020603050405020304" pitchFamily="18" charset="0"/>
              </a:rPr>
              <a:t>. </a:t>
            </a:r>
            <a:r>
              <a:rPr lang="en-US" altLang="vi-VN" sz="3400" b="1" dirty="0">
                <a:latin typeface="Times New Roman" panose="02020603050405020304" pitchFamily="18" charset="0"/>
                <a:cs typeface="Times New Roman" panose="02020603050405020304" pitchFamily="18" charset="0"/>
              </a:rPr>
              <a:t>(</a:t>
            </a:r>
            <a:r>
              <a:rPr lang="en-US" altLang="vi-VN" sz="3400" b="1" dirty="0" err="1">
                <a:latin typeface="Times New Roman" panose="02020603050405020304" pitchFamily="18" charset="0"/>
                <a:cs typeface="Times New Roman" panose="02020603050405020304" pitchFamily="18" charset="0"/>
              </a:rPr>
              <a:t>Điều</a:t>
            </a:r>
            <a:r>
              <a:rPr lang="en-US" altLang="vi-VN" sz="3400" b="1" dirty="0">
                <a:latin typeface="Times New Roman" panose="02020603050405020304" pitchFamily="18" charset="0"/>
                <a:cs typeface="Times New Roman" panose="02020603050405020304" pitchFamily="18" charset="0"/>
              </a:rPr>
              <a:t> 354 BLHS 2015)</a:t>
            </a:r>
          </a:p>
        </p:txBody>
      </p:sp>
    </p:spTree>
    <p:extLst>
      <p:ext uri="{BB962C8B-B14F-4D97-AF65-F5344CB8AC3E}">
        <p14:creationId xmlns:p14="http://schemas.microsoft.com/office/powerpoint/2010/main" val="111291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05F5-5660-D115-B533-F1891EA1BC8D}"/>
              </a:ext>
            </a:extLst>
          </p:cNvPr>
          <p:cNvSpPr>
            <a:spLocks noGrp="1"/>
          </p:cNvSpPr>
          <p:nvPr>
            <p:ph type="title"/>
          </p:nvPr>
        </p:nvSpPr>
        <p:spPr>
          <a:xfrm>
            <a:off x="1069848" y="329784"/>
            <a:ext cx="10058400" cy="809468"/>
          </a:xfrm>
          <a:solidFill>
            <a:schemeClr val="accent1">
              <a:lumMod val="20000"/>
              <a:lumOff val="80000"/>
            </a:schemeClr>
          </a:solidFill>
        </p:spPr>
        <p:txBody>
          <a:bodyPr>
            <a:normAutofit fontScale="90000"/>
          </a:bodyPr>
          <a:lstStyle/>
          <a:p>
            <a:pPr algn="ctr"/>
            <a:r>
              <a:rPr lang="en-US" altLang="vi-VN" sz="3600" b="1" dirty="0">
                <a:solidFill>
                  <a:srgbClr val="002060"/>
                </a:solidFill>
                <a:latin typeface="Times New Roman" panose="02020603050405020304" pitchFamily="18" charset="0"/>
                <a:cs typeface="Times New Roman" panose="02020603050405020304" pitchFamily="18" charset="0"/>
              </a:rPr>
              <a:t>LẠM DỤNG CHỨC VỤ QUYỀN HẠN </a:t>
            </a:r>
            <a:br>
              <a:rPr lang="en-US" altLang="vi-VN" sz="3600" b="1" dirty="0">
                <a:solidFill>
                  <a:srgbClr val="002060"/>
                </a:solidFill>
                <a:latin typeface="Times New Roman" panose="02020603050405020304" pitchFamily="18" charset="0"/>
                <a:cs typeface="Times New Roman" panose="02020603050405020304" pitchFamily="18" charset="0"/>
              </a:rPr>
            </a:br>
            <a:r>
              <a:rPr lang="en-US" altLang="vi-VN" sz="3600" b="1" dirty="0">
                <a:solidFill>
                  <a:srgbClr val="002060"/>
                </a:solidFill>
                <a:latin typeface="Times New Roman" panose="02020603050405020304" pitchFamily="18" charset="0"/>
                <a:cs typeface="Times New Roman" panose="02020603050405020304" pitchFamily="18" charset="0"/>
              </a:rPr>
              <a:t>CHIẾM ĐOẠT TÀI SẢN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20896-84F0-BFE0-C7EE-2EACD5C77895}"/>
              </a:ext>
            </a:extLst>
          </p:cNvPr>
          <p:cNvSpPr>
            <a:spLocks noGrp="1"/>
          </p:cNvSpPr>
          <p:nvPr>
            <p:ph idx="1"/>
          </p:nvPr>
        </p:nvSpPr>
        <p:spPr>
          <a:xfrm>
            <a:off x="499122" y="1439056"/>
            <a:ext cx="5332051" cy="4808095"/>
          </a:xfrm>
        </p:spPr>
        <p:txBody>
          <a:bodyPr>
            <a:normAutofit fontScale="92500" lnSpcReduction="10000"/>
          </a:bodyPr>
          <a:lstStyle/>
          <a:p>
            <a:pPr marL="0" indent="0" algn="just">
              <a:lnSpc>
                <a:spcPct val="150000"/>
              </a:lnSpc>
              <a:buNone/>
            </a:pPr>
            <a:r>
              <a:rPr lang="en-US" sz="3200" b="1" dirty="0" err="1">
                <a:latin typeface="Times New Roman" panose="02020603050405020304" pitchFamily="18" charset="0"/>
                <a:cs typeface="Times New Roman" panose="02020603050405020304" pitchFamily="18" charset="0"/>
              </a:rPr>
              <a:t>Lạm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chiếm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vượt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chức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vụ</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quyền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chiếm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đoạt</a:t>
            </a:r>
            <a:r>
              <a:rPr lang="en-US" sz="3200" b="1"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tài</a:t>
            </a:r>
            <a:r>
              <a:rPr lang="en-US" sz="3200" b="1" u="sng"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sản</a:t>
            </a:r>
            <a:r>
              <a:rPr lang="en-US" sz="3200" b="1" u="sng"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của</a:t>
            </a:r>
            <a:r>
              <a:rPr lang="en-US" sz="3200" b="1" u="sng"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người</a:t>
            </a:r>
            <a:r>
              <a:rPr lang="en-US" sz="3200" b="1" u="sng"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khác</a:t>
            </a:r>
            <a:r>
              <a:rPr lang="en-US" sz="3200" b="1" u="sng"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Điều</a:t>
            </a:r>
            <a:r>
              <a:rPr lang="en-US" sz="3200" b="1" dirty="0">
                <a:latin typeface="Times New Roman" panose="02020603050405020304" pitchFamily="18" charset="0"/>
                <a:cs typeface="Times New Roman" panose="02020603050405020304" pitchFamily="18" charset="0"/>
              </a:rPr>
              <a:t> 355 BLHS 2015)</a:t>
            </a:r>
            <a:endParaRPr lang="en-US" sz="32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A93F8F-6FEC-4A73-21DF-5455A22BE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81955"/>
            <a:ext cx="5596878" cy="4122296"/>
          </a:xfrm>
          <a:prstGeom prst="rect">
            <a:avLst/>
          </a:prstGeom>
        </p:spPr>
      </p:pic>
    </p:spTree>
    <p:extLst>
      <p:ext uri="{BB962C8B-B14F-4D97-AF65-F5344CB8AC3E}">
        <p14:creationId xmlns:p14="http://schemas.microsoft.com/office/powerpoint/2010/main" val="112679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6627-6BA9-60E7-D4DF-B6D33664BAF0}"/>
              </a:ext>
            </a:extLst>
          </p:cNvPr>
          <p:cNvSpPr>
            <a:spLocks noGrp="1"/>
          </p:cNvSpPr>
          <p:nvPr>
            <p:ph type="title"/>
          </p:nvPr>
        </p:nvSpPr>
        <p:spPr>
          <a:xfrm>
            <a:off x="1066800" y="304750"/>
            <a:ext cx="10058400" cy="924444"/>
          </a:xfrm>
          <a:solidFill>
            <a:schemeClr val="accent1">
              <a:lumMod val="20000"/>
              <a:lumOff val="80000"/>
            </a:schemeClr>
          </a:solidFill>
        </p:spPr>
        <p:txBody>
          <a:bodyPr>
            <a:normAutofit fontScale="90000"/>
          </a:bodyPr>
          <a:lstStyle/>
          <a:p>
            <a:pPr algn="ctr"/>
            <a:r>
              <a:rPr lang="en-US" altLang="vi-VN" sz="3200" b="1" dirty="0">
                <a:solidFill>
                  <a:srgbClr val="002060"/>
                </a:solidFill>
                <a:latin typeface="Times New Roman" panose="02020603050405020304" pitchFamily="18" charset="0"/>
                <a:cs typeface="Times New Roman" panose="02020603050405020304" pitchFamily="18" charset="0"/>
              </a:rPr>
              <a:t>LỢI DỤNG CHỨC VỤ QUYỀN HẠN </a:t>
            </a:r>
            <a:br>
              <a:rPr lang="en-US" altLang="vi-VN" sz="3200" b="1" dirty="0">
                <a:solidFill>
                  <a:srgbClr val="002060"/>
                </a:solidFill>
                <a:latin typeface="Times New Roman" panose="02020603050405020304" pitchFamily="18" charset="0"/>
                <a:cs typeface="Times New Roman" panose="02020603050405020304" pitchFamily="18" charset="0"/>
              </a:rPr>
            </a:br>
            <a:r>
              <a:rPr lang="en-US" altLang="vi-VN" sz="3200" b="1" dirty="0">
                <a:solidFill>
                  <a:srgbClr val="002060"/>
                </a:solidFill>
                <a:latin typeface="Times New Roman" panose="02020603050405020304" pitchFamily="18" charset="0"/>
                <a:cs typeface="Times New Roman" panose="02020603050405020304" pitchFamily="18" charset="0"/>
              </a:rPr>
              <a:t>TRONG KHI THI HÀNH CÔNG VỤ</a:t>
            </a:r>
            <a:endParaRPr lang="en-GB"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0841C5F-1F59-0C99-4173-1682385CBFAF}"/>
              </a:ext>
            </a:extLst>
          </p:cNvPr>
          <p:cNvGraphicFramePr>
            <a:graphicFrameLocks noGrp="1"/>
          </p:cNvGraphicFramePr>
          <p:nvPr>
            <p:ph idx="1"/>
            <p:extLst>
              <p:ext uri="{D42A27DB-BD31-4B8C-83A1-F6EECF244321}">
                <p14:modId xmlns:p14="http://schemas.microsoft.com/office/powerpoint/2010/main" val="1359027921"/>
              </p:ext>
            </p:extLst>
          </p:nvPr>
        </p:nvGraphicFramePr>
        <p:xfrm>
          <a:off x="350446" y="1543986"/>
          <a:ext cx="11326891" cy="4859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28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E721-A4F2-7D63-5B24-AFC97EA06CAD}"/>
              </a:ext>
            </a:extLst>
          </p:cNvPr>
          <p:cNvSpPr>
            <a:spLocks noGrp="1"/>
          </p:cNvSpPr>
          <p:nvPr>
            <p:ph type="title"/>
          </p:nvPr>
        </p:nvSpPr>
        <p:spPr>
          <a:xfrm>
            <a:off x="1066800" y="409681"/>
            <a:ext cx="10058400" cy="849493"/>
          </a:xfrm>
          <a:solidFill>
            <a:schemeClr val="accent1">
              <a:lumMod val="20000"/>
              <a:lumOff val="80000"/>
            </a:schemeClr>
          </a:solidFill>
        </p:spPr>
        <p:txBody>
          <a:bodyPr>
            <a:normAutofit fontScale="90000"/>
          </a:bodyPr>
          <a:lstStyle/>
          <a:p>
            <a:pPr algn="ctr"/>
            <a:r>
              <a:rPr lang="en-US" sz="3000" b="1" kern="0" dirty="0">
                <a:solidFill>
                  <a:srgbClr val="002060"/>
                </a:solidFill>
                <a:latin typeface="Times New Roman" panose="02020603050405020304" pitchFamily="18" charset="0"/>
                <a:cs typeface="Times New Roman" panose="02020603050405020304" pitchFamily="18" charset="0"/>
              </a:rPr>
              <a:t>LẠM QUYỀN TRONG KHI </a:t>
            </a:r>
            <a:br>
              <a:rPr lang="en-US" sz="3000" b="1" kern="0" dirty="0">
                <a:solidFill>
                  <a:srgbClr val="002060"/>
                </a:solidFill>
                <a:latin typeface="Times New Roman" panose="02020603050405020304" pitchFamily="18" charset="0"/>
                <a:cs typeface="Times New Roman" panose="02020603050405020304" pitchFamily="18" charset="0"/>
              </a:rPr>
            </a:br>
            <a:r>
              <a:rPr lang="en-US" sz="3000" b="1" kern="0" dirty="0">
                <a:solidFill>
                  <a:srgbClr val="002060"/>
                </a:solidFill>
                <a:latin typeface="Times New Roman" panose="02020603050405020304" pitchFamily="18" charset="0"/>
                <a:cs typeface="Times New Roman" panose="02020603050405020304" pitchFamily="18" charset="0"/>
              </a:rPr>
              <a:t>THI HÀNH </a:t>
            </a:r>
            <a:r>
              <a:rPr lang="vi-VN" sz="3000" b="1" kern="0" dirty="0">
                <a:solidFill>
                  <a:srgbClr val="002060"/>
                </a:solidFill>
                <a:latin typeface="Times New Roman" panose="02020603050405020304" pitchFamily="18" charset="0"/>
                <a:cs typeface="Times New Roman" panose="02020603050405020304" pitchFamily="18" charset="0"/>
              </a:rPr>
              <a:t>CÔNG VỤ</a:t>
            </a:r>
            <a:endParaRPr lang="en-GB" sz="3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78C9E4-BE90-6B23-DA0A-405E83383557}"/>
              </a:ext>
            </a:extLst>
          </p:cNvPr>
          <p:cNvSpPr>
            <a:spLocks noGrp="1"/>
          </p:cNvSpPr>
          <p:nvPr>
            <p:ph idx="1"/>
          </p:nvPr>
        </p:nvSpPr>
        <p:spPr>
          <a:xfrm>
            <a:off x="1069848" y="1499015"/>
            <a:ext cx="10058400" cy="4949303"/>
          </a:xfrm>
        </p:spPr>
        <p:txBody>
          <a:bodyPr>
            <a:normAutofit/>
          </a:bodyPr>
          <a:lstStyle/>
          <a:p>
            <a:pPr marL="0" indent="0" algn="just">
              <a:buNone/>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vượt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quyền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mình</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gây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thiệt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10 </a:t>
            </a:r>
            <a:r>
              <a:rPr lang="en-US" sz="3000" dirty="0" err="1">
                <a:latin typeface="Times New Roman" panose="02020603050405020304" pitchFamily="18" charset="0"/>
                <a:cs typeface="Times New Roman" panose="02020603050405020304" pitchFamily="18" charset="0"/>
              </a:rPr>
              <a:t>triệu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a:t>
            </a:r>
            <a:r>
              <a:rPr lang="en-US" sz="3000" b="1" dirty="0">
                <a:latin typeface="Times New Roman" panose="02020603050405020304" pitchFamily="18" charset="0"/>
                <a:cs typeface="Times New Roman" panose="02020603050405020304" pitchFamily="18" charset="0"/>
              </a:rPr>
              <a:t> </a:t>
            </a:r>
          </a:p>
          <a:p>
            <a:pPr algn="ctr">
              <a:buFont typeface="Wingdings 2" pitchFamily="18" charset="2"/>
              <a:buNone/>
              <a:defRPr/>
            </a:pPr>
            <a:r>
              <a:rPr lang="en-US" sz="3000" b="1" dirty="0">
                <a:latin typeface="Times New Roman" panose="02020603050405020304" pitchFamily="18" charset="0"/>
                <a:cs typeface="Times New Roman" panose="02020603050405020304" pitchFamily="18" charset="0"/>
              </a:rPr>
              <a:t>(</a:t>
            </a:r>
            <a:r>
              <a:rPr lang="en-US" sz="3000" b="1" dirty="0" err="1">
                <a:latin typeface="Times New Roman" panose="02020603050405020304" pitchFamily="18" charset="0"/>
                <a:cs typeface="Times New Roman" panose="02020603050405020304" pitchFamily="18" charset="0"/>
              </a:rPr>
              <a:t>Điều</a:t>
            </a:r>
            <a:r>
              <a:rPr lang="en-US" sz="3000" b="1" dirty="0">
                <a:latin typeface="Times New Roman" panose="02020603050405020304" pitchFamily="18" charset="0"/>
                <a:cs typeface="Times New Roman" panose="02020603050405020304" pitchFamily="18" charset="0"/>
              </a:rPr>
              <a:t> 357 BLHS 2015)</a:t>
            </a:r>
            <a:endParaRPr lang="vi-VN" sz="3000" b="1" dirty="0">
              <a:latin typeface="Times New Roman" panose="02020603050405020304" pitchFamily="18" charset="0"/>
              <a:cs typeface="Times New Roman" panose="02020603050405020304" pitchFamily="18" charset="0"/>
            </a:endParaRPr>
          </a:p>
          <a:p>
            <a:pPr algn="ctr">
              <a:buFont typeface="Wingdings 2" pitchFamily="18" charset="2"/>
              <a:buNone/>
              <a:defRPr/>
            </a:pPr>
            <a:endParaRPr lang="en-US" sz="3000" b="1" dirty="0">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CB4F2F-C20E-E215-2CED-7AFE4B48C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737" y="3973666"/>
            <a:ext cx="3429000" cy="2381250"/>
          </a:xfrm>
          <a:prstGeom prst="rect">
            <a:avLst/>
          </a:prstGeom>
        </p:spPr>
      </p:pic>
    </p:spTree>
    <p:extLst>
      <p:ext uri="{BB962C8B-B14F-4D97-AF65-F5344CB8AC3E}">
        <p14:creationId xmlns:p14="http://schemas.microsoft.com/office/powerpoint/2010/main" val="80895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3DF2-685D-EB99-8699-1136D2DDADFC}"/>
              </a:ext>
            </a:extLst>
          </p:cNvPr>
          <p:cNvSpPr>
            <a:spLocks noGrp="1"/>
          </p:cNvSpPr>
          <p:nvPr>
            <p:ph type="title"/>
          </p:nvPr>
        </p:nvSpPr>
        <p:spPr>
          <a:xfrm>
            <a:off x="1069848" y="439662"/>
            <a:ext cx="10058400" cy="1044365"/>
          </a:xfrm>
          <a:solidFill>
            <a:schemeClr val="accent1">
              <a:lumMod val="20000"/>
              <a:lumOff val="80000"/>
            </a:schemeClr>
          </a:solidFill>
        </p:spPr>
        <p:txBody>
          <a:bodyPr>
            <a:normAutofit/>
          </a:bodyPr>
          <a:lstStyle/>
          <a:p>
            <a:pPr algn="ctr"/>
            <a:r>
              <a:rPr lang="en-US" sz="3000" b="1" kern="0" dirty="0">
                <a:solidFill>
                  <a:srgbClr val="002060"/>
                </a:solidFill>
                <a:latin typeface="Times New Roman" panose="02020603050405020304" pitchFamily="18" charset="0"/>
                <a:cs typeface="Times New Roman" panose="02020603050405020304" pitchFamily="18" charset="0"/>
              </a:rPr>
              <a:t>LỢI DỤNG CHỨC VỤ, QUYỀN HẠN GÂY ẢNH HƯỞNG ĐỐI VỚI NGƯỜI KHÁC ĐỂ TRỤC LỢI</a:t>
            </a:r>
            <a:endParaRPr lang="en-GB" sz="3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BD30F3-5467-9601-9C71-1803495EE057}"/>
              </a:ext>
            </a:extLst>
          </p:cNvPr>
          <p:cNvSpPr>
            <a:spLocks noGrp="1"/>
          </p:cNvSpPr>
          <p:nvPr>
            <p:ph idx="1"/>
          </p:nvPr>
        </p:nvSpPr>
        <p:spPr>
          <a:xfrm>
            <a:off x="1069848" y="1828800"/>
            <a:ext cx="10058400" cy="4343400"/>
          </a:xfrm>
        </p:spPr>
        <p:txBody>
          <a:bodyPr>
            <a:normAutofit fontScale="92500" lnSpcReduction="20000"/>
          </a:bodyPr>
          <a:lstStyle/>
          <a:p>
            <a:pPr marL="0" indent="465138" algn="just">
              <a:lnSpc>
                <a:spcPct val="150000"/>
              </a:lnSpc>
              <a:buFont typeface="Wingdings" panose="05000000000000000000" pitchFamily="2" charset="2"/>
              <a:buNone/>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lợi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qua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gian</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đòi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nhận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hoặc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sẽ</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phi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dưới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nào</a:t>
            </a:r>
            <a:r>
              <a:rPr lang="en-US" sz="3000"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để</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dùng</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ảnh</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hưởng</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của</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thúc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đẩy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phép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a:t>
            </a:r>
          </a:p>
          <a:p>
            <a:pPr marL="0" indent="465138" algn="ctr">
              <a:lnSpc>
                <a:spcPct val="150000"/>
              </a:lnSpc>
              <a:buFont typeface="Wingdings" panose="05000000000000000000" pitchFamily="2" charset="2"/>
              <a:buNone/>
              <a:defRPr/>
            </a:pPr>
            <a:r>
              <a:rPr lang="en-US" sz="3000" b="1" dirty="0">
                <a:latin typeface="Times New Roman" panose="02020603050405020304" pitchFamily="18" charset="0"/>
                <a:cs typeface="Times New Roman" panose="02020603050405020304" pitchFamily="18" charset="0"/>
              </a:rPr>
              <a:t>(</a:t>
            </a:r>
            <a:r>
              <a:rPr lang="en-US" sz="3000" b="1" dirty="0" err="1">
                <a:latin typeface="Times New Roman" panose="02020603050405020304" pitchFamily="18" charset="0"/>
                <a:cs typeface="Times New Roman" panose="02020603050405020304" pitchFamily="18" charset="0"/>
              </a:rPr>
              <a:t>Điều</a:t>
            </a:r>
            <a:r>
              <a:rPr lang="en-US" sz="3000" b="1" dirty="0">
                <a:latin typeface="Times New Roman" panose="02020603050405020304" pitchFamily="18" charset="0"/>
                <a:cs typeface="Times New Roman" panose="02020603050405020304" pitchFamily="18" charset="0"/>
              </a:rPr>
              <a:t> 358 BLHS 2015)</a:t>
            </a:r>
            <a:endParaRPr lang="en-US" sz="3000" dirty="0">
              <a:latin typeface="Times New Roman" panose="02020603050405020304" pitchFamily="18" charset="0"/>
              <a:cs typeface="Times New Roman" panose="02020603050405020304" pitchFamily="18" charset="0"/>
            </a:endParaRPr>
          </a:p>
          <a:p>
            <a:pPr marL="0" indent="0">
              <a:lnSpc>
                <a:spcPct val="150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A48C-2898-6B3A-1776-D51EA4FBD070}"/>
              </a:ext>
            </a:extLst>
          </p:cNvPr>
          <p:cNvSpPr>
            <a:spLocks noGrp="1"/>
          </p:cNvSpPr>
          <p:nvPr>
            <p:ph type="title"/>
          </p:nvPr>
        </p:nvSpPr>
        <p:spPr>
          <a:xfrm>
            <a:off x="816429" y="441089"/>
            <a:ext cx="10580914" cy="930511"/>
          </a:xfrm>
          <a:solidFill>
            <a:schemeClr val="accent1">
              <a:lumMod val="20000"/>
              <a:lumOff val="80000"/>
            </a:schemeClr>
          </a:solidFill>
        </p:spPr>
        <p:txBody>
          <a:bodyPr>
            <a:normAutofit/>
          </a:bodyPr>
          <a:lstStyle/>
          <a:p>
            <a:pPr algn="ctr"/>
            <a:r>
              <a:rPr lang="en-GB" sz="3400" b="1" dirty="0">
                <a:solidFill>
                  <a:schemeClr val="tx1"/>
                </a:solidFill>
                <a:latin typeface="Times New Roman" panose="02020603050405020304" pitchFamily="18" charset="0"/>
                <a:cs typeface="Times New Roman" panose="02020603050405020304" pitchFamily="18" charset="0"/>
              </a:rPr>
              <a:t>I. </a:t>
            </a:r>
            <a:r>
              <a:rPr lang="en-GB" sz="3400" b="1" dirty="0" err="1">
                <a:solidFill>
                  <a:schemeClr val="tx1"/>
                </a:solidFill>
                <a:latin typeface="Times New Roman" panose="02020603050405020304" pitchFamily="18" charset="0"/>
                <a:cs typeface="Times New Roman" panose="02020603050405020304" pitchFamily="18" charset="0"/>
              </a:rPr>
              <a:t>Những</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vấn</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đề</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cơ</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bản</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về</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tham</a:t>
            </a:r>
            <a:r>
              <a:rPr lang="en-GB" sz="3400" b="1" dirty="0">
                <a:solidFill>
                  <a:schemeClr val="tx1"/>
                </a:solidFill>
                <a:latin typeface="Times New Roman" panose="02020603050405020304" pitchFamily="18" charset="0"/>
                <a:cs typeface="Times New Roman" panose="02020603050405020304" pitchFamily="18" charset="0"/>
              </a:rPr>
              <a:t> </a:t>
            </a:r>
            <a:r>
              <a:rPr lang="en-GB" sz="3400" b="1" dirty="0" err="1">
                <a:solidFill>
                  <a:schemeClr val="tx1"/>
                </a:solidFill>
                <a:latin typeface="Times New Roman" panose="02020603050405020304" pitchFamily="18" charset="0"/>
                <a:cs typeface="Times New Roman" panose="02020603050405020304" pitchFamily="18" charset="0"/>
              </a:rPr>
              <a:t>nhũng</a:t>
            </a:r>
            <a:endParaRPr lang="en-GB"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4611E1-F968-F509-33D0-CF2A787EFA0C}"/>
              </a:ext>
            </a:extLst>
          </p:cNvPr>
          <p:cNvSpPr>
            <a:spLocks noGrp="1"/>
          </p:cNvSpPr>
          <p:nvPr>
            <p:ph idx="1"/>
          </p:nvPr>
        </p:nvSpPr>
        <p:spPr>
          <a:xfrm>
            <a:off x="816429" y="1937657"/>
            <a:ext cx="10580914" cy="4234543"/>
          </a:xfrm>
        </p:spPr>
        <p:txBody>
          <a:bodyPr>
            <a:normAutofit/>
          </a:bodyPr>
          <a:lstStyle/>
          <a:p>
            <a:pPr marL="0" indent="0" algn="just" eaLnBrk="1" hangingPunct="1">
              <a:lnSpc>
                <a:spcPct val="150000"/>
              </a:lnSpc>
              <a:buFont typeface="Wingdings" panose="05000000000000000000" pitchFamily="2" charset="2"/>
              <a:buNone/>
              <a:defRPr/>
            </a:pPr>
            <a:r>
              <a:rPr lang="en-US" sz="3200" b="1" dirty="0">
                <a:latin typeface="Times New Roman" panose="02020603050405020304" pitchFamily="18" charset="0"/>
                <a:cs typeface="Times New Roman" panose="02020603050405020304" pitchFamily="18" charset="0"/>
              </a:rPr>
              <a:t>1. </a:t>
            </a:r>
            <a:r>
              <a:rPr lang="en-US" sz="3200" b="1" dirty="0" err="1">
                <a:latin typeface="Times New Roman" panose="02020603050405020304" pitchFamily="18" charset="0"/>
                <a:cs typeface="Times New Roman" panose="02020603050405020304" pitchFamily="18" charset="0"/>
              </a:rPr>
              <a:t>Khái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niệm</a:t>
            </a: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862013" algn="just">
              <a:lnSpc>
                <a:spcPct val="130000"/>
              </a:lnSpc>
              <a:spcBef>
                <a:spcPts val="1200"/>
              </a:spcBef>
              <a:buFont typeface="Wingdings" panose="05000000000000000000" pitchFamily="2" charset="2"/>
              <a:buNone/>
              <a:defRPr/>
            </a:pP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lợi</a:t>
            </a:r>
            <a:r>
              <a:rPr lang="en-US" sz="3200" dirty="0">
                <a:latin typeface="Times New Roman" panose="02020603050405020304" pitchFamily="18" charset="0"/>
                <a:cs typeface="Times New Roman" panose="02020603050405020304" pitchFamily="18" charset="0"/>
              </a:rPr>
              <a:t>.</a:t>
            </a:r>
          </a:p>
          <a:p>
            <a:pPr marL="0" indent="0">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58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CEF3-CEFA-93DA-A1A7-22380ABE9149}"/>
              </a:ext>
            </a:extLst>
          </p:cNvPr>
          <p:cNvSpPr>
            <a:spLocks noGrp="1"/>
          </p:cNvSpPr>
          <p:nvPr>
            <p:ph type="title"/>
          </p:nvPr>
        </p:nvSpPr>
        <p:spPr>
          <a:xfrm>
            <a:off x="1066800" y="413204"/>
            <a:ext cx="10058400" cy="640080"/>
          </a:xfrm>
        </p:spPr>
        <p:txBody>
          <a:bodyPr>
            <a:normAutofit/>
          </a:bodyPr>
          <a:lstStyle/>
          <a:p>
            <a:pPr algn="ctr"/>
            <a:r>
              <a:rPr lang="vi-VN" sz="3000" b="1" dirty="0">
                <a:solidFill>
                  <a:srgbClr val="C00000"/>
                </a:solidFill>
                <a:latin typeface="Times New Roman" panose="02020603050405020304" pitchFamily="18" charset="0"/>
                <a:cs typeface="Times New Roman" panose="02020603050405020304" pitchFamily="18" charset="0"/>
              </a:rPr>
              <a:t>“Lạm dụng” và “lợi dụng” chức vụ quyền hạn?</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A49BD6-B4BC-7B2A-522A-A234921A0814}"/>
              </a:ext>
            </a:extLst>
          </p:cNvPr>
          <p:cNvSpPr>
            <a:spLocks noGrp="1"/>
          </p:cNvSpPr>
          <p:nvPr>
            <p:ph type="body" idx="1"/>
          </p:nvPr>
        </p:nvSpPr>
        <p:spPr>
          <a:xfrm>
            <a:off x="406683" y="1171781"/>
            <a:ext cx="5418045" cy="640080"/>
          </a:xfrm>
        </p:spPr>
        <p:txBody>
          <a:bodyPr>
            <a:no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Lạm dụng chức vụ quyền hạn</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D3B409C-ACB0-1F90-CCF6-6324A1B4DA13}"/>
              </a:ext>
            </a:extLst>
          </p:cNvPr>
          <p:cNvSpPr>
            <a:spLocks noGrp="1"/>
          </p:cNvSpPr>
          <p:nvPr>
            <p:ph sz="half" idx="2"/>
          </p:nvPr>
        </p:nvSpPr>
        <p:spPr>
          <a:xfrm>
            <a:off x="406683" y="1930357"/>
            <a:ext cx="5418045" cy="4335531"/>
          </a:xfrm>
          <a:solidFill>
            <a:schemeClr val="accent6">
              <a:lumMod val="20000"/>
              <a:lumOff val="80000"/>
            </a:schemeClr>
          </a:solidFill>
        </p:spPr>
        <p:txBody>
          <a:bodyPr>
            <a:noAutofit/>
          </a:bodyPr>
          <a:lstStyle/>
          <a:p>
            <a:pPr marL="0" indent="0" algn="just">
              <a:buNone/>
            </a:pPr>
            <a:r>
              <a:rPr lang="vi-VN"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Nguyễn Văn A là Phó Chủ tịch Ủy ban nhân dân tỉnh. A chỉ được phân công phụ trách lĩnh vực văn hóa - xã hội, không được phân công phụ trách lĩnh vực quản lý đất đai nhưng A vẫn ra quyết định thu hồi đất của Công ty X để giao cho Công ty Y (là Công ty của gia đình A). </a:t>
            </a:r>
            <a:endParaRPr lang="en-GB" sz="3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1C6C3C8-17B6-99EC-04D8-40D9339A6111}"/>
              </a:ext>
            </a:extLst>
          </p:cNvPr>
          <p:cNvSpPr>
            <a:spLocks noGrp="1"/>
          </p:cNvSpPr>
          <p:nvPr>
            <p:ph type="body" sz="quarter" idx="3"/>
          </p:nvPr>
        </p:nvSpPr>
        <p:spPr>
          <a:xfrm>
            <a:off x="6364223" y="1171781"/>
            <a:ext cx="5418045" cy="640080"/>
          </a:xfrm>
        </p:spPr>
        <p:txBody>
          <a:bodyPr>
            <a:no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Lợi dụng chức vụ quyền hạn</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59EEA7F-9298-FD71-1BEB-20825F699F33}"/>
              </a:ext>
            </a:extLst>
          </p:cNvPr>
          <p:cNvSpPr>
            <a:spLocks noGrp="1"/>
          </p:cNvSpPr>
          <p:nvPr>
            <p:ph sz="quarter" idx="4"/>
          </p:nvPr>
        </p:nvSpPr>
        <p:spPr>
          <a:xfrm>
            <a:off x="6364223" y="1930357"/>
            <a:ext cx="5418045" cy="4335531"/>
          </a:xfrm>
          <a:solidFill>
            <a:schemeClr val="accent2">
              <a:lumMod val="20000"/>
              <a:lumOff val="80000"/>
            </a:schemeClr>
          </a:solidFill>
        </p:spPr>
        <p:txBody>
          <a:bodyPr>
            <a:noAutofit/>
          </a:bodyPr>
          <a:lstStyle/>
          <a:p>
            <a:pPr marL="0" indent="0" algn="just">
              <a:buNone/>
            </a:pPr>
            <a:r>
              <a:rPr lang="vi-VN"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Nguyễn Văn A là Trưởng phòng Tài nguyên và Môi trường huyện B đã thực hiện hành vi trái công vụ, trình lãnh đạo Ủy ban nhân dân huyện B ký quyết định cấp giấy chứng nhận quyền sử dụng đối với thửa đất không đủ điều kiện cấp giấy chứng nhận quyền sử dụng đất theo quy định của pháp luật đất đai.</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47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6DAE-3BD8-43B2-B6B0-DFDF78037547}"/>
              </a:ext>
            </a:extLst>
          </p:cNvPr>
          <p:cNvSpPr>
            <a:spLocks noGrp="1"/>
          </p:cNvSpPr>
          <p:nvPr>
            <p:ph type="title"/>
          </p:nvPr>
        </p:nvSpPr>
        <p:spPr>
          <a:xfrm>
            <a:off x="1069848" y="484632"/>
            <a:ext cx="10058400" cy="609650"/>
          </a:xfrm>
          <a:solidFill>
            <a:schemeClr val="accent1">
              <a:lumMod val="20000"/>
              <a:lumOff val="80000"/>
            </a:schemeClr>
          </a:solidFill>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GIẢ MẠO TRONG CÔNG TÁC</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A3BF8-ED6D-B671-1B46-DD4FD7DA7F73}"/>
              </a:ext>
            </a:extLst>
          </p:cNvPr>
          <p:cNvSpPr>
            <a:spLocks noGrp="1"/>
          </p:cNvSpPr>
          <p:nvPr>
            <p:ph idx="1"/>
          </p:nvPr>
        </p:nvSpPr>
        <p:spPr>
          <a:xfrm>
            <a:off x="1069848" y="1424066"/>
            <a:ext cx="10058400" cy="4748134"/>
          </a:xfrm>
        </p:spPr>
        <p:txBody>
          <a:bodyPr>
            <a:normAutofit fontScale="92500" lnSpcReduction="20000"/>
          </a:bodyPr>
          <a:lstStyle/>
          <a:p>
            <a:pPr marL="0" indent="0" algn="just">
              <a:lnSpc>
                <a:spcPct val="150000"/>
              </a:lnSpc>
              <a:buNone/>
              <a:defRPr/>
            </a:pP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vì</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vụ</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mà</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lợi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dụng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chức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vụ</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hạn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hiện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một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hành</a:t>
            </a:r>
            <a:r>
              <a:rPr lang="en-US" altLang="vi-VN" sz="3000" dirty="0">
                <a:latin typeface="Times New Roman" panose="02020603050405020304" pitchFamily="18" charset="0"/>
                <a:cs typeface="Times New Roman" panose="02020603050405020304" pitchFamily="18" charset="0"/>
              </a:rPr>
              <a:t> vi </a:t>
            </a:r>
            <a:r>
              <a:rPr lang="en-US" altLang="vi-VN" sz="3000" dirty="0" err="1">
                <a:latin typeface="Times New Roman" panose="02020603050405020304" pitchFamily="18" charset="0"/>
                <a:cs typeface="Times New Roman" panose="02020603050405020304" pitchFamily="18" charset="0"/>
              </a:rPr>
              <a:t>sau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đây</a:t>
            </a:r>
            <a:r>
              <a:rPr lang="en-US" altLang="vi-VN" sz="3000" dirty="0">
                <a:latin typeface="Times New Roman" panose="02020603050405020304" pitchFamily="18" charset="0"/>
                <a:cs typeface="Times New Roman" panose="02020603050405020304" pitchFamily="18" charset="0"/>
              </a:rPr>
              <a:t>: </a:t>
            </a:r>
          </a:p>
          <a:p>
            <a:pPr marL="914400" indent="-457200" algn="just">
              <a:lnSpc>
                <a:spcPct val="150000"/>
              </a:lnSpc>
              <a:buSzPct val="100000"/>
              <a:buFont typeface="Wingdings" panose="05000000000000000000" pitchFamily="2" charset="2"/>
              <a:buChar char="Ø"/>
              <a:defRPr/>
            </a:pPr>
            <a:r>
              <a:rPr lang="en-US" altLang="vi-VN" sz="3000" dirty="0" err="1">
                <a:latin typeface="Times New Roman" panose="02020603050405020304" pitchFamily="18" charset="0"/>
                <a:cs typeface="Times New Roman" panose="02020603050405020304" pitchFamily="18" charset="0"/>
              </a:rPr>
              <a:t>Sửa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chữa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sai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lệch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nội</a:t>
            </a:r>
            <a:r>
              <a:rPr lang="en-US" altLang="vi-VN" sz="3000" dirty="0">
                <a:latin typeface="Times New Roman" panose="02020603050405020304" pitchFamily="18" charset="0"/>
                <a:cs typeface="Times New Roman" panose="02020603050405020304" pitchFamily="18" charset="0"/>
              </a:rPr>
              <a:t> dung </a:t>
            </a:r>
            <a:r>
              <a:rPr lang="en-US" altLang="vi-VN" sz="3000" dirty="0" err="1">
                <a:latin typeface="Times New Roman" panose="02020603050405020304" pitchFamily="18" charset="0"/>
                <a:cs typeface="Times New Roman" panose="02020603050405020304" pitchFamily="18" charset="0"/>
              </a:rPr>
              <a:t>giấy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tờ</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tài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liệu</a:t>
            </a:r>
            <a:endParaRPr lang="en-US" altLang="vi-VN" sz="3000" dirty="0">
              <a:latin typeface="Times New Roman" panose="02020603050405020304" pitchFamily="18" charset="0"/>
              <a:cs typeface="Times New Roman" panose="02020603050405020304" pitchFamily="18" charset="0"/>
            </a:endParaRPr>
          </a:p>
          <a:p>
            <a:pPr marL="914400" indent="-457200" algn="just">
              <a:lnSpc>
                <a:spcPct val="150000"/>
              </a:lnSpc>
              <a:buSzPct val="100000"/>
              <a:buFont typeface="Wingdings" panose="05000000000000000000" pitchFamily="2" charset="2"/>
              <a:buChar char="Ø"/>
              <a:defRPr/>
            </a:pPr>
            <a:r>
              <a:rPr lang="en-US" altLang="vi-VN" sz="3000" dirty="0" err="1">
                <a:latin typeface="Times New Roman" panose="02020603050405020304" pitchFamily="18" charset="0"/>
                <a:cs typeface="Times New Roman" panose="02020603050405020304" pitchFamily="18" charset="0"/>
              </a:rPr>
              <a:t>Làm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cấp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giấy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tờ</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giấy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tờ</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không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phù</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với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tế</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nội</a:t>
            </a:r>
            <a:r>
              <a:rPr lang="en-US" altLang="vi-VN" sz="3000" dirty="0">
                <a:latin typeface="Times New Roman" panose="02020603050405020304" pitchFamily="18" charset="0"/>
                <a:cs typeface="Times New Roman" panose="02020603050405020304" pitchFamily="18" charset="0"/>
              </a:rPr>
              <a:t> dung </a:t>
            </a:r>
            <a:r>
              <a:rPr lang="en-US" altLang="vi-VN" sz="3000" dirty="0" err="1">
                <a:latin typeface="Times New Roman" panose="02020603050405020304" pitchFamily="18" charset="0"/>
                <a:cs typeface="Times New Roman" panose="02020603050405020304" pitchFamily="18" charset="0"/>
              </a:rPr>
              <a:t>lẫn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thức</a:t>
            </a:r>
            <a:r>
              <a:rPr lang="en-US" altLang="vi-VN" sz="3000" dirty="0">
                <a:latin typeface="Times New Roman" panose="02020603050405020304" pitchFamily="18" charset="0"/>
                <a:cs typeface="Times New Roman" panose="02020603050405020304" pitchFamily="18" charset="0"/>
              </a:rPr>
              <a:t>. </a:t>
            </a:r>
          </a:p>
          <a:p>
            <a:pPr marL="914400" indent="-457200" algn="just">
              <a:lnSpc>
                <a:spcPct val="150000"/>
              </a:lnSpc>
              <a:buSzPct val="100000"/>
              <a:buFont typeface="Wingdings" panose="05000000000000000000" pitchFamily="2" charset="2"/>
              <a:buChar char="Ø"/>
              <a:defRPr/>
            </a:pPr>
            <a:r>
              <a:rPr lang="en-US" altLang="vi-VN" sz="3000" dirty="0" err="1">
                <a:latin typeface="Times New Roman" panose="02020603050405020304" pitchFamily="18" charset="0"/>
                <a:cs typeface="Times New Roman" panose="02020603050405020304" pitchFamily="18" charset="0"/>
              </a:rPr>
              <a:t>Giả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mạo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chữ</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ký</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chức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vụ</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quyền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hạn</a:t>
            </a:r>
            <a:r>
              <a:rPr lang="en-US" altLang="vi-VN" sz="3000" dirty="0">
                <a:latin typeface="Times New Roman" panose="02020603050405020304" pitchFamily="18" charset="0"/>
                <a:cs typeface="Times New Roman" panose="02020603050405020304" pitchFamily="18" charset="0"/>
              </a:rPr>
              <a:t> </a:t>
            </a:r>
          </a:p>
          <a:p>
            <a:pPr marL="0" indent="0" algn="ctr">
              <a:lnSpc>
                <a:spcPct val="150000"/>
              </a:lnSpc>
              <a:buNone/>
              <a:defRPr/>
            </a:pPr>
            <a:r>
              <a:rPr lang="en-US" altLang="vi-VN" sz="3000" b="1" dirty="0">
                <a:latin typeface="Times New Roman" panose="02020603050405020304" pitchFamily="18" charset="0"/>
                <a:cs typeface="Times New Roman" panose="02020603050405020304" pitchFamily="18" charset="0"/>
              </a:rPr>
              <a:t>(</a:t>
            </a:r>
            <a:r>
              <a:rPr lang="en-US" altLang="vi-VN" sz="3000" b="1" dirty="0" err="1">
                <a:latin typeface="Times New Roman" panose="02020603050405020304" pitchFamily="18" charset="0"/>
                <a:cs typeface="Times New Roman" panose="02020603050405020304" pitchFamily="18" charset="0"/>
              </a:rPr>
              <a:t>Điều</a:t>
            </a:r>
            <a:r>
              <a:rPr lang="en-US" altLang="vi-VN" sz="3000" b="1" dirty="0">
                <a:latin typeface="Times New Roman" panose="02020603050405020304" pitchFamily="18" charset="0"/>
                <a:cs typeface="Times New Roman" panose="02020603050405020304" pitchFamily="18" charset="0"/>
              </a:rPr>
              <a:t> 359 BLHS 2015)</a:t>
            </a:r>
          </a:p>
        </p:txBody>
      </p:sp>
    </p:spTree>
    <p:extLst>
      <p:ext uri="{BB962C8B-B14F-4D97-AF65-F5344CB8AC3E}">
        <p14:creationId xmlns:p14="http://schemas.microsoft.com/office/powerpoint/2010/main" val="342834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CDF6-F8C7-0ADE-C44B-225FB86186D6}"/>
              </a:ext>
            </a:extLst>
          </p:cNvPr>
          <p:cNvSpPr>
            <a:spLocks noGrp="1"/>
          </p:cNvSpPr>
          <p:nvPr>
            <p:ph type="title"/>
          </p:nvPr>
        </p:nvSpPr>
        <p:spPr>
          <a:xfrm>
            <a:off x="1069848" y="439662"/>
            <a:ext cx="10058400" cy="894463"/>
          </a:xfrm>
          <a:solidFill>
            <a:schemeClr val="accent1">
              <a:lumMod val="20000"/>
              <a:lumOff val="80000"/>
            </a:schemeClr>
          </a:solidFill>
        </p:spPr>
        <p:txBody>
          <a:bodyPr>
            <a:normAutofit fontScale="90000"/>
          </a:bodyPr>
          <a:lstStyle/>
          <a:p>
            <a:pPr algn="ctr"/>
            <a:r>
              <a:rPr lang="en-US" altLang="vi-VN" sz="3000" b="1" dirty="0">
                <a:solidFill>
                  <a:srgbClr val="002060"/>
                </a:solidFill>
                <a:latin typeface="Times New Roman" panose="02020603050405020304" pitchFamily="18" charset="0"/>
                <a:cs typeface="Times New Roman" panose="02020603050405020304" pitchFamily="18" charset="0"/>
              </a:rPr>
              <a:t>LỢI DỤNG CHỨC VỤ, QUYỀN HẠN SỬ DỤNG TRÁI PHÉP TÀI SẢN CỦA NHÀ NƯỚC VÌ VỤ LỢI</a:t>
            </a:r>
            <a:endParaRPr lang="en-GB" sz="3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A93013-AA23-4BCD-4D90-FECB9E51B95A}"/>
              </a:ext>
            </a:extLst>
          </p:cNvPr>
          <p:cNvSpPr>
            <a:spLocks noGrp="1"/>
          </p:cNvSpPr>
          <p:nvPr>
            <p:ph idx="1"/>
          </p:nvPr>
        </p:nvSpPr>
        <p:spPr>
          <a:xfrm>
            <a:off x="524655" y="1633928"/>
            <a:ext cx="11122701" cy="4538272"/>
          </a:xfrm>
        </p:spPr>
        <p:txBody>
          <a:bodyPr>
            <a:normAutofit fontScale="92500" lnSpcReduction="10000"/>
          </a:bodyPr>
          <a:lstStyle/>
          <a:p>
            <a:pPr marL="0" indent="404813" algn="just">
              <a:lnSpc>
                <a:spcPct val="150000"/>
              </a:lnSpc>
              <a:buFont typeface="Wingdings" panose="05000000000000000000" pitchFamily="2" charset="2"/>
              <a:buNone/>
              <a:defRPr/>
            </a:pPr>
            <a:r>
              <a:rPr lang="vi-VN" sz="3200" dirty="0">
                <a:latin typeface="Times New Roman" panose="02020603050405020304" pitchFamily="18" charset="0"/>
                <a:cs typeface="Times New Roman" panose="02020603050405020304" pitchFamily="18" charset="0"/>
              </a:rPr>
              <a:t>Hành vi lợi dụng chức vụ, quyền hạn sử dụng trái phép tài sản của Nhà nước vì vụ lợi bao gồm những hành vi sau đây:</a:t>
            </a:r>
            <a:endParaRPr lang="en-US"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defRPr/>
            </a:pPr>
            <a:r>
              <a:rPr lang="vi-VN" sz="3200" dirty="0">
                <a:latin typeface="Times New Roman" panose="02020603050405020304" pitchFamily="18" charset="0"/>
                <a:cs typeface="Times New Roman" panose="02020603050405020304" pitchFamily="18" charset="0"/>
              </a:rPr>
              <a:t>Sử dụng tài sản của Nhà nước vào việc riêng;</a:t>
            </a:r>
            <a:endParaRPr lang="en-US"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defRPr/>
            </a:pPr>
            <a:r>
              <a:rPr lang="vi-VN" sz="3200" dirty="0">
                <a:latin typeface="Times New Roman" panose="02020603050405020304" pitchFamily="18" charset="0"/>
                <a:cs typeface="Times New Roman" panose="02020603050405020304" pitchFamily="18" charset="0"/>
              </a:rPr>
              <a:t>Cho thuê, cho mượn tài sản của Nhà nước </a:t>
            </a: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ái quy định của pháp luật;</a:t>
            </a:r>
            <a:endParaRPr lang="en-US"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defRPr/>
            </a:pPr>
            <a:r>
              <a:rPr lang="vi-VN" sz="3200" dirty="0">
                <a:latin typeface="Times New Roman" panose="02020603050405020304" pitchFamily="18" charset="0"/>
                <a:cs typeface="Times New Roman" panose="02020603050405020304" pitchFamily="18" charset="0"/>
              </a:rPr>
              <a:t>Sử dụng tài sản của Nhà nước vượt chế độ, định mức, tiêu chuẩn.</a:t>
            </a:r>
            <a:endParaRPr lang="en-US" sz="3200" dirty="0">
              <a:latin typeface="Times New Roman" panose="02020603050405020304" pitchFamily="18" charset="0"/>
              <a:cs typeface="Times New Roman" panose="02020603050405020304" pitchFamily="18" charset="0"/>
            </a:endParaRPr>
          </a:p>
          <a:p>
            <a:pPr marL="0" indent="0">
              <a:lnSpc>
                <a:spcPct val="15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8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90E8-CF44-7414-ABF3-0A73D57AA665}"/>
              </a:ext>
            </a:extLst>
          </p:cNvPr>
          <p:cNvSpPr>
            <a:spLocks noGrp="1"/>
          </p:cNvSpPr>
          <p:nvPr>
            <p:ph type="title"/>
          </p:nvPr>
        </p:nvSpPr>
        <p:spPr>
          <a:xfrm>
            <a:off x="1069848" y="484632"/>
            <a:ext cx="10058400" cy="714581"/>
          </a:xfrm>
          <a:solidFill>
            <a:schemeClr val="accent1">
              <a:lumMod val="20000"/>
              <a:lumOff val="80000"/>
            </a:schemeClr>
          </a:solidFill>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NHŨNG NHIỄU VÌ VỤ LỢI</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AC0400A-7AF1-CB2A-B962-600FDF78CC7D}"/>
              </a:ext>
            </a:extLst>
          </p:cNvPr>
          <p:cNvSpPr>
            <a:spLocks noGrp="1"/>
          </p:cNvSpPr>
          <p:nvPr>
            <p:ph idx="1"/>
          </p:nvPr>
        </p:nvSpPr>
        <p:spPr>
          <a:xfrm>
            <a:off x="427127" y="1499016"/>
            <a:ext cx="6213516" cy="4721902"/>
          </a:xfrm>
        </p:spPr>
        <p:txBody>
          <a:bodyPr>
            <a:noAutofit/>
          </a:bodyPr>
          <a:lstStyle/>
          <a:p>
            <a:pPr marL="0" indent="0" algn="just">
              <a:lnSpc>
                <a:spcPct val="130000"/>
              </a:lnSpc>
              <a:buNone/>
            </a:pPr>
            <a:r>
              <a:rPr lang="en-US" altLang="vi-VN" sz="3000" dirty="0">
                <a:latin typeface="Times New Roman" panose="02020603050405020304" pitchFamily="18" charset="0"/>
                <a:cs typeface="Times New Roman" panose="02020603050405020304" pitchFamily="18" charset="0"/>
              </a:rPr>
              <a:t>L</a:t>
            </a:r>
            <a:r>
              <a:rPr lang="vi-VN" altLang="vi-VN" sz="3000" dirty="0">
                <a:latin typeface="Times New Roman" panose="02020603050405020304" pitchFamily="18" charset="0"/>
                <a:cs typeface="Times New Roman" panose="02020603050405020304" pitchFamily="18" charset="0"/>
              </a:rPr>
              <a:t>à hành vi </a:t>
            </a:r>
            <a:r>
              <a:rPr lang="vi-VN" altLang="vi-VN" sz="3000" b="1" dirty="0">
                <a:latin typeface="Times New Roman" panose="02020603050405020304" pitchFamily="18" charset="0"/>
                <a:cs typeface="Times New Roman" panose="02020603050405020304" pitchFamily="18" charset="0"/>
              </a:rPr>
              <a:t>cửa quyền, hách dịch, gây khó khăn, phiền hà </a:t>
            </a:r>
            <a:r>
              <a:rPr lang="vi-VN" altLang="vi-VN" sz="3000" dirty="0">
                <a:latin typeface="Times New Roman" panose="02020603050405020304" pitchFamily="18" charset="0"/>
                <a:cs typeface="Times New Roman" panose="02020603050405020304" pitchFamily="18" charset="0"/>
              </a:rPr>
              <a:t>khi thực hiện nhiệm vụ, công vụ nhằm đòi hỏi, ép buộc cơ quan, tổ chức, cá nhân khác phải nộp những khoản chi phí ngoài quy định hoặc phải thực hiện hành vi khác vì lợi ích của người có hành vi nhũng nhiễu.</a:t>
            </a:r>
            <a:endParaRPr lang="en-US" altLang="vi-VN" sz="3000" dirty="0">
              <a:latin typeface="Times New Roman" panose="02020603050405020304" pitchFamily="18" charset="0"/>
              <a:cs typeface="Times New Roman" panose="02020603050405020304" pitchFamily="18" charset="0"/>
            </a:endParaRPr>
          </a:p>
          <a:p>
            <a:pPr marL="0" indent="0" algn="just">
              <a:lnSpc>
                <a:spcPct val="130000"/>
              </a:lnSpc>
              <a:buNone/>
            </a:pPr>
            <a:endParaRPr lang="en-GB" sz="3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4A50F7C-F71C-DB82-5604-B04008F7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530" y="1772436"/>
            <a:ext cx="4954343" cy="4069980"/>
          </a:xfrm>
          <a:prstGeom prst="rect">
            <a:avLst/>
          </a:prstGeom>
        </p:spPr>
      </p:pic>
    </p:spTree>
    <p:extLst>
      <p:ext uri="{BB962C8B-B14F-4D97-AF65-F5344CB8AC3E}">
        <p14:creationId xmlns:p14="http://schemas.microsoft.com/office/powerpoint/2010/main" val="212968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D233-048E-B752-39BA-D89022BDC60F}"/>
              </a:ext>
            </a:extLst>
          </p:cNvPr>
          <p:cNvSpPr>
            <a:spLocks noGrp="1"/>
          </p:cNvSpPr>
          <p:nvPr>
            <p:ph type="title"/>
          </p:nvPr>
        </p:nvSpPr>
        <p:spPr>
          <a:xfrm>
            <a:off x="629587" y="299804"/>
            <a:ext cx="11272603" cy="1738858"/>
          </a:xfrm>
          <a:solidFill>
            <a:schemeClr val="accent1">
              <a:lumMod val="20000"/>
              <a:lumOff val="80000"/>
            </a:schemeClr>
          </a:solidFill>
        </p:spPr>
        <p:txBody>
          <a:bodyPr>
            <a:normAutofit/>
          </a:bodyPr>
          <a:lstStyle/>
          <a:p>
            <a:pPr algn="just"/>
            <a:r>
              <a:rPr lang="en-US" altLang="vi-VN" sz="2600" b="1" dirty="0">
                <a:solidFill>
                  <a:srgbClr val="002060"/>
                </a:solidFill>
                <a:latin typeface="Times New Roman" panose="02020603050405020304" pitchFamily="18" charset="0"/>
                <a:cs typeface="Times New Roman" panose="02020603050405020304" pitchFamily="18" charset="0"/>
              </a:rPr>
              <a:t>LỢI DỤNG CHỨC VỤ, QUYỀN HẠN ĐỂ BAO CHE CHO NGƯỜI CÓ HÀNH VI </a:t>
            </a:r>
            <a:r>
              <a:rPr lang="en-US" altLang="vi-VN" sz="2600" b="1" dirty="0" err="1">
                <a:solidFill>
                  <a:srgbClr val="002060"/>
                </a:solidFill>
                <a:latin typeface="Times New Roman" panose="02020603050405020304" pitchFamily="18" charset="0"/>
                <a:cs typeface="Times New Roman" panose="02020603050405020304" pitchFamily="18" charset="0"/>
              </a:rPr>
              <a:t>VI</a:t>
            </a:r>
            <a:r>
              <a:rPr lang="en-US" altLang="vi-VN" sz="2600" b="1" dirty="0">
                <a:solidFill>
                  <a:srgbClr val="002060"/>
                </a:solidFill>
                <a:latin typeface="Times New Roman" panose="02020603050405020304" pitchFamily="18" charset="0"/>
                <a:cs typeface="Times New Roman" panose="02020603050405020304" pitchFamily="18" charset="0"/>
              </a:rPr>
              <a:t> PHẠM PHÁP LUẬT VÌ VỤ LỢI; CẢN TRỞ, CAN THIỆP TRÁI PHÁP LUẬT VÀO VIỆC KIỂM TRA, THANH TRA, KIỂM TOÁN, ĐIỀU TRA, TRUY TỐ, XÉT XỬ, THI HÀNH ÁN VÌ VỤ LỢI</a:t>
            </a:r>
            <a:endParaRPr lang="en-GB" sz="26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A8133-B1FD-0DAC-1D12-50FDC12D6A43}"/>
              </a:ext>
            </a:extLst>
          </p:cNvPr>
          <p:cNvSpPr>
            <a:spLocks noGrp="1"/>
          </p:cNvSpPr>
          <p:nvPr>
            <p:ph idx="1"/>
          </p:nvPr>
        </p:nvSpPr>
        <p:spPr>
          <a:xfrm>
            <a:off x="629587" y="2368446"/>
            <a:ext cx="11272603" cy="3803754"/>
          </a:xfrm>
        </p:spPr>
        <p:txBody>
          <a:bodyPr>
            <a:normAutofit fontScale="85000" lnSpcReduction="10000"/>
          </a:bodyPr>
          <a:lstStyle/>
          <a:p>
            <a:pPr algn="just">
              <a:lnSpc>
                <a:spcPct val="150000"/>
              </a:lnSpc>
              <a:buFont typeface="Wingdings 2" panose="05020102010507070707" pitchFamily="18" charset="2"/>
              <a:buNone/>
            </a:pPr>
            <a:r>
              <a:rPr lang="en-US" altLang="vi-VN" sz="3200" dirty="0">
                <a:latin typeface="Times New Roman" panose="02020603050405020304" pitchFamily="18" charset="0"/>
                <a:cs typeface="Times New Roman" panose="02020603050405020304" pitchFamily="18" charset="0"/>
              </a:rPr>
              <a:t>B</a:t>
            </a:r>
            <a:r>
              <a:rPr lang="vi-VN" altLang="vi-VN" sz="3200" dirty="0">
                <a:latin typeface="Times New Roman" panose="02020603050405020304" pitchFamily="18" charset="0"/>
                <a:cs typeface="Times New Roman" panose="02020603050405020304" pitchFamily="18" charset="0"/>
              </a:rPr>
              <a:t>ao gồm những hành vi sau đây:</a:t>
            </a:r>
            <a:endParaRPr lang="en-US" altLang="vi-VN"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vi-VN" altLang="vi-VN" sz="3200" dirty="0">
                <a:latin typeface="Times New Roman" panose="02020603050405020304" pitchFamily="18" charset="0"/>
                <a:cs typeface="Times New Roman" panose="02020603050405020304" pitchFamily="18" charset="0"/>
              </a:rPr>
              <a:t>Sử dụng chức vụ, quyền hạn, ảnh hưởng của mình để che giấu hành vi vi phạm pháp luật hoặc giúp giảm nhẹ mức độ vi phạm pháp luật của người khác;</a:t>
            </a:r>
            <a:endParaRPr lang="en-US" altLang="vi-VN"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vi-VN" altLang="vi-VN" sz="3200" dirty="0">
                <a:latin typeface="Times New Roman" panose="02020603050405020304" pitchFamily="18" charset="0"/>
                <a:cs typeface="Times New Roman" panose="02020603050405020304" pitchFamily="18" charset="0"/>
              </a:rPr>
              <a:t>Sử dụng chức vụ, quyền hạn, ảnh hưởng của mình để gây khó khăn cho việc kiểm tra, thanh tra, kiểm toán, điều tra, truy tố, xét xử, thi hành án hoặc làm sai lệch kết quả các hoạt động trên</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30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7660F-7A2F-AA0B-F583-8420FD4A0AFC}"/>
              </a:ext>
            </a:extLst>
          </p:cNvPr>
          <p:cNvSpPr>
            <a:spLocks noGrp="1"/>
          </p:cNvSpPr>
          <p:nvPr>
            <p:ph idx="1"/>
          </p:nvPr>
        </p:nvSpPr>
        <p:spPr>
          <a:xfrm>
            <a:off x="555171" y="457200"/>
            <a:ext cx="11070772" cy="5715000"/>
          </a:xfrm>
        </p:spPr>
        <p:txBody>
          <a:bodyPr>
            <a:normAutofit/>
          </a:bodyPr>
          <a:lstStyle/>
          <a:p>
            <a:pPr marL="0" indent="0">
              <a:lnSpc>
                <a:spcPct val="150000"/>
              </a:lnSpc>
              <a:buNone/>
            </a:pPr>
            <a:r>
              <a:rPr lang="en-GB" sz="3000" b="1" dirty="0">
                <a:latin typeface="Times New Roman" panose="02020603050405020304" pitchFamily="18" charset="0"/>
                <a:cs typeface="Times New Roman" panose="02020603050405020304" pitchFamily="18" charset="0"/>
              </a:rPr>
              <a:t>2. </a:t>
            </a:r>
            <a:r>
              <a:rPr lang="en-GB" sz="3000" b="1" dirty="0" err="1">
                <a:latin typeface="Times New Roman" panose="02020603050405020304" pitchFamily="18" charset="0"/>
                <a:cs typeface="Times New Roman" panose="02020603050405020304" pitchFamily="18" charset="0"/>
              </a:rPr>
              <a:t>Đặc</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điểm</a:t>
            </a:r>
            <a:endParaRPr lang="en-GB" sz="3000" b="1" dirty="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1200"/>
              </a:spcBef>
              <a:spcAft>
                <a:spcPts val="1200"/>
              </a:spcAft>
              <a:buClrTx/>
              <a:buSzPct val="100000"/>
              <a:buFont typeface="Wingdings" panose="05000000000000000000" pitchFamily="2" charset="2"/>
              <a:buChar char="q"/>
              <a:tabLst>
                <a:tab pos="509588" algn="l"/>
              </a:tabLst>
              <a:defRPr/>
            </a:pP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nhũng</a:t>
            </a:r>
            <a:r>
              <a:rPr lang="en-US" sz="3000"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là</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hành</a:t>
            </a:r>
            <a:r>
              <a:rPr lang="en-US" sz="3000" i="1" dirty="0">
                <a:latin typeface="Times New Roman" panose="02020603050405020304" pitchFamily="18" charset="0"/>
                <a:cs typeface="Times New Roman" panose="02020603050405020304" pitchFamily="18" charset="0"/>
              </a:rPr>
              <a:t> vi </a:t>
            </a:r>
            <a:r>
              <a:rPr lang="en-US" sz="3000" i="1" dirty="0" err="1">
                <a:latin typeface="Times New Roman" panose="02020603050405020304" pitchFamily="18" charset="0"/>
                <a:cs typeface="Times New Roman" panose="02020603050405020304" pitchFamily="18" charset="0"/>
              </a:rPr>
              <a:t>của</a:t>
            </a:r>
            <a:r>
              <a:rPr lang="en-US" sz="3000" i="1" dirty="0">
                <a:latin typeface="Times New Roman" panose="02020603050405020304" pitchFamily="18" charset="0"/>
                <a:cs typeface="Times New Roman" panose="02020603050405020304" pitchFamily="18" charset="0"/>
              </a:rPr>
              <a:t> </a:t>
            </a:r>
            <a:r>
              <a:rPr lang="en-US" sz="3000" b="1" dirty="0">
                <a:solidFill>
                  <a:srgbClr val="C00000"/>
                </a:solidFill>
                <a:latin typeface="Times New Roman" panose="02020603050405020304" pitchFamily="18" charset="0"/>
                <a:cs typeface="Times New Roman" panose="02020603050405020304" pitchFamily="18" charset="0"/>
              </a:rPr>
              <a:t>ng</a:t>
            </a:r>
            <a:r>
              <a:rPr lang="vi-VN" sz="3000" b="1" dirty="0">
                <a:solidFill>
                  <a:srgbClr val="C00000"/>
                </a:solidFill>
                <a:latin typeface="Times New Roman" panose="02020603050405020304" pitchFamily="18" charset="0"/>
                <a:cs typeface="Times New Roman" panose="02020603050405020304" pitchFamily="18" charset="0"/>
              </a:rPr>
              <a:t>ườ</a:t>
            </a:r>
            <a:r>
              <a:rPr lang="en-US" sz="3000" b="1" dirty="0" err="1">
                <a:solidFill>
                  <a:srgbClr val="C00000"/>
                </a:solidFill>
                <a:latin typeface="Times New Roman" panose="02020603050405020304" pitchFamily="18" charset="0"/>
                <a:cs typeface="Times New Roman" panose="02020603050405020304" pitchFamily="18" charset="0"/>
              </a:rPr>
              <a:t>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có</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chức</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vụ</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quyền</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hạn</a:t>
            </a:r>
            <a:r>
              <a:rPr lang="en-US" sz="3000" b="1" dirty="0">
                <a:solidFill>
                  <a:srgbClr val="C0000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vực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nước</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solidFill>
                  <a:srgbClr val="FF0000"/>
                </a:solidFill>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vực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ngoài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nước</a:t>
            </a:r>
            <a:r>
              <a:rPr lang="en-US" sz="3000" b="1" dirty="0">
                <a:latin typeface="Times New Roman" panose="02020603050405020304" pitchFamily="18" charset="0"/>
                <a:cs typeface="Times New Roman" panose="02020603050405020304" pitchFamily="18" charset="0"/>
              </a:rPr>
              <a:t>.  </a:t>
            </a:r>
          </a:p>
          <a:p>
            <a:pPr algn="just" eaLnBrk="1" fontAlgn="auto" hangingPunct="1">
              <a:lnSpc>
                <a:spcPct val="150000"/>
              </a:lnSpc>
              <a:spcAft>
                <a:spcPts val="0"/>
              </a:spcAft>
              <a:buClrTx/>
              <a:buSzPct val="100000"/>
              <a:buFont typeface="Wingdings" panose="05000000000000000000" pitchFamily="2" charset="2"/>
              <a:buChar char="q"/>
              <a:tabLst>
                <a:tab pos="509588" algn="l"/>
              </a:tabLst>
              <a:defRPr/>
            </a:pPr>
            <a:r>
              <a:rPr lang="en-US" sz="3000" b="1" dirty="0" err="1">
                <a:latin typeface="Times New Roman" panose="02020603050405020304" pitchFamily="18" charset="0"/>
                <a:cs typeface="Times New Roman" panose="02020603050405020304" pitchFamily="18" charset="0"/>
              </a:rPr>
              <a:t>Lợi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chức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quyền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trái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luật</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nhũng</a:t>
            </a:r>
            <a:endParaRPr lang="en-US" sz="3000" b="1" dirty="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1200"/>
              </a:spcBef>
              <a:spcAft>
                <a:spcPts val="1200"/>
              </a:spcAft>
              <a:buClrTx/>
              <a:buSzPct val="100000"/>
              <a:buFont typeface="Wingdings" panose="05000000000000000000" pitchFamily="2" charset="2"/>
              <a:buChar char="q"/>
              <a:tabLst>
                <a:tab pos="509588" algn="l"/>
              </a:tabLst>
              <a:defRPr/>
            </a:pP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vì</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vụ</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lợi</a:t>
            </a:r>
            <a:r>
              <a:rPr lang="en-US" sz="3000" b="1" dirty="0">
                <a:solidFill>
                  <a:srgbClr val="C0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đặc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trưng</a:t>
            </a:r>
            <a:r>
              <a:rPr lang="en-US" sz="3000" dirty="0">
                <a:latin typeface="Times New Roman" panose="02020603050405020304" pitchFamily="18" charset="0"/>
                <a:cs typeface="Times New Roman" panose="02020603050405020304" pitchFamily="18" charset="0"/>
              </a:rPr>
              <a:t>)</a:t>
            </a:r>
            <a:r>
              <a:rPr lang="en-US" sz="3000" i="1"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q"/>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9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D512-385F-CFB4-8A16-388B3AB4122E}"/>
              </a:ext>
            </a:extLst>
          </p:cNvPr>
          <p:cNvSpPr>
            <a:spLocks noGrp="1"/>
          </p:cNvSpPr>
          <p:nvPr>
            <p:ph type="title"/>
          </p:nvPr>
        </p:nvSpPr>
        <p:spPr>
          <a:xfrm>
            <a:off x="1066800" y="242317"/>
            <a:ext cx="10058400" cy="606770"/>
          </a:xfrm>
        </p:spPr>
        <p:txBody>
          <a:bodyPr>
            <a:normAutofit/>
          </a:bodyPr>
          <a:lstStyle/>
          <a:p>
            <a:pPr algn="ctr"/>
            <a:r>
              <a:rPr lang="en-GB" sz="3200" dirty="0">
                <a:solidFill>
                  <a:srgbClr val="0070C0"/>
                </a:solidFill>
                <a:latin typeface="Times New Roman" panose="02020603050405020304" pitchFamily="18" charset="0"/>
                <a:cs typeface="Times New Roman" panose="02020603050405020304" pitchFamily="18" charset="0"/>
              </a:rPr>
              <a:t>- </a:t>
            </a:r>
            <a:r>
              <a:rPr lang="en-GB" sz="3200" dirty="0" err="1">
                <a:solidFill>
                  <a:srgbClr val="0070C0"/>
                </a:solidFill>
                <a:latin typeface="Times New Roman" panose="02020603050405020304" pitchFamily="18" charset="0"/>
                <a:cs typeface="Times New Roman" panose="02020603050405020304" pitchFamily="18" charset="0"/>
              </a:rPr>
              <a:t>Chủ</a:t>
            </a:r>
            <a:r>
              <a:rPr lang="en-GB" sz="3200" dirty="0">
                <a:solidFill>
                  <a:srgbClr val="0070C0"/>
                </a:solidFill>
                <a:latin typeface="Times New Roman" panose="02020603050405020304" pitchFamily="18" charset="0"/>
                <a:cs typeface="Times New Roman" panose="02020603050405020304" pitchFamily="18" charset="0"/>
              </a:rPr>
              <a:t> </a:t>
            </a:r>
            <a:r>
              <a:rPr lang="en-GB" sz="3200" dirty="0" err="1">
                <a:solidFill>
                  <a:srgbClr val="0070C0"/>
                </a:solidFill>
                <a:latin typeface="Times New Roman" panose="02020603050405020304" pitchFamily="18" charset="0"/>
                <a:cs typeface="Times New Roman" panose="02020603050405020304" pitchFamily="18" charset="0"/>
              </a:rPr>
              <a:t>thể</a:t>
            </a:r>
            <a:r>
              <a:rPr lang="en-GB" sz="3200" dirty="0">
                <a:solidFill>
                  <a:srgbClr val="0070C0"/>
                </a:solidFill>
                <a:latin typeface="Times New Roman" panose="02020603050405020304" pitchFamily="18" charset="0"/>
                <a:cs typeface="Times New Roman" panose="02020603050405020304" pitchFamily="18" charset="0"/>
              </a:rPr>
              <a:t> </a:t>
            </a:r>
            <a:r>
              <a:rPr lang="en-GB" sz="3200" dirty="0" err="1">
                <a:solidFill>
                  <a:srgbClr val="0070C0"/>
                </a:solidFill>
                <a:latin typeface="Times New Roman" panose="02020603050405020304" pitchFamily="18" charset="0"/>
                <a:cs typeface="Times New Roman" panose="02020603050405020304" pitchFamily="18" charset="0"/>
              </a:rPr>
              <a:t>của</a:t>
            </a:r>
            <a:r>
              <a:rPr lang="en-GB" sz="3200" dirty="0">
                <a:solidFill>
                  <a:srgbClr val="0070C0"/>
                </a:solidFill>
                <a:latin typeface="Times New Roman" panose="02020603050405020304" pitchFamily="18" charset="0"/>
                <a:cs typeface="Times New Roman" panose="02020603050405020304" pitchFamily="18" charset="0"/>
              </a:rPr>
              <a:t> </a:t>
            </a:r>
            <a:r>
              <a:rPr lang="en-GB" sz="3200" dirty="0" err="1">
                <a:solidFill>
                  <a:srgbClr val="0070C0"/>
                </a:solidFill>
                <a:latin typeface="Times New Roman" panose="02020603050405020304" pitchFamily="18" charset="0"/>
                <a:cs typeface="Times New Roman" panose="02020603050405020304" pitchFamily="18" charset="0"/>
              </a:rPr>
              <a:t>tham</a:t>
            </a:r>
            <a:r>
              <a:rPr lang="en-GB" sz="3200" dirty="0">
                <a:solidFill>
                  <a:srgbClr val="0070C0"/>
                </a:solidFill>
                <a:latin typeface="Times New Roman" panose="02020603050405020304" pitchFamily="18" charset="0"/>
                <a:cs typeface="Times New Roman" panose="02020603050405020304" pitchFamily="18" charset="0"/>
              </a:rPr>
              <a:t> </a:t>
            </a:r>
            <a:r>
              <a:rPr lang="en-GB" sz="3200" dirty="0" err="1">
                <a:solidFill>
                  <a:srgbClr val="0070C0"/>
                </a:solidFill>
                <a:latin typeface="Times New Roman" panose="02020603050405020304" pitchFamily="18" charset="0"/>
                <a:cs typeface="Times New Roman" panose="02020603050405020304" pitchFamily="18" charset="0"/>
              </a:rPr>
              <a:t>nhũng</a:t>
            </a:r>
            <a:r>
              <a:rPr lang="en-GB" sz="3200" dirty="0">
                <a:solidFill>
                  <a:srgbClr val="0070C0"/>
                </a:solidFill>
                <a:latin typeface="Times New Roman" panose="02020603050405020304" pitchFamily="18" charset="0"/>
                <a:cs typeface="Times New Roman" panose="02020603050405020304" pitchFamily="18" charset="0"/>
              </a:rPr>
              <a:t> </a:t>
            </a:r>
            <a:r>
              <a:rPr lang="en-GB" sz="3200" dirty="0" err="1">
                <a:solidFill>
                  <a:srgbClr val="0070C0"/>
                </a:solidFill>
                <a:latin typeface="Times New Roman" panose="02020603050405020304" pitchFamily="18" charset="0"/>
                <a:cs typeface="Times New Roman" panose="02020603050405020304" pitchFamily="18" charset="0"/>
              </a:rPr>
              <a:t>là</a:t>
            </a:r>
            <a:r>
              <a:rPr lang="en-GB" sz="3200"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người</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có</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chức</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vụ</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quyền</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hạn</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3C9E8B-FDF6-12DF-5F4E-A309746AE329}"/>
              </a:ext>
            </a:extLst>
          </p:cNvPr>
          <p:cNvSpPr>
            <a:spLocks noGrp="1"/>
          </p:cNvSpPr>
          <p:nvPr>
            <p:ph idx="1"/>
          </p:nvPr>
        </p:nvSpPr>
        <p:spPr>
          <a:xfrm>
            <a:off x="402771" y="849087"/>
            <a:ext cx="11332029" cy="5606142"/>
          </a:xfrm>
        </p:spPr>
        <p:txBody>
          <a:bodyPr>
            <a:noAutofit/>
          </a:bodyPr>
          <a:lstStyle/>
          <a:p>
            <a:pPr marL="0" indent="0">
              <a:lnSpc>
                <a:spcPct val="112000"/>
              </a:lnSpc>
              <a:buNone/>
            </a:pPr>
            <a:r>
              <a:rPr lang="vi-VN" altLang="vi-VN" sz="3000" i="1" dirty="0">
                <a:latin typeface="Times New Roman" panose="02020603050405020304" pitchFamily="18" charset="0"/>
                <a:cs typeface="Times New Roman" panose="02020603050405020304" pitchFamily="18" charset="0"/>
              </a:rPr>
              <a:t>Người có chức vụ, quyền hạn</a:t>
            </a:r>
            <a:r>
              <a:rPr lang="vi-VN" altLang="vi-VN" sz="3000" dirty="0">
                <a:latin typeface="Times New Roman" panose="02020603050405020304" pitchFamily="18" charset="0"/>
                <a:cs typeface="Times New Roman" panose="02020603050405020304" pitchFamily="18" charset="0"/>
              </a:rPr>
              <a:t> là người do bổ nhiệm, do bầu cử, do tuyển dụng, do hợp đồng hoặc do một hình thức khác, có hưởng lương hoặc không hưởng lương, được giao thực hiện nhiệm vụ, công vụ nhất định và </a:t>
            </a:r>
            <a:r>
              <a:rPr lang="vi-VN" altLang="vi-VN" sz="3000" b="1" dirty="0">
                <a:solidFill>
                  <a:srgbClr val="C00000"/>
                </a:solidFill>
                <a:latin typeface="Times New Roman" panose="02020603050405020304" pitchFamily="18" charset="0"/>
                <a:cs typeface="Times New Roman" panose="02020603050405020304" pitchFamily="18" charset="0"/>
              </a:rPr>
              <a:t>có quyền hạn nhất định </a:t>
            </a:r>
            <a:r>
              <a:rPr lang="vi-VN" altLang="vi-VN" sz="3000" dirty="0">
                <a:latin typeface="Times New Roman" panose="02020603050405020304" pitchFamily="18" charset="0"/>
                <a:cs typeface="Times New Roman" panose="02020603050405020304" pitchFamily="18" charset="0"/>
              </a:rPr>
              <a:t>trong khi thực hiện nhiệm vụ, công vụ đó</a:t>
            </a:r>
            <a:r>
              <a:rPr lang="en-GB" altLang="vi-VN" sz="3000" dirty="0">
                <a:latin typeface="Times New Roman" panose="02020603050405020304" pitchFamily="18" charset="0"/>
                <a:cs typeface="Times New Roman" panose="02020603050405020304" pitchFamily="18" charset="0"/>
              </a:rPr>
              <a:t>.</a:t>
            </a:r>
            <a:endParaRPr lang="en-US" altLang="vi-VN" sz="3000" dirty="0">
              <a:latin typeface="Times New Roman" panose="02020603050405020304" pitchFamily="18" charset="0"/>
              <a:cs typeface="Times New Roman" panose="02020603050405020304" pitchFamily="18" charset="0"/>
            </a:endParaRPr>
          </a:p>
          <a:p>
            <a:pPr marL="0" indent="0" algn="just">
              <a:lnSpc>
                <a:spcPct val="112000"/>
              </a:lnSpc>
              <a:spcBef>
                <a:spcPts val="0"/>
              </a:spcBef>
              <a:buNone/>
              <a:defRPr/>
            </a:pPr>
            <a:r>
              <a:rPr lang="en-GB" sz="3000" b="1" dirty="0">
                <a:latin typeface="Times New Roman" panose="02020603050405020304" pitchFamily="18" charset="0"/>
                <a:cs typeface="Times New Roman" panose="02020603050405020304" pitchFamily="18" charset="0"/>
              </a:rPr>
              <a:t>	</a:t>
            </a:r>
            <a:r>
              <a:rPr lang="vi-VN" sz="3000" b="1" dirty="0">
                <a:latin typeface="Times New Roman" panose="02020603050405020304" pitchFamily="18" charset="0"/>
                <a:cs typeface="Times New Roman" panose="02020603050405020304" pitchFamily="18" charset="0"/>
              </a:rPr>
              <a:t>Bao gồm:</a:t>
            </a:r>
            <a:endParaRPr lang="en-US" sz="3000" b="1" dirty="0">
              <a:latin typeface="Times New Roman" panose="02020603050405020304" pitchFamily="18" charset="0"/>
              <a:cs typeface="Times New Roman" panose="02020603050405020304" pitchFamily="18" charset="0"/>
            </a:endParaRPr>
          </a:p>
          <a:p>
            <a:pPr marL="862012" indent="-457200" algn="just">
              <a:lnSpc>
                <a:spcPct val="112000"/>
              </a:lnSpc>
              <a:spcBef>
                <a:spcPts val="1200"/>
              </a:spcBef>
              <a:spcAft>
                <a:spcPts val="1200"/>
              </a:spcAft>
              <a:buSzPct val="100000"/>
              <a:buFont typeface="Wingdings" panose="05000000000000000000" pitchFamily="2" charset="2"/>
              <a:buChar char="v"/>
              <a:defRPr/>
            </a:pPr>
            <a:r>
              <a:rPr lang="vi-VN" sz="3000" dirty="0">
                <a:latin typeface="Times New Roman" panose="02020603050405020304" pitchFamily="18" charset="0"/>
                <a:cs typeface="Times New Roman" panose="02020603050405020304" pitchFamily="18" charset="0"/>
              </a:rPr>
              <a:t>Cán bộ, công chức, viên chức;</a:t>
            </a:r>
            <a:endParaRPr lang="en-US" sz="3000" dirty="0">
              <a:latin typeface="Times New Roman" panose="02020603050405020304" pitchFamily="18" charset="0"/>
              <a:cs typeface="Times New Roman" panose="02020603050405020304" pitchFamily="18" charset="0"/>
            </a:endParaRPr>
          </a:p>
          <a:p>
            <a:pPr marL="862012" indent="-457200" algn="just">
              <a:lnSpc>
                <a:spcPct val="112000"/>
              </a:lnSpc>
              <a:spcBef>
                <a:spcPts val="1200"/>
              </a:spcBef>
              <a:spcAft>
                <a:spcPts val="1200"/>
              </a:spcAft>
              <a:buSzPct val="100000"/>
              <a:buFont typeface="Wingdings" panose="05000000000000000000" pitchFamily="2" charset="2"/>
              <a:buChar char="v"/>
              <a:defRPr/>
            </a:pPr>
            <a:r>
              <a:rPr lang="vi-VN" sz="3000" dirty="0">
                <a:latin typeface="Times New Roman" panose="02020603050405020304" pitchFamily="18" charset="0"/>
                <a:cs typeface="Times New Roman" panose="02020603050405020304" pitchFamily="18" charset="0"/>
              </a:rPr>
              <a:t>Sĩ quan, quân nhân chuyên nghiệp, công nhân, viên chức quốc phòng trong cơ quan, đơn vị thuộc Quân đội nhân dân; sĩ quan, hạ sĩ quan nghiệp vụ, sĩ quan, hạ sĩ quan chuyên môn kỹ thuật, công nhân công an trong cơ quan, đơn vị thuộc Công an nhân dân;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24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BA39B-26AE-4A91-453E-606C521A2F49}"/>
              </a:ext>
            </a:extLst>
          </p:cNvPr>
          <p:cNvSpPr>
            <a:spLocks noGrp="1"/>
          </p:cNvSpPr>
          <p:nvPr>
            <p:ph idx="1"/>
          </p:nvPr>
        </p:nvSpPr>
        <p:spPr>
          <a:xfrm>
            <a:off x="348343" y="141514"/>
            <a:ext cx="11462657" cy="6477000"/>
          </a:xfrm>
        </p:spPr>
        <p:txBody>
          <a:bodyPr>
            <a:normAutofit/>
          </a:bodyPr>
          <a:lstStyle/>
          <a:p>
            <a:pPr marL="914400" indent="-457200" algn="just">
              <a:spcBef>
                <a:spcPts val="1200"/>
              </a:spcBef>
              <a:spcAft>
                <a:spcPts val="1200"/>
              </a:spcAft>
              <a:buSzPct val="100000"/>
              <a:buFont typeface="Wingdings" panose="05000000000000000000" pitchFamily="2" charset="2"/>
              <a:buChar char="v"/>
              <a:defRPr/>
            </a:pPr>
            <a:r>
              <a:rPr lang="vi-VN" sz="3200" dirty="0">
                <a:latin typeface="Times New Roman" panose="02020603050405020304" pitchFamily="18" charset="0"/>
                <a:cs typeface="Times New Roman" panose="02020603050405020304" pitchFamily="18" charset="0"/>
              </a:rPr>
              <a:t>Người đại diện phần vốn nhà nước tại doanh nghiệp;</a:t>
            </a:r>
            <a:endParaRPr lang="en-US" sz="3200" dirty="0">
              <a:latin typeface="Times New Roman" panose="02020603050405020304" pitchFamily="18" charset="0"/>
              <a:cs typeface="Times New Roman" panose="02020603050405020304" pitchFamily="18" charset="0"/>
            </a:endParaRPr>
          </a:p>
          <a:p>
            <a:pPr marL="914400" indent="-457200" algn="just">
              <a:spcBef>
                <a:spcPts val="1200"/>
              </a:spcBef>
              <a:spcAft>
                <a:spcPts val="1200"/>
              </a:spcAft>
              <a:buSzPct val="100000"/>
              <a:buFont typeface="Wingdings" panose="05000000000000000000" pitchFamily="2" charset="2"/>
              <a:buChar char="v"/>
              <a:defRPr/>
            </a:pPr>
            <a:r>
              <a:rPr lang="vi-VN" sz="3200" dirty="0">
                <a:latin typeface="Times New Roman" panose="02020603050405020304" pitchFamily="18" charset="0"/>
                <a:cs typeface="Times New Roman" panose="02020603050405020304" pitchFamily="18" charset="0"/>
              </a:rPr>
              <a:t>Người giữ chức danh, chức vụ quản lý trong doanh nghiệp, tổ chức;</a:t>
            </a:r>
            <a:endParaRPr lang="en-US" sz="3200" dirty="0">
              <a:latin typeface="Times New Roman" panose="02020603050405020304" pitchFamily="18" charset="0"/>
              <a:cs typeface="Times New Roman" panose="02020603050405020304" pitchFamily="18" charset="0"/>
            </a:endParaRPr>
          </a:p>
          <a:p>
            <a:pPr marL="914400" indent="-457200" algn="just">
              <a:spcBef>
                <a:spcPts val="1200"/>
              </a:spcBef>
              <a:spcAft>
                <a:spcPts val="1200"/>
              </a:spcAft>
              <a:buSzPct val="100000"/>
              <a:buFont typeface="Wingdings" panose="05000000000000000000" pitchFamily="2" charset="2"/>
              <a:buChar char="v"/>
              <a:defRPr/>
            </a:pPr>
            <a:r>
              <a:rPr lang="vi-VN" sz="3200" dirty="0">
                <a:latin typeface="Times New Roman" panose="02020603050405020304" pitchFamily="18" charset="0"/>
                <a:cs typeface="Times New Roman" panose="02020603050405020304" pitchFamily="18" charset="0"/>
              </a:rPr>
              <a:t>Những người khác được giao thực hiện nhiệm vụ, công vụ và có quyền hạn trong khi thực hiện nhiệm vụ, công vụ đó.</a:t>
            </a:r>
            <a:endParaRPr lang="en-GB"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45B102-ECF1-FF8D-AA05-0D5A5BF89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042" y="3309257"/>
            <a:ext cx="6357258" cy="3309257"/>
          </a:xfrm>
          <a:prstGeom prst="rect">
            <a:avLst/>
          </a:prstGeom>
        </p:spPr>
      </p:pic>
    </p:spTree>
    <p:extLst>
      <p:ext uri="{BB962C8B-B14F-4D97-AF65-F5344CB8AC3E}">
        <p14:creationId xmlns:p14="http://schemas.microsoft.com/office/powerpoint/2010/main" val="326006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42326-746B-AB82-BD35-34A6DF710559}"/>
              </a:ext>
            </a:extLst>
          </p:cNvPr>
          <p:cNvSpPr>
            <a:spLocks noGrp="1"/>
          </p:cNvSpPr>
          <p:nvPr>
            <p:ph idx="1"/>
          </p:nvPr>
        </p:nvSpPr>
        <p:spPr>
          <a:xfrm>
            <a:off x="457200" y="494675"/>
            <a:ext cx="11244943" cy="5677525"/>
          </a:xfrm>
        </p:spPr>
        <p:txBody>
          <a:bodyPr>
            <a:normAutofit/>
          </a:bodyPr>
          <a:lstStyle/>
          <a:p>
            <a:pPr marL="0" indent="0" algn="just">
              <a:lnSpc>
                <a:spcPct val="114000"/>
              </a:lnSpc>
              <a:buNone/>
            </a:pPr>
            <a:r>
              <a:rPr lang="vi-VN" sz="3000" dirty="0">
                <a:latin typeface="Times New Roman" panose="02020603050405020304" pitchFamily="18" charset="0"/>
                <a:cs typeface="Times New Roman" panose="02020603050405020304" pitchFamily="18" charset="0"/>
              </a:rPr>
              <a:t>Ông A là bạn một quan chức tỉnh B</a:t>
            </a:r>
            <a:r>
              <a:rPr lang="en-GB"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Một số người đã đến đưa tiền</a:t>
            </a:r>
            <a:r>
              <a:rPr lang="en-US" sz="3000" dirty="0">
                <a:latin typeface="Times New Roman" panose="02020603050405020304" pitchFamily="18" charset="0"/>
                <a:cs typeface="Times New Roman" panose="02020603050405020304" pitchFamily="18" charset="0"/>
              </a:rPr>
              <a:t>,</a:t>
            </a:r>
            <a:r>
              <a:rPr lang="vi-VN" sz="3000" dirty="0">
                <a:latin typeface="Times New Roman" panose="02020603050405020304" pitchFamily="18" charset="0"/>
                <a:cs typeface="Times New Roman" panose="02020603050405020304" pitchFamily="18" charset="0"/>
              </a:rPr>
              <a:t> nhờ ông tác động tới người bạn của mình để lo công việc cho con em họ. Ông A mang một phần tiền đã nhận đưa cho bạn mình và </a:t>
            </a:r>
            <a:r>
              <a:rPr lang="en-US" sz="3000" dirty="0" err="1">
                <a:latin typeface="Times New Roman" panose="02020603050405020304" pitchFamily="18" charset="0"/>
                <a:cs typeface="Times New Roman" panose="02020603050405020304" pitchFamily="18" charset="0"/>
              </a:rPr>
              <a:t>ngỏ</a:t>
            </a:r>
            <a:r>
              <a:rPr lang="en-US" sz="3000" dirty="0">
                <a:latin typeface="Times New Roman" panose="02020603050405020304" pitchFamily="18" charset="0"/>
                <a:cs typeface="Times New Roman" panose="02020603050405020304" pitchFamily="18" charset="0"/>
              </a:rPr>
              <a:t> ý </a:t>
            </a:r>
            <a:r>
              <a:rPr lang="vi-VN" sz="3000" dirty="0">
                <a:latin typeface="Times New Roman" panose="02020603050405020304" pitchFamily="18" charset="0"/>
                <a:cs typeface="Times New Roman" panose="02020603050405020304" pitchFamily="18" charset="0"/>
              </a:rPr>
              <a:t>muốn người đó giúp những người đã đưa tiền</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quan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chức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này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nhận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số</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tiền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ông</a:t>
            </a:r>
            <a:r>
              <a:rPr lang="en-US" sz="3000" b="1" dirty="0">
                <a:latin typeface="Times New Roman" panose="02020603050405020304" pitchFamily="18" charset="0"/>
                <a:cs typeface="Times New Roman" panose="02020603050405020304" pitchFamily="18" charset="0"/>
              </a:rPr>
              <a:t> A </a:t>
            </a:r>
            <a:r>
              <a:rPr lang="en-US" sz="3000" b="1" dirty="0" err="1">
                <a:latin typeface="Times New Roman" panose="02020603050405020304" pitchFamily="18" charset="0"/>
                <a:cs typeface="Times New Roman" panose="02020603050405020304" pitchFamily="18" charset="0"/>
              </a:rPr>
              <a:t>đưa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đồng</a:t>
            </a:r>
            <a:r>
              <a:rPr lang="en-US" sz="3000" b="1" dirty="0">
                <a:latin typeface="Times New Roman" panose="02020603050405020304" pitchFamily="18" charset="0"/>
                <a:cs typeface="Times New Roman" panose="02020603050405020304" pitchFamily="18" charset="0"/>
              </a:rPr>
              <a:t> ý </a:t>
            </a:r>
            <a:r>
              <a:rPr lang="en-US" sz="3000" b="1" dirty="0" err="1">
                <a:latin typeface="Times New Roman" panose="02020603050405020304" pitchFamily="18" charset="0"/>
                <a:cs typeface="Times New Roman" panose="02020603050405020304" pitchFamily="18" charset="0"/>
              </a:rPr>
              <a:t>giúp</a:t>
            </a:r>
            <a:r>
              <a:rPr lang="en-US" sz="3000" b="1" dirty="0">
                <a:latin typeface="Times New Roman" panose="02020603050405020304" pitchFamily="18" charset="0"/>
                <a:cs typeface="Times New Roman" panose="02020603050405020304" pitchFamily="18" charset="0"/>
              </a:rPr>
              <a:t>. </a:t>
            </a:r>
          </a:p>
          <a:p>
            <a:pPr marL="0" indent="0" algn="just">
              <a:lnSpc>
                <a:spcPct val="114000"/>
              </a:lnSpc>
              <a:buNone/>
            </a:pPr>
            <a:r>
              <a:rPr lang="en-US" sz="3000" dirty="0" err="1">
                <a:latin typeface="Times New Roman" panose="02020603050405020304" pitchFamily="18" charset="0"/>
                <a:cs typeface="Times New Roman" panose="02020603050405020304" pitchFamily="18" charset="0"/>
              </a:rPr>
              <a:t>Ông</a:t>
            </a:r>
            <a:r>
              <a:rPr lang="en-US" sz="3000" dirty="0">
                <a:latin typeface="Times New Roman" panose="02020603050405020304" pitchFamily="18" charset="0"/>
                <a:cs typeface="Times New Roman" panose="02020603050405020304" pitchFamily="18" charset="0"/>
              </a:rPr>
              <a:t> A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hoàn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trả</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Do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thẩm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ông</a:t>
            </a:r>
            <a:r>
              <a:rPr lang="en-US" sz="3000" dirty="0">
                <a:latin typeface="Times New Roman" panose="02020603050405020304" pitchFamily="18" charset="0"/>
                <a:cs typeface="Times New Roman" panose="02020603050405020304" pitchFamily="18" charset="0"/>
              </a:rPr>
              <a:t> A.</a:t>
            </a:r>
          </a:p>
          <a:p>
            <a:pPr marL="0" indent="0" algn="just">
              <a:lnSpc>
                <a:spcPct val="114000"/>
              </a:lnSpc>
              <a:buNone/>
            </a:pPr>
            <a:r>
              <a:rPr lang="en-US" sz="3000" b="1" i="1" dirty="0" err="1">
                <a:solidFill>
                  <a:srgbClr val="C00000"/>
                </a:solidFill>
                <a:latin typeface="Times New Roman" panose="02020603050405020304" pitchFamily="18" charset="0"/>
                <a:cs typeface="Times New Roman" panose="02020603050405020304" pitchFamily="18" charset="0"/>
              </a:rPr>
              <a:t>Hỏi</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Hành</a:t>
            </a:r>
            <a:r>
              <a:rPr lang="en-US" sz="3000" b="1" i="1" dirty="0">
                <a:solidFill>
                  <a:srgbClr val="C00000"/>
                </a:solidFill>
                <a:latin typeface="Times New Roman" panose="02020603050405020304" pitchFamily="18" charset="0"/>
                <a:cs typeface="Times New Roman" panose="02020603050405020304" pitchFamily="18" charset="0"/>
              </a:rPr>
              <a:t> vi </a:t>
            </a:r>
            <a:r>
              <a:rPr lang="en-US" sz="3000" b="1" i="1" dirty="0" err="1">
                <a:solidFill>
                  <a:srgbClr val="C00000"/>
                </a:solidFill>
                <a:latin typeface="Times New Roman" panose="02020603050405020304" pitchFamily="18" charset="0"/>
                <a:cs typeface="Times New Roman" panose="02020603050405020304" pitchFamily="18" charset="0"/>
              </a:rPr>
              <a:t>của</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ông</a:t>
            </a:r>
            <a:r>
              <a:rPr lang="en-US" sz="3000" b="1" i="1" dirty="0">
                <a:solidFill>
                  <a:srgbClr val="C00000"/>
                </a:solidFill>
                <a:latin typeface="Times New Roman" panose="02020603050405020304" pitchFamily="18" charset="0"/>
                <a:cs typeface="Times New Roman" panose="02020603050405020304" pitchFamily="18" charset="0"/>
              </a:rPr>
              <a:t> A </a:t>
            </a:r>
            <a:r>
              <a:rPr lang="en-US" sz="3000" b="1" i="1" dirty="0" err="1">
                <a:solidFill>
                  <a:srgbClr val="C00000"/>
                </a:solidFill>
                <a:latin typeface="Times New Roman" panose="02020603050405020304" pitchFamily="18" charset="0"/>
                <a:cs typeface="Times New Roman" panose="02020603050405020304" pitchFamily="18" charset="0"/>
              </a:rPr>
              <a:t>có</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bị</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coi</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là</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hành</a:t>
            </a:r>
            <a:r>
              <a:rPr lang="en-US" sz="3000" b="1" i="1" dirty="0">
                <a:solidFill>
                  <a:srgbClr val="C00000"/>
                </a:solidFill>
                <a:latin typeface="Times New Roman" panose="02020603050405020304" pitchFamily="18" charset="0"/>
                <a:cs typeface="Times New Roman" panose="02020603050405020304" pitchFamily="18" charset="0"/>
              </a:rPr>
              <a:t> vi </a:t>
            </a:r>
            <a:r>
              <a:rPr lang="en-US" sz="3000" b="1" i="1" dirty="0" err="1">
                <a:solidFill>
                  <a:srgbClr val="C00000"/>
                </a:solidFill>
                <a:latin typeface="Times New Roman" panose="02020603050405020304" pitchFamily="18" charset="0"/>
                <a:cs typeface="Times New Roman" panose="02020603050405020304" pitchFamily="18" charset="0"/>
              </a:rPr>
              <a:t>tham</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nhũng</a:t>
            </a:r>
            <a:r>
              <a:rPr lang="en-US" sz="3000" b="1" i="1" dirty="0">
                <a:solidFill>
                  <a:srgbClr val="C00000"/>
                </a:solidFill>
                <a:latin typeface="Times New Roman" panose="02020603050405020304" pitchFamily="18" charset="0"/>
                <a:cs typeface="Times New Roman" panose="02020603050405020304" pitchFamily="18" charset="0"/>
              </a:rPr>
              <a:t> </a:t>
            </a:r>
            <a:r>
              <a:rPr lang="en-US" sz="3000" b="1" i="1" dirty="0" err="1">
                <a:solidFill>
                  <a:srgbClr val="C00000"/>
                </a:solidFill>
                <a:latin typeface="Times New Roman" panose="02020603050405020304" pitchFamily="18" charset="0"/>
                <a:cs typeface="Times New Roman" panose="02020603050405020304" pitchFamily="18" charset="0"/>
              </a:rPr>
              <a:t>không</a:t>
            </a:r>
            <a:r>
              <a:rPr lang="en-US" sz="3000" b="1" i="1"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602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3613-2872-E128-F205-CDB875CA564F}"/>
              </a:ext>
            </a:extLst>
          </p:cNvPr>
          <p:cNvSpPr>
            <a:spLocks noGrp="1"/>
          </p:cNvSpPr>
          <p:nvPr>
            <p:ph type="title"/>
          </p:nvPr>
        </p:nvSpPr>
        <p:spPr>
          <a:xfrm>
            <a:off x="620485" y="283029"/>
            <a:ext cx="11070771" cy="718457"/>
          </a:xfrm>
        </p:spPr>
        <p:txBody>
          <a:bodyPr>
            <a:normAutofit/>
          </a:bodyPr>
          <a:lstStyle/>
          <a:p>
            <a:pPr algn="ctr"/>
            <a:r>
              <a:rPr lang="en-GB" sz="3200" dirty="0">
                <a:solidFill>
                  <a:srgbClr val="0070C0"/>
                </a:solidFill>
                <a:latin typeface="Times New Roman" panose="02020603050405020304" pitchFamily="18" charset="0"/>
                <a:cs typeface="Times New Roman" panose="02020603050405020304" pitchFamily="18" charset="0"/>
              </a:rPr>
              <a:t>- </a:t>
            </a:r>
            <a:r>
              <a:rPr lang="vi-VN" sz="3200" dirty="0">
                <a:solidFill>
                  <a:srgbClr val="0070C0"/>
                </a:solidFill>
                <a:latin typeface="Times New Roman" panose="02020603050405020304" pitchFamily="18" charset="0"/>
                <a:cs typeface="Times New Roman" panose="02020603050405020304" pitchFamily="18" charset="0"/>
              </a:rPr>
              <a:t>Chủ thể tham nhũng </a:t>
            </a:r>
            <a:r>
              <a:rPr lang="vi-VN" sz="3200" b="1" dirty="0">
                <a:solidFill>
                  <a:srgbClr val="0070C0"/>
                </a:solidFill>
                <a:latin typeface="Times New Roman" panose="02020603050405020304" pitchFamily="18" charset="0"/>
                <a:cs typeface="Times New Roman" panose="02020603050405020304" pitchFamily="18" charset="0"/>
              </a:rPr>
              <a:t>lợi dụng chức vụ, quyền hạn được giao</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F0722C-6A11-36B7-0DC8-78A073FD6B38}"/>
              </a:ext>
            </a:extLst>
          </p:cNvPr>
          <p:cNvSpPr>
            <a:spLocks noGrp="1"/>
          </p:cNvSpPr>
          <p:nvPr>
            <p:ph sz="half" idx="1"/>
          </p:nvPr>
        </p:nvSpPr>
        <p:spPr>
          <a:xfrm>
            <a:off x="489856" y="1295401"/>
            <a:ext cx="6357257" cy="4876800"/>
          </a:xfrm>
        </p:spPr>
        <p:txBody>
          <a:bodyPr>
            <a:normAutofit fontScale="92500" lnSpcReduction="10000"/>
          </a:bodyPr>
          <a:lstStyle/>
          <a:p>
            <a:pPr marL="0" indent="0" algn="just">
              <a:lnSpc>
                <a:spcPct val="114000"/>
              </a:lnSpc>
              <a:buNone/>
            </a:pPr>
            <a:r>
              <a:rPr lang="en-US" sz="3000" dirty="0">
                <a:latin typeface="Times New Roman" panose="02020603050405020304" pitchFamily="18" charset="0"/>
                <a:cs typeface="Times New Roman" panose="02020603050405020304" pitchFamily="18" charset="0"/>
              </a:rPr>
              <a:t>Anh A </a:t>
            </a:r>
            <a:r>
              <a:rPr lang="en-US" sz="3000" dirty="0" err="1">
                <a:latin typeface="Times New Roman" panose="02020603050405020304" pitchFamily="18" charset="0"/>
                <a:cs typeface="Times New Roman" panose="02020603050405020304" pitchFamily="18" charset="0"/>
              </a:rPr>
              <a:t>quen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ông</a:t>
            </a:r>
            <a:r>
              <a:rPr lang="en-US" sz="3000" dirty="0">
                <a:latin typeface="Times New Roman" panose="02020603050405020304" pitchFamily="18" charset="0"/>
                <a:cs typeface="Times New Roman" panose="02020603050405020304" pitchFamily="18" charset="0"/>
              </a:rPr>
              <a:t> B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ở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tai </a:t>
            </a:r>
            <a:r>
              <a:rPr lang="en-US" sz="3000" dirty="0" err="1">
                <a:latin typeface="Times New Roman" panose="02020603050405020304" pitchFamily="18" charset="0"/>
                <a:cs typeface="Times New Roman" panose="02020603050405020304" pitchFamily="18" charset="0"/>
              </a:rPr>
              <a:t>nạn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nghiêm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nhờ</a:t>
            </a:r>
            <a:r>
              <a:rPr lang="en-US" sz="3000" dirty="0">
                <a:latin typeface="Times New Roman" panose="02020603050405020304" pitchFamily="18" charset="0"/>
                <a:cs typeface="Times New Roman" panose="02020603050405020304" pitchFamily="18" charset="0"/>
              </a:rPr>
              <a:t> B </a:t>
            </a:r>
            <a:r>
              <a:rPr lang="en-US" sz="3000" dirty="0" err="1">
                <a:latin typeface="Times New Roman" panose="02020603050405020304" pitchFamily="18" charset="0"/>
                <a:cs typeface="Times New Roman" panose="02020603050405020304" pitchFamily="18" charset="0"/>
              </a:rPr>
              <a:t>xem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quen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biêt</a:t>
            </a:r>
            <a:r>
              <a:rPr lang="en-US" sz="3000" dirty="0">
                <a:latin typeface="Times New Roman" panose="02020603050405020304" pitchFamily="18" charset="0"/>
                <a:cs typeface="Times New Roman" panose="02020603050405020304" pitchFamily="18" charset="0"/>
              </a:rPr>
              <a:t> ai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lĩnh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nhờ</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Ông</a:t>
            </a:r>
            <a:r>
              <a:rPr lang="en-US" sz="3000" dirty="0">
                <a:latin typeface="Times New Roman" panose="02020603050405020304" pitchFamily="18" charset="0"/>
                <a:cs typeface="Times New Roman" panose="02020603050405020304" pitchFamily="18" charset="0"/>
              </a:rPr>
              <a:t> B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anh</a:t>
            </a:r>
            <a:r>
              <a:rPr lang="en-US" sz="3000" dirty="0">
                <a:latin typeface="Times New Roman" panose="02020603050405020304" pitchFamily="18" charset="0"/>
                <a:cs typeface="Times New Roman" panose="02020603050405020304" pitchFamily="18" charset="0"/>
              </a:rPr>
              <a:t> A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gặp</a:t>
            </a:r>
            <a:r>
              <a:rPr lang="en-US" sz="3000" dirty="0">
                <a:latin typeface="Times New Roman" panose="02020603050405020304" pitchFamily="18" charset="0"/>
                <a:cs typeface="Times New Roman" panose="02020603050405020304" pitchFamily="18" charset="0"/>
              </a:rPr>
              <a:t> C, </a:t>
            </a: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C </a:t>
            </a:r>
            <a:r>
              <a:rPr lang="en-US" sz="3000" dirty="0" err="1">
                <a:latin typeface="Times New Roman" panose="02020603050405020304" pitchFamily="18" charset="0"/>
                <a:cs typeface="Times New Roman" panose="02020603050405020304" pitchFamily="18" charset="0"/>
              </a:rPr>
              <a:t>nhờ</a:t>
            </a:r>
            <a:r>
              <a:rPr lang="en-US" sz="3000" dirty="0">
                <a:latin typeface="Times New Roman" panose="02020603050405020304" pitchFamily="18" charset="0"/>
                <a:cs typeface="Times New Roman" panose="02020603050405020304" pitchFamily="18" charset="0"/>
              </a:rPr>
              <a:t> C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êm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thấm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a:t>
            </a:r>
          </a:p>
          <a:p>
            <a:pPr marL="0" indent="0" algn="just">
              <a:lnSpc>
                <a:spcPct val="114000"/>
              </a:lnSpc>
              <a:buNone/>
            </a:pPr>
            <a:r>
              <a:rPr lang="en-US" sz="3000" b="1" dirty="0">
                <a:solidFill>
                  <a:srgbClr val="C00000"/>
                </a:solidFill>
                <a:latin typeface="Times New Roman" panose="02020603050405020304" pitchFamily="18" charset="0"/>
                <a:cs typeface="Times New Roman" panose="02020603050405020304" pitchFamily="18" charset="0"/>
              </a:rPr>
              <a:t>=&gt; </a:t>
            </a:r>
            <a:r>
              <a:rPr lang="en-US" sz="3000" b="1" dirty="0" err="1">
                <a:solidFill>
                  <a:srgbClr val="C00000"/>
                </a:solidFill>
                <a:latin typeface="Times New Roman" panose="02020603050405020304" pitchFamily="18" charset="0"/>
                <a:cs typeface="Times New Roman" panose="02020603050405020304" pitchFamily="18" charset="0"/>
              </a:rPr>
              <a:t>Hành</a:t>
            </a:r>
            <a:r>
              <a:rPr lang="en-US" sz="3000" b="1" dirty="0">
                <a:solidFill>
                  <a:srgbClr val="C00000"/>
                </a:solidFill>
                <a:latin typeface="Times New Roman" panose="02020603050405020304" pitchFamily="18" charset="0"/>
                <a:cs typeface="Times New Roman" panose="02020603050405020304" pitchFamily="18" charset="0"/>
              </a:rPr>
              <a:t> vi </a:t>
            </a:r>
            <a:r>
              <a:rPr lang="en-US" sz="3000" b="1" dirty="0" err="1">
                <a:solidFill>
                  <a:srgbClr val="C00000"/>
                </a:solidFill>
                <a:latin typeface="Times New Roman" panose="02020603050405020304" pitchFamily="18" charset="0"/>
                <a:cs typeface="Times New Roman" panose="02020603050405020304" pitchFamily="18" charset="0"/>
              </a:rPr>
              <a:t>của</a:t>
            </a:r>
            <a:r>
              <a:rPr lang="en-US" sz="3000" b="1" dirty="0">
                <a:solidFill>
                  <a:srgbClr val="C00000"/>
                </a:solidFill>
                <a:latin typeface="Times New Roman" panose="02020603050405020304" pitchFamily="18" charset="0"/>
                <a:cs typeface="Times New Roman" panose="02020603050405020304" pitchFamily="18" charset="0"/>
              </a:rPr>
              <a:t> B </a:t>
            </a:r>
            <a:r>
              <a:rPr lang="en-US" sz="3000" b="1" dirty="0" err="1">
                <a:solidFill>
                  <a:srgbClr val="C00000"/>
                </a:solidFill>
                <a:latin typeface="Times New Roman" panose="02020603050405020304" pitchFamily="18" charset="0"/>
                <a:cs typeface="Times New Roman" panose="02020603050405020304" pitchFamily="18" charset="0"/>
              </a:rPr>
              <a:t>có</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phải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là</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hành</a:t>
            </a:r>
            <a:r>
              <a:rPr lang="en-US" sz="3000" b="1" dirty="0">
                <a:solidFill>
                  <a:srgbClr val="C00000"/>
                </a:solidFill>
                <a:latin typeface="Times New Roman" panose="02020603050405020304" pitchFamily="18" charset="0"/>
                <a:cs typeface="Times New Roman" panose="02020603050405020304" pitchFamily="18" charset="0"/>
              </a:rPr>
              <a:t> vi </a:t>
            </a:r>
            <a:r>
              <a:rPr lang="en-US" sz="3000" b="1" dirty="0" err="1">
                <a:solidFill>
                  <a:srgbClr val="C00000"/>
                </a:solidFill>
                <a:latin typeface="Times New Roman" panose="02020603050405020304" pitchFamily="18" charset="0"/>
                <a:cs typeface="Times New Roman" panose="02020603050405020304" pitchFamily="18" charset="0"/>
              </a:rPr>
              <a:t>tham</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nhũng</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không</a:t>
            </a:r>
            <a:r>
              <a:rPr lang="en-US" sz="3000" b="1" dirty="0">
                <a:solidFill>
                  <a:srgbClr val="C00000"/>
                </a:solidFill>
                <a:latin typeface="Times New Roman" panose="02020603050405020304" pitchFamily="18" charset="0"/>
                <a:cs typeface="Times New Roman" panose="02020603050405020304" pitchFamily="18" charset="0"/>
              </a:rPr>
              <a:t>?</a:t>
            </a:r>
          </a:p>
        </p:txBody>
      </p:sp>
      <p:pic>
        <p:nvPicPr>
          <p:cNvPr id="10" name="Content Placeholder 9">
            <a:extLst>
              <a:ext uri="{FF2B5EF4-FFF2-40B4-BE49-F238E27FC236}">
                <a16:creationId xmlns:a16="http://schemas.microsoft.com/office/drawing/2014/main" id="{A3100919-9E7F-AA4C-D829-1877416DC8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36517" y="1992115"/>
            <a:ext cx="4130675" cy="2873769"/>
          </a:xfrm>
        </p:spPr>
      </p:pic>
    </p:spTree>
    <p:extLst>
      <p:ext uri="{BB962C8B-B14F-4D97-AF65-F5344CB8AC3E}">
        <p14:creationId xmlns:p14="http://schemas.microsoft.com/office/powerpoint/2010/main" val="292403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C06A-E269-7034-30E6-23552B1C2481}"/>
              </a:ext>
            </a:extLst>
          </p:cNvPr>
          <p:cNvSpPr>
            <a:spLocks noGrp="1"/>
          </p:cNvSpPr>
          <p:nvPr>
            <p:ph type="title"/>
          </p:nvPr>
        </p:nvSpPr>
        <p:spPr>
          <a:xfrm>
            <a:off x="1066800" y="352479"/>
            <a:ext cx="10058400" cy="616349"/>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Động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cơ</a:t>
            </a:r>
            <a:r>
              <a:rPr lang="vi-VN" sz="3000" dirty="0">
                <a:solidFill>
                  <a:srgbClr val="0070C0"/>
                </a:solidFill>
                <a:latin typeface="Times New Roman" panose="02020603050405020304" pitchFamily="18" charset="0"/>
                <a:cs typeface="Times New Roman" panose="02020603050405020304" pitchFamily="18" charset="0"/>
              </a:rPr>
              <a:t> của hành vi tham nhũng là </a:t>
            </a:r>
            <a:r>
              <a:rPr lang="vi-VN" sz="3000" b="1" dirty="0">
                <a:solidFill>
                  <a:srgbClr val="0070C0"/>
                </a:solidFill>
                <a:latin typeface="Times New Roman" panose="02020603050405020304" pitchFamily="18" charset="0"/>
                <a:cs typeface="Times New Roman" panose="02020603050405020304" pitchFamily="18" charset="0"/>
              </a:rPr>
              <a:t>vụ lợi </a:t>
            </a:r>
            <a:endParaRPr lang="en-GB" sz="3000" b="1" dirty="0">
              <a:solidFill>
                <a:srgbClr val="0070C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66BF316-4284-7E80-2EB9-D56A953CF13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1" y="1246414"/>
            <a:ext cx="4274911" cy="2895600"/>
          </a:xfrm>
        </p:spPr>
      </p:pic>
      <p:sp>
        <p:nvSpPr>
          <p:cNvPr id="4" name="Content Placeholder 3">
            <a:extLst>
              <a:ext uri="{FF2B5EF4-FFF2-40B4-BE49-F238E27FC236}">
                <a16:creationId xmlns:a16="http://schemas.microsoft.com/office/drawing/2014/main" id="{E168ABCA-9E18-7616-C25B-57B13D4D1A02}"/>
              </a:ext>
            </a:extLst>
          </p:cNvPr>
          <p:cNvSpPr>
            <a:spLocks noGrp="1"/>
          </p:cNvSpPr>
          <p:nvPr>
            <p:ph sz="half" idx="2"/>
          </p:nvPr>
        </p:nvSpPr>
        <p:spPr>
          <a:xfrm>
            <a:off x="5050971" y="1110343"/>
            <a:ext cx="6683828" cy="3167743"/>
          </a:xfrm>
        </p:spPr>
        <p:txBody>
          <a:bodyPr>
            <a:normAutofit lnSpcReduction="10000"/>
          </a:bodyPr>
          <a:lstStyle/>
          <a:p>
            <a:pPr marL="0" indent="0" algn="just">
              <a:buNone/>
            </a:pPr>
            <a:r>
              <a:rPr lang="en-US" sz="2800" dirty="0">
                <a:latin typeface="Times New Roman" panose="02020603050405020304" pitchFamily="18" charset="0"/>
                <a:cs typeface="Times New Roman" panose="02020603050405020304" pitchFamily="18" charset="0"/>
              </a:rPr>
              <a:t>X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ông</a:t>
            </a:r>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ông</a:t>
            </a:r>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tầm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tờ</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đẹp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tờ</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ông</a:t>
            </a:r>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X, </a:t>
            </a:r>
            <a:r>
              <a:rPr lang="en-US" sz="2800" dirty="0" err="1">
                <a:latin typeface="Times New Roman" panose="02020603050405020304" pitchFamily="18" charset="0"/>
                <a:cs typeface="Times New Roman" panose="02020603050405020304" pitchFamily="18" charset="0"/>
              </a:rPr>
              <a:t>ông</a:t>
            </a:r>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cân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nhắc</a:t>
            </a:r>
            <a:r>
              <a:rPr lang="en-US" sz="2800" dirty="0">
                <a:latin typeface="Times New Roman" panose="02020603050405020304" pitchFamily="18" charset="0"/>
                <a:cs typeface="Times New Roman" panose="02020603050405020304" pitchFamily="18" charset="0"/>
              </a:rPr>
              <a:t> X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b="1" dirty="0">
                <a:solidFill>
                  <a:srgbClr val="C00000"/>
                </a:solidFill>
                <a:latin typeface="Times New Roman" panose="02020603050405020304" pitchFamily="18" charset="0"/>
                <a:cs typeface="Times New Roman" panose="02020603050405020304" pitchFamily="18" charset="0"/>
              </a:rPr>
              <a:t>=&gt; </a:t>
            </a:r>
            <a:r>
              <a:rPr lang="en-US" sz="2800" b="1" dirty="0" err="1">
                <a:solidFill>
                  <a:srgbClr val="C00000"/>
                </a:solidFill>
                <a:latin typeface="Times New Roman" panose="02020603050405020304" pitchFamily="18" charset="0"/>
                <a:cs typeface="Times New Roman" panose="02020603050405020304" pitchFamily="18" charset="0"/>
              </a:rPr>
              <a:t>Hành</a:t>
            </a:r>
            <a:r>
              <a:rPr lang="en-US" sz="2800" b="1" dirty="0">
                <a:solidFill>
                  <a:srgbClr val="C00000"/>
                </a:solidFill>
                <a:latin typeface="Times New Roman" panose="02020603050405020304" pitchFamily="18" charset="0"/>
                <a:cs typeface="Times New Roman" panose="02020603050405020304" pitchFamily="18" charset="0"/>
              </a:rPr>
              <a:t> vi </a:t>
            </a:r>
            <a:r>
              <a:rPr lang="en-US" sz="2800" b="1" dirty="0" err="1">
                <a:solidFill>
                  <a:srgbClr val="C00000"/>
                </a:solidFill>
                <a:latin typeface="Times New Roman" panose="02020603050405020304" pitchFamily="18" charset="0"/>
                <a:cs typeface="Times New Roman" panose="02020603050405020304" pitchFamily="18" charset="0"/>
              </a:rPr>
              <a:t>của</a:t>
            </a:r>
            <a:r>
              <a:rPr lang="en-US" sz="2800" b="1" dirty="0">
                <a:solidFill>
                  <a:srgbClr val="C00000"/>
                </a:solidFill>
                <a:latin typeface="Times New Roman" panose="02020603050405020304" pitchFamily="18" charset="0"/>
                <a:cs typeface="Times New Roman" panose="02020603050405020304" pitchFamily="18" charset="0"/>
              </a:rPr>
              <a:t> Y </a:t>
            </a:r>
            <a:r>
              <a:rPr lang="en-US" sz="2800" b="1" dirty="0" err="1">
                <a:solidFill>
                  <a:srgbClr val="C00000"/>
                </a:solidFill>
                <a:latin typeface="Times New Roman" panose="02020603050405020304" pitchFamily="18" charset="0"/>
                <a:cs typeface="Times New Roman" panose="02020603050405020304" pitchFamily="18" charset="0"/>
              </a:rPr>
              <a:t>có</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là</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hành</a:t>
            </a:r>
            <a:r>
              <a:rPr lang="en-US" sz="2800" b="1" dirty="0">
                <a:solidFill>
                  <a:srgbClr val="C00000"/>
                </a:solidFill>
                <a:latin typeface="Times New Roman" panose="02020603050405020304" pitchFamily="18" charset="0"/>
                <a:cs typeface="Times New Roman" panose="02020603050405020304" pitchFamily="18" charset="0"/>
              </a:rPr>
              <a:t> vi </a:t>
            </a:r>
            <a:r>
              <a:rPr lang="en-US" sz="2800" b="1" dirty="0" err="1">
                <a:solidFill>
                  <a:srgbClr val="C00000"/>
                </a:solidFill>
                <a:latin typeface="Times New Roman" panose="02020603050405020304" pitchFamily="18" charset="0"/>
                <a:cs typeface="Times New Roman" panose="02020603050405020304" pitchFamily="18" charset="0"/>
              </a:rPr>
              <a:t>tham</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nhũng</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không</a:t>
            </a:r>
            <a:r>
              <a:rPr lang="en-US" sz="2800" b="1" dirty="0">
                <a:solidFill>
                  <a:srgbClr val="C00000"/>
                </a:solidFill>
                <a:latin typeface="Times New Roman" panose="02020603050405020304" pitchFamily="18" charset="0"/>
                <a:cs typeface="Times New Roman" panose="02020603050405020304" pitchFamily="18" charset="0"/>
              </a:rPr>
              <a:t>?</a:t>
            </a:r>
          </a:p>
          <a:p>
            <a:pPr marL="0" indent="0" algn="just">
              <a:buNone/>
            </a:pPr>
            <a:endParaRPr lang="en-GB"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D9619A-7CC0-334D-89A1-E4A1BD7983EE}"/>
              </a:ext>
            </a:extLst>
          </p:cNvPr>
          <p:cNvSpPr txBox="1"/>
          <p:nvPr/>
        </p:nvSpPr>
        <p:spPr>
          <a:xfrm>
            <a:off x="908958" y="4801616"/>
            <a:ext cx="10374084" cy="1384995"/>
          </a:xfrm>
          <a:prstGeom prst="rect">
            <a:avLst/>
          </a:prstGeom>
          <a:solidFill>
            <a:schemeClr val="accent6">
              <a:lumMod val="20000"/>
              <a:lumOff val="80000"/>
            </a:schemeClr>
          </a:solidFill>
        </p:spPr>
        <p:txBody>
          <a:bodyPr wrap="square" rtlCol="0">
            <a:spAutoFit/>
          </a:bodyPr>
          <a:lstStyle/>
          <a:p>
            <a:pPr marL="457200" indent="-457200" algn="just">
              <a:buFont typeface="Wingdings" panose="05000000000000000000" pitchFamily="2" charset="2"/>
              <a:buChar char="§"/>
            </a:pPr>
            <a:r>
              <a:rPr lang="en-US" sz="2800" dirty="0" err="1">
                <a:solidFill>
                  <a:srgbClr val="222222"/>
                </a:solidFill>
                <a:latin typeface="Times New Roman" panose="02020603050405020304" pitchFamily="18" charset="0"/>
                <a:cs typeface="Times New Roman" panose="02020603050405020304" pitchFamily="18" charset="0"/>
              </a:rPr>
              <a:t>Vụ</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lợi</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là</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việc</a:t>
            </a:r>
            <a:r>
              <a:rPr lang="en-US" sz="2800" dirty="0">
                <a:solidFill>
                  <a:srgbClr val="222222"/>
                </a:solidFill>
                <a:latin typeface="Times New Roman" panose="02020603050405020304" pitchFamily="18" charset="0"/>
                <a:cs typeface="Times New Roman" panose="02020603050405020304" pitchFamily="18" charset="0"/>
              </a:rPr>
              <a:t> ng</a:t>
            </a:r>
            <a:r>
              <a:rPr lang="vi-VN" sz="2800" dirty="0">
                <a:solidFill>
                  <a:srgbClr val="222222"/>
                </a:solidFill>
                <a:latin typeface="Times New Roman" panose="02020603050405020304" pitchFamily="18" charset="0"/>
                <a:cs typeface="Times New Roman" panose="02020603050405020304" pitchFamily="18" charset="0"/>
              </a:rPr>
              <a:t>ư</a:t>
            </a:r>
            <a:r>
              <a:rPr lang="en-US" sz="2800" dirty="0" err="1">
                <a:solidFill>
                  <a:srgbClr val="222222"/>
                </a:solidFill>
                <a:latin typeface="Times New Roman" panose="02020603050405020304" pitchFamily="18" charset="0"/>
                <a:cs typeface="Times New Roman" panose="02020603050405020304" pitchFamily="18" charset="0"/>
              </a:rPr>
              <a:t>ời</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có</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chức</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vụ</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quyền</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hạn</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đã</a:t>
            </a:r>
            <a:r>
              <a:rPr lang="en-US" sz="2800" dirty="0">
                <a:solidFill>
                  <a:srgbClr val="222222"/>
                </a:solidFill>
                <a:latin typeface="Times New Roman" panose="02020603050405020304" pitchFamily="18" charset="0"/>
                <a:cs typeface="Times New Roman" panose="02020603050405020304" pitchFamily="18" charset="0"/>
              </a:rPr>
              <a:t> </a:t>
            </a:r>
            <a:r>
              <a:rPr lang="vi-VN" sz="2800" dirty="0">
                <a:solidFill>
                  <a:srgbClr val="222222"/>
                </a:solidFill>
                <a:latin typeface="Times New Roman" panose="02020603050405020304" pitchFamily="18" charset="0"/>
                <a:cs typeface="Times New Roman" panose="02020603050405020304" pitchFamily="18" charset="0"/>
              </a:rPr>
              <a:t>lợi dụng chức vụ, quyền hạn nhằm đạt được </a:t>
            </a:r>
            <a:r>
              <a:rPr lang="vi-VN" sz="2800" b="1" dirty="0">
                <a:solidFill>
                  <a:srgbClr val="C00000"/>
                </a:solidFill>
                <a:latin typeface="Times New Roman" panose="02020603050405020304" pitchFamily="18" charset="0"/>
                <a:cs typeface="Times New Roman" panose="02020603050405020304" pitchFamily="18" charset="0"/>
              </a:rPr>
              <a:t>lợi ích vật chất hoặc lợi ích phi vật chất </a:t>
            </a:r>
            <a:r>
              <a:rPr lang="vi-VN" sz="2800" dirty="0">
                <a:solidFill>
                  <a:srgbClr val="222222"/>
                </a:solidFill>
                <a:latin typeface="Times New Roman" panose="02020603050405020304" pitchFamily="18" charset="0"/>
                <a:cs typeface="Times New Roman" panose="02020603050405020304" pitchFamily="18" charset="0"/>
              </a:rPr>
              <a:t>không chính đáng.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20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3077E-A006-974C-D2B9-BEC4762A2BCC}"/>
              </a:ext>
            </a:extLst>
          </p:cNvPr>
          <p:cNvSpPr>
            <a:spLocks noGrp="1"/>
          </p:cNvSpPr>
          <p:nvPr>
            <p:ph idx="1"/>
          </p:nvPr>
        </p:nvSpPr>
        <p:spPr>
          <a:xfrm>
            <a:off x="257331" y="179882"/>
            <a:ext cx="11677338" cy="5981076"/>
          </a:xfrm>
          <a:solidFill>
            <a:schemeClr val="accent1">
              <a:lumMod val="20000"/>
              <a:lumOff val="80000"/>
            </a:schemeClr>
          </a:solidFill>
        </p:spPr>
        <p:txBody>
          <a:bodyPr>
            <a:normAutofit lnSpcReduction="10000"/>
          </a:bodyPr>
          <a:lstStyle/>
          <a:p>
            <a:pPr marL="0" indent="0">
              <a:lnSpc>
                <a:spcPct val="130000"/>
              </a:lnSpc>
              <a:buNone/>
            </a:pPr>
            <a:r>
              <a:rPr lang="en-US" sz="3000" dirty="0">
                <a:latin typeface="Times New Roman" panose="02020603050405020304" pitchFamily="18" charset="0"/>
                <a:cs typeface="Times New Roman" panose="02020603050405020304" pitchFamily="18" charset="0"/>
              </a:rPr>
              <a:t>1. Q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Q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lớn</a:t>
            </a:r>
            <a:r>
              <a:rPr lang="en-US" sz="3000" dirty="0">
                <a:latin typeface="Times New Roman" panose="02020603050405020304" pitchFamily="18" charset="0"/>
                <a:cs typeface="Times New Roman" panose="02020603050405020304" pitchFamily="18" charset="0"/>
              </a:rPr>
              <a:t> (150 </a:t>
            </a:r>
            <a:r>
              <a:rPr lang="en-US" sz="3000" dirty="0" err="1">
                <a:latin typeface="Times New Roman" panose="02020603050405020304" pitchFamily="18" charset="0"/>
                <a:cs typeface="Times New Roman" panose="02020603050405020304" pitchFamily="18" charset="0"/>
              </a:rPr>
              <a:t>triệu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quỹ</a:t>
            </a:r>
            <a:r>
              <a:rPr lang="en-US" sz="3000" dirty="0">
                <a:latin typeface="Times New Roman" panose="02020603050405020304" pitchFamily="18" charset="0"/>
                <a:cs typeface="Times New Roman" panose="02020603050405020304" pitchFamily="18" charset="0"/>
              </a:rPr>
              <a:t> do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a:t>
            </a:r>
          </a:p>
          <a:p>
            <a:pPr marL="0" indent="0" algn="just">
              <a:lnSpc>
                <a:spcPct val="130000"/>
              </a:lnSpc>
              <a:buNone/>
            </a:pPr>
            <a:r>
              <a:rPr lang="en-US" sz="3000" dirty="0">
                <a:solidFill>
                  <a:srgbClr val="0070C0"/>
                </a:solidFill>
                <a:latin typeface="Times New Roman" panose="02020603050405020304" pitchFamily="18" charset="0"/>
                <a:cs typeface="Times New Roman" panose="02020603050405020304" pitchFamily="18" charset="0"/>
              </a:rPr>
              <a:t>2. K </a:t>
            </a:r>
            <a:r>
              <a:rPr lang="en-US" sz="3000" dirty="0" err="1">
                <a:solidFill>
                  <a:srgbClr val="0070C0"/>
                </a:solidFill>
                <a:latin typeface="Times New Roman" panose="02020603050405020304" pitchFamily="18" charset="0"/>
                <a:cs typeface="Times New Roman" panose="02020603050405020304" pitchFamily="18" charset="0"/>
              </a:rPr>
              <a:t>là</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quan</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chức</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của</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tỉnh</a:t>
            </a:r>
            <a:r>
              <a:rPr lang="en-US" sz="3000" dirty="0">
                <a:solidFill>
                  <a:srgbClr val="0070C0"/>
                </a:solidFill>
                <a:latin typeface="Times New Roman" panose="02020603050405020304" pitchFamily="18" charset="0"/>
                <a:cs typeface="Times New Roman" panose="02020603050405020304" pitchFamily="18" charset="0"/>
              </a:rPr>
              <a:t> Y </a:t>
            </a:r>
            <a:r>
              <a:rPr lang="en-US" sz="3000" dirty="0" err="1">
                <a:solidFill>
                  <a:srgbClr val="0070C0"/>
                </a:solidFill>
                <a:latin typeface="Times New Roman" panose="02020603050405020304" pitchFamily="18" charset="0"/>
                <a:cs typeface="Times New Roman" panose="02020603050405020304" pitchFamily="18" charset="0"/>
              </a:rPr>
              <a:t>đã</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nhận</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của</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ông</a:t>
            </a:r>
            <a:r>
              <a:rPr lang="en-US" sz="3000" dirty="0">
                <a:solidFill>
                  <a:srgbClr val="0070C0"/>
                </a:solidFill>
                <a:latin typeface="Times New Roman" panose="02020603050405020304" pitchFamily="18" charset="0"/>
                <a:cs typeface="Times New Roman" panose="02020603050405020304" pitchFamily="18" charset="0"/>
              </a:rPr>
              <a:t> P 100 </a:t>
            </a:r>
            <a:r>
              <a:rPr lang="en-US" sz="3000" dirty="0" err="1">
                <a:solidFill>
                  <a:srgbClr val="0070C0"/>
                </a:solidFill>
                <a:latin typeface="Times New Roman" panose="02020603050405020304" pitchFamily="18" charset="0"/>
                <a:cs typeface="Times New Roman" panose="02020603050405020304" pitchFamily="18" charset="0"/>
              </a:rPr>
              <a:t>triệu</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đồng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để</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đồng</a:t>
            </a:r>
            <a:r>
              <a:rPr lang="en-US" sz="3000" dirty="0">
                <a:solidFill>
                  <a:srgbClr val="0070C0"/>
                </a:solidFill>
                <a:latin typeface="Times New Roman" panose="02020603050405020304" pitchFamily="18" charset="0"/>
                <a:cs typeface="Times New Roman" panose="02020603050405020304" pitchFamily="18" charset="0"/>
              </a:rPr>
              <a:t> ý </a:t>
            </a:r>
            <a:r>
              <a:rPr lang="en-US" sz="3000" dirty="0" err="1">
                <a:solidFill>
                  <a:srgbClr val="0070C0"/>
                </a:solidFill>
                <a:latin typeface="Times New Roman" panose="02020603050405020304" pitchFamily="18" charset="0"/>
                <a:cs typeface="Times New Roman" panose="02020603050405020304" pitchFamily="18" charset="0"/>
              </a:rPr>
              <a:t>nhận</a:t>
            </a:r>
            <a:r>
              <a:rPr lang="en-US" sz="3000" dirty="0">
                <a:solidFill>
                  <a:srgbClr val="0070C0"/>
                </a:solidFill>
                <a:latin typeface="Times New Roman" panose="02020603050405020304" pitchFamily="18" charset="0"/>
                <a:cs typeface="Times New Roman" panose="02020603050405020304" pitchFamily="18" charset="0"/>
              </a:rPr>
              <a:t> con </a:t>
            </a:r>
            <a:r>
              <a:rPr lang="en-US" sz="3000" dirty="0" err="1">
                <a:solidFill>
                  <a:srgbClr val="0070C0"/>
                </a:solidFill>
                <a:latin typeface="Times New Roman" panose="02020603050405020304" pitchFamily="18" charset="0"/>
                <a:cs typeface="Times New Roman" panose="02020603050405020304" pitchFamily="18" charset="0"/>
              </a:rPr>
              <a:t>ông</a:t>
            </a:r>
            <a:r>
              <a:rPr lang="en-US" sz="3000" dirty="0">
                <a:solidFill>
                  <a:srgbClr val="0070C0"/>
                </a:solidFill>
                <a:latin typeface="Times New Roman" panose="02020603050405020304" pitchFamily="18" charset="0"/>
                <a:cs typeface="Times New Roman" panose="02020603050405020304" pitchFamily="18" charset="0"/>
              </a:rPr>
              <a:t> P </a:t>
            </a:r>
            <a:r>
              <a:rPr lang="en-US" sz="3000" dirty="0" err="1">
                <a:solidFill>
                  <a:srgbClr val="0070C0"/>
                </a:solidFill>
                <a:latin typeface="Times New Roman" panose="02020603050405020304" pitchFamily="18" charset="0"/>
                <a:cs typeface="Times New Roman" panose="02020603050405020304" pitchFamily="18" charset="0"/>
              </a:rPr>
              <a:t>vào</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cơ</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quan</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mình</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làm</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việc</a:t>
            </a:r>
            <a:endParaRPr lang="en-US" sz="3000" dirty="0">
              <a:solidFill>
                <a:srgbClr val="0070C0"/>
              </a:solidFill>
              <a:latin typeface="Times New Roman" panose="02020603050405020304" pitchFamily="18" charset="0"/>
              <a:cs typeface="Times New Roman" panose="02020603050405020304" pitchFamily="18" charset="0"/>
            </a:endParaRPr>
          </a:p>
          <a:p>
            <a:pPr marL="0" indent="0" algn="just">
              <a:lnSpc>
                <a:spcPct val="130000"/>
              </a:lnSpc>
              <a:buNone/>
            </a:pPr>
            <a:r>
              <a:rPr lang="en-US" sz="3000" dirty="0">
                <a:solidFill>
                  <a:srgbClr val="C00000"/>
                </a:solidFill>
                <a:latin typeface="Times New Roman" panose="02020603050405020304" pitchFamily="18" charset="0"/>
                <a:cs typeface="Times New Roman" panose="02020603050405020304" pitchFamily="18" charset="0"/>
              </a:rPr>
              <a:t>3. X </a:t>
            </a:r>
            <a:r>
              <a:rPr lang="en-US" sz="3000" dirty="0" err="1">
                <a:solidFill>
                  <a:srgbClr val="C00000"/>
                </a:solidFill>
                <a:latin typeface="Times New Roman" panose="02020603050405020304" pitchFamily="18" charset="0"/>
                <a:cs typeface="Times New Roman" panose="02020603050405020304" pitchFamily="18" charset="0"/>
              </a:rPr>
              <a:t>lên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huyện</a:t>
            </a:r>
            <a:r>
              <a:rPr lang="en-US" sz="3000" dirty="0">
                <a:solidFill>
                  <a:srgbClr val="C00000"/>
                </a:solidFill>
                <a:latin typeface="Times New Roman" panose="02020603050405020304" pitchFamily="18" charset="0"/>
                <a:cs typeface="Times New Roman" panose="02020603050405020304" pitchFamily="18" charset="0"/>
              </a:rPr>
              <a:t> Y </a:t>
            </a:r>
            <a:r>
              <a:rPr lang="en-US" sz="3000" dirty="0" err="1">
                <a:solidFill>
                  <a:srgbClr val="C00000"/>
                </a:solidFill>
                <a:latin typeface="Times New Roman" panose="02020603050405020304" pitchFamily="18" charset="0"/>
                <a:cs typeface="Times New Roman" panose="02020603050405020304" pitchFamily="18" charset="0"/>
              </a:rPr>
              <a:t>tìm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mua</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gỗ</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quí</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và</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đã</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được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một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người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quen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giới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thiệu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với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đội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trưởng</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hạt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kiểm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lâm</a:t>
            </a:r>
            <a:r>
              <a:rPr lang="en-US" sz="3000" dirty="0">
                <a:solidFill>
                  <a:srgbClr val="C00000"/>
                </a:solidFill>
                <a:latin typeface="Times New Roman" panose="02020603050405020304" pitchFamily="18" charset="0"/>
                <a:cs typeface="Times New Roman" panose="02020603050405020304" pitchFamily="18" charset="0"/>
              </a:rPr>
              <a:t> H, H </a:t>
            </a:r>
            <a:r>
              <a:rPr lang="en-US" sz="3000" dirty="0" err="1">
                <a:solidFill>
                  <a:srgbClr val="C00000"/>
                </a:solidFill>
                <a:latin typeface="Times New Roman" panose="02020603050405020304" pitchFamily="18" charset="0"/>
                <a:cs typeface="Times New Roman" panose="02020603050405020304" pitchFamily="18" charset="0"/>
              </a:rPr>
              <a:t>đồng</a:t>
            </a:r>
            <a:r>
              <a:rPr lang="en-US" sz="3000" dirty="0">
                <a:solidFill>
                  <a:srgbClr val="C00000"/>
                </a:solidFill>
                <a:latin typeface="Times New Roman" panose="02020603050405020304" pitchFamily="18" charset="0"/>
                <a:cs typeface="Times New Roman" panose="02020603050405020304" pitchFamily="18" charset="0"/>
              </a:rPr>
              <a:t> ý </a:t>
            </a:r>
            <a:r>
              <a:rPr lang="en-US" sz="3000" dirty="0" err="1">
                <a:solidFill>
                  <a:srgbClr val="C00000"/>
                </a:solidFill>
                <a:latin typeface="Times New Roman" panose="02020603050405020304" pitchFamily="18" charset="0"/>
                <a:cs typeface="Times New Roman" panose="02020603050405020304" pitchFamily="18" charset="0"/>
              </a:rPr>
              <a:t>sẽ</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bán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một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lượng</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gỗ</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quí</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đã</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tịch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được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trong</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quá</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trình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làm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việc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cho</a:t>
            </a:r>
            <a:r>
              <a:rPr lang="en-US" sz="3000" dirty="0">
                <a:solidFill>
                  <a:srgbClr val="C00000"/>
                </a:solidFill>
                <a:latin typeface="Times New Roman" panose="02020603050405020304" pitchFamily="18" charset="0"/>
                <a:cs typeface="Times New Roman" panose="02020603050405020304" pitchFamily="18" charset="0"/>
              </a:rPr>
              <a:t> X. </a:t>
            </a:r>
            <a:r>
              <a:rPr lang="en-US" sz="3000" dirty="0" err="1">
                <a:solidFill>
                  <a:srgbClr val="C00000"/>
                </a:solidFill>
                <a:latin typeface="Times New Roman" panose="02020603050405020304" pitchFamily="18" charset="0"/>
                <a:cs typeface="Times New Roman" panose="02020603050405020304" pitchFamily="18" charset="0"/>
              </a:rPr>
              <a:t>Số</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tiền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được</a:t>
            </a:r>
            <a:r>
              <a:rPr lang="en-US" sz="3000" dirty="0">
                <a:solidFill>
                  <a:srgbClr val="C00000"/>
                </a:solidFill>
                <a:latin typeface="Times New Roman" panose="02020603050405020304" pitchFamily="18" charset="0"/>
                <a:cs typeface="Times New Roman" panose="02020603050405020304" pitchFamily="18" charset="0"/>
              </a:rPr>
              <a:t> H </a:t>
            </a:r>
            <a:r>
              <a:rPr lang="en-US" sz="3000" dirty="0" err="1">
                <a:solidFill>
                  <a:srgbClr val="C00000"/>
                </a:solidFill>
                <a:latin typeface="Times New Roman" panose="02020603050405020304" pitchFamily="18" charset="0"/>
                <a:cs typeface="Times New Roman" panose="02020603050405020304" pitchFamily="18" charset="0"/>
              </a:rPr>
              <a:t>chỉ</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đạo</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nộp</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một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phần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cho</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cơ</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quan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có</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thẩm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quyền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phần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còn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lại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giữ</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lại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cho</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mình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và</a:t>
            </a:r>
            <a:r>
              <a:rPr lang="en-US" sz="3000" dirty="0">
                <a:solidFill>
                  <a:srgbClr val="C00000"/>
                </a:solidFill>
                <a:latin typeface="Times New Roman" panose="02020603050405020304" pitchFamily="18" charset="0"/>
                <a:cs typeface="Times New Roman" panose="02020603050405020304" pitchFamily="18" charset="0"/>
              </a:rPr>
              <a:t> chia </a:t>
            </a:r>
            <a:r>
              <a:rPr lang="en-US" sz="3000" dirty="0" err="1">
                <a:solidFill>
                  <a:srgbClr val="C00000"/>
                </a:solidFill>
                <a:latin typeface="Times New Roman" panose="02020603050405020304" pitchFamily="18" charset="0"/>
                <a:cs typeface="Times New Roman" panose="02020603050405020304" pitchFamily="18" charset="0"/>
              </a:rPr>
              <a:t>cho</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một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số</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người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liên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quan</a:t>
            </a:r>
            <a:r>
              <a:rPr lang="en-US" sz="3000"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486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1515</TotalTime>
  <Words>2232</Words>
  <Application>Microsoft Office PowerPoint</Application>
  <PresentationFormat>Widescreen</PresentationFormat>
  <Paragraphs>89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Times New Roman</vt:lpstr>
      <vt:lpstr>Wingdings</vt:lpstr>
      <vt:lpstr>Wingdings 2</vt:lpstr>
      <vt:lpstr>Wood Type</vt:lpstr>
      <vt:lpstr> CHỦ ĐỀ SỐ 6: LUẬT PHÒNG, CHỐNG THAM NHŨNG</vt:lpstr>
      <vt:lpstr>I. Những vấn đề cơ bản về tham nhũng</vt:lpstr>
      <vt:lpstr>PowerPoint Presentation</vt:lpstr>
      <vt:lpstr>- Chủ thể của tham nhũng là người có chức vụ, quyền hạn</vt:lpstr>
      <vt:lpstr>PowerPoint Presentation</vt:lpstr>
      <vt:lpstr>PowerPoint Presentation</vt:lpstr>
      <vt:lpstr>- Chủ thể tham nhũng lợi dụng chức vụ, quyền hạn được giao</vt:lpstr>
      <vt:lpstr>- Động cơ của hành vi tham nhũng là vụ lợi </vt:lpstr>
      <vt:lpstr>PowerPoint Presentation</vt:lpstr>
      <vt:lpstr>3. Các hành vi tham nhũng</vt:lpstr>
      <vt:lpstr>Các hành vi tham nhũng của người có chức vụ, quyền hạn trong khu vực nhà nước</vt:lpstr>
      <vt:lpstr>PowerPoint Presentation</vt:lpstr>
      <vt:lpstr>Các hành vi tham nhũng của người có chức vụ, quyền hạn trong  khu vực ngoài nhà nước.</vt:lpstr>
      <vt:lpstr>THAM Ô TÀI SẢN</vt:lpstr>
      <vt:lpstr>NHẬN HỐI LỘ</vt:lpstr>
      <vt:lpstr>LẠM DỤNG CHỨC VỤ QUYỀN HẠN  CHIẾM ĐOẠT TÀI SẢN</vt:lpstr>
      <vt:lpstr>LỢI DỤNG CHỨC VỤ QUYỀN HẠN  TRONG KHI THI HÀNH CÔNG VỤ</vt:lpstr>
      <vt:lpstr>LẠM QUYỀN TRONG KHI  THI HÀNH CÔNG VỤ</vt:lpstr>
      <vt:lpstr>LỢI DỤNG CHỨC VỤ, QUYỀN HẠN GÂY ẢNH HƯỞNG ĐỐI VỚI NGƯỜI KHÁC ĐỂ TRỤC LỢI</vt:lpstr>
      <vt:lpstr>“Lạm dụng” và “lợi dụng” chức vụ quyền hạn?</vt:lpstr>
      <vt:lpstr>GIẢ MẠO TRONG CÔNG TÁC</vt:lpstr>
      <vt:lpstr>LỢI DỤNG CHỨC VỤ, QUYỀN HẠN SỬ DỤNG TRÁI PHÉP TÀI SẢN CỦA NHÀ NƯỚC VÌ VỤ LỢI</vt:lpstr>
      <vt:lpstr>NHŨNG NHIỄU VÌ VỤ LỢI</vt:lpstr>
      <vt:lpstr>LỢI DỤNG CHỨC VỤ, QUYỀN HẠN ĐỂ BAO CHE CHO NGƯỜI CÓ HÀNH VI VI PHẠM PHÁP LUẬT VÌ VỤ LỢI; CẢN TRỞ, CAN THIỆP TRÁI PHÁP LUẬT VÀO VIỆC KIỂM TRA, THANH TRA, KIỂM TOÁN, ĐIỀU TRA, TRUY TỐ, XÉT XỬ, THI HÀNH ÁN VÌ VỤ LỢI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4: Luật Hình sự</dc:title>
  <dc:creator>mai le</dc:creator>
  <cp:lastModifiedBy>mai le</cp:lastModifiedBy>
  <cp:revision>199</cp:revision>
  <dcterms:created xsi:type="dcterms:W3CDTF">2023-05-15T14:57:44Z</dcterms:created>
  <dcterms:modified xsi:type="dcterms:W3CDTF">2024-04-08T07:43:56Z</dcterms:modified>
</cp:coreProperties>
</file>