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4"/>
  </p:notesMasterIdLst>
  <p:sldIdLst>
    <p:sldId id="342" r:id="rId2"/>
    <p:sldId id="259" r:id="rId3"/>
    <p:sldId id="355" r:id="rId4"/>
    <p:sldId id="347" r:id="rId5"/>
    <p:sldId id="348" r:id="rId6"/>
    <p:sldId id="349" r:id="rId7"/>
    <p:sldId id="350" r:id="rId8"/>
    <p:sldId id="351" r:id="rId9"/>
    <p:sldId id="352" r:id="rId10"/>
    <p:sldId id="353" r:id="rId11"/>
    <p:sldId id="343" r:id="rId12"/>
    <p:sldId id="354" r:id="rId13"/>
    <p:sldId id="344" r:id="rId14"/>
    <p:sldId id="356" r:id="rId15"/>
    <p:sldId id="345" r:id="rId16"/>
    <p:sldId id="358" r:id="rId17"/>
    <p:sldId id="359" r:id="rId18"/>
    <p:sldId id="346" r:id="rId19"/>
    <p:sldId id="360" r:id="rId20"/>
    <p:sldId id="362" r:id="rId21"/>
    <p:sldId id="361" r:id="rId22"/>
    <p:sldId id="363" r:id="rId23"/>
    <p:sldId id="375" r:id="rId24"/>
    <p:sldId id="365" r:id="rId25"/>
    <p:sldId id="367" r:id="rId26"/>
    <p:sldId id="366" r:id="rId27"/>
    <p:sldId id="368" r:id="rId28"/>
    <p:sldId id="369" r:id="rId29"/>
    <p:sldId id="370" r:id="rId30"/>
    <p:sldId id="371" r:id="rId31"/>
    <p:sldId id="374" r:id="rId32"/>
    <p:sldId id="37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4" d="100"/>
          <a:sy n="64" d="100"/>
        </p:scale>
        <p:origin x="7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C93DF-E69B-4B0B-9B09-A0ACA492E9BB}" type="datetimeFigureOut">
              <a:rPr lang="en-GB" smtClean="0"/>
              <a:t>09/04/2024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7AE92B-0074-45EA-A911-5467A41D08F5}" type="slidenum">
              <a:rPr lang="en-GB" smtClean="0"/>
              <a:t>‹#›</a:t>
            </a:fld>
            <a:endParaRPr lang="en-GB"/>
          </a:p>
        </p:txBody>
      </p:sp>
    </p:spTree>
    <p:extLst>
      <p:ext uri="{BB962C8B-B14F-4D97-AF65-F5344CB8AC3E}">
        <p14:creationId xmlns:p14="http://schemas.microsoft.com/office/powerpoint/2010/main" val="2976937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4E4B9D-0FBD-4796-8F90-09D1BACCEE4F}" type="datetimeFigureOut">
              <a:rPr lang="en-GB" smtClean="0"/>
              <a:t>09/04/2024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556BB343-C091-4156-95AC-67919CA91409}" type="slidenum">
              <a:rPr lang="en-GB" smtClean="0"/>
              <a:t>‹#›</a:t>
            </a:fld>
            <a:endParaRPr lang="en-GB"/>
          </a:p>
        </p:txBody>
      </p:sp>
    </p:spTree>
    <p:extLst>
      <p:ext uri="{BB962C8B-B14F-4D97-AF65-F5344CB8AC3E}">
        <p14:creationId xmlns:p14="http://schemas.microsoft.com/office/powerpoint/2010/main" val="2176718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E4B9D-0FBD-4796-8F90-09D1BACCEE4F}" type="datetimeFigureOut">
              <a:rPr lang="en-GB" smtClean="0"/>
              <a:t>09/04/2024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804549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E4B9D-0FBD-4796-8F90-09D1BACCEE4F}" type="datetimeFigureOut">
              <a:rPr lang="en-GB" smtClean="0"/>
              <a:t>09/04/2024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1133771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E4B9D-0FBD-4796-8F90-09D1BACCEE4F}" type="datetimeFigureOut">
              <a:rPr lang="en-GB" smtClean="0"/>
              <a:t>09/04/2024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2092601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94E4B9D-0FBD-4796-8F90-09D1BACCEE4F}" type="datetimeFigureOut">
              <a:rPr lang="en-GB" smtClean="0"/>
              <a:t>09/04/2024</a:t>
            </a:fld>
            <a:endParaRPr lang="en-GB"/>
          </a:p>
        </p:txBody>
      </p:sp>
      <p:sp>
        <p:nvSpPr>
          <p:cNvPr id="5" name="Footer Placeholder 4"/>
          <p:cNvSpPr>
            <a:spLocks noGrp="1"/>
          </p:cNvSpPr>
          <p:nvPr>
            <p:ph type="ftr" sz="quarter" idx="11"/>
          </p:nvPr>
        </p:nvSpPr>
        <p:spPr>
          <a:xfrm>
            <a:off x="2182708" y="6272784"/>
            <a:ext cx="6327648" cy="365125"/>
          </a:xfrm>
        </p:spPr>
        <p:txBody>
          <a:bodyPr/>
          <a:lstStyle/>
          <a:p>
            <a:endParaRPr lang="en-GB"/>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56BB343-C091-4156-95AC-67919CA91409}" type="slidenum">
              <a:rPr lang="en-GB" smtClean="0"/>
              <a:t>‹#›</a:t>
            </a:fld>
            <a:endParaRPr lang="en-GB"/>
          </a:p>
        </p:txBody>
      </p:sp>
    </p:spTree>
    <p:extLst>
      <p:ext uri="{BB962C8B-B14F-4D97-AF65-F5344CB8AC3E}">
        <p14:creationId xmlns:p14="http://schemas.microsoft.com/office/powerpoint/2010/main" val="976381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4E4B9D-0FBD-4796-8F90-09D1BACCEE4F}" type="datetimeFigureOut">
              <a:rPr lang="en-GB" smtClean="0"/>
              <a:t>09/04/2024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185480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4E4B9D-0FBD-4796-8F90-09D1BACCEE4F}" type="datetimeFigureOut">
              <a:rPr lang="en-GB" smtClean="0"/>
              <a:t>09/04/2024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3679339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4E4B9D-0FBD-4796-8F90-09D1BACCEE4F}" type="datetimeFigureOut">
              <a:rPr lang="en-GB" smtClean="0"/>
              <a:t>09/04/2024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1096087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E4B9D-0FBD-4796-8F90-09D1BACCEE4F}" type="datetimeFigureOut">
              <a:rPr lang="en-GB" smtClean="0"/>
              <a:t>09/04/2024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357300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4E4B9D-0FBD-4796-8F90-09D1BACCEE4F}" type="datetimeFigureOut">
              <a:rPr lang="en-GB" smtClean="0"/>
              <a:t>09/04/2024</a:t>
            </a:fld>
            <a:endParaRPr lang="en-GB"/>
          </a:p>
        </p:txBody>
      </p:sp>
      <p:sp>
        <p:nvSpPr>
          <p:cNvPr id="6" name="Footer Placeholder 5"/>
          <p:cNvSpPr>
            <a:spLocks noGrp="1"/>
          </p:cNvSpPr>
          <p:nvPr>
            <p:ph type="ftr" sz="quarter" idx="11"/>
          </p:nvPr>
        </p:nvSpPr>
        <p:spPr/>
        <p:txBody>
          <a:bodyPr/>
          <a:lstStyle/>
          <a:p>
            <a:endParaRPr lang="en-GB"/>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4098563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4E4B9D-0FBD-4796-8F90-09D1BACCEE4F}" type="datetimeFigureOut">
              <a:rPr lang="en-GB" smtClean="0"/>
              <a:t>09/04/2024</a:t>
            </a:fld>
            <a:endParaRPr lang="en-GB"/>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56BB343-C091-4156-95AC-67919CA91409}" type="slidenum">
              <a:rPr lang="en-GB" smtClean="0"/>
              <a:t>‹#›</a:t>
            </a:fld>
            <a:endParaRPr lang="en-GB"/>
          </a:p>
        </p:txBody>
      </p:sp>
    </p:spTree>
    <p:extLst>
      <p:ext uri="{BB962C8B-B14F-4D97-AF65-F5344CB8AC3E}">
        <p14:creationId xmlns:p14="http://schemas.microsoft.com/office/powerpoint/2010/main" val="1449115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94E4B9D-0FBD-4796-8F90-09D1BACCEE4F}" type="datetimeFigureOut">
              <a:rPr lang="en-GB" smtClean="0"/>
              <a:t>09/04/2024</a:t>
            </a:fld>
            <a:endParaRPr lang="en-GB"/>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GB"/>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556BB343-C091-4156-95AC-67919CA91409}" type="slidenum">
              <a:rPr lang="en-GB" smtClean="0"/>
              <a:t>‹#›</a:t>
            </a:fld>
            <a:endParaRPr lang="en-GB"/>
          </a:p>
        </p:txBody>
      </p:sp>
    </p:spTree>
    <p:extLst>
      <p:ext uri="{BB962C8B-B14F-4D97-AF65-F5344CB8AC3E}">
        <p14:creationId xmlns:p14="http://schemas.microsoft.com/office/powerpoint/2010/main" val="99359423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1E8A-4BCA-632E-0E34-F46E52C7EBD1}"/>
              </a:ext>
            </a:extLst>
          </p:cNvPr>
          <p:cNvSpPr>
            <a:spLocks noGrp="1"/>
          </p:cNvSpPr>
          <p:nvPr>
            <p:ph type="ctrTitle"/>
          </p:nvPr>
        </p:nvSpPr>
        <p:spPr>
          <a:xfrm>
            <a:off x="1051559" y="1382485"/>
            <a:ext cx="9975669" cy="2797629"/>
          </a:xfrm>
        </p:spPr>
        <p:txBody>
          <a:bodyPr/>
          <a:lstStyle/>
          <a:p>
            <a:pPr algn="ctr">
              <a:lnSpc>
                <a:spcPct val="150000"/>
              </a:lnSpc>
            </a:pPr>
            <a:r>
              <a:rPr lang="en-GB" sz="4200" b="1" dirty="0">
                <a:solidFill>
                  <a:srgbClr val="C00000"/>
                </a:solidFill>
                <a:latin typeface="Times New Roman" panose="02020603050405020304" pitchFamily="18" charset="0"/>
                <a:cs typeface="Times New Roman" panose="02020603050405020304" pitchFamily="18" charset="0"/>
              </a:rPr>
              <a:t>CHỦ ĐỀ SỐ 8: LUẬT HÔN NHÂN VÀ</a:t>
            </a:r>
            <a:br>
              <a:rPr lang="en-GB" sz="4200" b="1" dirty="0">
                <a:solidFill>
                  <a:srgbClr val="C00000"/>
                </a:solidFill>
                <a:latin typeface="Times New Roman" panose="02020603050405020304" pitchFamily="18" charset="0"/>
                <a:cs typeface="Times New Roman" panose="02020603050405020304" pitchFamily="18" charset="0"/>
              </a:rPr>
            </a:br>
            <a:r>
              <a:rPr lang="en-GB" sz="4200" b="1" dirty="0">
                <a:solidFill>
                  <a:srgbClr val="C00000"/>
                </a:solidFill>
                <a:latin typeface="Times New Roman" panose="02020603050405020304" pitchFamily="18" charset="0"/>
                <a:cs typeface="Times New Roman" panose="02020603050405020304" pitchFamily="18" charset="0"/>
              </a:rPr>
              <a:t>GIA ĐÌNH</a:t>
            </a:r>
          </a:p>
        </p:txBody>
      </p:sp>
      <p:pic>
        <p:nvPicPr>
          <p:cNvPr id="5" name="Picture 4">
            <a:extLst>
              <a:ext uri="{FF2B5EF4-FFF2-40B4-BE49-F238E27FC236}">
                <a16:creationId xmlns:a16="http://schemas.microsoft.com/office/drawing/2014/main" id="{14EDD59F-0C59-3BD2-E7C3-CBE545447D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332" y="4574723"/>
            <a:ext cx="4297136" cy="2062841"/>
          </a:xfrm>
          <a:prstGeom prst="rect">
            <a:avLst/>
          </a:prstGeom>
        </p:spPr>
      </p:pic>
    </p:spTree>
    <p:extLst>
      <p:ext uri="{BB962C8B-B14F-4D97-AF65-F5344CB8AC3E}">
        <p14:creationId xmlns:p14="http://schemas.microsoft.com/office/powerpoint/2010/main" val="237476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7EDFA-40CF-53C6-C882-6345886C91BB}"/>
              </a:ext>
            </a:extLst>
          </p:cNvPr>
          <p:cNvSpPr>
            <a:spLocks noGrp="1"/>
          </p:cNvSpPr>
          <p:nvPr>
            <p:ph type="title"/>
          </p:nvPr>
        </p:nvSpPr>
        <p:spPr>
          <a:xfrm>
            <a:off x="1066800" y="408432"/>
            <a:ext cx="10058400" cy="908739"/>
          </a:xfrm>
          <a:solidFill>
            <a:schemeClr val="accent1">
              <a:lumMod val="20000"/>
              <a:lumOff val="80000"/>
            </a:schemeClr>
          </a:solidFill>
        </p:spPr>
        <p:txBody>
          <a:bodyPr>
            <a:normAutofit/>
          </a:bodyPr>
          <a:lstStyle/>
          <a:p>
            <a:pPr algn="ctr"/>
            <a:r>
              <a:rPr lang="en-GB" sz="3400" b="1" dirty="0" err="1">
                <a:solidFill>
                  <a:srgbClr val="C00000"/>
                </a:solidFill>
                <a:latin typeface="Times New Roman" panose="02020603050405020304" pitchFamily="18" charset="0"/>
                <a:cs typeface="Times New Roman" panose="02020603050405020304" pitchFamily="18" charset="0"/>
              </a:rPr>
              <a:t>Cơ</a:t>
            </a:r>
            <a:r>
              <a:rPr lang="en-GB" sz="3400" b="1" dirty="0">
                <a:solidFill>
                  <a:srgbClr val="C00000"/>
                </a:solidFill>
                <a:latin typeface="Times New Roman" panose="02020603050405020304" pitchFamily="18" charset="0"/>
                <a:cs typeface="Times New Roman" panose="02020603050405020304" pitchFamily="18" charset="0"/>
              </a:rPr>
              <a:t> </a:t>
            </a:r>
            <a:r>
              <a:rPr lang="en-GB" sz="3400" b="1" dirty="0" err="1">
                <a:solidFill>
                  <a:srgbClr val="C00000"/>
                </a:solidFill>
                <a:latin typeface="Times New Roman" panose="02020603050405020304" pitchFamily="18" charset="0"/>
                <a:cs typeface="Times New Roman" panose="02020603050405020304" pitchFamily="18" charset="0"/>
              </a:rPr>
              <a:t>quan</a:t>
            </a:r>
            <a:r>
              <a:rPr lang="en-GB" sz="3400" b="1" dirty="0">
                <a:solidFill>
                  <a:srgbClr val="C00000"/>
                </a:solidFill>
                <a:latin typeface="Times New Roman" panose="02020603050405020304" pitchFamily="18" charset="0"/>
                <a:cs typeface="Times New Roman" panose="02020603050405020304" pitchFamily="18" charset="0"/>
              </a:rPr>
              <a:t> </a:t>
            </a:r>
            <a:r>
              <a:rPr lang="en-GB" sz="3400" b="1" dirty="0" err="1">
                <a:solidFill>
                  <a:srgbClr val="C00000"/>
                </a:solidFill>
                <a:latin typeface="Times New Roman" panose="02020603050405020304" pitchFamily="18" charset="0"/>
                <a:cs typeface="Times New Roman" panose="02020603050405020304" pitchFamily="18" charset="0"/>
              </a:rPr>
              <a:t>có</a:t>
            </a:r>
            <a:r>
              <a:rPr lang="en-GB" sz="3400" b="1" dirty="0">
                <a:solidFill>
                  <a:srgbClr val="C00000"/>
                </a:solidFill>
                <a:latin typeface="Times New Roman" panose="02020603050405020304" pitchFamily="18" charset="0"/>
                <a:cs typeface="Times New Roman" panose="02020603050405020304" pitchFamily="18" charset="0"/>
              </a:rPr>
              <a:t> </a:t>
            </a:r>
            <a:r>
              <a:rPr lang="en-GB" sz="3400" b="1" dirty="0" err="1">
                <a:solidFill>
                  <a:srgbClr val="C00000"/>
                </a:solidFill>
                <a:latin typeface="Times New Roman" panose="02020603050405020304" pitchFamily="18" charset="0"/>
                <a:cs typeface="Times New Roman" panose="02020603050405020304" pitchFamily="18" charset="0"/>
              </a:rPr>
              <a:t>thẩm</a:t>
            </a:r>
            <a:r>
              <a:rPr lang="en-GB" sz="3400" b="1" dirty="0">
                <a:solidFill>
                  <a:srgbClr val="C00000"/>
                </a:solidFill>
                <a:latin typeface="Times New Roman" panose="02020603050405020304" pitchFamily="18" charset="0"/>
                <a:cs typeface="Times New Roman" panose="02020603050405020304" pitchFamily="18" charset="0"/>
              </a:rPr>
              <a:t> </a:t>
            </a:r>
            <a:r>
              <a:rPr lang="en-GB" sz="3400" b="1" dirty="0" err="1">
                <a:solidFill>
                  <a:srgbClr val="C00000"/>
                </a:solidFill>
                <a:latin typeface="Times New Roman" panose="02020603050405020304" pitchFamily="18" charset="0"/>
                <a:cs typeface="Times New Roman" panose="02020603050405020304" pitchFamily="18" charset="0"/>
              </a:rPr>
              <a:t>quyền</a:t>
            </a:r>
            <a:r>
              <a:rPr lang="en-GB" sz="3400" b="1" dirty="0">
                <a:solidFill>
                  <a:srgbClr val="C00000"/>
                </a:solidFill>
                <a:latin typeface="Times New Roman" panose="02020603050405020304" pitchFamily="18" charset="0"/>
                <a:cs typeface="Times New Roman" panose="02020603050405020304" pitchFamily="18" charset="0"/>
              </a:rPr>
              <a:t> </a:t>
            </a:r>
            <a:r>
              <a:rPr lang="en-GB" sz="3400" b="1" dirty="0" err="1">
                <a:solidFill>
                  <a:srgbClr val="C00000"/>
                </a:solidFill>
                <a:latin typeface="Times New Roman" panose="02020603050405020304" pitchFamily="18" charset="0"/>
                <a:cs typeface="Times New Roman" panose="02020603050405020304" pitchFamily="18" charset="0"/>
              </a:rPr>
              <a:t>đăng</a:t>
            </a:r>
            <a:r>
              <a:rPr lang="en-GB" sz="3400" b="1" dirty="0">
                <a:solidFill>
                  <a:srgbClr val="C00000"/>
                </a:solidFill>
                <a:latin typeface="Times New Roman" panose="02020603050405020304" pitchFamily="18" charset="0"/>
                <a:cs typeface="Times New Roman" panose="02020603050405020304" pitchFamily="18" charset="0"/>
              </a:rPr>
              <a:t> </a:t>
            </a:r>
            <a:r>
              <a:rPr lang="en-GB" sz="3400" b="1" dirty="0" err="1">
                <a:solidFill>
                  <a:srgbClr val="C00000"/>
                </a:solidFill>
                <a:latin typeface="Times New Roman" panose="02020603050405020304" pitchFamily="18" charset="0"/>
                <a:cs typeface="Times New Roman" panose="02020603050405020304" pitchFamily="18" charset="0"/>
              </a:rPr>
              <a:t>ký</a:t>
            </a:r>
            <a:r>
              <a:rPr lang="en-GB" sz="3400" b="1" dirty="0">
                <a:solidFill>
                  <a:srgbClr val="C00000"/>
                </a:solidFill>
                <a:latin typeface="Times New Roman" panose="02020603050405020304" pitchFamily="18" charset="0"/>
                <a:cs typeface="Times New Roman" panose="02020603050405020304" pitchFamily="18" charset="0"/>
              </a:rPr>
              <a:t> </a:t>
            </a:r>
            <a:r>
              <a:rPr lang="en-GB" sz="3400" b="1" dirty="0" err="1">
                <a:solidFill>
                  <a:srgbClr val="C00000"/>
                </a:solidFill>
                <a:latin typeface="Times New Roman" panose="02020603050405020304" pitchFamily="18" charset="0"/>
                <a:cs typeface="Times New Roman" panose="02020603050405020304" pitchFamily="18" charset="0"/>
              </a:rPr>
              <a:t>kết</a:t>
            </a:r>
            <a:r>
              <a:rPr lang="en-GB" sz="3400" b="1" dirty="0">
                <a:solidFill>
                  <a:srgbClr val="C00000"/>
                </a:solidFill>
                <a:latin typeface="Times New Roman" panose="02020603050405020304" pitchFamily="18" charset="0"/>
                <a:cs typeface="Times New Roman" panose="02020603050405020304" pitchFamily="18" charset="0"/>
              </a:rPr>
              <a:t> </a:t>
            </a:r>
            <a:r>
              <a:rPr lang="en-GB" sz="3400" b="1" dirty="0" err="1">
                <a:solidFill>
                  <a:srgbClr val="C00000"/>
                </a:solidFill>
                <a:latin typeface="Times New Roman" panose="02020603050405020304" pitchFamily="18" charset="0"/>
                <a:cs typeface="Times New Roman" panose="02020603050405020304" pitchFamily="18" charset="0"/>
              </a:rPr>
              <a:t>hôn</a:t>
            </a:r>
            <a:endParaRPr lang="en-GB" sz="34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C0FD2A-07DB-90EE-CFB1-9EE6F332527D}"/>
              </a:ext>
            </a:extLst>
          </p:cNvPr>
          <p:cNvSpPr>
            <a:spLocks noGrp="1"/>
          </p:cNvSpPr>
          <p:nvPr>
            <p:ph idx="1"/>
          </p:nvPr>
        </p:nvSpPr>
        <p:spPr>
          <a:xfrm>
            <a:off x="544286" y="1774371"/>
            <a:ext cx="11114314" cy="4397829"/>
          </a:xfrm>
        </p:spPr>
        <p:txBody>
          <a:bodyPr>
            <a:normAutofit/>
          </a:bodyPr>
          <a:lstStyle/>
          <a:p>
            <a:pPr marL="0" indent="0" algn="just">
              <a:buFontTx/>
              <a:buNone/>
            </a:pPr>
            <a:r>
              <a:rPr lang="vi-VN" altLang="en-US" sz="3000" dirty="0">
                <a:latin typeface="Times New Roman" panose="02020603050405020304" pitchFamily="18" charset="0"/>
                <a:cs typeface="Times New Roman" panose="02020603050405020304" pitchFamily="18" charset="0"/>
              </a:rPr>
              <a:t>Anh X là công dân Việt Nam, thường trú tại phường Vĩnh Thọ, Thành phố Nha Trang, tỉnh Khánh Hòa, chị Y là công dân Việt Nam, thường trú tại phường Thượng Đình, Quận Thanh Xuân, Hà Nội. Anh chị muốn đăng ký kết hôn. </a:t>
            </a:r>
            <a:r>
              <a:rPr lang="vi-VN" altLang="en-US" sz="3000" dirty="0">
                <a:solidFill>
                  <a:srgbClr val="C00000"/>
                </a:solidFill>
                <a:latin typeface="Times New Roman" panose="02020603050405020304" pitchFamily="18" charset="0"/>
                <a:cs typeface="Times New Roman" panose="02020603050405020304" pitchFamily="18" charset="0"/>
              </a:rPr>
              <a:t>Hỏi: Cơ quan nhà nước có thẩm quyền đăng ký KH trong trường hợp này là?</a:t>
            </a:r>
            <a:endParaRPr lang="en-US" altLang="en-US" sz="3000" dirty="0">
              <a:solidFill>
                <a:srgbClr val="C00000"/>
              </a:solidFill>
              <a:latin typeface="Times New Roman" panose="02020603050405020304" pitchFamily="18" charset="0"/>
              <a:cs typeface="Times New Roman" panose="02020603050405020304" pitchFamily="18" charset="0"/>
            </a:endParaRPr>
          </a:p>
          <a:p>
            <a:pPr marL="0" indent="0" algn="just">
              <a:buFontTx/>
              <a:buNone/>
            </a:pPr>
            <a:r>
              <a:rPr lang="en-US" altLang="en-US" sz="3000" dirty="0">
                <a:latin typeface="Times New Roman" panose="02020603050405020304" pitchFamily="18" charset="0"/>
                <a:cs typeface="Times New Roman" panose="02020603050405020304" pitchFamily="18" charset="0"/>
              </a:rPr>
              <a:t>	a. </a:t>
            </a:r>
            <a:r>
              <a:rPr lang="vi-VN" altLang="en-US" sz="3000" dirty="0">
                <a:latin typeface="Times New Roman" panose="02020603050405020304" pitchFamily="18" charset="0"/>
                <a:cs typeface="Times New Roman" panose="02020603050405020304" pitchFamily="18" charset="0"/>
              </a:rPr>
              <a:t>UBND phường Vĩnh Thọ hoặc UBND phườn</a:t>
            </a:r>
            <a:r>
              <a:rPr lang="en-GB" altLang="en-US" sz="3000" dirty="0">
                <a:latin typeface="Times New Roman" panose="02020603050405020304" pitchFamily="18" charset="0"/>
                <a:cs typeface="Times New Roman" panose="02020603050405020304" pitchFamily="18" charset="0"/>
              </a:rPr>
              <a:t>g </a:t>
            </a:r>
            <a:r>
              <a:rPr lang="vi-VN" altLang="en-US" sz="3000" dirty="0">
                <a:latin typeface="Times New Roman" panose="02020603050405020304" pitchFamily="18" charset="0"/>
                <a:cs typeface="Times New Roman" panose="02020603050405020304" pitchFamily="18" charset="0"/>
              </a:rPr>
              <a:t>Thượng Đình</a:t>
            </a:r>
            <a:endParaRPr lang="en-US" altLang="en-US" sz="3000" dirty="0">
              <a:latin typeface="Times New Roman" panose="02020603050405020304" pitchFamily="18" charset="0"/>
              <a:cs typeface="Times New Roman" panose="02020603050405020304" pitchFamily="18" charset="0"/>
            </a:endParaRPr>
          </a:p>
          <a:p>
            <a:pPr marL="0" indent="0">
              <a:buFontTx/>
              <a:buNone/>
            </a:pPr>
            <a:r>
              <a:rPr lang="en-US" altLang="en-US" sz="3000" dirty="0">
                <a:latin typeface="Times New Roman" panose="02020603050405020304" pitchFamily="18" charset="0"/>
                <a:cs typeface="Times New Roman" panose="02020603050405020304" pitchFamily="18" charset="0"/>
              </a:rPr>
              <a:t>	b. </a:t>
            </a:r>
            <a:r>
              <a:rPr lang="vi-VN" altLang="en-US" sz="3000" dirty="0">
                <a:latin typeface="Times New Roman" panose="02020603050405020304" pitchFamily="18" charset="0"/>
                <a:cs typeface="Times New Roman" panose="02020603050405020304" pitchFamily="18" charset="0"/>
              </a:rPr>
              <a:t>UBND TP Nha Trang hoặc UBND Quận Thanh Xuân</a:t>
            </a:r>
            <a:endParaRPr lang="en-US" altLang="en-US" sz="3000" dirty="0">
              <a:latin typeface="Times New Roman" panose="02020603050405020304" pitchFamily="18" charset="0"/>
              <a:cs typeface="Times New Roman" panose="02020603050405020304" pitchFamily="18" charset="0"/>
            </a:endParaRPr>
          </a:p>
          <a:p>
            <a:pPr marL="0" indent="0">
              <a:buFontTx/>
              <a:buNone/>
            </a:pPr>
            <a:r>
              <a:rPr lang="en-US" altLang="en-US" sz="3000" dirty="0">
                <a:latin typeface="Times New Roman" panose="02020603050405020304" pitchFamily="18" charset="0"/>
                <a:cs typeface="Times New Roman" panose="02020603050405020304" pitchFamily="18" charset="0"/>
              </a:rPr>
              <a:t>	c. </a:t>
            </a:r>
            <a:r>
              <a:rPr lang="vi-VN" altLang="en-US" sz="3000" dirty="0">
                <a:latin typeface="Times New Roman" panose="02020603050405020304" pitchFamily="18" charset="0"/>
                <a:cs typeface="Times New Roman" panose="02020603050405020304" pitchFamily="18" charset="0"/>
              </a:rPr>
              <a:t>UBND tỉnh Khánh Hòa hoặc UBND TP Hà Nội</a:t>
            </a:r>
            <a:endParaRPr lang="en-US" altLang="en-US" sz="3000" dirty="0">
              <a:latin typeface="Times New Roman" panose="02020603050405020304" pitchFamily="18" charset="0"/>
              <a:cs typeface="Times New Roman" panose="02020603050405020304" pitchFamily="18" charset="0"/>
            </a:endParaRPr>
          </a:p>
          <a:p>
            <a:pPr marL="0" indent="0">
              <a:buNone/>
            </a:pPr>
            <a:endParaRPr lang="en-GB" sz="3000" dirty="0"/>
          </a:p>
        </p:txBody>
      </p:sp>
    </p:spTree>
    <p:extLst>
      <p:ext uri="{BB962C8B-B14F-4D97-AF65-F5344CB8AC3E}">
        <p14:creationId xmlns:p14="http://schemas.microsoft.com/office/powerpoint/2010/main" val="148948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786469-0FA4-570A-A8C5-4F4D47DC476E}"/>
              </a:ext>
            </a:extLst>
          </p:cNvPr>
          <p:cNvSpPr>
            <a:spLocks noGrp="1"/>
          </p:cNvSpPr>
          <p:nvPr>
            <p:ph idx="1"/>
          </p:nvPr>
        </p:nvSpPr>
        <p:spPr>
          <a:xfrm>
            <a:off x="533399" y="370115"/>
            <a:ext cx="11103429" cy="5802086"/>
          </a:xfrm>
        </p:spPr>
        <p:txBody>
          <a:bodyPr>
            <a:normAutofit/>
          </a:bodyPr>
          <a:lstStyle/>
          <a:p>
            <a:pPr marL="0" indent="0" algn="just">
              <a:buFontTx/>
              <a:buNone/>
            </a:pPr>
            <a:r>
              <a:rPr lang="vi-VN" altLang="en-US" sz="3000" dirty="0">
                <a:latin typeface="Times New Roman" panose="02020603050405020304" pitchFamily="18" charset="0"/>
                <a:cs typeface="Times New Roman" panose="02020603050405020304" pitchFamily="18" charset="0"/>
              </a:rPr>
              <a:t>Anh X là công dân Việt Nam, thường trú tại phường Vĩnh Thọ, Thành phố Nha Trang, tỉnh Khánh Hòa, chị Y là công dân Việt Nam, thường trú tại phường Thượng Đình, Quận Thanh Xuân, Hà Nội. Hiện anh, chị đang </a:t>
            </a:r>
            <a:r>
              <a:rPr lang="en-US" altLang="en-US" sz="3000" dirty="0" err="1">
                <a:latin typeface="Times New Roman" panose="02020603050405020304" pitchFamily="18" charset="0"/>
                <a:cs typeface="Times New Roman" panose="02020603050405020304" pitchFamily="18" charset="0"/>
              </a:rPr>
              <a:t>cư</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trú</a:t>
            </a:r>
            <a:r>
              <a:rPr lang="vi-VN" altLang="en-US" sz="3000" dirty="0">
                <a:latin typeface="Times New Roman" panose="02020603050405020304" pitchFamily="18" charset="0"/>
                <a:cs typeface="Times New Roman" panose="02020603050405020304" pitchFamily="18" charset="0"/>
              </a:rPr>
              <a:t> Vương quốc Anh. Anh, chị muốn đăng ký kết hôn. </a:t>
            </a:r>
            <a:r>
              <a:rPr lang="vi-VN" altLang="en-US" sz="3000" dirty="0">
                <a:solidFill>
                  <a:srgbClr val="C00000"/>
                </a:solidFill>
                <a:latin typeface="Times New Roman" panose="02020603050405020304" pitchFamily="18" charset="0"/>
                <a:cs typeface="Times New Roman" panose="02020603050405020304" pitchFamily="18" charset="0"/>
              </a:rPr>
              <a:t>Hỏi: Cơ quan nhà nước có thẩm quyền đăng ký KH trong trường hợp này là?</a:t>
            </a:r>
            <a:endParaRPr lang="en-US" altLang="en-US" sz="3000" dirty="0">
              <a:solidFill>
                <a:srgbClr val="C00000"/>
              </a:solidFill>
              <a:latin typeface="Times New Roman" panose="02020603050405020304" pitchFamily="18" charset="0"/>
              <a:cs typeface="Times New Roman" panose="02020603050405020304" pitchFamily="18" charset="0"/>
            </a:endParaRPr>
          </a:p>
          <a:p>
            <a:pPr marL="0" indent="0" algn="just">
              <a:buFontTx/>
              <a:buNone/>
            </a:pPr>
            <a:r>
              <a:rPr lang="en-US" altLang="en-US" sz="3000" dirty="0">
                <a:latin typeface="Times New Roman" panose="02020603050405020304" pitchFamily="18" charset="0"/>
                <a:cs typeface="Times New Roman" panose="02020603050405020304" pitchFamily="18" charset="0"/>
              </a:rPr>
              <a:t>	a. </a:t>
            </a:r>
            <a:r>
              <a:rPr lang="vi-VN" altLang="en-US" sz="3000" dirty="0">
                <a:latin typeface="Times New Roman" panose="02020603050405020304" pitchFamily="18" charset="0"/>
                <a:cs typeface="Times New Roman" panose="02020603050405020304" pitchFamily="18" charset="0"/>
              </a:rPr>
              <a:t>Cơ quan đại diện ngoại giao hoặc cơ quan lãnh sự của Việt Nam tại Anh</a:t>
            </a:r>
            <a:endParaRPr lang="en-US" altLang="en-US" sz="3000" dirty="0">
              <a:latin typeface="Times New Roman" panose="02020603050405020304" pitchFamily="18" charset="0"/>
              <a:cs typeface="Times New Roman" panose="02020603050405020304" pitchFamily="18" charset="0"/>
            </a:endParaRPr>
          </a:p>
          <a:p>
            <a:pPr marL="0" indent="0" algn="just">
              <a:buFontTx/>
              <a:buNone/>
            </a:pPr>
            <a:r>
              <a:rPr lang="en-US" altLang="en-US" sz="3000" dirty="0">
                <a:latin typeface="Times New Roman" panose="02020603050405020304" pitchFamily="18" charset="0"/>
                <a:cs typeface="Times New Roman" panose="02020603050405020304" pitchFamily="18" charset="0"/>
              </a:rPr>
              <a:t>	b. </a:t>
            </a:r>
            <a:r>
              <a:rPr lang="vi-VN" altLang="en-US" sz="3000" dirty="0">
                <a:latin typeface="Times New Roman" panose="02020603050405020304" pitchFamily="18" charset="0"/>
                <a:cs typeface="Times New Roman" panose="02020603050405020304" pitchFamily="18" charset="0"/>
              </a:rPr>
              <a:t>UBND TP Nha Trang hoặc UBND Quận Thanh</a:t>
            </a:r>
            <a:r>
              <a:rPr lang="en-GB" altLang="en-US" sz="3000" dirty="0">
                <a:latin typeface="Times New Roman" panose="02020603050405020304" pitchFamily="18" charset="0"/>
                <a:cs typeface="Times New Roman" panose="02020603050405020304" pitchFamily="18" charset="0"/>
              </a:rPr>
              <a:t> </a:t>
            </a:r>
            <a:r>
              <a:rPr lang="vi-VN" altLang="en-US" sz="3000" dirty="0">
                <a:latin typeface="Times New Roman" panose="02020603050405020304" pitchFamily="18" charset="0"/>
                <a:cs typeface="Times New Roman" panose="02020603050405020304" pitchFamily="18" charset="0"/>
              </a:rPr>
              <a:t>Xuân</a:t>
            </a:r>
            <a:endParaRPr lang="en-US" altLang="en-US" sz="3000" dirty="0">
              <a:latin typeface="Times New Roman" panose="02020603050405020304" pitchFamily="18" charset="0"/>
              <a:cs typeface="Times New Roman" panose="02020603050405020304" pitchFamily="18" charset="0"/>
            </a:endParaRPr>
          </a:p>
          <a:p>
            <a:pPr marL="0" indent="0" algn="just">
              <a:buFontTx/>
              <a:buNone/>
            </a:pPr>
            <a:r>
              <a:rPr lang="en-US" altLang="en-US" sz="3000" dirty="0">
                <a:latin typeface="Times New Roman" panose="02020603050405020304" pitchFamily="18" charset="0"/>
                <a:cs typeface="Times New Roman" panose="02020603050405020304" pitchFamily="18" charset="0"/>
              </a:rPr>
              <a:t>	c. </a:t>
            </a:r>
            <a:r>
              <a:rPr lang="vi-VN" altLang="en-US" sz="3000" dirty="0">
                <a:latin typeface="Times New Roman" panose="02020603050405020304" pitchFamily="18" charset="0"/>
                <a:cs typeface="Times New Roman" panose="02020603050405020304" pitchFamily="18" charset="0"/>
              </a:rPr>
              <a:t>UBND tỉnh Khánh Hòa hoặc UBND TP Hà Nội</a:t>
            </a:r>
            <a:endParaRPr lang="en-US" altLang="en-US" sz="3000" dirty="0">
              <a:latin typeface="Times New Roman" panose="02020603050405020304" pitchFamily="18" charset="0"/>
              <a:cs typeface="Times New Roman" panose="02020603050405020304" pitchFamily="18" charset="0"/>
            </a:endParaRPr>
          </a:p>
          <a:p>
            <a:pPr marL="0" indent="0">
              <a:buNone/>
            </a:pPr>
            <a:endParaRPr lang="en-GB" sz="3000" dirty="0"/>
          </a:p>
        </p:txBody>
      </p:sp>
      <p:pic>
        <p:nvPicPr>
          <p:cNvPr id="7" name="Picture 6">
            <a:extLst>
              <a:ext uri="{FF2B5EF4-FFF2-40B4-BE49-F238E27FC236}">
                <a16:creationId xmlns:a16="http://schemas.microsoft.com/office/drawing/2014/main" id="{E0197B0B-01F2-2CC9-2172-EFAC31E7F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5115" y="4103913"/>
            <a:ext cx="1962150" cy="1872343"/>
          </a:xfrm>
          <a:prstGeom prst="rect">
            <a:avLst/>
          </a:prstGeom>
        </p:spPr>
      </p:pic>
    </p:spTree>
    <p:extLst>
      <p:ext uri="{BB962C8B-B14F-4D97-AF65-F5344CB8AC3E}">
        <p14:creationId xmlns:p14="http://schemas.microsoft.com/office/powerpoint/2010/main" val="48643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0129D4-7536-F98C-A6F5-D2B7375DDC95}"/>
              </a:ext>
            </a:extLst>
          </p:cNvPr>
          <p:cNvSpPr>
            <a:spLocks noGrp="1"/>
          </p:cNvSpPr>
          <p:nvPr>
            <p:ph idx="1"/>
          </p:nvPr>
        </p:nvSpPr>
        <p:spPr>
          <a:xfrm>
            <a:off x="424543" y="664029"/>
            <a:ext cx="11255828" cy="5617028"/>
          </a:xfrm>
        </p:spPr>
        <p:txBody>
          <a:bodyPr>
            <a:normAutofit fontScale="32500" lnSpcReduction="20000"/>
          </a:bodyPr>
          <a:lstStyle/>
          <a:p>
            <a:pPr marL="274320" indent="-274320" algn="just" eaLnBrk="1" fontAlgn="auto" hangingPunct="1">
              <a:lnSpc>
                <a:spcPct val="132000"/>
              </a:lnSpc>
              <a:spcBef>
                <a:spcPts val="580"/>
              </a:spcBef>
              <a:spcAft>
                <a:spcPts val="0"/>
              </a:spcAft>
              <a:buClrTx/>
              <a:buFont typeface="Wingdings" panose="05000000000000000000" pitchFamily="2" charset="2"/>
              <a:buNone/>
              <a:defRPr/>
            </a:pPr>
            <a:r>
              <a:rPr lang="en-US" sz="9600" b="1" u="sng" dirty="0" err="1">
                <a:solidFill>
                  <a:srgbClr val="C00000"/>
                </a:solidFill>
                <a:latin typeface="Times New Roman" panose="02020603050405020304" pitchFamily="18" charset="0"/>
                <a:cs typeface="Times New Roman" panose="02020603050405020304" pitchFamily="18" charset="0"/>
              </a:rPr>
              <a:t>Công</a:t>
            </a:r>
            <a:r>
              <a:rPr lang="en-US" sz="9600" b="1" u="sng" dirty="0">
                <a:solidFill>
                  <a:srgbClr val="C00000"/>
                </a:solidFill>
                <a:latin typeface="Times New Roman" panose="02020603050405020304" pitchFamily="18" charset="0"/>
                <a:cs typeface="Times New Roman" panose="02020603050405020304" pitchFamily="18" charset="0"/>
              </a:rPr>
              <a:t> </a:t>
            </a:r>
            <a:r>
              <a:rPr lang="en-US" sz="9600" b="1" u="sng" dirty="0" err="1">
                <a:solidFill>
                  <a:srgbClr val="C00000"/>
                </a:solidFill>
                <a:latin typeface="Times New Roman" panose="02020603050405020304" pitchFamily="18" charset="0"/>
                <a:cs typeface="Times New Roman" panose="02020603050405020304" pitchFamily="18" charset="0"/>
              </a:rPr>
              <a:t>dân</a:t>
            </a:r>
            <a:r>
              <a:rPr lang="en-US" sz="9600" b="1" u="sng" dirty="0">
                <a:solidFill>
                  <a:srgbClr val="C00000"/>
                </a:solidFill>
                <a:latin typeface="Times New Roman" panose="02020603050405020304" pitchFamily="18" charset="0"/>
                <a:cs typeface="Times New Roman" panose="02020603050405020304" pitchFamily="18" charset="0"/>
              </a:rPr>
              <a:t> </a:t>
            </a:r>
            <a:r>
              <a:rPr lang="en-US" sz="9600" b="1" u="sng" dirty="0" err="1">
                <a:solidFill>
                  <a:srgbClr val="C00000"/>
                </a:solidFill>
                <a:latin typeface="Times New Roman" panose="02020603050405020304" pitchFamily="18" charset="0"/>
                <a:cs typeface="Times New Roman" panose="02020603050405020304" pitchFamily="18" charset="0"/>
              </a:rPr>
              <a:t>Việt</a:t>
            </a:r>
            <a:r>
              <a:rPr lang="en-US" sz="9600" b="1" u="sng" dirty="0">
                <a:solidFill>
                  <a:srgbClr val="C00000"/>
                </a:solidFill>
                <a:latin typeface="Times New Roman" panose="02020603050405020304" pitchFamily="18" charset="0"/>
                <a:cs typeface="Times New Roman" panose="02020603050405020304" pitchFamily="18" charset="0"/>
              </a:rPr>
              <a:t> </a:t>
            </a:r>
            <a:r>
              <a:rPr lang="en-US" sz="9600" b="1" u="sng" dirty="0" err="1">
                <a:solidFill>
                  <a:srgbClr val="C00000"/>
                </a:solidFill>
                <a:latin typeface="Times New Roman" panose="02020603050405020304" pitchFamily="18" charset="0"/>
                <a:cs typeface="Times New Roman" panose="02020603050405020304" pitchFamily="18" charset="0"/>
              </a:rPr>
              <a:t>nam</a:t>
            </a:r>
            <a:r>
              <a:rPr lang="en-US" sz="9600" b="1" u="sng" dirty="0">
                <a:solidFill>
                  <a:srgbClr val="C00000"/>
                </a:solidFill>
                <a:latin typeface="Times New Roman" panose="02020603050405020304" pitchFamily="18" charset="0"/>
                <a:cs typeface="Times New Roman" panose="02020603050405020304" pitchFamily="18" charset="0"/>
              </a:rPr>
              <a:t> </a:t>
            </a:r>
            <a:r>
              <a:rPr lang="en-US" sz="9600" b="1" u="sng" dirty="0" err="1">
                <a:solidFill>
                  <a:srgbClr val="C00000"/>
                </a:solidFill>
                <a:latin typeface="Times New Roman" panose="02020603050405020304" pitchFamily="18" charset="0"/>
                <a:cs typeface="Times New Roman" panose="02020603050405020304" pitchFamily="18" charset="0"/>
              </a:rPr>
              <a:t>kết</a:t>
            </a:r>
            <a:r>
              <a:rPr lang="en-US" sz="9600" b="1" u="sng" dirty="0">
                <a:solidFill>
                  <a:srgbClr val="C00000"/>
                </a:solidFill>
                <a:latin typeface="Times New Roman" panose="02020603050405020304" pitchFamily="18" charset="0"/>
                <a:cs typeface="Times New Roman" panose="02020603050405020304" pitchFamily="18" charset="0"/>
              </a:rPr>
              <a:t> </a:t>
            </a:r>
            <a:r>
              <a:rPr lang="en-US" sz="9600" b="1" u="sng" dirty="0" err="1">
                <a:solidFill>
                  <a:srgbClr val="C00000"/>
                </a:solidFill>
                <a:latin typeface="Times New Roman" panose="02020603050405020304" pitchFamily="18" charset="0"/>
                <a:cs typeface="Times New Roman" panose="02020603050405020304" pitchFamily="18" charset="0"/>
              </a:rPr>
              <a:t>hôn</a:t>
            </a:r>
            <a:r>
              <a:rPr lang="en-US" sz="9600" b="1" u="sng" dirty="0">
                <a:solidFill>
                  <a:srgbClr val="C00000"/>
                </a:solidFill>
                <a:latin typeface="Times New Roman" panose="02020603050405020304" pitchFamily="18" charset="0"/>
                <a:cs typeface="Times New Roman" panose="02020603050405020304" pitchFamily="18" charset="0"/>
              </a:rPr>
              <a:t> </a:t>
            </a:r>
            <a:r>
              <a:rPr lang="en-US" sz="9600" b="1" u="sng" dirty="0" err="1">
                <a:solidFill>
                  <a:srgbClr val="C00000"/>
                </a:solidFill>
                <a:latin typeface="Times New Roman" panose="02020603050405020304" pitchFamily="18" charset="0"/>
                <a:cs typeface="Times New Roman" panose="02020603050405020304" pitchFamily="18" charset="0"/>
              </a:rPr>
              <a:t>với</a:t>
            </a:r>
            <a:r>
              <a:rPr lang="en-US" sz="9600" b="1" u="sng" dirty="0">
                <a:solidFill>
                  <a:srgbClr val="C00000"/>
                </a:solidFill>
                <a:latin typeface="Times New Roman" panose="02020603050405020304" pitchFamily="18" charset="0"/>
                <a:cs typeface="Times New Roman" panose="02020603050405020304" pitchFamily="18" charset="0"/>
              </a:rPr>
              <a:t> </a:t>
            </a:r>
            <a:r>
              <a:rPr lang="en-US" sz="9600" b="1" u="sng" dirty="0" err="1">
                <a:solidFill>
                  <a:srgbClr val="C00000"/>
                </a:solidFill>
                <a:latin typeface="Times New Roman" panose="02020603050405020304" pitchFamily="18" charset="0"/>
                <a:cs typeface="Times New Roman" panose="02020603050405020304" pitchFamily="18" charset="0"/>
              </a:rPr>
              <a:t>Công</a:t>
            </a:r>
            <a:r>
              <a:rPr lang="en-US" sz="9600" b="1" u="sng" dirty="0">
                <a:solidFill>
                  <a:srgbClr val="C00000"/>
                </a:solidFill>
                <a:latin typeface="Times New Roman" panose="02020603050405020304" pitchFamily="18" charset="0"/>
                <a:cs typeface="Times New Roman" panose="02020603050405020304" pitchFamily="18" charset="0"/>
              </a:rPr>
              <a:t> </a:t>
            </a:r>
            <a:r>
              <a:rPr lang="en-US" sz="9600" b="1" u="sng" dirty="0" err="1">
                <a:solidFill>
                  <a:srgbClr val="C00000"/>
                </a:solidFill>
                <a:latin typeface="Times New Roman" panose="02020603050405020304" pitchFamily="18" charset="0"/>
                <a:cs typeface="Times New Roman" panose="02020603050405020304" pitchFamily="18" charset="0"/>
              </a:rPr>
              <a:t>dân</a:t>
            </a:r>
            <a:r>
              <a:rPr lang="en-US" sz="9600" b="1" u="sng" dirty="0">
                <a:solidFill>
                  <a:srgbClr val="C00000"/>
                </a:solidFill>
                <a:latin typeface="Times New Roman" panose="02020603050405020304" pitchFamily="18" charset="0"/>
                <a:cs typeface="Times New Roman" panose="02020603050405020304" pitchFamily="18" charset="0"/>
              </a:rPr>
              <a:t> </a:t>
            </a:r>
            <a:r>
              <a:rPr lang="en-US" sz="9600" b="1" u="sng" dirty="0" err="1">
                <a:solidFill>
                  <a:srgbClr val="C00000"/>
                </a:solidFill>
                <a:latin typeface="Times New Roman" panose="02020603050405020304" pitchFamily="18" charset="0"/>
                <a:cs typeface="Times New Roman" panose="02020603050405020304" pitchFamily="18" charset="0"/>
              </a:rPr>
              <a:t>Việt</a:t>
            </a:r>
            <a:r>
              <a:rPr lang="en-US" sz="9600" b="1" u="sng" dirty="0">
                <a:solidFill>
                  <a:srgbClr val="C00000"/>
                </a:solidFill>
                <a:latin typeface="Times New Roman" panose="02020603050405020304" pitchFamily="18" charset="0"/>
                <a:cs typeface="Times New Roman" panose="02020603050405020304" pitchFamily="18" charset="0"/>
              </a:rPr>
              <a:t> </a:t>
            </a:r>
            <a:r>
              <a:rPr lang="en-US" sz="9600" b="1" u="sng" dirty="0" err="1">
                <a:solidFill>
                  <a:srgbClr val="C00000"/>
                </a:solidFill>
                <a:latin typeface="Times New Roman" panose="02020603050405020304" pitchFamily="18" charset="0"/>
                <a:cs typeface="Times New Roman" panose="02020603050405020304" pitchFamily="18" charset="0"/>
              </a:rPr>
              <a:t>nam</a:t>
            </a:r>
            <a:r>
              <a:rPr lang="en-US" sz="9600" b="1" dirty="0">
                <a:solidFill>
                  <a:srgbClr val="C00000"/>
                </a:solidFill>
                <a:latin typeface="Times New Roman" panose="02020603050405020304" pitchFamily="18" charset="0"/>
                <a:cs typeface="Times New Roman" panose="02020603050405020304" pitchFamily="18" charset="0"/>
              </a:rPr>
              <a:t>:</a:t>
            </a:r>
          </a:p>
          <a:p>
            <a:pPr marL="274320" indent="-274320" algn="just" eaLnBrk="1" fontAlgn="auto" hangingPunct="1">
              <a:lnSpc>
                <a:spcPct val="132000"/>
              </a:lnSpc>
              <a:spcBef>
                <a:spcPts val="580"/>
              </a:spcBef>
              <a:spcAft>
                <a:spcPts val="0"/>
              </a:spcAft>
              <a:buClrTx/>
              <a:buFont typeface="Wingdings" panose="05000000000000000000" pitchFamily="2" charset="2"/>
              <a:buChar char="§"/>
              <a:defRPr/>
            </a:pPr>
            <a:r>
              <a:rPr lang="en-US" sz="9600" b="1" dirty="0">
                <a:latin typeface="Times New Roman" panose="02020603050405020304" pitchFamily="18" charset="0"/>
                <a:cs typeface="Times New Roman" panose="02020603050405020304" pitchFamily="18" charset="0"/>
              </a:rPr>
              <a:t>Tr</a:t>
            </a:r>
            <a:r>
              <a:rPr lang="vi-VN" sz="9600" b="1" dirty="0">
                <a:latin typeface="Times New Roman" panose="02020603050405020304" pitchFamily="18" charset="0"/>
                <a:cs typeface="Times New Roman" panose="02020603050405020304" pitchFamily="18" charset="0"/>
              </a:rPr>
              <a:t>ườ</a:t>
            </a:r>
            <a:r>
              <a:rPr lang="en-US" sz="9600" b="1" dirty="0">
                <a:latin typeface="Times New Roman" panose="02020603050405020304" pitchFamily="18" charset="0"/>
                <a:cs typeface="Times New Roman" panose="02020603050405020304" pitchFamily="18" charset="0"/>
              </a:rPr>
              <a:t>ng </a:t>
            </a:r>
            <a:r>
              <a:rPr lang="en-US" sz="9600" b="1" dirty="0" err="1">
                <a:latin typeface="Times New Roman" panose="02020603050405020304" pitchFamily="18" charset="0"/>
                <a:cs typeface="Times New Roman" panose="02020603050405020304" pitchFamily="18" charset="0"/>
              </a:rPr>
              <a:t>hợp</a:t>
            </a:r>
            <a:r>
              <a:rPr lang="en-US" sz="9600" b="1" dirty="0">
                <a:latin typeface="Times New Roman" panose="02020603050405020304" pitchFamily="18" charset="0"/>
                <a:cs typeface="Times New Roman" panose="02020603050405020304" pitchFamily="18" charset="0"/>
              </a:rPr>
              <a:t> </a:t>
            </a:r>
            <a:r>
              <a:rPr lang="en-US" sz="9600" b="1" dirty="0" err="1">
                <a:latin typeface="Times New Roman" panose="02020603050405020304" pitchFamily="18" charset="0"/>
                <a:cs typeface="Times New Roman" panose="02020603050405020304" pitchFamily="18" charset="0"/>
              </a:rPr>
              <a:t>cả</a:t>
            </a:r>
            <a:r>
              <a:rPr lang="en-US" sz="9600" b="1" dirty="0">
                <a:latin typeface="Times New Roman" panose="02020603050405020304" pitchFamily="18" charset="0"/>
                <a:cs typeface="Times New Roman" panose="02020603050405020304" pitchFamily="18" charset="0"/>
              </a:rPr>
              <a:t> </a:t>
            </a:r>
            <a:r>
              <a:rPr lang="en-US" sz="9600" b="1" dirty="0" err="1">
                <a:latin typeface="Times New Roman" panose="02020603050405020304" pitchFamily="18" charset="0"/>
                <a:cs typeface="Times New Roman" panose="02020603050405020304" pitchFamily="18" charset="0"/>
              </a:rPr>
              <a:t>hai</a:t>
            </a:r>
            <a:r>
              <a:rPr lang="en-US" sz="9600" b="1" dirty="0">
                <a:latin typeface="Times New Roman" panose="02020603050405020304" pitchFamily="18" charset="0"/>
                <a:cs typeface="Times New Roman" panose="02020603050405020304" pitchFamily="18" charset="0"/>
              </a:rPr>
              <a:t> </a:t>
            </a:r>
            <a:r>
              <a:rPr lang="vi-VN" sz="9600" b="1" dirty="0">
                <a:latin typeface="Times New Roman" panose="02020603050405020304" pitchFamily="18" charset="0"/>
                <a:cs typeface="Times New Roman" panose="02020603050405020304" pitchFamily="18" charset="0"/>
              </a:rPr>
              <a:t>định</a:t>
            </a:r>
            <a:r>
              <a:rPr lang="en-US" sz="9600" b="1" dirty="0">
                <a:latin typeface="Times New Roman" panose="02020603050405020304" pitchFamily="18" charset="0"/>
                <a:cs typeface="Times New Roman" panose="02020603050405020304" pitchFamily="18" charset="0"/>
              </a:rPr>
              <a:t> c</a:t>
            </a:r>
            <a:r>
              <a:rPr lang="vi-VN" sz="9600" b="1" dirty="0">
                <a:latin typeface="Times New Roman" panose="02020603050405020304" pitchFamily="18" charset="0"/>
                <a:cs typeface="Times New Roman" panose="02020603050405020304" pitchFamily="18" charset="0"/>
              </a:rPr>
              <a:t>ư</a:t>
            </a:r>
            <a:r>
              <a:rPr lang="en-US" sz="9600" b="1" dirty="0">
                <a:latin typeface="Times New Roman" panose="02020603050405020304" pitchFamily="18" charset="0"/>
                <a:cs typeface="Times New Roman" panose="02020603050405020304" pitchFamily="18" charset="0"/>
              </a:rPr>
              <a:t> ở </a:t>
            </a:r>
            <a:r>
              <a:rPr lang="en-US" sz="9600" b="1" dirty="0" err="1">
                <a:latin typeface="Times New Roman" panose="02020603050405020304" pitchFamily="18" charset="0"/>
                <a:cs typeface="Times New Roman" panose="02020603050405020304" pitchFamily="18" charset="0"/>
              </a:rPr>
              <a:t>Việt</a:t>
            </a:r>
            <a:r>
              <a:rPr lang="en-US" sz="9600" b="1" dirty="0">
                <a:latin typeface="Times New Roman" panose="02020603050405020304" pitchFamily="18" charset="0"/>
                <a:cs typeface="Times New Roman" panose="02020603050405020304" pitchFamily="18" charset="0"/>
              </a:rPr>
              <a:t> </a:t>
            </a:r>
            <a:r>
              <a:rPr lang="en-US" sz="9600" b="1" dirty="0" err="1">
                <a:latin typeface="Times New Roman" panose="02020603050405020304" pitchFamily="18" charset="0"/>
                <a:cs typeface="Times New Roman" panose="02020603050405020304" pitchFamily="18" charset="0"/>
              </a:rPr>
              <a:t>nam</a:t>
            </a:r>
            <a:r>
              <a:rPr lang="en-US" sz="9600" b="1"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Ủy</a:t>
            </a:r>
            <a:r>
              <a:rPr lang="en-US" sz="9600" dirty="0">
                <a:latin typeface="Times New Roman" panose="02020603050405020304" pitchFamily="18" charset="0"/>
                <a:cs typeface="Times New Roman" panose="02020603050405020304" pitchFamily="18" charset="0"/>
              </a:rPr>
              <a:t> ban </a:t>
            </a:r>
            <a:r>
              <a:rPr lang="en-US" sz="9600" dirty="0" err="1">
                <a:latin typeface="Times New Roman" panose="02020603050405020304" pitchFamily="18" charset="0"/>
                <a:cs typeface="Times New Roman" panose="02020603050405020304" pitchFamily="18" charset="0"/>
              </a:rPr>
              <a:t>nhân</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dân</a:t>
            </a:r>
            <a:r>
              <a:rPr lang="en-US" sz="9600" dirty="0">
                <a:latin typeface="Times New Roman" panose="02020603050405020304" pitchFamily="18" charset="0"/>
                <a:cs typeface="Times New Roman" panose="02020603050405020304" pitchFamily="18" charset="0"/>
              </a:rPr>
              <a:t> (UBND) </a:t>
            </a:r>
            <a:r>
              <a:rPr lang="en-US" sz="9600" dirty="0" err="1">
                <a:latin typeface="Times New Roman" panose="02020603050405020304" pitchFamily="18" charset="0"/>
                <a:cs typeface="Times New Roman" panose="02020603050405020304" pitchFamily="18" charset="0"/>
              </a:rPr>
              <a:t>xã</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phường</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thị</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trấn</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nơi</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cư</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trú</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của</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một</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trong</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hai</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bên</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kết</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hôn</a:t>
            </a:r>
            <a:r>
              <a:rPr lang="en-US" sz="9600" dirty="0">
                <a:latin typeface="Times New Roman" panose="02020603050405020304" pitchFamily="18" charset="0"/>
                <a:cs typeface="Times New Roman" panose="02020603050405020304" pitchFamily="18" charset="0"/>
              </a:rPr>
              <a:t>.</a:t>
            </a:r>
          </a:p>
          <a:p>
            <a:pPr marL="274320" indent="-274320" algn="just" eaLnBrk="1" fontAlgn="auto" hangingPunct="1">
              <a:lnSpc>
                <a:spcPct val="132000"/>
              </a:lnSpc>
              <a:spcBef>
                <a:spcPts val="580"/>
              </a:spcBef>
              <a:spcAft>
                <a:spcPts val="0"/>
              </a:spcAft>
              <a:buClrTx/>
              <a:buFont typeface="Wingdings" panose="05000000000000000000" pitchFamily="2" charset="2"/>
              <a:buChar char="§"/>
              <a:defRPr/>
            </a:pPr>
            <a:r>
              <a:rPr lang="en-US" sz="9600" b="1" dirty="0">
                <a:latin typeface="Times New Roman" panose="02020603050405020304" pitchFamily="18" charset="0"/>
                <a:cs typeface="Times New Roman" panose="02020603050405020304" pitchFamily="18" charset="0"/>
              </a:rPr>
              <a:t>Tr</a:t>
            </a:r>
            <a:r>
              <a:rPr lang="vi-VN" sz="9600" b="1" dirty="0">
                <a:latin typeface="Times New Roman" panose="02020603050405020304" pitchFamily="18" charset="0"/>
                <a:cs typeface="Times New Roman" panose="02020603050405020304" pitchFamily="18" charset="0"/>
              </a:rPr>
              <a:t>ườ</a:t>
            </a:r>
            <a:r>
              <a:rPr lang="en-US" sz="9600" b="1" dirty="0">
                <a:latin typeface="Times New Roman" panose="02020603050405020304" pitchFamily="18" charset="0"/>
                <a:cs typeface="Times New Roman" panose="02020603050405020304" pitchFamily="18" charset="0"/>
              </a:rPr>
              <a:t>ng </a:t>
            </a:r>
            <a:r>
              <a:rPr lang="en-US" sz="9600" b="1" dirty="0" err="1">
                <a:latin typeface="Times New Roman" panose="02020603050405020304" pitchFamily="18" charset="0"/>
                <a:cs typeface="Times New Roman" panose="02020603050405020304" pitchFamily="18" charset="0"/>
              </a:rPr>
              <a:t>hợp</a:t>
            </a:r>
            <a:r>
              <a:rPr lang="en-US" sz="9600" b="1" dirty="0">
                <a:latin typeface="Times New Roman" panose="02020603050405020304" pitchFamily="18" charset="0"/>
                <a:cs typeface="Times New Roman" panose="02020603050405020304" pitchFamily="18" charset="0"/>
              </a:rPr>
              <a:t> </a:t>
            </a:r>
            <a:r>
              <a:rPr lang="en-US" sz="9600" b="1" dirty="0" err="1">
                <a:latin typeface="Times New Roman" panose="02020603050405020304" pitchFamily="18" charset="0"/>
                <a:cs typeface="Times New Roman" panose="02020603050405020304" pitchFamily="18" charset="0"/>
              </a:rPr>
              <a:t>cả</a:t>
            </a:r>
            <a:r>
              <a:rPr lang="en-US" sz="9600" b="1" dirty="0">
                <a:latin typeface="Times New Roman" panose="02020603050405020304" pitchFamily="18" charset="0"/>
                <a:cs typeface="Times New Roman" panose="02020603050405020304" pitchFamily="18" charset="0"/>
              </a:rPr>
              <a:t> </a:t>
            </a:r>
            <a:r>
              <a:rPr lang="en-US" sz="9600" b="1" dirty="0" err="1">
                <a:latin typeface="Times New Roman" panose="02020603050405020304" pitchFamily="18" charset="0"/>
                <a:cs typeface="Times New Roman" panose="02020603050405020304" pitchFamily="18" charset="0"/>
              </a:rPr>
              <a:t>hai</a:t>
            </a:r>
            <a:r>
              <a:rPr lang="en-US" sz="9600" b="1" dirty="0">
                <a:latin typeface="Times New Roman" panose="02020603050405020304" pitchFamily="18" charset="0"/>
                <a:cs typeface="Times New Roman" panose="02020603050405020304" pitchFamily="18" charset="0"/>
              </a:rPr>
              <a:t> ho</a:t>
            </a:r>
            <a:r>
              <a:rPr lang="vi-VN" sz="9600" b="1" dirty="0">
                <a:latin typeface="Times New Roman" panose="02020603050405020304" pitchFamily="18" charset="0"/>
                <a:cs typeface="Times New Roman" panose="02020603050405020304" pitchFamily="18" charset="0"/>
              </a:rPr>
              <a:t>ặ</a:t>
            </a:r>
            <a:r>
              <a:rPr lang="en-US" sz="9600" b="1" dirty="0">
                <a:latin typeface="Times New Roman" panose="02020603050405020304" pitchFamily="18" charset="0"/>
                <a:cs typeface="Times New Roman" panose="02020603050405020304" pitchFamily="18" charset="0"/>
              </a:rPr>
              <a:t>c </a:t>
            </a:r>
            <a:r>
              <a:rPr lang="en-US" sz="9600" b="1" dirty="0" err="1">
                <a:latin typeface="Times New Roman" panose="02020603050405020304" pitchFamily="18" charset="0"/>
                <a:cs typeface="Times New Roman" panose="02020603050405020304" pitchFamily="18" charset="0"/>
              </a:rPr>
              <a:t>một</a:t>
            </a:r>
            <a:r>
              <a:rPr lang="en-US" sz="9600" b="1" dirty="0">
                <a:latin typeface="Times New Roman" panose="02020603050405020304" pitchFamily="18" charset="0"/>
                <a:cs typeface="Times New Roman" panose="02020603050405020304" pitchFamily="18" charset="0"/>
              </a:rPr>
              <a:t> ng</a:t>
            </a:r>
            <a:r>
              <a:rPr lang="vi-VN" sz="9600" b="1" dirty="0">
                <a:latin typeface="Times New Roman" panose="02020603050405020304" pitchFamily="18" charset="0"/>
                <a:cs typeface="Times New Roman" panose="02020603050405020304" pitchFamily="18" charset="0"/>
              </a:rPr>
              <a:t>ườ</a:t>
            </a:r>
            <a:r>
              <a:rPr lang="en-US" sz="9600" b="1" dirty="0" err="1">
                <a:latin typeface="Times New Roman" panose="02020603050405020304" pitchFamily="18" charset="0"/>
                <a:cs typeface="Times New Roman" panose="02020603050405020304" pitchFamily="18" charset="0"/>
              </a:rPr>
              <a:t>i</a:t>
            </a:r>
            <a:r>
              <a:rPr lang="en-US" sz="9600" b="1" dirty="0">
                <a:latin typeface="Times New Roman" panose="02020603050405020304" pitchFamily="18" charset="0"/>
                <a:cs typeface="Times New Roman" panose="02020603050405020304" pitchFamily="18" charset="0"/>
              </a:rPr>
              <a:t> </a:t>
            </a:r>
            <a:r>
              <a:rPr lang="vi-VN" sz="9600" b="1" dirty="0">
                <a:latin typeface="Times New Roman" panose="02020603050405020304" pitchFamily="18" charset="0"/>
                <a:cs typeface="Times New Roman" panose="02020603050405020304" pitchFamily="18" charset="0"/>
              </a:rPr>
              <a:t>định</a:t>
            </a:r>
            <a:r>
              <a:rPr lang="en-US" sz="9600" b="1" dirty="0">
                <a:latin typeface="Times New Roman" panose="02020603050405020304" pitchFamily="18" charset="0"/>
                <a:cs typeface="Times New Roman" panose="02020603050405020304" pitchFamily="18" charset="0"/>
              </a:rPr>
              <a:t> c</a:t>
            </a:r>
            <a:r>
              <a:rPr lang="vi-VN" sz="9600" b="1" dirty="0">
                <a:latin typeface="Times New Roman" panose="02020603050405020304" pitchFamily="18" charset="0"/>
                <a:cs typeface="Times New Roman" panose="02020603050405020304" pitchFamily="18" charset="0"/>
              </a:rPr>
              <a:t>ư</a:t>
            </a:r>
            <a:r>
              <a:rPr lang="en-US" sz="9600" b="1" dirty="0">
                <a:latin typeface="Times New Roman" panose="02020603050405020304" pitchFamily="18" charset="0"/>
                <a:cs typeface="Times New Roman" panose="02020603050405020304" pitchFamily="18" charset="0"/>
              </a:rPr>
              <a:t> ở n</a:t>
            </a:r>
            <a:r>
              <a:rPr lang="vi-VN" sz="9600" b="1" dirty="0">
                <a:latin typeface="Times New Roman" panose="02020603050405020304" pitchFamily="18" charset="0"/>
                <a:cs typeface="Times New Roman" panose="02020603050405020304" pitchFamily="18" charset="0"/>
              </a:rPr>
              <a:t>ướ</a:t>
            </a:r>
            <a:r>
              <a:rPr lang="en-US" sz="9600" b="1" dirty="0">
                <a:latin typeface="Times New Roman" panose="02020603050405020304" pitchFamily="18" charset="0"/>
                <a:cs typeface="Times New Roman" panose="02020603050405020304" pitchFamily="18" charset="0"/>
              </a:rPr>
              <a:t>c </a:t>
            </a:r>
            <a:r>
              <a:rPr lang="en-US" sz="9600" b="1" dirty="0" err="1">
                <a:latin typeface="Times New Roman" panose="02020603050405020304" pitchFamily="18" charset="0"/>
                <a:cs typeface="Times New Roman" panose="02020603050405020304" pitchFamily="18" charset="0"/>
              </a:rPr>
              <a:t>ngoài</a:t>
            </a:r>
            <a:r>
              <a:rPr lang="en-US" sz="9600" b="1" dirty="0">
                <a:latin typeface="Times New Roman" panose="02020603050405020304" pitchFamily="18" charset="0"/>
                <a:cs typeface="Times New Roman" panose="02020603050405020304" pitchFamily="18" charset="0"/>
              </a:rPr>
              <a:t>: </a:t>
            </a:r>
            <a:r>
              <a:rPr lang="en-US" sz="9600" dirty="0">
                <a:latin typeface="Times New Roman" panose="02020603050405020304" pitchFamily="18" charset="0"/>
                <a:cs typeface="Times New Roman" panose="02020603050405020304" pitchFamily="18" charset="0"/>
              </a:rPr>
              <a:t>C</a:t>
            </a:r>
            <a:r>
              <a:rPr lang="vi-VN" sz="9600" dirty="0">
                <a:latin typeface="Times New Roman" panose="02020603050405020304" pitchFamily="18" charset="0"/>
                <a:cs typeface="Times New Roman" panose="02020603050405020304" pitchFamily="18" charset="0"/>
              </a:rPr>
              <a:t>ơ </a:t>
            </a:r>
            <a:r>
              <a:rPr lang="en-US" sz="9600" dirty="0" err="1">
                <a:latin typeface="Times New Roman" panose="02020603050405020304" pitchFamily="18" charset="0"/>
                <a:cs typeface="Times New Roman" panose="02020603050405020304" pitchFamily="18" charset="0"/>
              </a:rPr>
              <a:t>quan</a:t>
            </a:r>
            <a:r>
              <a:rPr lang="en-US" sz="9600" dirty="0">
                <a:latin typeface="Times New Roman" panose="02020603050405020304" pitchFamily="18" charset="0"/>
                <a:cs typeface="Times New Roman" panose="02020603050405020304" pitchFamily="18" charset="0"/>
              </a:rPr>
              <a:t> </a:t>
            </a:r>
            <a:r>
              <a:rPr lang="vi-VN" sz="9600" dirty="0">
                <a:latin typeface="Times New Roman" panose="02020603050405020304" pitchFamily="18" charset="0"/>
                <a:cs typeface="Times New Roman" panose="02020603050405020304" pitchFamily="18" charset="0"/>
              </a:rPr>
              <a:t>đại diện ngoại giao, </a:t>
            </a:r>
            <a:r>
              <a:rPr lang="en-US" sz="9600" dirty="0">
                <a:latin typeface="Times New Roman" panose="02020603050405020304" pitchFamily="18" charset="0"/>
                <a:cs typeface="Times New Roman" panose="02020603050405020304" pitchFamily="18" charset="0"/>
              </a:rPr>
              <a:t>C</a:t>
            </a:r>
            <a:r>
              <a:rPr lang="vi-VN" sz="9600" dirty="0">
                <a:latin typeface="Times New Roman" panose="02020603050405020304" pitchFamily="18" charset="0"/>
                <a:cs typeface="Times New Roman" panose="02020603050405020304" pitchFamily="18" charset="0"/>
              </a:rPr>
              <a:t>ơ </a:t>
            </a:r>
            <a:r>
              <a:rPr lang="en-US" sz="9600" dirty="0" err="1">
                <a:latin typeface="Times New Roman" panose="02020603050405020304" pitchFamily="18" charset="0"/>
                <a:cs typeface="Times New Roman" panose="02020603050405020304" pitchFamily="18" charset="0"/>
              </a:rPr>
              <a:t>quan</a:t>
            </a:r>
            <a:r>
              <a:rPr lang="vi-VN" sz="9600" dirty="0">
                <a:latin typeface="Times New Roman" panose="02020603050405020304" pitchFamily="18" charset="0"/>
                <a:cs typeface="Times New Roman" panose="02020603050405020304" pitchFamily="18" charset="0"/>
              </a:rPr>
              <a:t> đại diện lãnh sự và </a:t>
            </a:r>
            <a:r>
              <a:rPr lang="en-US" sz="9600" dirty="0">
                <a:latin typeface="Times New Roman" panose="02020603050405020304" pitchFamily="18" charset="0"/>
                <a:cs typeface="Times New Roman" panose="02020603050405020304" pitchFamily="18" charset="0"/>
              </a:rPr>
              <a:t>C</a:t>
            </a:r>
            <a:r>
              <a:rPr lang="vi-VN" sz="9600" dirty="0">
                <a:latin typeface="Times New Roman" panose="02020603050405020304" pitchFamily="18" charset="0"/>
                <a:cs typeface="Times New Roman" panose="02020603050405020304" pitchFamily="18" charset="0"/>
              </a:rPr>
              <a:t>ơ </a:t>
            </a:r>
            <a:r>
              <a:rPr lang="en-US" sz="9600" dirty="0" err="1">
                <a:latin typeface="Times New Roman" panose="02020603050405020304" pitchFamily="18" charset="0"/>
                <a:cs typeface="Times New Roman" panose="02020603050405020304" pitchFamily="18" charset="0"/>
              </a:rPr>
              <a:t>quan</a:t>
            </a:r>
            <a:r>
              <a:rPr lang="en-US" sz="9600" dirty="0">
                <a:latin typeface="Times New Roman" panose="02020603050405020304" pitchFamily="18" charset="0"/>
                <a:cs typeface="Times New Roman" panose="02020603050405020304" pitchFamily="18" charset="0"/>
              </a:rPr>
              <a:t> </a:t>
            </a:r>
            <a:r>
              <a:rPr lang="vi-VN" sz="9600" dirty="0">
                <a:latin typeface="Times New Roman" panose="02020603050405020304" pitchFamily="18" charset="0"/>
                <a:cs typeface="Times New Roman" panose="02020603050405020304" pitchFamily="18" charset="0"/>
              </a:rPr>
              <a:t>khác được ủy quyền thực hiện chức năng lãnh sự của </a:t>
            </a:r>
            <a:r>
              <a:rPr lang="en-US" sz="9600" dirty="0" err="1">
                <a:latin typeface="Times New Roman" panose="02020603050405020304" pitchFamily="18" charset="0"/>
                <a:cs typeface="Times New Roman" panose="02020603050405020304" pitchFamily="18" charset="0"/>
              </a:rPr>
              <a:t>Việt</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nam</a:t>
            </a:r>
            <a:r>
              <a:rPr lang="en-US" sz="9600" dirty="0">
                <a:latin typeface="Times New Roman" panose="02020603050405020304" pitchFamily="18" charset="0"/>
                <a:cs typeface="Times New Roman" panose="02020603050405020304" pitchFamily="18" charset="0"/>
              </a:rPr>
              <a:t> </a:t>
            </a:r>
            <a:r>
              <a:rPr lang="vi-VN" sz="9600" dirty="0">
                <a:latin typeface="Times New Roman" panose="02020603050405020304" pitchFamily="18" charset="0"/>
                <a:cs typeface="Times New Roman" panose="02020603050405020304" pitchFamily="18" charset="0"/>
              </a:rPr>
              <a:t>ở nước ngoài</a:t>
            </a:r>
            <a:r>
              <a:rPr lang="en-US" sz="9600" dirty="0">
                <a:latin typeface="Times New Roman" panose="02020603050405020304" pitchFamily="18" charset="0"/>
                <a:cs typeface="Times New Roman" panose="02020603050405020304" pitchFamily="18" charset="0"/>
              </a:rPr>
              <a:t> ho</a:t>
            </a:r>
            <a:r>
              <a:rPr lang="vi-VN" sz="9600" dirty="0">
                <a:latin typeface="Times New Roman" panose="02020603050405020304" pitchFamily="18" charset="0"/>
                <a:cs typeface="Times New Roman" panose="02020603050405020304" pitchFamily="18" charset="0"/>
              </a:rPr>
              <a:t>ặ</a:t>
            </a:r>
            <a:r>
              <a:rPr lang="en-US" sz="9600" dirty="0">
                <a:latin typeface="Times New Roman" panose="02020603050405020304" pitchFamily="18" charset="0"/>
                <a:cs typeface="Times New Roman" panose="02020603050405020304" pitchFamily="18" charset="0"/>
              </a:rPr>
              <a:t>c UBND </a:t>
            </a:r>
            <a:r>
              <a:rPr lang="vi-VN" sz="9600" dirty="0">
                <a:latin typeface="Times New Roman" panose="02020603050405020304" pitchFamily="18" charset="0"/>
                <a:cs typeface="Times New Roman" panose="02020603050405020304" pitchFamily="18" charset="0"/>
              </a:rPr>
              <a:t>cấp </a:t>
            </a:r>
            <a:r>
              <a:rPr lang="en-US" sz="9600" dirty="0" err="1">
                <a:latin typeface="Times New Roman" panose="02020603050405020304" pitchFamily="18" charset="0"/>
                <a:cs typeface="Times New Roman" panose="02020603050405020304" pitchFamily="18" charset="0"/>
              </a:rPr>
              <a:t>huyện</a:t>
            </a:r>
            <a:r>
              <a:rPr lang="vi-VN" sz="9600" dirty="0">
                <a:latin typeface="Times New Roman" panose="02020603050405020304" pitchFamily="18" charset="0"/>
                <a:cs typeface="Times New Roman" panose="02020603050405020304" pitchFamily="18" charset="0"/>
              </a:rPr>
              <a:t>, nơi đăng ký thường trú của </a:t>
            </a:r>
            <a:r>
              <a:rPr lang="en-US" sz="9600" dirty="0" err="1">
                <a:latin typeface="Times New Roman" panose="02020603050405020304" pitchFamily="18" charset="0"/>
                <a:cs typeface="Times New Roman" panose="02020603050405020304" pitchFamily="18" charset="0"/>
              </a:rPr>
              <a:t>Công</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dân</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Việt</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nam</a:t>
            </a:r>
            <a:r>
              <a:rPr lang="en-US" sz="9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02294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E4188-FBA4-87F0-F3D3-1A0C9B67EEA9}"/>
              </a:ext>
            </a:extLst>
          </p:cNvPr>
          <p:cNvSpPr>
            <a:spLocks noGrp="1"/>
          </p:cNvSpPr>
          <p:nvPr>
            <p:ph idx="1"/>
          </p:nvPr>
        </p:nvSpPr>
        <p:spPr>
          <a:xfrm>
            <a:off x="440871" y="326571"/>
            <a:ext cx="11310257" cy="6161315"/>
          </a:xfrm>
        </p:spPr>
        <p:txBody>
          <a:bodyPr>
            <a:normAutofit/>
          </a:bodyPr>
          <a:lstStyle/>
          <a:p>
            <a:pPr marL="0" indent="0" algn="just" eaLnBrk="1" fontAlgn="auto" hangingPunct="1">
              <a:lnSpc>
                <a:spcPct val="140000"/>
              </a:lnSpc>
              <a:spcBef>
                <a:spcPts val="580"/>
              </a:spcBef>
              <a:spcAft>
                <a:spcPts val="0"/>
              </a:spcAft>
              <a:buClrTx/>
              <a:buFont typeface="Wingdings" panose="05000000000000000000" pitchFamily="2" charset="2"/>
              <a:buNone/>
              <a:defRPr/>
            </a:pPr>
            <a:r>
              <a:rPr lang="en-US" sz="3000" b="1" u="sng" dirty="0" err="1">
                <a:solidFill>
                  <a:srgbClr val="C00000"/>
                </a:solidFill>
                <a:latin typeface="Times New Roman" panose="02020603050405020304" pitchFamily="18" charset="0"/>
                <a:cs typeface="Times New Roman" panose="02020603050405020304" pitchFamily="18" charset="0"/>
              </a:rPr>
              <a:t>Công</a:t>
            </a:r>
            <a:r>
              <a:rPr lang="en-US" sz="3000" b="1" u="sng" dirty="0">
                <a:solidFill>
                  <a:srgbClr val="C00000"/>
                </a:solidFill>
                <a:latin typeface="Times New Roman" panose="02020603050405020304" pitchFamily="18" charset="0"/>
                <a:cs typeface="Times New Roman" panose="02020603050405020304" pitchFamily="18" charset="0"/>
              </a:rPr>
              <a:t> </a:t>
            </a:r>
            <a:r>
              <a:rPr lang="en-US" sz="3000" b="1" u="sng" dirty="0" err="1">
                <a:solidFill>
                  <a:srgbClr val="C00000"/>
                </a:solidFill>
                <a:latin typeface="Times New Roman" panose="02020603050405020304" pitchFamily="18" charset="0"/>
                <a:cs typeface="Times New Roman" panose="02020603050405020304" pitchFamily="18" charset="0"/>
              </a:rPr>
              <a:t>dân</a:t>
            </a:r>
            <a:r>
              <a:rPr lang="en-US" sz="3000" b="1" u="sng" dirty="0">
                <a:solidFill>
                  <a:srgbClr val="C00000"/>
                </a:solidFill>
                <a:latin typeface="Times New Roman" panose="02020603050405020304" pitchFamily="18" charset="0"/>
                <a:cs typeface="Times New Roman" panose="02020603050405020304" pitchFamily="18" charset="0"/>
              </a:rPr>
              <a:t> </a:t>
            </a:r>
            <a:r>
              <a:rPr lang="en-US" sz="3000" b="1" u="sng" dirty="0" err="1">
                <a:solidFill>
                  <a:srgbClr val="C00000"/>
                </a:solidFill>
                <a:latin typeface="Times New Roman" panose="02020603050405020304" pitchFamily="18" charset="0"/>
                <a:cs typeface="Times New Roman" panose="02020603050405020304" pitchFamily="18" charset="0"/>
              </a:rPr>
              <a:t>Việt</a:t>
            </a:r>
            <a:r>
              <a:rPr lang="en-US" sz="3000" b="1" u="sng" dirty="0">
                <a:solidFill>
                  <a:srgbClr val="C00000"/>
                </a:solidFill>
                <a:latin typeface="Times New Roman" panose="02020603050405020304" pitchFamily="18" charset="0"/>
                <a:cs typeface="Times New Roman" panose="02020603050405020304" pitchFamily="18" charset="0"/>
              </a:rPr>
              <a:t> </a:t>
            </a:r>
            <a:r>
              <a:rPr lang="en-US" sz="3000" b="1" u="sng" dirty="0" err="1">
                <a:solidFill>
                  <a:srgbClr val="C00000"/>
                </a:solidFill>
                <a:latin typeface="Times New Roman" panose="02020603050405020304" pitchFamily="18" charset="0"/>
                <a:cs typeface="Times New Roman" panose="02020603050405020304" pitchFamily="18" charset="0"/>
              </a:rPr>
              <a:t>nam</a:t>
            </a:r>
            <a:r>
              <a:rPr lang="en-US" sz="3000" b="1" u="sng" dirty="0">
                <a:solidFill>
                  <a:srgbClr val="C00000"/>
                </a:solidFill>
                <a:latin typeface="Times New Roman" panose="02020603050405020304" pitchFamily="18" charset="0"/>
                <a:cs typeface="Times New Roman" panose="02020603050405020304" pitchFamily="18" charset="0"/>
              </a:rPr>
              <a:t> </a:t>
            </a:r>
            <a:r>
              <a:rPr lang="en-US" sz="3000" b="1" u="sng" dirty="0" err="1">
                <a:solidFill>
                  <a:srgbClr val="C00000"/>
                </a:solidFill>
                <a:latin typeface="Times New Roman" panose="02020603050405020304" pitchFamily="18" charset="0"/>
                <a:cs typeface="Times New Roman" panose="02020603050405020304" pitchFamily="18" charset="0"/>
              </a:rPr>
              <a:t>kết</a:t>
            </a:r>
            <a:r>
              <a:rPr lang="en-US" sz="3000" b="1" u="sng" dirty="0">
                <a:solidFill>
                  <a:srgbClr val="C00000"/>
                </a:solidFill>
                <a:latin typeface="Times New Roman" panose="02020603050405020304" pitchFamily="18" charset="0"/>
                <a:cs typeface="Times New Roman" panose="02020603050405020304" pitchFamily="18" charset="0"/>
              </a:rPr>
              <a:t> </a:t>
            </a:r>
            <a:r>
              <a:rPr lang="en-US" sz="3000" b="1" u="sng" dirty="0" err="1">
                <a:solidFill>
                  <a:srgbClr val="C00000"/>
                </a:solidFill>
                <a:latin typeface="Times New Roman" panose="02020603050405020304" pitchFamily="18" charset="0"/>
                <a:cs typeface="Times New Roman" panose="02020603050405020304" pitchFamily="18" charset="0"/>
              </a:rPr>
              <a:t>hôn</a:t>
            </a:r>
            <a:r>
              <a:rPr lang="en-US" sz="3000" b="1" u="sng" dirty="0">
                <a:solidFill>
                  <a:srgbClr val="C00000"/>
                </a:solidFill>
                <a:latin typeface="Times New Roman" panose="02020603050405020304" pitchFamily="18" charset="0"/>
                <a:cs typeface="Times New Roman" panose="02020603050405020304" pitchFamily="18" charset="0"/>
              </a:rPr>
              <a:t> </a:t>
            </a:r>
            <a:r>
              <a:rPr lang="en-US" sz="3000" b="1" u="sng" dirty="0" err="1">
                <a:solidFill>
                  <a:srgbClr val="C00000"/>
                </a:solidFill>
                <a:latin typeface="Times New Roman" panose="02020603050405020304" pitchFamily="18" charset="0"/>
                <a:cs typeface="Times New Roman" panose="02020603050405020304" pitchFamily="18" charset="0"/>
              </a:rPr>
              <a:t>với</a:t>
            </a:r>
            <a:r>
              <a:rPr lang="en-US" sz="3000" b="1" u="sng" dirty="0">
                <a:solidFill>
                  <a:srgbClr val="C00000"/>
                </a:solidFill>
                <a:latin typeface="Times New Roman" panose="02020603050405020304" pitchFamily="18" charset="0"/>
                <a:cs typeface="Times New Roman" panose="02020603050405020304" pitchFamily="18" charset="0"/>
              </a:rPr>
              <a:t> Ng</a:t>
            </a:r>
            <a:r>
              <a:rPr lang="vi-VN" sz="3000" b="1" u="sng" dirty="0">
                <a:solidFill>
                  <a:srgbClr val="C00000"/>
                </a:solidFill>
                <a:latin typeface="Times New Roman" panose="02020603050405020304" pitchFamily="18" charset="0"/>
                <a:cs typeface="Times New Roman" panose="02020603050405020304" pitchFamily="18" charset="0"/>
              </a:rPr>
              <a:t>ườ</a:t>
            </a:r>
            <a:r>
              <a:rPr lang="en-US" sz="3000" b="1" u="sng" dirty="0" err="1">
                <a:solidFill>
                  <a:srgbClr val="C00000"/>
                </a:solidFill>
                <a:latin typeface="Times New Roman" panose="02020603050405020304" pitchFamily="18" charset="0"/>
                <a:cs typeface="Times New Roman" panose="02020603050405020304" pitchFamily="18" charset="0"/>
              </a:rPr>
              <a:t>i</a:t>
            </a:r>
            <a:r>
              <a:rPr lang="en-US" sz="3000" b="1" u="sng" dirty="0">
                <a:solidFill>
                  <a:srgbClr val="C00000"/>
                </a:solidFill>
                <a:latin typeface="Times New Roman" panose="02020603050405020304" pitchFamily="18" charset="0"/>
                <a:cs typeface="Times New Roman" panose="02020603050405020304" pitchFamily="18" charset="0"/>
              </a:rPr>
              <a:t> n</a:t>
            </a:r>
            <a:r>
              <a:rPr lang="vi-VN" sz="3000" b="1" u="sng" dirty="0">
                <a:solidFill>
                  <a:srgbClr val="C00000"/>
                </a:solidFill>
                <a:latin typeface="Times New Roman" panose="02020603050405020304" pitchFamily="18" charset="0"/>
                <a:cs typeface="Times New Roman" panose="02020603050405020304" pitchFamily="18" charset="0"/>
              </a:rPr>
              <a:t>ướ</a:t>
            </a:r>
            <a:r>
              <a:rPr lang="en-US" sz="3000" b="1" u="sng" dirty="0">
                <a:solidFill>
                  <a:srgbClr val="C00000"/>
                </a:solidFill>
                <a:latin typeface="Times New Roman" panose="02020603050405020304" pitchFamily="18" charset="0"/>
                <a:cs typeface="Times New Roman" panose="02020603050405020304" pitchFamily="18" charset="0"/>
              </a:rPr>
              <a:t>c </a:t>
            </a:r>
            <a:r>
              <a:rPr lang="en-US" sz="3000" b="1" u="sng" dirty="0" err="1">
                <a:solidFill>
                  <a:srgbClr val="C00000"/>
                </a:solidFill>
                <a:latin typeface="Times New Roman" panose="02020603050405020304" pitchFamily="18" charset="0"/>
                <a:cs typeface="Times New Roman" panose="02020603050405020304" pitchFamily="18" charset="0"/>
              </a:rPr>
              <a:t>ngoài</a:t>
            </a:r>
            <a:r>
              <a:rPr lang="en-US" sz="3000" b="1" dirty="0">
                <a:solidFill>
                  <a:srgbClr val="C00000"/>
                </a:solidFill>
                <a:latin typeface="Times New Roman" panose="02020603050405020304" pitchFamily="18" charset="0"/>
                <a:cs typeface="Times New Roman" panose="02020603050405020304" pitchFamily="18" charset="0"/>
              </a:rPr>
              <a:t>:</a:t>
            </a:r>
            <a:r>
              <a:rPr lang="en-US" sz="3000" i="1" dirty="0">
                <a:solidFill>
                  <a:srgbClr val="C00000"/>
                </a:solidFill>
                <a:latin typeface="Times New Roman" panose="02020603050405020304" pitchFamily="18" charset="0"/>
                <a:cs typeface="Times New Roman" panose="02020603050405020304" pitchFamily="18" charset="0"/>
              </a:rPr>
              <a:t> </a:t>
            </a:r>
          </a:p>
          <a:p>
            <a:pPr marL="274320" indent="-274320" algn="just" eaLnBrk="1" fontAlgn="auto" hangingPunct="1">
              <a:lnSpc>
                <a:spcPct val="140000"/>
              </a:lnSpc>
              <a:spcBef>
                <a:spcPts val="580"/>
              </a:spcBef>
              <a:spcAft>
                <a:spcPts val="0"/>
              </a:spcAft>
              <a:buClrTx/>
              <a:buFont typeface="Wingdings" panose="05000000000000000000" pitchFamily="2" charset="2"/>
              <a:buChar char="§"/>
              <a:defRPr/>
            </a:pPr>
            <a:r>
              <a:rPr lang="en-US" sz="3000" dirty="0">
                <a:latin typeface="Times New Roman" panose="02020603050405020304" pitchFamily="18" charset="0"/>
                <a:cs typeface="Times New Roman" panose="02020603050405020304" pitchFamily="18" charset="0"/>
              </a:rPr>
              <a:t>UBND</a:t>
            </a:r>
            <a:r>
              <a:rPr lang="vi-VN" sz="3000" dirty="0">
                <a:latin typeface="Times New Roman" panose="02020603050405020304" pitchFamily="18" charset="0"/>
                <a:cs typeface="Times New Roman" panose="02020603050405020304" pitchFamily="18" charset="0"/>
              </a:rPr>
              <a:t> cấp </a:t>
            </a:r>
            <a:r>
              <a:rPr lang="en-US" sz="3000" dirty="0" err="1">
                <a:latin typeface="Times New Roman" panose="02020603050405020304" pitchFamily="18" charset="0"/>
                <a:cs typeface="Times New Roman" panose="02020603050405020304" pitchFamily="18" charset="0"/>
              </a:rPr>
              <a:t>huyện</a:t>
            </a:r>
            <a:r>
              <a:rPr lang="vi-VN" sz="3000" dirty="0">
                <a:latin typeface="Times New Roman" panose="02020603050405020304" pitchFamily="18" charset="0"/>
                <a:cs typeface="Times New Roman" panose="02020603050405020304" pitchFamily="18" charset="0"/>
              </a:rPr>
              <a:t>, nơi đăng ký thường trú của </a:t>
            </a:r>
            <a:r>
              <a:rPr lang="en-US" sz="3000" dirty="0" err="1">
                <a:latin typeface="Times New Roman" panose="02020603050405020304" pitchFamily="18" charset="0"/>
                <a:cs typeface="Times New Roman" panose="02020603050405020304" pitchFamily="18" charset="0"/>
              </a:rPr>
              <a:t>Công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Việt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nam</a:t>
            </a:r>
            <a:r>
              <a:rPr lang="en-US" sz="3000" dirty="0">
                <a:latin typeface="Times New Roman" panose="02020603050405020304" pitchFamily="18" charset="0"/>
                <a:cs typeface="Times New Roman" panose="02020603050405020304" pitchFamily="18" charset="0"/>
              </a:rPr>
              <a:t>. </a:t>
            </a:r>
          </a:p>
          <a:p>
            <a:pPr marL="274320" indent="-274320" algn="just" eaLnBrk="1" fontAlgn="auto" hangingPunct="1">
              <a:lnSpc>
                <a:spcPct val="140000"/>
              </a:lnSpc>
              <a:spcBef>
                <a:spcPts val="580"/>
              </a:spcBef>
              <a:spcAft>
                <a:spcPts val="0"/>
              </a:spcAft>
              <a:buClrTx/>
              <a:buFont typeface="Wingdings" panose="05000000000000000000" pitchFamily="2" charset="2"/>
              <a:buChar char="§"/>
              <a:defRPr/>
            </a:pPr>
            <a:r>
              <a:rPr lang="en-US" sz="3000" dirty="0">
                <a:latin typeface="Times New Roman" panose="02020603050405020304" pitchFamily="18" charset="0"/>
                <a:cs typeface="Times New Roman" panose="02020603050405020304" pitchFamily="18" charset="0"/>
              </a:rPr>
              <a:t>C</a:t>
            </a:r>
            <a:r>
              <a:rPr lang="vi-VN" sz="3000" dirty="0">
                <a:latin typeface="Times New Roman" panose="02020603050405020304" pitchFamily="18" charset="0"/>
                <a:cs typeface="Times New Roman" panose="02020603050405020304" pitchFamily="18" charset="0"/>
              </a:rPr>
              <a:t>ơ </a:t>
            </a:r>
            <a:r>
              <a:rPr lang="en-US" sz="3000" dirty="0" err="1">
                <a:latin typeface="Times New Roman" panose="02020603050405020304" pitchFamily="18" charset="0"/>
                <a:cs typeface="Times New Roman" panose="02020603050405020304" pitchFamily="18" charset="0"/>
              </a:rPr>
              <a:t>quan</a:t>
            </a: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đại diện ngoại giao, </a:t>
            </a:r>
            <a:r>
              <a:rPr lang="en-US" sz="3000" dirty="0">
                <a:latin typeface="Times New Roman" panose="02020603050405020304" pitchFamily="18" charset="0"/>
                <a:cs typeface="Times New Roman" panose="02020603050405020304" pitchFamily="18" charset="0"/>
              </a:rPr>
              <a:t>C</a:t>
            </a:r>
            <a:r>
              <a:rPr lang="vi-VN" sz="3000" dirty="0">
                <a:latin typeface="Times New Roman" panose="02020603050405020304" pitchFamily="18" charset="0"/>
                <a:cs typeface="Times New Roman" panose="02020603050405020304" pitchFamily="18" charset="0"/>
              </a:rPr>
              <a:t>ơ </a:t>
            </a:r>
            <a:r>
              <a:rPr lang="en-US" sz="3000" dirty="0" err="1">
                <a:latin typeface="Times New Roman" panose="02020603050405020304" pitchFamily="18" charset="0"/>
                <a:cs typeface="Times New Roman" panose="02020603050405020304" pitchFamily="18" charset="0"/>
              </a:rPr>
              <a:t>quan</a:t>
            </a:r>
            <a:r>
              <a:rPr lang="vi-VN" sz="3000" dirty="0">
                <a:latin typeface="Times New Roman" panose="02020603050405020304" pitchFamily="18" charset="0"/>
                <a:cs typeface="Times New Roman" panose="02020603050405020304" pitchFamily="18" charset="0"/>
              </a:rPr>
              <a:t> đại diện lãnh sự và </a:t>
            </a:r>
            <a:r>
              <a:rPr lang="en-US" sz="3000" dirty="0">
                <a:latin typeface="Times New Roman" panose="02020603050405020304" pitchFamily="18" charset="0"/>
                <a:cs typeface="Times New Roman" panose="02020603050405020304" pitchFamily="18" charset="0"/>
              </a:rPr>
              <a:t>C</a:t>
            </a:r>
            <a:r>
              <a:rPr lang="vi-VN" sz="3000" dirty="0">
                <a:latin typeface="Times New Roman" panose="02020603050405020304" pitchFamily="18" charset="0"/>
                <a:cs typeface="Times New Roman" panose="02020603050405020304" pitchFamily="18" charset="0"/>
              </a:rPr>
              <a:t>ơ </a:t>
            </a:r>
            <a:r>
              <a:rPr lang="en-US" sz="3000" dirty="0" err="1">
                <a:latin typeface="Times New Roman" panose="02020603050405020304" pitchFamily="18" charset="0"/>
                <a:cs typeface="Times New Roman" panose="02020603050405020304" pitchFamily="18" charset="0"/>
              </a:rPr>
              <a:t>quan</a:t>
            </a: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khác được ủy quyền thực hiện chức năng lãnh sự của </a:t>
            </a:r>
            <a:r>
              <a:rPr lang="en-US" sz="3000" dirty="0" err="1">
                <a:latin typeface="Times New Roman" panose="02020603050405020304" pitchFamily="18" charset="0"/>
                <a:cs typeface="Times New Roman" panose="02020603050405020304" pitchFamily="18" charset="0"/>
              </a:rPr>
              <a:t>Việt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nam</a:t>
            </a: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ở nước ngoà</a:t>
            </a:r>
            <a:r>
              <a:rPr lang="en-US" sz="3000" dirty="0" err="1">
                <a:latin typeface="Times New Roman" panose="02020603050405020304" pitchFamily="18" charset="0"/>
                <a:cs typeface="Times New Roman" panose="02020603050405020304" pitchFamily="18" charset="0"/>
              </a:rPr>
              <a:t>i</a:t>
            </a: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Nếu việc đăng ký đó không trái với pháp luật của nước sở tại.</a:t>
            </a:r>
            <a:endParaRPr lang="en-US" sz="3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9C908FD-B71C-CA70-C0D1-37701E1A9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286" y="3962399"/>
            <a:ext cx="4525592" cy="2525487"/>
          </a:xfrm>
          <a:prstGeom prst="rect">
            <a:avLst/>
          </a:prstGeom>
        </p:spPr>
      </p:pic>
    </p:spTree>
    <p:extLst>
      <p:ext uri="{BB962C8B-B14F-4D97-AF65-F5344CB8AC3E}">
        <p14:creationId xmlns:p14="http://schemas.microsoft.com/office/powerpoint/2010/main" val="2117737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B694D-78E3-A4DB-6753-29CDAA920CF5}"/>
              </a:ext>
            </a:extLst>
          </p:cNvPr>
          <p:cNvSpPr>
            <a:spLocks noGrp="1"/>
          </p:cNvSpPr>
          <p:nvPr>
            <p:ph idx="1"/>
          </p:nvPr>
        </p:nvSpPr>
        <p:spPr>
          <a:xfrm>
            <a:off x="598715" y="413657"/>
            <a:ext cx="11081656" cy="5758543"/>
          </a:xfrm>
        </p:spPr>
        <p:txBody>
          <a:bodyPr>
            <a:normAutofit/>
          </a:bodyPr>
          <a:lstStyle/>
          <a:p>
            <a:pPr marL="0" indent="0" algn="just">
              <a:buFontTx/>
              <a:buNone/>
            </a:pPr>
            <a:r>
              <a:rPr lang="vi-VN" altLang="en-US" sz="3000" dirty="0">
                <a:latin typeface="Times New Roman" panose="02020603050405020304" pitchFamily="18" charset="0"/>
                <a:cs typeface="Times New Roman" panose="02020603050405020304" pitchFamily="18" charset="0"/>
              </a:rPr>
              <a:t>Anh Tom (người Mỹ), thường trú tại Quận 1, Tp HCM, chị May (người Anh)  thường trú tại Phường Lộc Thọ, Tp Nha Trang, Khánh Hòa. </a:t>
            </a:r>
            <a:r>
              <a:rPr lang="vi-VN" altLang="en-US" sz="3000" dirty="0">
                <a:solidFill>
                  <a:srgbClr val="C00000"/>
                </a:solidFill>
                <a:latin typeface="Times New Roman" panose="02020603050405020304" pitchFamily="18" charset="0"/>
                <a:cs typeface="Times New Roman" panose="02020603050405020304" pitchFamily="18" charset="0"/>
              </a:rPr>
              <a:t>Anh chị muốn kết hôn tại Việt Nam. Cơ quan có thẩm quyền đăng ký kết hôn là?</a:t>
            </a:r>
            <a:endParaRPr lang="en-US" altLang="en-US" sz="3000" dirty="0">
              <a:solidFill>
                <a:srgbClr val="C00000"/>
              </a:solidFill>
              <a:latin typeface="Times New Roman" panose="02020603050405020304" pitchFamily="18" charset="0"/>
              <a:cs typeface="Times New Roman" panose="02020603050405020304" pitchFamily="18" charset="0"/>
            </a:endParaRPr>
          </a:p>
          <a:p>
            <a:pPr marL="0" indent="0" algn="just">
              <a:buFontTx/>
              <a:buNone/>
            </a:pPr>
            <a:r>
              <a:rPr lang="en-US" altLang="en-US" sz="3000" dirty="0">
                <a:latin typeface="Times New Roman" panose="02020603050405020304" pitchFamily="18" charset="0"/>
                <a:cs typeface="Times New Roman" panose="02020603050405020304" pitchFamily="18" charset="0"/>
              </a:rPr>
              <a:t>	a. </a:t>
            </a:r>
            <a:r>
              <a:rPr lang="vi-VN" altLang="en-US" sz="3000" dirty="0">
                <a:latin typeface="Times New Roman" panose="02020603050405020304" pitchFamily="18" charset="0"/>
                <a:cs typeface="Times New Roman" panose="02020603050405020304" pitchFamily="18" charset="0"/>
              </a:rPr>
              <a:t>Cơ quan đại diện ngoại  giao của Mỹ hoặc Anh tại Việt Nam</a:t>
            </a:r>
            <a:endParaRPr lang="en-US" altLang="en-US" sz="3000" dirty="0">
              <a:latin typeface="Times New Roman" panose="02020603050405020304" pitchFamily="18" charset="0"/>
              <a:cs typeface="Times New Roman" panose="02020603050405020304" pitchFamily="18" charset="0"/>
            </a:endParaRPr>
          </a:p>
          <a:p>
            <a:pPr marL="0" indent="0" algn="just">
              <a:buFontTx/>
              <a:buNone/>
            </a:pPr>
            <a:r>
              <a:rPr lang="en-US" altLang="en-US" sz="3000" dirty="0">
                <a:latin typeface="Times New Roman" panose="02020603050405020304" pitchFamily="18" charset="0"/>
                <a:cs typeface="Times New Roman" panose="02020603050405020304" pitchFamily="18" charset="0"/>
              </a:rPr>
              <a:t>	b. </a:t>
            </a:r>
            <a:r>
              <a:rPr lang="vi-VN" altLang="en-US" sz="3000" dirty="0">
                <a:latin typeface="Times New Roman" panose="02020603050405020304" pitchFamily="18" charset="0"/>
                <a:cs typeface="Times New Roman" panose="02020603050405020304" pitchFamily="18" charset="0"/>
              </a:rPr>
              <a:t>UBND Tp HCM hoặc UBND tỉnh Khánh Hòa</a:t>
            </a:r>
            <a:endParaRPr lang="en-US" altLang="en-US" sz="3000" dirty="0">
              <a:latin typeface="Times New Roman" panose="02020603050405020304" pitchFamily="18" charset="0"/>
              <a:cs typeface="Times New Roman" panose="02020603050405020304" pitchFamily="18" charset="0"/>
            </a:endParaRPr>
          </a:p>
          <a:p>
            <a:pPr marL="0" indent="0" algn="just">
              <a:buFontTx/>
              <a:buNone/>
            </a:pPr>
            <a:r>
              <a:rPr lang="en-US" altLang="en-US" sz="3000" dirty="0">
                <a:latin typeface="Times New Roman" panose="02020603050405020304" pitchFamily="18" charset="0"/>
                <a:cs typeface="Times New Roman" panose="02020603050405020304" pitchFamily="18" charset="0"/>
              </a:rPr>
              <a:t>	c.</a:t>
            </a:r>
            <a:r>
              <a:rPr lang="vi-VN" altLang="en-US" sz="3000" dirty="0">
                <a:latin typeface="Times New Roman" panose="02020603050405020304" pitchFamily="18" charset="0"/>
                <a:cs typeface="Times New Roman" panose="02020603050405020304" pitchFamily="18" charset="0"/>
              </a:rPr>
              <a:t> UBND Quận 1 hoặc UBND </a:t>
            </a:r>
            <a:r>
              <a:rPr lang="en-US" altLang="en-US" sz="3000" dirty="0" err="1">
                <a:latin typeface="Times New Roman" panose="02020603050405020304" pitchFamily="18" charset="0"/>
                <a:cs typeface="Times New Roman" panose="02020603050405020304" pitchFamily="18" charset="0"/>
              </a:rPr>
              <a:t>thành</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phố</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Nha</a:t>
            </a:r>
            <a:r>
              <a:rPr lang="en-US" altLang="en-US" sz="3000" dirty="0">
                <a:latin typeface="Times New Roman" panose="02020603050405020304" pitchFamily="18" charset="0"/>
                <a:cs typeface="Times New Roman" panose="02020603050405020304" pitchFamily="18" charset="0"/>
              </a:rPr>
              <a:t> Trang</a:t>
            </a:r>
          </a:p>
          <a:p>
            <a:pPr marL="0" indent="0" algn="just">
              <a:buNone/>
            </a:pPr>
            <a:endParaRPr lang="en-GB" sz="3000" dirty="0"/>
          </a:p>
        </p:txBody>
      </p:sp>
      <p:pic>
        <p:nvPicPr>
          <p:cNvPr id="7" name="Picture 6">
            <a:extLst>
              <a:ext uri="{FF2B5EF4-FFF2-40B4-BE49-F238E27FC236}">
                <a16:creationId xmlns:a16="http://schemas.microsoft.com/office/drawing/2014/main" id="{85507909-BE8A-1EC5-863B-BA6B1B7CB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0" y="4466627"/>
            <a:ext cx="2805032" cy="1865376"/>
          </a:xfrm>
          <a:prstGeom prst="rect">
            <a:avLst/>
          </a:prstGeom>
        </p:spPr>
      </p:pic>
    </p:spTree>
    <p:extLst>
      <p:ext uri="{BB962C8B-B14F-4D97-AF65-F5344CB8AC3E}">
        <p14:creationId xmlns:p14="http://schemas.microsoft.com/office/powerpoint/2010/main" val="3284986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32948-0857-77D6-4D47-445B83EDAE3B}"/>
              </a:ext>
            </a:extLst>
          </p:cNvPr>
          <p:cNvSpPr>
            <a:spLocks noGrp="1"/>
          </p:cNvSpPr>
          <p:nvPr>
            <p:ph type="title"/>
          </p:nvPr>
        </p:nvSpPr>
        <p:spPr>
          <a:xfrm>
            <a:off x="1069848" y="484632"/>
            <a:ext cx="10058400" cy="908739"/>
          </a:xfrm>
          <a:solidFill>
            <a:schemeClr val="accent1">
              <a:lumMod val="20000"/>
              <a:lumOff val="80000"/>
            </a:schemeClr>
          </a:solidFill>
        </p:spPr>
        <p:txBody>
          <a:bodyPr>
            <a:normAutofit/>
          </a:bodyPr>
          <a:lstStyle/>
          <a:p>
            <a:pPr algn="ctr"/>
            <a:r>
              <a:rPr lang="vi-VN" sz="3400" b="1" dirty="0">
                <a:solidFill>
                  <a:srgbClr val="C00000"/>
                </a:solidFill>
                <a:latin typeface="Times New Roman" panose="02020603050405020304" pitchFamily="18" charset="0"/>
                <a:cs typeface="Times New Roman" panose="02020603050405020304" pitchFamily="18" charset="0"/>
              </a:rPr>
              <a:t>Kết hôn trái pháp luật</a:t>
            </a:r>
            <a:endParaRPr lang="en-GB" sz="34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06D0A5-D235-47BC-841C-864B3BD6F608}"/>
              </a:ext>
            </a:extLst>
          </p:cNvPr>
          <p:cNvSpPr>
            <a:spLocks noGrp="1"/>
          </p:cNvSpPr>
          <p:nvPr>
            <p:ph idx="1"/>
          </p:nvPr>
        </p:nvSpPr>
        <p:spPr>
          <a:xfrm>
            <a:off x="642257" y="1741714"/>
            <a:ext cx="11114314" cy="4430486"/>
          </a:xfrm>
        </p:spPr>
        <p:txBody>
          <a:bodyPr>
            <a:normAutofit/>
          </a:bodyPr>
          <a:lstStyle/>
          <a:p>
            <a:pPr algn="just" eaLnBrk="1" hangingPunct="1">
              <a:lnSpc>
                <a:spcPct val="130000"/>
              </a:lnSpc>
              <a:spcBef>
                <a:spcPct val="0"/>
              </a:spcBef>
              <a:buFontTx/>
              <a:buNone/>
            </a:pPr>
            <a:r>
              <a:rPr lang="vi-VN" altLang="en-US" sz="2800" dirty="0">
                <a:latin typeface="Times New Roman" panose="02020603050405020304" pitchFamily="18" charset="0"/>
                <a:cs typeface="Times New Roman" panose="02020603050405020304" pitchFamily="18" charset="0"/>
              </a:rPr>
              <a:t>1. Anh chị C, D tổ chức hôn lễ tại nhà thờ nhưng không đăng ký kết hôn.  Hôn lễ của anh chị có bị coi là kết hôn trái pháp luật không? Tại sao?</a:t>
            </a:r>
            <a:endParaRPr lang="nl-NL" altLang="en-US" sz="2800" i="1" dirty="0">
              <a:latin typeface="Times New Roman" panose="02020603050405020304" pitchFamily="18" charset="0"/>
              <a:cs typeface="Times New Roman" panose="02020603050405020304" pitchFamily="18" charset="0"/>
            </a:endParaRPr>
          </a:p>
          <a:p>
            <a:pPr marL="0" indent="0" algn="just">
              <a:lnSpc>
                <a:spcPct val="130000"/>
              </a:lnSpc>
              <a:buNone/>
            </a:pPr>
            <a:r>
              <a:rPr lang="vi-VN" altLang="en-US" sz="2800" dirty="0">
                <a:solidFill>
                  <a:srgbClr val="0070C0"/>
                </a:solidFill>
                <a:latin typeface="Times New Roman" panose="02020603050405020304" pitchFamily="18" charset="0"/>
                <a:cs typeface="Times New Roman" panose="02020603050405020304" pitchFamily="18" charset="0"/>
              </a:rPr>
              <a:t>2. Tại thời điểm kết hôn, anh P và chị Q chưa đủ tuổi nhưng được gia đình sửa đổi giấy tờ và bị cưỡng ép kết hôn, sau đó cơ quan quản lý nhà nước về gia đình đã đề nghị tòa án hủy hôn nhân trái pháp luật. Vài năm sau khi hôn nhân bị hủy anh chị lại có tình cảm với nhau và tự nguyện đến với nhau. Hỏi anh chị có thể kết hôn lại không?</a:t>
            </a:r>
            <a:endParaRPr lang="en-US" altLang="en-US" sz="2800" dirty="0">
              <a:solidFill>
                <a:srgbClr val="0070C0"/>
              </a:solidFill>
              <a:latin typeface="Times New Roman" panose="02020603050405020304" pitchFamily="18" charset="0"/>
              <a:cs typeface="Times New Roman" panose="02020603050405020304" pitchFamily="18" charset="0"/>
            </a:endParaRPr>
          </a:p>
          <a:p>
            <a:pPr marL="0" indent="0" algn="just">
              <a:lnSpc>
                <a:spcPct val="130000"/>
              </a:lnSpc>
              <a:buNone/>
            </a:pP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5933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730EA1-0EC1-5770-A8BC-860FE6504272}"/>
              </a:ext>
            </a:extLst>
          </p:cNvPr>
          <p:cNvSpPr>
            <a:spLocks noGrp="1"/>
          </p:cNvSpPr>
          <p:nvPr>
            <p:ph sz="half" idx="1"/>
          </p:nvPr>
        </p:nvSpPr>
        <p:spPr>
          <a:xfrm>
            <a:off x="609599" y="1045030"/>
            <a:ext cx="5660571" cy="4550228"/>
          </a:xfrm>
        </p:spPr>
        <p:txBody>
          <a:bodyPr>
            <a:normAutofit/>
          </a:bodyPr>
          <a:lstStyle/>
          <a:p>
            <a:pPr marL="0" indent="0" algn="just">
              <a:lnSpc>
                <a:spcPct val="150000"/>
              </a:lnSpc>
              <a:buNone/>
            </a:pPr>
            <a:r>
              <a:rPr lang="nl-NL" altLang="en-US" sz="3000" b="1" i="1" dirty="0">
                <a:latin typeface="Times New Roman" panose="02020603050405020304" pitchFamily="18" charset="0"/>
                <a:cs typeface="Times New Roman" panose="02020603050405020304" pitchFamily="18" charset="0"/>
              </a:rPr>
              <a:t>Kết hôn trái pháp luật</a:t>
            </a:r>
            <a:r>
              <a:rPr lang="nl-NL" altLang="en-US" sz="3000" b="1" dirty="0">
                <a:latin typeface="Times New Roman" panose="02020603050405020304" pitchFamily="18" charset="0"/>
                <a:cs typeface="Times New Roman" panose="02020603050405020304" pitchFamily="18" charset="0"/>
              </a:rPr>
              <a:t> </a:t>
            </a:r>
            <a:r>
              <a:rPr lang="nl-NL" altLang="en-US" sz="3000" dirty="0">
                <a:latin typeface="Times New Roman" panose="02020603050405020304" pitchFamily="18" charset="0"/>
                <a:cs typeface="Times New Roman" panose="02020603050405020304" pitchFamily="18" charset="0"/>
              </a:rPr>
              <a:t>là việc nam, nữ đã đăng ký kết hôn tại cơ quan nhà n</a:t>
            </a:r>
            <a:r>
              <a:rPr lang="vi-VN" altLang="en-US" sz="3000" dirty="0">
                <a:latin typeface="Times New Roman" panose="02020603050405020304" pitchFamily="18" charset="0"/>
                <a:cs typeface="Times New Roman" panose="02020603050405020304" pitchFamily="18" charset="0"/>
              </a:rPr>
              <a:t>ước có thẩm quyền nhưng một bên hoặc cả hai bên vi phạm điều kiện kết hôn</a:t>
            </a:r>
            <a:r>
              <a:rPr lang="vi-VN" altLang="en-US" sz="3000" b="1" dirty="0">
                <a:latin typeface="Times New Roman" panose="02020603050405020304" pitchFamily="18" charset="0"/>
                <a:cs typeface="Times New Roman" panose="02020603050405020304" pitchFamily="18" charset="0"/>
              </a:rPr>
              <a:t> </a:t>
            </a:r>
            <a:r>
              <a:rPr lang="vi-VN" altLang="en-US" sz="3000" dirty="0">
                <a:latin typeface="Times New Roman" panose="02020603050405020304" pitchFamily="18" charset="0"/>
                <a:cs typeface="Times New Roman" panose="02020603050405020304" pitchFamily="18" charset="0"/>
              </a:rPr>
              <a:t>theo quy định</a:t>
            </a:r>
            <a:r>
              <a:rPr lang="nl-NL" altLang="en-US" sz="3000" dirty="0">
                <a:latin typeface="Times New Roman" panose="02020603050405020304" pitchFamily="18" charset="0"/>
                <a:cs typeface="Times New Roman" panose="02020603050405020304" pitchFamily="18" charset="0"/>
              </a:rPr>
              <a:t> tại Điều 8</a:t>
            </a:r>
            <a:r>
              <a:rPr lang="vi-VN" altLang="en-US" sz="3000" dirty="0">
                <a:latin typeface="Times New Roman" panose="02020603050405020304" pitchFamily="18" charset="0"/>
                <a:cs typeface="Times New Roman" panose="02020603050405020304" pitchFamily="18" charset="0"/>
              </a:rPr>
              <a:t> của Luật </a:t>
            </a:r>
            <a:r>
              <a:rPr lang="en-US" altLang="en-US" sz="3000" dirty="0">
                <a:latin typeface="Times New Roman" panose="02020603050405020304" pitchFamily="18" charset="0"/>
                <a:cs typeface="Times New Roman" panose="02020603050405020304" pitchFamily="18" charset="0"/>
              </a:rPr>
              <a:t>HNGĐ</a:t>
            </a:r>
            <a:r>
              <a:rPr lang="vi-VN" altLang="en-US" sz="3000" dirty="0">
                <a:latin typeface="Times New Roman" panose="02020603050405020304" pitchFamily="18" charset="0"/>
                <a:cs typeface="Times New Roman" panose="02020603050405020304" pitchFamily="18" charset="0"/>
              </a:rPr>
              <a:t>.</a:t>
            </a:r>
            <a:endParaRPr lang="en-US" altLang="en-US" sz="3000" dirty="0">
              <a:latin typeface="Times New Roman" panose="02020603050405020304" pitchFamily="18" charset="0"/>
              <a:cs typeface="Times New Roman" panose="02020603050405020304" pitchFamily="18" charset="0"/>
            </a:endParaRPr>
          </a:p>
          <a:p>
            <a:pPr marL="0" indent="0" algn="just">
              <a:lnSpc>
                <a:spcPct val="150000"/>
              </a:lnSpc>
              <a:buNone/>
            </a:pPr>
            <a:endParaRPr lang="en-GB" sz="30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BC0E777-DB64-A563-9183-A1C89E61A5C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44759" y="1691594"/>
            <a:ext cx="4286250" cy="3219450"/>
          </a:xfrm>
        </p:spPr>
      </p:pic>
    </p:spTree>
    <p:extLst>
      <p:ext uri="{BB962C8B-B14F-4D97-AF65-F5344CB8AC3E}">
        <p14:creationId xmlns:p14="http://schemas.microsoft.com/office/powerpoint/2010/main" val="1365017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2EA24-2C3A-141C-867C-93E0F0ECB4E6}"/>
              </a:ext>
            </a:extLst>
          </p:cNvPr>
          <p:cNvSpPr>
            <a:spLocks noGrp="1"/>
          </p:cNvSpPr>
          <p:nvPr>
            <p:ph type="title"/>
          </p:nvPr>
        </p:nvSpPr>
        <p:spPr>
          <a:xfrm>
            <a:off x="1069975" y="451975"/>
            <a:ext cx="10058400" cy="756339"/>
          </a:xfrm>
        </p:spPr>
        <p:txBody>
          <a:bodyPr>
            <a:normAutofit/>
          </a:bodyPr>
          <a:lstStyle/>
          <a:p>
            <a:pPr algn="ctr"/>
            <a:r>
              <a:rPr lang="vi-VN" sz="3400" b="1" dirty="0">
                <a:solidFill>
                  <a:srgbClr val="C00000"/>
                </a:solidFill>
                <a:latin typeface="Times New Roman" panose="02020603050405020304" pitchFamily="18" charset="0"/>
                <a:cs typeface="Times New Roman" panose="02020603050405020304" pitchFamily="18" charset="0"/>
              </a:rPr>
              <a:t>2. Chấm dứt hôn nhân</a:t>
            </a:r>
            <a:endParaRPr lang="en-GB" sz="3400" b="1" dirty="0">
              <a:solidFill>
                <a:srgbClr val="C0000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59DBC22-43D8-090B-6FC0-406B429DD3A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4914" y="2216332"/>
            <a:ext cx="4754563" cy="3169708"/>
          </a:xfrm>
        </p:spPr>
      </p:pic>
      <p:sp>
        <p:nvSpPr>
          <p:cNvPr id="4" name="Content Placeholder 3">
            <a:extLst>
              <a:ext uri="{FF2B5EF4-FFF2-40B4-BE49-F238E27FC236}">
                <a16:creationId xmlns:a16="http://schemas.microsoft.com/office/drawing/2014/main" id="{056756A1-6A83-B899-FB3F-AE441D34E2A4}"/>
              </a:ext>
            </a:extLst>
          </p:cNvPr>
          <p:cNvSpPr>
            <a:spLocks noGrp="1"/>
          </p:cNvSpPr>
          <p:nvPr>
            <p:ph sz="half" idx="2"/>
          </p:nvPr>
        </p:nvSpPr>
        <p:spPr>
          <a:xfrm>
            <a:off x="6096000" y="1591386"/>
            <a:ext cx="5421086" cy="4419600"/>
          </a:xfrm>
        </p:spPr>
        <p:txBody>
          <a:bodyPr>
            <a:normAutofit/>
          </a:bodyPr>
          <a:lstStyle/>
          <a:p>
            <a:pPr algn="just" eaLnBrk="1" fontAlgn="auto" hangingPunct="1">
              <a:lnSpc>
                <a:spcPct val="130000"/>
              </a:lnSpc>
              <a:spcBef>
                <a:spcPts val="1200"/>
              </a:spcBef>
              <a:spcAft>
                <a:spcPts val="1200"/>
              </a:spcAft>
              <a:buClrTx/>
              <a:buFont typeface="Wingdings" panose="05000000000000000000" pitchFamily="2" charset="2"/>
              <a:buChar char="q"/>
              <a:defRPr/>
            </a:pPr>
            <a:r>
              <a:rPr lang="en-US" sz="3000" dirty="0" err="1">
                <a:latin typeface="Times New Roman" panose="02020603050405020304" pitchFamily="18" charset="0"/>
                <a:cs typeface="Times New Roman" panose="02020603050405020304" pitchFamily="18" charset="0"/>
              </a:rPr>
              <a:t>Chấm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dứt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hôn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nhân</a:t>
            </a:r>
            <a:r>
              <a:rPr lang="en-US" sz="3000" dirty="0">
                <a:latin typeface="Times New Roman" panose="02020603050405020304" pitchFamily="18" charset="0"/>
                <a:cs typeface="Times New Roman" panose="02020603050405020304" pitchFamily="18" charset="0"/>
              </a:rPr>
              <a:t> do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hai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chồng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hoặc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bị</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tòa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tuyên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bố</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chết</a:t>
            </a:r>
            <a:r>
              <a:rPr lang="en-US" sz="3000" dirty="0">
                <a:latin typeface="Times New Roman" panose="02020603050405020304" pitchFamily="18" charset="0"/>
                <a:cs typeface="Times New Roman" panose="02020603050405020304" pitchFamily="18" charset="0"/>
              </a:rPr>
              <a:t>. </a:t>
            </a:r>
          </a:p>
          <a:p>
            <a:pPr algn="just" eaLnBrk="1" fontAlgn="auto" hangingPunct="1">
              <a:lnSpc>
                <a:spcPct val="130000"/>
              </a:lnSpc>
              <a:spcBef>
                <a:spcPts val="1200"/>
              </a:spcBef>
              <a:spcAft>
                <a:spcPts val="1200"/>
              </a:spcAft>
              <a:buClrTx/>
              <a:buFont typeface="Wingdings" panose="05000000000000000000" pitchFamily="2" charset="2"/>
              <a:buChar char="q"/>
              <a:defRPr/>
            </a:pPr>
            <a:r>
              <a:rPr lang="en-US" sz="3000" dirty="0" err="1">
                <a:latin typeface="Times New Roman" panose="02020603050405020304" pitchFamily="18" charset="0"/>
                <a:cs typeface="Times New Roman" panose="02020603050405020304" pitchFamily="18" charset="0"/>
              </a:rPr>
              <a:t>Chấm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dứt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hôn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trường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hợp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hôn</a:t>
            </a:r>
            <a:r>
              <a:rPr lang="vi-VN" sz="3000" dirty="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25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BD5D-A451-0C4E-AA90-47BEB417D1A6}"/>
              </a:ext>
            </a:extLst>
          </p:cNvPr>
          <p:cNvSpPr>
            <a:spLocks noGrp="1"/>
          </p:cNvSpPr>
          <p:nvPr>
            <p:ph type="title"/>
          </p:nvPr>
        </p:nvSpPr>
        <p:spPr>
          <a:xfrm>
            <a:off x="1066800" y="310461"/>
            <a:ext cx="10058400" cy="527739"/>
          </a:xfrm>
          <a:solidFill>
            <a:schemeClr val="accent1">
              <a:lumMod val="20000"/>
              <a:lumOff val="80000"/>
            </a:schemeClr>
          </a:solidFill>
        </p:spPr>
        <p:txBody>
          <a:bodyPr>
            <a:normAutofit fontScale="90000"/>
          </a:bodyPr>
          <a:lstStyle/>
          <a:p>
            <a:pPr algn="ctr"/>
            <a:r>
              <a:rPr lang="vi-VN" sz="4000" b="1" dirty="0">
                <a:solidFill>
                  <a:srgbClr val="C00000"/>
                </a:solidFill>
                <a:latin typeface="Times New Roman" panose="02020603050405020304" pitchFamily="18" charset="0"/>
                <a:cs typeface="Times New Roman" panose="02020603050405020304" pitchFamily="18" charset="0"/>
              </a:rPr>
              <a:t>2.1 Ly hôn</a:t>
            </a:r>
            <a:endParaRPr lang="en-GB"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91E386-A89E-31C7-C701-F57270C78FEA}"/>
              </a:ext>
            </a:extLst>
          </p:cNvPr>
          <p:cNvSpPr>
            <a:spLocks noGrp="1"/>
          </p:cNvSpPr>
          <p:nvPr>
            <p:ph idx="1"/>
          </p:nvPr>
        </p:nvSpPr>
        <p:spPr>
          <a:xfrm>
            <a:off x="598715" y="1088571"/>
            <a:ext cx="10842170" cy="5099740"/>
          </a:xfrm>
        </p:spPr>
        <p:txBody>
          <a:bodyPr>
            <a:noAutofit/>
          </a:bodyPr>
          <a:lstStyle/>
          <a:p>
            <a:pPr marL="0" indent="0" algn="just">
              <a:lnSpc>
                <a:spcPct val="112000"/>
              </a:lnSpc>
              <a:buNone/>
            </a:pPr>
            <a:r>
              <a:rPr lang="vi-VN" altLang="en-US" sz="2800" dirty="0">
                <a:latin typeface="Times New Roman" panose="02020603050405020304" pitchFamily="18" charset="0"/>
                <a:cs typeface="Times New Roman" panose="02020603050405020304" pitchFamily="18" charset="0"/>
              </a:rPr>
              <a:t>1. </a:t>
            </a:r>
            <a:r>
              <a:rPr lang="en-US" altLang="en-US" sz="2800" dirty="0" err="1">
                <a:latin typeface="Times New Roman" panose="02020603050405020304" pitchFamily="18" charset="0"/>
                <a:cs typeface="Times New Roman" panose="02020603050405020304" pitchFamily="18" charset="0"/>
              </a:rPr>
              <a:t>Chị</a:t>
            </a:r>
            <a:r>
              <a:rPr lang="en-US" altLang="en-US" sz="2800" dirty="0">
                <a:latin typeface="Times New Roman" panose="02020603050405020304" pitchFamily="18" charset="0"/>
                <a:cs typeface="Times New Roman" panose="02020603050405020304" pitchFamily="18" charset="0"/>
              </a:rPr>
              <a:t> B </a:t>
            </a:r>
            <a:r>
              <a:rPr lang="en-US" altLang="en-US" sz="2800" dirty="0" err="1">
                <a:latin typeface="Times New Roman" panose="02020603050405020304" pitchFamily="18" charset="0"/>
                <a:cs typeface="Times New Roman" panose="02020603050405020304" pitchFamily="18" charset="0"/>
              </a:rPr>
              <a:t>muốn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ly</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hôn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nhưng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chồng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chị</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không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đồng</a:t>
            </a:r>
            <a:r>
              <a:rPr lang="en-US" altLang="en-US" sz="2800" dirty="0">
                <a:latin typeface="Times New Roman" panose="02020603050405020304" pitchFamily="18" charset="0"/>
                <a:cs typeface="Times New Roman" panose="02020603050405020304" pitchFamily="18" charset="0"/>
              </a:rPr>
              <a:t> ý. </a:t>
            </a:r>
            <a:r>
              <a:rPr lang="en-US" altLang="en-US" sz="2800" dirty="0" err="1">
                <a:latin typeface="Times New Roman" panose="02020603050405020304" pitchFamily="18" charset="0"/>
                <a:cs typeface="Times New Roman" panose="02020603050405020304" pitchFamily="18" charset="0"/>
              </a:rPr>
              <a:t>Vậy</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chị</a:t>
            </a:r>
            <a:r>
              <a:rPr lang="en-US" altLang="en-US" sz="2800" dirty="0">
                <a:latin typeface="Times New Roman" panose="02020603050405020304" pitchFamily="18" charset="0"/>
                <a:cs typeface="Times New Roman" panose="02020603050405020304" pitchFamily="18" charset="0"/>
              </a:rPr>
              <a:t> B </a:t>
            </a:r>
            <a:r>
              <a:rPr lang="en-US" altLang="en-US" sz="2800" dirty="0" err="1">
                <a:latin typeface="Times New Roman" panose="02020603050405020304" pitchFamily="18" charset="0"/>
                <a:cs typeface="Times New Roman" panose="02020603050405020304" pitchFamily="18" charset="0"/>
              </a:rPr>
              <a:t>có</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thể</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đơn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phương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yêu</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cầu</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ly</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hôn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không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Tại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sao</a:t>
            </a:r>
            <a:r>
              <a:rPr lang="en-US" altLang="en-US" sz="2800" dirty="0">
                <a:latin typeface="Times New Roman" panose="02020603050405020304" pitchFamily="18" charset="0"/>
                <a:cs typeface="Times New Roman" panose="02020603050405020304" pitchFamily="18" charset="0"/>
              </a:rPr>
              <a:t>?</a:t>
            </a:r>
          </a:p>
          <a:p>
            <a:pPr marL="0" indent="0" algn="just">
              <a:lnSpc>
                <a:spcPct val="112000"/>
              </a:lnSpc>
              <a:buNone/>
            </a:pPr>
            <a:r>
              <a:rPr lang="vi-VN" sz="2800" dirty="0">
                <a:solidFill>
                  <a:srgbClr val="00B050"/>
                </a:solidFill>
                <a:latin typeface="Times New Roman" panose="02020603050405020304" pitchFamily="18" charset="0"/>
                <a:cs typeface="Times New Roman" panose="02020603050405020304" pitchFamily="18" charset="0"/>
              </a:rPr>
              <a:t>2. Anh chị P, K kết hôn và chung sống được 5 năm thì anh K bị tai nạn chấn thương não nên không có khả năng nhận thức và làm chủ hành vi. Chị P vẫn yêu thương chăm sóc anh hết mực. Vì thương co</a:t>
            </a:r>
            <a:r>
              <a:rPr lang="en-US" sz="2800" dirty="0">
                <a:solidFill>
                  <a:srgbClr val="00B050"/>
                </a:solidFill>
                <a:latin typeface="Times New Roman" panose="02020603050405020304" pitchFamily="18" charset="0"/>
                <a:cs typeface="Times New Roman" panose="02020603050405020304" pitchFamily="18" charset="0"/>
              </a:rPr>
              <a:t>n </a:t>
            </a:r>
            <a:r>
              <a:rPr lang="en-US" sz="2800" dirty="0" err="1">
                <a:solidFill>
                  <a:srgbClr val="00B050"/>
                </a:solidFill>
                <a:latin typeface="Times New Roman" panose="02020603050405020304" pitchFamily="18" charset="0"/>
                <a:cs typeface="Times New Roman" panose="02020603050405020304" pitchFamily="18" charset="0"/>
              </a:rPr>
              <a:t>dâu</a:t>
            </a:r>
            <a:r>
              <a:rPr lang="en-US" sz="2800" dirty="0">
                <a:solidFill>
                  <a:srgbClr val="00B050"/>
                </a:solidFill>
                <a:latin typeface="Times New Roman" panose="02020603050405020304" pitchFamily="18" charset="0"/>
                <a:cs typeface="Times New Roman" panose="02020603050405020304" pitchFamily="18" charset="0"/>
              </a:rPr>
              <a:t> </a:t>
            </a:r>
            <a:r>
              <a:rPr lang="en-US" sz="2800" dirty="0" err="1">
                <a:solidFill>
                  <a:srgbClr val="00B050"/>
                </a:solidFill>
                <a:latin typeface="Times New Roman" panose="02020603050405020304" pitchFamily="18" charset="0"/>
                <a:cs typeface="Times New Roman" panose="02020603050405020304" pitchFamily="18" charset="0"/>
              </a:rPr>
              <a:t>có</a:t>
            </a:r>
            <a:r>
              <a:rPr lang="en-US" sz="2800" dirty="0">
                <a:solidFill>
                  <a:srgbClr val="00B050"/>
                </a:solidFill>
                <a:latin typeface="Times New Roman" panose="02020603050405020304" pitchFamily="18" charset="0"/>
                <a:cs typeface="Times New Roman" panose="02020603050405020304" pitchFamily="18" charset="0"/>
              </a:rPr>
              <a:t> </a:t>
            </a:r>
            <a:r>
              <a:rPr lang="en-US" sz="2800" dirty="0" err="1">
                <a:solidFill>
                  <a:srgbClr val="00B050"/>
                </a:solidFill>
                <a:latin typeface="Times New Roman" panose="02020603050405020304" pitchFamily="18" charset="0"/>
                <a:cs typeface="Times New Roman" panose="02020603050405020304" pitchFamily="18" charset="0"/>
              </a:rPr>
              <a:t>tình</a:t>
            </a:r>
            <a:r>
              <a:rPr lang="en-US" sz="2800" dirty="0">
                <a:solidFill>
                  <a:srgbClr val="00B050"/>
                </a:solidFill>
                <a:latin typeface="Times New Roman" panose="02020603050405020304" pitchFamily="18" charset="0"/>
                <a:cs typeface="Times New Roman" panose="02020603050405020304" pitchFamily="18" charset="0"/>
              </a:rPr>
              <a:t> </a:t>
            </a:r>
            <a:r>
              <a:rPr lang="en-US" sz="2800" dirty="0" err="1">
                <a:solidFill>
                  <a:srgbClr val="00B050"/>
                </a:solidFill>
                <a:latin typeface="Times New Roman" panose="02020603050405020304" pitchFamily="18" charset="0"/>
                <a:cs typeface="Times New Roman" panose="02020603050405020304" pitchFamily="18" charset="0"/>
              </a:rPr>
              <a:t>nghĩa</a:t>
            </a:r>
            <a:r>
              <a:rPr lang="en-US" sz="2800" dirty="0">
                <a:solidFill>
                  <a:srgbClr val="00B050"/>
                </a:solidFill>
                <a:latin typeface="Times New Roman" panose="02020603050405020304" pitchFamily="18" charset="0"/>
                <a:cs typeface="Times New Roman" panose="02020603050405020304" pitchFamily="18" charset="0"/>
              </a:rPr>
              <a:t>, </a:t>
            </a:r>
            <a:r>
              <a:rPr lang="vi-VN" sz="2800" dirty="0">
                <a:solidFill>
                  <a:srgbClr val="00B050"/>
                </a:solidFill>
                <a:latin typeface="Times New Roman" panose="02020603050405020304" pitchFamily="18" charset="0"/>
                <a:cs typeface="Times New Roman" panose="02020603050405020304" pitchFamily="18" charset="0"/>
              </a:rPr>
              <a:t>cha mẹ </a:t>
            </a:r>
            <a:r>
              <a:rPr lang="en-US" sz="2800" dirty="0" err="1">
                <a:solidFill>
                  <a:srgbClr val="00B050"/>
                </a:solidFill>
                <a:latin typeface="Times New Roman" panose="02020603050405020304" pitchFamily="18" charset="0"/>
                <a:cs typeface="Times New Roman" panose="02020603050405020304" pitchFamily="18" charset="0"/>
              </a:rPr>
              <a:t>anh</a:t>
            </a:r>
            <a:r>
              <a:rPr lang="en-US" sz="2800" dirty="0">
                <a:solidFill>
                  <a:srgbClr val="00B050"/>
                </a:solidFill>
                <a:latin typeface="Times New Roman" panose="02020603050405020304" pitchFamily="18" charset="0"/>
                <a:cs typeface="Times New Roman" panose="02020603050405020304" pitchFamily="18" charset="0"/>
              </a:rPr>
              <a:t> K </a:t>
            </a:r>
            <a:r>
              <a:rPr lang="vi-VN" sz="2800" dirty="0">
                <a:solidFill>
                  <a:srgbClr val="00B050"/>
                </a:solidFill>
                <a:latin typeface="Times New Roman" panose="02020603050405020304" pitchFamily="18" charset="0"/>
                <a:cs typeface="Times New Roman" panose="02020603050405020304" pitchFamily="18" charset="0"/>
              </a:rPr>
              <a:t>nhiều lần khuyên nhủ chị hãy ly hôn nhưng chị không đồng ý. Vậy cha, mẹ </a:t>
            </a:r>
            <a:r>
              <a:rPr lang="en-US" sz="2800" dirty="0" err="1">
                <a:solidFill>
                  <a:srgbClr val="00B050"/>
                </a:solidFill>
                <a:latin typeface="Times New Roman" panose="02020603050405020304" pitchFamily="18" charset="0"/>
                <a:cs typeface="Times New Roman" panose="02020603050405020304" pitchFamily="18" charset="0"/>
              </a:rPr>
              <a:t>anh</a:t>
            </a:r>
            <a:r>
              <a:rPr lang="en-US" sz="2800" dirty="0">
                <a:solidFill>
                  <a:srgbClr val="00B050"/>
                </a:solidFill>
                <a:latin typeface="Times New Roman" panose="02020603050405020304" pitchFamily="18" charset="0"/>
                <a:cs typeface="Times New Roman" panose="02020603050405020304" pitchFamily="18" charset="0"/>
              </a:rPr>
              <a:t> K</a:t>
            </a:r>
            <a:r>
              <a:rPr lang="vi-VN" sz="2800" dirty="0">
                <a:solidFill>
                  <a:srgbClr val="00B050"/>
                </a:solidFill>
                <a:latin typeface="Times New Roman" panose="02020603050405020304" pitchFamily="18" charset="0"/>
                <a:cs typeface="Times New Roman" panose="02020603050405020304" pitchFamily="18" charset="0"/>
              </a:rPr>
              <a:t> có thể yêu cầu tòa án cho </a:t>
            </a:r>
            <a:r>
              <a:rPr lang="en-US" sz="2800" dirty="0" err="1">
                <a:solidFill>
                  <a:srgbClr val="00B050"/>
                </a:solidFill>
                <a:latin typeface="Times New Roman" panose="02020603050405020304" pitchFamily="18" charset="0"/>
                <a:cs typeface="Times New Roman" panose="02020603050405020304" pitchFamily="18" charset="0"/>
              </a:rPr>
              <a:t>anh</a:t>
            </a:r>
            <a:r>
              <a:rPr lang="en-US" sz="2800" dirty="0">
                <a:solidFill>
                  <a:srgbClr val="00B050"/>
                </a:solidFill>
                <a:latin typeface="Times New Roman" panose="02020603050405020304" pitchFamily="18" charset="0"/>
                <a:cs typeface="Times New Roman" panose="02020603050405020304" pitchFamily="18" charset="0"/>
              </a:rPr>
              <a:t> K </a:t>
            </a:r>
            <a:r>
              <a:rPr lang="vi-VN" sz="2800" dirty="0">
                <a:solidFill>
                  <a:srgbClr val="00B050"/>
                </a:solidFill>
                <a:latin typeface="Times New Roman" panose="02020603050405020304" pitchFamily="18" charset="0"/>
                <a:cs typeface="Times New Roman" panose="02020603050405020304" pitchFamily="18" charset="0"/>
              </a:rPr>
              <a:t>ly hôn được không? Tại sao?</a:t>
            </a:r>
          </a:p>
          <a:p>
            <a:pPr marL="0" indent="0" algn="just">
              <a:lnSpc>
                <a:spcPct val="112000"/>
              </a:lnSpc>
              <a:buNone/>
            </a:pPr>
            <a:r>
              <a:rPr lang="vi-VN" sz="2800" dirty="0">
                <a:solidFill>
                  <a:srgbClr val="0070C0"/>
                </a:solidFill>
                <a:latin typeface="Times New Roman" panose="02020603050405020304" pitchFamily="18" charset="0"/>
                <a:cs typeface="Times New Roman" panose="02020603050405020304" pitchFamily="18" charset="0"/>
              </a:rPr>
              <a:t>3. Chị Q đang mang thai đứa trẻ không phải con của chồng chị. Vậy chồng chị có quyền đơn phương yêu cầu ly hôn được không? Tại sao?</a:t>
            </a:r>
            <a:endParaRPr lang="en-US" sz="28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379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6312A-67CD-0ABB-F78F-370E7EC2905B}"/>
              </a:ext>
            </a:extLst>
          </p:cNvPr>
          <p:cNvSpPr>
            <a:spLocks noGrp="1"/>
          </p:cNvSpPr>
          <p:nvPr>
            <p:ph type="title"/>
          </p:nvPr>
        </p:nvSpPr>
        <p:spPr>
          <a:xfrm>
            <a:off x="1066800" y="419318"/>
            <a:ext cx="10058400" cy="908739"/>
          </a:xfrm>
          <a:solidFill>
            <a:schemeClr val="accent1">
              <a:lumMod val="20000"/>
              <a:lumOff val="80000"/>
            </a:schemeClr>
          </a:solidFill>
        </p:spPr>
        <p:txBody>
          <a:bodyPr>
            <a:normAutofit/>
          </a:bodyPr>
          <a:lstStyle/>
          <a:p>
            <a:pPr algn="ctr"/>
            <a:r>
              <a:rPr lang="vi-VN" sz="3400" dirty="0">
                <a:solidFill>
                  <a:srgbClr val="C00000"/>
                </a:solidFill>
                <a:latin typeface="Times New Roman" panose="02020603050405020304" pitchFamily="18" charset="0"/>
                <a:cs typeface="Times New Roman" panose="02020603050405020304" pitchFamily="18" charset="0"/>
              </a:rPr>
              <a:t>*Quyền yêu cầu giải quyết ly hôn</a:t>
            </a:r>
            <a:endParaRPr lang="en-GB" sz="34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5AC9CF-A7CA-9DA2-CE39-9913408DB6A5}"/>
              </a:ext>
            </a:extLst>
          </p:cNvPr>
          <p:cNvSpPr>
            <a:spLocks noGrp="1"/>
          </p:cNvSpPr>
          <p:nvPr>
            <p:ph idx="1"/>
          </p:nvPr>
        </p:nvSpPr>
        <p:spPr>
          <a:xfrm>
            <a:off x="696686" y="1589315"/>
            <a:ext cx="10885714" cy="4767942"/>
          </a:xfrm>
        </p:spPr>
        <p:txBody>
          <a:bodyPr>
            <a:normAutofit lnSpcReduction="10000"/>
          </a:bodyPr>
          <a:lstStyle/>
          <a:p>
            <a:pPr marL="0" indent="0" algn="just">
              <a:lnSpc>
                <a:spcPct val="130000"/>
              </a:lnSpc>
              <a:buNone/>
            </a:pPr>
            <a:r>
              <a:rPr lang="en-US" altLang="en-US" sz="2800" dirty="0">
                <a:latin typeface="Times New Roman" panose="02020603050405020304" pitchFamily="18" charset="0"/>
                <a:cs typeface="Times New Roman" panose="02020603050405020304" pitchFamily="18" charset="0"/>
              </a:rPr>
              <a:t>1. </a:t>
            </a:r>
            <a:r>
              <a:rPr lang="en-US" altLang="en-US" sz="2800" dirty="0" err="1">
                <a:latin typeface="Times New Roman" panose="02020603050405020304" pitchFamily="18" charset="0"/>
                <a:cs typeface="Times New Roman" panose="02020603050405020304" pitchFamily="18" charset="0"/>
              </a:rPr>
              <a:t>Vợ</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chồng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hoặc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cả</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hai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người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có</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quyền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yêu</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cầu</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Tòa</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án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giải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quyết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ly</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hôn</a:t>
            </a:r>
            <a:endParaRPr lang="en-US" altLang="en-US" sz="2800" dirty="0">
              <a:latin typeface="Times New Roman" panose="02020603050405020304" pitchFamily="18" charset="0"/>
              <a:cs typeface="Times New Roman" panose="02020603050405020304" pitchFamily="18" charset="0"/>
            </a:endParaRPr>
          </a:p>
          <a:p>
            <a:pPr marL="0" indent="0" algn="just">
              <a:lnSpc>
                <a:spcPct val="130000"/>
              </a:lnSpc>
              <a:buNone/>
            </a:pPr>
            <a:r>
              <a:rPr lang="vi-VN" altLang="en-US" sz="2800" dirty="0">
                <a:latin typeface="Times New Roman" panose="02020603050405020304" pitchFamily="18" charset="0"/>
                <a:cs typeface="Times New Roman" panose="02020603050405020304" pitchFamily="18" charset="0"/>
              </a:rPr>
              <a:t>2. Cha, mẹ, người thân thích khác có quyền yêu cầu Tòa án giải quyết ly hôn khi một bên vợ, chồng do b</a:t>
            </a:r>
            <a:r>
              <a:rPr lang="sq-AL" altLang="en-US" sz="2800" dirty="0">
                <a:latin typeface="Times New Roman" panose="02020603050405020304" pitchFamily="18" charset="0"/>
                <a:cs typeface="Times New Roman" panose="02020603050405020304" pitchFamily="18" charset="0"/>
              </a:rPr>
              <a:t>ị bệnh</a:t>
            </a:r>
            <a:r>
              <a:rPr lang="vi-VN" altLang="en-US" sz="2800" dirty="0">
                <a:latin typeface="Times New Roman" panose="02020603050405020304" pitchFamily="18" charset="0"/>
                <a:cs typeface="Times New Roman" panose="02020603050405020304" pitchFamily="18" charset="0"/>
              </a:rPr>
              <a:t> tâm thần hoặc mắc</a:t>
            </a:r>
            <a:r>
              <a:rPr lang="vi-VN" altLang="en-US" sz="2800" b="1" dirty="0">
                <a:latin typeface="Times New Roman" panose="02020603050405020304" pitchFamily="18" charset="0"/>
                <a:cs typeface="Times New Roman" panose="02020603050405020304" pitchFamily="18" charset="0"/>
              </a:rPr>
              <a:t> </a:t>
            </a:r>
            <a:r>
              <a:rPr lang="vi-VN" altLang="en-US" sz="2800" dirty="0">
                <a:latin typeface="Times New Roman" panose="02020603050405020304" pitchFamily="18" charset="0"/>
                <a:cs typeface="Times New Roman" panose="02020603050405020304" pitchFamily="18" charset="0"/>
              </a:rPr>
              <a:t>bệnh khác mà không </a:t>
            </a:r>
            <a:r>
              <a:rPr lang="sq-AL" altLang="en-US" sz="2800" dirty="0">
                <a:latin typeface="Times New Roman" panose="02020603050405020304" pitchFamily="18" charset="0"/>
                <a:cs typeface="Times New Roman" panose="02020603050405020304" pitchFamily="18" charset="0"/>
              </a:rPr>
              <a:t>thể</a:t>
            </a:r>
            <a:r>
              <a:rPr lang="vi-VN" altLang="en-US" sz="2800" dirty="0">
                <a:latin typeface="Times New Roman" panose="02020603050405020304" pitchFamily="18" charset="0"/>
                <a:cs typeface="Times New Roman" panose="02020603050405020304" pitchFamily="18" charset="0"/>
              </a:rPr>
              <a:t> nhận thức, làm chủ được</a:t>
            </a:r>
            <a:r>
              <a:rPr lang="vi-VN" altLang="en-US" sz="2800" b="1" dirty="0">
                <a:latin typeface="Times New Roman" panose="02020603050405020304" pitchFamily="18" charset="0"/>
                <a:cs typeface="Times New Roman" panose="02020603050405020304" pitchFamily="18" charset="0"/>
              </a:rPr>
              <a:t> </a:t>
            </a:r>
            <a:r>
              <a:rPr lang="vi-VN" altLang="en-US" sz="2800" dirty="0">
                <a:latin typeface="Times New Roman" panose="02020603050405020304" pitchFamily="18" charset="0"/>
                <a:cs typeface="Times New Roman" panose="02020603050405020304" pitchFamily="18" charset="0"/>
              </a:rPr>
              <a:t>hành vi</a:t>
            </a:r>
            <a:r>
              <a:rPr lang="sq-AL" altLang="en-US" sz="2800" dirty="0">
                <a:latin typeface="Times New Roman" panose="02020603050405020304" pitchFamily="18" charset="0"/>
                <a:cs typeface="Times New Roman" panose="02020603050405020304" pitchFamily="18" charset="0"/>
              </a:rPr>
              <a:t> của mình,</a:t>
            </a:r>
            <a:r>
              <a:rPr lang="vi-VN" altLang="en-US" sz="2800" dirty="0">
                <a:latin typeface="Times New Roman" panose="02020603050405020304" pitchFamily="18" charset="0"/>
                <a:cs typeface="Times New Roman" panose="02020603050405020304" pitchFamily="18" charset="0"/>
              </a:rPr>
              <a:t> đồng thời là nạn nhân của bạo lực gia đình do chồng, vợ của họ gây ra làm ảnh hưởng nghiêm trọng đến tính mạng, sức khỏe, tinh thần của họ.</a:t>
            </a:r>
            <a:endParaRPr lang="en-US" altLang="en-US" sz="2800" dirty="0">
              <a:latin typeface="Times New Roman" panose="02020603050405020304" pitchFamily="18" charset="0"/>
              <a:cs typeface="Times New Roman" panose="02020603050405020304" pitchFamily="18" charset="0"/>
            </a:endParaRPr>
          </a:p>
          <a:p>
            <a:pPr marL="0" indent="0" algn="just">
              <a:lnSpc>
                <a:spcPct val="130000"/>
              </a:lnSpc>
              <a:buNone/>
            </a:pPr>
            <a:r>
              <a:rPr lang="vi-VN" sz="2800" dirty="0">
                <a:latin typeface="Times New Roman" panose="02020603050405020304" pitchFamily="18" charset="0"/>
                <a:cs typeface="Times New Roman" panose="02020603050405020304" pitchFamily="18" charset="0"/>
              </a:rPr>
              <a:t>3. Chồng không có quyền yêu cầu ly hôn trong trường hợp vợ đang có thai, sinh con hoặc đang nuôi con dưới </a:t>
            </a:r>
            <a:r>
              <a:rPr lang="en-US" sz="2800" dirty="0">
                <a:latin typeface="Times New Roman" panose="02020603050405020304" pitchFamily="18" charset="0"/>
                <a:cs typeface="Times New Roman" panose="02020603050405020304" pitchFamily="18" charset="0"/>
              </a:rPr>
              <a:t>12 </a:t>
            </a:r>
            <a:r>
              <a:rPr lang="vi-VN" sz="2800" dirty="0">
                <a:latin typeface="Times New Roman" panose="02020603050405020304" pitchFamily="18" charset="0"/>
                <a:cs typeface="Times New Roman" panose="02020603050405020304" pitchFamily="18" charset="0"/>
              </a:rPr>
              <a:t>tháng tuổi.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8641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060FC-B117-DB0F-1DF5-E6026E770934}"/>
              </a:ext>
            </a:extLst>
          </p:cNvPr>
          <p:cNvSpPr>
            <a:spLocks noGrp="1"/>
          </p:cNvSpPr>
          <p:nvPr>
            <p:ph type="title"/>
          </p:nvPr>
        </p:nvSpPr>
        <p:spPr>
          <a:xfrm>
            <a:off x="1273628" y="296744"/>
            <a:ext cx="10058400" cy="729341"/>
          </a:xfrm>
          <a:solidFill>
            <a:schemeClr val="accent1">
              <a:lumMod val="20000"/>
              <a:lumOff val="80000"/>
            </a:schemeClr>
          </a:solidFill>
        </p:spPr>
        <p:txBody>
          <a:bodyPr>
            <a:normAutofit/>
          </a:bodyPr>
          <a:lstStyle/>
          <a:p>
            <a:r>
              <a:rPr lang="vi-VN" sz="3400" b="1" dirty="0">
                <a:solidFill>
                  <a:srgbClr val="C00000"/>
                </a:solidFill>
                <a:latin typeface="Times New Roman" panose="02020603050405020304" pitchFamily="18" charset="0"/>
                <a:cs typeface="Times New Roman" panose="02020603050405020304" pitchFamily="18" charset="0"/>
              </a:rPr>
              <a:t>Nội dung chính</a:t>
            </a:r>
            <a:endParaRPr lang="en-GB" sz="34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9B5E39-A22E-A7EC-1480-90727B18D877}"/>
              </a:ext>
            </a:extLst>
          </p:cNvPr>
          <p:cNvSpPr>
            <a:spLocks noGrp="1"/>
          </p:cNvSpPr>
          <p:nvPr>
            <p:ph idx="1"/>
          </p:nvPr>
        </p:nvSpPr>
        <p:spPr>
          <a:xfrm>
            <a:off x="413657" y="1208314"/>
            <a:ext cx="11430000" cy="5352942"/>
          </a:xfrm>
        </p:spPr>
        <p:txBody>
          <a:bodyPr>
            <a:noAutofit/>
          </a:bodyPr>
          <a:lstStyle/>
          <a:p>
            <a:pPr marL="640080" indent="-457200">
              <a:lnSpc>
                <a:spcPct val="150000"/>
              </a:lnSpc>
              <a:buFont typeface="Wingdings" panose="05000000000000000000" pitchFamily="2" charset="2"/>
              <a:buChar char="q"/>
              <a:defRPr/>
            </a:pPr>
            <a:r>
              <a:rPr lang="en-US" sz="3400" b="1" dirty="0" err="1">
                <a:latin typeface="Times New Roman" panose="02020603050405020304" pitchFamily="18" charset="0"/>
                <a:cs typeface="Times New Roman" panose="02020603050405020304" pitchFamily="18" charset="0"/>
              </a:rPr>
              <a:t>Kết</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hôn</a:t>
            </a:r>
            <a:endParaRPr lang="en-US" sz="3400" b="1" dirty="0">
              <a:latin typeface="Times New Roman" panose="02020603050405020304" pitchFamily="18" charset="0"/>
              <a:cs typeface="Times New Roman" panose="02020603050405020304" pitchFamily="18" charset="0"/>
            </a:endParaRPr>
          </a:p>
          <a:p>
            <a:pPr marL="640080" indent="-457200">
              <a:lnSpc>
                <a:spcPct val="150000"/>
              </a:lnSpc>
              <a:buFont typeface="Wingdings" panose="05000000000000000000" pitchFamily="2" charset="2"/>
              <a:buChar char="q"/>
              <a:defRPr/>
            </a:pPr>
            <a:r>
              <a:rPr lang="en-US" sz="3400" b="1" dirty="0" err="1">
                <a:latin typeface="Times New Roman" panose="02020603050405020304" pitchFamily="18" charset="0"/>
                <a:cs typeface="Times New Roman" panose="02020603050405020304" pitchFamily="18" charset="0"/>
              </a:rPr>
              <a:t>Chấm</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dứt</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hôn</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nhân</a:t>
            </a:r>
            <a:endParaRPr lang="en-US" sz="3400" b="1" dirty="0">
              <a:latin typeface="Times New Roman" panose="02020603050405020304" pitchFamily="18" charset="0"/>
              <a:cs typeface="Times New Roman" panose="02020603050405020304" pitchFamily="18" charset="0"/>
            </a:endParaRPr>
          </a:p>
          <a:p>
            <a:pPr marL="640080" indent="-457200">
              <a:lnSpc>
                <a:spcPct val="150000"/>
              </a:lnSpc>
              <a:buFont typeface="Wingdings" panose="05000000000000000000" pitchFamily="2" charset="2"/>
              <a:buChar char="q"/>
              <a:defRPr/>
            </a:pPr>
            <a:r>
              <a:rPr lang="en-US" sz="3400" b="1" dirty="0" err="1">
                <a:latin typeface="Times New Roman" panose="02020603050405020304" pitchFamily="18" charset="0"/>
                <a:cs typeface="Times New Roman" panose="02020603050405020304" pitchFamily="18" charset="0"/>
              </a:rPr>
              <a:t>Nuôi</a:t>
            </a:r>
            <a:r>
              <a:rPr lang="en-US" sz="3400" b="1" dirty="0">
                <a:latin typeface="Times New Roman" panose="02020603050405020304" pitchFamily="18" charset="0"/>
                <a:cs typeface="Times New Roman" panose="02020603050405020304" pitchFamily="18" charset="0"/>
              </a:rPr>
              <a:t> con </a:t>
            </a:r>
            <a:r>
              <a:rPr lang="en-US" sz="3400" b="1" dirty="0" err="1">
                <a:latin typeface="Times New Roman" panose="02020603050405020304" pitchFamily="18" charset="0"/>
                <a:cs typeface="Times New Roman" panose="02020603050405020304" pitchFamily="18" charset="0"/>
              </a:rPr>
              <a:t>nuôi</a:t>
            </a:r>
            <a:endParaRPr lang="en-US" sz="3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769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7AB77E-C841-C7AE-7B2B-A2274EA4C262}"/>
              </a:ext>
            </a:extLst>
          </p:cNvPr>
          <p:cNvSpPr>
            <a:spLocks noGrp="1"/>
          </p:cNvSpPr>
          <p:nvPr>
            <p:ph idx="1"/>
          </p:nvPr>
        </p:nvSpPr>
        <p:spPr>
          <a:xfrm>
            <a:off x="598714" y="860499"/>
            <a:ext cx="11049000" cy="5660222"/>
          </a:xfrm>
        </p:spPr>
        <p:txBody>
          <a:bodyPr>
            <a:noAutofit/>
          </a:bodyPr>
          <a:lstStyle/>
          <a:p>
            <a:pPr marL="0" indent="0" algn="just">
              <a:spcBef>
                <a:spcPts val="1200"/>
              </a:spcBef>
              <a:buFontTx/>
              <a:buNone/>
            </a:pPr>
            <a:r>
              <a:rPr lang="en-US" altLang="en-US" sz="2800" dirty="0">
                <a:latin typeface="Times New Roman" panose="02020603050405020304" pitchFamily="18" charset="0"/>
                <a:cs typeface="Times New Roman" panose="02020603050405020304" pitchFamily="18" charset="0"/>
              </a:rPr>
              <a:t>1. Sau </a:t>
            </a:r>
            <a:r>
              <a:rPr lang="en-US" altLang="en-US" sz="2800" dirty="0" err="1">
                <a:latin typeface="Times New Roman" panose="02020603050405020304" pitchFamily="18" charset="0"/>
                <a:cs typeface="Times New Roman" panose="02020603050405020304" pitchFamily="18" charset="0"/>
              </a:rPr>
              <a:t>khi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ly</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hôn</a:t>
            </a:r>
            <a:r>
              <a:rPr lang="en-US" altLang="en-US" sz="2800" dirty="0">
                <a:latin typeface="Times New Roman" panose="02020603050405020304" pitchFamily="18" charset="0"/>
                <a:cs typeface="Times New Roman" panose="02020603050405020304" pitchFamily="18" charset="0"/>
              </a:rPr>
              <a:t>, cha </a:t>
            </a:r>
            <a:r>
              <a:rPr lang="en-US" altLang="en-US" sz="2800" dirty="0" err="1">
                <a:latin typeface="Times New Roman" panose="02020603050405020304" pitchFamily="18" charset="0"/>
                <a:cs typeface="Times New Roman" panose="02020603050405020304" pitchFamily="18" charset="0"/>
              </a:rPr>
              <a:t>mẹ</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vẫn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có</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quyền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nghĩa</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vụ</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trông</a:t>
            </a:r>
            <a:r>
              <a:rPr lang="en-US" altLang="en-US" sz="2800" dirty="0">
                <a:latin typeface="Times New Roman" panose="02020603050405020304" pitchFamily="18" charset="0"/>
                <a:cs typeface="Times New Roman" panose="02020603050405020304" pitchFamily="18" charset="0"/>
              </a:rPr>
              <a:t> nom, </a:t>
            </a:r>
            <a:r>
              <a:rPr lang="en-US" altLang="en-US" sz="2800" dirty="0" err="1">
                <a:latin typeface="Times New Roman" panose="02020603050405020304" pitchFamily="18" charset="0"/>
                <a:cs typeface="Times New Roman" panose="02020603050405020304" pitchFamily="18" charset="0"/>
              </a:rPr>
              <a:t>chăm</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sóc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nuôi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dưỡng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giáo</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dục</a:t>
            </a:r>
            <a:r>
              <a:rPr lang="en-US" altLang="en-US" sz="2800" dirty="0">
                <a:latin typeface="Times New Roman" panose="02020603050405020304" pitchFamily="18" charset="0"/>
                <a:cs typeface="Times New Roman" panose="02020603050405020304" pitchFamily="18" charset="0"/>
              </a:rPr>
              <a:t> con </a:t>
            </a:r>
            <a:r>
              <a:rPr lang="en-US" altLang="en-US" sz="2800" dirty="0" err="1">
                <a:latin typeface="Times New Roman" panose="02020603050405020304" pitchFamily="18" charset="0"/>
                <a:cs typeface="Times New Roman" panose="02020603050405020304" pitchFamily="18" charset="0"/>
              </a:rPr>
              <a:t>chưa</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thành</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niên</a:t>
            </a:r>
            <a:r>
              <a:rPr lang="en-US" altLang="en-US" sz="2800" dirty="0">
                <a:latin typeface="Times New Roman" panose="02020603050405020304" pitchFamily="18" charset="0"/>
                <a:cs typeface="Times New Roman" panose="02020603050405020304" pitchFamily="18" charset="0"/>
              </a:rPr>
              <a:t>, con </a:t>
            </a:r>
            <a:r>
              <a:rPr lang="en-US" altLang="en-US" sz="2800" dirty="0" err="1">
                <a:latin typeface="Times New Roman" panose="02020603050405020304" pitchFamily="18" charset="0"/>
                <a:cs typeface="Times New Roman" panose="02020603050405020304" pitchFamily="18" charset="0"/>
              </a:rPr>
              <a:t>đã</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thành</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niên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mất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năng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lực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hành</a:t>
            </a:r>
            <a:r>
              <a:rPr lang="en-US" altLang="en-US" sz="2800" dirty="0">
                <a:latin typeface="Times New Roman" panose="02020603050405020304" pitchFamily="18" charset="0"/>
                <a:cs typeface="Times New Roman" panose="02020603050405020304" pitchFamily="18" charset="0"/>
              </a:rPr>
              <a:t> vi </a:t>
            </a:r>
            <a:r>
              <a:rPr lang="en-US" altLang="en-US" sz="2800" dirty="0" err="1">
                <a:latin typeface="Times New Roman" panose="02020603050405020304" pitchFamily="18" charset="0"/>
                <a:cs typeface="Times New Roman" panose="02020603050405020304" pitchFamily="18" charset="0"/>
              </a:rPr>
              <a:t>dân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sự</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hoặc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không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có</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khả</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năng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lao</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động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và</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không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có</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tài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sản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để</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tự</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nuôi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mình</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theo</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quy</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định</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của</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Luật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này</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Bộ</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luật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dân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sự</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và</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các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luật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khác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có</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liên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quan</a:t>
            </a:r>
            <a:r>
              <a:rPr lang="en-US" altLang="en-US" sz="2800" dirty="0">
                <a:latin typeface="Times New Roman" panose="02020603050405020304" pitchFamily="18" charset="0"/>
                <a:cs typeface="Times New Roman" panose="02020603050405020304" pitchFamily="18" charset="0"/>
              </a:rPr>
              <a:t>.</a:t>
            </a:r>
          </a:p>
          <a:p>
            <a:pPr marL="0" indent="0" algn="just">
              <a:spcBef>
                <a:spcPts val="1200"/>
              </a:spcBef>
              <a:buFontTx/>
              <a:buNone/>
            </a:pPr>
            <a:r>
              <a:rPr lang="en-US" altLang="en-US" sz="2800" dirty="0">
                <a:latin typeface="Times New Roman" panose="02020603050405020304" pitchFamily="18" charset="0"/>
                <a:cs typeface="Times New Roman" panose="02020603050405020304" pitchFamily="18" charset="0"/>
              </a:rPr>
              <a:t>2. </a:t>
            </a:r>
            <a:r>
              <a:rPr lang="en-US" altLang="en-US" sz="2800" dirty="0" err="1">
                <a:latin typeface="Times New Roman" panose="02020603050405020304" pitchFamily="18" charset="0"/>
                <a:cs typeface="Times New Roman" panose="02020603050405020304" pitchFamily="18" charset="0"/>
              </a:rPr>
              <a:t>Vợ</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chồng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thỏa</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thuận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về</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người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trực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tiếp</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nuôi</a:t>
            </a:r>
            <a:r>
              <a:rPr lang="en-US" altLang="en-US" sz="2800" dirty="0">
                <a:latin typeface="Times New Roman" panose="02020603050405020304" pitchFamily="18" charset="0"/>
                <a:cs typeface="Times New Roman" panose="02020603050405020304" pitchFamily="18" charset="0"/>
              </a:rPr>
              <a:t> con, </a:t>
            </a:r>
            <a:r>
              <a:rPr lang="en-US" altLang="en-US" sz="2800" dirty="0" err="1">
                <a:latin typeface="Times New Roman" panose="02020603050405020304" pitchFamily="18" charset="0"/>
                <a:cs typeface="Times New Roman" panose="02020603050405020304" pitchFamily="18" charset="0"/>
              </a:rPr>
              <a:t>nghĩa</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vụ</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quyền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của</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mỗi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bên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sau</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khi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ly</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hôn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đối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với</a:t>
            </a:r>
            <a:r>
              <a:rPr lang="en-US" altLang="en-US" sz="2800" dirty="0">
                <a:latin typeface="Times New Roman" panose="02020603050405020304" pitchFamily="18" charset="0"/>
                <a:cs typeface="Times New Roman" panose="02020603050405020304" pitchFamily="18" charset="0"/>
              </a:rPr>
              <a:t> con; </a:t>
            </a:r>
            <a:r>
              <a:rPr lang="en-US" altLang="en-US" sz="2800" dirty="0" err="1">
                <a:latin typeface="Times New Roman" panose="02020603050405020304" pitchFamily="18" charset="0"/>
                <a:cs typeface="Times New Roman" panose="02020603050405020304" pitchFamily="18" charset="0"/>
              </a:rPr>
              <a:t>trường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hợp</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không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thỏa</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thuận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được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thì</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Tòa</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án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quyết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định</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giao</a:t>
            </a:r>
            <a:r>
              <a:rPr lang="en-US" altLang="en-US" sz="2800" dirty="0">
                <a:latin typeface="Times New Roman" panose="02020603050405020304" pitchFamily="18" charset="0"/>
                <a:cs typeface="Times New Roman" panose="02020603050405020304" pitchFamily="18" charset="0"/>
              </a:rPr>
              <a:t> con </a:t>
            </a:r>
            <a:r>
              <a:rPr lang="en-US" altLang="en-US" sz="2800" dirty="0" err="1">
                <a:latin typeface="Times New Roman" panose="02020603050405020304" pitchFamily="18" charset="0"/>
                <a:cs typeface="Times New Roman" panose="02020603050405020304" pitchFamily="18" charset="0"/>
              </a:rPr>
              <a:t>cho</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một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bên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trực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tiếp</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nuôi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căn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cứ</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vào</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quyền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lợi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về</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mọi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mặt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của</a:t>
            </a:r>
            <a:r>
              <a:rPr lang="en-US" altLang="en-US" sz="2800" dirty="0">
                <a:latin typeface="Times New Roman" panose="02020603050405020304" pitchFamily="18" charset="0"/>
                <a:cs typeface="Times New Roman" panose="02020603050405020304" pitchFamily="18" charset="0"/>
              </a:rPr>
              <a:t> con; </a:t>
            </a:r>
            <a:r>
              <a:rPr lang="en-US" altLang="en-US" sz="2800" b="1" dirty="0" err="1">
                <a:latin typeface="Times New Roman" panose="02020603050405020304" pitchFamily="18" charset="0"/>
                <a:cs typeface="Times New Roman" panose="02020603050405020304" pitchFamily="18" charset="0"/>
              </a:rPr>
              <a:t>nếu</a:t>
            </a:r>
            <a:r>
              <a:rPr lang="en-US" altLang="en-US" sz="2800" b="1" dirty="0">
                <a:latin typeface="Times New Roman" panose="02020603050405020304" pitchFamily="18" charset="0"/>
                <a:cs typeface="Times New Roman" panose="02020603050405020304" pitchFamily="18" charset="0"/>
              </a:rPr>
              <a:t> con </a:t>
            </a:r>
            <a:r>
              <a:rPr lang="en-US" altLang="en-US" sz="2800" b="1" dirty="0" err="1">
                <a:latin typeface="Times New Roman" panose="02020603050405020304" pitchFamily="18" charset="0"/>
                <a:cs typeface="Times New Roman" panose="02020603050405020304" pitchFamily="18" charset="0"/>
              </a:rPr>
              <a:t>từ</a:t>
            </a: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đủ</a:t>
            </a:r>
            <a:r>
              <a:rPr lang="en-US" altLang="en-US" sz="2800" b="1" dirty="0">
                <a:latin typeface="Times New Roman" panose="02020603050405020304" pitchFamily="18" charset="0"/>
                <a:cs typeface="Times New Roman" panose="02020603050405020304" pitchFamily="18" charset="0"/>
              </a:rPr>
              <a:t> 07 </a:t>
            </a:r>
            <a:r>
              <a:rPr lang="en-US" altLang="en-US" sz="2800" b="1" dirty="0" err="1">
                <a:latin typeface="Times New Roman" panose="02020603050405020304" pitchFamily="18" charset="0"/>
                <a:cs typeface="Times New Roman" panose="02020603050405020304" pitchFamily="18" charset="0"/>
              </a:rPr>
              <a:t>tuổi</a:t>
            </a: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trở</a:t>
            </a: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lên</a:t>
            </a: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thì</a:t>
            </a: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phải</a:t>
            </a: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xem</a:t>
            </a: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xét</a:t>
            </a: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nguyện</a:t>
            </a: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vọng</a:t>
            </a: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của</a:t>
            </a:r>
            <a:r>
              <a:rPr lang="en-US" altLang="en-US" sz="2800" b="1" dirty="0">
                <a:latin typeface="Times New Roman" panose="02020603050405020304" pitchFamily="18" charset="0"/>
                <a:cs typeface="Times New Roman" panose="02020603050405020304" pitchFamily="18" charset="0"/>
              </a:rPr>
              <a:t> con.</a:t>
            </a:r>
          </a:p>
          <a:p>
            <a:pPr marL="0" indent="0" algn="just">
              <a:spcBef>
                <a:spcPts val="1200"/>
              </a:spcBef>
              <a:buFontTx/>
              <a:buNone/>
            </a:pPr>
            <a:r>
              <a:rPr lang="en-US" altLang="en-US" sz="2800" dirty="0">
                <a:latin typeface="Times New Roman" panose="02020603050405020304" pitchFamily="18" charset="0"/>
                <a:cs typeface="Times New Roman" panose="02020603050405020304" pitchFamily="18" charset="0"/>
              </a:rPr>
              <a:t>3. </a:t>
            </a:r>
            <a:r>
              <a:rPr lang="en-US" altLang="en-US" sz="2800" b="1" dirty="0">
                <a:latin typeface="Times New Roman" panose="02020603050405020304" pitchFamily="18" charset="0"/>
                <a:cs typeface="Times New Roman" panose="02020603050405020304" pitchFamily="18" charset="0"/>
              </a:rPr>
              <a:t>Con </a:t>
            </a:r>
            <a:r>
              <a:rPr lang="en-US" altLang="en-US" sz="2800" b="1" dirty="0" err="1">
                <a:latin typeface="Times New Roman" panose="02020603050405020304" pitchFamily="18" charset="0"/>
                <a:cs typeface="Times New Roman" panose="02020603050405020304" pitchFamily="18" charset="0"/>
              </a:rPr>
              <a:t>dưới</a:t>
            </a:r>
            <a:r>
              <a:rPr lang="en-US" altLang="en-US" sz="2800" b="1" dirty="0">
                <a:latin typeface="Times New Roman" panose="02020603050405020304" pitchFamily="18" charset="0"/>
                <a:cs typeface="Times New Roman" panose="02020603050405020304" pitchFamily="18" charset="0"/>
              </a:rPr>
              <a:t> 36 </a:t>
            </a:r>
            <a:r>
              <a:rPr lang="en-US" altLang="en-US" sz="2800" b="1" dirty="0" err="1">
                <a:latin typeface="Times New Roman" panose="02020603050405020304" pitchFamily="18" charset="0"/>
                <a:cs typeface="Times New Roman" panose="02020603050405020304" pitchFamily="18" charset="0"/>
              </a:rPr>
              <a:t>tháng</a:t>
            </a: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tuổi</a:t>
            </a: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được</a:t>
            </a: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giao</a:t>
            </a: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cho</a:t>
            </a: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mẹ</a:t>
            </a: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trực</a:t>
            </a: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tiếp</a:t>
            </a: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nuôi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trừ</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trường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hợp</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người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mẹ</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không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đủ</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điều</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kiện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để</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trực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tiếp</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trông</a:t>
            </a:r>
            <a:r>
              <a:rPr lang="en-US" altLang="en-US" sz="2800" dirty="0">
                <a:latin typeface="Times New Roman" panose="02020603050405020304" pitchFamily="18" charset="0"/>
                <a:cs typeface="Times New Roman" panose="02020603050405020304" pitchFamily="18" charset="0"/>
              </a:rPr>
              <a:t> nom, </a:t>
            </a:r>
            <a:r>
              <a:rPr lang="en-US" altLang="en-US" sz="2800" dirty="0" err="1">
                <a:latin typeface="Times New Roman" panose="02020603050405020304" pitchFamily="18" charset="0"/>
                <a:cs typeface="Times New Roman" panose="02020603050405020304" pitchFamily="18" charset="0"/>
              </a:rPr>
              <a:t>chăm</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sóc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nuôi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dưỡng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giáo</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dục</a:t>
            </a:r>
            <a:r>
              <a:rPr lang="en-US" altLang="en-US" sz="2800" dirty="0">
                <a:latin typeface="Times New Roman" panose="02020603050405020304" pitchFamily="18" charset="0"/>
                <a:cs typeface="Times New Roman" panose="02020603050405020304" pitchFamily="18" charset="0"/>
              </a:rPr>
              <a:t> con </a:t>
            </a:r>
            <a:r>
              <a:rPr lang="en-US" altLang="en-US" sz="2800" dirty="0" err="1">
                <a:latin typeface="Times New Roman" panose="02020603050405020304" pitchFamily="18" charset="0"/>
                <a:cs typeface="Times New Roman" panose="02020603050405020304" pitchFamily="18" charset="0"/>
              </a:rPr>
              <a:t>hoặc</a:t>
            </a:r>
            <a:r>
              <a:rPr lang="en-US" altLang="en-US" sz="2800" dirty="0">
                <a:latin typeface="Times New Roman" panose="02020603050405020304" pitchFamily="18" charset="0"/>
                <a:cs typeface="Times New Roman" panose="02020603050405020304" pitchFamily="18" charset="0"/>
              </a:rPr>
              <a:t> cha </a:t>
            </a:r>
            <a:r>
              <a:rPr lang="en-US" altLang="en-US" sz="2800" dirty="0" err="1">
                <a:latin typeface="Times New Roman" panose="02020603050405020304" pitchFamily="18" charset="0"/>
                <a:cs typeface="Times New Roman" panose="02020603050405020304" pitchFamily="18" charset="0"/>
              </a:rPr>
              <a:t>mẹ</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có</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thỏa</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thuận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khác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phù</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hợp</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với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lợi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ích</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của</a:t>
            </a:r>
            <a:r>
              <a:rPr lang="en-US" altLang="en-US" sz="2800" dirty="0">
                <a:latin typeface="Times New Roman" panose="02020603050405020304" pitchFamily="18" charset="0"/>
                <a:cs typeface="Times New Roman" panose="02020603050405020304" pitchFamily="18" charset="0"/>
              </a:rPr>
              <a:t> con.</a:t>
            </a:r>
          </a:p>
          <a:p>
            <a:pPr marL="0" indent="0">
              <a:buNone/>
            </a:pPr>
            <a:endParaRPr lang="en-GB" sz="2800" dirty="0"/>
          </a:p>
        </p:txBody>
      </p:sp>
      <p:sp>
        <p:nvSpPr>
          <p:cNvPr id="2" name="TextBox 1">
            <a:extLst>
              <a:ext uri="{FF2B5EF4-FFF2-40B4-BE49-F238E27FC236}">
                <a16:creationId xmlns:a16="http://schemas.microsoft.com/office/drawing/2014/main" id="{A2657C12-950E-E258-9ED2-222B4158C634}"/>
              </a:ext>
            </a:extLst>
          </p:cNvPr>
          <p:cNvSpPr txBox="1"/>
          <p:nvPr/>
        </p:nvSpPr>
        <p:spPr>
          <a:xfrm>
            <a:off x="2203554" y="314794"/>
            <a:ext cx="7495082" cy="523220"/>
          </a:xfrm>
          <a:prstGeom prst="rect">
            <a:avLst/>
          </a:prstGeom>
          <a:solidFill>
            <a:schemeClr val="accent1">
              <a:lumMod val="20000"/>
              <a:lumOff val="80000"/>
            </a:schemeClr>
          </a:solidFill>
        </p:spPr>
        <p:txBody>
          <a:bodyPr wrap="square" rtlCol="0">
            <a:spAutoFit/>
          </a:bodyPr>
          <a:lstStyle/>
          <a:p>
            <a:pPr algn="ctr"/>
            <a:r>
              <a:rPr lang="vi-VN" sz="2800" b="1" dirty="0">
                <a:solidFill>
                  <a:srgbClr val="C00000"/>
                </a:solidFill>
                <a:latin typeface="Times New Roman" panose="02020603050405020304" pitchFamily="18" charset="0"/>
                <a:cs typeface="Times New Roman" panose="02020603050405020304" pitchFamily="18" charset="0"/>
              </a:rPr>
              <a:t>Hậu quả pháp lý của ly hôn</a:t>
            </a:r>
            <a:endParaRPr lang="en-GB" sz="2800" dirty="0"/>
          </a:p>
        </p:txBody>
      </p:sp>
    </p:spTree>
    <p:extLst>
      <p:ext uri="{BB962C8B-B14F-4D97-AF65-F5344CB8AC3E}">
        <p14:creationId xmlns:p14="http://schemas.microsoft.com/office/powerpoint/2010/main" val="1398909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203D-D0E4-E70D-569D-CEF53BE802DE}"/>
              </a:ext>
            </a:extLst>
          </p:cNvPr>
          <p:cNvSpPr>
            <a:spLocks noGrp="1"/>
          </p:cNvSpPr>
          <p:nvPr>
            <p:ph type="title"/>
          </p:nvPr>
        </p:nvSpPr>
        <p:spPr>
          <a:xfrm>
            <a:off x="1069848" y="484632"/>
            <a:ext cx="10058400" cy="1082911"/>
          </a:xfrm>
          <a:solidFill>
            <a:schemeClr val="accent1">
              <a:lumMod val="20000"/>
              <a:lumOff val="80000"/>
            </a:schemeClr>
          </a:solidFill>
        </p:spPr>
        <p:txBody>
          <a:bodyPr>
            <a:normAutofit/>
          </a:bodyPr>
          <a:lstStyle/>
          <a:p>
            <a:pPr algn="ctr"/>
            <a:r>
              <a:rPr lang="vi-VN" sz="3600" b="1" dirty="0">
                <a:solidFill>
                  <a:srgbClr val="C00000"/>
                </a:solidFill>
                <a:latin typeface="Times New Roman" panose="02020603050405020304" pitchFamily="18" charset="0"/>
                <a:cs typeface="Times New Roman" panose="02020603050405020304" pitchFamily="18" charset="0"/>
              </a:rPr>
              <a:t>Hậu quả pháp lý của ly hôn</a:t>
            </a:r>
            <a:endParaRPr lang="en-GB" sz="3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20DCAB-38F7-8F1C-3C68-83C7270E13F7}"/>
              </a:ext>
            </a:extLst>
          </p:cNvPr>
          <p:cNvSpPr>
            <a:spLocks noGrp="1"/>
          </p:cNvSpPr>
          <p:nvPr>
            <p:ph idx="1"/>
          </p:nvPr>
        </p:nvSpPr>
        <p:spPr>
          <a:xfrm>
            <a:off x="968829" y="1892808"/>
            <a:ext cx="10265228" cy="4050792"/>
          </a:xfrm>
        </p:spPr>
        <p:txBody>
          <a:bodyPr>
            <a:normAutofit/>
          </a:bodyPr>
          <a:lstStyle/>
          <a:p>
            <a:pPr marL="0" indent="0" algn="just">
              <a:buFontTx/>
              <a:buNone/>
            </a:pPr>
            <a:r>
              <a:rPr lang="vi-VN" altLang="en-US" sz="3000" dirty="0">
                <a:latin typeface="Times New Roman" panose="02020603050405020304" pitchFamily="18" charset="0"/>
                <a:cs typeface="Times New Roman" panose="02020603050405020304" pitchFamily="18" charset="0"/>
              </a:rPr>
              <a:t>1. Anh chị E và F có 2 người con, một bé 24 tháng tuổi và một bé 8 tuổi. Khi ly hôn chị E muốn được nuôi dưỡng cả 2 con, nhưng anh F không đồng ý. Vậy chị có được nuôi dưỡng cả 2 con không?</a:t>
            </a:r>
            <a:endParaRPr lang="en-US" altLang="en-US" sz="3000" dirty="0">
              <a:latin typeface="Times New Roman" panose="02020603050405020304" pitchFamily="18" charset="0"/>
              <a:cs typeface="Times New Roman" panose="02020603050405020304" pitchFamily="18" charset="0"/>
            </a:endParaRPr>
          </a:p>
          <a:p>
            <a:pPr marL="0" indent="0" algn="just">
              <a:buFontTx/>
              <a:buNone/>
            </a:pPr>
            <a:endParaRPr lang="en-US" altLang="en-US" sz="3000" dirty="0">
              <a:latin typeface="Times New Roman" panose="02020603050405020304" pitchFamily="18" charset="0"/>
              <a:cs typeface="Times New Roman" panose="02020603050405020304" pitchFamily="18" charset="0"/>
            </a:endParaRPr>
          </a:p>
          <a:p>
            <a:pPr marL="0" indent="0" algn="just">
              <a:buFontTx/>
              <a:buNone/>
            </a:pPr>
            <a:r>
              <a:rPr lang="vi-VN" altLang="en-US" sz="3000" dirty="0">
                <a:solidFill>
                  <a:srgbClr val="0070C0"/>
                </a:solidFill>
                <a:latin typeface="Times New Roman" panose="02020603050405020304" pitchFamily="18" charset="0"/>
                <a:cs typeface="Times New Roman" panose="02020603050405020304" pitchFamily="18" charset="0"/>
              </a:rPr>
              <a:t>2. Khi ly hôn, người vợ hoặc chồng lâm vào tình trạng khó khăn, túng thiếu mà có yêu cầu thì người kia có nghĩa vụ cấp dưỡng không?</a:t>
            </a:r>
            <a:endParaRPr lang="en-US" altLang="en-US" sz="3000" dirty="0">
              <a:solidFill>
                <a:srgbClr val="0070C0"/>
              </a:solidFill>
              <a:latin typeface="Times New Roman" panose="02020603050405020304" pitchFamily="18" charset="0"/>
              <a:cs typeface="Times New Roman" panose="02020603050405020304" pitchFamily="18" charset="0"/>
            </a:endParaRPr>
          </a:p>
          <a:p>
            <a:pPr marL="0" indent="0">
              <a:buNone/>
            </a:pPr>
            <a:endParaRPr lang="en-GB" sz="3000" dirty="0"/>
          </a:p>
        </p:txBody>
      </p:sp>
    </p:spTree>
    <p:extLst>
      <p:ext uri="{BB962C8B-B14F-4D97-AF65-F5344CB8AC3E}">
        <p14:creationId xmlns:p14="http://schemas.microsoft.com/office/powerpoint/2010/main" val="406437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7FD5E-F14B-8C5A-498C-D31C0D106573}"/>
              </a:ext>
            </a:extLst>
          </p:cNvPr>
          <p:cNvSpPr>
            <a:spLocks noGrp="1"/>
          </p:cNvSpPr>
          <p:nvPr>
            <p:ph type="title"/>
          </p:nvPr>
        </p:nvSpPr>
        <p:spPr>
          <a:xfrm>
            <a:off x="1069848" y="484632"/>
            <a:ext cx="10058400" cy="963168"/>
          </a:xfrm>
          <a:solidFill>
            <a:schemeClr val="accent1">
              <a:lumMod val="20000"/>
              <a:lumOff val="80000"/>
            </a:schemeClr>
          </a:solidFill>
        </p:spPr>
        <p:txBody>
          <a:bodyPr>
            <a:normAutofit/>
          </a:bodyPr>
          <a:lstStyle/>
          <a:p>
            <a:pPr algn="ctr"/>
            <a:r>
              <a:rPr lang="vi-VN" sz="3400" b="1" dirty="0">
                <a:solidFill>
                  <a:srgbClr val="C00000"/>
                </a:solidFill>
                <a:latin typeface="Times New Roman" panose="02020603050405020304" pitchFamily="18" charset="0"/>
                <a:cs typeface="Times New Roman" panose="02020603050405020304" pitchFamily="18" charset="0"/>
              </a:rPr>
              <a:t>2.2 Hôn nhân chấm dứt do vợ và chồng chết</a:t>
            </a:r>
            <a:endParaRPr lang="en-GB" sz="34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E27092-212F-B481-259F-3F179CE52FAA}"/>
              </a:ext>
            </a:extLst>
          </p:cNvPr>
          <p:cNvSpPr>
            <a:spLocks noGrp="1"/>
          </p:cNvSpPr>
          <p:nvPr>
            <p:ph idx="1"/>
          </p:nvPr>
        </p:nvSpPr>
        <p:spPr>
          <a:xfrm>
            <a:off x="620487" y="1796143"/>
            <a:ext cx="10918370" cy="4376057"/>
          </a:xfrm>
        </p:spPr>
        <p:txBody>
          <a:bodyPr>
            <a:normAutofit/>
          </a:bodyPr>
          <a:lstStyle/>
          <a:p>
            <a:pPr algn="just" eaLnBrk="1" hangingPunct="1">
              <a:lnSpc>
                <a:spcPct val="112000"/>
              </a:lnSpc>
              <a:spcBef>
                <a:spcPct val="0"/>
              </a:spcBef>
              <a:buFontTx/>
              <a:buNone/>
              <a:defRPr/>
            </a:pPr>
            <a:r>
              <a:rPr lang="vi-VN" altLang="en-US" sz="2800" dirty="0">
                <a:solidFill>
                  <a:srgbClr val="0070C0"/>
                </a:solidFill>
                <a:latin typeface="Times New Roman" pitchFamily="18" charset="0"/>
                <a:cs typeface="Times New Roman" pitchFamily="18" charset="0"/>
              </a:rPr>
              <a:t>1. Một người đang có vợ hoặc có chồng mà bị tòa án tuyên là đã chết sau đó quay về thì có cần phải đi đăng ký kết hôn lại không?</a:t>
            </a:r>
            <a:endParaRPr lang="en-US" altLang="en-US" sz="2800" dirty="0">
              <a:solidFill>
                <a:srgbClr val="0070C0"/>
              </a:solidFill>
              <a:latin typeface="Times New Roman" pitchFamily="18" charset="0"/>
              <a:cs typeface="Times New Roman" pitchFamily="18" charset="0"/>
            </a:endParaRPr>
          </a:p>
          <a:p>
            <a:pPr marL="0" indent="0" algn="just">
              <a:lnSpc>
                <a:spcPct val="112000"/>
              </a:lnSpc>
              <a:buFontTx/>
              <a:buNone/>
              <a:defRPr/>
            </a:pPr>
            <a:r>
              <a:rPr lang="vi-VN" altLang="en-US" sz="2800" dirty="0">
                <a:latin typeface="Times New Roman" pitchFamily="18" charset="0"/>
                <a:cs typeface="Times New Roman" pitchFamily="18" charset="0"/>
              </a:rPr>
              <a:t>2. Chị K bị mất tích trong một trận lũ lụt, sau đó người thân đã làm thủ tục yêu cầu tòa án tuyên bố là chị đã chết theo qui định của pháp luật. Sau đó chồng của chị đã kết hôn với một người khác. Một thời gian sau chị quay về và yêu cầu tòa án hủy hôn nhân của người chồng đó vì cho rằng đó là cuộc hôn nhân trái pháp luật. Yêu cầu của chị có đúng qui định của pháp luật không? Tại sao?</a:t>
            </a:r>
            <a:endParaRPr lang="en-US"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65085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9E17E2-4CAC-9943-AA1E-844BB2A15BDE}"/>
              </a:ext>
            </a:extLst>
          </p:cNvPr>
          <p:cNvSpPr>
            <a:spLocks noGrp="1"/>
          </p:cNvSpPr>
          <p:nvPr>
            <p:ph sz="half" idx="1"/>
          </p:nvPr>
        </p:nvSpPr>
        <p:spPr>
          <a:xfrm>
            <a:off x="457200" y="740229"/>
            <a:ext cx="6640285" cy="5431971"/>
          </a:xfrm>
        </p:spPr>
        <p:txBody>
          <a:bodyPr>
            <a:normAutofit/>
          </a:bodyPr>
          <a:lstStyle/>
          <a:p>
            <a:pPr algn="just">
              <a:buFont typeface="Wingdings" panose="05000000000000000000" pitchFamily="2" charset="2"/>
              <a:buChar char="Ø"/>
            </a:pPr>
            <a:r>
              <a:rPr lang="vi-VN" altLang="en-US" sz="2800" dirty="0">
                <a:solidFill>
                  <a:schemeClr val="tx1">
                    <a:lumMod val="95000"/>
                    <a:lumOff val="5000"/>
                  </a:schemeClr>
                </a:solidFill>
                <a:latin typeface="Times New Roman" panose="02020603050405020304" pitchFamily="18" charset="0"/>
                <a:cs typeface="Times New Roman" panose="02020603050405020304" pitchFamily="18" charset="0"/>
              </a:rPr>
              <a:t>Khi Tòa án ra quyết định hủy bỏ tuyên bố một người là đã chết mà vợ hoặc chồng của người đó chưa kết hôn với người khác thì quan hệ hôn nhân được khôi phục kể từ thời điểm kết hôn. </a:t>
            </a:r>
          </a:p>
          <a:p>
            <a:pPr algn="just">
              <a:buFont typeface="Wingdings" panose="05000000000000000000" pitchFamily="2" charset="2"/>
              <a:buChar char="Ø"/>
            </a:pPr>
            <a:r>
              <a:rPr lang="vi-VN" altLang="en-US" sz="2800" dirty="0">
                <a:solidFill>
                  <a:schemeClr val="tx1">
                    <a:lumMod val="95000"/>
                    <a:lumOff val="5000"/>
                  </a:schemeClr>
                </a:solidFill>
                <a:latin typeface="Times New Roman" panose="02020603050405020304" pitchFamily="18" charset="0"/>
                <a:cs typeface="Times New Roman" panose="02020603050405020304" pitchFamily="18" charset="0"/>
              </a:rPr>
              <a:t>Trong </a:t>
            </a:r>
            <a:r>
              <a:rPr lang="vi-VN" altLang="en-US" sz="2800" b="1" dirty="0">
                <a:solidFill>
                  <a:schemeClr val="tx1">
                    <a:lumMod val="95000"/>
                    <a:lumOff val="5000"/>
                  </a:schemeClr>
                </a:solidFill>
                <a:latin typeface="Times New Roman" panose="02020603050405020304" pitchFamily="18" charset="0"/>
                <a:cs typeface="Times New Roman" panose="02020603050405020304" pitchFamily="18" charset="0"/>
              </a:rPr>
              <a:t>trường hợp có </a:t>
            </a:r>
            <a:r>
              <a:rPr lang="sq-AL" altLang="en-US" sz="2800" b="1" dirty="0">
                <a:solidFill>
                  <a:schemeClr val="tx1">
                    <a:lumMod val="95000"/>
                    <a:lumOff val="5000"/>
                  </a:schemeClr>
                </a:solidFill>
                <a:latin typeface="Times New Roman" panose="02020603050405020304" pitchFamily="18" charset="0"/>
                <a:cs typeface="Times New Roman" panose="02020603050405020304" pitchFamily="18" charset="0"/>
              </a:rPr>
              <a:t>quyết định cho ly hôn </a:t>
            </a:r>
            <a:r>
              <a:rPr lang="sq-AL" altLang="en-US" sz="2800" dirty="0">
                <a:solidFill>
                  <a:schemeClr val="tx1">
                    <a:lumMod val="95000"/>
                    <a:lumOff val="5000"/>
                  </a:schemeClr>
                </a:solidFill>
                <a:latin typeface="Times New Roman" panose="02020603050405020304" pitchFamily="18" charset="0"/>
                <a:cs typeface="Times New Roman" panose="02020603050405020304" pitchFamily="18" charset="0"/>
              </a:rPr>
              <a:t>của Tòa án theo quy định tại khoản 2 Điều 56 của Luật này thì quyết định cho ly hôn vẫn có hiệu lực pháp luật</a:t>
            </a:r>
            <a:r>
              <a:rPr lang="vi-VN" altLang="en-US" sz="2800" dirty="0">
                <a:solidFill>
                  <a:schemeClr val="tx1">
                    <a:lumMod val="95000"/>
                    <a:lumOff val="5000"/>
                  </a:schemeClr>
                </a:solidFill>
                <a:latin typeface="Times New Roman" panose="02020603050405020304" pitchFamily="18" charset="0"/>
                <a:cs typeface="Times New Roman" panose="02020603050405020304" pitchFamily="18" charset="0"/>
              </a:rPr>
              <a:t>. Trong trường hợp vợ, chồng của người đó đã kết hôn với người khác thì quan hệ hôn nhân được xác lập sau có hiệu lực pháp luật.</a:t>
            </a:r>
            <a:endParaRPr lang="en-US" alt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4D85CA55-DAB9-F8BB-8B43-0CE4834E6A4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65094" y="2730248"/>
            <a:ext cx="4369706" cy="2896521"/>
          </a:xfrm>
        </p:spPr>
      </p:pic>
      <p:sp>
        <p:nvSpPr>
          <p:cNvPr id="2" name="TextBox 1">
            <a:extLst>
              <a:ext uri="{FF2B5EF4-FFF2-40B4-BE49-F238E27FC236}">
                <a16:creationId xmlns:a16="http://schemas.microsoft.com/office/drawing/2014/main" id="{191AB533-9A48-8B1F-1482-0B9541A180C8}"/>
              </a:ext>
            </a:extLst>
          </p:cNvPr>
          <p:cNvSpPr txBox="1"/>
          <p:nvPr/>
        </p:nvSpPr>
        <p:spPr>
          <a:xfrm>
            <a:off x="7365094" y="485397"/>
            <a:ext cx="4369706" cy="954107"/>
          </a:xfrm>
          <a:prstGeom prst="rect">
            <a:avLst/>
          </a:prstGeom>
          <a:noFill/>
        </p:spPr>
        <p:txBody>
          <a:bodyPr wrap="square" rtlCol="0">
            <a:spAutoFit/>
          </a:bodyPr>
          <a:lstStyle/>
          <a:p>
            <a:pPr algn="ctr"/>
            <a:r>
              <a:rPr lang="vi-VN" sz="2800" b="1" dirty="0">
                <a:solidFill>
                  <a:srgbClr val="C00000"/>
                </a:solidFill>
                <a:latin typeface="Times New Roman" panose="02020603050405020304" pitchFamily="18" charset="0"/>
                <a:cs typeface="Times New Roman" panose="02020603050405020304" pitchFamily="18" charset="0"/>
              </a:rPr>
              <a:t>HÔN NHÂN CHẤM DỨT DO VỢ/CHỒNG CHẾT</a:t>
            </a:r>
            <a:endParaRPr lang="en-GB"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3382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190B-AA00-9B62-6876-BD972654BE65}"/>
              </a:ext>
            </a:extLst>
          </p:cNvPr>
          <p:cNvSpPr>
            <a:spLocks noGrp="1"/>
          </p:cNvSpPr>
          <p:nvPr>
            <p:ph type="title"/>
          </p:nvPr>
        </p:nvSpPr>
        <p:spPr>
          <a:xfrm>
            <a:off x="1189591" y="484632"/>
            <a:ext cx="10058400" cy="734568"/>
          </a:xfrm>
          <a:solidFill>
            <a:schemeClr val="accent1">
              <a:lumMod val="20000"/>
              <a:lumOff val="80000"/>
            </a:schemeClr>
          </a:solidFill>
        </p:spPr>
        <p:txBody>
          <a:bodyPr>
            <a:normAutofit/>
          </a:bodyPr>
          <a:lstStyle/>
          <a:p>
            <a:pPr algn="ctr"/>
            <a:r>
              <a:rPr lang="vi-VN" sz="3400" b="1" dirty="0">
                <a:solidFill>
                  <a:srgbClr val="C00000"/>
                </a:solidFill>
                <a:latin typeface="Times New Roman" panose="02020603050405020304" pitchFamily="18" charset="0"/>
                <a:cs typeface="Times New Roman" panose="02020603050405020304" pitchFamily="18" charset="0"/>
              </a:rPr>
              <a:t>3. Tài sản chung và tài sản riêng của vợ chồng</a:t>
            </a:r>
            <a:endParaRPr lang="en-GB" sz="34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4D8CA0-3A6C-45A8-4F10-34C7B5C54471}"/>
              </a:ext>
            </a:extLst>
          </p:cNvPr>
          <p:cNvSpPr>
            <a:spLocks noGrp="1"/>
          </p:cNvSpPr>
          <p:nvPr>
            <p:ph idx="1"/>
          </p:nvPr>
        </p:nvSpPr>
        <p:spPr>
          <a:xfrm>
            <a:off x="685799" y="1447800"/>
            <a:ext cx="10853057" cy="4724400"/>
          </a:xfrm>
        </p:spPr>
        <p:txBody>
          <a:bodyPr>
            <a:noAutofit/>
          </a:bodyPr>
          <a:lstStyle/>
          <a:p>
            <a:pPr marL="0" indent="0">
              <a:buNone/>
            </a:pPr>
            <a:r>
              <a:rPr lang="vi-VN" sz="2800" dirty="0">
                <a:solidFill>
                  <a:srgbClr val="C00000"/>
                </a:solidFill>
                <a:latin typeface="Times New Roman" panose="02020603050405020304" pitchFamily="18" charset="0"/>
                <a:cs typeface="Times New Roman" panose="02020603050405020304" pitchFamily="18" charset="0"/>
              </a:rPr>
              <a:t>3.1 Tài sản chung của vợ chồng</a:t>
            </a:r>
          </a:p>
          <a:p>
            <a:pPr marL="0" indent="0" algn="just">
              <a:buFontTx/>
              <a:buNone/>
            </a:pPr>
            <a:r>
              <a:rPr lang="vi-VN" altLang="en-US" sz="2800" dirty="0">
                <a:latin typeface="Times New Roman" panose="02020603050405020304" pitchFamily="18" charset="0"/>
                <a:cs typeface="Times New Roman" panose="02020603050405020304" pitchFamily="18" charset="0"/>
              </a:rPr>
              <a:t>Tài sản chung của vợ chồng gồm tài sản do vợ, chồng tạo ra, thu nhập do lao động, hoạt động sản xuất, kinh doanh, hoa lợi, lợi tức phát sinh từ tài sản riêng và thu nhập hợp pháp khác trong thời kỳ hôn nhân, trừ trường hợp được quy định tại khoản 1 Điều 40 của Luật này; tài sản mà vợ chồng được thừa kế chung hoặc được tặng cho chung và tài sản khác mà vợ chồng thỏa thuận là tài sản chung. </a:t>
            </a:r>
            <a:endParaRPr lang="en-US" alt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altLang="en-US" sz="2800" dirty="0">
                <a:latin typeface="Times New Roman" panose="02020603050405020304" pitchFamily="18" charset="0"/>
                <a:cs typeface="Times New Roman" panose="02020603050405020304" pitchFamily="18" charset="0"/>
              </a:rPr>
              <a:t>	</a:t>
            </a:r>
            <a:r>
              <a:rPr lang="vi-VN" altLang="en-US" sz="2800" dirty="0">
                <a:latin typeface="Times New Roman" panose="02020603050405020304" pitchFamily="18" charset="0"/>
                <a:cs typeface="Times New Roman" panose="02020603050405020304" pitchFamily="18" charset="0"/>
              </a:rPr>
              <a:t>Quyền sử dụng đất mà vợ, chồng có được sau khi kết hôn là tài sản chung của vợ chồng, trừ trường hợp vợ hoặc chồng được thừa kế riêng, được tặng cho riêng hoặc có được thông qua giao dịch bằng tài sản riêng.</a:t>
            </a:r>
            <a:endParaRPr lang="en-US" altLang="en-US" sz="2800" dirty="0">
              <a:latin typeface="Times New Roman" panose="02020603050405020304" pitchFamily="18" charset="0"/>
              <a:cs typeface="Times New Roman" panose="02020603050405020304" pitchFamily="18" charset="0"/>
            </a:endParaRPr>
          </a:p>
          <a:p>
            <a:pPr marL="0" indent="0">
              <a:buNone/>
            </a:pP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4838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BF88D-9190-EB70-A4C6-59AAD54F62AB}"/>
              </a:ext>
            </a:extLst>
          </p:cNvPr>
          <p:cNvSpPr>
            <a:spLocks noGrp="1"/>
          </p:cNvSpPr>
          <p:nvPr>
            <p:ph type="title"/>
          </p:nvPr>
        </p:nvSpPr>
        <p:spPr>
          <a:xfrm>
            <a:off x="1069848" y="484632"/>
            <a:ext cx="10058400" cy="723682"/>
          </a:xfrm>
          <a:solidFill>
            <a:schemeClr val="accent1">
              <a:lumMod val="20000"/>
              <a:lumOff val="80000"/>
            </a:schemeClr>
          </a:solidFill>
        </p:spPr>
        <p:txBody>
          <a:bodyPr>
            <a:normAutofit/>
          </a:bodyPr>
          <a:lstStyle/>
          <a:p>
            <a:pPr algn="ctr"/>
            <a:r>
              <a:rPr lang="vi-VN" sz="3400" dirty="0">
                <a:solidFill>
                  <a:srgbClr val="C00000"/>
                </a:solidFill>
                <a:latin typeface="Times New Roman" panose="02020603050405020304" pitchFamily="18" charset="0"/>
                <a:cs typeface="Times New Roman" panose="02020603050405020304" pitchFamily="18" charset="0"/>
              </a:rPr>
              <a:t>3.2 Tài sản riêng của vợ chồng</a:t>
            </a:r>
            <a:endParaRPr lang="en-GB" sz="34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B8C183-66AF-6C7F-892A-079D1CFC1B78}"/>
              </a:ext>
            </a:extLst>
          </p:cNvPr>
          <p:cNvSpPr>
            <a:spLocks noGrp="1"/>
          </p:cNvSpPr>
          <p:nvPr>
            <p:ph idx="1"/>
          </p:nvPr>
        </p:nvSpPr>
        <p:spPr>
          <a:xfrm>
            <a:off x="718457" y="1578429"/>
            <a:ext cx="10635343" cy="4593771"/>
          </a:xfrm>
        </p:spPr>
        <p:txBody>
          <a:bodyPr>
            <a:normAutofit/>
          </a:bodyPr>
          <a:lstStyle/>
          <a:p>
            <a:pPr marL="0" indent="0" algn="just">
              <a:buFontTx/>
              <a:buNone/>
            </a:pPr>
            <a:r>
              <a:rPr lang="vi-VN" altLang="en-US" sz="2800" dirty="0">
                <a:latin typeface="Times New Roman" panose="02020603050405020304" pitchFamily="18" charset="0"/>
                <a:cs typeface="Times New Roman" panose="02020603050405020304" pitchFamily="18" charset="0"/>
              </a:rPr>
              <a:t>1. Tài sản riêng của vợ, chồng gồm tài sản mà mỗi người có trước khi kết hôn; tài sản được thừa kế riêng, được tặng cho riêng trong thời kỳ hôn nhân; tài sản được chia riêng cho vợ, chồng theo quy định tại các điều 38, 39 và 40 của Luật</a:t>
            </a:r>
            <a:r>
              <a:rPr lang="vi-VN" altLang="en-US" sz="2800" b="1" dirty="0">
                <a:latin typeface="Times New Roman" panose="02020603050405020304" pitchFamily="18" charset="0"/>
                <a:cs typeface="Times New Roman" panose="02020603050405020304" pitchFamily="18" charset="0"/>
              </a:rPr>
              <a:t> </a:t>
            </a:r>
            <a:r>
              <a:rPr lang="vi-VN" altLang="en-US" sz="2800" dirty="0">
                <a:latin typeface="Times New Roman" panose="02020603050405020304" pitchFamily="18" charset="0"/>
                <a:cs typeface="Times New Roman" panose="02020603050405020304" pitchFamily="18" charset="0"/>
              </a:rPr>
              <a:t>này; tài sản</a:t>
            </a:r>
            <a:r>
              <a:rPr lang="vi-VN" altLang="en-US" sz="2800" b="1" dirty="0">
                <a:latin typeface="Times New Roman" panose="02020603050405020304" pitchFamily="18" charset="0"/>
                <a:cs typeface="Times New Roman" panose="02020603050405020304" pitchFamily="18" charset="0"/>
              </a:rPr>
              <a:t> </a:t>
            </a:r>
            <a:r>
              <a:rPr lang="vi-VN" altLang="en-US" sz="2800" dirty="0">
                <a:latin typeface="Times New Roman" panose="02020603050405020304" pitchFamily="18" charset="0"/>
                <a:cs typeface="Times New Roman" panose="02020603050405020304" pitchFamily="18" charset="0"/>
              </a:rPr>
              <a:t>phục vụ nhu cầu thiết yếu của vợ, chồng và tài sản khác mà theo quy định của pháp luật thuộc sở hữu riêng của vợ, chồng.</a:t>
            </a:r>
            <a:endParaRPr lang="en-US" altLang="en-US" sz="2800" dirty="0">
              <a:latin typeface="Times New Roman" panose="02020603050405020304" pitchFamily="18" charset="0"/>
              <a:cs typeface="Times New Roman" panose="02020603050405020304" pitchFamily="18" charset="0"/>
            </a:endParaRPr>
          </a:p>
          <a:p>
            <a:pPr marL="0" indent="0" algn="just">
              <a:buFontTx/>
              <a:buNone/>
            </a:pPr>
            <a:r>
              <a:rPr lang="vi-VN" altLang="en-US" sz="2800" dirty="0">
                <a:latin typeface="Times New Roman" panose="02020603050405020304" pitchFamily="18" charset="0"/>
                <a:cs typeface="Times New Roman" panose="02020603050405020304" pitchFamily="18" charset="0"/>
              </a:rPr>
              <a:t>2. Tài sản được hình thành từ tài sản riêng của vợ, chồng cũng là tài sản riêng của vợ, chồng. Hoa lợi, lợi tức phát sinh từ tài sản riêng trong thời kỳ hôn nhân được thực hiện theo quy định tại khoản 1 Điều 33 và khoản 1 Điều 40 của Luật này.</a:t>
            </a:r>
            <a:endParaRPr lang="en-US" altLang="en-US" sz="2800" dirty="0">
              <a:latin typeface="Times New Roman" panose="02020603050405020304" pitchFamily="18" charset="0"/>
              <a:cs typeface="Times New Roman" panose="02020603050405020304" pitchFamily="18" charset="0"/>
            </a:endParaRPr>
          </a:p>
          <a:p>
            <a:pPr marL="0" indent="0">
              <a:buNone/>
            </a:pPr>
            <a:endParaRPr lang="en-GB" sz="2800" dirty="0"/>
          </a:p>
        </p:txBody>
      </p:sp>
    </p:spTree>
    <p:extLst>
      <p:ext uri="{BB962C8B-B14F-4D97-AF65-F5344CB8AC3E}">
        <p14:creationId xmlns:p14="http://schemas.microsoft.com/office/powerpoint/2010/main" val="366577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8A3E-9825-5FB7-4E3E-3A27D873F051}"/>
              </a:ext>
            </a:extLst>
          </p:cNvPr>
          <p:cNvSpPr>
            <a:spLocks noGrp="1"/>
          </p:cNvSpPr>
          <p:nvPr>
            <p:ph type="title"/>
          </p:nvPr>
        </p:nvSpPr>
        <p:spPr>
          <a:xfrm>
            <a:off x="1066800" y="397546"/>
            <a:ext cx="10058400" cy="854311"/>
          </a:xfrm>
          <a:solidFill>
            <a:schemeClr val="accent1">
              <a:lumMod val="20000"/>
              <a:lumOff val="80000"/>
            </a:schemeClr>
          </a:solidFill>
        </p:spPr>
        <p:txBody>
          <a:bodyPr>
            <a:normAutofit/>
          </a:bodyPr>
          <a:lstStyle/>
          <a:p>
            <a:pPr algn="ctr"/>
            <a:r>
              <a:rPr lang="vi-VN" sz="3400" b="1" dirty="0">
                <a:solidFill>
                  <a:srgbClr val="C00000"/>
                </a:solidFill>
                <a:latin typeface="Times New Roman" panose="02020603050405020304" pitchFamily="18" charset="0"/>
                <a:cs typeface="Times New Roman" panose="02020603050405020304" pitchFamily="18" charset="0"/>
              </a:rPr>
              <a:t>4. Nuôi con nuôi</a:t>
            </a:r>
            <a:endParaRPr lang="en-GB" sz="34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17CE03-C0AA-31C3-2B3B-5E2FC7BA62C9}"/>
              </a:ext>
            </a:extLst>
          </p:cNvPr>
          <p:cNvSpPr>
            <a:spLocks noGrp="1"/>
          </p:cNvSpPr>
          <p:nvPr>
            <p:ph idx="1"/>
          </p:nvPr>
        </p:nvSpPr>
        <p:spPr>
          <a:xfrm>
            <a:off x="751113" y="1491343"/>
            <a:ext cx="10711543" cy="4969111"/>
          </a:xfrm>
        </p:spPr>
        <p:txBody>
          <a:bodyPr>
            <a:noAutofit/>
          </a:bodyPr>
          <a:lstStyle/>
          <a:p>
            <a:pPr marL="0" indent="0" algn="just">
              <a:buFontTx/>
              <a:buNone/>
              <a:defRPr/>
            </a:pPr>
            <a:r>
              <a:rPr lang="vi-VN" sz="2800" dirty="0">
                <a:solidFill>
                  <a:srgbClr val="0070C0"/>
                </a:solidFill>
                <a:latin typeface="Times New Roman" panose="02020603050405020304" pitchFamily="18" charset="0"/>
                <a:cs typeface="Times New Roman" panose="02020603050405020304" pitchFamily="18" charset="0"/>
              </a:rPr>
              <a:t>X, 17 tuổi, mồ côi cả cha lẫn mẹ được những người sau đây muốn nhận làm con nuôi. </a:t>
            </a:r>
            <a:endParaRPr lang="en-US" sz="2800" dirty="0">
              <a:solidFill>
                <a:srgbClr val="0070C0"/>
              </a:solidFill>
              <a:latin typeface="Times New Roman" panose="02020603050405020304" pitchFamily="18" charset="0"/>
              <a:cs typeface="Times New Roman" panose="02020603050405020304" pitchFamily="18" charset="0"/>
            </a:endParaRPr>
          </a:p>
          <a:p>
            <a:pPr marL="0" indent="0" algn="just">
              <a:buFontTx/>
              <a:buNone/>
              <a:defRPr/>
            </a:pPr>
            <a:r>
              <a:rPr lang="en-US" sz="2800" dirty="0">
                <a:latin typeface="Times New Roman" panose="02020603050405020304" pitchFamily="18" charset="0"/>
                <a:cs typeface="Times New Roman" panose="02020603050405020304" pitchFamily="18" charset="0"/>
              </a:rPr>
              <a:t>a. </a:t>
            </a:r>
            <a:r>
              <a:rPr lang="vi-VN" sz="2800" dirty="0">
                <a:latin typeface="Times New Roman" panose="02020603050405020304" pitchFamily="18" charset="0"/>
                <a:cs typeface="Times New Roman" panose="02020603050405020304" pitchFamily="18" charset="0"/>
              </a:rPr>
              <a:t>Ông bà ngoại</a:t>
            </a:r>
            <a:endParaRPr lang="en-US" sz="2800" dirty="0">
              <a:latin typeface="Times New Roman" panose="02020603050405020304" pitchFamily="18" charset="0"/>
              <a:cs typeface="Times New Roman" panose="02020603050405020304" pitchFamily="18" charset="0"/>
            </a:endParaRPr>
          </a:p>
          <a:p>
            <a:pPr marL="0" indent="0" algn="just">
              <a:buFontTx/>
              <a:buNone/>
              <a:defRPr/>
            </a:pPr>
            <a:r>
              <a:rPr lang="en-US" sz="2800" dirty="0">
                <a:latin typeface="Times New Roman" panose="02020603050405020304" pitchFamily="18" charset="0"/>
                <a:cs typeface="Times New Roman" panose="02020603050405020304" pitchFamily="18" charset="0"/>
              </a:rPr>
              <a:t>b. </a:t>
            </a:r>
            <a:r>
              <a:rPr lang="vi-VN" sz="2800" dirty="0">
                <a:latin typeface="Times New Roman" panose="02020603050405020304" pitchFamily="18" charset="0"/>
                <a:cs typeface="Times New Roman" panose="02020603050405020304" pitchFamily="18" charset="0"/>
              </a:rPr>
              <a:t>Người dì ruột, 30 tuổi.</a:t>
            </a:r>
            <a:endParaRPr lang="en-US" sz="2800" dirty="0">
              <a:latin typeface="Times New Roman" panose="02020603050405020304" pitchFamily="18" charset="0"/>
              <a:cs typeface="Times New Roman" panose="02020603050405020304" pitchFamily="18" charset="0"/>
            </a:endParaRPr>
          </a:p>
          <a:p>
            <a:pPr marL="0" indent="0" algn="just">
              <a:buFontTx/>
              <a:buNone/>
              <a:defRPr/>
            </a:pPr>
            <a:r>
              <a:rPr lang="en-US" sz="2800" dirty="0">
                <a:latin typeface="Times New Roman" panose="02020603050405020304" pitchFamily="18" charset="0"/>
                <a:cs typeface="Times New Roman" panose="02020603050405020304" pitchFamily="18" charset="0"/>
              </a:rPr>
              <a:t>c. </a:t>
            </a:r>
            <a:r>
              <a:rPr lang="vi-VN" sz="2800" dirty="0">
                <a:latin typeface="Times New Roman" panose="02020603050405020304" pitchFamily="18" charset="0"/>
                <a:cs typeface="Times New Roman" panose="02020603050405020304" pitchFamily="18" charset="0"/>
              </a:rPr>
              <a:t>Người hàng xóm tốt bụng, 45 tuổi</a:t>
            </a:r>
            <a:endParaRPr lang="en-US" sz="2800" dirty="0">
              <a:latin typeface="Times New Roman" panose="02020603050405020304" pitchFamily="18" charset="0"/>
              <a:cs typeface="Times New Roman" panose="02020603050405020304" pitchFamily="18" charset="0"/>
            </a:endParaRPr>
          </a:p>
          <a:p>
            <a:pPr marL="0" indent="0" algn="just">
              <a:buFontTx/>
              <a:buNone/>
              <a:defRPr/>
            </a:pPr>
            <a:r>
              <a:rPr lang="en-US" sz="2800" dirty="0">
                <a:latin typeface="Times New Roman" panose="02020603050405020304" pitchFamily="18" charset="0"/>
                <a:cs typeface="Times New Roman" panose="02020603050405020304" pitchFamily="18" charset="0"/>
              </a:rPr>
              <a:t>d. </a:t>
            </a:r>
            <a:r>
              <a:rPr lang="vi-VN" sz="2800" dirty="0">
                <a:latin typeface="Times New Roman" panose="02020603050405020304" pitchFamily="18" charset="0"/>
                <a:cs typeface="Times New Roman" panose="02020603050405020304" pitchFamily="18" charset="0"/>
              </a:rPr>
              <a:t>Một doanh nhân người nước ngoài thường trú ở Việt Nam, 37 tuổi</a:t>
            </a:r>
            <a:endParaRPr lang="en-US" sz="2800" dirty="0">
              <a:latin typeface="Times New Roman" panose="02020603050405020304" pitchFamily="18" charset="0"/>
              <a:cs typeface="Times New Roman" panose="02020603050405020304" pitchFamily="18" charset="0"/>
            </a:endParaRPr>
          </a:p>
          <a:p>
            <a:pPr marL="0" indent="0" algn="just">
              <a:buFontTx/>
              <a:buNone/>
              <a:defRPr/>
            </a:pPr>
            <a:r>
              <a:rPr lang="en-US" sz="2800" dirty="0">
                <a:latin typeface="Times New Roman" panose="02020603050405020304" pitchFamily="18" charset="0"/>
                <a:cs typeface="Times New Roman" panose="02020603050405020304" pitchFamily="18" charset="0"/>
              </a:rPr>
              <a:t>e. </a:t>
            </a:r>
            <a:r>
              <a:rPr lang="vi-VN" sz="2800" dirty="0">
                <a:latin typeface="Times New Roman" panose="02020603050405020304" pitchFamily="18" charset="0"/>
                <a:cs typeface="Times New Roman" panose="02020603050405020304" pitchFamily="18" charset="0"/>
              </a:rPr>
              <a:t>Một tỷ phú người Việt Nam ở nước ngoài, 40 tuổi</a:t>
            </a:r>
            <a:endParaRPr lang="en-US" sz="2800" dirty="0">
              <a:latin typeface="Times New Roman" panose="02020603050405020304" pitchFamily="18" charset="0"/>
              <a:cs typeface="Times New Roman" panose="02020603050405020304" pitchFamily="18" charset="0"/>
            </a:endParaRPr>
          </a:p>
          <a:p>
            <a:pPr marL="0" indent="0" algn="just">
              <a:buFontTx/>
              <a:buNone/>
              <a:defRPr/>
            </a:pPr>
            <a:r>
              <a:rPr lang="en-US" sz="2800" dirty="0">
                <a:latin typeface="Times New Roman" panose="02020603050405020304" pitchFamily="18" charset="0"/>
                <a:cs typeface="Times New Roman" panose="02020603050405020304" pitchFamily="18" charset="0"/>
              </a:rPr>
              <a:t>f. </a:t>
            </a:r>
            <a:r>
              <a:rPr lang="vi-VN" sz="2800" dirty="0">
                <a:latin typeface="Times New Roman" panose="02020603050405020304" pitchFamily="18" charset="0"/>
                <a:cs typeface="Times New Roman" panose="02020603050405020304" pitchFamily="18" charset="0"/>
              </a:rPr>
              <a:t>Một tỷ phú người nước ngoài ở nước ngoài, 42 tuổi.</a:t>
            </a:r>
            <a:endParaRPr lang="en-US" sz="2800" dirty="0">
              <a:latin typeface="Times New Roman" panose="02020603050405020304" pitchFamily="18" charset="0"/>
              <a:cs typeface="Times New Roman" panose="02020603050405020304" pitchFamily="18" charset="0"/>
            </a:endParaRPr>
          </a:p>
          <a:p>
            <a:pPr marL="0" indent="0" algn="just">
              <a:buFontTx/>
              <a:buNone/>
              <a:defRPr/>
            </a:pPr>
            <a:r>
              <a:rPr lang="en-US" sz="2800" b="1" dirty="0">
                <a:latin typeface="Times New Roman" panose="02020603050405020304" pitchFamily="18" charset="0"/>
                <a:cs typeface="Times New Roman" panose="02020603050405020304" pitchFamily="18" charset="0"/>
              </a:rPr>
              <a:t>	</a:t>
            </a:r>
            <a:r>
              <a:rPr lang="vi-VN" sz="2800" b="1" dirty="0">
                <a:solidFill>
                  <a:srgbClr val="C00000"/>
                </a:solidFill>
                <a:latin typeface="Times New Roman" panose="02020603050405020304" pitchFamily="18" charset="0"/>
                <a:cs typeface="Times New Roman" panose="02020603050405020304" pitchFamily="18" charset="0"/>
              </a:rPr>
              <a:t>Hỏi: Ai sẽ được quyền nhận nuôi X, tại sao?</a:t>
            </a:r>
            <a:endParaRPr lang="en-US" sz="2800" dirty="0">
              <a:solidFill>
                <a:srgbClr val="C00000"/>
              </a:solidFill>
              <a:latin typeface="Times New Roman" panose="02020603050405020304" pitchFamily="18" charset="0"/>
              <a:cs typeface="Times New Roman" panose="02020603050405020304" pitchFamily="18" charset="0"/>
            </a:endParaRPr>
          </a:p>
          <a:p>
            <a:pPr marL="0" indent="0" algn="just">
              <a:buNone/>
            </a:pPr>
            <a:endParaRPr lang="en-GB" sz="2800" dirty="0"/>
          </a:p>
        </p:txBody>
      </p:sp>
    </p:spTree>
    <p:extLst>
      <p:ext uri="{BB962C8B-B14F-4D97-AF65-F5344CB8AC3E}">
        <p14:creationId xmlns:p14="http://schemas.microsoft.com/office/powerpoint/2010/main" val="882016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C77A5-B7C3-9B4F-66D0-254E96B1A15D}"/>
              </a:ext>
            </a:extLst>
          </p:cNvPr>
          <p:cNvSpPr>
            <a:spLocks noGrp="1"/>
          </p:cNvSpPr>
          <p:nvPr>
            <p:ph type="title"/>
          </p:nvPr>
        </p:nvSpPr>
        <p:spPr>
          <a:xfrm>
            <a:off x="1069848" y="484632"/>
            <a:ext cx="10058400" cy="734568"/>
          </a:xfrm>
          <a:solidFill>
            <a:schemeClr val="accent1">
              <a:lumMod val="20000"/>
              <a:lumOff val="80000"/>
            </a:schemeClr>
          </a:solidFill>
        </p:spPr>
        <p:txBody>
          <a:bodyPr>
            <a:normAutofit/>
          </a:bodyPr>
          <a:lstStyle/>
          <a:p>
            <a:pPr algn="ctr"/>
            <a:r>
              <a:rPr lang="vi-VN" sz="3400" dirty="0">
                <a:solidFill>
                  <a:srgbClr val="C00000"/>
                </a:solidFill>
                <a:latin typeface="Times New Roman" panose="02020603050405020304" pitchFamily="18" charset="0"/>
                <a:cs typeface="Times New Roman" panose="02020603050405020304" pitchFamily="18" charset="0"/>
              </a:rPr>
              <a:t>4.1 Con nuôi</a:t>
            </a:r>
            <a:endParaRPr lang="en-GB" sz="34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966BA7-9ED4-4BA2-7836-66643F90E9F9}"/>
              </a:ext>
            </a:extLst>
          </p:cNvPr>
          <p:cNvSpPr>
            <a:spLocks noGrp="1"/>
          </p:cNvSpPr>
          <p:nvPr>
            <p:ph idx="1"/>
          </p:nvPr>
        </p:nvSpPr>
        <p:spPr>
          <a:xfrm>
            <a:off x="685801" y="1621971"/>
            <a:ext cx="10755086" cy="4550229"/>
          </a:xfrm>
        </p:spPr>
        <p:txBody>
          <a:bodyPr>
            <a:noAutofit/>
          </a:bodyPr>
          <a:lstStyle/>
          <a:p>
            <a:pPr marL="0" indent="0" algn="just">
              <a:buNone/>
              <a:defRPr/>
            </a:pPr>
            <a:r>
              <a:rPr lang="en-US" altLang="en-US" sz="3000" b="1" dirty="0" err="1">
                <a:latin typeface="Times New Roman" panose="02020603050405020304" pitchFamily="18" charset="0"/>
                <a:cs typeface="Times New Roman" panose="02020603050405020304" pitchFamily="18" charset="0"/>
              </a:rPr>
              <a:t>Người</a:t>
            </a:r>
            <a:r>
              <a:rPr lang="en-US" altLang="en-US" sz="3000" b="1" dirty="0">
                <a:latin typeface="Times New Roman" panose="02020603050405020304" pitchFamily="18" charset="0"/>
                <a:cs typeface="Times New Roman" panose="02020603050405020304" pitchFamily="18" charset="0"/>
              </a:rPr>
              <a:t> </a:t>
            </a:r>
            <a:r>
              <a:rPr lang="en-US" altLang="en-US" sz="3000" b="1" dirty="0" err="1">
                <a:latin typeface="Times New Roman" panose="02020603050405020304" pitchFamily="18" charset="0"/>
                <a:cs typeface="Times New Roman" panose="02020603050405020304" pitchFamily="18" charset="0"/>
              </a:rPr>
              <a:t>được</a:t>
            </a:r>
            <a:r>
              <a:rPr lang="en-US" altLang="en-US" sz="3000" b="1" dirty="0">
                <a:latin typeface="Times New Roman" panose="02020603050405020304" pitchFamily="18" charset="0"/>
                <a:cs typeface="Times New Roman" panose="02020603050405020304" pitchFamily="18" charset="0"/>
              </a:rPr>
              <a:t> </a:t>
            </a:r>
            <a:r>
              <a:rPr lang="en-US" altLang="en-US" sz="3000" b="1" dirty="0" err="1">
                <a:latin typeface="Times New Roman" panose="02020603050405020304" pitchFamily="18" charset="0"/>
                <a:cs typeface="Times New Roman" panose="02020603050405020304" pitchFamily="18" charset="0"/>
              </a:rPr>
              <a:t>nhận</a:t>
            </a:r>
            <a:r>
              <a:rPr lang="en-US" altLang="en-US" sz="3000" b="1" dirty="0">
                <a:latin typeface="Times New Roman" panose="02020603050405020304" pitchFamily="18" charset="0"/>
                <a:cs typeface="Times New Roman" panose="02020603050405020304" pitchFamily="18" charset="0"/>
              </a:rPr>
              <a:t> </a:t>
            </a:r>
            <a:r>
              <a:rPr lang="en-US" altLang="en-US" sz="3000" b="1" dirty="0" err="1">
                <a:latin typeface="Times New Roman" panose="02020603050405020304" pitchFamily="18" charset="0"/>
                <a:cs typeface="Times New Roman" panose="02020603050405020304" pitchFamily="18" charset="0"/>
              </a:rPr>
              <a:t>làm</a:t>
            </a:r>
            <a:r>
              <a:rPr lang="en-US" altLang="en-US" sz="3000" b="1" dirty="0">
                <a:latin typeface="Times New Roman" panose="02020603050405020304" pitchFamily="18" charset="0"/>
                <a:cs typeface="Times New Roman" panose="02020603050405020304" pitchFamily="18" charset="0"/>
              </a:rPr>
              <a:t> con </a:t>
            </a:r>
            <a:r>
              <a:rPr lang="en-US" altLang="en-US" sz="3000" b="1" dirty="0" err="1">
                <a:latin typeface="Times New Roman" panose="02020603050405020304" pitchFamily="18" charset="0"/>
                <a:cs typeface="Times New Roman" panose="02020603050405020304" pitchFamily="18" charset="0"/>
              </a:rPr>
              <a:t>nuôi</a:t>
            </a:r>
            <a:endParaRPr lang="en-US" altLang="en-US" sz="3000" b="1" dirty="0">
              <a:latin typeface="Times New Roman" panose="02020603050405020304" pitchFamily="18" charset="0"/>
              <a:cs typeface="Times New Roman" panose="02020603050405020304" pitchFamily="18" charset="0"/>
            </a:endParaRPr>
          </a:p>
          <a:p>
            <a:pPr marL="0" indent="0" algn="just">
              <a:buNone/>
              <a:defRPr/>
            </a:pPr>
            <a:r>
              <a:rPr lang="en-US" altLang="en-US" sz="3000" dirty="0">
                <a:latin typeface="Times New Roman" panose="02020603050405020304" pitchFamily="18" charset="0"/>
                <a:cs typeface="Times New Roman" panose="02020603050405020304" pitchFamily="18" charset="0"/>
              </a:rPr>
              <a:t>1. </a:t>
            </a:r>
            <a:r>
              <a:rPr lang="en-US" altLang="en-US" sz="3000" dirty="0" err="1">
                <a:latin typeface="Times New Roman" panose="02020603050405020304" pitchFamily="18" charset="0"/>
                <a:cs typeface="Times New Roman" panose="02020603050405020304" pitchFamily="18" charset="0"/>
              </a:rPr>
              <a:t>Trẻ</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em</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dưới</a:t>
            </a:r>
            <a:r>
              <a:rPr lang="en-US" altLang="en-US" sz="3000" dirty="0">
                <a:latin typeface="Times New Roman" panose="02020603050405020304" pitchFamily="18" charset="0"/>
                <a:cs typeface="Times New Roman" panose="02020603050405020304" pitchFamily="18" charset="0"/>
              </a:rPr>
              <a:t> 16 </a:t>
            </a:r>
            <a:r>
              <a:rPr lang="en-US" altLang="en-US" sz="3000" dirty="0" err="1">
                <a:latin typeface="Times New Roman" panose="02020603050405020304" pitchFamily="18" charset="0"/>
                <a:cs typeface="Times New Roman" panose="02020603050405020304" pitchFamily="18" charset="0"/>
              </a:rPr>
              <a:t>tuổi</a:t>
            </a:r>
            <a:r>
              <a:rPr lang="en-US" altLang="en-US" sz="3000" dirty="0">
                <a:latin typeface="Times New Roman" panose="02020603050405020304" pitchFamily="18" charset="0"/>
                <a:cs typeface="Times New Roman" panose="02020603050405020304" pitchFamily="18" charset="0"/>
              </a:rPr>
              <a:t>.</a:t>
            </a:r>
          </a:p>
          <a:p>
            <a:pPr marL="0" indent="0" algn="just">
              <a:buNone/>
              <a:defRPr/>
            </a:pPr>
            <a:r>
              <a:rPr lang="en-US" altLang="en-US" sz="3000" dirty="0">
                <a:latin typeface="Times New Roman" panose="02020603050405020304" pitchFamily="18" charset="0"/>
                <a:cs typeface="Times New Roman" panose="02020603050405020304" pitchFamily="18" charset="0"/>
              </a:rPr>
              <a:t>2. </a:t>
            </a:r>
            <a:r>
              <a:rPr lang="en-US" altLang="en-US" sz="3000" dirty="0" err="1">
                <a:latin typeface="Times New Roman" panose="02020603050405020304" pitchFamily="18" charset="0"/>
                <a:cs typeface="Times New Roman" panose="02020603050405020304" pitchFamily="18" charset="0"/>
              </a:rPr>
              <a:t>Người</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từ</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đủ</a:t>
            </a:r>
            <a:r>
              <a:rPr lang="en-US" altLang="en-US" sz="3000" dirty="0">
                <a:latin typeface="Times New Roman" panose="02020603050405020304" pitchFamily="18" charset="0"/>
                <a:cs typeface="Times New Roman" panose="02020603050405020304" pitchFamily="18" charset="0"/>
              </a:rPr>
              <a:t> 16 </a:t>
            </a:r>
            <a:r>
              <a:rPr lang="en-US" altLang="en-US" sz="3000" dirty="0" err="1">
                <a:latin typeface="Times New Roman" panose="02020603050405020304" pitchFamily="18" charset="0"/>
                <a:cs typeface="Times New Roman" panose="02020603050405020304" pitchFamily="18" charset="0"/>
              </a:rPr>
              <a:t>tuổi</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đến</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dưới</a:t>
            </a:r>
            <a:r>
              <a:rPr lang="en-US" altLang="en-US" sz="3000" dirty="0">
                <a:latin typeface="Times New Roman" panose="02020603050405020304" pitchFamily="18" charset="0"/>
                <a:cs typeface="Times New Roman" panose="02020603050405020304" pitchFamily="18" charset="0"/>
              </a:rPr>
              <a:t> 18 </a:t>
            </a:r>
            <a:r>
              <a:rPr lang="en-US" altLang="en-US" sz="3000" dirty="0" err="1">
                <a:latin typeface="Times New Roman" panose="02020603050405020304" pitchFamily="18" charset="0"/>
                <a:cs typeface="Times New Roman" panose="02020603050405020304" pitchFamily="18" charset="0"/>
              </a:rPr>
              <a:t>tuổi</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nếu</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thuộc</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một</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trong</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các</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trường</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hợp</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sau</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đây</a:t>
            </a:r>
            <a:r>
              <a:rPr lang="en-US" altLang="en-US" sz="3000" dirty="0">
                <a:latin typeface="Times New Roman" panose="02020603050405020304" pitchFamily="18" charset="0"/>
                <a:cs typeface="Times New Roman" panose="02020603050405020304" pitchFamily="18" charset="0"/>
              </a:rPr>
              <a:t>:</a:t>
            </a:r>
          </a:p>
          <a:p>
            <a:pPr marL="0" indent="0" algn="just">
              <a:buNone/>
              <a:defRPr/>
            </a:pPr>
            <a:r>
              <a:rPr lang="en-US" altLang="en-US" sz="3000" dirty="0">
                <a:latin typeface="Times New Roman" panose="02020603050405020304" pitchFamily="18" charset="0"/>
                <a:cs typeface="Times New Roman" panose="02020603050405020304" pitchFamily="18" charset="0"/>
              </a:rPr>
              <a:t>a) </a:t>
            </a:r>
            <a:r>
              <a:rPr lang="en-US" altLang="en-US" sz="3000" dirty="0" err="1">
                <a:latin typeface="Times New Roman" panose="02020603050405020304" pitchFamily="18" charset="0"/>
                <a:cs typeface="Times New Roman" panose="02020603050405020304" pitchFamily="18" charset="0"/>
              </a:rPr>
              <a:t>Được</a:t>
            </a:r>
            <a:r>
              <a:rPr lang="en-US" altLang="en-US" sz="3000" dirty="0">
                <a:latin typeface="Times New Roman" panose="02020603050405020304" pitchFamily="18" charset="0"/>
                <a:cs typeface="Times New Roman" panose="02020603050405020304" pitchFamily="18" charset="0"/>
              </a:rPr>
              <a:t> cha </a:t>
            </a:r>
            <a:r>
              <a:rPr lang="en-US" altLang="en-US" sz="3000" dirty="0" err="1">
                <a:latin typeface="Times New Roman" panose="02020603050405020304" pitchFamily="18" charset="0"/>
                <a:cs typeface="Times New Roman" panose="02020603050405020304" pitchFamily="18" charset="0"/>
              </a:rPr>
              <a:t>dượng</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mẹ</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kế</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nhận</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làm</a:t>
            </a:r>
            <a:r>
              <a:rPr lang="en-US" altLang="en-US" sz="3000" dirty="0">
                <a:latin typeface="Times New Roman" panose="02020603050405020304" pitchFamily="18" charset="0"/>
                <a:cs typeface="Times New Roman" panose="02020603050405020304" pitchFamily="18" charset="0"/>
              </a:rPr>
              <a:t> con </a:t>
            </a:r>
            <a:r>
              <a:rPr lang="en-US" altLang="en-US" sz="3000" dirty="0" err="1">
                <a:latin typeface="Times New Roman" panose="02020603050405020304" pitchFamily="18" charset="0"/>
                <a:cs typeface="Times New Roman" panose="02020603050405020304" pitchFamily="18" charset="0"/>
              </a:rPr>
              <a:t>nuôi</a:t>
            </a:r>
            <a:r>
              <a:rPr lang="en-US" altLang="en-US" sz="3000" dirty="0">
                <a:latin typeface="Times New Roman" panose="02020603050405020304" pitchFamily="18" charset="0"/>
                <a:cs typeface="Times New Roman" panose="02020603050405020304" pitchFamily="18" charset="0"/>
              </a:rPr>
              <a:t>;</a:t>
            </a:r>
          </a:p>
          <a:p>
            <a:pPr marL="0" indent="0" algn="just">
              <a:buNone/>
              <a:defRPr/>
            </a:pPr>
            <a:r>
              <a:rPr lang="en-US" altLang="en-US" sz="3000" dirty="0">
                <a:latin typeface="Times New Roman" panose="02020603050405020304" pitchFamily="18" charset="0"/>
                <a:cs typeface="Times New Roman" panose="02020603050405020304" pitchFamily="18" charset="0"/>
              </a:rPr>
              <a:t>b) </a:t>
            </a:r>
            <a:r>
              <a:rPr lang="en-US" altLang="en-US" sz="3000" dirty="0" err="1">
                <a:latin typeface="Times New Roman" panose="02020603050405020304" pitchFamily="18" charset="0"/>
                <a:cs typeface="Times New Roman" panose="02020603050405020304" pitchFamily="18" charset="0"/>
              </a:rPr>
              <a:t>Được</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cô</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cậu</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dì</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chú</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bác</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ruột</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nhận</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làm</a:t>
            </a:r>
            <a:r>
              <a:rPr lang="en-US" altLang="en-US" sz="3000" dirty="0">
                <a:latin typeface="Times New Roman" panose="02020603050405020304" pitchFamily="18" charset="0"/>
                <a:cs typeface="Times New Roman" panose="02020603050405020304" pitchFamily="18" charset="0"/>
              </a:rPr>
              <a:t> con </a:t>
            </a:r>
            <a:r>
              <a:rPr lang="en-US" altLang="en-US" sz="3000" dirty="0" err="1">
                <a:latin typeface="Times New Roman" panose="02020603050405020304" pitchFamily="18" charset="0"/>
                <a:cs typeface="Times New Roman" panose="02020603050405020304" pitchFamily="18" charset="0"/>
              </a:rPr>
              <a:t>nuôi</a:t>
            </a:r>
            <a:r>
              <a:rPr lang="en-US" altLang="en-US" sz="3000" dirty="0">
                <a:latin typeface="Times New Roman" panose="02020603050405020304" pitchFamily="18" charset="0"/>
                <a:cs typeface="Times New Roman" panose="02020603050405020304" pitchFamily="18" charset="0"/>
              </a:rPr>
              <a:t>.</a:t>
            </a:r>
          </a:p>
          <a:p>
            <a:pPr marL="0" indent="0" algn="just">
              <a:buNone/>
              <a:defRPr/>
            </a:pPr>
            <a:r>
              <a:rPr lang="en-US" altLang="en-US" sz="3000" dirty="0">
                <a:latin typeface="Times New Roman" panose="02020603050405020304" pitchFamily="18" charset="0"/>
                <a:cs typeface="Times New Roman" panose="02020603050405020304" pitchFamily="18" charset="0"/>
              </a:rPr>
              <a:t>3. </a:t>
            </a:r>
            <a:r>
              <a:rPr lang="en-US" altLang="en-US" sz="3000" dirty="0" err="1">
                <a:latin typeface="Times New Roman" panose="02020603050405020304" pitchFamily="18" charset="0"/>
                <a:cs typeface="Times New Roman" panose="02020603050405020304" pitchFamily="18" charset="0"/>
              </a:rPr>
              <a:t>Một</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người</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chỉ</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được</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làm</a:t>
            </a:r>
            <a:r>
              <a:rPr lang="en-US" altLang="en-US" sz="3000" dirty="0">
                <a:latin typeface="Times New Roman" panose="02020603050405020304" pitchFamily="18" charset="0"/>
                <a:cs typeface="Times New Roman" panose="02020603050405020304" pitchFamily="18" charset="0"/>
              </a:rPr>
              <a:t> con </a:t>
            </a:r>
            <a:r>
              <a:rPr lang="en-US" altLang="en-US" sz="3000" dirty="0" err="1">
                <a:latin typeface="Times New Roman" panose="02020603050405020304" pitchFamily="18" charset="0"/>
                <a:cs typeface="Times New Roman" panose="02020603050405020304" pitchFamily="18" charset="0"/>
              </a:rPr>
              <a:t>nuôi</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của</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một</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người</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độc</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thân</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hoặc</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của</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cả</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hai</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người</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là</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vợ</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chồng</a:t>
            </a:r>
            <a:r>
              <a:rPr lang="en-US" altLang="en-US"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00853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75D2A-A8DE-460F-5447-F1784FF68350}"/>
              </a:ext>
            </a:extLst>
          </p:cNvPr>
          <p:cNvSpPr>
            <a:spLocks noGrp="1"/>
          </p:cNvSpPr>
          <p:nvPr>
            <p:ph type="title"/>
          </p:nvPr>
        </p:nvSpPr>
        <p:spPr>
          <a:xfrm>
            <a:off x="1069848" y="484632"/>
            <a:ext cx="10058400" cy="952282"/>
          </a:xfrm>
          <a:solidFill>
            <a:schemeClr val="accent1">
              <a:lumMod val="20000"/>
              <a:lumOff val="80000"/>
            </a:schemeClr>
          </a:solidFill>
        </p:spPr>
        <p:txBody>
          <a:bodyPr>
            <a:normAutofit/>
          </a:bodyPr>
          <a:lstStyle/>
          <a:p>
            <a:pPr algn="ctr"/>
            <a:r>
              <a:rPr lang="vi-VN" sz="3400" dirty="0">
                <a:solidFill>
                  <a:srgbClr val="C00000"/>
                </a:solidFill>
                <a:latin typeface="Times New Roman" panose="02020603050405020304" pitchFamily="18" charset="0"/>
                <a:cs typeface="Times New Roman" panose="02020603050405020304" pitchFamily="18" charset="0"/>
              </a:rPr>
              <a:t>4.2 Người nhận con nuôi</a:t>
            </a:r>
            <a:endParaRPr lang="en-GB" sz="34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84C036-F396-A869-91BA-B0787972AE49}"/>
              </a:ext>
            </a:extLst>
          </p:cNvPr>
          <p:cNvSpPr>
            <a:spLocks noGrp="1"/>
          </p:cNvSpPr>
          <p:nvPr>
            <p:ph idx="1"/>
          </p:nvPr>
        </p:nvSpPr>
        <p:spPr>
          <a:xfrm>
            <a:off x="1066800" y="1871036"/>
            <a:ext cx="10058400" cy="4050792"/>
          </a:xfrm>
        </p:spPr>
        <p:txBody>
          <a:bodyPr>
            <a:normAutofit lnSpcReduction="10000"/>
          </a:bodyPr>
          <a:lstStyle/>
          <a:p>
            <a:pPr algn="just">
              <a:lnSpc>
                <a:spcPct val="150000"/>
              </a:lnSpc>
              <a:spcBef>
                <a:spcPct val="0"/>
              </a:spcBef>
              <a:buFontTx/>
              <a:buNone/>
            </a:pPr>
            <a:r>
              <a:rPr lang="en-US" altLang="en-US" sz="3000" b="1" dirty="0">
                <a:latin typeface="Times New Roman" panose="02020603050405020304" pitchFamily="18" charset="0"/>
                <a:ea typeface="Times New Roman" panose="02020603050405020304" pitchFamily="18" charset="0"/>
                <a:cs typeface="Times New Roman" panose="02020603050405020304" pitchFamily="18" charset="0"/>
              </a:rPr>
              <a:t>1. </a:t>
            </a:r>
            <a:r>
              <a:rPr lang="en-US" altLang="en-US" sz="3000" b="1" dirty="0" err="1">
                <a:latin typeface="Times New Roman" panose="02020603050405020304" pitchFamily="18" charset="0"/>
                <a:ea typeface="Times New Roman" panose="02020603050405020304" pitchFamily="18" charset="0"/>
                <a:cs typeface="Times New Roman" panose="02020603050405020304" pitchFamily="18" charset="0"/>
              </a:rPr>
              <a:t>Người</a:t>
            </a:r>
            <a:r>
              <a:rPr lang="en-US" altLang="en-US" sz="30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b="1" dirty="0" err="1">
                <a:latin typeface="Times New Roman" panose="02020603050405020304" pitchFamily="18" charset="0"/>
                <a:ea typeface="Times New Roman" panose="02020603050405020304" pitchFamily="18" charset="0"/>
                <a:cs typeface="Times New Roman" panose="02020603050405020304" pitchFamily="18" charset="0"/>
              </a:rPr>
              <a:t>nhận</a:t>
            </a:r>
            <a:r>
              <a:rPr lang="en-US" altLang="en-US" sz="3000" b="1" dirty="0">
                <a:latin typeface="Times New Roman" panose="02020603050405020304" pitchFamily="18" charset="0"/>
                <a:ea typeface="Times New Roman" panose="02020603050405020304" pitchFamily="18" charset="0"/>
                <a:cs typeface="Times New Roman" panose="02020603050405020304" pitchFamily="18" charset="0"/>
              </a:rPr>
              <a:t> con </a:t>
            </a:r>
            <a:r>
              <a:rPr lang="en-US" altLang="en-US" sz="3000" b="1" dirty="0" err="1">
                <a:latin typeface="Times New Roman" panose="02020603050405020304" pitchFamily="18" charset="0"/>
                <a:ea typeface="Times New Roman" panose="02020603050405020304" pitchFamily="18" charset="0"/>
                <a:cs typeface="Times New Roman" panose="02020603050405020304" pitchFamily="18" charset="0"/>
              </a:rPr>
              <a:t>nuôi</a:t>
            </a:r>
            <a:r>
              <a:rPr lang="en-US" altLang="en-US" sz="30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b="1" dirty="0" err="1">
                <a:latin typeface="Times New Roman" panose="02020603050405020304" pitchFamily="18" charset="0"/>
                <a:ea typeface="Times New Roman" panose="02020603050405020304" pitchFamily="18" charset="0"/>
                <a:cs typeface="Times New Roman" panose="02020603050405020304" pitchFamily="18" charset="0"/>
              </a:rPr>
              <a:t>phải</a:t>
            </a:r>
            <a:r>
              <a:rPr lang="en-US" altLang="en-US" sz="30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b="1" dirty="0" err="1">
                <a:latin typeface="Times New Roman" panose="02020603050405020304" pitchFamily="18" charset="0"/>
                <a:ea typeface="Times New Roman" panose="02020603050405020304" pitchFamily="18" charset="0"/>
                <a:cs typeface="Times New Roman" panose="02020603050405020304" pitchFamily="18" charset="0"/>
              </a:rPr>
              <a:t>có</a:t>
            </a:r>
            <a:r>
              <a:rPr lang="en-US" altLang="en-US" sz="30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b="1" dirty="0" err="1">
                <a:latin typeface="Times New Roman" panose="02020603050405020304" pitchFamily="18" charset="0"/>
                <a:ea typeface="Times New Roman" panose="02020603050405020304" pitchFamily="18" charset="0"/>
                <a:cs typeface="Times New Roman" panose="02020603050405020304" pitchFamily="18" charset="0"/>
              </a:rPr>
              <a:t>đủ</a:t>
            </a:r>
            <a:r>
              <a:rPr lang="en-US" altLang="en-US" sz="30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b="1" dirty="0" err="1">
                <a:latin typeface="Times New Roman" panose="02020603050405020304" pitchFamily="18" charset="0"/>
                <a:ea typeface="Times New Roman" panose="02020603050405020304" pitchFamily="18" charset="0"/>
                <a:cs typeface="Times New Roman" panose="02020603050405020304" pitchFamily="18" charset="0"/>
              </a:rPr>
              <a:t>các</a:t>
            </a:r>
            <a:r>
              <a:rPr lang="en-US" altLang="en-US" sz="30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b="1" dirty="0" err="1">
                <a:latin typeface="Times New Roman" panose="02020603050405020304" pitchFamily="18" charset="0"/>
                <a:ea typeface="Times New Roman" panose="02020603050405020304" pitchFamily="18" charset="0"/>
                <a:cs typeface="Times New Roman" panose="02020603050405020304" pitchFamily="18" charset="0"/>
              </a:rPr>
              <a:t>điều</a:t>
            </a:r>
            <a:r>
              <a:rPr lang="en-US" altLang="en-US" sz="30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b="1" dirty="0" err="1">
                <a:latin typeface="Times New Roman" panose="02020603050405020304" pitchFamily="18" charset="0"/>
                <a:ea typeface="Times New Roman" panose="02020603050405020304" pitchFamily="18" charset="0"/>
                <a:cs typeface="Times New Roman" panose="02020603050405020304" pitchFamily="18" charset="0"/>
              </a:rPr>
              <a:t>kiện</a:t>
            </a:r>
            <a:r>
              <a:rPr lang="en-US" altLang="en-US" sz="30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b="1" dirty="0" err="1">
                <a:latin typeface="Times New Roman" panose="02020603050405020304" pitchFamily="18" charset="0"/>
                <a:ea typeface="Times New Roman" panose="02020603050405020304" pitchFamily="18" charset="0"/>
                <a:cs typeface="Times New Roman" panose="02020603050405020304" pitchFamily="18" charset="0"/>
              </a:rPr>
              <a:t>sau</a:t>
            </a:r>
            <a:r>
              <a:rPr lang="en-US" altLang="en-US" sz="30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b="1" dirty="0" err="1">
                <a:latin typeface="Times New Roman" panose="02020603050405020304" pitchFamily="18" charset="0"/>
                <a:ea typeface="Times New Roman" panose="02020603050405020304" pitchFamily="18" charset="0"/>
                <a:cs typeface="Times New Roman" panose="02020603050405020304" pitchFamily="18" charset="0"/>
              </a:rPr>
              <a:t>đây</a:t>
            </a:r>
            <a:r>
              <a:rPr lang="en-US" altLang="en-US" sz="3000" b="1" dirty="0">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50000"/>
              </a:lnSpc>
              <a:spcBef>
                <a:spcPct val="0"/>
              </a:spcBef>
              <a:buFontTx/>
              <a:buNone/>
            </a:pP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a)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Có</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năng</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lực</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hành</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vi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dân</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sự</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đầy</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đủ</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50000"/>
              </a:lnSpc>
              <a:spcBef>
                <a:spcPct val="0"/>
              </a:spcBef>
              <a:buFontTx/>
              <a:buNone/>
            </a:pP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b)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Hơn</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con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nuôi</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từ</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20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tuổi</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trở</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lên</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50000"/>
              </a:lnSpc>
              <a:spcBef>
                <a:spcPct val="0"/>
              </a:spcBef>
              <a:buFontTx/>
              <a:buNone/>
            </a:pP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c)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Có</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điều</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kiện</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về</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sức</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khỏe</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kinh</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tế</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chỗ</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ở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bảo</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đảm</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việc</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chăm</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sóc</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nuôi</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dưỡng</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giáo</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dục</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con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nuôi</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50000"/>
              </a:lnSpc>
              <a:spcBef>
                <a:spcPct val="0"/>
              </a:spcBef>
              <a:buFontTx/>
              <a:buNone/>
            </a:pP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d)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Có</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tư</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cách</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đạo</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đức</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ea typeface="Times New Roman" panose="02020603050405020304" pitchFamily="18" charset="0"/>
                <a:cs typeface="Times New Roman" panose="02020603050405020304" pitchFamily="18" charset="0"/>
              </a:rPr>
              <a:t>tốt</a:t>
            </a:r>
            <a:r>
              <a:rPr lang="en-US" altLang="en-US" sz="3000" dirty="0">
                <a:latin typeface="Times New Roman" panose="02020603050405020304" pitchFamily="18" charset="0"/>
                <a:ea typeface="Times New Roman" panose="02020603050405020304" pitchFamily="18" charset="0"/>
                <a:cs typeface="Times New Roman" panose="02020603050405020304" pitchFamily="18" charset="0"/>
              </a:rPr>
              <a:t>.</a:t>
            </a:r>
          </a:p>
          <a:p>
            <a:pPr marL="0" indent="0">
              <a:lnSpc>
                <a:spcPct val="150000"/>
              </a:lnSpc>
              <a:buNone/>
            </a:pP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0143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A9D3D9-038E-D916-3E43-4811F537471A}"/>
              </a:ext>
            </a:extLst>
          </p:cNvPr>
          <p:cNvSpPr>
            <a:spLocks noGrp="1"/>
          </p:cNvSpPr>
          <p:nvPr>
            <p:ph idx="1"/>
          </p:nvPr>
        </p:nvSpPr>
        <p:spPr>
          <a:xfrm>
            <a:off x="522515" y="587829"/>
            <a:ext cx="11070772" cy="5584372"/>
          </a:xfrm>
        </p:spPr>
        <p:txBody>
          <a:bodyPr>
            <a:normAutofit fontScale="92500" lnSpcReduction="10000"/>
          </a:bodyPr>
          <a:lstStyle/>
          <a:p>
            <a:pPr algn="just" eaLnBrk="1" hangingPunct="1">
              <a:lnSpc>
                <a:spcPct val="112000"/>
              </a:lnSpc>
              <a:spcBef>
                <a:spcPct val="0"/>
              </a:spcBef>
              <a:buFontTx/>
              <a:buNone/>
            </a:pPr>
            <a:r>
              <a:rPr lang="en-US" altLang="en-US" sz="2800" b="1" dirty="0">
                <a:latin typeface="Times New Roman" panose="02020603050405020304" pitchFamily="18" charset="0"/>
                <a:ea typeface="Times New Roman" panose="02020603050405020304" pitchFamily="18" charset="0"/>
                <a:cs typeface="Times New Roman" panose="02020603050405020304" pitchFamily="18" charset="0"/>
              </a:rPr>
              <a:t>2. </a:t>
            </a:r>
            <a:r>
              <a:rPr lang="en-US" altLang="en-US" sz="2800" b="1" dirty="0" err="1">
                <a:latin typeface="Times New Roman" panose="02020603050405020304" pitchFamily="18" charset="0"/>
                <a:ea typeface="Times New Roman" panose="02020603050405020304" pitchFamily="18" charset="0"/>
                <a:cs typeface="Times New Roman" panose="02020603050405020304" pitchFamily="18" charset="0"/>
              </a:rPr>
              <a:t>Những</a:t>
            </a:r>
            <a:r>
              <a:rPr lang="en-US" altLang="en-US" sz="2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ea typeface="Times New Roman" panose="02020603050405020304" pitchFamily="18" charset="0"/>
                <a:cs typeface="Times New Roman" panose="02020603050405020304" pitchFamily="18" charset="0"/>
              </a:rPr>
              <a:t>người</a:t>
            </a:r>
            <a:r>
              <a:rPr lang="en-US" altLang="en-US" sz="2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ea typeface="Times New Roman" panose="02020603050405020304" pitchFamily="18" charset="0"/>
                <a:cs typeface="Times New Roman" panose="02020603050405020304" pitchFamily="18" charset="0"/>
              </a:rPr>
              <a:t>sau</a:t>
            </a:r>
            <a:r>
              <a:rPr lang="en-US" altLang="en-US" sz="2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ea typeface="Times New Roman" panose="02020603050405020304" pitchFamily="18" charset="0"/>
                <a:cs typeface="Times New Roman" panose="02020603050405020304" pitchFamily="18" charset="0"/>
              </a:rPr>
              <a:t>đây</a:t>
            </a:r>
            <a:r>
              <a:rPr lang="en-US" altLang="en-US" sz="2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ea typeface="Times New Roman" panose="02020603050405020304" pitchFamily="18" charset="0"/>
                <a:cs typeface="Times New Roman" panose="02020603050405020304" pitchFamily="18" charset="0"/>
              </a:rPr>
              <a:t>không</a:t>
            </a:r>
            <a:r>
              <a:rPr lang="en-US" altLang="en-US" sz="2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ea typeface="Times New Roman" panose="02020603050405020304" pitchFamily="18" charset="0"/>
                <a:cs typeface="Times New Roman" panose="02020603050405020304" pitchFamily="18" charset="0"/>
              </a:rPr>
              <a:t>được</a:t>
            </a:r>
            <a:r>
              <a:rPr lang="en-US" altLang="en-US" sz="2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ea typeface="Times New Roman" panose="02020603050405020304" pitchFamily="18" charset="0"/>
                <a:cs typeface="Times New Roman" panose="02020603050405020304" pitchFamily="18" charset="0"/>
              </a:rPr>
              <a:t>nhận</a:t>
            </a:r>
            <a:r>
              <a:rPr lang="en-US" altLang="en-US" sz="2800" b="1" dirty="0">
                <a:latin typeface="Times New Roman" panose="02020603050405020304" pitchFamily="18" charset="0"/>
                <a:ea typeface="Times New Roman" panose="02020603050405020304" pitchFamily="18" charset="0"/>
                <a:cs typeface="Times New Roman" panose="02020603050405020304" pitchFamily="18" charset="0"/>
              </a:rPr>
              <a:t> con </a:t>
            </a:r>
            <a:r>
              <a:rPr lang="en-US" altLang="en-US" sz="2800" b="1" dirty="0" err="1">
                <a:latin typeface="Times New Roman" panose="02020603050405020304" pitchFamily="18" charset="0"/>
                <a:ea typeface="Times New Roman" panose="02020603050405020304" pitchFamily="18" charset="0"/>
                <a:cs typeface="Times New Roman" panose="02020603050405020304" pitchFamily="18" charset="0"/>
              </a:rPr>
              <a:t>nuôi</a:t>
            </a:r>
            <a:r>
              <a:rPr lang="en-US" altLang="en-US" sz="2800" b="1"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12000"/>
              </a:lnSpc>
              <a:spcBef>
                <a:spcPct val="0"/>
              </a:spcBef>
              <a:buFontTx/>
              <a:buNone/>
            </a:pP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a)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Đang</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bị</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hạn</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chế</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một</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số</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quyền</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của</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cha,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mẹ</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đối</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với</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con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chưa</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thành</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niên</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12000"/>
              </a:lnSpc>
              <a:spcBef>
                <a:spcPct val="0"/>
              </a:spcBef>
              <a:buFontTx/>
              <a:buNone/>
            </a:pP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b)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Đang</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chấp</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hành</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quyết</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định</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xử</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lý</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hành</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chính</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tại</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cơ</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sở</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giáo</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dục</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cơ</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sở</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chữa</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bệnh</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12000"/>
              </a:lnSpc>
              <a:spcBef>
                <a:spcPct val="0"/>
              </a:spcBef>
              <a:buFontTx/>
              <a:buNone/>
            </a:pP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c)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Đang</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chấp</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hành</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hình</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phạt</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tù</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12000"/>
              </a:lnSpc>
              <a:spcBef>
                <a:spcPct val="0"/>
              </a:spcBef>
              <a:buFontTx/>
              <a:buNone/>
            </a:pP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d)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Chưa</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được</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xóa</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án</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tích</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về</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một</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trong</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các</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tội</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cố</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ý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xâm</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phạm</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tính</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mạng</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sức</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khoẻ</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nhân</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phẩm</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danh</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dự</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của</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người</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khác</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ngược</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đãi</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hoặc</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hành</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hạ</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ông</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bà</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cha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mẹ</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vợ</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chồng</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con,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cháu</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người</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có</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công</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nuôi</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dưỡng</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mình</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dụ</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dỗ</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ép</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buộc</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hoặc</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chứa</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chấp</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người</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chưa</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thành</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niên</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vi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phạm</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pháp</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luật</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mua</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bán</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đánh</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tráo</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chiếm</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đoạt</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trẻ</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ea typeface="Times New Roman" panose="02020603050405020304" pitchFamily="18" charset="0"/>
                <a:cs typeface="Times New Roman" panose="02020603050405020304" pitchFamily="18" charset="0"/>
              </a:rPr>
              <a:t>em</a:t>
            </a:r>
            <a:r>
              <a:rPr lang="en-US" altLang="en-US" sz="28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12000"/>
              </a:lnSpc>
              <a:spcBef>
                <a:spcPct val="0"/>
              </a:spcBef>
              <a:buFontTx/>
              <a:buNone/>
            </a:pP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Trường</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hợp</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cha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dượng</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nhận</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con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riêng</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của</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vợ</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mẹ</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kế</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nhận</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con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riêng</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của</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chồng</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làm</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con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nuôi</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hoặc</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cô</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cậu</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dì</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chú</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bác</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ruột</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nhận</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cháu</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làm</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con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nuôi</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thì</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không</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áp</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dụng</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quy</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định</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tại</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điểm</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b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và</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điểm</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c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khoản</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1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Điều</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8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này</a:t>
            </a:r>
            <a:r>
              <a:rPr lang="en-US" altLang="en-US" sz="28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65515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EFCBC-3E2C-3959-6957-3CC9F24A1381}"/>
              </a:ext>
            </a:extLst>
          </p:cNvPr>
          <p:cNvSpPr>
            <a:spLocks noGrp="1"/>
          </p:cNvSpPr>
          <p:nvPr>
            <p:ph type="title"/>
          </p:nvPr>
        </p:nvSpPr>
        <p:spPr>
          <a:xfrm>
            <a:off x="1069848" y="337458"/>
            <a:ext cx="10058400" cy="761999"/>
          </a:xfrm>
        </p:spPr>
        <p:txBody>
          <a:bodyPr>
            <a:normAutofit/>
          </a:bodyPr>
          <a:lstStyle/>
          <a:p>
            <a:pPr algn="ctr"/>
            <a:r>
              <a:rPr lang="vi-VN" sz="4000" b="1" dirty="0">
                <a:solidFill>
                  <a:srgbClr val="C00000"/>
                </a:solidFill>
                <a:latin typeface="Times New Roman" panose="02020603050405020304" pitchFamily="18" charset="0"/>
                <a:cs typeface="Times New Roman" panose="02020603050405020304" pitchFamily="18" charset="0"/>
              </a:rPr>
              <a:t>1</a:t>
            </a:r>
            <a:r>
              <a:rPr lang="en-GB" sz="4000" b="1" dirty="0">
                <a:solidFill>
                  <a:srgbClr val="C00000"/>
                </a:solidFill>
                <a:latin typeface="Times New Roman" panose="02020603050405020304" pitchFamily="18" charset="0"/>
                <a:cs typeface="Times New Roman" panose="02020603050405020304" pitchFamily="18" charset="0"/>
              </a:rPr>
              <a:t>. KẾT HÔN</a:t>
            </a:r>
          </a:p>
        </p:txBody>
      </p:sp>
      <p:sp>
        <p:nvSpPr>
          <p:cNvPr id="3" name="Content Placeholder 2">
            <a:extLst>
              <a:ext uri="{FF2B5EF4-FFF2-40B4-BE49-F238E27FC236}">
                <a16:creationId xmlns:a16="http://schemas.microsoft.com/office/drawing/2014/main" id="{2328F951-0731-48B8-B615-4AD199A2372A}"/>
              </a:ext>
            </a:extLst>
          </p:cNvPr>
          <p:cNvSpPr>
            <a:spLocks noGrp="1"/>
          </p:cNvSpPr>
          <p:nvPr>
            <p:ph idx="1"/>
          </p:nvPr>
        </p:nvSpPr>
        <p:spPr>
          <a:xfrm>
            <a:off x="642257" y="1240971"/>
            <a:ext cx="10929257" cy="4931229"/>
          </a:xfrm>
        </p:spPr>
        <p:txBody>
          <a:bodyPr>
            <a:normAutofit/>
          </a:bodyPr>
          <a:lstStyle/>
          <a:p>
            <a:pPr marL="0" indent="0" algn="just">
              <a:lnSpc>
                <a:spcPct val="150000"/>
              </a:lnSpc>
              <a:buNone/>
            </a:pPr>
            <a:r>
              <a:rPr lang="en-US" sz="3200" dirty="0" err="1">
                <a:latin typeface="Times New Roman" panose="02020603050405020304" pitchFamily="18" charset="0"/>
                <a:cs typeface="Times New Roman" panose="02020603050405020304" pitchFamily="18" charset="0"/>
              </a:rPr>
              <a:t>Kết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hôn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b="1" u="sng" dirty="0" err="1">
                <a:latin typeface="Times New Roman" panose="02020603050405020304" pitchFamily="18" charset="0"/>
                <a:cs typeface="Times New Roman" panose="02020603050405020304" pitchFamily="18" charset="0"/>
              </a:rPr>
              <a:t>nam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b="1" u="sng" dirty="0" err="1">
                <a:latin typeface="Times New Roman" panose="02020603050405020304" pitchFamily="18" charset="0"/>
                <a:cs typeface="Times New Roman" panose="02020603050405020304" pitchFamily="18" charset="0"/>
              </a:rPr>
              <a:t>nữ</a:t>
            </a:r>
            <a:r>
              <a:rPr lang="en-US" sz="3200" b="1"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lập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chồng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theo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Luật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điều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hôn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hôn</a:t>
            </a:r>
            <a:r>
              <a:rPr lang="en-US" sz="3200" dirty="0">
                <a:latin typeface="Times New Roman" panose="02020603050405020304" pitchFamily="18" charset="0"/>
                <a:cs typeface="Times New Roman" panose="02020603050405020304" pitchFamily="18" charset="0"/>
              </a:rPr>
              <a:t>.</a:t>
            </a:r>
          </a:p>
          <a:p>
            <a:pPr marL="0" indent="0" algn="just">
              <a:lnSpc>
                <a:spcPct val="150000"/>
              </a:lnSpc>
              <a:buNone/>
            </a:pPr>
            <a:endParaRPr lang="en-GB"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59CF95B-E0B1-A6DA-61F5-35AAFDF49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6970" y="3175319"/>
            <a:ext cx="5486401" cy="2996881"/>
          </a:xfrm>
          <a:prstGeom prst="rect">
            <a:avLst/>
          </a:prstGeom>
        </p:spPr>
      </p:pic>
    </p:spTree>
    <p:extLst>
      <p:ext uri="{BB962C8B-B14F-4D97-AF65-F5344CB8AC3E}">
        <p14:creationId xmlns:p14="http://schemas.microsoft.com/office/powerpoint/2010/main" val="2721789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9BDF6-062F-D041-76AD-16BB9074D75A}"/>
              </a:ext>
            </a:extLst>
          </p:cNvPr>
          <p:cNvSpPr>
            <a:spLocks noGrp="1"/>
          </p:cNvSpPr>
          <p:nvPr>
            <p:ph type="title"/>
          </p:nvPr>
        </p:nvSpPr>
        <p:spPr>
          <a:xfrm>
            <a:off x="1069848" y="397546"/>
            <a:ext cx="10058400" cy="810768"/>
          </a:xfrm>
          <a:solidFill>
            <a:schemeClr val="accent1">
              <a:lumMod val="20000"/>
              <a:lumOff val="80000"/>
            </a:schemeClr>
          </a:solidFill>
        </p:spPr>
        <p:txBody>
          <a:bodyPr>
            <a:normAutofit/>
          </a:bodyPr>
          <a:lstStyle/>
          <a:p>
            <a:pPr algn="ctr"/>
            <a:r>
              <a:rPr lang="vi-VN" sz="3400" dirty="0">
                <a:solidFill>
                  <a:srgbClr val="C00000"/>
                </a:solidFill>
                <a:latin typeface="Times New Roman" panose="02020603050405020304" pitchFamily="18" charset="0"/>
                <a:cs typeface="Times New Roman" panose="02020603050405020304" pitchFamily="18" charset="0"/>
              </a:rPr>
              <a:t>4.3 Thứ tự ưu tiên chọn gia đình thay thế</a:t>
            </a:r>
            <a:endParaRPr lang="en-GB" sz="34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823C50-921C-BD37-1D81-774153DC7989}"/>
              </a:ext>
            </a:extLst>
          </p:cNvPr>
          <p:cNvSpPr>
            <a:spLocks noGrp="1"/>
          </p:cNvSpPr>
          <p:nvPr>
            <p:ph idx="1"/>
          </p:nvPr>
        </p:nvSpPr>
        <p:spPr>
          <a:xfrm>
            <a:off x="566057" y="1426029"/>
            <a:ext cx="11070772" cy="5246914"/>
          </a:xfrm>
        </p:spPr>
        <p:txBody>
          <a:bodyPr>
            <a:noAutofit/>
          </a:bodyPr>
          <a:lstStyle/>
          <a:p>
            <a:pPr marL="0" indent="0" algn="just">
              <a:buFontTx/>
              <a:buNone/>
            </a:pPr>
            <a:r>
              <a:rPr lang="en-US" altLang="en-US" sz="2600" b="1" dirty="0">
                <a:latin typeface="Times New Roman" panose="02020603050405020304" pitchFamily="18" charset="0"/>
                <a:cs typeface="Times New Roman" panose="02020603050405020304" pitchFamily="18" charset="0"/>
              </a:rPr>
              <a:t>1. </a:t>
            </a:r>
            <a:r>
              <a:rPr lang="en-US" altLang="en-US" sz="2600" b="1" dirty="0" err="1">
                <a:latin typeface="Times New Roman" panose="02020603050405020304" pitchFamily="18" charset="0"/>
                <a:cs typeface="Times New Roman" panose="02020603050405020304" pitchFamily="18" charset="0"/>
              </a:rPr>
              <a:t>Thứ</a:t>
            </a:r>
            <a:r>
              <a:rPr lang="en-US" altLang="en-US" sz="2600" b="1" dirty="0">
                <a:latin typeface="Times New Roman" panose="02020603050405020304" pitchFamily="18" charset="0"/>
                <a:cs typeface="Times New Roman" panose="02020603050405020304" pitchFamily="18" charset="0"/>
              </a:rPr>
              <a:t> </a:t>
            </a:r>
            <a:r>
              <a:rPr lang="en-US" altLang="en-US" sz="2600" b="1" dirty="0" err="1">
                <a:latin typeface="Times New Roman" panose="02020603050405020304" pitchFamily="18" charset="0"/>
                <a:cs typeface="Times New Roman" panose="02020603050405020304" pitchFamily="18" charset="0"/>
              </a:rPr>
              <a:t>tự</a:t>
            </a:r>
            <a:r>
              <a:rPr lang="en-US" altLang="en-US" sz="2600" b="1" dirty="0">
                <a:latin typeface="Times New Roman" panose="02020603050405020304" pitchFamily="18" charset="0"/>
                <a:cs typeface="Times New Roman" panose="02020603050405020304" pitchFamily="18" charset="0"/>
              </a:rPr>
              <a:t> </a:t>
            </a:r>
            <a:r>
              <a:rPr lang="en-US" altLang="en-US" sz="2600" b="1" dirty="0" err="1">
                <a:latin typeface="Times New Roman" panose="02020603050405020304" pitchFamily="18" charset="0"/>
                <a:cs typeface="Times New Roman" panose="02020603050405020304" pitchFamily="18" charset="0"/>
              </a:rPr>
              <a:t>ưu</a:t>
            </a:r>
            <a:r>
              <a:rPr lang="en-US" altLang="en-US" sz="2600" b="1" dirty="0">
                <a:latin typeface="Times New Roman" panose="02020603050405020304" pitchFamily="18" charset="0"/>
                <a:cs typeface="Times New Roman" panose="02020603050405020304" pitchFamily="18" charset="0"/>
              </a:rPr>
              <a:t> </a:t>
            </a:r>
            <a:r>
              <a:rPr lang="en-US" altLang="en-US" sz="2600" b="1" dirty="0" err="1">
                <a:latin typeface="Times New Roman" panose="02020603050405020304" pitchFamily="18" charset="0"/>
                <a:cs typeface="Times New Roman" panose="02020603050405020304" pitchFamily="18" charset="0"/>
              </a:rPr>
              <a:t>tiên</a:t>
            </a:r>
            <a:r>
              <a:rPr lang="en-US" altLang="en-US" sz="2600" b="1" dirty="0">
                <a:latin typeface="Times New Roman" panose="02020603050405020304" pitchFamily="18" charset="0"/>
                <a:cs typeface="Times New Roman" panose="02020603050405020304" pitchFamily="18" charset="0"/>
              </a:rPr>
              <a:t> </a:t>
            </a:r>
            <a:r>
              <a:rPr lang="en-US" altLang="en-US" sz="2600" b="1" dirty="0" err="1">
                <a:latin typeface="Times New Roman" panose="02020603050405020304" pitchFamily="18" charset="0"/>
                <a:cs typeface="Times New Roman" panose="02020603050405020304" pitchFamily="18" charset="0"/>
              </a:rPr>
              <a:t>lựa</a:t>
            </a:r>
            <a:r>
              <a:rPr lang="en-US" altLang="en-US" sz="2600" b="1" dirty="0">
                <a:latin typeface="Times New Roman" panose="02020603050405020304" pitchFamily="18" charset="0"/>
                <a:cs typeface="Times New Roman" panose="02020603050405020304" pitchFamily="18" charset="0"/>
              </a:rPr>
              <a:t> </a:t>
            </a:r>
            <a:r>
              <a:rPr lang="en-US" altLang="en-US" sz="2600" b="1" dirty="0" err="1">
                <a:latin typeface="Times New Roman" panose="02020603050405020304" pitchFamily="18" charset="0"/>
                <a:cs typeface="Times New Roman" panose="02020603050405020304" pitchFamily="18" charset="0"/>
              </a:rPr>
              <a:t>chọn</a:t>
            </a:r>
            <a:r>
              <a:rPr lang="en-US" altLang="en-US" sz="2600" b="1" dirty="0">
                <a:latin typeface="Times New Roman" panose="02020603050405020304" pitchFamily="18" charset="0"/>
                <a:cs typeface="Times New Roman" panose="02020603050405020304" pitchFamily="18" charset="0"/>
              </a:rPr>
              <a:t> </a:t>
            </a:r>
            <a:r>
              <a:rPr lang="en-US" altLang="en-US" sz="2600" b="1" dirty="0" err="1">
                <a:latin typeface="Times New Roman" panose="02020603050405020304" pitchFamily="18" charset="0"/>
                <a:cs typeface="Times New Roman" panose="02020603050405020304" pitchFamily="18" charset="0"/>
              </a:rPr>
              <a:t>gia</a:t>
            </a:r>
            <a:r>
              <a:rPr lang="en-US" altLang="en-US" sz="2600" b="1" dirty="0">
                <a:latin typeface="Times New Roman" panose="02020603050405020304" pitchFamily="18" charset="0"/>
                <a:cs typeface="Times New Roman" panose="02020603050405020304" pitchFamily="18" charset="0"/>
              </a:rPr>
              <a:t> </a:t>
            </a:r>
            <a:r>
              <a:rPr lang="en-US" altLang="en-US" sz="2600" b="1" dirty="0" err="1">
                <a:latin typeface="Times New Roman" panose="02020603050405020304" pitchFamily="18" charset="0"/>
                <a:cs typeface="Times New Roman" panose="02020603050405020304" pitchFamily="18" charset="0"/>
              </a:rPr>
              <a:t>đình</a:t>
            </a:r>
            <a:r>
              <a:rPr lang="en-US" altLang="en-US" sz="2600" b="1" dirty="0">
                <a:latin typeface="Times New Roman" panose="02020603050405020304" pitchFamily="18" charset="0"/>
                <a:cs typeface="Times New Roman" panose="02020603050405020304" pitchFamily="18" charset="0"/>
              </a:rPr>
              <a:t> </a:t>
            </a:r>
            <a:r>
              <a:rPr lang="en-US" altLang="en-US" sz="2600" b="1" dirty="0" err="1">
                <a:latin typeface="Times New Roman" panose="02020603050405020304" pitchFamily="18" charset="0"/>
                <a:cs typeface="Times New Roman" panose="02020603050405020304" pitchFamily="18" charset="0"/>
              </a:rPr>
              <a:t>thay</a:t>
            </a:r>
            <a:r>
              <a:rPr lang="en-US" altLang="en-US" sz="2600" b="1" dirty="0">
                <a:latin typeface="Times New Roman" panose="02020603050405020304" pitchFamily="18" charset="0"/>
                <a:cs typeface="Times New Roman" panose="02020603050405020304" pitchFamily="18" charset="0"/>
              </a:rPr>
              <a:t> </a:t>
            </a:r>
            <a:r>
              <a:rPr lang="en-US" altLang="en-US" sz="2600" b="1" dirty="0" err="1">
                <a:latin typeface="Times New Roman" panose="02020603050405020304" pitchFamily="18" charset="0"/>
                <a:cs typeface="Times New Roman" panose="02020603050405020304" pitchFamily="18" charset="0"/>
              </a:rPr>
              <a:t>thế</a:t>
            </a:r>
            <a:r>
              <a:rPr lang="en-US" altLang="en-US" sz="2600" b="1" dirty="0">
                <a:latin typeface="Times New Roman" panose="02020603050405020304" pitchFamily="18" charset="0"/>
                <a:cs typeface="Times New Roman" panose="02020603050405020304" pitchFamily="18" charset="0"/>
              </a:rPr>
              <a:t> </a:t>
            </a:r>
            <a:r>
              <a:rPr lang="en-US" altLang="en-US" sz="2600" b="1" dirty="0" err="1">
                <a:latin typeface="Times New Roman" panose="02020603050405020304" pitchFamily="18" charset="0"/>
                <a:cs typeface="Times New Roman" panose="02020603050405020304" pitchFamily="18" charset="0"/>
              </a:rPr>
              <a:t>được</a:t>
            </a:r>
            <a:r>
              <a:rPr lang="en-US" altLang="en-US" sz="2600" b="1" dirty="0">
                <a:latin typeface="Times New Roman" panose="02020603050405020304" pitchFamily="18" charset="0"/>
                <a:cs typeface="Times New Roman" panose="02020603050405020304" pitchFamily="18" charset="0"/>
              </a:rPr>
              <a:t> </a:t>
            </a:r>
            <a:r>
              <a:rPr lang="en-US" altLang="en-US" sz="2600" b="1" dirty="0" err="1">
                <a:latin typeface="Times New Roman" panose="02020603050405020304" pitchFamily="18" charset="0"/>
                <a:cs typeface="Times New Roman" panose="02020603050405020304" pitchFamily="18" charset="0"/>
              </a:rPr>
              <a:t>thực</a:t>
            </a:r>
            <a:r>
              <a:rPr lang="en-US" altLang="en-US" sz="2600" b="1" dirty="0">
                <a:latin typeface="Times New Roman" panose="02020603050405020304" pitchFamily="18" charset="0"/>
                <a:cs typeface="Times New Roman" panose="02020603050405020304" pitchFamily="18" charset="0"/>
              </a:rPr>
              <a:t> </a:t>
            </a:r>
            <a:r>
              <a:rPr lang="en-US" altLang="en-US" sz="2600" b="1" dirty="0" err="1">
                <a:latin typeface="Times New Roman" panose="02020603050405020304" pitchFamily="18" charset="0"/>
                <a:cs typeface="Times New Roman" panose="02020603050405020304" pitchFamily="18" charset="0"/>
              </a:rPr>
              <a:t>hiện</a:t>
            </a:r>
            <a:r>
              <a:rPr lang="en-US" altLang="en-US" sz="2600" b="1" dirty="0">
                <a:latin typeface="Times New Roman" panose="02020603050405020304" pitchFamily="18" charset="0"/>
                <a:cs typeface="Times New Roman" panose="02020603050405020304" pitchFamily="18" charset="0"/>
              </a:rPr>
              <a:t> </a:t>
            </a:r>
            <a:r>
              <a:rPr lang="en-US" altLang="en-US" sz="2600" b="1" dirty="0" err="1">
                <a:latin typeface="Times New Roman" panose="02020603050405020304" pitchFamily="18" charset="0"/>
                <a:cs typeface="Times New Roman" panose="02020603050405020304" pitchFamily="18" charset="0"/>
              </a:rPr>
              <a:t>quy</a:t>
            </a:r>
            <a:r>
              <a:rPr lang="en-US" altLang="en-US" sz="2600" b="1" dirty="0">
                <a:latin typeface="Times New Roman" panose="02020603050405020304" pitchFamily="18" charset="0"/>
                <a:cs typeface="Times New Roman" panose="02020603050405020304" pitchFamily="18" charset="0"/>
              </a:rPr>
              <a:t> </a:t>
            </a:r>
            <a:r>
              <a:rPr lang="en-US" altLang="en-US" sz="2600" b="1" dirty="0" err="1">
                <a:latin typeface="Times New Roman" panose="02020603050405020304" pitchFamily="18" charset="0"/>
                <a:cs typeface="Times New Roman" panose="02020603050405020304" pitchFamily="18" charset="0"/>
              </a:rPr>
              <a:t>định</a:t>
            </a:r>
            <a:r>
              <a:rPr lang="en-US" altLang="en-US" sz="2600" b="1" dirty="0">
                <a:latin typeface="Times New Roman" panose="02020603050405020304" pitchFamily="18" charset="0"/>
                <a:cs typeface="Times New Roman" panose="02020603050405020304" pitchFamily="18" charset="0"/>
              </a:rPr>
              <a:t> </a:t>
            </a:r>
            <a:r>
              <a:rPr lang="en-US" altLang="en-US" sz="2600" b="1" dirty="0" err="1">
                <a:latin typeface="Times New Roman" panose="02020603050405020304" pitchFamily="18" charset="0"/>
                <a:cs typeface="Times New Roman" panose="02020603050405020304" pitchFamily="18" charset="0"/>
              </a:rPr>
              <a:t>sau</a:t>
            </a:r>
            <a:r>
              <a:rPr lang="en-US" altLang="en-US" sz="2600" b="1" dirty="0">
                <a:latin typeface="Times New Roman" panose="02020603050405020304" pitchFamily="18" charset="0"/>
                <a:cs typeface="Times New Roman" panose="02020603050405020304" pitchFamily="18" charset="0"/>
              </a:rPr>
              <a:t> </a:t>
            </a:r>
            <a:r>
              <a:rPr lang="en-US" altLang="en-US" sz="2600" b="1" dirty="0" err="1">
                <a:latin typeface="Times New Roman" panose="02020603050405020304" pitchFamily="18" charset="0"/>
                <a:cs typeface="Times New Roman" panose="02020603050405020304" pitchFamily="18" charset="0"/>
              </a:rPr>
              <a:t>đây</a:t>
            </a:r>
            <a:r>
              <a:rPr lang="en-US" altLang="en-US" sz="2600" b="1" dirty="0">
                <a:latin typeface="Times New Roman" panose="02020603050405020304" pitchFamily="18" charset="0"/>
                <a:cs typeface="Times New Roman" panose="02020603050405020304" pitchFamily="18" charset="0"/>
              </a:rPr>
              <a:t>:</a:t>
            </a:r>
          </a:p>
          <a:p>
            <a:pPr marL="0" indent="0" algn="just">
              <a:buFontTx/>
              <a:buNone/>
            </a:pPr>
            <a:r>
              <a:rPr lang="en-US" altLang="en-US" sz="2600" dirty="0">
                <a:latin typeface="Times New Roman" panose="02020603050405020304" pitchFamily="18" charset="0"/>
                <a:cs typeface="Times New Roman" panose="02020603050405020304" pitchFamily="18" charset="0"/>
              </a:rPr>
              <a:t>a) Cha </a:t>
            </a:r>
            <a:r>
              <a:rPr lang="en-US" altLang="en-US" sz="2600" dirty="0" err="1">
                <a:latin typeface="Times New Roman" panose="02020603050405020304" pitchFamily="18" charset="0"/>
                <a:cs typeface="Times New Roman" panose="02020603050405020304" pitchFamily="18" charset="0"/>
              </a:rPr>
              <a:t>dượng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mẹ</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kế</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cô</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cậu</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dì</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chú</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bác</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ruột</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của</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người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được</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nhận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làm</a:t>
            </a:r>
            <a:r>
              <a:rPr lang="en-US" altLang="en-US" sz="2600" dirty="0">
                <a:latin typeface="Times New Roman" panose="02020603050405020304" pitchFamily="18" charset="0"/>
                <a:cs typeface="Times New Roman" panose="02020603050405020304" pitchFamily="18" charset="0"/>
              </a:rPr>
              <a:t> con </a:t>
            </a:r>
            <a:r>
              <a:rPr lang="en-US" altLang="en-US" sz="2600" dirty="0" err="1">
                <a:latin typeface="Times New Roman" panose="02020603050405020304" pitchFamily="18" charset="0"/>
                <a:cs typeface="Times New Roman" panose="02020603050405020304" pitchFamily="18" charset="0"/>
              </a:rPr>
              <a:t>nuôi</a:t>
            </a:r>
            <a:r>
              <a:rPr lang="en-US" altLang="en-US" sz="2600" dirty="0">
                <a:latin typeface="Times New Roman" panose="02020603050405020304" pitchFamily="18" charset="0"/>
                <a:cs typeface="Times New Roman" panose="02020603050405020304" pitchFamily="18" charset="0"/>
              </a:rPr>
              <a:t>;</a:t>
            </a:r>
          </a:p>
          <a:p>
            <a:pPr marL="0" indent="0" algn="just">
              <a:buFontTx/>
              <a:buNone/>
            </a:pPr>
            <a:r>
              <a:rPr lang="en-US" altLang="en-US" sz="2600" dirty="0">
                <a:latin typeface="Times New Roman" panose="02020603050405020304" pitchFamily="18" charset="0"/>
                <a:cs typeface="Times New Roman" panose="02020603050405020304" pitchFamily="18" charset="0"/>
              </a:rPr>
              <a:t>b) </a:t>
            </a:r>
            <a:r>
              <a:rPr lang="en-US" altLang="en-US" sz="2600" dirty="0" err="1">
                <a:latin typeface="Times New Roman" panose="02020603050405020304" pitchFamily="18" charset="0"/>
                <a:cs typeface="Times New Roman" panose="02020603050405020304" pitchFamily="18" charset="0"/>
              </a:rPr>
              <a:t>Công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dân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Việt</a:t>
            </a:r>
            <a:r>
              <a:rPr lang="en-US" altLang="en-US" sz="2600" dirty="0">
                <a:latin typeface="Times New Roman" panose="02020603050405020304" pitchFamily="18" charset="0"/>
                <a:cs typeface="Times New Roman" panose="02020603050405020304" pitchFamily="18" charset="0"/>
              </a:rPr>
              <a:t> Nam </a:t>
            </a:r>
            <a:r>
              <a:rPr lang="en-US" altLang="en-US" sz="2600" dirty="0" err="1">
                <a:latin typeface="Times New Roman" panose="02020603050405020304" pitchFamily="18" charset="0"/>
                <a:cs typeface="Times New Roman" panose="02020603050405020304" pitchFamily="18" charset="0"/>
              </a:rPr>
              <a:t>thường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trú</a:t>
            </a:r>
            <a:r>
              <a:rPr lang="en-US" altLang="en-US" sz="2600" dirty="0">
                <a:latin typeface="Times New Roman" panose="02020603050405020304" pitchFamily="18" charset="0"/>
                <a:cs typeface="Times New Roman" panose="02020603050405020304" pitchFamily="18" charset="0"/>
              </a:rPr>
              <a:t> ở </a:t>
            </a:r>
            <a:r>
              <a:rPr lang="en-US" altLang="en-US" sz="2600" dirty="0" err="1">
                <a:latin typeface="Times New Roman" panose="02020603050405020304" pitchFamily="18" charset="0"/>
                <a:cs typeface="Times New Roman" panose="02020603050405020304" pitchFamily="18" charset="0"/>
              </a:rPr>
              <a:t>trong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nước</a:t>
            </a:r>
            <a:r>
              <a:rPr lang="en-US" altLang="en-US" sz="2600" dirty="0">
                <a:latin typeface="Times New Roman" panose="02020603050405020304" pitchFamily="18" charset="0"/>
                <a:cs typeface="Times New Roman" panose="02020603050405020304" pitchFamily="18" charset="0"/>
              </a:rPr>
              <a:t>;</a:t>
            </a:r>
          </a:p>
          <a:p>
            <a:pPr marL="0" indent="0" algn="just">
              <a:buFontTx/>
              <a:buNone/>
            </a:pPr>
            <a:r>
              <a:rPr lang="en-US" altLang="en-US" sz="2600" dirty="0">
                <a:latin typeface="Times New Roman" panose="02020603050405020304" pitchFamily="18" charset="0"/>
                <a:cs typeface="Times New Roman" panose="02020603050405020304" pitchFamily="18" charset="0"/>
              </a:rPr>
              <a:t>c) </a:t>
            </a:r>
            <a:r>
              <a:rPr lang="en-US" altLang="en-US" sz="2600" dirty="0" err="1">
                <a:latin typeface="Times New Roman" panose="02020603050405020304" pitchFamily="18" charset="0"/>
                <a:cs typeface="Times New Roman" panose="02020603050405020304" pitchFamily="18" charset="0"/>
              </a:rPr>
              <a:t>Người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nước</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ngoài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thường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trú</a:t>
            </a:r>
            <a:r>
              <a:rPr lang="en-US" altLang="en-US" sz="2600" dirty="0">
                <a:latin typeface="Times New Roman" panose="02020603050405020304" pitchFamily="18" charset="0"/>
                <a:cs typeface="Times New Roman" panose="02020603050405020304" pitchFamily="18" charset="0"/>
              </a:rPr>
              <a:t> ở </a:t>
            </a:r>
            <a:r>
              <a:rPr lang="en-US" altLang="en-US" sz="2600" dirty="0" err="1">
                <a:latin typeface="Times New Roman" panose="02020603050405020304" pitchFamily="18" charset="0"/>
                <a:cs typeface="Times New Roman" panose="02020603050405020304" pitchFamily="18" charset="0"/>
              </a:rPr>
              <a:t>Việt</a:t>
            </a:r>
            <a:r>
              <a:rPr lang="en-US" altLang="en-US" sz="2600" dirty="0">
                <a:latin typeface="Times New Roman" panose="02020603050405020304" pitchFamily="18" charset="0"/>
                <a:cs typeface="Times New Roman" panose="02020603050405020304" pitchFamily="18" charset="0"/>
              </a:rPr>
              <a:t> Nam;</a:t>
            </a:r>
          </a:p>
          <a:p>
            <a:pPr marL="0" indent="0" algn="just">
              <a:buFontTx/>
              <a:buNone/>
            </a:pPr>
            <a:r>
              <a:rPr lang="en-US" altLang="en-US" sz="2600" dirty="0">
                <a:latin typeface="Times New Roman" panose="02020603050405020304" pitchFamily="18" charset="0"/>
                <a:cs typeface="Times New Roman" panose="02020603050405020304" pitchFamily="18" charset="0"/>
              </a:rPr>
              <a:t>d) </a:t>
            </a:r>
            <a:r>
              <a:rPr lang="en-US" altLang="en-US" sz="2600" dirty="0" err="1">
                <a:latin typeface="Times New Roman" panose="02020603050405020304" pitchFamily="18" charset="0"/>
                <a:cs typeface="Times New Roman" panose="02020603050405020304" pitchFamily="18" charset="0"/>
              </a:rPr>
              <a:t>Công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dân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Việt</a:t>
            </a:r>
            <a:r>
              <a:rPr lang="en-US" altLang="en-US" sz="2600" dirty="0">
                <a:latin typeface="Times New Roman" panose="02020603050405020304" pitchFamily="18" charset="0"/>
                <a:cs typeface="Times New Roman" panose="02020603050405020304" pitchFamily="18" charset="0"/>
              </a:rPr>
              <a:t> Nam </a:t>
            </a:r>
            <a:r>
              <a:rPr lang="en-US" altLang="en-US" sz="2600" dirty="0" err="1">
                <a:latin typeface="Times New Roman" panose="02020603050405020304" pitchFamily="18" charset="0"/>
                <a:cs typeface="Times New Roman" panose="02020603050405020304" pitchFamily="18" charset="0"/>
              </a:rPr>
              <a:t>định</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cư</a:t>
            </a:r>
            <a:r>
              <a:rPr lang="en-US" altLang="en-US" sz="2600" dirty="0">
                <a:latin typeface="Times New Roman" panose="02020603050405020304" pitchFamily="18" charset="0"/>
                <a:cs typeface="Times New Roman" panose="02020603050405020304" pitchFamily="18" charset="0"/>
              </a:rPr>
              <a:t> ở </a:t>
            </a:r>
            <a:r>
              <a:rPr lang="en-US" altLang="en-US" sz="2600" dirty="0" err="1">
                <a:latin typeface="Times New Roman" panose="02020603050405020304" pitchFamily="18" charset="0"/>
                <a:cs typeface="Times New Roman" panose="02020603050405020304" pitchFamily="18" charset="0"/>
              </a:rPr>
              <a:t>nước</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ngoài</a:t>
            </a:r>
            <a:r>
              <a:rPr lang="en-US" altLang="en-US" sz="2600" dirty="0">
                <a:latin typeface="Times New Roman" panose="02020603050405020304" pitchFamily="18" charset="0"/>
                <a:cs typeface="Times New Roman" panose="02020603050405020304" pitchFamily="18" charset="0"/>
              </a:rPr>
              <a:t>;</a:t>
            </a:r>
          </a:p>
          <a:p>
            <a:pPr marL="0" indent="0" algn="just">
              <a:buFontTx/>
              <a:buNone/>
            </a:pPr>
            <a:r>
              <a:rPr lang="en-US" altLang="en-US" sz="2600" dirty="0">
                <a:latin typeface="Times New Roman" panose="02020603050405020304" pitchFamily="18" charset="0"/>
                <a:cs typeface="Times New Roman" panose="02020603050405020304" pitchFamily="18" charset="0"/>
              </a:rPr>
              <a:t>đ) </a:t>
            </a:r>
            <a:r>
              <a:rPr lang="en-US" altLang="en-US" sz="2600" dirty="0" err="1">
                <a:latin typeface="Times New Roman" panose="02020603050405020304" pitchFamily="18" charset="0"/>
                <a:cs typeface="Times New Roman" panose="02020603050405020304" pitchFamily="18" charset="0"/>
              </a:rPr>
              <a:t>Người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nước</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ngoài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thường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trú</a:t>
            </a:r>
            <a:r>
              <a:rPr lang="en-US" altLang="en-US" sz="2600" dirty="0">
                <a:latin typeface="Times New Roman" panose="02020603050405020304" pitchFamily="18" charset="0"/>
                <a:cs typeface="Times New Roman" panose="02020603050405020304" pitchFamily="18" charset="0"/>
              </a:rPr>
              <a:t> ở </a:t>
            </a:r>
            <a:r>
              <a:rPr lang="en-US" altLang="en-US" sz="2600" dirty="0" err="1">
                <a:latin typeface="Times New Roman" panose="02020603050405020304" pitchFamily="18" charset="0"/>
                <a:cs typeface="Times New Roman" panose="02020603050405020304" pitchFamily="18" charset="0"/>
              </a:rPr>
              <a:t>nước</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ngoài</a:t>
            </a:r>
            <a:r>
              <a:rPr lang="en-US" altLang="en-US" sz="2600" dirty="0">
                <a:latin typeface="Times New Roman" panose="02020603050405020304" pitchFamily="18" charset="0"/>
                <a:cs typeface="Times New Roman" panose="02020603050405020304" pitchFamily="18" charset="0"/>
              </a:rPr>
              <a:t>.</a:t>
            </a:r>
          </a:p>
          <a:p>
            <a:pPr marL="0" indent="0" algn="just">
              <a:buFontTx/>
              <a:buNone/>
            </a:pPr>
            <a:r>
              <a:rPr lang="en-US" altLang="en-US" sz="2600" dirty="0">
                <a:latin typeface="Times New Roman" panose="02020603050405020304" pitchFamily="18" charset="0"/>
                <a:cs typeface="Times New Roman" panose="02020603050405020304" pitchFamily="18" charset="0"/>
              </a:rPr>
              <a:t>2. </a:t>
            </a:r>
            <a:r>
              <a:rPr lang="en-US" altLang="en-US" sz="2600" dirty="0" err="1">
                <a:latin typeface="Times New Roman" panose="02020603050405020304" pitchFamily="18" charset="0"/>
                <a:cs typeface="Times New Roman" panose="02020603050405020304" pitchFamily="18" charset="0"/>
              </a:rPr>
              <a:t>Trường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hợp</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có</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nhiều</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người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cùng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hàng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ưu</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tiên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xin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nhận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một</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người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làm</a:t>
            </a:r>
            <a:r>
              <a:rPr lang="en-US" altLang="en-US" sz="2600" dirty="0">
                <a:latin typeface="Times New Roman" panose="02020603050405020304" pitchFamily="18" charset="0"/>
                <a:cs typeface="Times New Roman" panose="02020603050405020304" pitchFamily="18" charset="0"/>
              </a:rPr>
              <a:t> con </a:t>
            </a:r>
            <a:r>
              <a:rPr lang="en-US" altLang="en-US" sz="2600" dirty="0" err="1">
                <a:latin typeface="Times New Roman" panose="02020603050405020304" pitchFamily="18" charset="0"/>
                <a:cs typeface="Times New Roman" panose="02020603050405020304" pitchFamily="18" charset="0"/>
              </a:rPr>
              <a:t>nuôi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thì</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xem</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xét</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giải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quyết</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cho</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người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có</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điều</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kiện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nuôi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dưỡng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chăm</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sóc</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giáo</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dục</a:t>
            </a:r>
            <a:r>
              <a:rPr lang="en-US" altLang="en-US" sz="2600" dirty="0">
                <a:latin typeface="Times New Roman" panose="02020603050405020304" pitchFamily="18" charset="0"/>
                <a:cs typeface="Times New Roman" panose="02020603050405020304" pitchFamily="18" charset="0"/>
              </a:rPr>
              <a:t> con </a:t>
            </a:r>
            <a:r>
              <a:rPr lang="en-US" altLang="en-US" sz="2600" dirty="0" err="1">
                <a:latin typeface="Times New Roman" panose="02020603050405020304" pitchFamily="18" charset="0"/>
                <a:cs typeface="Times New Roman" panose="02020603050405020304" pitchFamily="18" charset="0"/>
              </a:rPr>
              <a:t>nuôi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tốt</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nhất</a:t>
            </a:r>
            <a:r>
              <a:rPr lang="en-US" altLang="en-US" sz="2600" dirty="0">
                <a:latin typeface="Times New Roman" panose="02020603050405020304" pitchFamily="18" charset="0"/>
                <a:cs typeface="Times New Roman" panose="02020603050405020304" pitchFamily="18" charset="0"/>
              </a:rPr>
              <a:t>.</a:t>
            </a:r>
          </a:p>
          <a:p>
            <a:pPr marL="0" indent="0">
              <a:buNone/>
            </a:pPr>
            <a:endParaRPr lang="en-GB" sz="2600" dirty="0"/>
          </a:p>
        </p:txBody>
      </p:sp>
    </p:spTree>
    <p:extLst>
      <p:ext uri="{BB962C8B-B14F-4D97-AF65-F5344CB8AC3E}">
        <p14:creationId xmlns:p14="http://schemas.microsoft.com/office/powerpoint/2010/main" val="3147330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0F37C-4629-2158-A4E7-E9DCA33E1469}"/>
              </a:ext>
            </a:extLst>
          </p:cNvPr>
          <p:cNvSpPr>
            <a:spLocks noGrp="1"/>
          </p:cNvSpPr>
          <p:nvPr>
            <p:ph type="title"/>
          </p:nvPr>
        </p:nvSpPr>
        <p:spPr>
          <a:xfrm>
            <a:off x="1069848" y="277803"/>
            <a:ext cx="10058400" cy="788997"/>
          </a:xfrm>
          <a:solidFill>
            <a:schemeClr val="accent1">
              <a:lumMod val="20000"/>
              <a:lumOff val="80000"/>
            </a:schemeClr>
          </a:solidFill>
        </p:spPr>
        <p:txBody>
          <a:bodyPr>
            <a:normAutofit/>
          </a:bodyPr>
          <a:lstStyle/>
          <a:p>
            <a:pPr algn="ctr"/>
            <a:r>
              <a:rPr lang="vi-VN" sz="3400" dirty="0">
                <a:solidFill>
                  <a:srgbClr val="C00000"/>
                </a:solidFill>
                <a:latin typeface="Times New Roman" panose="02020603050405020304" pitchFamily="18" charset="0"/>
                <a:cs typeface="Times New Roman" panose="02020603050405020304" pitchFamily="18" charset="0"/>
              </a:rPr>
              <a:t>4.4 Các hành vi bị cấm</a:t>
            </a:r>
            <a:endParaRPr lang="en-GB" sz="34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B3ADBC-6BEF-FC05-97AB-5F3FB9395F58}"/>
              </a:ext>
            </a:extLst>
          </p:cNvPr>
          <p:cNvSpPr>
            <a:spLocks noGrp="1"/>
          </p:cNvSpPr>
          <p:nvPr>
            <p:ph idx="1"/>
          </p:nvPr>
        </p:nvSpPr>
        <p:spPr>
          <a:xfrm>
            <a:off x="457200" y="1458686"/>
            <a:ext cx="11277600" cy="4855029"/>
          </a:xfrm>
        </p:spPr>
        <p:txBody>
          <a:bodyPr>
            <a:noAutofit/>
          </a:bodyPr>
          <a:lstStyle/>
          <a:p>
            <a:pPr marL="0" indent="0">
              <a:buNone/>
              <a:defRPr/>
            </a:pPr>
            <a:r>
              <a:rPr lang="en-US" sz="2600" i="1" dirty="0">
                <a:latin typeface="Times New Roman" panose="02020603050405020304" pitchFamily="18" charset="0"/>
                <a:cs typeface="Times New Roman" panose="02020603050405020304" pitchFamily="18" charset="0"/>
              </a:rPr>
              <a:t>1. </a:t>
            </a:r>
            <a:r>
              <a:rPr lang="en-US" sz="2600" i="1" dirty="0" err="1">
                <a:latin typeface="Times New Roman" panose="02020603050405020304" pitchFamily="18" charset="0"/>
                <a:cs typeface="Times New Roman" panose="02020603050405020304" pitchFamily="18" charset="0"/>
              </a:rPr>
              <a:t>Lợi</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dụng</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việc</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nuôi</a:t>
            </a:r>
            <a:r>
              <a:rPr lang="en-US" sz="2600" i="1" dirty="0">
                <a:latin typeface="Times New Roman" panose="02020603050405020304" pitchFamily="18" charset="0"/>
                <a:cs typeface="Times New Roman" panose="02020603050405020304" pitchFamily="18" charset="0"/>
              </a:rPr>
              <a:t> con </a:t>
            </a:r>
            <a:r>
              <a:rPr lang="en-US" sz="2600" i="1" dirty="0" err="1">
                <a:latin typeface="Times New Roman" panose="02020603050405020304" pitchFamily="18" charset="0"/>
                <a:cs typeface="Times New Roman" panose="02020603050405020304" pitchFamily="18" charset="0"/>
              </a:rPr>
              <a:t>nuôi</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để</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trục</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lợi</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bóc</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lột</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sức</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lao</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động</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xâm</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hại</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tình</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dục</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bắt</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cóc</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mua</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bán</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trẻ</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em</a:t>
            </a:r>
            <a:r>
              <a:rPr lang="en-US" sz="2600" i="1"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marL="0" indent="0">
              <a:buNone/>
              <a:defRPr/>
            </a:pPr>
            <a:r>
              <a:rPr lang="en-US" sz="2600" i="1" dirty="0">
                <a:latin typeface="Times New Roman" panose="02020603050405020304" pitchFamily="18" charset="0"/>
                <a:cs typeface="Times New Roman" panose="02020603050405020304" pitchFamily="18" charset="0"/>
              </a:rPr>
              <a:t>2. </a:t>
            </a:r>
            <a:r>
              <a:rPr lang="en-US" sz="2600" i="1" dirty="0" err="1">
                <a:latin typeface="Times New Roman" panose="02020603050405020304" pitchFamily="18" charset="0"/>
                <a:cs typeface="Times New Roman" panose="02020603050405020304" pitchFamily="18" charset="0"/>
              </a:rPr>
              <a:t>Giả</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mạo</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giấy</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tờ</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để</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giải</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quyết</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việc</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nuôi</a:t>
            </a:r>
            <a:r>
              <a:rPr lang="en-US" sz="2600" i="1" dirty="0">
                <a:latin typeface="Times New Roman" panose="02020603050405020304" pitchFamily="18" charset="0"/>
                <a:cs typeface="Times New Roman" panose="02020603050405020304" pitchFamily="18" charset="0"/>
              </a:rPr>
              <a:t> con </a:t>
            </a:r>
            <a:r>
              <a:rPr lang="en-US" sz="2600" i="1" dirty="0" err="1">
                <a:latin typeface="Times New Roman" panose="02020603050405020304" pitchFamily="18" charset="0"/>
                <a:cs typeface="Times New Roman" panose="02020603050405020304" pitchFamily="18" charset="0"/>
              </a:rPr>
              <a:t>nuôi</a:t>
            </a:r>
            <a:r>
              <a:rPr lang="en-US" sz="2600" i="1"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marL="0" indent="0">
              <a:buNone/>
              <a:defRPr/>
            </a:pPr>
            <a:r>
              <a:rPr lang="en-US" sz="2600" i="1" dirty="0">
                <a:latin typeface="Times New Roman" panose="02020603050405020304" pitchFamily="18" charset="0"/>
                <a:cs typeface="Times New Roman" panose="02020603050405020304" pitchFamily="18" charset="0"/>
              </a:rPr>
              <a:t>3. </a:t>
            </a:r>
            <a:r>
              <a:rPr lang="en-US" sz="2600" i="1" dirty="0" err="1">
                <a:latin typeface="Times New Roman" panose="02020603050405020304" pitchFamily="18" charset="0"/>
                <a:cs typeface="Times New Roman" panose="02020603050405020304" pitchFamily="18" charset="0"/>
              </a:rPr>
              <a:t>Phân</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biệt</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đối</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xử</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giữa</a:t>
            </a:r>
            <a:r>
              <a:rPr lang="en-US" sz="2600" i="1" dirty="0">
                <a:latin typeface="Times New Roman" panose="02020603050405020304" pitchFamily="18" charset="0"/>
                <a:cs typeface="Times New Roman" panose="02020603050405020304" pitchFamily="18" charset="0"/>
              </a:rPr>
              <a:t> con </a:t>
            </a:r>
            <a:r>
              <a:rPr lang="en-US" sz="2600" i="1" dirty="0" err="1">
                <a:latin typeface="Times New Roman" panose="02020603050405020304" pitchFamily="18" charset="0"/>
                <a:cs typeface="Times New Roman" panose="02020603050405020304" pitchFamily="18" charset="0"/>
              </a:rPr>
              <a:t>đẻ</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và</a:t>
            </a:r>
            <a:r>
              <a:rPr lang="en-US" sz="2600" i="1" dirty="0">
                <a:latin typeface="Times New Roman" panose="02020603050405020304" pitchFamily="18" charset="0"/>
                <a:cs typeface="Times New Roman" panose="02020603050405020304" pitchFamily="18" charset="0"/>
              </a:rPr>
              <a:t> con </a:t>
            </a:r>
            <a:r>
              <a:rPr lang="en-US" sz="2600" i="1" dirty="0" err="1">
                <a:latin typeface="Times New Roman" panose="02020603050405020304" pitchFamily="18" charset="0"/>
                <a:cs typeface="Times New Roman" panose="02020603050405020304" pitchFamily="18" charset="0"/>
              </a:rPr>
              <a:t>nuôi</a:t>
            </a:r>
            <a:r>
              <a:rPr lang="en-US" sz="2600" i="1"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marL="0" indent="0">
              <a:buNone/>
              <a:defRPr/>
            </a:pPr>
            <a:r>
              <a:rPr lang="en-US" sz="2600" i="1" dirty="0">
                <a:latin typeface="Times New Roman" panose="02020603050405020304" pitchFamily="18" charset="0"/>
                <a:cs typeface="Times New Roman" panose="02020603050405020304" pitchFamily="18" charset="0"/>
              </a:rPr>
              <a:t>4. </a:t>
            </a:r>
            <a:r>
              <a:rPr lang="en-US" sz="2600" i="1" dirty="0" err="1">
                <a:latin typeface="Times New Roman" panose="02020603050405020304" pitchFamily="18" charset="0"/>
                <a:cs typeface="Times New Roman" panose="02020603050405020304" pitchFamily="18" charset="0"/>
              </a:rPr>
              <a:t>Lợi</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dụng</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việc</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cho</a:t>
            </a:r>
            <a:r>
              <a:rPr lang="en-US" sz="2600" i="1" dirty="0">
                <a:latin typeface="Times New Roman" panose="02020603050405020304" pitchFamily="18" charset="0"/>
                <a:cs typeface="Times New Roman" panose="02020603050405020304" pitchFamily="18" charset="0"/>
              </a:rPr>
              <a:t> con </a:t>
            </a:r>
            <a:r>
              <a:rPr lang="en-US" sz="2600" i="1" dirty="0" err="1">
                <a:latin typeface="Times New Roman" panose="02020603050405020304" pitchFamily="18" charset="0"/>
                <a:cs typeface="Times New Roman" panose="02020603050405020304" pitchFamily="18" charset="0"/>
              </a:rPr>
              <a:t>nuôi</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để</a:t>
            </a:r>
            <a:r>
              <a:rPr lang="en-US" sz="2600" i="1" dirty="0">
                <a:latin typeface="Times New Roman" panose="02020603050405020304" pitchFamily="18" charset="0"/>
                <a:cs typeface="Times New Roman" panose="02020603050405020304" pitchFamily="18" charset="0"/>
              </a:rPr>
              <a:t> vi </a:t>
            </a:r>
            <a:r>
              <a:rPr lang="en-US" sz="2600" i="1" dirty="0" err="1">
                <a:latin typeface="Times New Roman" panose="02020603050405020304" pitchFamily="18" charset="0"/>
                <a:cs typeface="Times New Roman" panose="02020603050405020304" pitchFamily="18" charset="0"/>
              </a:rPr>
              <a:t>phạm</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pháp</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luật</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về</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dân</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số</a:t>
            </a:r>
            <a:r>
              <a:rPr lang="en-US" sz="2600" i="1"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marL="0" indent="0">
              <a:buNone/>
              <a:defRPr/>
            </a:pPr>
            <a:r>
              <a:rPr lang="en-US" sz="2600" i="1" dirty="0">
                <a:latin typeface="Times New Roman" panose="02020603050405020304" pitchFamily="18" charset="0"/>
                <a:cs typeface="Times New Roman" panose="02020603050405020304" pitchFamily="18" charset="0"/>
              </a:rPr>
              <a:t>5. </a:t>
            </a:r>
            <a:r>
              <a:rPr lang="en-US" sz="2600" i="1" dirty="0" err="1">
                <a:latin typeface="Times New Roman" panose="02020603050405020304" pitchFamily="18" charset="0"/>
                <a:cs typeface="Times New Roman" panose="02020603050405020304" pitchFamily="18" charset="0"/>
              </a:rPr>
              <a:t>Lợi</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dụng</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việc</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làm</a:t>
            </a:r>
            <a:r>
              <a:rPr lang="en-US" sz="2600" i="1" dirty="0">
                <a:latin typeface="Times New Roman" panose="02020603050405020304" pitchFamily="18" charset="0"/>
                <a:cs typeface="Times New Roman" panose="02020603050405020304" pitchFamily="18" charset="0"/>
              </a:rPr>
              <a:t> con </a:t>
            </a:r>
            <a:r>
              <a:rPr lang="en-US" sz="2600" i="1" dirty="0" err="1">
                <a:latin typeface="Times New Roman" panose="02020603050405020304" pitchFamily="18" charset="0"/>
                <a:cs typeface="Times New Roman" panose="02020603050405020304" pitchFamily="18" charset="0"/>
              </a:rPr>
              <a:t>nuôi</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của</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thương</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binh</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người</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có</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công</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với</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cách</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mạng</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người</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thuộc</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dân</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tộc</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thiểu</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số</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để</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hưởng</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chế</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độ</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chính</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sách</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ưu</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đãi</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của</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Nhà</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nước</a:t>
            </a:r>
            <a:r>
              <a:rPr lang="en-US" sz="2600" i="1"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marL="0" indent="0">
              <a:buNone/>
              <a:defRPr/>
            </a:pPr>
            <a:r>
              <a:rPr lang="en-US" sz="2600" i="1" dirty="0">
                <a:latin typeface="Times New Roman" panose="02020603050405020304" pitchFamily="18" charset="0"/>
                <a:cs typeface="Times New Roman" panose="02020603050405020304" pitchFamily="18" charset="0"/>
              </a:rPr>
              <a:t>6. </a:t>
            </a:r>
            <a:r>
              <a:rPr lang="en-US" sz="2600" i="1" dirty="0" err="1">
                <a:latin typeface="Times New Roman" panose="02020603050405020304" pitchFamily="18" charset="0"/>
                <a:cs typeface="Times New Roman" panose="02020603050405020304" pitchFamily="18" charset="0"/>
              </a:rPr>
              <a:t>Ông</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bà</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nhận</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cháu</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làm</a:t>
            </a:r>
            <a:r>
              <a:rPr lang="en-US" sz="2600" i="1" dirty="0">
                <a:latin typeface="Times New Roman" panose="02020603050405020304" pitchFamily="18" charset="0"/>
                <a:cs typeface="Times New Roman" panose="02020603050405020304" pitchFamily="18" charset="0"/>
              </a:rPr>
              <a:t> con </a:t>
            </a:r>
            <a:r>
              <a:rPr lang="en-US" sz="2600" i="1" dirty="0" err="1">
                <a:latin typeface="Times New Roman" panose="02020603050405020304" pitchFamily="18" charset="0"/>
                <a:cs typeface="Times New Roman" panose="02020603050405020304" pitchFamily="18" charset="0"/>
              </a:rPr>
              <a:t>nuôi</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hoặc</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anh</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chị</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em</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nhận</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nhau</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làm</a:t>
            </a:r>
            <a:r>
              <a:rPr lang="en-US" sz="2600" i="1" dirty="0">
                <a:latin typeface="Times New Roman" panose="02020603050405020304" pitchFamily="18" charset="0"/>
                <a:cs typeface="Times New Roman" panose="02020603050405020304" pitchFamily="18" charset="0"/>
              </a:rPr>
              <a:t> con </a:t>
            </a:r>
            <a:r>
              <a:rPr lang="en-US" sz="2600" i="1" dirty="0" err="1">
                <a:latin typeface="Times New Roman" panose="02020603050405020304" pitchFamily="18" charset="0"/>
                <a:cs typeface="Times New Roman" panose="02020603050405020304" pitchFamily="18" charset="0"/>
              </a:rPr>
              <a:t>nuôi</a:t>
            </a:r>
            <a:r>
              <a:rPr lang="en-US" sz="2600" i="1"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marL="0" indent="0">
              <a:buNone/>
              <a:defRPr/>
            </a:pPr>
            <a:r>
              <a:rPr lang="en-US" sz="2600" i="1" dirty="0">
                <a:latin typeface="Times New Roman" panose="02020603050405020304" pitchFamily="18" charset="0"/>
                <a:cs typeface="Times New Roman" panose="02020603050405020304" pitchFamily="18" charset="0"/>
              </a:rPr>
              <a:t>7. </a:t>
            </a:r>
            <a:r>
              <a:rPr lang="en-US" sz="2600" i="1" dirty="0" err="1">
                <a:latin typeface="Times New Roman" panose="02020603050405020304" pitchFamily="18" charset="0"/>
                <a:cs typeface="Times New Roman" panose="02020603050405020304" pitchFamily="18" charset="0"/>
              </a:rPr>
              <a:t>Lợi</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dụng</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việc</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nuôi</a:t>
            </a:r>
            <a:r>
              <a:rPr lang="en-US" sz="2600" i="1" dirty="0">
                <a:latin typeface="Times New Roman" panose="02020603050405020304" pitchFamily="18" charset="0"/>
                <a:cs typeface="Times New Roman" panose="02020603050405020304" pitchFamily="18" charset="0"/>
              </a:rPr>
              <a:t> con </a:t>
            </a:r>
            <a:r>
              <a:rPr lang="en-US" sz="2600" i="1" dirty="0" err="1">
                <a:latin typeface="Times New Roman" panose="02020603050405020304" pitchFamily="18" charset="0"/>
                <a:cs typeface="Times New Roman" panose="02020603050405020304" pitchFamily="18" charset="0"/>
              </a:rPr>
              <a:t>nuôi</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để</a:t>
            </a:r>
            <a:r>
              <a:rPr lang="en-US" sz="2600" i="1" dirty="0">
                <a:latin typeface="Times New Roman" panose="02020603050405020304" pitchFamily="18" charset="0"/>
                <a:cs typeface="Times New Roman" panose="02020603050405020304" pitchFamily="18" charset="0"/>
              </a:rPr>
              <a:t> vi </a:t>
            </a:r>
            <a:r>
              <a:rPr lang="en-US" sz="2600" i="1" dirty="0" err="1">
                <a:latin typeface="Times New Roman" panose="02020603050405020304" pitchFamily="18" charset="0"/>
                <a:cs typeface="Times New Roman" panose="02020603050405020304" pitchFamily="18" charset="0"/>
              </a:rPr>
              <a:t>phạm</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pháp</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luật</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phong</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tục</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tập</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quán</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đạo</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đức</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truyền</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thống</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văn</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hóa</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tốt</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đẹp</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của</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dân</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tộc</a:t>
            </a:r>
            <a:r>
              <a:rPr lang="en-US" sz="2600" i="1"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marL="0" indent="0">
              <a:buNone/>
            </a:pPr>
            <a:endParaRPr lang="en-GB" sz="2600" dirty="0"/>
          </a:p>
        </p:txBody>
      </p:sp>
    </p:spTree>
    <p:extLst>
      <p:ext uri="{BB962C8B-B14F-4D97-AF65-F5344CB8AC3E}">
        <p14:creationId xmlns:p14="http://schemas.microsoft.com/office/powerpoint/2010/main" val="1609791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5EC5-EF2D-8841-FFCD-1A2581BAE6C8}"/>
              </a:ext>
            </a:extLst>
          </p:cNvPr>
          <p:cNvSpPr>
            <a:spLocks noGrp="1"/>
          </p:cNvSpPr>
          <p:nvPr>
            <p:ph type="title"/>
          </p:nvPr>
        </p:nvSpPr>
        <p:spPr>
          <a:xfrm>
            <a:off x="1069848" y="484632"/>
            <a:ext cx="10058400" cy="1006711"/>
          </a:xfrm>
          <a:solidFill>
            <a:schemeClr val="accent1">
              <a:lumMod val="20000"/>
              <a:lumOff val="80000"/>
            </a:schemeClr>
          </a:solidFill>
        </p:spPr>
        <p:txBody>
          <a:bodyPr>
            <a:normAutofit/>
          </a:bodyPr>
          <a:lstStyle/>
          <a:p>
            <a:pPr algn="ctr"/>
            <a:r>
              <a:rPr lang="vi-VN" sz="3400" dirty="0">
                <a:solidFill>
                  <a:srgbClr val="C00000"/>
                </a:solidFill>
                <a:latin typeface="Times New Roman" panose="02020603050405020304" pitchFamily="18" charset="0"/>
                <a:cs typeface="Times New Roman" panose="02020603050405020304" pitchFamily="18" charset="0"/>
              </a:rPr>
              <a:t>4.5 Thủ tục nhận nuôi con nuôi</a:t>
            </a:r>
            <a:endParaRPr lang="en-GB" sz="34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DE279C-1929-44CD-2DD1-FC2055C6EF6A}"/>
              </a:ext>
            </a:extLst>
          </p:cNvPr>
          <p:cNvSpPr>
            <a:spLocks noGrp="1"/>
          </p:cNvSpPr>
          <p:nvPr>
            <p:ph idx="1"/>
          </p:nvPr>
        </p:nvSpPr>
        <p:spPr>
          <a:xfrm>
            <a:off x="642257" y="1807029"/>
            <a:ext cx="10765972" cy="4365171"/>
          </a:xfrm>
        </p:spPr>
        <p:txBody>
          <a:bodyPr>
            <a:normAutofit/>
          </a:bodyPr>
          <a:lstStyle/>
          <a:p>
            <a:pPr algn="just">
              <a:lnSpc>
                <a:spcPct val="150000"/>
              </a:lnSpc>
              <a:buFont typeface="Wingdings" panose="05000000000000000000" pitchFamily="2" charset="2"/>
              <a:buChar char="Ø"/>
            </a:pPr>
            <a:r>
              <a:rPr lang="en-US" altLang="en-US" sz="3000" dirty="0" err="1">
                <a:latin typeface="Times New Roman" panose="02020603050405020304" pitchFamily="18" charset="0"/>
                <a:cs typeface="Times New Roman" panose="02020603050405020304" pitchFamily="18" charset="0"/>
              </a:rPr>
              <a:t>Việc</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nhận</a:t>
            </a:r>
            <a:r>
              <a:rPr lang="en-US" altLang="en-US" sz="3000" dirty="0">
                <a:latin typeface="Times New Roman" panose="02020603050405020304" pitchFamily="18" charset="0"/>
                <a:cs typeface="Times New Roman" panose="02020603050405020304" pitchFamily="18" charset="0"/>
              </a:rPr>
              <a:t> con </a:t>
            </a:r>
            <a:r>
              <a:rPr lang="en-US" altLang="en-US" sz="3000" dirty="0" err="1">
                <a:latin typeface="Times New Roman" panose="02020603050405020304" pitchFamily="18" charset="0"/>
                <a:cs typeface="Times New Roman" panose="02020603050405020304" pitchFamily="18" charset="0"/>
              </a:rPr>
              <a:t>nuôi</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phải</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được</a:t>
            </a:r>
            <a:r>
              <a:rPr lang="en-US" altLang="en-US" sz="3000" dirty="0">
                <a:latin typeface="Times New Roman" panose="02020603050405020304" pitchFamily="18" charset="0"/>
                <a:cs typeface="Times New Roman" panose="02020603050405020304" pitchFamily="18" charset="0"/>
              </a:rPr>
              <a:t> cha, </a:t>
            </a:r>
            <a:r>
              <a:rPr lang="en-US" altLang="en-US" sz="3000" dirty="0" err="1">
                <a:latin typeface="Times New Roman" panose="02020603050405020304" pitchFamily="18" charset="0"/>
                <a:cs typeface="Times New Roman" panose="02020603050405020304" pitchFamily="18" charset="0"/>
              </a:rPr>
              <a:t>mẹ</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hoặc</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người</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giám</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hộ</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của</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người</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đó</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đồng</a:t>
            </a:r>
            <a:r>
              <a:rPr lang="en-US" altLang="en-US" sz="3000" dirty="0">
                <a:latin typeface="Times New Roman" panose="02020603050405020304" pitchFamily="18" charset="0"/>
                <a:cs typeface="Times New Roman" panose="02020603050405020304" pitchFamily="18" charset="0"/>
              </a:rPr>
              <a:t> ý </a:t>
            </a:r>
            <a:r>
              <a:rPr lang="en-US" altLang="en-US" sz="3000" dirty="0" err="1">
                <a:latin typeface="Times New Roman" panose="02020603050405020304" pitchFamily="18" charset="0"/>
                <a:cs typeface="Times New Roman" panose="02020603050405020304" pitchFamily="18" charset="0"/>
              </a:rPr>
              <a:t>bằng</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văn</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bản</a:t>
            </a:r>
            <a:r>
              <a:rPr lang="en-US" altLang="en-US" sz="3000" dirty="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altLang="en-US" sz="3000" dirty="0" err="1">
                <a:latin typeface="Times New Roman" panose="02020603050405020304" pitchFamily="18" charset="0"/>
                <a:cs typeface="Times New Roman" panose="02020603050405020304" pitchFamily="18" charset="0"/>
              </a:rPr>
              <a:t>Nhận</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trẻ</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em</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từ</a:t>
            </a:r>
            <a:r>
              <a:rPr lang="en-US" altLang="en-US" sz="3000" dirty="0">
                <a:latin typeface="Times New Roman" panose="02020603050405020304" pitchFamily="18" charset="0"/>
                <a:cs typeface="Times New Roman" panose="02020603050405020304" pitchFamily="18" charset="0"/>
              </a:rPr>
              <a:t> 9 </a:t>
            </a:r>
            <a:r>
              <a:rPr lang="en-US" altLang="en-US" sz="3000" dirty="0" err="1">
                <a:latin typeface="Times New Roman" panose="02020603050405020304" pitchFamily="18" charset="0"/>
                <a:cs typeface="Times New Roman" panose="02020603050405020304" pitchFamily="18" charset="0"/>
              </a:rPr>
              <a:t>tuổi</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trở</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lên</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làm</a:t>
            </a:r>
            <a:r>
              <a:rPr lang="en-US" altLang="en-US" sz="3000" dirty="0">
                <a:latin typeface="Times New Roman" panose="02020603050405020304" pitchFamily="18" charset="0"/>
                <a:cs typeface="Times New Roman" panose="02020603050405020304" pitchFamily="18" charset="0"/>
              </a:rPr>
              <a:t> con </a:t>
            </a:r>
            <a:r>
              <a:rPr lang="en-US" altLang="en-US" sz="3000" dirty="0" err="1">
                <a:latin typeface="Times New Roman" panose="02020603050405020304" pitchFamily="18" charset="0"/>
                <a:cs typeface="Times New Roman" panose="02020603050405020304" pitchFamily="18" charset="0"/>
              </a:rPr>
              <a:t>nuôi</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phải</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được</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sự</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đồng</a:t>
            </a:r>
            <a:r>
              <a:rPr lang="en-US" altLang="en-US" sz="3000" dirty="0">
                <a:latin typeface="Times New Roman" panose="02020603050405020304" pitchFamily="18" charset="0"/>
                <a:cs typeface="Times New Roman" panose="02020603050405020304" pitchFamily="18" charset="0"/>
              </a:rPr>
              <a:t> ý </a:t>
            </a:r>
            <a:r>
              <a:rPr lang="en-US" altLang="en-US" sz="3000" dirty="0" err="1">
                <a:latin typeface="Times New Roman" panose="02020603050405020304" pitchFamily="18" charset="0"/>
                <a:cs typeface="Times New Roman" panose="02020603050405020304" pitchFamily="18" charset="0"/>
              </a:rPr>
              <a:t>của</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trẻ</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em</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đó</a:t>
            </a:r>
            <a:r>
              <a:rPr lang="en-US" altLang="en-US" sz="3000" dirty="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altLang="en-US" sz="3000" dirty="0" err="1">
                <a:latin typeface="Times New Roman" panose="02020603050405020304" pitchFamily="18" charset="0"/>
                <a:cs typeface="Times New Roman" panose="02020603050405020304" pitchFamily="18" charset="0"/>
              </a:rPr>
              <a:t>Việc</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nhận</a:t>
            </a:r>
            <a:r>
              <a:rPr lang="en-US" altLang="en-US" sz="3000" dirty="0">
                <a:latin typeface="Times New Roman" panose="02020603050405020304" pitchFamily="18" charset="0"/>
                <a:cs typeface="Times New Roman" panose="02020603050405020304" pitchFamily="18" charset="0"/>
              </a:rPr>
              <a:t> con </a:t>
            </a:r>
            <a:r>
              <a:rPr lang="en-US" altLang="en-US" sz="3000" dirty="0" err="1">
                <a:latin typeface="Times New Roman" panose="02020603050405020304" pitchFamily="18" charset="0"/>
                <a:cs typeface="Times New Roman" panose="02020603050405020304" pitchFamily="18" charset="0"/>
              </a:rPr>
              <a:t>nuôi</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được</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đăng</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ký</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theo</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quy</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định</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của</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Luật</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hộ</a:t>
            </a:r>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tịch</a:t>
            </a:r>
            <a:r>
              <a:rPr lang="en-US" altLang="en-US"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46722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46E8-189D-133A-0A51-70B32034E840}"/>
              </a:ext>
            </a:extLst>
          </p:cNvPr>
          <p:cNvSpPr>
            <a:spLocks noGrp="1"/>
          </p:cNvSpPr>
          <p:nvPr>
            <p:ph type="title"/>
          </p:nvPr>
        </p:nvSpPr>
        <p:spPr>
          <a:xfrm>
            <a:off x="1069848" y="484632"/>
            <a:ext cx="10058400" cy="723682"/>
          </a:xfrm>
          <a:solidFill>
            <a:schemeClr val="accent1">
              <a:lumMod val="20000"/>
              <a:lumOff val="80000"/>
            </a:schemeClr>
          </a:solidFill>
        </p:spPr>
        <p:txBody>
          <a:bodyPr>
            <a:normAutofit/>
          </a:bodyPr>
          <a:lstStyle/>
          <a:p>
            <a:pPr algn="ctr"/>
            <a:r>
              <a:rPr lang="en-GB" sz="3600" dirty="0">
                <a:solidFill>
                  <a:srgbClr val="C00000"/>
                </a:solidFill>
                <a:latin typeface="Times New Roman" panose="02020603050405020304" pitchFamily="18" charset="0"/>
                <a:cs typeface="Times New Roman" panose="02020603050405020304" pitchFamily="18" charset="0"/>
              </a:rPr>
              <a:t>1.1 </a:t>
            </a:r>
            <a:r>
              <a:rPr lang="en-GB" sz="3600" dirty="0" err="1">
                <a:solidFill>
                  <a:srgbClr val="C00000"/>
                </a:solidFill>
                <a:latin typeface="Times New Roman" panose="02020603050405020304" pitchFamily="18" charset="0"/>
                <a:cs typeface="Times New Roman" panose="02020603050405020304" pitchFamily="18" charset="0"/>
              </a:rPr>
              <a:t>Điều</a:t>
            </a:r>
            <a:r>
              <a:rPr lang="en-GB" sz="3600" dirty="0">
                <a:solidFill>
                  <a:srgbClr val="C00000"/>
                </a:solidFill>
                <a:latin typeface="Times New Roman" panose="02020603050405020304" pitchFamily="18" charset="0"/>
                <a:cs typeface="Times New Roman" panose="02020603050405020304" pitchFamily="18" charset="0"/>
              </a:rPr>
              <a:t> </a:t>
            </a:r>
            <a:r>
              <a:rPr lang="en-GB" sz="3600" dirty="0" err="1">
                <a:solidFill>
                  <a:srgbClr val="C00000"/>
                </a:solidFill>
                <a:latin typeface="Times New Roman" panose="02020603050405020304" pitchFamily="18" charset="0"/>
                <a:cs typeface="Times New Roman" panose="02020603050405020304" pitchFamily="18" charset="0"/>
              </a:rPr>
              <a:t>kiện</a:t>
            </a:r>
            <a:r>
              <a:rPr lang="en-GB" sz="3600" dirty="0">
                <a:solidFill>
                  <a:srgbClr val="C00000"/>
                </a:solidFill>
                <a:latin typeface="Times New Roman" panose="02020603050405020304" pitchFamily="18" charset="0"/>
                <a:cs typeface="Times New Roman" panose="02020603050405020304" pitchFamily="18" charset="0"/>
              </a:rPr>
              <a:t> </a:t>
            </a:r>
            <a:r>
              <a:rPr lang="en-GB" sz="3600" dirty="0" err="1">
                <a:solidFill>
                  <a:srgbClr val="C00000"/>
                </a:solidFill>
                <a:latin typeface="Times New Roman" panose="02020603050405020304" pitchFamily="18" charset="0"/>
                <a:cs typeface="Times New Roman" panose="02020603050405020304" pitchFamily="18" charset="0"/>
              </a:rPr>
              <a:t>kết</a:t>
            </a:r>
            <a:r>
              <a:rPr lang="en-GB" sz="3600" dirty="0">
                <a:solidFill>
                  <a:srgbClr val="C00000"/>
                </a:solidFill>
                <a:latin typeface="Times New Roman" panose="02020603050405020304" pitchFamily="18" charset="0"/>
                <a:cs typeface="Times New Roman" panose="02020603050405020304" pitchFamily="18" charset="0"/>
              </a:rPr>
              <a:t> </a:t>
            </a:r>
            <a:r>
              <a:rPr lang="en-GB" sz="3600" dirty="0" err="1">
                <a:solidFill>
                  <a:srgbClr val="C00000"/>
                </a:solidFill>
                <a:latin typeface="Times New Roman" panose="02020603050405020304" pitchFamily="18" charset="0"/>
                <a:cs typeface="Times New Roman" panose="02020603050405020304" pitchFamily="18" charset="0"/>
              </a:rPr>
              <a:t>hôn</a:t>
            </a:r>
            <a:endParaRPr lang="en-GB"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F2D68F-A546-6E6E-9831-1292C4D293FB}"/>
              </a:ext>
            </a:extLst>
          </p:cNvPr>
          <p:cNvSpPr>
            <a:spLocks noGrp="1"/>
          </p:cNvSpPr>
          <p:nvPr>
            <p:ph idx="1"/>
          </p:nvPr>
        </p:nvSpPr>
        <p:spPr>
          <a:xfrm>
            <a:off x="566057" y="1611086"/>
            <a:ext cx="11146972" cy="4762282"/>
          </a:xfrm>
        </p:spPr>
        <p:txBody>
          <a:bodyPr>
            <a:normAutofit lnSpcReduction="10000"/>
          </a:bodyPr>
          <a:lstStyle/>
          <a:p>
            <a:pPr marL="0" indent="0" algn="just">
              <a:lnSpc>
                <a:spcPct val="112000"/>
              </a:lnSpc>
              <a:buFontTx/>
              <a:buNone/>
            </a:pPr>
            <a:r>
              <a:rPr lang="en-US" altLang="en-US" sz="3000" b="1" dirty="0">
                <a:latin typeface="Times New Roman" panose="02020603050405020304" pitchFamily="18" charset="0"/>
                <a:cs typeface="Times New Roman" panose="02020603050405020304" pitchFamily="18" charset="0"/>
              </a:rPr>
              <a:t>Anh A </a:t>
            </a:r>
            <a:r>
              <a:rPr lang="en-US" altLang="en-US" sz="3000" b="1" dirty="0" err="1">
                <a:latin typeface="Times New Roman" panose="02020603050405020304" pitchFamily="18" charset="0"/>
                <a:cs typeface="Times New Roman" panose="02020603050405020304" pitchFamily="18" charset="0"/>
              </a:rPr>
              <a:t>sinh</a:t>
            </a:r>
            <a:r>
              <a:rPr lang="en-US" altLang="en-US" sz="3000" b="1" dirty="0">
                <a:latin typeface="Times New Roman" panose="02020603050405020304" pitchFamily="18" charset="0"/>
                <a:cs typeface="Times New Roman" panose="02020603050405020304" pitchFamily="18" charset="0"/>
              </a:rPr>
              <a:t> </a:t>
            </a:r>
            <a:r>
              <a:rPr lang="en-US" altLang="en-US" sz="3000" b="1" dirty="0" err="1">
                <a:latin typeface="Times New Roman" panose="02020603050405020304" pitchFamily="18" charset="0"/>
                <a:cs typeface="Times New Roman" panose="02020603050405020304" pitchFamily="18" charset="0"/>
              </a:rPr>
              <a:t>ngày</a:t>
            </a:r>
            <a:r>
              <a:rPr lang="en-US" altLang="en-US" sz="3000" b="1" dirty="0">
                <a:latin typeface="Times New Roman" panose="02020603050405020304" pitchFamily="18" charset="0"/>
                <a:cs typeface="Times New Roman" panose="02020603050405020304" pitchFamily="18" charset="0"/>
              </a:rPr>
              <a:t> 31/12/1997,</a:t>
            </a:r>
            <a:r>
              <a:rPr lang="vi-VN" altLang="en-US" sz="3000" b="1" dirty="0">
                <a:latin typeface="Times New Roman" panose="02020603050405020304" pitchFamily="18" charset="0"/>
                <a:cs typeface="Times New Roman" panose="02020603050405020304" pitchFamily="18" charset="0"/>
              </a:rPr>
              <a:t> </a:t>
            </a:r>
            <a:r>
              <a:rPr lang="en-US" altLang="en-US" sz="3000" b="1" dirty="0" err="1">
                <a:latin typeface="Times New Roman" panose="02020603050405020304" pitchFamily="18" charset="0"/>
                <a:cs typeface="Times New Roman" panose="02020603050405020304" pitchFamily="18" charset="0"/>
              </a:rPr>
              <a:t>chị</a:t>
            </a:r>
            <a:r>
              <a:rPr lang="en-US" altLang="en-US" sz="3000" b="1" dirty="0">
                <a:latin typeface="Times New Roman" panose="02020603050405020304" pitchFamily="18" charset="0"/>
                <a:cs typeface="Times New Roman" panose="02020603050405020304" pitchFamily="18" charset="0"/>
              </a:rPr>
              <a:t> B </a:t>
            </a:r>
            <a:r>
              <a:rPr lang="en-US" altLang="en-US" sz="3000" b="1" dirty="0" err="1">
                <a:latin typeface="Times New Roman" panose="02020603050405020304" pitchFamily="18" charset="0"/>
                <a:cs typeface="Times New Roman" panose="02020603050405020304" pitchFamily="18" charset="0"/>
              </a:rPr>
              <a:t>sinh</a:t>
            </a:r>
            <a:r>
              <a:rPr lang="en-US" altLang="en-US" sz="3000" b="1" dirty="0">
                <a:latin typeface="Times New Roman" panose="02020603050405020304" pitchFamily="18" charset="0"/>
                <a:cs typeface="Times New Roman" panose="02020603050405020304" pitchFamily="18" charset="0"/>
              </a:rPr>
              <a:t> </a:t>
            </a:r>
            <a:r>
              <a:rPr lang="en-US" altLang="en-US" sz="3000" b="1" dirty="0" err="1">
                <a:latin typeface="Times New Roman" panose="02020603050405020304" pitchFamily="18" charset="0"/>
                <a:cs typeface="Times New Roman" panose="02020603050405020304" pitchFamily="18" charset="0"/>
              </a:rPr>
              <a:t>ngày</a:t>
            </a:r>
            <a:r>
              <a:rPr lang="en-US" altLang="en-US" sz="3000" b="1" dirty="0">
                <a:latin typeface="Times New Roman" panose="02020603050405020304" pitchFamily="18" charset="0"/>
                <a:cs typeface="Times New Roman" panose="02020603050405020304" pitchFamily="18" charset="0"/>
              </a:rPr>
              <a:t> 31/12/1999. </a:t>
            </a:r>
            <a:r>
              <a:rPr lang="en-US" altLang="en-US" sz="3000" b="1" dirty="0" err="1">
                <a:latin typeface="Times New Roman" panose="02020603050405020304" pitchFamily="18" charset="0"/>
                <a:cs typeface="Times New Roman" panose="02020603050405020304" pitchFamily="18" charset="0"/>
              </a:rPr>
              <a:t>Thời</a:t>
            </a:r>
            <a:r>
              <a:rPr lang="en-US" altLang="en-US" sz="3000" b="1" dirty="0">
                <a:latin typeface="Times New Roman" panose="02020603050405020304" pitchFamily="18" charset="0"/>
                <a:cs typeface="Times New Roman" panose="02020603050405020304" pitchFamily="18" charset="0"/>
              </a:rPr>
              <a:t> </a:t>
            </a:r>
            <a:r>
              <a:rPr lang="en-US" altLang="en-US" sz="3000" b="1" dirty="0" err="1">
                <a:latin typeface="Times New Roman" panose="02020603050405020304" pitchFamily="18" charset="0"/>
                <a:cs typeface="Times New Roman" panose="02020603050405020304" pitchFamily="18" charset="0"/>
              </a:rPr>
              <a:t>điểm</a:t>
            </a:r>
            <a:r>
              <a:rPr lang="en-US" altLang="en-US" sz="3000" b="1" dirty="0">
                <a:latin typeface="Times New Roman" panose="02020603050405020304" pitchFamily="18" charset="0"/>
                <a:cs typeface="Times New Roman" panose="02020603050405020304" pitchFamily="18" charset="0"/>
              </a:rPr>
              <a:t> </a:t>
            </a:r>
            <a:r>
              <a:rPr lang="en-US" altLang="en-US" sz="3000" b="1" dirty="0" err="1">
                <a:latin typeface="Times New Roman" panose="02020603050405020304" pitchFamily="18" charset="0"/>
                <a:cs typeface="Times New Roman" panose="02020603050405020304" pitchFamily="18" charset="0"/>
              </a:rPr>
              <a:t>nào</a:t>
            </a:r>
            <a:r>
              <a:rPr lang="en-US" altLang="en-US" sz="3000" b="1" dirty="0">
                <a:latin typeface="Times New Roman" panose="02020603050405020304" pitchFamily="18" charset="0"/>
                <a:cs typeface="Times New Roman" panose="02020603050405020304" pitchFamily="18" charset="0"/>
              </a:rPr>
              <a:t> A </a:t>
            </a:r>
            <a:r>
              <a:rPr lang="en-US" altLang="en-US" sz="3000" b="1" dirty="0" err="1">
                <a:latin typeface="Times New Roman" panose="02020603050405020304" pitchFamily="18" charset="0"/>
                <a:cs typeface="Times New Roman" panose="02020603050405020304" pitchFamily="18" charset="0"/>
              </a:rPr>
              <a:t>và</a:t>
            </a:r>
            <a:r>
              <a:rPr lang="en-US" altLang="en-US" sz="3000" b="1" dirty="0">
                <a:latin typeface="Times New Roman" panose="02020603050405020304" pitchFamily="18" charset="0"/>
                <a:cs typeface="Times New Roman" panose="02020603050405020304" pitchFamily="18" charset="0"/>
              </a:rPr>
              <a:t> B </a:t>
            </a:r>
            <a:r>
              <a:rPr lang="en-US" altLang="en-US" sz="3000" b="1" dirty="0" err="1">
                <a:latin typeface="Times New Roman" panose="02020603050405020304" pitchFamily="18" charset="0"/>
                <a:cs typeface="Times New Roman" panose="02020603050405020304" pitchFamily="18" charset="0"/>
              </a:rPr>
              <a:t>có</a:t>
            </a:r>
            <a:r>
              <a:rPr lang="en-US" altLang="en-US" sz="3000" b="1" dirty="0">
                <a:latin typeface="Times New Roman" panose="02020603050405020304" pitchFamily="18" charset="0"/>
                <a:cs typeface="Times New Roman" panose="02020603050405020304" pitchFamily="18" charset="0"/>
              </a:rPr>
              <a:t> </a:t>
            </a:r>
            <a:r>
              <a:rPr lang="en-US" altLang="en-US" sz="3000" b="1" dirty="0" err="1">
                <a:latin typeface="Times New Roman" panose="02020603050405020304" pitchFamily="18" charset="0"/>
                <a:cs typeface="Times New Roman" panose="02020603050405020304" pitchFamily="18" charset="0"/>
              </a:rPr>
              <a:t>thể</a:t>
            </a:r>
            <a:r>
              <a:rPr lang="en-US" altLang="en-US" sz="3000" b="1" dirty="0">
                <a:latin typeface="Times New Roman" panose="02020603050405020304" pitchFamily="18" charset="0"/>
                <a:cs typeface="Times New Roman" panose="02020603050405020304" pitchFamily="18" charset="0"/>
              </a:rPr>
              <a:t> </a:t>
            </a:r>
            <a:r>
              <a:rPr lang="en-US" altLang="en-US" sz="3000" b="1" dirty="0" err="1">
                <a:latin typeface="Times New Roman" panose="02020603050405020304" pitchFamily="18" charset="0"/>
                <a:cs typeface="Times New Roman" panose="02020603050405020304" pitchFamily="18" charset="0"/>
              </a:rPr>
              <a:t>kết</a:t>
            </a:r>
            <a:r>
              <a:rPr lang="en-US" altLang="en-US" sz="3000" b="1" dirty="0">
                <a:latin typeface="Times New Roman" panose="02020603050405020304" pitchFamily="18" charset="0"/>
                <a:cs typeface="Times New Roman" panose="02020603050405020304" pitchFamily="18" charset="0"/>
              </a:rPr>
              <a:t> </a:t>
            </a:r>
            <a:r>
              <a:rPr lang="en-US" altLang="en-US" sz="3000" b="1" dirty="0" err="1">
                <a:latin typeface="Times New Roman" panose="02020603050405020304" pitchFamily="18" charset="0"/>
                <a:cs typeface="Times New Roman" panose="02020603050405020304" pitchFamily="18" charset="0"/>
              </a:rPr>
              <a:t>hôn</a:t>
            </a:r>
            <a:r>
              <a:rPr lang="en-US" altLang="en-US" sz="3000" b="1" dirty="0">
                <a:latin typeface="Times New Roman" panose="02020603050405020304" pitchFamily="18" charset="0"/>
                <a:cs typeface="Times New Roman" panose="02020603050405020304" pitchFamily="18" charset="0"/>
              </a:rPr>
              <a:t>?</a:t>
            </a:r>
          </a:p>
          <a:p>
            <a:pPr lvl="1" algn="just">
              <a:lnSpc>
                <a:spcPct val="112000"/>
              </a:lnSpc>
              <a:buFontTx/>
              <a:buAutoNum type="alphaLcPeriod"/>
            </a:pPr>
            <a:r>
              <a:rPr lang="en-US" altLang="en-US" sz="3000" b="1" dirty="0">
                <a:latin typeface="Times New Roman" panose="02020603050405020304" pitchFamily="18" charset="0"/>
                <a:cs typeface="Times New Roman" panose="02020603050405020304" pitchFamily="18" charset="0"/>
              </a:rPr>
              <a:t> Khi </a:t>
            </a:r>
            <a:r>
              <a:rPr lang="en-US" altLang="en-US" sz="3000" b="1" dirty="0" err="1">
                <a:latin typeface="Times New Roman" panose="02020603050405020304" pitchFamily="18" charset="0"/>
                <a:cs typeface="Times New Roman" panose="02020603050405020304" pitchFamily="18" charset="0"/>
              </a:rPr>
              <a:t>nào</a:t>
            </a:r>
            <a:r>
              <a:rPr lang="en-US" altLang="en-US" sz="3000" b="1" dirty="0">
                <a:latin typeface="Times New Roman" panose="02020603050405020304" pitchFamily="18" charset="0"/>
                <a:cs typeface="Times New Roman" panose="02020603050405020304" pitchFamily="18" charset="0"/>
              </a:rPr>
              <a:t> A </a:t>
            </a:r>
            <a:r>
              <a:rPr lang="en-US" altLang="en-US" sz="3000" b="1" dirty="0" err="1">
                <a:latin typeface="Times New Roman" panose="02020603050405020304" pitchFamily="18" charset="0"/>
                <a:cs typeface="Times New Roman" panose="02020603050405020304" pitchFamily="18" charset="0"/>
              </a:rPr>
              <a:t>đủ</a:t>
            </a:r>
            <a:r>
              <a:rPr lang="en-US" altLang="en-US" sz="3000" b="1" dirty="0">
                <a:latin typeface="Times New Roman" panose="02020603050405020304" pitchFamily="18" charset="0"/>
                <a:cs typeface="Times New Roman" panose="02020603050405020304" pitchFamily="18" charset="0"/>
              </a:rPr>
              <a:t> </a:t>
            </a:r>
            <a:r>
              <a:rPr lang="en-US" altLang="en-US" sz="3000" b="1" dirty="0" err="1">
                <a:latin typeface="Times New Roman" panose="02020603050405020304" pitchFamily="18" charset="0"/>
                <a:cs typeface="Times New Roman" panose="02020603050405020304" pitchFamily="18" charset="0"/>
              </a:rPr>
              <a:t>tuổi</a:t>
            </a:r>
            <a:r>
              <a:rPr lang="en-US" altLang="en-US" sz="3000" b="1" dirty="0">
                <a:latin typeface="Times New Roman" panose="02020603050405020304" pitchFamily="18" charset="0"/>
                <a:cs typeface="Times New Roman" panose="02020603050405020304" pitchFamily="18" charset="0"/>
              </a:rPr>
              <a:t> </a:t>
            </a:r>
            <a:r>
              <a:rPr lang="en-US" altLang="en-US" sz="3000" b="1" dirty="0" err="1">
                <a:latin typeface="Times New Roman" panose="02020603050405020304" pitchFamily="18" charset="0"/>
                <a:cs typeface="Times New Roman" panose="02020603050405020304" pitchFamily="18" charset="0"/>
              </a:rPr>
              <a:t>kết</a:t>
            </a:r>
            <a:r>
              <a:rPr lang="en-US" altLang="en-US" sz="3000" b="1" dirty="0">
                <a:latin typeface="Times New Roman" panose="02020603050405020304" pitchFamily="18" charset="0"/>
                <a:cs typeface="Times New Roman" panose="02020603050405020304" pitchFamily="18" charset="0"/>
              </a:rPr>
              <a:t> </a:t>
            </a:r>
            <a:r>
              <a:rPr lang="en-US" altLang="en-US" sz="3000" b="1" dirty="0" err="1">
                <a:latin typeface="Times New Roman" panose="02020603050405020304" pitchFamily="18" charset="0"/>
                <a:cs typeface="Times New Roman" panose="02020603050405020304" pitchFamily="18" charset="0"/>
              </a:rPr>
              <a:t>hôn</a:t>
            </a:r>
            <a:r>
              <a:rPr lang="en-US" altLang="en-US" sz="3000" b="1" dirty="0">
                <a:latin typeface="Times New Roman" panose="02020603050405020304" pitchFamily="18" charset="0"/>
                <a:cs typeface="Times New Roman" panose="02020603050405020304" pitchFamily="18" charset="0"/>
              </a:rPr>
              <a:t>?</a:t>
            </a:r>
          </a:p>
          <a:p>
            <a:pPr lvl="1" algn="just">
              <a:lnSpc>
                <a:spcPct val="112000"/>
              </a:lnSpc>
              <a:buFontTx/>
              <a:buAutoNum type="alphaLcPeriod"/>
            </a:pPr>
            <a:r>
              <a:rPr lang="en-US" altLang="en-US" sz="3000" b="1" dirty="0">
                <a:latin typeface="Times New Roman" panose="02020603050405020304" pitchFamily="18" charset="0"/>
                <a:cs typeface="Times New Roman" panose="02020603050405020304" pitchFamily="18" charset="0"/>
              </a:rPr>
              <a:t> Khi </a:t>
            </a:r>
            <a:r>
              <a:rPr lang="en-US" altLang="en-US" sz="3000" b="1" dirty="0" err="1">
                <a:latin typeface="Times New Roman" panose="02020603050405020304" pitchFamily="18" charset="0"/>
                <a:cs typeface="Times New Roman" panose="02020603050405020304" pitchFamily="18" charset="0"/>
              </a:rPr>
              <a:t>nào</a:t>
            </a:r>
            <a:r>
              <a:rPr lang="en-US" altLang="en-US" sz="3000" b="1" dirty="0">
                <a:latin typeface="Times New Roman" panose="02020603050405020304" pitchFamily="18" charset="0"/>
                <a:cs typeface="Times New Roman" panose="02020603050405020304" pitchFamily="18" charset="0"/>
              </a:rPr>
              <a:t> B </a:t>
            </a:r>
            <a:r>
              <a:rPr lang="en-US" altLang="en-US" sz="3000" b="1" dirty="0" err="1">
                <a:latin typeface="Times New Roman" panose="02020603050405020304" pitchFamily="18" charset="0"/>
                <a:cs typeface="Times New Roman" panose="02020603050405020304" pitchFamily="18" charset="0"/>
              </a:rPr>
              <a:t>đủ</a:t>
            </a:r>
            <a:r>
              <a:rPr lang="en-US" altLang="en-US" sz="3000" b="1" dirty="0">
                <a:latin typeface="Times New Roman" panose="02020603050405020304" pitchFamily="18" charset="0"/>
                <a:cs typeface="Times New Roman" panose="02020603050405020304" pitchFamily="18" charset="0"/>
              </a:rPr>
              <a:t> </a:t>
            </a:r>
            <a:r>
              <a:rPr lang="en-US" altLang="en-US" sz="3000" b="1" dirty="0" err="1">
                <a:latin typeface="Times New Roman" panose="02020603050405020304" pitchFamily="18" charset="0"/>
                <a:cs typeface="Times New Roman" panose="02020603050405020304" pitchFamily="18" charset="0"/>
              </a:rPr>
              <a:t>tuổi</a:t>
            </a:r>
            <a:r>
              <a:rPr lang="en-US" altLang="en-US" sz="3000" b="1" dirty="0">
                <a:latin typeface="Times New Roman" panose="02020603050405020304" pitchFamily="18" charset="0"/>
                <a:cs typeface="Times New Roman" panose="02020603050405020304" pitchFamily="18" charset="0"/>
              </a:rPr>
              <a:t> </a:t>
            </a:r>
            <a:r>
              <a:rPr lang="en-US" altLang="en-US" sz="3000" b="1" dirty="0" err="1">
                <a:latin typeface="Times New Roman" panose="02020603050405020304" pitchFamily="18" charset="0"/>
                <a:cs typeface="Times New Roman" panose="02020603050405020304" pitchFamily="18" charset="0"/>
              </a:rPr>
              <a:t>kết</a:t>
            </a:r>
            <a:r>
              <a:rPr lang="en-US" altLang="en-US" sz="3000" b="1" dirty="0">
                <a:latin typeface="Times New Roman" panose="02020603050405020304" pitchFamily="18" charset="0"/>
                <a:cs typeface="Times New Roman" panose="02020603050405020304" pitchFamily="18" charset="0"/>
              </a:rPr>
              <a:t> </a:t>
            </a:r>
            <a:r>
              <a:rPr lang="en-US" altLang="en-US" sz="3000" b="1" dirty="0" err="1">
                <a:latin typeface="Times New Roman" panose="02020603050405020304" pitchFamily="18" charset="0"/>
                <a:cs typeface="Times New Roman" panose="02020603050405020304" pitchFamily="18" charset="0"/>
              </a:rPr>
              <a:t>hôn</a:t>
            </a:r>
            <a:r>
              <a:rPr lang="en-US" altLang="en-US" sz="3000" b="1" dirty="0">
                <a:latin typeface="Times New Roman" panose="02020603050405020304" pitchFamily="18" charset="0"/>
                <a:cs typeface="Times New Roman" panose="02020603050405020304" pitchFamily="18" charset="0"/>
              </a:rPr>
              <a:t>?</a:t>
            </a:r>
          </a:p>
          <a:p>
            <a:pPr marL="0" indent="0" algn="just">
              <a:lnSpc>
                <a:spcPct val="112000"/>
              </a:lnSpc>
              <a:buFontTx/>
              <a:buNone/>
            </a:pPr>
            <a:r>
              <a:rPr lang="vi-VN" altLang="en-US" sz="3000" i="1" dirty="0">
                <a:solidFill>
                  <a:srgbClr val="C00000"/>
                </a:solidFill>
                <a:latin typeface="Times New Roman" panose="02020603050405020304" pitchFamily="18" charset="0"/>
                <a:cs typeface="Times New Roman" panose="02020603050405020304" pitchFamily="18" charset="0"/>
              </a:rPr>
              <a:t>a) Nam từ đủ </a:t>
            </a:r>
            <a:r>
              <a:rPr lang="en-US" altLang="en-US" sz="3000" i="1" dirty="0">
                <a:solidFill>
                  <a:srgbClr val="C00000"/>
                </a:solidFill>
                <a:latin typeface="Times New Roman" panose="02020603050405020304" pitchFamily="18" charset="0"/>
                <a:cs typeface="Times New Roman" panose="02020603050405020304" pitchFamily="18" charset="0"/>
              </a:rPr>
              <a:t>20 </a:t>
            </a:r>
            <a:r>
              <a:rPr lang="vi-VN" altLang="en-US" sz="3000" i="1" dirty="0">
                <a:solidFill>
                  <a:srgbClr val="C00000"/>
                </a:solidFill>
                <a:latin typeface="Times New Roman" panose="02020603050405020304" pitchFamily="18" charset="0"/>
                <a:cs typeface="Times New Roman" panose="02020603050405020304" pitchFamily="18" charset="0"/>
              </a:rPr>
              <a:t>tuổi trở lên, nữ từ đủ </a:t>
            </a:r>
            <a:r>
              <a:rPr lang="en-US" altLang="en-US" sz="3000" i="1" dirty="0">
                <a:solidFill>
                  <a:srgbClr val="C00000"/>
                </a:solidFill>
                <a:latin typeface="Times New Roman" panose="02020603050405020304" pitchFamily="18" charset="0"/>
                <a:cs typeface="Times New Roman" panose="02020603050405020304" pitchFamily="18" charset="0"/>
              </a:rPr>
              <a:t>18 </a:t>
            </a:r>
            <a:r>
              <a:rPr lang="vi-VN" altLang="en-US" sz="3000" i="1" dirty="0">
                <a:solidFill>
                  <a:srgbClr val="C00000"/>
                </a:solidFill>
                <a:latin typeface="Times New Roman" panose="02020603050405020304" pitchFamily="18" charset="0"/>
                <a:cs typeface="Times New Roman" panose="02020603050405020304" pitchFamily="18" charset="0"/>
              </a:rPr>
              <a:t>tuổi trở lên;</a:t>
            </a:r>
            <a:endParaRPr lang="en-US" altLang="en-US" sz="3000" i="1" dirty="0">
              <a:solidFill>
                <a:srgbClr val="C00000"/>
              </a:solidFill>
              <a:latin typeface="Times New Roman" panose="02020603050405020304" pitchFamily="18" charset="0"/>
              <a:cs typeface="Times New Roman" panose="02020603050405020304" pitchFamily="18" charset="0"/>
            </a:endParaRPr>
          </a:p>
          <a:p>
            <a:pPr marL="0" indent="0" algn="just">
              <a:lnSpc>
                <a:spcPct val="112000"/>
              </a:lnSpc>
              <a:buFontTx/>
              <a:buNone/>
            </a:pPr>
            <a:r>
              <a:rPr lang="vi-VN" altLang="en-US" sz="3000" i="1" dirty="0">
                <a:solidFill>
                  <a:srgbClr val="C00000"/>
                </a:solidFill>
                <a:latin typeface="Times New Roman" panose="02020603050405020304" pitchFamily="18" charset="0"/>
                <a:cs typeface="Times New Roman" panose="02020603050405020304" pitchFamily="18" charset="0"/>
              </a:rPr>
              <a:t>b) Việc kết hôn do nam và nữ tự nguyện quyết định;</a:t>
            </a:r>
            <a:endParaRPr lang="en-GB" altLang="en-US" sz="3000" i="1" dirty="0">
              <a:solidFill>
                <a:srgbClr val="C00000"/>
              </a:solidFill>
              <a:latin typeface="Times New Roman" panose="02020603050405020304" pitchFamily="18" charset="0"/>
              <a:cs typeface="Times New Roman" panose="02020603050405020304" pitchFamily="18" charset="0"/>
            </a:endParaRPr>
          </a:p>
          <a:p>
            <a:pPr marL="0" indent="0" algn="just">
              <a:lnSpc>
                <a:spcPct val="112000"/>
              </a:lnSpc>
              <a:buNone/>
            </a:pPr>
            <a:r>
              <a:rPr lang="vi-VN" altLang="en-US" sz="3000" i="1" dirty="0">
                <a:solidFill>
                  <a:srgbClr val="C00000"/>
                </a:solidFill>
                <a:latin typeface="Times New Roman" panose="02020603050405020304" pitchFamily="18" charset="0"/>
                <a:cs typeface="Times New Roman" panose="02020603050405020304" pitchFamily="18" charset="0"/>
              </a:rPr>
              <a:t>c) Không bị mất năng lực hành vi dân sự;</a:t>
            </a:r>
            <a:endParaRPr lang="en-US" altLang="en-US" sz="3000" i="1" dirty="0">
              <a:solidFill>
                <a:srgbClr val="C00000"/>
              </a:solidFill>
              <a:latin typeface="Times New Roman" panose="02020603050405020304" pitchFamily="18" charset="0"/>
              <a:cs typeface="Times New Roman" panose="02020603050405020304" pitchFamily="18" charset="0"/>
            </a:endParaRPr>
          </a:p>
          <a:p>
            <a:pPr marL="0" indent="0" algn="just">
              <a:lnSpc>
                <a:spcPct val="112000"/>
              </a:lnSpc>
              <a:buNone/>
            </a:pPr>
            <a:r>
              <a:rPr lang="en-US" sz="3000" i="1" dirty="0">
                <a:solidFill>
                  <a:srgbClr val="C00000"/>
                </a:solidFill>
                <a:latin typeface="Times New Roman" panose="02020603050405020304" pitchFamily="18" charset="0"/>
                <a:cs typeface="Times New Roman" panose="02020603050405020304" pitchFamily="18" charset="0"/>
              </a:rPr>
              <a:t>d) </a:t>
            </a:r>
            <a:r>
              <a:rPr lang="en-US" sz="3000" i="1" dirty="0" err="1">
                <a:solidFill>
                  <a:srgbClr val="C00000"/>
                </a:solidFill>
                <a:latin typeface="Times New Roman" panose="02020603050405020304" pitchFamily="18" charset="0"/>
                <a:cs typeface="Times New Roman" panose="02020603050405020304" pitchFamily="18" charset="0"/>
              </a:rPr>
              <a:t>Không</a:t>
            </a:r>
            <a:r>
              <a:rPr lang="en-US" sz="3000" i="1" dirty="0">
                <a:solidFill>
                  <a:srgbClr val="C00000"/>
                </a:solidFill>
                <a:latin typeface="Times New Roman" panose="02020603050405020304" pitchFamily="18" charset="0"/>
                <a:cs typeface="Times New Roman" panose="02020603050405020304" pitchFamily="18" charset="0"/>
              </a:rPr>
              <a:t> </a:t>
            </a:r>
            <a:r>
              <a:rPr lang="en-US" sz="3000" i="1" dirty="0" err="1">
                <a:solidFill>
                  <a:srgbClr val="C00000"/>
                </a:solidFill>
                <a:latin typeface="Times New Roman" panose="02020603050405020304" pitchFamily="18" charset="0"/>
                <a:cs typeface="Times New Roman" panose="02020603050405020304" pitchFamily="18" charset="0"/>
              </a:rPr>
              <a:t>thuộc</a:t>
            </a:r>
            <a:r>
              <a:rPr lang="en-US" sz="3000" i="1" dirty="0">
                <a:solidFill>
                  <a:srgbClr val="C00000"/>
                </a:solidFill>
                <a:latin typeface="Times New Roman" panose="02020603050405020304" pitchFamily="18" charset="0"/>
                <a:cs typeface="Times New Roman" panose="02020603050405020304" pitchFamily="18" charset="0"/>
              </a:rPr>
              <a:t> </a:t>
            </a:r>
            <a:r>
              <a:rPr lang="en-US" sz="3000" i="1" dirty="0" err="1">
                <a:solidFill>
                  <a:srgbClr val="C00000"/>
                </a:solidFill>
                <a:latin typeface="Times New Roman" panose="02020603050405020304" pitchFamily="18" charset="0"/>
                <a:cs typeface="Times New Roman" panose="02020603050405020304" pitchFamily="18" charset="0"/>
              </a:rPr>
              <a:t>các</a:t>
            </a:r>
            <a:r>
              <a:rPr lang="en-US" sz="3000" i="1" dirty="0">
                <a:solidFill>
                  <a:srgbClr val="C00000"/>
                </a:solidFill>
                <a:latin typeface="Times New Roman" panose="02020603050405020304" pitchFamily="18" charset="0"/>
                <a:cs typeface="Times New Roman" panose="02020603050405020304" pitchFamily="18" charset="0"/>
              </a:rPr>
              <a:t> </a:t>
            </a:r>
            <a:r>
              <a:rPr lang="en-US" sz="3000" i="1" dirty="0" err="1">
                <a:solidFill>
                  <a:srgbClr val="C00000"/>
                </a:solidFill>
                <a:latin typeface="Times New Roman" panose="02020603050405020304" pitchFamily="18" charset="0"/>
                <a:cs typeface="Times New Roman" panose="02020603050405020304" pitchFamily="18" charset="0"/>
              </a:rPr>
              <a:t>trường</a:t>
            </a:r>
            <a:r>
              <a:rPr lang="en-US" sz="3000" i="1" dirty="0">
                <a:solidFill>
                  <a:srgbClr val="C00000"/>
                </a:solidFill>
                <a:latin typeface="Times New Roman" panose="02020603050405020304" pitchFamily="18" charset="0"/>
                <a:cs typeface="Times New Roman" panose="02020603050405020304" pitchFamily="18" charset="0"/>
              </a:rPr>
              <a:t> </a:t>
            </a:r>
            <a:r>
              <a:rPr lang="en-US" sz="3000" i="1" dirty="0" err="1">
                <a:solidFill>
                  <a:srgbClr val="C00000"/>
                </a:solidFill>
                <a:latin typeface="Times New Roman" panose="02020603050405020304" pitchFamily="18" charset="0"/>
                <a:cs typeface="Times New Roman" panose="02020603050405020304" pitchFamily="18" charset="0"/>
              </a:rPr>
              <a:t>hợp</a:t>
            </a:r>
            <a:r>
              <a:rPr lang="en-US" sz="3000" i="1" dirty="0">
                <a:solidFill>
                  <a:srgbClr val="C00000"/>
                </a:solidFill>
                <a:latin typeface="Times New Roman" panose="02020603050405020304" pitchFamily="18" charset="0"/>
                <a:cs typeface="Times New Roman" panose="02020603050405020304" pitchFamily="18" charset="0"/>
              </a:rPr>
              <a:t> </a:t>
            </a:r>
            <a:r>
              <a:rPr lang="en-US" sz="3000" i="1" dirty="0" err="1">
                <a:solidFill>
                  <a:srgbClr val="C00000"/>
                </a:solidFill>
                <a:latin typeface="Times New Roman" panose="02020603050405020304" pitchFamily="18" charset="0"/>
                <a:cs typeface="Times New Roman" panose="02020603050405020304" pitchFamily="18" charset="0"/>
              </a:rPr>
              <a:t>cấm</a:t>
            </a:r>
            <a:r>
              <a:rPr lang="en-US" sz="3000" i="1" dirty="0">
                <a:solidFill>
                  <a:srgbClr val="C00000"/>
                </a:solidFill>
                <a:latin typeface="Times New Roman" panose="02020603050405020304" pitchFamily="18" charset="0"/>
                <a:cs typeface="Times New Roman" panose="02020603050405020304" pitchFamily="18" charset="0"/>
              </a:rPr>
              <a:t> </a:t>
            </a:r>
            <a:r>
              <a:rPr lang="en-US" sz="3000" i="1" dirty="0" err="1">
                <a:solidFill>
                  <a:srgbClr val="C00000"/>
                </a:solidFill>
                <a:latin typeface="Times New Roman" panose="02020603050405020304" pitchFamily="18" charset="0"/>
                <a:cs typeface="Times New Roman" panose="02020603050405020304" pitchFamily="18" charset="0"/>
              </a:rPr>
              <a:t>kết</a:t>
            </a:r>
            <a:r>
              <a:rPr lang="en-US" sz="3000" i="1" dirty="0">
                <a:solidFill>
                  <a:srgbClr val="C00000"/>
                </a:solidFill>
                <a:latin typeface="Times New Roman" panose="02020603050405020304" pitchFamily="18" charset="0"/>
                <a:cs typeface="Times New Roman" panose="02020603050405020304" pitchFamily="18" charset="0"/>
              </a:rPr>
              <a:t> </a:t>
            </a:r>
            <a:r>
              <a:rPr lang="en-US" sz="3000" i="1" dirty="0" err="1">
                <a:solidFill>
                  <a:srgbClr val="C00000"/>
                </a:solidFill>
                <a:latin typeface="Times New Roman" panose="02020603050405020304" pitchFamily="18" charset="0"/>
                <a:cs typeface="Times New Roman" panose="02020603050405020304" pitchFamily="18" charset="0"/>
              </a:rPr>
              <a:t>hôn</a:t>
            </a:r>
            <a:r>
              <a:rPr lang="vi-VN" sz="3000" i="1" dirty="0">
                <a:solidFill>
                  <a:srgbClr val="C00000"/>
                </a:solidFill>
                <a:latin typeface="Times New Roman" panose="02020603050405020304" pitchFamily="18" charset="0"/>
                <a:cs typeface="Times New Roman" panose="02020603050405020304" pitchFamily="18" charset="0"/>
              </a:rPr>
              <a:t>.</a:t>
            </a:r>
            <a:endParaRPr lang="en-US" sz="3000" i="1" dirty="0">
              <a:solidFill>
                <a:srgbClr val="C00000"/>
              </a:solidFill>
              <a:latin typeface="Times New Roman" panose="02020603050405020304" pitchFamily="18" charset="0"/>
              <a:cs typeface="Times New Roman" panose="02020603050405020304" pitchFamily="18" charset="0"/>
            </a:endParaRPr>
          </a:p>
          <a:p>
            <a:pPr marL="0" indent="0" algn="just">
              <a:lnSpc>
                <a:spcPct val="112000"/>
              </a:lnSpc>
              <a:buFontTx/>
              <a:buNone/>
            </a:pPr>
            <a:endParaRPr lang="en-US" altLang="en-US" sz="3000" i="1" dirty="0">
              <a:solidFill>
                <a:srgbClr val="FF0000"/>
              </a:solidFill>
              <a:latin typeface="Times New Roman" panose="02020603050405020304" pitchFamily="18" charset="0"/>
              <a:cs typeface="Times New Roman" panose="02020603050405020304" pitchFamily="18" charset="0"/>
            </a:endParaRPr>
          </a:p>
          <a:p>
            <a:pPr marL="0" indent="0" algn="just">
              <a:lnSpc>
                <a:spcPct val="112000"/>
              </a:lnSpc>
              <a:buNone/>
            </a:pP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786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98A9-C062-82EF-C8DF-0D98D59DA745}"/>
              </a:ext>
            </a:extLst>
          </p:cNvPr>
          <p:cNvSpPr>
            <a:spLocks noGrp="1"/>
          </p:cNvSpPr>
          <p:nvPr>
            <p:ph type="title"/>
          </p:nvPr>
        </p:nvSpPr>
        <p:spPr>
          <a:xfrm>
            <a:off x="1066800" y="258645"/>
            <a:ext cx="10058400" cy="593054"/>
          </a:xfrm>
          <a:solidFill>
            <a:schemeClr val="accent1">
              <a:lumMod val="20000"/>
              <a:lumOff val="80000"/>
            </a:schemeClr>
          </a:solidFill>
        </p:spPr>
        <p:txBody>
          <a:bodyPr>
            <a:normAutofit/>
          </a:bodyPr>
          <a:lstStyle/>
          <a:p>
            <a:pPr algn="ctr"/>
            <a:r>
              <a:rPr lang="en-GB" sz="3300" b="1" dirty="0">
                <a:solidFill>
                  <a:srgbClr val="C00000"/>
                </a:solidFill>
                <a:latin typeface="Times New Roman" panose="02020603050405020304" pitchFamily="18" charset="0"/>
                <a:cs typeface="Times New Roman" panose="02020603050405020304" pitchFamily="18" charset="0"/>
              </a:rPr>
              <a:t>CÁC TRƯỜNG HỢP CẤM KẾT HÔN</a:t>
            </a:r>
          </a:p>
        </p:txBody>
      </p:sp>
      <p:sp>
        <p:nvSpPr>
          <p:cNvPr id="3" name="Content Placeholder 2">
            <a:extLst>
              <a:ext uri="{FF2B5EF4-FFF2-40B4-BE49-F238E27FC236}">
                <a16:creationId xmlns:a16="http://schemas.microsoft.com/office/drawing/2014/main" id="{80310279-02F1-DBAC-1ACD-D57AC89FEAF6}"/>
              </a:ext>
            </a:extLst>
          </p:cNvPr>
          <p:cNvSpPr>
            <a:spLocks noGrp="1"/>
          </p:cNvSpPr>
          <p:nvPr>
            <p:ph idx="1"/>
          </p:nvPr>
        </p:nvSpPr>
        <p:spPr>
          <a:xfrm>
            <a:off x="446314" y="1077686"/>
            <a:ext cx="11353800" cy="5521669"/>
          </a:xfrm>
        </p:spPr>
        <p:txBody>
          <a:bodyPr>
            <a:noAutofit/>
          </a:bodyPr>
          <a:lstStyle/>
          <a:p>
            <a:pPr algn="just" eaLnBrk="1" hangingPunct="1">
              <a:lnSpc>
                <a:spcPct val="130000"/>
              </a:lnSpc>
              <a:buClrTx/>
              <a:buFont typeface="Wingdings" panose="05000000000000000000" pitchFamily="2" charset="2"/>
              <a:buChar char="v"/>
            </a:pPr>
            <a:r>
              <a:rPr lang="en-US" altLang="vi-VN" sz="2600" dirty="0" err="1">
                <a:latin typeface="Times New Roman" panose="02020603050405020304" pitchFamily="18" charset="0"/>
                <a:cs typeface="Times New Roman" panose="02020603050405020304" pitchFamily="18" charset="0"/>
              </a:rPr>
              <a:t>Kết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hôn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giả</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tạo</a:t>
            </a:r>
            <a:r>
              <a:rPr lang="en-US" altLang="vi-VN" sz="2600" dirty="0">
                <a:latin typeface="Times New Roman" panose="02020603050405020304" pitchFamily="18" charset="0"/>
                <a:cs typeface="Times New Roman" panose="02020603050405020304" pitchFamily="18" charset="0"/>
              </a:rPr>
              <a:t>.</a:t>
            </a:r>
          </a:p>
          <a:p>
            <a:pPr algn="just" eaLnBrk="1" hangingPunct="1">
              <a:lnSpc>
                <a:spcPct val="130000"/>
              </a:lnSpc>
              <a:buClrTx/>
              <a:buFont typeface="Wingdings" panose="05000000000000000000" pitchFamily="2" charset="2"/>
              <a:buChar char="v"/>
            </a:pPr>
            <a:r>
              <a:rPr lang="en-US" altLang="vi-VN" sz="2600" dirty="0" err="1">
                <a:latin typeface="Times New Roman" panose="02020603050405020304" pitchFamily="18" charset="0"/>
                <a:cs typeface="Times New Roman" panose="02020603050405020304" pitchFamily="18" charset="0"/>
              </a:rPr>
              <a:t>Tảo</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hôn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cưỡng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ép</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kết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hôn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lừa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dối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kết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hôn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cản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trở</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kết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hôn</a:t>
            </a:r>
            <a:r>
              <a:rPr lang="en-US" altLang="vi-VN" sz="2600" dirty="0">
                <a:latin typeface="Times New Roman" panose="02020603050405020304" pitchFamily="18" charset="0"/>
                <a:cs typeface="Times New Roman" panose="02020603050405020304" pitchFamily="18" charset="0"/>
              </a:rPr>
              <a:t>.</a:t>
            </a:r>
          </a:p>
          <a:p>
            <a:pPr algn="just" eaLnBrk="1" hangingPunct="1">
              <a:lnSpc>
                <a:spcPct val="130000"/>
              </a:lnSpc>
              <a:buClrTx/>
              <a:buFont typeface="Wingdings" panose="05000000000000000000" pitchFamily="2" charset="2"/>
              <a:buChar char="v"/>
            </a:pPr>
            <a:r>
              <a:rPr lang="en-US" altLang="vi-VN" sz="2600" dirty="0" err="1">
                <a:latin typeface="Times New Roman" panose="02020603050405020304" pitchFamily="18" charset="0"/>
                <a:cs typeface="Times New Roman" panose="02020603050405020304" pitchFamily="18" charset="0"/>
              </a:rPr>
              <a:t>Người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đang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có</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vợ</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có</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chồng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mà</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kết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hôn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hoặc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chung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sống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như</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vợ</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chồng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với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người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khác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hoặc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chưa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có</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vợ</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chưa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có</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chồng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mà</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kết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hôn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hoặc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chung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sống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như</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vợ</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chồng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với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người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đang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có</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chồng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có</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vợ</a:t>
            </a:r>
            <a:r>
              <a:rPr lang="vi-VN" altLang="vi-VN" sz="2600" dirty="0">
                <a:latin typeface="Times New Roman" panose="02020603050405020304" pitchFamily="18" charset="0"/>
                <a:cs typeface="Times New Roman" panose="02020603050405020304" pitchFamily="18" charset="0"/>
              </a:rPr>
              <a:t>.</a:t>
            </a:r>
            <a:endParaRPr lang="en-US" altLang="vi-VN" sz="2600" dirty="0">
              <a:latin typeface="Times New Roman" panose="02020603050405020304" pitchFamily="18" charset="0"/>
              <a:cs typeface="Times New Roman" panose="02020603050405020304" pitchFamily="18" charset="0"/>
            </a:endParaRPr>
          </a:p>
          <a:p>
            <a:pPr algn="just" eaLnBrk="1" hangingPunct="1">
              <a:spcBef>
                <a:spcPts val="1200"/>
              </a:spcBef>
              <a:spcAft>
                <a:spcPts val="1200"/>
              </a:spcAft>
              <a:buClrTx/>
              <a:buFont typeface="Wingdings" panose="05000000000000000000" pitchFamily="2" charset="2"/>
              <a:buChar char="v"/>
            </a:pPr>
            <a:r>
              <a:rPr lang="en-US" altLang="vi-VN" sz="2600" dirty="0" err="1">
                <a:latin typeface="Times New Roman" panose="02020603050405020304" pitchFamily="18" charset="0"/>
                <a:cs typeface="Times New Roman" panose="02020603050405020304" pitchFamily="18" charset="0"/>
              </a:rPr>
              <a:t>Kết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hôn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hoặc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chung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sống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như</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vợ</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chồng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giữa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những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người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cùng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dòng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máu</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về</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trực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hệ</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giữa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những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người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có</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họ</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trong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phạm</a:t>
            </a:r>
            <a:r>
              <a:rPr lang="en-US" altLang="vi-VN" sz="2600" dirty="0">
                <a:latin typeface="Times New Roman" panose="02020603050405020304" pitchFamily="18" charset="0"/>
                <a:cs typeface="Times New Roman" panose="02020603050405020304" pitchFamily="18" charset="0"/>
              </a:rPr>
              <a:t> vi </a:t>
            </a:r>
            <a:r>
              <a:rPr lang="en-US" altLang="vi-VN" sz="2600" dirty="0" err="1">
                <a:latin typeface="Times New Roman" panose="02020603050405020304" pitchFamily="18" charset="0"/>
                <a:cs typeface="Times New Roman" panose="02020603050405020304" pitchFamily="18" charset="0"/>
              </a:rPr>
              <a:t>ba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đời</a:t>
            </a:r>
            <a:r>
              <a:rPr lang="en-US" altLang="vi-VN" sz="2600" dirty="0">
                <a:latin typeface="Times New Roman" panose="02020603050405020304" pitchFamily="18" charset="0"/>
                <a:cs typeface="Times New Roman" panose="02020603050405020304" pitchFamily="18" charset="0"/>
              </a:rPr>
              <a:t>. </a:t>
            </a:r>
          </a:p>
          <a:p>
            <a:pPr algn="just" eaLnBrk="1" hangingPunct="1">
              <a:spcBef>
                <a:spcPts val="1200"/>
              </a:spcBef>
              <a:spcAft>
                <a:spcPts val="1200"/>
              </a:spcAft>
              <a:buClrTx/>
              <a:buFont typeface="Wingdings" panose="05000000000000000000" pitchFamily="2" charset="2"/>
              <a:buChar char="v"/>
            </a:pPr>
            <a:r>
              <a:rPr lang="en-US" altLang="vi-VN" sz="2600" dirty="0" err="1">
                <a:latin typeface="Times New Roman" panose="02020603050405020304" pitchFamily="18" charset="0"/>
                <a:cs typeface="Times New Roman" panose="02020603050405020304" pitchFamily="18" charset="0"/>
              </a:rPr>
              <a:t>Kết</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hôn</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hoặc</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chung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sống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như</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vợ</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chồng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giữa</a:t>
            </a:r>
            <a:r>
              <a:rPr lang="en-US" altLang="vi-VN" sz="2600" dirty="0">
                <a:latin typeface="Times New Roman" panose="02020603050405020304" pitchFamily="18" charset="0"/>
                <a:cs typeface="Times New Roman" panose="02020603050405020304" pitchFamily="18" charset="0"/>
              </a:rPr>
              <a:t> cha, </a:t>
            </a:r>
            <a:r>
              <a:rPr lang="en-US" altLang="vi-VN" sz="2600" dirty="0" err="1">
                <a:latin typeface="Times New Roman" panose="02020603050405020304" pitchFamily="18" charset="0"/>
                <a:cs typeface="Times New Roman" panose="02020603050405020304" pitchFamily="18" charset="0"/>
              </a:rPr>
              <a:t>mẹ</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nuôi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với</a:t>
            </a:r>
            <a:r>
              <a:rPr lang="en-US" altLang="vi-VN" sz="2600" dirty="0">
                <a:latin typeface="Times New Roman" panose="02020603050405020304" pitchFamily="18" charset="0"/>
                <a:cs typeface="Times New Roman" panose="02020603050405020304" pitchFamily="18" charset="0"/>
              </a:rPr>
              <a:t> con </a:t>
            </a:r>
            <a:r>
              <a:rPr lang="en-US" altLang="vi-VN" sz="2600" dirty="0" err="1">
                <a:latin typeface="Times New Roman" panose="02020603050405020304" pitchFamily="18" charset="0"/>
                <a:cs typeface="Times New Roman" panose="02020603050405020304" pitchFamily="18" charset="0"/>
              </a:rPr>
              <a:t>nuôi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giữa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người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đã</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từng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là</a:t>
            </a:r>
            <a:r>
              <a:rPr lang="en-US" altLang="vi-VN" sz="2600" dirty="0">
                <a:latin typeface="Times New Roman" panose="02020603050405020304" pitchFamily="18" charset="0"/>
                <a:cs typeface="Times New Roman" panose="02020603050405020304" pitchFamily="18" charset="0"/>
              </a:rPr>
              <a:t> cha, </a:t>
            </a:r>
            <a:r>
              <a:rPr lang="en-US" altLang="vi-VN" sz="2600" dirty="0" err="1">
                <a:latin typeface="Times New Roman" panose="02020603050405020304" pitchFamily="18" charset="0"/>
                <a:cs typeface="Times New Roman" panose="02020603050405020304" pitchFamily="18" charset="0"/>
              </a:rPr>
              <a:t>mẹ</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nuôi</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với</a:t>
            </a:r>
            <a:r>
              <a:rPr lang="en-US" altLang="vi-VN" sz="2600" dirty="0">
                <a:latin typeface="Times New Roman" panose="02020603050405020304" pitchFamily="18" charset="0"/>
                <a:cs typeface="Times New Roman" panose="02020603050405020304" pitchFamily="18" charset="0"/>
              </a:rPr>
              <a:t> con </a:t>
            </a:r>
            <a:r>
              <a:rPr lang="en-US" altLang="vi-VN" sz="2600" dirty="0" err="1">
                <a:latin typeface="Times New Roman" panose="02020603050405020304" pitchFamily="18" charset="0"/>
                <a:cs typeface="Times New Roman" panose="02020603050405020304" pitchFamily="18" charset="0"/>
              </a:rPr>
              <a:t>nuôi</a:t>
            </a:r>
            <a:r>
              <a:rPr lang="en-US" altLang="vi-VN" sz="2600" dirty="0">
                <a:latin typeface="Times New Roman" panose="02020603050405020304" pitchFamily="18" charset="0"/>
                <a:cs typeface="Times New Roman" panose="02020603050405020304" pitchFamily="18" charset="0"/>
              </a:rPr>
              <a:t>, cha </a:t>
            </a:r>
            <a:r>
              <a:rPr lang="en-US" altLang="vi-VN" sz="2600" dirty="0" err="1">
                <a:latin typeface="Times New Roman" panose="02020603050405020304" pitchFamily="18" charset="0"/>
                <a:cs typeface="Times New Roman" panose="02020603050405020304" pitchFamily="18" charset="0"/>
              </a:rPr>
              <a:t>chồng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với</a:t>
            </a:r>
            <a:r>
              <a:rPr lang="en-US" altLang="vi-VN" sz="2600" dirty="0">
                <a:latin typeface="Times New Roman" panose="02020603050405020304" pitchFamily="18" charset="0"/>
                <a:cs typeface="Times New Roman" panose="02020603050405020304" pitchFamily="18" charset="0"/>
              </a:rPr>
              <a:t> con </a:t>
            </a:r>
            <a:r>
              <a:rPr lang="en-US" altLang="vi-VN" sz="2600" dirty="0" err="1">
                <a:latin typeface="Times New Roman" panose="02020603050405020304" pitchFamily="18" charset="0"/>
                <a:cs typeface="Times New Roman" panose="02020603050405020304" pitchFamily="18" charset="0"/>
              </a:rPr>
              <a:t>dâu</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mẹ</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vợ</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với</a:t>
            </a:r>
            <a:r>
              <a:rPr lang="en-US" altLang="vi-VN" sz="2600" dirty="0">
                <a:latin typeface="Times New Roman" panose="02020603050405020304" pitchFamily="18" charset="0"/>
                <a:cs typeface="Times New Roman" panose="02020603050405020304" pitchFamily="18" charset="0"/>
              </a:rPr>
              <a:t> con </a:t>
            </a:r>
            <a:r>
              <a:rPr lang="en-US" altLang="vi-VN" sz="2600" dirty="0" err="1">
                <a:latin typeface="Times New Roman" panose="02020603050405020304" pitchFamily="18" charset="0"/>
                <a:cs typeface="Times New Roman" panose="02020603050405020304" pitchFamily="18" charset="0"/>
              </a:rPr>
              <a:t>rể</a:t>
            </a:r>
            <a:r>
              <a:rPr lang="en-US" altLang="vi-VN" sz="2600" dirty="0">
                <a:latin typeface="Times New Roman" panose="02020603050405020304" pitchFamily="18" charset="0"/>
                <a:cs typeface="Times New Roman" panose="02020603050405020304" pitchFamily="18" charset="0"/>
              </a:rPr>
              <a:t>, cha </a:t>
            </a:r>
            <a:r>
              <a:rPr lang="en-US" altLang="vi-VN" sz="2600" dirty="0" err="1">
                <a:latin typeface="Times New Roman" panose="02020603050405020304" pitchFamily="18" charset="0"/>
                <a:cs typeface="Times New Roman" panose="02020603050405020304" pitchFamily="18" charset="0"/>
              </a:rPr>
              <a:t>dượng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với</a:t>
            </a:r>
            <a:r>
              <a:rPr lang="en-US" altLang="vi-VN" sz="2600" dirty="0">
                <a:latin typeface="Times New Roman" panose="02020603050405020304" pitchFamily="18" charset="0"/>
                <a:cs typeface="Times New Roman" panose="02020603050405020304" pitchFamily="18" charset="0"/>
              </a:rPr>
              <a:t> con </a:t>
            </a:r>
            <a:r>
              <a:rPr lang="en-US" altLang="vi-VN" sz="2600" dirty="0" err="1">
                <a:latin typeface="Times New Roman" panose="02020603050405020304" pitchFamily="18" charset="0"/>
                <a:cs typeface="Times New Roman" panose="02020603050405020304" pitchFamily="18" charset="0"/>
              </a:rPr>
              <a:t>riêng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của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vợ</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mẹ</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kế</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với</a:t>
            </a:r>
            <a:r>
              <a:rPr lang="en-US" altLang="vi-VN" sz="2600" dirty="0">
                <a:latin typeface="Times New Roman" panose="02020603050405020304" pitchFamily="18" charset="0"/>
                <a:cs typeface="Times New Roman" panose="02020603050405020304" pitchFamily="18" charset="0"/>
              </a:rPr>
              <a:t> con </a:t>
            </a:r>
            <a:r>
              <a:rPr lang="en-US" altLang="vi-VN" sz="2600" dirty="0" err="1">
                <a:latin typeface="Times New Roman" panose="02020603050405020304" pitchFamily="18" charset="0"/>
                <a:cs typeface="Times New Roman" panose="02020603050405020304" pitchFamily="18" charset="0"/>
              </a:rPr>
              <a:t>riêng</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của</a:t>
            </a:r>
            <a:r>
              <a:rPr lang="en-US" altLang="vi-VN" sz="2600" dirty="0">
                <a:latin typeface="Times New Roman" panose="02020603050405020304" pitchFamily="18" charset="0"/>
                <a:cs typeface="Times New Roman" panose="02020603050405020304" pitchFamily="18" charset="0"/>
              </a:rPr>
              <a:t> </a:t>
            </a:r>
            <a:r>
              <a:rPr lang="en-US" altLang="vi-VN" sz="2600" dirty="0" err="1">
                <a:latin typeface="Times New Roman" panose="02020603050405020304" pitchFamily="18" charset="0"/>
                <a:cs typeface="Times New Roman" panose="02020603050405020304" pitchFamily="18" charset="0"/>
              </a:rPr>
              <a:t>chồng</a:t>
            </a:r>
            <a:r>
              <a:rPr lang="en-US" altLang="vi-VN" sz="2600" dirty="0">
                <a:latin typeface="Times New Roman" panose="02020603050405020304" pitchFamily="18" charset="0"/>
                <a:cs typeface="Times New Roman" panose="02020603050405020304" pitchFamily="18" charset="0"/>
              </a:rPr>
              <a:t>.</a:t>
            </a:r>
          </a:p>
          <a:p>
            <a:pPr algn="just" eaLnBrk="1" hangingPunct="1">
              <a:lnSpc>
                <a:spcPct val="130000"/>
              </a:lnSpc>
              <a:buClrTx/>
              <a:buFont typeface="Wingdings" panose="05000000000000000000" pitchFamily="2" charset="2"/>
              <a:buChar char="v"/>
            </a:pP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0464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C31CFE-D4F3-0030-3303-10FF8EC5A8F4}"/>
              </a:ext>
            </a:extLst>
          </p:cNvPr>
          <p:cNvSpPr>
            <a:spLocks noGrp="1"/>
          </p:cNvSpPr>
          <p:nvPr>
            <p:ph idx="1"/>
          </p:nvPr>
        </p:nvSpPr>
        <p:spPr>
          <a:xfrm>
            <a:off x="533399" y="425903"/>
            <a:ext cx="11234057" cy="6170840"/>
          </a:xfrm>
        </p:spPr>
        <p:txBody>
          <a:bodyPr>
            <a:normAutofit/>
          </a:bodyPr>
          <a:lstStyle/>
          <a:p>
            <a:pPr marL="400050" lvl="1" indent="0" algn="just">
              <a:buFontTx/>
              <a:buNone/>
            </a:pPr>
            <a:r>
              <a:rPr lang="vi-VN" altLang="en-US" sz="3000" dirty="0">
                <a:solidFill>
                  <a:srgbClr val="7030A0"/>
                </a:solidFill>
                <a:latin typeface="Times New Roman" panose="02020603050405020304" pitchFamily="18" charset="0"/>
                <a:cs typeface="Times New Roman" panose="02020603050405020304" pitchFamily="18" charset="0"/>
              </a:rPr>
              <a:t>1. C và D là 2 anh em ruột. Mối quan hệ giữa C</a:t>
            </a:r>
            <a:r>
              <a:rPr lang="en-US" altLang="en-US" sz="3000" dirty="0">
                <a:solidFill>
                  <a:srgbClr val="7030A0"/>
                </a:solidFill>
                <a:latin typeface="Times New Roman" panose="02020603050405020304" pitchFamily="18" charset="0"/>
                <a:cs typeface="Times New Roman" panose="02020603050405020304" pitchFamily="18" charset="0"/>
              </a:rPr>
              <a:t> </a:t>
            </a:r>
            <a:r>
              <a:rPr lang="vi-VN" altLang="en-US" sz="3000" dirty="0">
                <a:solidFill>
                  <a:srgbClr val="7030A0"/>
                </a:solidFill>
                <a:latin typeface="Times New Roman" panose="02020603050405020304" pitchFamily="18" charset="0"/>
                <a:cs typeface="Times New Roman" panose="02020603050405020304" pitchFamily="18" charset="0"/>
              </a:rPr>
              <a:t>và D là:</a:t>
            </a:r>
            <a:endParaRPr lang="en-US" altLang="en-US" sz="3000" dirty="0">
              <a:solidFill>
                <a:srgbClr val="7030A0"/>
              </a:solidFill>
              <a:latin typeface="Times New Roman" panose="02020603050405020304" pitchFamily="18" charset="0"/>
              <a:cs typeface="Times New Roman" panose="02020603050405020304" pitchFamily="18" charset="0"/>
            </a:endParaRPr>
          </a:p>
          <a:p>
            <a:pPr marL="400050" lvl="1" indent="0" algn="just">
              <a:buFontTx/>
              <a:buNone/>
            </a:pPr>
            <a:r>
              <a:rPr lang="en-US" altLang="en-US" sz="3000" dirty="0">
                <a:solidFill>
                  <a:srgbClr val="7030A0"/>
                </a:solidFill>
                <a:latin typeface="Times New Roman" panose="02020603050405020304" pitchFamily="18" charset="0"/>
                <a:cs typeface="Times New Roman" panose="02020603050405020304" pitchFamily="18" charset="0"/>
              </a:rPr>
              <a:t>		a. </a:t>
            </a:r>
            <a:r>
              <a:rPr lang="vi-VN" altLang="en-US" sz="3000" dirty="0">
                <a:solidFill>
                  <a:srgbClr val="7030A0"/>
                </a:solidFill>
                <a:latin typeface="Times New Roman" panose="02020603050405020304" pitchFamily="18" charset="0"/>
                <a:cs typeface="Times New Roman" panose="02020603050405020304" pitchFamily="18" charset="0"/>
              </a:rPr>
              <a:t>Cùng dòng máu về trực hệ</a:t>
            </a:r>
            <a:endParaRPr lang="en-US" altLang="en-US" sz="3000" dirty="0">
              <a:solidFill>
                <a:srgbClr val="7030A0"/>
              </a:solidFill>
              <a:latin typeface="Times New Roman" panose="02020603050405020304" pitchFamily="18" charset="0"/>
              <a:cs typeface="Times New Roman" panose="02020603050405020304" pitchFamily="18" charset="0"/>
            </a:endParaRPr>
          </a:p>
          <a:p>
            <a:pPr marL="400050" lvl="1" indent="0" algn="just">
              <a:buFontTx/>
              <a:buNone/>
            </a:pPr>
            <a:r>
              <a:rPr lang="en-US" altLang="en-US" sz="3000" dirty="0">
                <a:solidFill>
                  <a:srgbClr val="7030A0"/>
                </a:solidFill>
                <a:latin typeface="Times New Roman" panose="02020603050405020304" pitchFamily="18" charset="0"/>
                <a:cs typeface="Times New Roman" panose="02020603050405020304" pitchFamily="18" charset="0"/>
              </a:rPr>
              <a:t>		b. </a:t>
            </a:r>
            <a:r>
              <a:rPr lang="vi-VN" altLang="en-US" sz="3000" dirty="0">
                <a:solidFill>
                  <a:srgbClr val="7030A0"/>
                </a:solidFill>
                <a:latin typeface="Times New Roman" panose="02020603050405020304" pitchFamily="18" charset="0"/>
                <a:cs typeface="Times New Roman" panose="02020603050405020304" pitchFamily="18" charset="0"/>
              </a:rPr>
              <a:t>Cùng đời thứ nhất</a:t>
            </a:r>
            <a:endParaRPr lang="en-US" altLang="en-US" sz="3000" dirty="0">
              <a:solidFill>
                <a:srgbClr val="7030A0"/>
              </a:solidFill>
              <a:latin typeface="Times New Roman" panose="02020603050405020304" pitchFamily="18" charset="0"/>
              <a:cs typeface="Times New Roman" panose="02020603050405020304" pitchFamily="18" charset="0"/>
            </a:endParaRPr>
          </a:p>
          <a:p>
            <a:pPr marL="400050" lvl="1" indent="0" algn="just">
              <a:buFontTx/>
              <a:buNone/>
            </a:pPr>
            <a:r>
              <a:rPr lang="en-US" altLang="en-US" sz="3000" dirty="0">
                <a:solidFill>
                  <a:srgbClr val="7030A0"/>
                </a:solidFill>
                <a:latin typeface="Times New Roman" panose="02020603050405020304" pitchFamily="18" charset="0"/>
                <a:cs typeface="Times New Roman" panose="02020603050405020304" pitchFamily="18" charset="0"/>
              </a:rPr>
              <a:t>		c. </a:t>
            </a:r>
            <a:r>
              <a:rPr lang="vi-VN" altLang="en-US" sz="3000" dirty="0">
                <a:solidFill>
                  <a:srgbClr val="7030A0"/>
                </a:solidFill>
                <a:latin typeface="Times New Roman" panose="02020603050405020304" pitchFamily="18" charset="0"/>
                <a:cs typeface="Times New Roman" panose="02020603050405020304" pitchFamily="18" charset="0"/>
              </a:rPr>
              <a:t>Cùng đời thứ hai</a:t>
            </a:r>
            <a:endParaRPr lang="en-US" altLang="en-US" sz="3000" dirty="0">
              <a:solidFill>
                <a:srgbClr val="7030A0"/>
              </a:solidFill>
              <a:latin typeface="Times New Roman" panose="02020603050405020304" pitchFamily="18" charset="0"/>
              <a:cs typeface="Times New Roman" panose="02020603050405020304" pitchFamily="18" charset="0"/>
            </a:endParaRPr>
          </a:p>
          <a:p>
            <a:pPr marL="400050" lvl="1" indent="0" algn="just">
              <a:buFontTx/>
              <a:buNone/>
            </a:pPr>
            <a:r>
              <a:rPr lang="en-US" altLang="en-US" sz="3000" dirty="0">
                <a:solidFill>
                  <a:srgbClr val="7030A0"/>
                </a:solidFill>
                <a:latin typeface="Times New Roman" panose="02020603050405020304" pitchFamily="18" charset="0"/>
                <a:cs typeface="Times New Roman" panose="02020603050405020304" pitchFamily="18" charset="0"/>
              </a:rPr>
              <a:t>		d.</a:t>
            </a:r>
            <a:r>
              <a:rPr lang="vi-VN" altLang="en-US" sz="3000" dirty="0">
                <a:solidFill>
                  <a:srgbClr val="7030A0"/>
                </a:solidFill>
                <a:latin typeface="Times New Roman" panose="02020603050405020304" pitchFamily="18" charset="0"/>
                <a:cs typeface="Times New Roman" panose="02020603050405020304" pitchFamily="18" charset="0"/>
              </a:rPr>
              <a:t> Cùng đời thứ ba</a:t>
            </a:r>
            <a:endParaRPr lang="en-US" altLang="en-US" sz="3000" dirty="0">
              <a:solidFill>
                <a:srgbClr val="7030A0"/>
              </a:solidFill>
              <a:latin typeface="Times New Roman" panose="02020603050405020304" pitchFamily="18" charset="0"/>
              <a:cs typeface="Times New Roman" panose="02020603050405020304" pitchFamily="18" charset="0"/>
            </a:endParaRPr>
          </a:p>
          <a:p>
            <a:pPr marL="0" indent="0" algn="just">
              <a:buFontTx/>
              <a:buNone/>
            </a:pPr>
            <a:endParaRPr lang="en-US" altLang="en-US" sz="3000" dirty="0">
              <a:latin typeface="Times New Roman" panose="02020603050405020304" pitchFamily="18" charset="0"/>
              <a:cs typeface="Times New Roman" panose="02020603050405020304" pitchFamily="18" charset="0"/>
            </a:endParaRPr>
          </a:p>
          <a:p>
            <a:pPr marL="0" indent="0" algn="just">
              <a:buFontTx/>
              <a:buNone/>
            </a:pPr>
            <a:r>
              <a:rPr lang="vi-VN" altLang="en-US" sz="3000" dirty="0">
                <a:solidFill>
                  <a:srgbClr val="C00000"/>
                </a:solidFill>
                <a:latin typeface="Times New Roman" panose="02020603050405020304" pitchFamily="18" charset="0"/>
                <a:cs typeface="Times New Roman" panose="02020603050405020304" pitchFamily="18" charset="0"/>
              </a:rPr>
              <a:t>2. Ông nội của X và bà ngoại của K là hai anh em ruột. X và K có thể kết hôn với nhau không? Tại sao?</a:t>
            </a:r>
          </a:p>
          <a:p>
            <a:pPr marL="0" indent="0" algn="just">
              <a:buFontTx/>
              <a:buNone/>
            </a:pPr>
            <a:endParaRPr lang="en-US" altLang="en-US" sz="3000" dirty="0">
              <a:solidFill>
                <a:srgbClr val="C00000"/>
              </a:solidFill>
              <a:latin typeface="Times New Roman" panose="02020603050405020304" pitchFamily="18" charset="0"/>
              <a:cs typeface="Times New Roman" panose="02020603050405020304" pitchFamily="18" charset="0"/>
            </a:endParaRPr>
          </a:p>
          <a:p>
            <a:pPr marL="0" indent="0" algn="just">
              <a:buNone/>
            </a:pPr>
            <a:endParaRPr lang="en-GB" sz="3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23B55DE-CEA7-6C77-9FAB-3B4B608416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6150" y="4584247"/>
            <a:ext cx="2476500" cy="1847850"/>
          </a:xfrm>
          <a:prstGeom prst="rect">
            <a:avLst/>
          </a:prstGeom>
        </p:spPr>
      </p:pic>
    </p:spTree>
    <p:extLst>
      <p:ext uri="{BB962C8B-B14F-4D97-AF65-F5344CB8AC3E}">
        <p14:creationId xmlns:p14="http://schemas.microsoft.com/office/powerpoint/2010/main" val="61868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5D6ADE-68F0-6ADC-A53D-008F26ED58F0}"/>
              </a:ext>
            </a:extLst>
          </p:cNvPr>
          <p:cNvSpPr>
            <a:spLocks noGrp="1"/>
          </p:cNvSpPr>
          <p:nvPr>
            <p:ph idx="1"/>
          </p:nvPr>
        </p:nvSpPr>
        <p:spPr>
          <a:xfrm>
            <a:off x="402771" y="413657"/>
            <a:ext cx="11234058" cy="5758543"/>
          </a:xfrm>
        </p:spPr>
        <p:txBody>
          <a:bodyPr>
            <a:normAutofit/>
          </a:bodyPr>
          <a:lstStyle/>
          <a:p>
            <a:pPr marL="0" indent="0" algn="just">
              <a:lnSpc>
                <a:spcPct val="100000"/>
              </a:lnSpc>
              <a:buFontTx/>
              <a:buNone/>
            </a:pPr>
            <a:endParaRPr lang="vi-VN" altLang="en-US" sz="2800" dirty="0">
              <a:latin typeface="Times New Roman" panose="02020603050405020304" pitchFamily="18" charset="0"/>
              <a:cs typeface="Times New Roman" panose="02020603050405020304" pitchFamily="18" charset="0"/>
            </a:endParaRPr>
          </a:p>
          <a:p>
            <a:pPr marL="0" indent="0" algn="just">
              <a:lnSpc>
                <a:spcPct val="100000"/>
              </a:lnSpc>
              <a:buFontTx/>
              <a:buNone/>
            </a:pPr>
            <a:endParaRPr lang="vi-VN" altLang="en-US" sz="2800" dirty="0">
              <a:latin typeface="Times New Roman" panose="02020603050405020304" pitchFamily="18" charset="0"/>
              <a:cs typeface="Times New Roman" panose="02020603050405020304" pitchFamily="18" charset="0"/>
            </a:endParaRPr>
          </a:p>
          <a:p>
            <a:pPr marL="0" indent="0" algn="just">
              <a:lnSpc>
                <a:spcPct val="100000"/>
              </a:lnSpc>
              <a:buFontTx/>
              <a:buNone/>
            </a:pPr>
            <a:endParaRPr lang="vi-VN" altLang="en-US" sz="2800" dirty="0">
              <a:latin typeface="Times New Roman" panose="02020603050405020304" pitchFamily="18" charset="0"/>
              <a:cs typeface="Times New Roman" panose="02020603050405020304" pitchFamily="18" charset="0"/>
            </a:endParaRPr>
          </a:p>
          <a:p>
            <a:pPr marL="0" indent="0" algn="just">
              <a:lnSpc>
                <a:spcPct val="100000"/>
              </a:lnSpc>
              <a:buFontTx/>
              <a:buNone/>
            </a:pPr>
            <a:endParaRPr lang="vi-VN" altLang="en-US" sz="2800" dirty="0">
              <a:latin typeface="Times New Roman" panose="02020603050405020304" pitchFamily="18" charset="0"/>
              <a:cs typeface="Times New Roman" panose="02020603050405020304" pitchFamily="18" charset="0"/>
            </a:endParaRPr>
          </a:p>
          <a:p>
            <a:pPr marL="0" indent="0">
              <a:lnSpc>
                <a:spcPct val="100000"/>
              </a:lnSpc>
              <a:buNone/>
            </a:pPr>
            <a:endParaRPr lang="en-GB" sz="2800" dirty="0"/>
          </a:p>
        </p:txBody>
      </p:sp>
      <p:sp>
        <p:nvSpPr>
          <p:cNvPr id="4" name="TextBox 3">
            <a:extLst>
              <a:ext uri="{FF2B5EF4-FFF2-40B4-BE49-F238E27FC236}">
                <a16:creationId xmlns:a16="http://schemas.microsoft.com/office/drawing/2014/main" id="{F18A86CB-6CAD-04EE-EF71-FB3F2621ACB4}"/>
              </a:ext>
            </a:extLst>
          </p:cNvPr>
          <p:cNvSpPr txBox="1"/>
          <p:nvPr/>
        </p:nvSpPr>
        <p:spPr>
          <a:xfrm>
            <a:off x="957943" y="3570749"/>
            <a:ext cx="10123713" cy="1815882"/>
          </a:xfrm>
          <a:prstGeom prst="rect">
            <a:avLst/>
          </a:prstGeom>
          <a:solidFill>
            <a:schemeClr val="accent2">
              <a:lumMod val="20000"/>
              <a:lumOff val="80000"/>
            </a:schemeClr>
          </a:solidFill>
        </p:spPr>
        <p:txBody>
          <a:bodyPr wrap="square" rtlCol="0">
            <a:spAutoFit/>
          </a:bodyPr>
          <a:lstStyle/>
          <a:p>
            <a:pPr algn="just"/>
            <a:r>
              <a:rPr lang="vi-VN" altLang="en-US" sz="2800" dirty="0">
                <a:latin typeface="Times New Roman" panose="02020603050405020304" pitchFamily="18" charset="0"/>
                <a:cs typeface="Times New Roman" panose="02020603050405020304" pitchFamily="18" charset="0"/>
              </a:rPr>
              <a:t>Anh K và chị P kết hôn được một năm thì ly hôn. 2 năm sau chị P kết hôn với ông Q. Một thời gian sau chị P mới phát hiện ra anh K lại là người con riêng của ông Q. </a:t>
            </a:r>
            <a:r>
              <a:rPr lang="vi-VN" altLang="en-US" sz="2800" dirty="0">
                <a:solidFill>
                  <a:srgbClr val="C00000"/>
                </a:solidFill>
                <a:latin typeface="Times New Roman" panose="02020603050405020304" pitchFamily="18" charset="0"/>
                <a:cs typeface="Times New Roman" panose="02020603050405020304" pitchFamily="18" charset="0"/>
              </a:rPr>
              <a:t>Hỏi: Cuộc hôn nhân của ông Q với chị P có hợp pháp không? Tại sao?</a:t>
            </a:r>
            <a:endParaRPr lang="en-US" altLang="en-US" sz="2800" dirty="0">
              <a:solidFill>
                <a:srgbClr val="C0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4852DB8-7F8C-0BF5-F35C-A74C3661A1DE}"/>
              </a:ext>
            </a:extLst>
          </p:cNvPr>
          <p:cNvSpPr txBox="1"/>
          <p:nvPr/>
        </p:nvSpPr>
        <p:spPr>
          <a:xfrm>
            <a:off x="1023258" y="569189"/>
            <a:ext cx="10123714" cy="2246769"/>
          </a:xfrm>
          <a:prstGeom prst="rect">
            <a:avLst/>
          </a:prstGeom>
          <a:solidFill>
            <a:schemeClr val="accent3">
              <a:lumMod val="20000"/>
              <a:lumOff val="80000"/>
            </a:schemeClr>
          </a:solidFill>
        </p:spPr>
        <p:txBody>
          <a:bodyPr wrap="square" rtlCol="0">
            <a:spAutoFit/>
          </a:bodyPr>
          <a:lstStyle/>
          <a:p>
            <a:pPr algn="just"/>
            <a:r>
              <a:rPr lang="vi-VN" altLang="en-US" sz="2800" dirty="0">
                <a:latin typeface="Times New Roman" panose="02020603050405020304" pitchFamily="18" charset="0"/>
                <a:cs typeface="Times New Roman" panose="02020603050405020304" pitchFamily="18" charset="0"/>
              </a:rPr>
              <a:t>Do mâu thuẫn trong cuộc sống, nhưng chưa muốn ly hôn nên vợ chồng anh H quyết định ly thân. Một thời gian sau anh H gặp và có quan hệ tình cảm với chị Q. Hai người chuyển đến chung sống cùng nhau. </a:t>
            </a:r>
            <a:r>
              <a:rPr lang="vi-VN" altLang="en-US" sz="2800" dirty="0">
                <a:solidFill>
                  <a:srgbClr val="C00000"/>
                </a:solidFill>
                <a:latin typeface="Times New Roman" panose="02020603050405020304" pitchFamily="18" charset="0"/>
                <a:cs typeface="Times New Roman" panose="02020603050405020304" pitchFamily="18" charset="0"/>
              </a:rPr>
              <a:t>Việc chung sống cùng nhau giữa anh H và chị Q có được pháp luật cho phép không? Tại sao?</a:t>
            </a:r>
            <a:endParaRPr lang="en-US" altLang="en-US" sz="28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73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077B20-C722-F633-B599-9B5CE82326DC}"/>
              </a:ext>
            </a:extLst>
          </p:cNvPr>
          <p:cNvSpPr>
            <a:spLocks noGrp="1"/>
          </p:cNvSpPr>
          <p:nvPr>
            <p:ph idx="1"/>
          </p:nvPr>
        </p:nvSpPr>
        <p:spPr>
          <a:xfrm>
            <a:off x="500743" y="478971"/>
            <a:ext cx="11212286" cy="5693229"/>
          </a:xfrm>
        </p:spPr>
        <p:txBody>
          <a:bodyPr>
            <a:normAutofit/>
          </a:bodyPr>
          <a:lstStyle/>
          <a:p>
            <a:pPr marL="0" indent="0" algn="just">
              <a:buNone/>
            </a:pPr>
            <a:r>
              <a:rPr lang="vi-VN" altLang="en-US" sz="3000" dirty="0">
                <a:latin typeface="Times New Roman" panose="02020603050405020304" pitchFamily="18" charset="0"/>
                <a:cs typeface="Times New Roman" panose="02020603050405020304" pitchFamily="18" charset="0"/>
              </a:rPr>
              <a:t>Anh A đã phẫu thuật chuyển đổi giới tính muốn kết hôn với anh B có được không? Tại sao?</a:t>
            </a:r>
            <a:endParaRPr lang="en-US" altLang="en-US" sz="3000" dirty="0">
              <a:latin typeface="Times New Roman" panose="02020603050405020304" pitchFamily="18" charset="0"/>
              <a:cs typeface="Times New Roman" panose="02020603050405020304" pitchFamily="18" charset="0"/>
            </a:endParaRPr>
          </a:p>
          <a:p>
            <a:pPr marL="0" indent="0" algn="just">
              <a:buNone/>
            </a:pPr>
            <a:endParaRPr lang="vi-VN" altLang="en-US" sz="3000" b="1" dirty="0">
              <a:solidFill>
                <a:srgbClr val="C00000"/>
              </a:solidFill>
              <a:latin typeface="Times New Roman" panose="02020603050405020304" pitchFamily="18" charset="0"/>
              <a:cs typeface="Times New Roman" panose="02020603050405020304" pitchFamily="18" charset="0"/>
            </a:endParaRPr>
          </a:p>
          <a:p>
            <a:pPr marL="0" indent="0" algn="just">
              <a:buNone/>
            </a:pPr>
            <a:r>
              <a:rPr lang="en-US" altLang="en-US" sz="3000" b="1" dirty="0" err="1">
                <a:solidFill>
                  <a:srgbClr val="C00000"/>
                </a:solidFill>
                <a:latin typeface="Times New Roman" panose="02020603050405020304" pitchFamily="18" charset="0"/>
                <a:cs typeface="Times New Roman" panose="02020603050405020304" pitchFamily="18" charset="0"/>
              </a:rPr>
              <a:t>Khoản</a:t>
            </a:r>
            <a:r>
              <a:rPr lang="en-US" altLang="en-US" sz="3000" b="1" dirty="0">
                <a:solidFill>
                  <a:srgbClr val="C00000"/>
                </a:solidFill>
                <a:latin typeface="Times New Roman" panose="02020603050405020304" pitchFamily="18" charset="0"/>
                <a:cs typeface="Times New Roman" panose="02020603050405020304" pitchFamily="18" charset="0"/>
              </a:rPr>
              <a:t> </a:t>
            </a:r>
            <a:r>
              <a:rPr lang="vi-VN" altLang="en-US" sz="3000" b="1" dirty="0">
                <a:solidFill>
                  <a:srgbClr val="C00000"/>
                </a:solidFill>
                <a:latin typeface="Times New Roman" panose="02020603050405020304" pitchFamily="18" charset="0"/>
                <a:cs typeface="Times New Roman" panose="02020603050405020304" pitchFamily="18" charset="0"/>
              </a:rPr>
              <a:t>2</a:t>
            </a:r>
            <a:r>
              <a:rPr lang="en-US" altLang="en-US" sz="3000" b="1" dirty="0">
                <a:solidFill>
                  <a:srgbClr val="C00000"/>
                </a:solidFill>
                <a:latin typeface="Times New Roman" panose="02020603050405020304" pitchFamily="18" charset="0"/>
                <a:cs typeface="Times New Roman" panose="02020603050405020304" pitchFamily="18" charset="0"/>
              </a:rPr>
              <a:t>, </a:t>
            </a:r>
            <a:r>
              <a:rPr lang="en-US" altLang="en-US" sz="3000" b="1" dirty="0" err="1">
                <a:solidFill>
                  <a:srgbClr val="C00000"/>
                </a:solidFill>
                <a:latin typeface="Times New Roman" panose="02020603050405020304" pitchFamily="18" charset="0"/>
                <a:cs typeface="Times New Roman" panose="02020603050405020304" pitchFamily="18" charset="0"/>
              </a:rPr>
              <a:t>Điều</a:t>
            </a:r>
            <a:r>
              <a:rPr lang="en-US" altLang="en-US" sz="3000" b="1" dirty="0">
                <a:solidFill>
                  <a:srgbClr val="C00000"/>
                </a:solidFill>
                <a:latin typeface="Times New Roman" panose="02020603050405020304" pitchFamily="18" charset="0"/>
                <a:cs typeface="Times New Roman" panose="02020603050405020304" pitchFamily="18" charset="0"/>
              </a:rPr>
              <a:t> 8</a:t>
            </a:r>
            <a:r>
              <a:rPr lang="vi-VN" altLang="en-US" sz="3000" b="1" dirty="0">
                <a:solidFill>
                  <a:srgbClr val="C00000"/>
                </a:solidFill>
                <a:latin typeface="Times New Roman" panose="02020603050405020304" pitchFamily="18" charset="0"/>
                <a:cs typeface="Times New Roman" panose="02020603050405020304" pitchFamily="18" charset="0"/>
              </a:rPr>
              <a:t> Luật HNGĐ</a:t>
            </a:r>
            <a:r>
              <a:rPr lang="en-US" altLang="en-US" sz="3000" b="1" dirty="0">
                <a:solidFill>
                  <a:srgbClr val="C00000"/>
                </a:solidFill>
                <a:latin typeface="Times New Roman" panose="02020603050405020304" pitchFamily="18" charset="0"/>
                <a:cs typeface="Times New Roman" panose="02020603050405020304" pitchFamily="18" charset="0"/>
              </a:rPr>
              <a:t>:</a:t>
            </a:r>
            <a:r>
              <a:rPr lang="vi-VN" altLang="en-US" sz="3000" b="1" dirty="0">
                <a:solidFill>
                  <a:srgbClr val="C00000"/>
                </a:solidFill>
                <a:latin typeface="Times New Roman" panose="02020603050405020304" pitchFamily="18" charset="0"/>
                <a:cs typeface="Times New Roman" panose="02020603050405020304" pitchFamily="18" charset="0"/>
              </a:rPr>
              <a:t> Nhà nước không thừa nhận hôn nhân giữa những người cùng giới tính.</a:t>
            </a:r>
            <a:endParaRPr lang="en-US" altLang="en-US" sz="3000" dirty="0">
              <a:solidFill>
                <a:srgbClr val="C00000"/>
              </a:solidFill>
              <a:latin typeface="Times New Roman" panose="02020603050405020304" pitchFamily="18" charset="0"/>
              <a:cs typeface="Times New Roman" panose="02020603050405020304" pitchFamily="18" charset="0"/>
            </a:endParaRPr>
          </a:p>
          <a:p>
            <a:pPr marL="0" indent="0" algn="just">
              <a:buNone/>
            </a:pPr>
            <a:endParaRPr lang="en-GB" sz="3000" dirty="0"/>
          </a:p>
        </p:txBody>
      </p:sp>
      <p:pic>
        <p:nvPicPr>
          <p:cNvPr id="5" name="Picture 4">
            <a:extLst>
              <a:ext uri="{FF2B5EF4-FFF2-40B4-BE49-F238E27FC236}">
                <a16:creationId xmlns:a16="http://schemas.microsoft.com/office/drawing/2014/main" id="{CFE9090D-16D2-0058-E3E9-6134F7B93C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086" y="3429000"/>
            <a:ext cx="5475514" cy="2439761"/>
          </a:xfrm>
          <a:prstGeom prst="rect">
            <a:avLst/>
          </a:prstGeom>
        </p:spPr>
      </p:pic>
    </p:spTree>
    <p:extLst>
      <p:ext uri="{BB962C8B-B14F-4D97-AF65-F5344CB8AC3E}">
        <p14:creationId xmlns:p14="http://schemas.microsoft.com/office/powerpoint/2010/main" val="35521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29B12-4ADC-9AAF-FDD3-8EDA3A6E108A}"/>
              </a:ext>
            </a:extLst>
          </p:cNvPr>
          <p:cNvSpPr>
            <a:spLocks noGrp="1"/>
          </p:cNvSpPr>
          <p:nvPr>
            <p:ph type="title"/>
          </p:nvPr>
        </p:nvSpPr>
        <p:spPr>
          <a:xfrm>
            <a:off x="1069848" y="315686"/>
            <a:ext cx="10058400" cy="718457"/>
          </a:xfrm>
          <a:solidFill>
            <a:schemeClr val="accent1">
              <a:lumMod val="20000"/>
              <a:lumOff val="80000"/>
            </a:schemeClr>
          </a:solidFill>
        </p:spPr>
        <p:txBody>
          <a:bodyPr>
            <a:normAutofit/>
          </a:bodyPr>
          <a:lstStyle/>
          <a:p>
            <a:pPr algn="ctr"/>
            <a:r>
              <a:rPr lang="en-GB" sz="3000" b="1" dirty="0">
                <a:solidFill>
                  <a:srgbClr val="C00000"/>
                </a:solidFill>
                <a:latin typeface="Times New Roman" panose="02020603050405020304" pitchFamily="18" charset="0"/>
                <a:cs typeface="Times New Roman" panose="02020603050405020304" pitchFamily="18" charset="0"/>
              </a:rPr>
              <a:t>1.2 </a:t>
            </a:r>
            <a:r>
              <a:rPr lang="en-GB" sz="3000" b="1" dirty="0" err="1">
                <a:solidFill>
                  <a:srgbClr val="C00000"/>
                </a:solidFill>
                <a:latin typeface="Times New Roman" panose="02020603050405020304" pitchFamily="18" charset="0"/>
                <a:cs typeface="Times New Roman" panose="02020603050405020304" pitchFamily="18" charset="0"/>
              </a:rPr>
              <a:t>Thủ</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tục</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kết</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hôn</a:t>
            </a:r>
            <a:endParaRPr lang="en-GB" sz="3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F70D4F-0523-2BE1-1DCB-D47490F5F645}"/>
              </a:ext>
            </a:extLst>
          </p:cNvPr>
          <p:cNvSpPr>
            <a:spLocks noGrp="1"/>
          </p:cNvSpPr>
          <p:nvPr>
            <p:ph idx="1"/>
          </p:nvPr>
        </p:nvSpPr>
        <p:spPr>
          <a:xfrm>
            <a:off x="685799" y="1338942"/>
            <a:ext cx="10863943" cy="5203371"/>
          </a:xfrm>
        </p:spPr>
        <p:txBody>
          <a:bodyPr>
            <a:normAutofit/>
          </a:bodyPr>
          <a:lstStyle/>
          <a:p>
            <a:pPr marL="0" indent="0">
              <a:buNone/>
            </a:pPr>
            <a:r>
              <a:rPr lang="en-US" sz="3000" dirty="0" err="1">
                <a:latin typeface="Times New Roman" panose="02020603050405020304" pitchFamily="18" charset="0"/>
                <a:cs typeface="Times New Roman" panose="02020603050405020304" pitchFamily="18" charset="0"/>
              </a:rPr>
              <a:t>Đăng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ký</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hôn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thẩm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quyền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đúng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thủ</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tục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đúng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nghi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theo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định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luật</a:t>
            </a:r>
            <a:r>
              <a:rPr lang="en-US" sz="3000" dirty="0">
                <a:latin typeface="Times New Roman" panose="02020603050405020304" pitchFamily="18" charset="0"/>
                <a:cs typeface="Times New Roman" panose="02020603050405020304" pitchFamily="18" charset="0"/>
              </a:rPr>
              <a:t>. </a:t>
            </a:r>
            <a:endParaRPr lang="en-US" sz="3000" dirty="0">
              <a:solidFill>
                <a:srgbClr val="FF0000"/>
              </a:solidFill>
              <a:latin typeface="Times New Roman" panose="02020603050405020304" pitchFamily="18" charset="0"/>
              <a:cs typeface="Times New Roman" panose="02020603050405020304" pitchFamily="18" charset="0"/>
            </a:endParaRPr>
          </a:p>
          <a:p>
            <a:pPr marL="0" indent="0">
              <a:buNone/>
            </a:pPr>
            <a:endParaRPr lang="en-GB" sz="3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0771E55-E138-B63E-5816-314BDFAE0E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2446564"/>
            <a:ext cx="4666571" cy="3714750"/>
          </a:xfrm>
          <a:prstGeom prst="rect">
            <a:avLst/>
          </a:prstGeom>
        </p:spPr>
      </p:pic>
      <p:pic>
        <p:nvPicPr>
          <p:cNvPr id="7" name="Picture 6">
            <a:extLst>
              <a:ext uri="{FF2B5EF4-FFF2-40B4-BE49-F238E27FC236}">
                <a16:creationId xmlns:a16="http://schemas.microsoft.com/office/drawing/2014/main" id="{BBBC5EE6-CC98-A92A-1AA7-A1D8D9C4C4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7770" y="2446564"/>
            <a:ext cx="4666571" cy="3714750"/>
          </a:xfrm>
          <a:prstGeom prst="rect">
            <a:avLst/>
          </a:prstGeom>
        </p:spPr>
      </p:pic>
    </p:spTree>
    <p:extLst>
      <p:ext uri="{BB962C8B-B14F-4D97-AF65-F5344CB8AC3E}">
        <p14:creationId xmlns:p14="http://schemas.microsoft.com/office/powerpoint/2010/main" val="28132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1009</TotalTime>
  <Words>3447</Words>
  <Application>Microsoft Office PowerPoint</Application>
  <PresentationFormat>Widescreen</PresentationFormat>
  <Paragraphs>141</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Arial Black</vt:lpstr>
      <vt:lpstr>Calibri</vt:lpstr>
      <vt:lpstr>Times New Roman</vt:lpstr>
      <vt:lpstr>Wingdings</vt:lpstr>
      <vt:lpstr>Wood Type</vt:lpstr>
      <vt:lpstr>CHỦ ĐỀ SỐ 8: LUẬT HÔN NHÂN VÀ GIA ĐÌNH</vt:lpstr>
      <vt:lpstr>Nội dung chính</vt:lpstr>
      <vt:lpstr>1. KẾT HÔN</vt:lpstr>
      <vt:lpstr>1.1 Điều kiện kết hôn</vt:lpstr>
      <vt:lpstr>CÁC TRƯỜNG HỢP CẤM KẾT HÔN</vt:lpstr>
      <vt:lpstr>PowerPoint Presentation</vt:lpstr>
      <vt:lpstr>PowerPoint Presentation</vt:lpstr>
      <vt:lpstr>PowerPoint Presentation</vt:lpstr>
      <vt:lpstr>1.2 Thủ tục kết hôn</vt:lpstr>
      <vt:lpstr>Cơ quan có thẩm quyền đăng ký kết hôn</vt:lpstr>
      <vt:lpstr>PowerPoint Presentation</vt:lpstr>
      <vt:lpstr>PowerPoint Presentation</vt:lpstr>
      <vt:lpstr>PowerPoint Presentation</vt:lpstr>
      <vt:lpstr>PowerPoint Presentation</vt:lpstr>
      <vt:lpstr>Kết hôn trái pháp luật</vt:lpstr>
      <vt:lpstr>PowerPoint Presentation</vt:lpstr>
      <vt:lpstr>2. Chấm dứt hôn nhân</vt:lpstr>
      <vt:lpstr>2.1 Ly hôn</vt:lpstr>
      <vt:lpstr>*Quyền yêu cầu giải quyết ly hôn</vt:lpstr>
      <vt:lpstr>PowerPoint Presentation</vt:lpstr>
      <vt:lpstr>Hậu quả pháp lý của ly hôn</vt:lpstr>
      <vt:lpstr>2.2 Hôn nhân chấm dứt do vợ và chồng chết</vt:lpstr>
      <vt:lpstr>PowerPoint Presentation</vt:lpstr>
      <vt:lpstr>3. Tài sản chung và tài sản riêng của vợ chồng</vt:lpstr>
      <vt:lpstr>3.2 Tài sản riêng của vợ chồng</vt:lpstr>
      <vt:lpstr>4. Nuôi con nuôi</vt:lpstr>
      <vt:lpstr>4.1 Con nuôi</vt:lpstr>
      <vt:lpstr>4.2 Người nhận con nuôi</vt:lpstr>
      <vt:lpstr>PowerPoint Presentation</vt:lpstr>
      <vt:lpstr>4.3 Thứ tự ưu tiên chọn gia đình thay thế</vt:lpstr>
      <vt:lpstr>4.4 Các hành vi bị cấm</vt:lpstr>
      <vt:lpstr>4.5 Thủ tục nhận nuôi con nuôi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NHA TRANG KHOA KHOA HỌC XÃ HỘI VÀ NHÂN VĂN BỘ MÔN LUẬT</dc:title>
  <dc:creator>mai le</dc:creator>
  <cp:lastModifiedBy>mai le</cp:lastModifiedBy>
  <cp:revision>324</cp:revision>
  <dcterms:created xsi:type="dcterms:W3CDTF">2023-09-10T11:32:41Z</dcterms:created>
  <dcterms:modified xsi:type="dcterms:W3CDTF">2024-04-09T09:15:33Z</dcterms:modified>
</cp:coreProperties>
</file>