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8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4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9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7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" descr="Ảnh có chứa bầu trời, mây, màu xanh lam, ảnh chụp màn hình&#10;&#10;Mô tả được tạo tự động">
            <a:extLst>
              <a:ext uri="{FF2B5EF4-FFF2-40B4-BE49-F238E27FC236}">
                <a16:creationId xmlns:a16="http://schemas.microsoft.com/office/drawing/2014/main" id="{B19FB1B4-FFAD-4F79-C458-3FDA83987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1" r="5647" b="-2"/>
          <a:stretch/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F75C45A-47ED-4652-4DB3-33FF16BB2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en-US"/>
              <a:t>Nhập môn lập trình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9155995-494D-FBB6-B5E9-D5E222B92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/>
          </a:bodyPr>
          <a:lstStyle/>
          <a:p>
            <a:r>
              <a:rPr lang="en-US"/>
              <a:t>Buổi 1 </a:t>
            </a:r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254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969BE1-D93F-6D65-DCAE-28ED0920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giá trị (ví dụ)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F314515-C5AD-B689-4D71-5423E903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/>
          <a:lstStyle/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void TruyenGiaTri(</a:t>
            </a:r>
            <a:r>
              <a:rPr lang="en-US" sz="2700">
                <a:highlight>
                  <a:srgbClr val="FFFF00"/>
                </a:highlight>
                <a:latin typeface="Consolas" panose="020B0609020204030204" pitchFamily="49" charset="0"/>
              </a:rPr>
              <a:t>int a</a:t>
            </a:r>
            <a:r>
              <a:rPr lang="en-US" sz="270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</a:t>
            </a:r>
            <a:r>
              <a:rPr lang="en-US" sz="2700">
                <a:highlight>
                  <a:srgbClr val="FFFF00"/>
                </a:highlight>
                <a:latin typeface="Consolas" panose="020B0609020204030204" pitchFamily="49" charset="0"/>
              </a:rPr>
              <a:t>a++</a:t>
            </a:r>
            <a:r>
              <a:rPr lang="en-US" sz="27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int x = 5;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TruyenGiaTri(</a:t>
            </a:r>
            <a:r>
              <a:rPr lang="en-US" sz="2700"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270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printf(“%d”, x);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97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66BE3D-186D-B7A5-E04F-329A8944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cách truyền đối số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871FBF-9F75-E3D3-715F-A41D2D61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400">
                <a:solidFill>
                  <a:srgbClr val="0070C0"/>
                </a:solidFill>
              </a:rPr>
              <a:t>Truyền tham chiếu (hoặc truyền theo tham biến)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/>
              <a:t>Truyền đối số cho hàm ở </a:t>
            </a:r>
            <a:r>
              <a:rPr lang="en-US" sz="3200">
                <a:solidFill>
                  <a:srgbClr val="FF0000"/>
                </a:solidFill>
              </a:rPr>
              <a:t>dạng địa chỉ</a:t>
            </a:r>
            <a:r>
              <a:rPr lang="en-US" sz="3200"/>
              <a:t>. Được bắt đầu bằng ‘</a:t>
            </a:r>
            <a:r>
              <a:rPr lang="en-US" sz="3200">
                <a:solidFill>
                  <a:srgbClr val="FF0000"/>
                </a:solidFill>
              </a:rPr>
              <a:t>&amp;</a:t>
            </a:r>
            <a:r>
              <a:rPr lang="en-US" sz="3200"/>
              <a:t>’ trong khai báo.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FF0000"/>
                </a:solidFill>
              </a:rPr>
              <a:t>Không được truyền giá trị </a:t>
            </a:r>
            <a:r>
              <a:rPr lang="en-US" sz="3200"/>
              <a:t>cho tham số này.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/>
              <a:t>Được sử dụng khi có nhu cầu </a:t>
            </a:r>
            <a:r>
              <a:rPr lang="en-US" sz="3200">
                <a:solidFill>
                  <a:srgbClr val="FF0000"/>
                </a:solidFill>
              </a:rPr>
              <a:t>thay đổi giá trị của tham số </a:t>
            </a:r>
            <a:r>
              <a:rPr lang="en-US" sz="3200"/>
              <a:t>sau khi thực hiện hàm.</a:t>
            </a:r>
          </a:p>
        </p:txBody>
      </p:sp>
    </p:spTree>
    <p:extLst>
      <p:ext uri="{BB962C8B-B14F-4D97-AF65-F5344CB8AC3E}">
        <p14:creationId xmlns:p14="http://schemas.microsoft.com/office/powerpoint/2010/main" val="202641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D6B66E-F954-F0BD-98C7-FF943511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tham chiếu (ví dụ)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87F428-377D-596F-0150-1B979EBC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void TruyenThamChieu(</a:t>
            </a:r>
            <a:r>
              <a:rPr lang="en-US" sz="2700">
                <a:highlight>
                  <a:srgbClr val="FFFF00"/>
                </a:highlight>
                <a:latin typeface="Consolas" panose="020B0609020204030204" pitchFamily="49" charset="0"/>
              </a:rPr>
              <a:t>int &amp;a</a:t>
            </a:r>
            <a:r>
              <a:rPr lang="en-US" sz="270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</a:t>
            </a:r>
            <a:r>
              <a:rPr lang="en-US" sz="2700">
                <a:highlight>
                  <a:srgbClr val="FFFF00"/>
                </a:highlight>
                <a:latin typeface="Consolas" panose="020B0609020204030204" pitchFamily="49" charset="0"/>
              </a:rPr>
              <a:t>a++</a:t>
            </a:r>
            <a:r>
              <a:rPr lang="en-US" sz="27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int x = 5;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TruyenThamChieu(</a:t>
            </a:r>
            <a:r>
              <a:rPr lang="en-US" sz="2700"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270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printf(“%d”, x);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736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2CF4A1-D42E-85FC-16C8-C9E22DDA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cách truyền đối số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261774-C196-960E-21EC-BDCCFD5C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400">
                <a:solidFill>
                  <a:srgbClr val="0070C0"/>
                </a:solidFill>
              </a:rPr>
              <a:t>Truyền địa chỉ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/>
              <a:t>Truyền đối số ở </a:t>
            </a:r>
            <a:r>
              <a:rPr lang="en-US" sz="3200">
                <a:solidFill>
                  <a:srgbClr val="FF0000"/>
                </a:solidFill>
              </a:rPr>
              <a:t>dạng địa chỉ </a:t>
            </a:r>
            <a:r>
              <a:rPr lang="en-US" sz="3200"/>
              <a:t>(con trỏ).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FF0000"/>
                </a:solidFill>
              </a:rPr>
              <a:t>Không được truyền giá trị </a:t>
            </a:r>
            <a:r>
              <a:rPr lang="en-US" sz="3200"/>
              <a:t>cho tham số này.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/>
              <a:t>Được sử dụng khi có nhu </a:t>
            </a:r>
            <a:r>
              <a:rPr lang="en-US" sz="3200">
                <a:solidFill>
                  <a:srgbClr val="FF0000"/>
                </a:solidFill>
              </a:rPr>
              <a:t>cầu thay đổi giá trị của tham số </a:t>
            </a:r>
            <a:r>
              <a:rPr lang="en-US" sz="3200"/>
              <a:t>sau khi thực hiện hàm.</a:t>
            </a:r>
          </a:p>
        </p:txBody>
      </p:sp>
    </p:spTree>
    <p:extLst>
      <p:ext uri="{BB962C8B-B14F-4D97-AF65-F5344CB8AC3E}">
        <p14:creationId xmlns:p14="http://schemas.microsoft.com/office/powerpoint/2010/main" val="87745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D6B66E-F954-F0BD-98C7-FF943511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tham chiếu (ví dụ)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87F428-377D-596F-0150-1B979EBC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void TruyenDiaChi(</a:t>
            </a:r>
            <a:r>
              <a:rPr lang="en-US" sz="2700">
                <a:highlight>
                  <a:srgbClr val="FFFF00"/>
                </a:highlight>
                <a:latin typeface="Consolas" panose="020B0609020204030204" pitchFamily="49" charset="0"/>
              </a:rPr>
              <a:t>int *a</a:t>
            </a:r>
            <a:r>
              <a:rPr lang="en-US" sz="270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</a:t>
            </a:r>
            <a:r>
              <a:rPr lang="en-US" sz="2700">
                <a:highlight>
                  <a:srgbClr val="FFFF00"/>
                </a:highlight>
                <a:latin typeface="Consolas" panose="020B0609020204030204" pitchFamily="49" charset="0"/>
              </a:rPr>
              <a:t>*a++</a:t>
            </a:r>
            <a:r>
              <a:rPr lang="en-US" sz="27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int x = 5;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TruyenThamChieu(</a:t>
            </a:r>
            <a:r>
              <a:rPr lang="en-US" sz="2700">
                <a:highlight>
                  <a:srgbClr val="FFFF00"/>
                </a:highlight>
                <a:latin typeface="Consolas" panose="020B0609020204030204" pitchFamily="49" charset="0"/>
              </a:rPr>
              <a:t>&amp;x</a:t>
            </a:r>
            <a:r>
              <a:rPr lang="en-US" sz="270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printf(“%d”, x);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958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65729A-EF26-B918-E6CD-C54DB4D6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Lưu ý khi truyền đối số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873F82E-CA46-6D93-7CBA-90BB72DA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sz="3000"/>
              <a:t>Trong một hàm, các tham số có thể truyền theo nhiều cách.</a:t>
            </a:r>
          </a:p>
          <a:p>
            <a:r>
              <a:rPr lang="en-US" sz="3000"/>
              <a:t>Sử dụng tham chiếu là một cách để trả về giá trị cho chương trình.</a:t>
            </a:r>
          </a:p>
          <a:p>
            <a:r>
              <a:rPr lang="en-US" sz="3000"/>
              <a:t>Eg: 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void TinhTongHieu(int x, int y, int &amp;tong, int &amp;hieu){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tong = x + y;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hieu = x – y;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811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B6A238-7639-16B6-6733-37063CFC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Lời gọi hàm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E6B8375-404B-A8E8-8526-44226FE3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Gọi tên của hàm đồng thời truyền các đối số (hằng, biến, biểu thức) cho các tham số theo đúng thứ tự đã được khai báo trong hàm.</a:t>
            </a:r>
          </a:p>
          <a:p>
            <a:r>
              <a:rPr lang="en-US" sz="3200"/>
              <a:t>Các đối số cách nhau bằng dấu ‘ </a:t>
            </a:r>
            <a:r>
              <a:rPr lang="en-US" sz="3200">
                <a:solidFill>
                  <a:srgbClr val="FF0000"/>
                </a:solidFill>
              </a:rPr>
              <a:t>,</a:t>
            </a:r>
            <a:r>
              <a:rPr lang="en-US" sz="3200"/>
              <a:t> ’.</a:t>
            </a:r>
          </a:p>
          <a:p>
            <a:r>
              <a:rPr lang="en-US" sz="3200"/>
              <a:t>Các đối số được đặt trong cặp dấu ngoặc đơn </a:t>
            </a:r>
            <a:r>
              <a:rPr lang="en-US" sz="3200">
                <a:solidFill>
                  <a:srgbClr val="FF0000"/>
                </a:solidFill>
              </a:rPr>
              <a:t>( )</a:t>
            </a:r>
            <a:r>
              <a:rPr lang="en-US" sz="320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/>
              <a:t> &lt;</a:t>
            </a:r>
            <a:r>
              <a:rPr lang="en-US" sz="3200">
                <a:solidFill>
                  <a:srgbClr val="FF0000"/>
                </a:solidFill>
              </a:rPr>
              <a:t>tên hàm</a:t>
            </a:r>
            <a:r>
              <a:rPr lang="en-US" sz="3200"/>
              <a:t>&gt; </a:t>
            </a:r>
            <a:r>
              <a:rPr lang="en-US" sz="3200">
                <a:solidFill>
                  <a:srgbClr val="FF0000"/>
                </a:solidFill>
              </a:rPr>
              <a:t>(</a:t>
            </a:r>
            <a:r>
              <a:rPr lang="en-US" sz="3200"/>
              <a:t>&lt;đối số 1&gt;</a:t>
            </a:r>
            <a:r>
              <a:rPr lang="en-US" sz="3200">
                <a:solidFill>
                  <a:srgbClr val="FF0000"/>
                </a:solidFill>
              </a:rPr>
              <a:t>,</a:t>
            </a:r>
            <a:r>
              <a:rPr lang="en-US" sz="3200"/>
              <a:t> …</a:t>
            </a:r>
            <a:r>
              <a:rPr lang="en-US" sz="3200">
                <a:solidFill>
                  <a:srgbClr val="FF0000"/>
                </a:solidFill>
              </a:rPr>
              <a:t>, </a:t>
            </a:r>
            <a:r>
              <a:rPr lang="en-US" sz="3200"/>
              <a:t>&lt;đối số n&gt;</a:t>
            </a:r>
            <a:r>
              <a:rPr lang="en-US" sz="3200">
                <a:solidFill>
                  <a:srgbClr val="FF0000"/>
                </a:solidFill>
              </a:rPr>
              <a:t>)</a:t>
            </a:r>
            <a:r>
              <a:rPr lang="en-US" sz="32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79848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516792-1776-7E39-97E7-C007C172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Lời gọi hàm (ví dụ)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C53147-2D85-03C2-2CC4-6F75EA2F6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void HoanVi(int </a:t>
            </a:r>
            <a:r>
              <a:rPr lang="en-US" sz="270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700">
                <a:latin typeface="Consolas" panose="020B0609020204030204" pitchFamily="49" charset="0"/>
              </a:rPr>
              <a:t>a, int </a:t>
            </a:r>
            <a:r>
              <a:rPr lang="en-US" sz="270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700">
                <a:latin typeface="Consolas" panose="020B0609020204030204" pitchFamily="49" charset="0"/>
              </a:rPr>
              <a:t>b);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int x = 2612, y = 2023;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HoanVi(x, y);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void HoanVi(int </a:t>
            </a:r>
            <a:r>
              <a:rPr lang="en-US" sz="270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700">
                <a:latin typeface="Consolas" panose="020B0609020204030204" pitchFamily="49" charset="0"/>
              </a:rPr>
              <a:t>a, int </a:t>
            </a:r>
            <a:r>
              <a:rPr lang="en-US" sz="270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700">
                <a:latin typeface="Consolas" panose="020B0609020204030204" pitchFamily="49" charset="0"/>
              </a:rPr>
              <a:t>b){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int tam = a;	a = b;	b = tam;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31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School desk with books and pencils with chalkboard in background">
            <a:extLst>
              <a:ext uri="{FF2B5EF4-FFF2-40B4-BE49-F238E27FC236}">
                <a16:creationId xmlns:a16="http://schemas.microsoft.com/office/drawing/2014/main" id="{2D7A7492-065D-4534-C97A-BD52929ED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C10BC51-CA68-4DED-AB6D-130047878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69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736" y="533549"/>
            <a:ext cx="5356040" cy="5343028"/>
            <a:chOff x="739960" y="1925092"/>
            <a:chExt cx="4376696" cy="436606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76" name="Oval 75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9D784A69-CDB6-B260-B643-9FA8877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756" y="606287"/>
            <a:ext cx="3952428" cy="28227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cap="all" spc="1500">
                <a:ea typeface="Source Sans Pro SemiBold" panose="020B0603030403020204" pitchFamily="34" charset="0"/>
              </a:rPr>
              <a:t>Practice</a:t>
            </a:r>
          </a:p>
        </p:txBody>
      </p:sp>
      <p:sp>
        <p:nvSpPr>
          <p:cNvPr id="78" name="Graphic 212">
            <a:extLst>
              <a:ext uri="{FF2B5EF4-FFF2-40B4-BE49-F238E27FC236}">
                <a16:creationId xmlns:a16="http://schemas.microsoft.com/office/drawing/2014/main" id="{19A55484-B97B-45ED-A47D-EBECAC290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0" name="Graphic 212">
            <a:extLst>
              <a:ext uri="{FF2B5EF4-FFF2-40B4-BE49-F238E27FC236}">
                <a16:creationId xmlns:a16="http://schemas.microsoft.com/office/drawing/2014/main" id="{B31CB7B9-2B8F-4AD6-9FFE-5DAE8E132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F9DB1-7C95-770D-D7B7-030B192F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B7C0A8B-9727-BC8F-3871-E17B2548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Viết hàm đổi một ký tự hoa sang ký tự thường.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Viết hàm trả về giá trị nhỏ nhất của 3 số nguyên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Viết hàm trả về số đảo của số đó. Ví dụ: n = 1234 -&gt; 4321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Viết hàm kiểm tra 1 số có phải là số chính phương, trả về True/False. Ví dụ: n = 3 -&gt; False, n = 9 =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Viết hàm tính tổng các số chính phương có trong số đó. Ví dụ: n = 12345 -&gt; 5</a:t>
            </a:r>
          </a:p>
        </p:txBody>
      </p:sp>
    </p:spTree>
    <p:extLst>
      <p:ext uri="{BB962C8B-B14F-4D97-AF65-F5344CB8AC3E}">
        <p14:creationId xmlns:p14="http://schemas.microsoft.com/office/powerpoint/2010/main" val="2919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813BF01-6684-856B-91AF-78EAC7B11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5C7FA6E3-5183-4E37-B15B-91038FE1F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251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67" y="533549"/>
            <a:ext cx="5356040" cy="5343028"/>
            <a:chOff x="739960" y="1925092"/>
            <a:chExt cx="4376696" cy="4366063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3" name="Oval 92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9AEDFF09-FA1D-E4BB-2EF7-3EBFBE67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216" y="1542564"/>
            <a:ext cx="3952428" cy="28227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cap="all" spc="1500">
                <a:ea typeface="Source Sans Pro SemiBold" panose="020B0603030403020204" pitchFamily="34" charset="0"/>
              </a:rPr>
              <a:t>Hàm</a:t>
            </a:r>
            <a:br>
              <a:rPr lang="en-US" sz="4800" cap="all" spc="1500">
                <a:ea typeface="Source Sans Pro SemiBold" panose="020B0603030403020204" pitchFamily="34" charset="0"/>
              </a:rPr>
            </a:br>
            <a:r>
              <a:rPr lang="en-US" sz="4800" cap="all" spc="1500">
                <a:ea typeface="Source Sans Pro SemiBold" panose="020B0603030403020204" pitchFamily="34" charset="0"/>
              </a:rPr>
              <a:t> 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0046D4B-EE93-4EAF-9717-C56B1E68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A3B4D80-4945-4E47-8FA7-BA0541CB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n abstract blue pattern with numbers">
            <a:extLst>
              <a:ext uri="{FF2B5EF4-FFF2-40B4-BE49-F238E27FC236}">
                <a16:creationId xmlns:a16="http://schemas.microsoft.com/office/drawing/2014/main" id="{5F87D8D5-B4F1-AEDA-23B0-E19A5D57B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1" r="8941" b="2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906B8EAC-2C52-3B5E-6434-E1C10D48A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>
            <a:normAutofit/>
          </a:bodyPr>
          <a:lstStyle/>
          <a:p>
            <a:r>
              <a:rPr lang="en-US" sz="5600"/>
              <a:t>1d array</a:t>
            </a:r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C2AC8305-64BC-8451-EC89-F5ECC118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07CBC0-C30B-B610-4BB3-4F5B8570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cơ bản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DD1889-5FE8-3B34-DA1B-B70C9628C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/>
          <a:lstStyle/>
          <a:p>
            <a:r>
              <a:rPr lang="en-US"/>
              <a:t>Dùng để </a:t>
            </a:r>
            <a:r>
              <a:rPr lang="en-US">
                <a:solidFill>
                  <a:srgbClr val="FF0000"/>
                </a:solidFill>
              </a:rPr>
              <a:t>biểu diễn một dãy hữu hạn </a:t>
            </a:r>
            <a:r>
              <a:rPr lang="en-US"/>
              <a:t>các phần tử/biến có </a:t>
            </a:r>
            <a:r>
              <a:rPr lang="en-US">
                <a:solidFill>
                  <a:srgbClr val="FF0000"/>
                </a:solidFill>
              </a:rPr>
              <a:t>cùng kiểu dữ liệu </a:t>
            </a:r>
            <a:r>
              <a:rPr lang="en-US"/>
              <a:t>(dãy các số nguyên, dãy các ký tự,…).</a:t>
            </a:r>
          </a:p>
          <a:p>
            <a:r>
              <a:rPr lang="en-US"/>
              <a:t>Một dãy liên tục có chỉ số từ </a:t>
            </a:r>
            <a:r>
              <a:rPr lang="en-US">
                <a:solidFill>
                  <a:srgbClr val="FF0000"/>
                </a:solidFill>
              </a:rPr>
              <a:t>0 đến n – 1</a:t>
            </a:r>
            <a:r>
              <a:rPr lang="en-US"/>
              <a:t>.</a:t>
            </a:r>
          </a:p>
          <a:p>
            <a:r>
              <a:rPr lang="en-US"/>
              <a:t>Ví dụ: 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int Mang1D[5] = {26, 12, 2, 0, 23};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		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0   1   2   3   4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Mang1D</a:t>
            </a:r>
            <a:r>
              <a:rPr lang="en-US">
                <a:latin typeface="Consolas" panose="020B0609020204030204" pitchFamily="49" charset="0"/>
              </a:rPr>
              <a:t> 	</a:t>
            </a: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AAFDC005-8BBC-8619-221D-5AB48D9D3311}"/>
              </a:ext>
            </a:extLst>
          </p:cNvPr>
          <p:cNvSpPr/>
          <p:nvPr/>
        </p:nvSpPr>
        <p:spPr>
          <a:xfrm>
            <a:off x="2479040" y="5293944"/>
            <a:ext cx="843280" cy="710616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FDCB5607-6D6B-0D2A-4821-A6CBCBB95668}"/>
              </a:ext>
            </a:extLst>
          </p:cNvPr>
          <p:cNvSpPr/>
          <p:nvPr/>
        </p:nvSpPr>
        <p:spPr>
          <a:xfrm>
            <a:off x="3322320" y="5293944"/>
            <a:ext cx="843280" cy="710616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EECEE189-13E6-9E56-09AC-A98CD861BAD1}"/>
              </a:ext>
            </a:extLst>
          </p:cNvPr>
          <p:cNvSpPr/>
          <p:nvPr/>
        </p:nvSpPr>
        <p:spPr>
          <a:xfrm>
            <a:off x="4140200" y="5293944"/>
            <a:ext cx="843280" cy="710616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0EBA230F-71E6-1D3C-DF9A-35FA7CC19983}"/>
              </a:ext>
            </a:extLst>
          </p:cNvPr>
          <p:cNvSpPr/>
          <p:nvPr/>
        </p:nvSpPr>
        <p:spPr>
          <a:xfrm>
            <a:off x="4953000" y="5293944"/>
            <a:ext cx="843280" cy="710616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F986155E-9D34-F880-8FD0-C907E15387B8}"/>
              </a:ext>
            </a:extLst>
          </p:cNvPr>
          <p:cNvSpPr/>
          <p:nvPr/>
        </p:nvSpPr>
        <p:spPr>
          <a:xfrm>
            <a:off x="5796280" y="5293944"/>
            <a:ext cx="843280" cy="710616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26356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12B0D2-7452-F656-766A-A4DA7BAE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mảng cho hàm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DE23B6-C8AB-08A5-59F4-D56C20DCE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9" y="1616744"/>
            <a:ext cx="10515600" cy="5032375"/>
          </a:xfrm>
        </p:spPr>
        <p:txBody>
          <a:bodyPr/>
          <a:lstStyle/>
          <a:p>
            <a:r>
              <a:rPr lang="en-US"/>
              <a:t>Tham số kiểu mảng trong khai báo hàm </a:t>
            </a:r>
            <a:r>
              <a:rPr lang="en-US">
                <a:solidFill>
                  <a:srgbClr val="FF0000"/>
                </a:solidFill>
              </a:rPr>
              <a:t>giống như khai báo biến </a:t>
            </a:r>
            <a:r>
              <a:rPr lang="en-US"/>
              <a:t>mảng.</a:t>
            </a:r>
          </a:p>
          <a:p>
            <a:r>
              <a:rPr lang="en-US"/>
              <a:t>Eg: </a:t>
            </a:r>
            <a:r>
              <a:rPr lang="en-US" sz="2700">
                <a:latin typeface="Consolas" panose="020B0609020204030204" pitchFamily="49" charset="0"/>
              </a:rPr>
              <a:t>void SapXepTang (</a:t>
            </a:r>
            <a:r>
              <a:rPr lang="en-US" sz="2700">
                <a:solidFill>
                  <a:srgbClr val="FF0000"/>
                </a:solidFill>
                <a:latin typeface="Consolas" panose="020B0609020204030204" pitchFamily="49" charset="0"/>
              </a:rPr>
              <a:t>int a[100]</a:t>
            </a:r>
            <a:r>
              <a:rPr lang="en-US" sz="2700">
                <a:latin typeface="Consolas" panose="020B0609020204030204" pitchFamily="49" charset="0"/>
              </a:rPr>
              <a:t>);</a:t>
            </a:r>
          </a:p>
          <a:p>
            <a:r>
              <a:rPr lang="en-US"/>
              <a:t>Tham số kiểu mảng truyền cho hàm chính là </a:t>
            </a:r>
            <a:r>
              <a:rPr lang="en-US">
                <a:solidFill>
                  <a:srgbClr val="FF0000"/>
                </a:solidFill>
              </a:rPr>
              <a:t>địa chỉ của phần tử đầu tiên của mảng</a:t>
            </a:r>
            <a:r>
              <a:rPr lang="en-US"/>
              <a:t>.</a:t>
            </a:r>
          </a:p>
          <a:p>
            <a:pPr lvl="1"/>
            <a:r>
              <a:rPr lang="en-US"/>
              <a:t>Có thể </a:t>
            </a:r>
            <a:r>
              <a:rPr lang="en-US">
                <a:solidFill>
                  <a:srgbClr val="FF0000"/>
                </a:solidFill>
              </a:rPr>
              <a:t>bỏ số lượng phần tử </a:t>
            </a:r>
            <a:r>
              <a:rPr lang="en-US"/>
              <a:t>hoặc </a:t>
            </a:r>
            <a:r>
              <a:rPr lang="en-US">
                <a:solidFill>
                  <a:srgbClr val="FF0000"/>
                </a:solidFill>
              </a:rPr>
              <a:t>sử dụng con trỏ</a:t>
            </a:r>
            <a:r>
              <a:rPr lang="en-US"/>
              <a:t>.</a:t>
            </a:r>
          </a:p>
          <a:p>
            <a:pPr lvl="1"/>
            <a:r>
              <a:rPr lang="en-US"/>
              <a:t>Mảng </a:t>
            </a:r>
            <a:r>
              <a:rPr lang="en-US">
                <a:solidFill>
                  <a:srgbClr val="FF0000"/>
                </a:solidFill>
              </a:rPr>
              <a:t>có thể thay đổi nội dung</a:t>
            </a:r>
            <a:r>
              <a:rPr lang="en-US"/>
              <a:t> sau khi thực hiện hàm.</a:t>
            </a:r>
          </a:p>
          <a:p>
            <a:pPr marL="457200" lvl="1" indent="0">
              <a:buNone/>
            </a:pPr>
            <a:r>
              <a:rPr lang="en-US" sz="2700">
                <a:latin typeface="Consolas" panose="020B0609020204030204" pitchFamily="49" charset="0"/>
              </a:rPr>
              <a:t>void SapXepTang(</a:t>
            </a:r>
            <a:r>
              <a:rPr lang="en-US" sz="2700">
                <a:solidFill>
                  <a:srgbClr val="FF0000"/>
                </a:solidFill>
                <a:latin typeface="Consolas" panose="020B0609020204030204" pitchFamily="49" charset="0"/>
              </a:rPr>
              <a:t>int a[]</a:t>
            </a:r>
            <a:r>
              <a:rPr lang="en-US" sz="270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700">
                <a:latin typeface="Consolas" panose="020B0609020204030204" pitchFamily="49" charset="0"/>
              </a:rPr>
              <a:t>void SapXepTang(</a:t>
            </a:r>
            <a:r>
              <a:rPr lang="en-US" sz="2700">
                <a:solidFill>
                  <a:srgbClr val="FF0000"/>
                </a:solidFill>
                <a:latin typeface="Consolas" panose="020B0609020204030204" pitchFamily="49" charset="0"/>
              </a:rPr>
              <a:t>int *a</a:t>
            </a:r>
            <a:r>
              <a:rPr lang="en-US" sz="270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3975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999ED9-D5C5-0822-A111-880929D6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Lời gọi hàm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6A5AEA-1FFC-D851-870E-45C46800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void NhapMang(int a[], int &amp;n);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void XuatMang(int a[], int n);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int a[100], n;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NhapMang(a, n);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XuatMang(a, n);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5274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Picture 6" descr="Circular jigsaw puzzle">
            <a:extLst>
              <a:ext uri="{FF2B5EF4-FFF2-40B4-BE49-F238E27FC236}">
                <a16:creationId xmlns:a16="http://schemas.microsoft.com/office/drawing/2014/main" id="{B8D064E0-7E5D-8974-D24E-1F0F8B270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8" b="120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C7FA6E3-5183-4E37-B15B-91038FE1F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251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67" y="533549"/>
            <a:ext cx="5356040" cy="5343028"/>
            <a:chOff x="739960" y="1925092"/>
            <a:chExt cx="4376696" cy="436606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8" name="Oval 47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êu đề 3">
            <a:extLst>
              <a:ext uri="{FF2B5EF4-FFF2-40B4-BE49-F238E27FC236}">
                <a16:creationId xmlns:a16="http://schemas.microsoft.com/office/drawing/2014/main" id="{80B2E76B-45CA-9083-2E7A-3A3298570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7475" y="793415"/>
            <a:ext cx="3952428" cy="2822713"/>
          </a:xfrm>
        </p:spPr>
        <p:txBody>
          <a:bodyPr>
            <a:normAutofit/>
          </a:bodyPr>
          <a:lstStyle/>
          <a:p>
            <a:r>
              <a:rPr lang="en-US" sz="4800"/>
              <a:t>Practice</a:t>
            </a:r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1912D182-123C-48E2-5507-B2373D2F4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4388" y="4166073"/>
            <a:ext cx="3330341" cy="92078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046D4B-EE93-4EAF-9717-C56B1E68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3B4D80-4945-4E47-8FA7-BA0541CB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0147FC-F981-5231-EE7B-B00C37C7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tập cơ bản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69A0CBB-30FF-CCE2-E492-B1F808DE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*Lưu ý: các bài tập đều viết hàm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Nhập, xuất mảng.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Tính tổng các số nguyên tố trong mảng.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Sắp xếp mảng tăng/giảm dần.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Tìm giá trị nhỏ nhất/lớn nhất trong mảng.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Chèn một phần tử vào mảng tại 1 vị trí được chỉ định. </a:t>
            </a:r>
          </a:p>
          <a:p>
            <a:pPr marL="0" indent="0"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10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C845AE-7377-DEB3-D39E-E106668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FBDF67-42FB-09D5-6386-6E9146B96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r>
              <a:rPr lang="en-US" sz="2700">
                <a:latin typeface="Consolas" panose="020B0609020204030204" pitchFamily="49" charset="0"/>
              </a:rPr>
              <a:t>void Insert(int a[], int &amp;n, int x, int pos){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if(pos &gt;= 0 &amp;&amp; pos &lt;= n){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	for(int i = n; i &gt; pos; i--)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		a[i] = a[i-1];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	a[pos] = x;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	n++;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3500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CCF656-EE3C-9DA5-1168-59A083F4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bổ sung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1BF92D-3B5C-FCAD-E743-CFD69EE58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5495"/>
          </a:xfrm>
        </p:spPr>
        <p:txBody>
          <a:bodyPr/>
          <a:lstStyle/>
          <a:p>
            <a:r>
              <a:rPr lang="en-US"/>
              <a:t>Viết chương trình thực hiện các yêu cầu sau: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Nhập vào một mảng có n phần tử là số nguyên (5 ≤ n ≤ 50). (1,5đ).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Xuất ra mảng vừa nhập. (1,0đ) </a:t>
            </a:r>
          </a:p>
          <a:p>
            <a:pPr marL="971550" lvl="1" indent="-514350">
              <a:buFont typeface="+mj-lt"/>
              <a:buAutoNum type="alphaLcParenR"/>
            </a:pP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In ra các phần tử ở vị trí lẻ trong mảng và có giá trị bằng tổng của hai phần tử đứng liền trước và liền sau nó. (1,5đ)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Viết hàm thay thế các phần tử âm thành số k, với k là tham số truyền vào hàm. In lại mảng sau khi thay thế (2,0đ)</a:t>
            </a:r>
          </a:p>
          <a:p>
            <a:pPr marL="971550" lvl="1" indent="-514350">
              <a:buFont typeface="+mj-lt"/>
              <a:buAutoNum type="alphaLcParenR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67173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ferris wheel">
            <a:extLst>
              <a:ext uri="{FF2B5EF4-FFF2-40B4-BE49-F238E27FC236}">
                <a16:creationId xmlns:a16="http://schemas.microsoft.com/office/drawing/2014/main" id="{67B40C15-1E89-263E-8EF8-8D13383BC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00" r="1" b="1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DFAEFCA-A79A-CF83-A047-5D7420FA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269" y="1562800"/>
            <a:ext cx="3624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900" cap="all" spc="1500">
                <a:ea typeface="Source Sans Pro SemiBold" panose="020B0603030403020204" pitchFamily="34" charset="0"/>
              </a:rPr>
              <a:t>Goodbye!</a:t>
            </a: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8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E51F4E-88AF-88E2-7648-7B1F4243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A8ECBB-5AC8-856E-DCB8-7C61CF28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Một đoạn chương trình </a:t>
            </a:r>
            <a:r>
              <a:rPr lang="en-US">
                <a:solidFill>
                  <a:srgbClr val="FF0000"/>
                </a:solidFill>
              </a:rPr>
              <a:t>có tên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đầu vào </a:t>
            </a:r>
            <a:r>
              <a:rPr lang="en-US"/>
              <a:t>và </a:t>
            </a:r>
            <a:r>
              <a:rPr lang="en-US">
                <a:solidFill>
                  <a:srgbClr val="FF0000"/>
                </a:solidFill>
              </a:rPr>
              <a:t>đầu ra</a:t>
            </a:r>
            <a:r>
              <a:rPr lang="en-US"/>
              <a:t>.</a:t>
            </a:r>
          </a:p>
          <a:p>
            <a:r>
              <a:rPr lang="en-US"/>
              <a:t>Có chức năng </a:t>
            </a:r>
            <a:r>
              <a:rPr lang="en-US">
                <a:solidFill>
                  <a:srgbClr val="FF0000"/>
                </a:solidFill>
              </a:rPr>
              <a:t>giải quyết một số vấn đề chuyên biệt </a:t>
            </a:r>
            <a:r>
              <a:rPr lang="en-US"/>
              <a:t>cho chương trình chính.</a:t>
            </a:r>
          </a:p>
          <a:p>
            <a:r>
              <a:rPr lang="en-US"/>
              <a:t>Được </a:t>
            </a:r>
            <a:r>
              <a:rPr lang="en-US">
                <a:solidFill>
                  <a:srgbClr val="FF0000"/>
                </a:solidFill>
              </a:rPr>
              <a:t>gọi nhiều lần </a:t>
            </a:r>
            <a:r>
              <a:rPr lang="en-US"/>
              <a:t>với các tham số khác nhau.</a:t>
            </a:r>
          </a:p>
          <a:p>
            <a:r>
              <a:rPr lang="en-US"/>
              <a:t>Được sử dụng khi có nhu cầu: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Tái sử dụng.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Sửa lỗi và cải tiến.</a:t>
            </a:r>
          </a:p>
        </p:txBody>
      </p:sp>
    </p:spTree>
    <p:extLst>
      <p:ext uri="{BB962C8B-B14F-4D97-AF65-F5344CB8AC3E}">
        <p14:creationId xmlns:p14="http://schemas.microsoft.com/office/powerpoint/2010/main" val="170952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19FDD6-954C-1DB8-59C2-2B8B3E5D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bước viết hàm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604F47-6DAA-FD9E-1EF0-D0B690CE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Cần xác định các thông tin sau đây:</a:t>
            </a:r>
          </a:p>
          <a:p>
            <a:pPr lvl="1"/>
            <a:r>
              <a:rPr lang="en-US" sz="3000"/>
              <a:t>Tên hàm.</a:t>
            </a:r>
          </a:p>
          <a:p>
            <a:pPr lvl="1"/>
            <a:r>
              <a:rPr lang="en-US" sz="3000"/>
              <a:t>Hàm sẽ thực hiện công việc gì.</a:t>
            </a:r>
          </a:p>
          <a:p>
            <a:pPr lvl="1"/>
            <a:r>
              <a:rPr lang="en-US" sz="3000"/>
              <a:t>Các đầu vào (nếu có).</a:t>
            </a:r>
          </a:p>
          <a:p>
            <a:pPr lvl="1"/>
            <a:r>
              <a:rPr lang="en-US" sz="3000"/>
              <a:t>Đầu ra (nếu có).</a:t>
            </a:r>
          </a:p>
        </p:txBody>
      </p:sp>
    </p:spTree>
    <p:extLst>
      <p:ext uri="{BB962C8B-B14F-4D97-AF65-F5344CB8AC3E}">
        <p14:creationId xmlns:p14="http://schemas.microsoft.com/office/powerpoint/2010/main" val="309492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ED8D0C-13A5-EF17-1E76-11D06F63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bước viết hàm (Ví dụ 1)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3DD2258-0BF5-2B8A-2FDB-FB86014C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3092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Tên hàm:</a:t>
            </a:r>
            <a:r>
              <a:rPr lang="en-US"/>
              <a:t> XuatTong</a:t>
            </a:r>
          </a:p>
          <a:p>
            <a:r>
              <a:rPr lang="en-US">
                <a:solidFill>
                  <a:srgbClr val="0070C0"/>
                </a:solidFill>
              </a:rPr>
              <a:t>Công việc</a:t>
            </a:r>
            <a:r>
              <a:rPr lang="en-US"/>
              <a:t>: tính và xuất tổng 2 số nguyên</a:t>
            </a:r>
          </a:p>
          <a:p>
            <a:r>
              <a:rPr lang="en-US">
                <a:solidFill>
                  <a:srgbClr val="0070C0"/>
                </a:solidFill>
              </a:rPr>
              <a:t>Đầu vào: </a:t>
            </a:r>
            <a:r>
              <a:rPr lang="en-US"/>
              <a:t>2 số nguyên x và y</a:t>
            </a:r>
          </a:p>
          <a:p>
            <a:r>
              <a:rPr lang="en-US">
                <a:solidFill>
                  <a:srgbClr val="0070C0"/>
                </a:solidFill>
              </a:rPr>
              <a:t>Đầu ra: </a:t>
            </a:r>
            <a:r>
              <a:rPr lang="en-US"/>
              <a:t>không có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void XuatTong(int x, int y){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printf(“%d cong %d bang %d” , x, y, x + y);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754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ED8D0C-13A5-EF17-1E76-11D06F63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bước viết hàm (Ví dụ 2)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3DD2258-0BF5-2B8A-2FDB-FB86014C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3092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Tên hàm:</a:t>
            </a:r>
            <a:r>
              <a:rPr lang="en-US"/>
              <a:t> TinhTong</a:t>
            </a:r>
          </a:p>
          <a:p>
            <a:r>
              <a:rPr lang="en-US">
                <a:solidFill>
                  <a:srgbClr val="0070C0"/>
                </a:solidFill>
              </a:rPr>
              <a:t>Công việc</a:t>
            </a:r>
            <a:r>
              <a:rPr lang="en-US"/>
              <a:t>: tính và trả về tổng 2 số nguyên</a:t>
            </a:r>
          </a:p>
          <a:p>
            <a:r>
              <a:rPr lang="en-US">
                <a:solidFill>
                  <a:srgbClr val="0070C0"/>
                </a:solidFill>
              </a:rPr>
              <a:t>Đầu vào: </a:t>
            </a:r>
            <a:r>
              <a:rPr lang="en-US"/>
              <a:t>2 số nguyên x và y</a:t>
            </a:r>
          </a:p>
          <a:p>
            <a:r>
              <a:rPr lang="en-US">
                <a:solidFill>
                  <a:srgbClr val="0070C0"/>
                </a:solidFill>
              </a:rPr>
              <a:t>Đầu ra: </a:t>
            </a:r>
            <a:r>
              <a:rPr lang="en-US"/>
              <a:t>một số nguyên có giá trị x + y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int TinhTong(int x, int y){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return x + y;	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05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ED8D0C-13A5-EF17-1E76-11D06F63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bước viết hàm (Ví dụ 3)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3DD2258-0BF5-2B8A-2FDB-FB86014C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880475" cy="4873625"/>
          </a:xfrm>
        </p:spPr>
        <p:txBody>
          <a:bodyPr/>
          <a:lstStyle/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void NhapXuatTong(){</a:t>
            </a:r>
          </a:p>
          <a:p>
            <a:pPr marL="457200" lvl="1" indent="0">
              <a:buNone/>
            </a:pPr>
            <a:r>
              <a:rPr lang="en-US" sz="2700">
                <a:latin typeface="Consolas" panose="020B0609020204030204" pitchFamily="49" charset="0"/>
              </a:rPr>
              <a:t>int x, y;</a:t>
            </a:r>
          </a:p>
          <a:p>
            <a:pPr marL="457200" lvl="1" indent="0">
              <a:buNone/>
            </a:pPr>
            <a:r>
              <a:rPr lang="en-US" sz="2700">
                <a:latin typeface="Consolas" panose="020B0609020204030204" pitchFamily="49" charset="0"/>
              </a:rPr>
              <a:t>printf(“Nhap 2 so nguyen: “);</a:t>
            </a:r>
          </a:p>
          <a:p>
            <a:pPr marL="457200" lvl="1" indent="0">
              <a:buNone/>
            </a:pPr>
            <a:r>
              <a:rPr lang="en-US" sz="2700">
                <a:latin typeface="Consolas" panose="020B0609020204030204" pitchFamily="49" charset="0"/>
              </a:rPr>
              <a:t>scanf(“%d %d”, &amp;x, &amp;y);</a:t>
            </a:r>
          </a:p>
          <a:p>
            <a:pPr marL="457200" lvl="1" indent="0">
              <a:buNone/>
            </a:pPr>
            <a:r>
              <a:rPr lang="en-US" sz="2700">
                <a:latin typeface="Consolas" panose="020B0609020204030204" pitchFamily="49" charset="0"/>
              </a:rPr>
              <a:t>printf(“%d cong %d bang %d”, x, y, x + y);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923158E-BDAC-E741-1A2B-FD35050FB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>
                <a:solidFill>
                  <a:srgbClr val="0070C0"/>
                </a:solidFill>
              </a:rPr>
              <a:t>Tên hàm:</a:t>
            </a:r>
            <a:r>
              <a:rPr lang="en-US" sz="2800"/>
              <a:t> NhapXuatTong</a:t>
            </a:r>
          </a:p>
          <a:p>
            <a:r>
              <a:rPr lang="en-US" sz="2800">
                <a:solidFill>
                  <a:srgbClr val="0070C0"/>
                </a:solidFill>
              </a:rPr>
              <a:t>Công việc</a:t>
            </a:r>
            <a:r>
              <a:rPr lang="en-US" sz="2800"/>
              <a:t>: nhập và tính tổng 2 số nguyên</a:t>
            </a:r>
          </a:p>
          <a:p>
            <a:r>
              <a:rPr lang="en-US" sz="2800">
                <a:solidFill>
                  <a:srgbClr val="0070C0"/>
                </a:solidFill>
              </a:rPr>
              <a:t>Đầu vào: </a:t>
            </a:r>
            <a:r>
              <a:rPr lang="en-US" sz="2800"/>
              <a:t>không có</a:t>
            </a:r>
          </a:p>
          <a:p>
            <a:r>
              <a:rPr lang="en-US" sz="2800">
                <a:solidFill>
                  <a:srgbClr val="0070C0"/>
                </a:solidFill>
              </a:rPr>
              <a:t>Đầu ra: </a:t>
            </a:r>
            <a:r>
              <a:rPr lang="en-US" sz="2800"/>
              <a:t>không có</a:t>
            </a:r>
            <a:endParaRPr lang="en-US" sz="2800">
              <a:solidFill>
                <a:srgbClr val="0070C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6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D340C7E2-7D99-F082-EB07-6B2062C0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Nguyên mẫu hàm 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0BA77D8-38D7-19E8-E4BF-A12F05F9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84"/>
            <a:ext cx="10515600" cy="5301916"/>
          </a:xfrm>
        </p:spPr>
        <p:txBody>
          <a:bodyPr/>
          <a:lstStyle/>
          <a:p>
            <a:r>
              <a:rPr lang="en-US"/>
              <a:t>Thông thường người ta thường đặt phần tiêu đề hàm/nguyên mẫu hàm (</a:t>
            </a:r>
            <a:r>
              <a:rPr lang="en-US">
                <a:solidFill>
                  <a:srgbClr val="FF0000"/>
                </a:solidFill>
              </a:rPr>
              <a:t>prototype</a:t>
            </a:r>
            <a:r>
              <a:rPr lang="en-US"/>
              <a:t>) trên hàm main và phần định nghĩa hàm dưới hàm main.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void XuatTong (int x, int y); </a:t>
            </a:r>
            <a:r>
              <a:rPr lang="en-US" sz="2700">
                <a:solidFill>
                  <a:srgbClr val="FF0000"/>
                </a:solidFill>
                <a:latin typeface="Consolas" panose="020B0609020204030204" pitchFamily="49" charset="0"/>
              </a:rPr>
              <a:t>// prototype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int main(){ . . . }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void XuatTong(int x, int y){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printf(“%d cong %d bang %d”, x, y, x + y);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08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0DC47F-7A5A-F1B4-7D45-B0047010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cách truyền đối số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A8215DF-2CC7-F674-424B-AA1A09C9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400">
                <a:solidFill>
                  <a:srgbClr val="0070C0"/>
                </a:solidFill>
              </a:rPr>
              <a:t>Truyền giá trị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/>
              <a:t>Truyền đối số cho hàm ở </a:t>
            </a:r>
            <a:r>
              <a:rPr lang="en-US" sz="3200">
                <a:solidFill>
                  <a:srgbClr val="FF0000"/>
                </a:solidFill>
              </a:rPr>
              <a:t>dạng giá trị.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/>
              <a:t>Có thể truyền hằng, biến, biểu thức nhưng </a:t>
            </a:r>
            <a:r>
              <a:rPr lang="en-US" sz="3200">
                <a:solidFill>
                  <a:srgbClr val="FF0000"/>
                </a:solidFill>
              </a:rPr>
              <a:t>hàm sẽ chỉ nhận giá trị</a:t>
            </a:r>
            <a:r>
              <a:rPr lang="en-US" sz="320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/>
              <a:t>Được sử dụng khi </a:t>
            </a:r>
            <a:r>
              <a:rPr lang="en-US" sz="3200">
                <a:solidFill>
                  <a:srgbClr val="FF0000"/>
                </a:solidFill>
              </a:rPr>
              <a:t>không có nhu cầu thay đổi giá trị của tham số </a:t>
            </a:r>
            <a:r>
              <a:rPr lang="en-US" sz="3200"/>
              <a:t>sau khi thực hiện hàm.</a:t>
            </a:r>
          </a:p>
        </p:txBody>
      </p:sp>
    </p:spTree>
    <p:extLst>
      <p:ext uri="{BB962C8B-B14F-4D97-AF65-F5344CB8AC3E}">
        <p14:creationId xmlns:p14="http://schemas.microsoft.com/office/powerpoint/2010/main" val="385495571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Nhập môn lập trình_Buổi 2_Mảng 2 chiều</Template>
  <TotalTime>193</TotalTime>
  <Words>1459</Words>
  <Application>Microsoft Office PowerPoint</Application>
  <PresentationFormat>Màn hình rộng</PresentationFormat>
  <Paragraphs>174</Paragraphs>
  <Slides>28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28</vt:i4>
      </vt:variant>
    </vt:vector>
  </HeadingPairs>
  <TitlesOfParts>
    <vt:vector size="33" baseType="lpstr">
      <vt:lpstr>Arial</vt:lpstr>
      <vt:lpstr>Consolas</vt:lpstr>
      <vt:lpstr>Source Sans Pro</vt:lpstr>
      <vt:lpstr>Wingdings</vt:lpstr>
      <vt:lpstr>FunkyShapesVTI</vt:lpstr>
      <vt:lpstr>Nhập môn lập trình</vt:lpstr>
      <vt:lpstr>Hàm  </vt:lpstr>
      <vt:lpstr>Khái niệm</vt:lpstr>
      <vt:lpstr>Các bước viết hàm</vt:lpstr>
      <vt:lpstr>Các bước viết hàm (Ví dụ 1)</vt:lpstr>
      <vt:lpstr>Các bước viết hàm (Ví dụ 2)</vt:lpstr>
      <vt:lpstr>Các bước viết hàm (Ví dụ 3)</vt:lpstr>
      <vt:lpstr>Nguyên mẫu hàm </vt:lpstr>
      <vt:lpstr>Các cách truyền đối số</vt:lpstr>
      <vt:lpstr>Truyền giá trị (ví dụ)</vt:lpstr>
      <vt:lpstr>Các cách truyền đối số</vt:lpstr>
      <vt:lpstr>Truyền tham chiếu (ví dụ)</vt:lpstr>
      <vt:lpstr>Các cách truyền đối số</vt:lpstr>
      <vt:lpstr>Truyền tham chiếu (ví dụ)</vt:lpstr>
      <vt:lpstr>Lưu ý khi truyền đối số</vt:lpstr>
      <vt:lpstr>Lời gọi hàm</vt:lpstr>
      <vt:lpstr>Lời gọi hàm (ví dụ)</vt:lpstr>
      <vt:lpstr>Practice</vt:lpstr>
      <vt:lpstr>Bài tập</vt:lpstr>
      <vt:lpstr>1d array</vt:lpstr>
      <vt:lpstr>Khái niệm cơ bản</vt:lpstr>
      <vt:lpstr>Truyền mảng cho hàm</vt:lpstr>
      <vt:lpstr>Lời gọi hàm</vt:lpstr>
      <vt:lpstr>Practice</vt:lpstr>
      <vt:lpstr>Một số bài tập cơ bản</vt:lpstr>
      <vt:lpstr>Bài 5</vt:lpstr>
      <vt:lpstr>Bài tập bổ sung</vt:lpstr>
      <vt:lpstr>Goodbye!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lập trình</dc:title>
  <dc:creator>tran thai</dc:creator>
  <cp:lastModifiedBy>tran thai</cp:lastModifiedBy>
  <cp:revision>5</cp:revision>
  <dcterms:created xsi:type="dcterms:W3CDTF">2023-12-23T07:45:57Z</dcterms:created>
  <dcterms:modified xsi:type="dcterms:W3CDTF">2023-12-26T10:14:30Z</dcterms:modified>
</cp:coreProperties>
</file>