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5C66F-395D-4F5F-B844-D798C8F27DF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141EC-16CA-4418-9BCA-A13921FC8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/>
              <a:t>Lưu ý: các đề thi mẫu đều chỉ mang tính chất tham khảo.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141EC-16CA-4418-9BCA-A13921FC84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/>
              <a:t>Lưu ý: các đề thi mẫu đều chỉ mang tính chất tham khảo.</a:t>
            </a:r>
          </a:p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141EC-16CA-4418-9BCA-A13921FC84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8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/>
              <a:t>Lưu ý: các đề thi mẫu đều chỉ mang tính chất tham khảo.</a:t>
            </a:r>
          </a:p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141EC-16CA-4418-9BCA-A13921FC84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8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" descr="Ảnh có chứa bầu trời, mây, màu xanh lam, ảnh chụp màn hình&#10;&#10;Mô tả được tạo tự động"/>
          <p:cNvPicPr>
            <a:picLocks noChangeAspect="1"/>
          </p:cNvPicPr>
          <p:nvPr/>
        </p:nvPicPr>
        <p:blipFill rotWithShape="1">
          <a:blip r:embed="rId2"/>
          <a:srcRect l="9311" r="5647" b="-2"/>
          <a:stretch>
            <a:fillRect/>
          </a:stretch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46" name="Group 45"/>
          <p:cNvGrpSpPr>
            <a:grpSpLocks noGrp="1" noUngrp="1" noRot="1" noChangeAspect="1" noMove="1" noResize="1"/>
          </p:cNvGrpSpPr>
          <p:nvPr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7" name="Rectangle 46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7012305" y="584200"/>
            <a:ext cx="4203065" cy="3798570"/>
          </a:xfrm>
        </p:spPr>
        <p:txBody>
          <a:bodyPr>
            <a:normAutofit fontScale="90000"/>
          </a:bodyPr>
          <a:lstStyle/>
          <a:p>
            <a:r>
              <a:rPr lang="en-US"/>
              <a:t>Nhập môn lập trình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en-US"/>
              <a:t>Buổi 2 </a:t>
            </a:r>
          </a:p>
        </p:txBody>
      </p:sp>
      <p:sp>
        <p:nvSpPr>
          <p:cNvPr id="52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Freeform: Shap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Freeform: Shap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0" name="Oval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Oval 6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4" name="Graphic 185"/>
          <p:cNvGrpSpPr>
            <a:grpSpLocks noGrp="1" noUngrp="1" noRot="1" noChangeAspect="1" noMove="1" noResize="1"/>
          </p:cNvGrpSpPr>
          <p:nvPr/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5" name="Freeform: Shape 6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mảng</a:t>
            </a:r>
          </a:p>
        </p:txBody>
      </p:sp>
      <p:pic>
        <p:nvPicPr>
          <p:cNvPr id="5" name="Chỗ dành sẵn cho Nội dung 4" descr="Ảnh có chứa văn bản, Phông chữ, ảnh chụp màn hình, hàng&#10;&#10;Mô tả được tạo tự độ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5773"/>
            <a:ext cx="10515600" cy="482774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Xuất mảng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Yêu cầu: </a:t>
            </a:r>
            <a:r>
              <a:rPr lang="en-US">
                <a:solidFill>
                  <a:srgbClr val="FF0000"/>
                </a:solidFill>
              </a:rPr>
              <a:t>Xuất ra các giá trị trong mảng thành m hàng, n cột</a:t>
            </a:r>
          </a:p>
          <a:p>
            <a:pPr marL="0" indent="0">
              <a:buNone/>
            </a:pPr>
            <a:r>
              <a:rPr lang="en-US"/>
              <a:t>Eg: </a:t>
            </a:r>
          </a:p>
          <a:p>
            <a:pPr marL="0" indent="0">
              <a:buNone/>
            </a:pPr>
            <a:r>
              <a:rPr lang="en-US"/>
              <a:t>Input:   </a:t>
            </a:r>
            <a:r>
              <a:rPr lang="en-US" sz="3000"/>
              <a:t>2 3</a:t>
            </a:r>
          </a:p>
          <a:p>
            <a:pPr marL="0" indent="0">
              <a:buNone/>
            </a:pPr>
            <a:r>
              <a:rPr lang="en-US" sz="3000"/>
              <a:t>	   1 2 3 4 5 6</a:t>
            </a:r>
          </a:p>
          <a:p>
            <a:pPr marL="0" indent="0">
              <a:buNone/>
            </a:pPr>
            <a:r>
              <a:rPr lang="en-US"/>
              <a:t>Output: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3000"/>
              <a:t>1 2 3</a:t>
            </a:r>
          </a:p>
          <a:p>
            <a:pPr marL="0" indent="0">
              <a:buNone/>
            </a:pPr>
            <a:r>
              <a:rPr lang="en-US" sz="3000"/>
              <a:t>	4 5 6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Xuất mảng</a:t>
            </a:r>
          </a:p>
        </p:txBody>
      </p:sp>
      <p:pic>
        <p:nvPicPr>
          <p:cNvPr id="5" name="Chỗ dành sẵn cho Nội dung 4" descr="Ảnh có chứa văn bản, Phông chữ, ảnh chụp màn hình, hà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480218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kiếm một phần tử trong mảng 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Yêu cầu: </a:t>
            </a:r>
            <a:r>
              <a:rPr lang="en-US">
                <a:solidFill>
                  <a:srgbClr val="FF0000"/>
                </a:solidFill>
              </a:rPr>
              <a:t>Tìm xem phần tử x có nằm trong mảng hay không, nếu có trả về 1, ngược lại trả về 0.</a:t>
            </a:r>
          </a:p>
          <a:p>
            <a:endParaRPr lang="en-US"/>
          </a:p>
          <a:p>
            <a:r>
              <a:rPr lang="en-US"/>
              <a:t>Ý tưởng: Duyệt từng phần tử trong mảng a, nếu phần tử đang xét </a:t>
            </a:r>
            <a:r>
              <a:rPr lang="en-US">
                <a:solidFill>
                  <a:srgbClr val="FF0000"/>
                </a:solidFill>
              </a:rPr>
              <a:t>bằng với x thì trả về 1</a:t>
            </a:r>
            <a:r>
              <a:rPr lang="en-US"/>
              <a:t>, nếu không thì tiếp tục duyệt tiếp cho đến hết mảng. Nếu sau khi duyệt hết mảng nhưng vẫn </a:t>
            </a:r>
            <a:r>
              <a:rPr lang="en-US">
                <a:solidFill>
                  <a:srgbClr val="FF0000"/>
                </a:solidFill>
              </a:rPr>
              <a:t>không tìm được phần tử bằng x =&gt; trả về 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kiếm một phần tử trong mảng </a:t>
            </a:r>
          </a:p>
        </p:txBody>
      </p:sp>
      <p:pic>
        <p:nvPicPr>
          <p:cNvPr id="5" name="Chỗ dành sẵn cho Nội dung 4" descr="Ảnh có chứa văn bản, Phông chữ, ảnh chụp màn hình, hàng&#10;&#10;Mô tả được tạo tự độ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599" cy="480218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tra tính chất của mảng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Yêu cầu: </a:t>
            </a:r>
            <a:r>
              <a:rPr lang="en-US">
                <a:solidFill>
                  <a:srgbClr val="FF0000"/>
                </a:solidFill>
              </a:rPr>
              <a:t>Kiểm tra mảng a có toàn là số nguyên tố hay không</a:t>
            </a:r>
          </a:p>
          <a:p>
            <a:r>
              <a:rPr lang="en-US"/>
              <a:t>Ý tưởng: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Cách 1: </a:t>
            </a:r>
            <a:r>
              <a:rPr lang="en-US">
                <a:solidFill>
                  <a:srgbClr val="FF0000"/>
                </a:solidFill>
              </a:rPr>
              <a:t>Đếm số lượng số nguyên tố</a:t>
            </a:r>
            <a:r>
              <a:rPr lang="en-US"/>
              <a:t> trong mảng, nếu số lượng này </a:t>
            </a:r>
            <a:r>
              <a:rPr lang="en-US">
                <a:solidFill>
                  <a:srgbClr val="FF0000"/>
                </a:solidFill>
              </a:rPr>
              <a:t>bằng với m*n</a:t>
            </a:r>
            <a:r>
              <a:rPr lang="en-US"/>
              <a:t> thì mảng toàn số nguyên tố.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Cách 2: </a:t>
            </a:r>
            <a:r>
              <a:rPr lang="en-US">
                <a:solidFill>
                  <a:srgbClr val="FF0000"/>
                </a:solidFill>
              </a:rPr>
              <a:t>Đếm số lượng số không phải là số nguyên tố</a:t>
            </a:r>
            <a:r>
              <a:rPr lang="en-US"/>
              <a:t> trong mảng, nếu số lượng này bằng 0 thì mảng toàn số nguyên tố.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Cách 3: 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tra tính chất của mảng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35784"/>
            <a:ext cx="10515600" cy="4808855"/>
          </a:xfrm>
        </p:spPr>
        <p:txBody>
          <a:bodyPr/>
          <a:lstStyle/>
          <a:p>
            <a:r>
              <a:rPr lang="en-US" sz="3000">
                <a:solidFill>
                  <a:srgbClr val="0070C0"/>
                </a:solidFill>
              </a:rPr>
              <a:t>Hint: Hàm kiểm tra số nguyên tố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bool Check_SNT(int n){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for(int i = 2; i &lt;= sqrt(n); i++)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	if(n % i == 0)  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		return false;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tổng các phần tử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Yêu cầu: </a:t>
            </a:r>
            <a:r>
              <a:rPr lang="en-US">
                <a:solidFill>
                  <a:srgbClr val="FF0000"/>
                </a:solidFill>
              </a:rPr>
              <a:t>Tính tổng các phần tử chẵn trên đường chéo phụ của ma trận n*n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giá trị lớn nhất của ma trận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Yêu cầu: </a:t>
            </a:r>
            <a:r>
              <a:rPr lang="en-US">
                <a:solidFill>
                  <a:srgbClr val="FF0000"/>
                </a:solidFill>
              </a:rPr>
              <a:t>Cho ma trận n*n, hãy tìm giá trị lớn nhất của ma trận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giá trị nhỏ nhất của ma trận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/>
          <a:lstStyle/>
          <a:p>
            <a:r>
              <a:rPr lang="en-US"/>
              <a:t>Yêu cầu: </a:t>
            </a:r>
            <a:r>
              <a:rPr lang="en-US">
                <a:solidFill>
                  <a:srgbClr val="FF0000"/>
                </a:solidFill>
              </a:rPr>
              <a:t>Cho ma trận n*n, hãy tìm giá trị dương nhỏ nhất ở phía trên đường chéo chính và đếm số lượng số đó xuất hiện trong ma trận.</a:t>
            </a:r>
          </a:p>
          <a:p>
            <a:pPr marL="0" indent="0">
              <a:buNone/>
            </a:pPr>
            <a:r>
              <a:rPr lang="en-US"/>
              <a:t>Eg:</a:t>
            </a:r>
          </a:p>
          <a:p>
            <a:pPr marL="0" indent="0">
              <a:buNone/>
            </a:pPr>
            <a:r>
              <a:rPr lang="en-US"/>
              <a:t>Input: 4				Output:  2</a:t>
            </a:r>
          </a:p>
          <a:p>
            <a:pPr marL="0" indent="0">
              <a:buNone/>
            </a:pPr>
            <a:r>
              <a:rPr lang="en-US"/>
              <a:t>2  3  4  </a:t>
            </a:r>
            <a:r>
              <a:rPr lang="en-US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/>
              <a:t>0  9  5  3</a:t>
            </a:r>
          </a:p>
          <a:p>
            <a:pPr marL="0" indent="0">
              <a:buNone/>
            </a:pPr>
            <a:r>
              <a:rPr lang="en-US"/>
              <a:t>1  2  3  </a:t>
            </a:r>
            <a:r>
              <a:rPr lang="en-US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/>
              <a:t>9  8  2  6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/>
          <p:cNvGrpSpPr>
            <a:grpSpLocks noGrp="1" noUngrp="1" noRot="1" noChangeAspect="1" noMove="1" noResize="1"/>
          </p:cNvGrpSpPr>
          <p:nvPr/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/>
          <p:cNvGrpSpPr>
            <a:grpSpLocks noGrp="1" noUngrp="1" noRot="1" noChangeAspect="1" noMove="1" noResize="1"/>
          </p:cNvGrpSpPr>
          <p:nvPr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21" name="Rectangle 20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77119" y="810623"/>
            <a:ext cx="4429556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cap="all" spc="1500">
                <a:ea typeface="Source Sans Pro SemiBold" panose="020B0603030403020204" pitchFamily="34" charset="0"/>
              </a:rPr>
              <a:t>2D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788" r="6474" b="3"/>
          <a:stretch>
            <a:fillRect/>
          </a:stretch>
        </p:blipFill>
        <p:spPr>
          <a:xfrm>
            <a:off x="6359308" y="470930"/>
            <a:ext cx="4833901" cy="5696169"/>
          </a:xfrm>
          <a:prstGeom prst="rect">
            <a:avLst/>
          </a:prstGeom>
          <a:ln w="28575">
            <a:noFill/>
          </a:ln>
        </p:spPr>
      </p:pic>
      <p:sp>
        <p:nvSpPr>
          <p:cNvPr id="26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762917" y="937735"/>
            <a:ext cx="891066" cy="89106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185"/>
          <p:cNvGrpSpPr>
            <a:grpSpLocks noGrp="1" noUngrp="1" noRot="1" noChangeAspect="1" noMove="1" noResize="1"/>
          </p:cNvGrpSpPr>
          <p:nvPr/>
        </p:nvGrpSpPr>
        <p:grpSpPr>
          <a:xfrm>
            <a:off x="5858306" y="236085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1" name="Freeform: Shape 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162610" y="5308473"/>
            <a:ext cx="445835" cy="44583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thi mẫu 1 (mảng 2 chiều)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2507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Nhập vào ma trận vuông có 2 ≤ n ≤ 10 phần tử, nếu n không thuộc khoảng đó thì nhập lại đến khi đúng.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0.5đ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Xuất ra ma trận vừa nhập.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0.5đ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trung bình cộng các phần tử chẵn trên đường chéo phụ.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1.0đ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hàm tính tổng các phần tử là số chính phương nằm trên đường chéo phụ của ma trận.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1.5đ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Viết hàm tính tổng các phần tử là số đối xứng nằm ở tam giác trên đường chéo phụ của ma trận.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1.5đ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thi mẫu 2 (mảng 2 chiều)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Nhập vào ma trận vuông có 2 ≤ n ≤ 10 phần tử, nếu n không thuộc khoảng đó thì nhập lại đến khi đúng.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0.5đ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Xuất ra ma trận vừa nhập.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0.5đ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Tìm phần tử nhỏ nhất trên đường chéo chính và xuất ra số lần xuất hiện của phần tử đó.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1.5đ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giá trị các phần tử là số hoàn hảo trong ma trận (nếu có).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1.5đ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hàm kiểm tra tại dòng k thì ma trận có tăng dần không? Nếu có, in ra “YES”, ngược lại in ra “NO”.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1.0đ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Đề thi mẫu 3 (Mảng 2 chiều)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Nhập vào ma trận vuông có 2 ≤ n ≤ 10 phần tử, nếu n không thuộc khoảng đó thì nhập lại đến khi đúng.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0.5đ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Xuất ra ma trận vừa nhập.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0.5đ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trung bình cộng các phần tử lẻ trên đường chéo chính.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1.5đ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ra màn hình các phần tử là số đối xứng trong ma trận (nếu có).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1.5đ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Xuất ra màn hình phần tử có giá trị nhỏ nhất tại các vị trí hàng chẵn, cột lẻ trong ma trận. 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1.0đ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 trận vuông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phần tử đường chéo chính: </a:t>
            </a:r>
            <a:r>
              <a:rPr lang="en-US" b="1">
                <a:solidFill>
                  <a:srgbClr val="FF0000"/>
                </a:solidFill>
              </a:rPr>
              <a:t>dòng = cột</a:t>
            </a:r>
          </a:p>
          <a:p>
            <a:r>
              <a:rPr lang="en-US"/>
              <a:t>Các phần tử nằm phía dưới đường chéo chính: </a:t>
            </a:r>
            <a:r>
              <a:rPr lang="en-US" b="1">
                <a:solidFill>
                  <a:srgbClr val="FF0000"/>
                </a:solidFill>
              </a:rPr>
              <a:t>dòng &gt; cột</a:t>
            </a:r>
          </a:p>
          <a:p>
            <a:r>
              <a:rPr lang="en-US"/>
              <a:t>Các phần tử nằm phía trên đường chéo chính: </a:t>
            </a:r>
            <a:r>
              <a:rPr lang="en-US" b="1">
                <a:solidFill>
                  <a:srgbClr val="FF0000"/>
                </a:solidFill>
              </a:rPr>
              <a:t>dòng &lt; cột</a:t>
            </a:r>
          </a:p>
          <a:p>
            <a:endParaRPr lang="en-US" b="1"/>
          </a:p>
          <a:p>
            <a:r>
              <a:rPr lang="en-US"/>
              <a:t>Các phần tử đường chéo phụ: </a:t>
            </a:r>
            <a:r>
              <a:rPr lang="en-US" b="1">
                <a:solidFill>
                  <a:srgbClr val="FF0000"/>
                </a:solidFill>
              </a:rPr>
              <a:t>dòng + cột = n - 1</a:t>
            </a:r>
          </a:p>
          <a:p>
            <a:r>
              <a:rPr lang="en-US"/>
              <a:t>Các phần tử nằm phía dưới đường chéo phụ: </a:t>
            </a:r>
            <a:r>
              <a:rPr lang="en-US" b="1">
                <a:solidFill>
                  <a:srgbClr val="FF0000"/>
                </a:solidFill>
              </a:rPr>
              <a:t>dòng + cột &gt; n - 1</a:t>
            </a:r>
          </a:p>
          <a:p>
            <a:r>
              <a:rPr lang="en-US"/>
              <a:t>Các phần tử nằm phía trên đường chéo phụ: </a:t>
            </a:r>
            <a:r>
              <a:rPr lang="en-US" b="1">
                <a:solidFill>
                  <a:srgbClr val="FF0000"/>
                </a:solidFill>
              </a:rPr>
              <a:t>dòng + cột &lt; n – 1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mảng cho hàm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/>
              <a:t>Tham số kiểu mảng trong khai báo hàm </a:t>
            </a:r>
            <a:r>
              <a:rPr lang="en-US">
                <a:solidFill>
                  <a:srgbClr val="FF0000"/>
                </a:solidFill>
              </a:rPr>
              <a:t>giống như khai báo biến mảng.</a:t>
            </a:r>
          </a:p>
          <a:p>
            <a:pPr marL="0" indent="0">
              <a:buNone/>
            </a:pPr>
            <a:r>
              <a:rPr lang="en-US"/>
              <a:t>Eg: </a:t>
            </a:r>
            <a:r>
              <a:rPr lang="en-US" sz="2700">
                <a:latin typeface="Consolas" panose="020B0609020204030204" pitchFamily="49" charset="0"/>
              </a:rPr>
              <a:t>void NhapMaTran(int a[50][100]);</a:t>
            </a:r>
          </a:p>
          <a:p>
            <a:r>
              <a:rPr lang="en-US">
                <a:solidFill>
                  <a:schemeClr val="accent6"/>
                </a:solidFill>
              </a:rPr>
              <a:t>Có thể bỏ số lượng phần tử chiều thứ 2 hoặc con trỏ.</a:t>
            </a:r>
          </a:p>
          <a:p>
            <a:r>
              <a:rPr lang="en-US"/>
              <a:t>Mảng có thể </a:t>
            </a:r>
            <a:r>
              <a:rPr lang="en-US">
                <a:solidFill>
                  <a:schemeClr val="accent6"/>
                </a:solidFill>
              </a:rPr>
              <a:t>thay đổi nội dung sau khi thực hiện hàm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Eg: </a:t>
            </a:r>
            <a:r>
              <a:rPr lang="en-US" sz="2700">
                <a:latin typeface="Consolas" panose="020B0609020204030204" pitchFamily="49" charset="0"/>
              </a:rPr>
              <a:t>void NhapMaTran(int a[][100]);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   void NhapMaTran(int (*a)[100]);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mảng cho hàm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/>
              <a:t>Số lượng phần tử thực sự truyền qua biến khác</a:t>
            </a:r>
          </a:p>
          <a:p>
            <a:pPr marL="0" indent="0">
              <a:buNone/>
            </a:pPr>
            <a:r>
              <a:rPr lang="en-US"/>
              <a:t>Eg: </a:t>
            </a:r>
            <a:r>
              <a:rPr lang="en-US" sz="2700">
                <a:latin typeface="Consolas" panose="020B0609020204030204" pitchFamily="49" charset="0"/>
              </a:rPr>
              <a:t>void XuatMaTran(int a[50][100], int m, int n);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   void XuatMaTran(int a[][100], int m, int n);</a:t>
            </a:r>
          </a:p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Lời gọi hàm</a:t>
            </a:r>
          </a:p>
          <a:p>
            <a:pPr marL="0" indent="0">
              <a:buNone/>
            </a:pP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mảng cho hàm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NhapMaTran(int a[][100], int &amp;m, int &amp;n);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void XuatMaTran(int a[][100], int m, int n);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int a[50][100], m, n; 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NhapMaTran(a, m, n); 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	XuatMaTran(a, m, n); </a:t>
            </a:r>
          </a:p>
          <a:p>
            <a:pPr marL="0" indent="0">
              <a:buNone/>
            </a:pPr>
            <a:r>
              <a:rPr lang="en-US" sz="2700">
                <a:latin typeface="Consolas" panose="020B0609020204030204" pitchFamily="49" charset="0"/>
              </a:rPr>
              <a:t>}</a:t>
            </a:r>
            <a:endParaRPr lang="en-US" sz="27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185"/>
          <p:cNvGrpSpPr>
            <a:grpSpLocks noGrp="1" noUngrp="1" noRot="1" noChangeAspect="1" noMove="1" noResize="1"/>
          </p:cNvGrpSpPr>
          <p:nvPr/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Oval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A grey room full of question marks with an opening going out"/>
          <p:cNvPicPr>
            <a:picLocks noChangeAspect="1"/>
          </p:cNvPicPr>
          <p:nvPr/>
        </p:nvPicPr>
        <p:blipFill rotWithShape="1">
          <a:blip r:embed="rId2"/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588045" y="0"/>
            <a:ext cx="7603955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aphic 190"/>
          <p:cNvGrpSpPr>
            <a:grpSpLocks noGrp="1" noUngrp="1" noRot="1" noChangeAspect="1" noMove="1" noResize="1"/>
          </p:cNvGrpSpPr>
          <p:nvPr/>
        </p:nvGrpSpPr>
        <p:grpSpPr>
          <a:xfrm>
            <a:off x="10525182" y="82749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62" name="Freeform: Shape 61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/>
          <p:cNvGrpSpPr>
            <a:grpSpLocks noGrp="1" noUngrp="1" noRot="1" noChangeAspect="1" noMove="1" noResize="1"/>
          </p:cNvGrpSpPr>
          <p:nvPr/>
        </p:nvGrpSpPr>
        <p:grpSpPr>
          <a:xfrm>
            <a:off x="6624467" y="533549"/>
            <a:ext cx="5356040" cy="5343028"/>
            <a:chOff x="739960" y="1925092"/>
            <a:chExt cx="4376696" cy="4366063"/>
          </a:xfrm>
        </p:grpSpPr>
        <p:sp>
          <p:nvSpPr>
            <p:cNvPr id="66" name="Oval 65"/>
            <p:cNvSpPr/>
            <p:nvPr/>
          </p:nvSpPr>
          <p:spPr>
            <a:xfrm>
              <a:off x="828562" y="2003061"/>
              <a:ext cx="4288094" cy="4288094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17929" y="2003061"/>
              <a:ext cx="4288094" cy="4288094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8" name="Oval 67"/>
            <p:cNvSpPr/>
            <p:nvPr/>
          </p:nvSpPr>
          <p:spPr>
            <a:xfrm>
              <a:off x="739960" y="1925092"/>
              <a:ext cx="4288094" cy="428809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293343" y="1251285"/>
            <a:ext cx="4055829" cy="2177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cap="all" spc="1500">
                <a:ea typeface="Source Sans Pro SemiBold" panose="020B0603030403020204" pitchFamily="34" charset="0"/>
              </a:rPr>
              <a:t>Practice</a:t>
            </a:r>
          </a:p>
        </p:txBody>
      </p:sp>
      <p:sp>
        <p:nvSpPr>
          <p:cNvPr id="70" name="Oval 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709032" y="5254879"/>
            <a:ext cx="474046" cy="474046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bài toán cơ bản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/>
              <a:t>Nhập mảng</a:t>
            </a:r>
          </a:p>
          <a:p>
            <a:r>
              <a:rPr lang="en-US"/>
              <a:t>Xuất mảng</a:t>
            </a:r>
          </a:p>
          <a:p>
            <a:r>
              <a:rPr lang="en-US"/>
              <a:t>Tìm kiếm một phần tử trong mảng</a:t>
            </a:r>
          </a:p>
          <a:p>
            <a:r>
              <a:rPr lang="en-US"/>
              <a:t>Kiểm tra tính chất của mảng</a:t>
            </a:r>
          </a:p>
          <a:p>
            <a:r>
              <a:rPr lang="vi-VN"/>
              <a:t>Tính tổng các phần tử trên</a:t>
            </a:r>
            <a:r>
              <a:rPr lang="en-US"/>
              <a:t> </a:t>
            </a:r>
            <a:r>
              <a:rPr lang="vi-VN"/>
              <a:t>dòng/cột/toàn</a:t>
            </a:r>
            <a:r>
              <a:rPr lang="en-US"/>
              <a:t> </a:t>
            </a:r>
            <a:r>
              <a:rPr lang="vi-VN"/>
              <a:t>ma trận/đường chéo chính/nửa trên/nửa</a:t>
            </a:r>
            <a:r>
              <a:rPr lang="en-US"/>
              <a:t> </a:t>
            </a:r>
            <a:r>
              <a:rPr lang="vi-VN"/>
              <a:t>dưới</a:t>
            </a:r>
            <a:endParaRPr lang="en-US"/>
          </a:p>
          <a:p>
            <a:r>
              <a:rPr lang="vi-VN"/>
              <a:t>Tìm giá trị nhỏ nhất/lớn nhất của</a:t>
            </a:r>
            <a:r>
              <a:rPr lang="en-US"/>
              <a:t> </a:t>
            </a:r>
            <a:r>
              <a:rPr lang="vi-VN"/>
              <a:t>mảng</a:t>
            </a:r>
            <a:endParaRPr lang="en-US"/>
          </a:p>
          <a:p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Nhập mảng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Yêu cầu: </a:t>
            </a:r>
            <a:r>
              <a:rPr lang="en-US">
                <a:solidFill>
                  <a:srgbClr val="FF0000"/>
                </a:solidFill>
              </a:rPr>
              <a:t>Nhập mảng a, m dòng, n cột.</a:t>
            </a:r>
          </a:p>
          <a:p>
            <a:r>
              <a:rPr lang="en-US"/>
              <a:t>Ý tưởng: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Nhập số lượng phần tử thật sự m, n của mỗi chiều.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/>
              <a:t>Nhập từng phần tử từ a[0][0] -&gt; a[m-1][n-1].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1209</Words>
  <Application>Microsoft Office PowerPoint</Application>
  <PresentationFormat>Màn hình rộng</PresentationFormat>
  <Paragraphs>111</Paragraphs>
  <Slides>22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Source Sans Pro</vt:lpstr>
      <vt:lpstr>Times New Roman</vt:lpstr>
      <vt:lpstr>Wingdings</vt:lpstr>
      <vt:lpstr>FunkyShapesVTI</vt:lpstr>
      <vt:lpstr>Nhập môn lập trình</vt:lpstr>
      <vt:lpstr>2D array</vt:lpstr>
      <vt:lpstr>Ma trận vuông</vt:lpstr>
      <vt:lpstr>Truyền mảng cho hàm</vt:lpstr>
      <vt:lpstr>Truyền mảng cho hàm</vt:lpstr>
      <vt:lpstr>Truyền mảng cho hàm</vt:lpstr>
      <vt:lpstr>Practice</vt:lpstr>
      <vt:lpstr>Một số bài toán cơ bản</vt:lpstr>
      <vt:lpstr>Nhập mảng</vt:lpstr>
      <vt:lpstr>Nhập mảng</vt:lpstr>
      <vt:lpstr>Xuất mảng</vt:lpstr>
      <vt:lpstr>Xuất mảng</vt:lpstr>
      <vt:lpstr>Tìm kiếm một phần tử trong mảng </vt:lpstr>
      <vt:lpstr>Tìm kiếm một phần tử trong mảng </vt:lpstr>
      <vt:lpstr>Kiểm tra tính chất của mảng</vt:lpstr>
      <vt:lpstr>Kiểm tra tính chất của mảng</vt:lpstr>
      <vt:lpstr>Tính tổng các phần tử</vt:lpstr>
      <vt:lpstr>Tìm giá trị lớn nhất của ma trận</vt:lpstr>
      <vt:lpstr>Tìm giá trị nhỏ nhất của ma trận</vt:lpstr>
      <vt:lpstr>Đề thi mẫu 1 (mảng 2 chiều)</vt:lpstr>
      <vt:lpstr>Đề thi mẫu 2 (mảng 2 chiều)</vt:lpstr>
      <vt:lpstr>Đề thi mẫu 3 (Mảng 2 chiều)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lập trình</dc:title>
  <dc:creator>tran thai</dc:creator>
  <cp:lastModifiedBy>tran thai</cp:lastModifiedBy>
  <cp:revision>12</cp:revision>
  <dcterms:created xsi:type="dcterms:W3CDTF">2023-12-22T09:38:00Z</dcterms:created>
  <dcterms:modified xsi:type="dcterms:W3CDTF">2023-12-26T16:16:19Z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42A761A722BA47A1818C629882597104_12</vt:lpwstr>
  </property>
  <property fmtid="{D5CDD505-2E9C-101B-9397-08002B2CF9AE}" pid="3" name="KSOProductBuildVer">
    <vt:lpwstr>1033-12.2.0.13359</vt:lpwstr>
  </property>
</Properties>
</file>