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Darker Grotesque Medium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Fira Sans Condensed Medium"/>
      <p:regular r:id="rId52"/>
      <p:bold r:id="rId53"/>
      <p:italic r:id="rId54"/>
      <p:boldItalic r:id="rId55"/>
    </p:embeddedFont>
    <p:embeddedFont>
      <p:font typeface="Fira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0" roundtripDataSignature="AMtx7mjn2kJAq4959LPjHinueu9zv03j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7E68B-C96F-409B-9CD7-C058D196BAAB}">
  <a:tblStyle styleId="{8C97E68B-C96F-409B-9CD7-C058D196BAA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DarkerGrotesqueMedium-bold.fntdata"/><Relationship Id="rId45" Type="http://schemas.openxmlformats.org/officeDocument/2006/relationships/font" Target="fonts/DarkerGrotesque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ebasNeue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FiraSansCondensedMedium-bold.fntdata"/><Relationship Id="rId52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FiraSans-bold.fntdata"/><Relationship Id="rId12" Type="http://schemas.openxmlformats.org/officeDocument/2006/relationships/slide" Target="slides/slide7.xml"/><Relationship Id="rId56" Type="http://schemas.openxmlformats.org/officeDocument/2006/relationships/font" Target="fonts/FiraSans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843fb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843fb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2320500" y="1153000"/>
            <a:ext cx="4503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entury Gothic"/>
              <a:buNone/>
              <a:defRPr b="0" sz="7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2176500" y="3456100"/>
            <a:ext cx="479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2719500" y="1918690"/>
            <a:ext cx="3705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49"/>
          <p:cNvSpPr txBox="1"/>
          <p:nvPr>
            <p:ph idx="2" type="title"/>
          </p:nvPr>
        </p:nvSpPr>
        <p:spPr>
          <a:xfrm>
            <a:off x="3140702" y="690650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49"/>
          <p:cNvSpPr txBox="1"/>
          <p:nvPr>
            <p:ph idx="1" type="subTitle"/>
          </p:nvPr>
        </p:nvSpPr>
        <p:spPr>
          <a:xfrm>
            <a:off x="3140700" y="3426325"/>
            <a:ext cx="2862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1388100" y="1241075"/>
            <a:ext cx="6367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50"/>
          <p:cNvSpPr txBox="1"/>
          <p:nvPr>
            <p:ph idx="1" type="subTitle"/>
          </p:nvPr>
        </p:nvSpPr>
        <p:spPr>
          <a:xfrm>
            <a:off x="2328750" y="3562825"/>
            <a:ext cx="4486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AutoNum type="arabicPeriod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 txBox="1"/>
          <p:nvPr>
            <p:ph type="title"/>
          </p:nvPr>
        </p:nvSpPr>
        <p:spPr>
          <a:xfrm>
            <a:off x="1543370" y="1370800"/>
            <a:ext cx="243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42"/>
          <p:cNvSpPr txBox="1"/>
          <p:nvPr>
            <p:ph idx="2" type="title"/>
          </p:nvPr>
        </p:nvSpPr>
        <p:spPr>
          <a:xfrm>
            <a:off x="884000" y="1470575"/>
            <a:ext cx="659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1543386" y="1804925"/>
            <a:ext cx="2722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2"/>
          <p:cNvSpPr txBox="1"/>
          <p:nvPr>
            <p:ph idx="3" type="title"/>
          </p:nvPr>
        </p:nvSpPr>
        <p:spPr>
          <a:xfrm>
            <a:off x="5537187" y="1370800"/>
            <a:ext cx="243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2"/>
          <p:cNvSpPr txBox="1"/>
          <p:nvPr>
            <p:ph idx="4" type="title"/>
          </p:nvPr>
        </p:nvSpPr>
        <p:spPr>
          <a:xfrm>
            <a:off x="4877826" y="1470575"/>
            <a:ext cx="659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2"/>
          <p:cNvSpPr txBox="1"/>
          <p:nvPr>
            <p:ph idx="5" type="subTitle"/>
          </p:nvPr>
        </p:nvSpPr>
        <p:spPr>
          <a:xfrm>
            <a:off x="5537203" y="1804925"/>
            <a:ext cx="2722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2"/>
          <p:cNvSpPr txBox="1"/>
          <p:nvPr>
            <p:ph idx="6" type="title"/>
          </p:nvPr>
        </p:nvSpPr>
        <p:spPr>
          <a:xfrm>
            <a:off x="1543370" y="2869150"/>
            <a:ext cx="243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42"/>
          <p:cNvSpPr txBox="1"/>
          <p:nvPr>
            <p:ph idx="7" type="title"/>
          </p:nvPr>
        </p:nvSpPr>
        <p:spPr>
          <a:xfrm>
            <a:off x="884000" y="2968925"/>
            <a:ext cx="659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2"/>
          <p:cNvSpPr txBox="1"/>
          <p:nvPr>
            <p:ph idx="8" type="subTitle"/>
          </p:nvPr>
        </p:nvSpPr>
        <p:spPr>
          <a:xfrm>
            <a:off x="1543386" y="3303275"/>
            <a:ext cx="2722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2"/>
          <p:cNvSpPr txBox="1"/>
          <p:nvPr>
            <p:ph idx="9" type="title"/>
          </p:nvPr>
        </p:nvSpPr>
        <p:spPr>
          <a:xfrm>
            <a:off x="5537187" y="2869150"/>
            <a:ext cx="243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2"/>
          <p:cNvSpPr txBox="1"/>
          <p:nvPr>
            <p:ph idx="13" type="title"/>
          </p:nvPr>
        </p:nvSpPr>
        <p:spPr>
          <a:xfrm>
            <a:off x="4877826" y="2968925"/>
            <a:ext cx="659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2"/>
          <p:cNvSpPr txBox="1"/>
          <p:nvPr>
            <p:ph idx="14" type="subTitle"/>
          </p:nvPr>
        </p:nvSpPr>
        <p:spPr>
          <a:xfrm>
            <a:off x="5537203" y="3303275"/>
            <a:ext cx="2722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2"/>
          <p:cNvSpPr txBox="1"/>
          <p:nvPr>
            <p:ph idx="15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4645500" y="1918690"/>
            <a:ext cx="3705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3"/>
          <p:cNvSpPr txBox="1"/>
          <p:nvPr>
            <p:ph idx="2" type="title"/>
          </p:nvPr>
        </p:nvSpPr>
        <p:spPr>
          <a:xfrm>
            <a:off x="5066702" y="690650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43"/>
          <p:cNvSpPr txBox="1"/>
          <p:nvPr>
            <p:ph idx="1" type="subTitle"/>
          </p:nvPr>
        </p:nvSpPr>
        <p:spPr>
          <a:xfrm>
            <a:off x="5066700" y="3426325"/>
            <a:ext cx="2862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idx="1" type="subTitle"/>
          </p:nvPr>
        </p:nvSpPr>
        <p:spPr>
          <a:xfrm>
            <a:off x="969900" y="2581220"/>
            <a:ext cx="3352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2" type="subTitle"/>
          </p:nvPr>
        </p:nvSpPr>
        <p:spPr>
          <a:xfrm>
            <a:off x="4821900" y="2581220"/>
            <a:ext cx="3352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44"/>
          <p:cNvSpPr txBox="1"/>
          <p:nvPr>
            <p:ph idx="3" type="subTitle"/>
          </p:nvPr>
        </p:nvSpPr>
        <p:spPr>
          <a:xfrm>
            <a:off x="1289375" y="3028900"/>
            <a:ext cx="27132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44"/>
          <p:cNvSpPr txBox="1"/>
          <p:nvPr>
            <p:ph idx="4" type="subTitle"/>
          </p:nvPr>
        </p:nvSpPr>
        <p:spPr>
          <a:xfrm>
            <a:off x="5141400" y="3028900"/>
            <a:ext cx="27132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44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4645500" y="1918690"/>
            <a:ext cx="37050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45"/>
          <p:cNvSpPr txBox="1"/>
          <p:nvPr>
            <p:ph idx="2" type="title"/>
          </p:nvPr>
        </p:nvSpPr>
        <p:spPr>
          <a:xfrm>
            <a:off x="5066702" y="690650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45"/>
          <p:cNvSpPr txBox="1"/>
          <p:nvPr>
            <p:ph idx="1" type="subTitle"/>
          </p:nvPr>
        </p:nvSpPr>
        <p:spPr>
          <a:xfrm>
            <a:off x="5066700" y="3426325"/>
            <a:ext cx="2862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/>
          <p:nvPr>
            <p:ph type="title"/>
          </p:nvPr>
        </p:nvSpPr>
        <p:spPr>
          <a:xfrm>
            <a:off x="720000" y="260336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8"/>
          <p:cNvSpPr txBox="1"/>
          <p:nvPr>
            <p:ph idx="1" type="subTitle"/>
          </p:nvPr>
        </p:nvSpPr>
        <p:spPr>
          <a:xfrm>
            <a:off x="720000" y="3048425"/>
            <a:ext cx="2336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48"/>
          <p:cNvSpPr txBox="1"/>
          <p:nvPr>
            <p:ph idx="2" type="title"/>
          </p:nvPr>
        </p:nvSpPr>
        <p:spPr>
          <a:xfrm>
            <a:off x="3403800" y="260336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8"/>
          <p:cNvSpPr txBox="1"/>
          <p:nvPr>
            <p:ph idx="3" type="subTitle"/>
          </p:nvPr>
        </p:nvSpPr>
        <p:spPr>
          <a:xfrm>
            <a:off x="3403800" y="3048425"/>
            <a:ext cx="2336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48"/>
          <p:cNvSpPr txBox="1"/>
          <p:nvPr>
            <p:ph idx="4" type="title"/>
          </p:nvPr>
        </p:nvSpPr>
        <p:spPr>
          <a:xfrm>
            <a:off x="6087600" y="260336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48"/>
          <p:cNvSpPr txBox="1"/>
          <p:nvPr>
            <p:ph idx="5" type="subTitle"/>
          </p:nvPr>
        </p:nvSpPr>
        <p:spPr>
          <a:xfrm>
            <a:off x="6087600" y="3048425"/>
            <a:ext cx="2336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48"/>
          <p:cNvSpPr txBox="1"/>
          <p:nvPr>
            <p:ph idx="6" type="title"/>
          </p:nvPr>
        </p:nvSpPr>
        <p:spPr>
          <a:xfrm>
            <a:off x="720000" y="3527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arker Grotesque Medium"/>
              <a:buChar char="●"/>
              <a:defRPr b="0" i="0" sz="18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○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arker Grotesque Medium"/>
              <a:buChar char="■"/>
              <a:defRPr b="0" i="0" sz="1400" u="none" cap="none" strike="noStrike">
                <a:solidFill>
                  <a:schemeClr val="dk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11936" y="1072512"/>
            <a:ext cx="7120128" cy="179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-VN" sz="5400">
                <a:solidFill>
                  <a:srgbClr val="161A38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XÂY DỰNG WEBSITE</a:t>
            </a:r>
            <a:br>
              <a:rPr lang="vi-VN" sz="5400">
                <a:solidFill>
                  <a:srgbClr val="161A38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vi-VN" sz="5400">
                <a:solidFill>
                  <a:srgbClr val="161A38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QUẢN LÝ DU LỊCH</a:t>
            </a:r>
            <a:endParaRPr sz="5400">
              <a:solidFill>
                <a:srgbClr val="161A38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944624" y="528515"/>
            <a:ext cx="5254752" cy="543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vi-VN" sz="2000" u="none" cap="none" strike="noStrike">
                <a:solidFill>
                  <a:srgbClr val="161A38"/>
                </a:solidFill>
                <a:latin typeface="Fira Sans"/>
                <a:ea typeface="Fira Sans"/>
                <a:cs typeface="Fira Sans"/>
                <a:sym typeface="Fira Sans"/>
              </a:rPr>
              <a:t>Quản lý dự án công nghệ thông tin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2286000" y="2677918"/>
            <a:ext cx="4572000" cy="96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161A38"/>
                </a:solidFill>
                <a:latin typeface="Fira Sans"/>
                <a:ea typeface="Fira Sans"/>
                <a:cs typeface="Fira Sans"/>
                <a:sym typeface="Fira Sans"/>
              </a:rPr>
              <a:t>Nhóm 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2000" u="none" cap="none" strike="noStrike">
                <a:solidFill>
                  <a:srgbClr val="161A38"/>
                </a:solidFill>
                <a:latin typeface="Fira Sans"/>
                <a:ea typeface="Fira Sans"/>
                <a:cs typeface="Fira Sans"/>
                <a:sym typeface="Fira Sans"/>
              </a:rPr>
              <a:t>GVHD: Nguyễn Quốc Việt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9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159" name="Google Shape;159;p9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160" name="Google Shape;160;p9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" name="Google Shape;161;p9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162" name="Google Shape;162;p9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5" name="Google Shape;165;p9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LẬP KẾ HOẠCH WBS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02</a:t>
              </a:r>
            </a:p>
          </p:txBody>
        </p:sp>
      </p:grpSp>
      <p:graphicFrame>
        <p:nvGraphicFramePr>
          <p:cNvPr id="167" name="Google Shape;167;p9"/>
          <p:cNvGraphicFramePr/>
          <p:nvPr/>
        </p:nvGraphicFramePr>
        <p:xfrm>
          <a:off x="1283835" y="1291039"/>
          <a:ext cx="3000000" cy="3000000"/>
        </p:xfrm>
        <a:graphic>
          <a:graphicData uri="http://schemas.openxmlformats.org/drawingml/2006/table">
            <a:tbl>
              <a:tblPr bandRow="1" firstCol="1" firstRow="1">
                <a:gradFill>
                  <a:gsLst>
                    <a:gs pos="0">
                      <a:srgbClr val="BACFFF"/>
                    </a:gs>
                    <a:gs pos="35000">
                      <a:srgbClr val="CDDCFF"/>
                    </a:gs>
                    <a:gs pos="100000">
                      <a:srgbClr val="EAF1FF"/>
                    </a:gs>
                  </a:gsLst>
                  <a:lin ang="16200000" scaled="0"/>
                </a:gradFill>
                <a:tableStyleId>{8C97E68B-C96F-409B-9CD7-C058D196BAAB}</a:tableStyleId>
              </a:tblPr>
              <a:tblGrid>
                <a:gridCol w="809050"/>
                <a:gridCol w="3914100"/>
                <a:gridCol w="1853175"/>
              </a:tblGrid>
              <a:tr h="44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b="1" sz="18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b="1" sz="18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 (ngày)</a:t>
                      </a:r>
                      <a:endParaRPr b="1" sz="18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Dự Án Thiết Kế Web Quản Lý Du Lịch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Kế hoạch 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Xác định 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Xây dựng 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Kiểm thử 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Triển khai 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0"/>
          <p:cNvGraphicFramePr/>
          <p:nvPr/>
        </p:nvGraphicFramePr>
        <p:xfrm>
          <a:off x="485779" y="4381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461000"/>
                <a:gridCol w="796675"/>
                <a:gridCol w="3129150"/>
                <a:gridCol w="1975100"/>
                <a:gridCol w="975350"/>
                <a:gridCol w="835150"/>
              </a:tblGrid>
              <a:tr h="27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 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778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Dự Án Thiết Kế Web Quản Lý Du Lịch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Kế hoạch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347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Xác định xem loại hình website du lịch theme, tông màu phù hợp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Lập danh sách các chức năng website du lịch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Lập kế hoạch sử dụng chi phí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Nhựt Hào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347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Khảo sát người dùng về những điều mà họ muốn website phải có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Trương Nguyễn Trường Duy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Phỏng vấn khách hàng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Lập phạm vi dự 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Lập phạm vi rủi ro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Giả định rủi ro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Giải pháp xử lý rủi ro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Lập phạm vi 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1.1.6.3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Lập phạm vi chi phí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  <a:tr h="1625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Ký kết hợp đồng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0350" marL="503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11"/>
          <p:cNvGraphicFramePr/>
          <p:nvPr/>
        </p:nvGraphicFramePr>
        <p:xfrm>
          <a:off x="340318" y="1236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03200"/>
                <a:gridCol w="714600"/>
                <a:gridCol w="3486900"/>
                <a:gridCol w="1841000"/>
                <a:gridCol w="865625"/>
                <a:gridCol w="952025"/>
              </a:tblGrid>
              <a:tr h="45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189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Xác định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189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Phát triển yêu cầu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189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Xác định yêu cầu cần có của hệ thống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Nhựt Hào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379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Phân tích dữ liệu đưa vào hệ thống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Trương Nguyễn Trường Duy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Phát triển thiết kế mức quan niệm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Thiết kế dữ liệu mức quan niệm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Thiết kế quy trình mức quan niệm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Phát triển thiết kế kiến trúc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Đánh giá phương pháp thiết kế web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84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Lựa chọn phương pháp thiết kế web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Lập hóa đơn nguyên vật liệu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Mua sắm tài nguyên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1.2.5.1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Thuê nguồn nhân lực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54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1.2.5.2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Mua phần cứng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2584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1.2.5.3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Mua phần mềm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Nhựt Hào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  <a:tr h="5108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1.2.5.4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Thuê các thiết bị truyền thông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Trương Nguyễn Trường Duy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5975" marL="459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12"/>
          <p:cNvGraphicFramePr/>
          <p:nvPr/>
        </p:nvGraphicFramePr>
        <p:xfrm>
          <a:off x="353567" y="3894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512075"/>
                <a:gridCol w="963175"/>
                <a:gridCol w="3352800"/>
                <a:gridCol w="1499625"/>
                <a:gridCol w="1072900"/>
                <a:gridCol w="10363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Xây dựng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Thiết kế cơ sở dữ liệu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4661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Phân tích dữ liệu đưa vào database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4661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mô hình quan hệ thực thể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mô hình quan hệ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Xây dựng các bảng dữ liệu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Xác định khóa chính các bảng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3852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Xác định khóa ngoại các bảng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2330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Phân quyền mức cơ sở dữ liệu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4661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Viết các trigger cho các bảng dữ liệu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  <a:tr h="4661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1.3.1.6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Viết các procedure, function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2750" marL="627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13"/>
          <p:cNvGraphicFramePr/>
          <p:nvPr/>
        </p:nvGraphicFramePr>
        <p:xfrm>
          <a:off x="161543" y="2231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36875"/>
                <a:gridCol w="796975"/>
                <a:gridCol w="4114000"/>
                <a:gridCol w="1708225"/>
                <a:gridCol w="623450"/>
                <a:gridCol w="941375"/>
              </a:tblGrid>
              <a:tr h="45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Xây dựng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Thiết kế giao diện người dùng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3124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Phác thảo, mô tả màn hình giao diện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thành viên nhóm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Chuẩn bị các tài nguyên phụ trợ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3145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Thiết kế giao diện và xử lý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chủ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464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Đặt tour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3237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Đặt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464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Travel tips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Đăng nhập/đăng ký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71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giới thiệu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quản lý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464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thanh toán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  <a:tr h="2324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1.3.2.3.9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kế giao diện trang giới thiệu Tour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43625" marL="436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14"/>
          <p:cNvGraphicFramePr/>
          <p:nvPr/>
        </p:nvGraphicFramePr>
        <p:xfrm>
          <a:off x="409017" y="825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08425"/>
                <a:gridCol w="755900"/>
                <a:gridCol w="3834975"/>
                <a:gridCol w="1649625"/>
                <a:gridCol w="593675"/>
                <a:gridCol w="883350"/>
              </a:tblGrid>
              <a:tr h="62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Xây dựng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Xây dựng các chức năng hệ thống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đăng nhập, đăng ký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đặt tour du lịch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4192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đặt phòng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332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đánh giá du lịch.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4192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tìm kiếm tour du lịch.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tìm kiếm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đăng Travel tips.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thanh toán.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khách sạn.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phòng.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Blog.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464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comment.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890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tour.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1738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user.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1738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1.3.4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Cài đặt hệ thống 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15"/>
          <p:cNvGraphicFramePr/>
          <p:nvPr/>
        </p:nvGraphicFramePr>
        <p:xfrm>
          <a:off x="409017" y="825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08425"/>
                <a:gridCol w="755900"/>
                <a:gridCol w="3834975"/>
                <a:gridCol w="1649625"/>
                <a:gridCol w="593675"/>
                <a:gridCol w="883350"/>
              </a:tblGrid>
              <a:tr h="62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Xây dựng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Xây dựng các chức năng hệ thống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đăng nhập, đăng ký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đặt tour du lịch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4192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đặt phòng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3329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đánh giá du lịch.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4192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tìm kiếm tour du lịch.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tìm kiếm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đăng Travel tips.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1.3.3.8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thanh toán.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khách sạn.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phòng.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096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Blog.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464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comment.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28902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tour.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1738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1.3.3.14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Xây dựng chức năng quản lý user.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1000" marL="51000"/>
                </a:tc>
              </a:tr>
              <a:tr h="17380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1.3.4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Cài đặt hệ thống 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b="0" i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6"/>
          <p:cNvGraphicFramePr/>
          <p:nvPr/>
        </p:nvGraphicFramePr>
        <p:xfrm>
          <a:off x="310517" y="9779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15350"/>
                <a:gridCol w="988275"/>
                <a:gridCol w="3255275"/>
                <a:gridCol w="1792225"/>
                <a:gridCol w="865625"/>
                <a:gridCol w="1006225"/>
              </a:tblGrid>
              <a:tr h="64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Kiểm thử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Thực thi kiểm thử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Kiểm thử hệ thống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Kiểm thử các chức năng cơ bản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Đăng nhập / Đăng ký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Tìm kiếm tour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Đặt tour du lịch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Đặt phòng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1.4.1.1.1.5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Travel trips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Kiểm thử chức năng quản lý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Quản lý Blog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Quản lý comment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Quản lý phòng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Quản lý tour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  <a:tr h="172950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1.4.1.1.2.5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Quản lý khách sạn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53575" marL="5357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17"/>
          <p:cNvGraphicFramePr/>
          <p:nvPr/>
        </p:nvGraphicFramePr>
        <p:xfrm>
          <a:off x="284061" y="49179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516875"/>
                <a:gridCol w="861425"/>
                <a:gridCol w="3698475"/>
                <a:gridCol w="1669800"/>
                <a:gridCol w="866150"/>
                <a:gridCol w="963175"/>
              </a:tblGrid>
              <a:tr h="103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Kiểm thử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Kiểm thử hiệu suất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Xử lý đồng thời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Lê Thị Đinh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Xử lý lượng truy cập lớn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Văn Cương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Kiểm thử s</a:t>
                      </a:r>
                      <a:r>
                        <a:rPr lang="vi-VN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ự</a:t>
                      </a: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chấp nhận của người dùng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1.4.1.3.1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Kiểm thử quy trình nghiệp vụ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1.4.1.3.2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Kiểm thử chức năng cơ bản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1.4.1.3.3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Kiểm thử chức năng quản lý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Phân tích lỗi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1.4.2.1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Chức năng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Ngọc Toản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1.4.2.2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Nghiệp vụ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18"/>
          <p:cNvGraphicFramePr/>
          <p:nvPr/>
        </p:nvGraphicFramePr>
        <p:xfrm>
          <a:off x="397435" y="49179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{8C97E68B-C96F-409B-9CD7-C058D196BAAB}</a:tableStyleId>
              </a:tblPr>
              <a:tblGrid>
                <a:gridCol w="602800"/>
                <a:gridCol w="865125"/>
                <a:gridCol w="3547875"/>
                <a:gridCol w="1852175"/>
                <a:gridCol w="776475"/>
                <a:gridCol w="704675"/>
              </a:tblGrid>
              <a:tr h="103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Nội dung công việc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Người thực hiện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Thời gian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(ngày)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Công việc trước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Triển khai 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b="1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97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Bàn giao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Hỗ trợ đào tạo các chức năng quản lý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Phước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Hỗ trợ đào tạo các chức năng cơ bản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Thị Linh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Viết tài liệu hướng dẫn sử dụng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Văn Toán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1.5.1.4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Phần cứng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102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1.5.1.4.1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Thiết lập phần cứng cần thiết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Nhựt Hào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1.5.1.5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Phần mềm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1.5.1.5.1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Nhập dữ liệu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Đỗ Hải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105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1.5.1.5.2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Cài đặt máy chủ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 Nhựt Hào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  <a:tr h="216875">
                <a:tc>
                  <a:txBody>
                    <a:bodyPr/>
                    <a:lstStyle/>
                    <a:p>
                      <a:pPr indent="121285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106</a:t>
                      </a:r>
                      <a:endParaRPr b="0"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1.5.1.5.3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Cài đặt trang web lên máy chủ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Võ Thành Đô 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cap="none" strike="noStrike">
                          <a:solidFill>
                            <a:srgbClr val="0E112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101</a:t>
                      </a:r>
                      <a:endParaRPr sz="1400" u="none" cap="none" strike="noStrike">
                        <a:solidFill>
                          <a:srgbClr val="0E112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7200" marL="672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539399" y="277821"/>
            <a:ext cx="80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32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DANH SÁCH THÀNH VIÊN</a:t>
            </a:r>
            <a:endParaRPr sz="3200"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descr="Icon&#10;&#10;Description automatically generated"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035" y="1139479"/>
            <a:ext cx="694877" cy="6948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1627630" y="1886457"/>
            <a:ext cx="22276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600" u="none" cap="none" strike="noStrike">
                <a:solidFill>
                  <a:srgbClr val="030617"/>
                </a:solidFill>
                <a:latin typeface="Roboto"/>
                <a:ea typeface="Roboto"/>
                <a:cs typeface="Roboto"/>
                <a:sym typeface="Roboto"/>
              </a:rPr>
              <a:t>19521460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30617"/>
                </a:solidFill>
                <a:latin typeface="Roboto"/>
                <a:ea typeface="Roboto"/>
                <a:cs typeface="Roboto"/>
                <a:sym typeface="Roboto"/>
              </a:rPr>
              <a:t>Đỗ Hải</a:t>
            </a:r>
            <a:endParaRPr b="1" i="0" sz="1800" u="none" cap="none" strike="noStrike">
              <a:solidFill>
                <a:srgbClr val="0306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171379" y="1886457"/>
            <a:ext cx="207297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19521365</a:t>
            </a:r>
            <a:endParaRPr b="1" i="0" sz="1600" u="none" cap="none" strike="noStrike">
              <a:solidFill>
                <a:srgbClr val="0306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Võ Thành Đô</a:t>
            </a:r>
            <a:endParaRPr b="1" i="0" sz="1800" u="none" cap="none" strike="noStrike">
              <a:solidFill>
                <a:srgbClr val="0306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489135" y="3471810"/>
            <a:ext cx="343745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600" u="none" cap="none" strike="noStrike">
                <a:solidFill>
                  <a:srgbClr val="030617"/>
                </a:solidFill>
                <a:latin typeface="Roboto"/>
                <a:ea typeface="Roboto"/>
                <a:cs typeface="Roboto"/>
                <a:sym typeface="Roboto"/>
              </a:rPr>
              <a:t>19521437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30617"/>
                </a:solidFill>
                <a:latin typeface="Roboto"/>
                <a:ea typeface="Roboto"/>
                <a:cs typeface="Roboto"/>
                <a:sym typeface="Roboto"/>
              </a:rPr>
              <a:t>Trương Nguyễn Trường Duy</a:t>
            </a:r>
            <a:endParaRPr b="1" i="0" sz="1800" u="none" cap="none" strike="noStrike">
              <a:solidFill>
                <a:srgbClr val="0306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on&#10;&#10;Description automatically generated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425" y="1076415"/>
            <a:ext cx="694877" cy="694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034" y="2669305"/>
            <a:ext cx="694877" cy="69487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1179605" y="3471810"/>
            <a:ext cx="312373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19521478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Nhựt Hào</a:t>
            </a:r>
            <a:endParaRPr b="1" i="0" sz="1800" u="none" cap="none" strike="noStrike">
              <a:solidFill>
                <a:srgbClr val="0306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on&#10;&#10;Description automatically generated"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0424" y="2697125"/>
            <a:ext cx="694877" cy="69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744512" y="1979400"/>
            <a:ext cx="550698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CHI PHÍ, THỜI GIAN </a:t>
            </a:r>
            <a:endParaRPr sz="4800">
              <a:solidFill>
                <a:srgbClr val="0E1125"/>
              </a:solidFill>
            </a:endParaRPr>
          </a:p>
        </p:txBody>
      </p:sp>
      <p:sp>
        <p:nvSpPr>
          <p:cNvPr id="218" name="Google Shape;218;p19"/>
          <p:cNvSpPr txBox="1"/>
          <p:nvPr>
            <p:ph idx="2" type="title"/>
          </p:nvPr>
        </p:nvSpPr>
        <p:spPr>
          <a:xfrm>
            <a:off x="5066702" y="827172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03.</a:t>
            </a:r>
            <a:endParaRPr sz="6600">
              <a:solidFill>
                <a:srgbClr val="0E112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716962" y="929441"/>
            <a:ext cx="7139781" cy="3611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Chi phí dự kiến: 25,000 USD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Chi phí tối đa: 30,000 USD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đó: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4" name="Google Shape;224;p20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225" name="Google Shape;225;p20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226" name="Google Shape;226;p20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7" name="Google Shape;227;p20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228" name="Google Shape;228;p20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0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0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1" name="Google Shape;231;p20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CHI PHÍ, THỜI GIAN</a:t>
              </a:r>
              <a:endParaRPr b="0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03</a:t>
              </a:r>
            </a:p>
          </p:txBody>
        </p:sp>
      </p:grpSp>
      <p:sp>
        <p:nvSpPr>
          <p:cNvPr id="233" name="Google Shape;233;p20"/>
          <p:cNvSpPr txBox="1"/>
          <p:nvPr/>
        </p:nvSpPr>
        <p:spPr>
          <a:xfrm>
            <a:off x="352424" y="929441"/>
            <a:ext cx="34636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Chi phí ước tính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2072537" y="2156882"/>
            <a:ext cx="5288962" cy="263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lương của nhân viên chính thức là 10 USD/giờ.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lương của nhân viên thuê là 5 USD/giờ.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mua phần cứng 10000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mua phần mềm 4000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thuê thiết bị 3000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−"/>
            </a:pPr>
            <a:r>
              <a:rPr b="0" i="0" lang="vi-V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ăn uống, chỗ ở, di chuyển  4000 USD.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16962" y="1051087"/>
            <a:ext cx="7139781" cy="337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−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lương của nhân viên là 7840 USD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−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mua phần cứng 10000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−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mua phần mềm 5000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−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thuê thiết bị 2000 USD.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−"/>
            </a:pP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Tiền ăn uống, chỗ ở, di chuyển  3190 USD.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Tổng chi phí thực tế: </a:t>
            </a:r>
            <a:r>
              <a:rPr b="0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28,030 USD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" name="Google Shape;240;p21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241" name="Google Shape;241;p21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242" name="Google Shape;242;p21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" name="Google Shape;243;p21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244" name="Google Shape;244;p21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1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1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47" name="Google Shape;247;p21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CHI PHÍ, THỜI GIAN</a:t>
              </a:r>
              <a:endParaRPr b="0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03</a:t>
              </a:r>
            </a:p>
          </p:txBody>
        </p:sp>
      </p:grpSp>
      <p:sp>
        <p:nvSpPr>
          <p:cNvPr id="249" name="Google Shape;249;p21"/>
          <p:cNvSpPr txBox="1"/>
          <p:nvPr/>
        </p:nvSpPr>
        <p:spPr>
          <a:xfrm>
            <a:off x="352424" y="929441"/>
            <a:ext cx="34636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Chi phí thực tế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2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255" name="Google Shape;255;p22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256" name="Google Shape;256;p22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7" name="Google Shape;257;p22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258" name="Google Shape;258;p22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2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2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61" name="Google Shape;261;p22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CHI PHÍ, THỜI GIAN</a:t>
              </a:r>
              <a:endParaRPr b="0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03</a:t>
              </a:r>
            </a:p>
          </p:txBody>
        </p:sp>
      </p:grpSp>
      <p:sp>
        <p:nvSpPr>
          <p:cNvPr id="263" name="Google Shape;263;p22"/>
          <p:cNvSpPr txBox="1"/>
          <p:nvPr/>
        </p:nvSpPr>
        <p:spPr>
          <a:xfrm>
            <a:off x="352424" y="929441"/>
            <a:ext cx="34636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Thời gian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1035180" y="1490209"/>
            <a:ext cx="61762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vi-V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 dự kiến: 55 ngày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vi-V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 tối đa: 75 ngày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vi-V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 thực tế:  60 ngày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-145632" y="1979401"/>
            <a:ext cx="5522304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XỬ LÝ SỰ CỐ</a:t>
            </a:r>
            <a:endParaRPr sz="4800"/>
          </a:p>
        </p:txBody>
      </p:sp>
      <p:sp>
        <p:nvSpPr>
          <p:cNvPr id="270" name="Google Shape;270;p23"/>
          <p:cNvSpPr txBox="1"/>
          <p:nvPr>
            <p:ph idx="2" type="title"/>
          </p:nvPr>
        </p:nvSpPr>
        <p:spPr>
          <a:xfrm>
            <a:off x="1184220" y="729636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04.</a:t>
            </a:r>
            <a:endParaRPr sz="6600">
              <a:solidFill>
                <a:srgbClr val="0E112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4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276" name="Google Shape;276;p24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277" name="Google Shape;277;p24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" name="Google Shape;278;p24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279" name="Google Shape;279;p24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2" name="Google Shape;282;p24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284" name="Google Shape;284;p24"/>
          <p:cNvSpPr txBox="1"/>
          <p:nvPr/>
        </p:nvSpPr>
        <p:spPr>
          <a:xfrm>
            <a:off x="0" y="977203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công việc hoàn thành trễ so với kế hoạch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653138" y="1601262"/>
            <a:ext cx="689371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Mô tả: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Nhân viên Lê Thị Đinh hoàn thành công việc kiểm thử tìm kiếm tour trễ hơn so với kế hoạch.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Tác động: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Ảnh hưởng thời gian các công việc sau.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5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291" name="Google Shape;291;p25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292" name="Google Shape;292;p25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" name="Google Shape;293;p25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294" name="Google Shape;294;p25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5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5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97" name="Google Shape;297;p25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299" name="Google Shape;299;p25"/>
          <p:cNvSpPr txBox="1"/>
          <p:nvPr/>
        </p:nvSpPr>
        <p:spPr>
          <a:xfrm>
            <a:off x="0" y="819276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công việc hoàn thành trễ so với kế hoạch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642540" y="1252646"/>
            <a:ext cx="7916243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1. Điều phối nhân viên hỗ trợ công việc.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Tận dụng thời gian và nhân lực để rút ngắn thời gian trễ hạn.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Hạn chế: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Nhân viên nhận thêm công việc mất thời gian tìm hiểu, lên ý tưởng nên có thể hoàn thành trễ so với kế hoạch.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8" name="Google Shape;308;p26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09" name="Google Shape;309;p26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2" name="Google Shape;312;p26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314" name="Google Shape;314;p26"/>
          <p:cNvSpPr txBox="1"/>
          <p:nvPr/>
        </p:nvSpPr>
        <p:spPr>
          <a:xfrm>
            <a:off x="0" y="819276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công việc hoàn thành trễ so với kế hoạch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642540" y="1252646"/>
            <a:ext cx="791624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2. Yêu cầu nhân viên Lê Thị Đinh tăng ca.</a:t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Nhân viên nắm rõ được tiến độ bản thân không gây ảnh hưởng nhân viên khác.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Hạn chế: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Giảm hiệu suất làm việc,  ảnh hưởng công việc sau.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21" name="Google Shape;321;p27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22" name="Google Shape;322;p27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3" name="Google Shape;323;p27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24" name="Google Shape;324;p27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7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27" name="Google Shape;327;p27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05</a:t>
              </a:r>
            </a:p>
          </p:txBody>
        </p:sp>
      </p:grpSp>
      <p:sp>
        <p:nvSpPr>
          <p:cNvPr id="329" name="Google Shape;329;p27"/>
          <p:cNvSpPr txBox="1"/>
          <p:nvPr/>
        </p:nvSpPr>
        <p:spPr>
          <a:xfrm>
            <a:off x="0" y="977203"/>
            <a:ext cx="7571232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nhân viên xin nghỉ trong quá trình triển khai dự án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616562" y="1539174"/>
            <a:ext cx="7856878" cy="1351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880745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Mô tả: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Nhân viên Võ Văn Toàn xin nghỉ khi đã đi được ½ dự án.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902335" rtl="0" algn="l">
              <a:lnSpc>
                <a:spcPct val="148000"/>
              </a:lnSpc>
              <a:spcBef>
                <a:spcPts val="64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Tác động: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Thiếu người thực hiện kế hoạch. Gây ra sự chậm trễ kế hoạch.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8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36" name="Google Shape;336;p28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37" name="Google Shape;337;p28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" name="Google Shape;338;p28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39" name="Google Shape;339;p28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8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28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2" name="Google Shape;342;p28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344" name="Google Shape;344;p28"/>
          <p:cNvSpPr txBox="1"/>
          <p:nvPr/>
        </p:nvSpPr>
        <p:spPr>
          <a:xfrm>
            <a:off x="0" y="794323"/>
            <a:ext cx="7571232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nhân viên xin nghỉ trong quá trình triển khai dự án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558489" y="1394239"/>
            <a:ext cx="7975911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1. Gặp mặt nhân viên Võ Văn Toàn, thảo luận về vấn đề, giúp đỡ và tìm ra hướng giải quyết vấn đề.</a:t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Dự án có thể tiếp tục thực hiện bình thường.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Nhược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Nhân viên nếu quyết định tiếp tục, tinh thần tập trung sẽ không còn cao như ban đầu, có thể gây ảnh hưởng đến chất lượng công việc.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293972" y="1370800"/>
            <a:ext cx="309867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01. TỔNG QUAN DỰ ÁN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7" name="Google Shape;87;p3"/>
          <p:cNvSpPr txBox="1"/>
          <p:nvPr>
            <p:ph idx="3" type="title"/>
          </p:nvPr>
        </p:nvSpPr>
        <p:spPr>
          <a:xfrm>
            <a:off x="4983007" y="1370800"/>
            <a:ext cx="3222209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02. </a:t>
            </a:r>
            <a:r>
              <a:rPr lang="vi-VN" sz="24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LẬP KẾ HOẠCH </a:t>
            </a:r>
            <a:r>
              <a:rPr lang="vi-V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WBS</a:t>
            </a:r>
            <a:endParaRPr sz="16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8" name="Google Shape;88;p3"/>
          <p:cNvSpPr txBox="1"/>
          <p:nvPr>
            <p:ph idx="6" type="title"/>
          </p:nvPr>
        </p:nvSpPr>
        <p:spPr>
          <a:xfrm>
            <a:off x="1293972" y="2243171"/>
            <a:ext cx="309867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03.</a:t>
            </a:r>
            <a:r>
              <a:rPr lang="vi-V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CHI PHÍ, THỜI GIAN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9" name="Google Shape;89;p3"/>
          <p:cNvSpPr txBox="1"/>
          <p:nvPr>
            <p:ph idx="9" type="title"/>
          </p:nvPr>
        </p:nvSpPr>
        <p:spPr>
          <a:xfrm>
            <a:off x="4983006" y="2243171"/>
            <a:ext cx="2953986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04. XỬ LÝ SỰ CỐ</a:t>
            </a:r>
            <a:endParaRPr/>
          </a:p>
        </p:txBody>
      </p:sp>
      <p:sp>
        <p:nvSpPr>
          <p:cNvPr id="90" name="Google Shape;90;p3"/>
          <p:cNvSpPr txBox="1"/>
          <p:nvPr>
            <p:ph idx="15" type="title"/>
          </p:nvPr>
        </p:nvSpPr>
        <p:spPr>
          <a:xfrm>
            <a:off x="720000" y="245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vi-VN" sz="32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NỘI</a:t>
            </a:r>
            <a:r>
              <a:rPr lang="vi-VN" sz="30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DUNG</a:t>
            </a:r>
            <a:endParaRPr sz="30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293971" y="3115542"/>
            <a:ext cx="3160361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0" i="0" lang="vi-VN" sz="2400" u="none" cap="none" strike="noStrik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05. DEMO SẢN PHẨM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4983007" y="3115542"/>
            <a:ext cx="2953986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0" i="0" lang="vi-VN" sz="2400" u="none" cap="none" strike="noStrik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06. TỔNG KẾT DỰ ÁN</a:t>
            </a:r>
            <a:endParaRPr b="0" i="0" sz="2400" u="none" cap="none" strike="noStrike"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51" name="Google Shape;351;p29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52" name="Google Shape;352;p29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" name="Google Shape;353;p29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54" name="Google Shape;354;p29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57" name="Google Shape;357;p29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359" name="Google Shape;359;p29"/>
          <p:cNvSpPr txBox="1"/>
          <p:nvPr/>
        </p:nvSpPr>
        <p:spPr>
          <a:xfrm>
            <a:off x="0" y="794323"/>
            <a:ext cx="7571232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nhân viên xin nghỉ trong quá trình triển khai dự án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558489" y="1394239"/>
            <a:ext cx="778083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2. Tìm nhân viên mới thay thế</a:t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Giảm bớt áp lực về thời gian và công việc cho các nhân viên khác.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Nhược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Mất thời gian cho việc bàn giao, thích ứng công việc với nhân viên mới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0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67" name="Google Shape;367;p30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8" name="Google Shape;368;p30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69" name="Google Shape;369;p30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30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30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72" name="Google Shape;372;p30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374" name="Google Shape;374;p30"/>
          <p:cNvSpPr txBox="1"/>
          <p:nvPr/>
        </p:nvSpPr>
        <p:spPr>
          <a:xfrm>
            <a:off x="0" y="794323"/>
            <a:ext cx="7571232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nhân viên xin nghỉ trong quá trình triển khai dự án</a:t>
            </a:r>
            <a:endParaRPr b="1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558489" y="1394239"/>
            <a:ext cx="7571232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20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3. Phân chia lại công việc cho nhân viên trong nhóm một cách hợp lý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Tận dụng thời gian và nhân lực để rút ngắn thời gian trễ hạn.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Nhược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Khả năng hoàn thành tốt công việc không cao, các nhân viên khác trong nhóm phải làm thêm các phần mới, gây áp lực về thời gian và tinh thần. 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1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81" name="Google Shape;381;p31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82" name="Google Shape;382;p31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3" name="Google Shape;383;p31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84" name="Google Shape;384;p31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87" name="Google Shape;387;p31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389" name="Google Shape;389;p31"/>
          <p:cNvSpPr txBox="1"/>
          <p:nvPr/>
        </p:nvSpPr>
        <p:spPr>
          <a:xfrm>
            <a:off x="0" y="977203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nghỉ lễ 30/04 và 01/05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43410" y="1539174"/>
            <a:ext cx="7868202" cy="1296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Mô tả: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 Nhân viên được nghỉ lễ bù vào 2 ngày 02/05 và 03/05.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Tác động: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Gây ảnh hưởng tới thời gian thực hiện các phần công việc tiếp theo của cả nhóm. 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2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396" name="Google Shape;396;p32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397" name="Google Shape;397;p32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8" name="Google Shape;398;p32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399" name="Google Shape;399;p32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32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32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02" name="Google Shape;402;p32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404" name="Google Shape;404;p32"/>
          <p:cNvSpPr txBox="1"/>
          <p:nvPr/>
        </p:nvSpPr>
        <p:spPr>
          <a:xfrm>
            <a:off x="0" y="794323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nghỉ lễ 30/04 và 01/05</a:t>
            </a:r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716962" y="1291039"/>
            <a:ext cx="738225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Tiếp tục công việc sau ngày nghỉ lễ</a:t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Giúp nhân viên có tinh thần làm việc tốt sau khi nghỉ lễ.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Hạn chế: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Dự án trễ tiến độ.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3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411" name="Google Shape;411;p33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412" name="Google Shape;412;p33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" name="Google Shape;413;p33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414" name="Google Shape;414;p33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33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33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17" name="Google Shape;417;p33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XỬ LÝ SỰ CỐ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04</a:t>
              </a:r>
            </a:p>
          </p:txBody>
        </p:sp>
      </p:grpSp>
      <p:sp>
        <p:nvSpPr>
          <p:cNvPr id="419" name="Google Shape;419;p33"/>
          <p:cNvSpPr txBox="1"/>
          <p:nvPr/>
        </p:nvSpPr>
        <p:spPr>
          <a:xfrm>
            <a:off x="0" y="794323"/>
            <a:ext cx="653648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vi-VN" sz="2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Sự cố nghỉ lễ 30/04 và 01/05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716962" y="1291039"/>
            <a:ext cx="738225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Hướng giải quyết: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2. Yêu cầu nhân viên tăng ca để hoàn thành đúng tiến độ.</a:t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Ưu điểm: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Dự án có thể hoàn thành đúng tiến độ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Hạn chế: </a:t>
            </a: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Tăng ca làm giảm hiệu suất làm việc,  ảnh hưởng tới những công việc sau có thể trễ hơn so với kế hoạch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3744512" y="2396339"/>
            <a:ext cx="550698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DEMO SẢN PHẨM</a:t>
            </a:r>
            <a:endParaRPr sz="4800">
              <a:solidFill>
                <a:srgbClr val="0E1125"/>
              </a:solidFill>
            </a:endParaRPr>
          </a:p>
        </p:txBody>
      </p:sp>
      <p:sp>
        <p:nvSpPr>
          <p:cNvPr id="426" name="Google Shape;426;p34"/>
          <p:cNvSpPr txBox="1"/>
          <p:nvPr>
            <p:ph idx="2" type="title"/>
          </p:nvPr>
        </p:nvSpPr>
        <p:spPr>
          <a:xfrm>
            <a:off x="5066702" y="1529250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05.</a:t>
            </a:r>
            <a:endParaRPr sz="6600">
              <a:solidFill>
                <a:srgbClr val="0E112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/>
        </p:nvSpPr>
        <p:spPr>
          <a:xfrm>
            <a:off x="934983" y="2248582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 truy cập: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https://bom.so/QBqa5N</a:t>
            </a:r>
            <a:endParaRPr/>
          </a:p>
        </p:txBody>
      </p:sp>
      <p:grpSp>
        <p:nvGrpSpPr>
          <p:cNvPr id="432" name="Google Shape;432;p35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433" name="Google Shape;433;p35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434" name="Google Shape;434;p35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436" name="Google Shape;436;p35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39" name="Google Shape;439;p35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DEMO SẢN PHẨM</a:t>
              </a:r>
              <a:endParaRPr b="0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05</a:t>
              </a:r>
            </a:p>
          </p:txBody>
        </p:sp>
      </p:grpSp>
      <p:sp>
        <p:nvSpPr>
          <p:cNvPr id="441" name="Google Shape;441;p35"/>
          <p:cNvSpPr txBox="1"/>
          <p:nvPr/>
        </p:nvSpPr>
        <p:spPr>
          <a:xfrm>
            <a:off x="5732778" y="908517"/>
            <a:ext cx="15947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SCAN QR</a:t>
            </a:r>
            <a:endParaRPr/>
          </a:p>
        </p:txBody>
      </p:sp>
      <p:pic>
        <p:nvPicPr>
          <p:cNvPr id="442" name="Google Shape;4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5936" y="1457526"/>
            <a:ext cx="2228447" cy="222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2088511" y="1979400"/>
            <a:ext cx="5096256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TỔNG KẾT DỰ ÁN</a:t>
            </a:r>
            <a:endParaRPr sz="4800"/>
          </a:p>
        </p:txBody>
      </p:sp>
      <p:sp>
        <p:nvSpPr>
          <p:cNvPr id="448" name="Google Shape;448;p36"/>
          <p:cNvSpPr txBox="1"/>
          <p:nvPr>
            <p:ph idx="2" type="title"/>
          </p:nvPr>
        </p:nvSpPr>
        <p:spPr>
          <a:xfrm>
            <a:off x="3140702" y="902018"/>
            <a:ext cx="2991874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06.</a:t>
            </a:r>
            <a:endParaRPr sz="6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7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454" name="Google Shape;454;p37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455" name="Google Shape;455;p37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6" name="Google Shape;456;p37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457" name="Google Shape;457;p37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37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37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0" name="Google Shape;460;p37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vi-VN" sz="3000" u="none" cap="none" strike="noStrike">
                  <a:solidFill>
                    <a:srgbClr val="0E112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TỔNG KẾT DỰ ÁN</a:t>
              </a:r>
              <a:endParaRPr b="1" i="0" sz="30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524256" y="1472723"/>
            <a:ext cx="8095488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vi-VN" sz="50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CẢM ƠN THẦY VÀ</a:t>
            </a:r>
            <a:br>
              <a:rPr lang="vi-VN" sz="50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vi-VN" sz="50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MỌI NGƯỜI ĐÃ THEO DÕI &lt;3</a:t>
            </a:r>
            <a:endParaRPr sz="5000">
              <a:solidFill>
                <a:srgbClr val="0E112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3981964" y="2298803"/>
            <a:ext cx="4996601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TỔNG QUAN DỰ ÁN</a:t>
            </a:r>
            <a:endParaRPr sz="4800">
              <a:solidFill>
                <a:srgbClr val="0E1125"/>
              </a:solidFill>
            </a:endParaRPr>
          </a:p>
        </p:txBody>
      </p:sp>
      <p:sp>
        <p:nvSpPr>
          <p:cNvPr id="98" name="Google Shape;98;p4"/>
          <p:cNvSpPr txBox="1"/>
          <p:nvPr>
            <p:ph idx="2" type="title"/>
          </p:nvPr>
        </p:nvSpPr>
        <p:spPr>
          <a:xfrm>
            <a:off x="5048964" y="1418769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01.</a:t>
            </a:r>
            <a:endParaRPr sz="6600">
              <a:solidFill>
                <a:srgbClr val="0E1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4240893" y="1210120"/>
            <a:ext cx="451104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Về UITour: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UITour là một công ty du lịch hư cấu, được lập ra nhằm mục đích học tập.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Công ty du lịch UITour hoạt động theo hình thức khách hàng đặt tour trên web hoặc mobile. Sau đó công ty sẽ liên hệ xác thực đặt tour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60960" y="1210120"/>
            <a:ext cx="451104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Lý do chọn đề tài: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Yêu thích ngành du lịch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Ngành công nghiệp không khói có tiềm năng phát triển cao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Xu hướng đặt tour trực tuyến đang thịnh hành</a:t>
            </a:r>
            <a:endParaRPr/>
          </a:p>
          <a:p>
            <a:pPr indent="-342900" lvl="0" marL="6857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Dễ dàng triển khai các chiến dịch hiệu quả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404623" y="262734"/>
            <a:ext cx="7682474" cy="593114"/>
            <a:chOff x="1431482" y="1459782"/>
            <a:chExt cx="9642251" cy="790818"/>
          </a:xfrm>
        </p:grpSpPr>
        <p:grpSp>
          <p:nvGrpSpPr>
            <p:cNvPr id="106" name="Google Shape;106;p5"/>
            <p:cNvGrpSpPr/>
            <p:nvPr/>
          </p:nvGrpSpPr>
          <p:grpSpPr>
            <a:xfrm>
              <a:off x="1431482" y="1459782"/>
              <a:ext cx="1122106" cy="790818"/>
              <a:chOff x="1292157" y="2549020"/>
              <a:chExt cx="1122106" cy="790818"/>
            </a:xfrm>
          </p:grpSpPr>
          <p:sp>
            <p:nvSpPr>
              <p:cNvPr id="107" name="Google Shape;107;p5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" name="Google Shape;108;p5"/>
              <p:cNvGrpSpPr/>
              <p:nvPr/>
            </p:nvGrpSpPr>
            <p:grpSpPr>
              <a:xfrm flipH="1" rot="-5400000">
                <a:off x="1457801" y="2383376"/>
                <a:ext cx="790818" cy="1122106"/>
                <a:chOff x="1457800" y="1801700"/>
                <a:chExt cx="790818" cy="1122106"/>
              </a:xfrm>
            </p:grpSpPr>
            <p:sp>
              <p:nvSpPr>
                <p:cNvPr id="109" name="Google Shape;109;p5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2" name="Google Shape;112;p5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vi-VN" sz="3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TỔNG QUAN DỰ ÁN</a:t>
              </a:r>
              <a:endPara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01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404622" y="262732"/>
            <a:ext cx="7682476" cy="593113"/>
            <a:chOff x="1431481" y="1459781"/>
            <a:chExt cx="9642252" cy="790818"/>
          </a:xfrm>
        </p:grpSpPr>
        <p:grpSp>
          <p:nvGrpSpPr>
            <p:cNvPr id="119" name="Google Shape;119;p6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120" name="Google Shape;120;p6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" name="Google Shape;121;p6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122" name="Google Shape;122;p6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" name="Google Shape;125;p6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vi-VN" sz="3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TỔNG QUAN DỰ ÁN</a:t>
              </a:r>
              <a:endPara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01</a:t>
              </a:r>
            </a:p>
          </p:txBody>
        </p:sp>
      </p:grpSp>
      <p:sp>
        <p:nvSpPr>
          <p:cNvPr id="127" name="Google Shape;127;p6"/>
          <p:cNvSpPr txBox="1"/>
          <p:nvPr/>
        </p:nvSpPr>
        <p:spPr>
          <a:xfrm>
            <a:off x="716962" y="995621"/>
            <a:ext cx="8075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Yêu cầu về chức năng: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Cung cấp danh sách địa điểm vui chơi, nhà hàng, khách sạn.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Tìm kiếm</a:t>
            </a:r>
            <a:endParaRPr b="0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Đặt phòng khách sạn, homestay trực tuyến.</a:t>
            </a:r>
            <a:endParaRPr b="0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Đăng ký/Đăng nhập tài khoản.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Thanh toán.</a:t>
            </a:r>
            <a:endParaRPr b="0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Review.</a:t>
            </a:r>
            <a:endParaRPr b="0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Hỗ trợ khách hàng trực tuyến thông qua website công ty.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b="0" i="0" lang="vi-VN" sz="16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Quản lý khách hàng, địa điểm du lịch, khách sạn, blog, comment.</a:t>
            </a:r>
            <a:endParaRPr b="0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8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7"/>
          <p:cNvGrpSpPr/>
          <p:nvPr/>
        </p:nvGrpSpPr>
        <p:grpSpPr>
          <a:xfrm>
            <a:off x="404622" y="262732"/>
            <a:ext cx="7682475" cy="593113"/>
            <a:chOff x="1431481" y="1459781"/>
            <a:chExt cx="9642252" cy="790818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1431481" y="1459781"/>
              <a:ext cx="1122106" cy="790818"/>
              <a:chOff x="1292156" y="2549019"/>
              <a:chExt cx="1122106" cy="790818"/>
            </a:xfrm>
          </p:grpSpPr>
          <p:sp>
            <p:nvSpPr>
              <p:cNvPr id="134" name="Google Shape;134;p7"/>
              <p:cNvSpPr/>
              <p:nvPr/>
            </p:nvSpPr>
            <p:spPr>
              <a:xfrm flipH="1" rot="-5400000">
                <a:off x="1360324" y="2622951"/>
                <a:ext cx="647700" cy="647700"/>
              </a:xfrm>
              <a:prstGeom prst="ellipse">
                <a:avLst/>
              </a:prstGeom>
              <a:solidFill>
                <a:srgbClr val="C1C9EA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" name="Google Shape;135;p7"/>
              <p:cNvGrpSpPr/>
              <p:nvPr/>
            </p:nvGrpSpPr>
            <p:grpSpPr>
              <a:xfrm flipH="1" rot="-5400000">
                <a:off x="1457800" y="2383375"/>
                <a:ext cx="790818" cy="1122106"/>
                <a:chOff x="1457800" y="1801700"/>
                <a:chExt cx="790818" cy="1122106"/>
              </a:xfrm>
            </p:grpSpPr>
            <p:sp>
              <p:nvSpPr>
                <p:cNvPr id="136" name="Google Shape;136;p7"/>
                <p:cNvSpPr/>
                <p:nvPr/>
              </p:nvSpPr>
              <p:spPr>
                <a:xfrm>
                  <a:off x="1457800" y="1994818"/>
                  <a:ext cx="623545" cy="598294"/>
                </a:xfrm>
                <a:custGeom>
                  <a:rect b="b" l="l" r="r" t="t"/>
                  <a:pathLst>
                    <a:path extrusionOk="0" h="34120" w="35560">
                      <a:moveTo>
                        <a:pt x="3282" y="0"/>
                      </a:moveTo>
                      <a:cubicBezTo>
                        <a:pt x="3214" y="0"/>
                        <a:pt x="3150" y="48"/>
                        <a:pt x="3103" y="95"/>
                      </a:cubicBezTo>
                      <a:cubicBezTo>
                        <a:pt x="1068" y="3564"/>
                        <a:pt x="0" y="7533"/>
                        <a:pt x="0" y="11570"/>
                      </a:cubicBezTo>
                      <a:cubicBezTo>
                        <a:pt x="0" y="24045"/>
                        <a:pt x="10108" y="34119"/>
                        <a:pt x="22550" y="34119"/>
                      </a:cubicBezTo>
                      <a:cubicBezTo>
                        <a:pt x="27186" y="34119"/>
                        <a:pt x="31690" y="32751"/>
                        <a:pt x="35459" y="30049"/>
                      </a:cubicBezTo>
                      <a:cubicBezTo>
                        <a:pt x="35559" y="29983"/>
                        <a:pt x="35559" y="29883"/>
                        <a:pt x="35526" y="29783"/>
                      </a:cubicBezTo>
                      <a:cubicBezTo>
                        <a:pt x="35489" y="29728"/>
                        <a:pt x="35442" y="29703"/>
                        <a:pt x="35391" y="29703"/>
                      </a:cubicBezTo>
                      <a:cubicBezTo>
                        <a:pt x="35349" y="29703"/>
                        <a:pt x="35304" y="29719"/>
                        <a:pt x="35259" y="29749"/>
                      </a:cubicBezTo>
                      <a:cubicBezTo>
                        <a:pt x="31523" y="32384"/>
                        <a:pt x="27120" y="33752"/>
                        <a:pt x="22550" y="33752"/>
                      </a:cubicBezTo>
                      <a:cubicBezTo>
                        <a:pt x="10341" y="33752"/>
                        <a:pt x="367" y="23812"/>
                        <a:pt x="367" y="11570"/>
                      </a:cubicBezTo>
                      <a:cubicBezTo>
                        <a:pt x="367" y="7567"/>
                        <a:pt x="1435" y="3697"/>
                        <a:pt x="3436" y="261"/>
                      </a:cubicBezTo>
                      <a:cubicBezTo>
                        <a:pt x="3503" y="195"/>
                        <a:pt x="3436" y="61"/>
                        <a:pt x="3369" y="28"/>
                      </a:cubicBezTo>
                      <a:cubicBezTo>
                        <a:pt x="3340" y="8"/>
                        <a:pt x="3311" y="0"/>
                        <a:pt x="32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601086" y="1801700"/>
                  <a:ext cx="647532" cy="597225"/>
                </a:xfrm>
                <a:custGeom>
                  <a:rect b="b" l="l" r="r" t="t"/>
                  <a:pathLst>
                    <a:path extrusionOk="0" h="34059" w="36928">
                      <a:moveTo>
                        <a:pt x="14378" y="1"/>
                      </a:moveTo>
                      <a:cubicBezTo>
                        <a:pt x="9174" y="1"/>
                        <a:pt x="4070" y="1835"/>
                        <a:pt x="68" y="5138"/>
                      </a:cubicBezTo>
                      <a:cubicBezTo>
                        <a:pt x="1" y="5171"/>
                        <a:pt x="1" y="5305"/>
                        <a:pt x="34" y="5405"/>
                      </a:cubicBezTo>
                      <a:cubicBezTo>
                        <a:pt x="55" y="5446"/>
                        <a:pt x="114" y="5474"/>
                        <a:pt x="171" y="5474"/>
                      </a:cubicBezTo>
                      <a:cubicBezTo>
                        <a:pt x="207" y="5474"/>
                        <a:pt x="242" y="5463"/>
                        <a:pt x="268" y="5438"/>
                      </a:cubicBezTo>
                      <a:cubicBezTo>
                        <a:pt x="4237" y="2202"/>
                        <a:pt x="9241" y="401"/>
                        <a:pt x="14378" y="401"/>
                      </a:cubicBezTo>
                      <a:cubicBezTo>
                        <a:pt x="26587" y="401"/>
                        <a:pt x="36560" y="10308"/>
                        <a:pt x="36560" y="22584"/>
                      </a:cubicBezTo>
                      <a:cubicBezTo>
                        <a:pt x="36560" y="26486"/>
                        <a:pt x="35526" y="30356"/>
                        <a:pt x="33558" y="33758"/>
                      </a:cubicBezTo>
                      <a:cubicBezTo>
                        <a:pt x="33525" y="33825"/>
                        <a:pt x="33558" y="33958"/>
                        <a:pt x="33625" y="33992"/>
                      </a:cubicBezTo>
                      <a:cubicBezTo>
                        <a:pt x="33692" y="34058"/>
                        <a:pt x="33692" y="34058"/>
                        <a:pt x="33725" y="34058"/>
                      </a:cubicBezTo>
                      <a:cubicBezTo>
                        <a:pt x="33758" y="34058"/>
                        <a:pt x="33858" y="33992"/>
                        <a:pt x="33892" y="33925"/>
                      </a:cubicBezTo>
                      <a:cubicBezTo>
                        <a:pt x="35893" y="30489"/>
                        <a:pt x="36927" y="26586"/>
                        <a:pt x="36927" y="22584"/>
                      </a:cubicBezTo>
                      <a:cubicBezTo>
                        <a:pt x="36927" y="10141"/>
                        <a:pt x="26787" y="1"/>
                        <a:pt x="14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1E1A3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2070505" y="2467355"/>
                  <a:ext cx="145665" cy="456451"/>
                </a:xfrm>
                <a:custGeom>
                  <a:rect b="b" l="l" r="r" t="t"/>
                  <a:pathLst>
                    <a:path extrusionOk="0" h="9407" w="3002">
                      <a:moveTo>
                        <a:pt x="2739" y="1834"/>
                      </a:moveTo>
                      <a:lnTo>
                        <a:pt x="2739" y="7478"/>
                      </a:lnTo>
                      <a:lnTo>
                        <a:pt x="1453" y="9145"/>
                      </a:lnTo>
                      <a:lnTo>
                        <a:pt x="263" y="7597"/>
                      </a:lnTo>
                      <a:lnTo>
                        <a:pt x="1358" y="7597"/>
                      </a:lnTo>
                      <a:cubicBezTo>
                        <a:pt x="1429" y="7597"/>
                        <a:pt x="1453" y="7573"/>
                        <a:pt x="1453" y="7502"/>
                      </a:cubicBezTo>
                      <a:cubicBezTo>
                        <a:pt x="1453" y="7454"/>
                        <a:pt x="1406" y="7430"/>
                        <a:pt x="1358" y="7430"/>
                      </a:cubicBezTo>
                      <a:lnTo>
                        <a:pt x="167" y="7430"/>
                      </a:lnTo>
                      <a:lnTo>
                        <a:pt x="167" y="1834"/>
                      </a:lnTo>
                      <a:lnTo>
                        <a:pt x="1358" y="1834"/>
                      </a:lnTo>
                      <a:lnTo>
                        <a:pt x="1358" y="6239"/>
                      </a:lnTo>
                      <a:cubicBezTo>
                        <a:pt x="1358" y="6287"/>
                        <a:pt x="1406" y="6311"/>
                        <a:pt x="1453" y="6311"/>
                      </a:cubicBezTo>
                      <a:cubicBezTo>
                        <a:pt x="1525" y="6311"/>
                        <a:pt x="1549" y="6263"/>
                        <a:pt x="1549" y="6239"/>
                      </a:cubicBezTo>
                      <a:lnTo>
                        <a:pt x="1549" y="1834"/>
                      </a:lnTo>
                      <a:close/>
                      <a:moveTo>
                        <a:pt x="120" y="0"/>
                      </a:moveTo>
                      <a:cubicBezTo>
                        <a:pt x="48" y="0"/>
                        <a:pt x="24" y="72"/>
                        <a:pt x="24" y="95"/>
                      </a:cubicBezTo>
                      <a:lnTo>
                        <a:pt x="24" y="1000"/>
                      </a:lnTo>
                      <a:cubicBezTo>
                        <a:pt x="24" y="1048"/>
                        <a:pt x="96" y="1072"/>
                        <a:pt x="120" y="1072"/>
                      </a:cubicBezTo>
                      <a:cubicBezTo>
                        <a:pt x="167" y="1072"/>
                        <a:pt x="191" y="1048"/>
                        <a:pt x="191" y="1000"/>
                      </a:cubicBezTo>
                      <a:lnTo>
                        <a:pt x="191" y="214"/>
                      </a:lnTo>
                      <a:lnTo>
                        <a:pt x="2787" y="214"/>
                      </a:lnTo>
                      <a:lnTo>
                        <a:pt x="2787" y="1619"/>
                      </a:lnTo>
                      <a:lnTo>
                        <a:pt x="96" y="1619"/>
                      </a:lnTo>
                      <a:cubicBezTo>
                        <a:pt x="24" y="1619"/>
                        <a:pt x="1" y="1667"/>
                        <a:pt x="1" y="1715"/>
                      </a:cubicBezTo>
                      <a:lnTo>
                        <a:pt x="1" y="7502"/>
                      </a:lnTo>
                      <a:cubicBezTo>
                        <a:pt x="1" y="7549"/>
                        <a:pt x="1" y="7549"/>
                        <a:pt x="24" y="7573"/>
                      </a:cubicBezTo>
                      <a:lnTo>
                        <a:pt x="1406" y="9383"/>
                      </a:lnTo>
                      <a:cubicBezTo>
                        <a:pt x="1429" y="9407"/>
                        <a:pt x="1453" y="9407"/>
                        <a:pt x="1477" y="9407"/>
                      </a:cubicBezTo>
                      <a:cubicBezTo>
                        <a:pt x="1501" y="9407"/>
                        <a:pt x="1549" y="9407"/>
                        <a:pt x="1572" y="9383"/>
                      </a:cubicBezTo>
                      <a:lnTo>
                        <a:pt x="2977" y="7597"/>
                      </a:lnTo>
                      <a:cubicBezTo>
                        <a:pt x="2977" y="7573"/>
                        <a:pt x="3001" y="7573"/>
                        <a:pt x="3001" y="7549"/>
                      </a:cubicBezTo>
                      <a:lnTo>
                        <a:pt x="3001" y="1715"/>
                      </a:lnTo>
                      <a:cubicBezTo>
                        <a:pt x="3001" y="1667"/>
                        <a:pt x="3001" y="1667"/>
                        <a:pt x="2977" y="1643"/>
                      </a:cubicBezTo>
                      <a:cubicBezTo>
                        <a:pt x="2977" y="1619"/>
                        <a:pt x="3001" y="1619"/>
                        <a:pt x="3001" y="1596"/>
                      </a:cubicBezTo>
                      <a:lnTo>
                        <a:pt x="3001" y="95"/>
                      </a:lnTo>
                      <a:cubicBezTo>
                        <a:pt x="3001" y="48"/>
                        <a:pt x="2930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50" lIns="68550" spcFirstLastPara="1" rIns="68550" wrap="square" tIns="68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050" u="none" cap="none" strike="noStrike">
                    <a:solidFill>
                      <a:srgbClr val="0509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9" name="Google Shape;139;p7"/>
            <p:cNvSpPr txBox="1"/>
            <p:nvPr/>
          </p:nvSpPr>
          <p:spPr>
            <a:xfrm flipH="1">
              <a:off x="2553585" y="1510970"/>
              <a:ext cx="8520148" cy="62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vi-VN" sz="3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TỔNG QUAN DỰ ÁN</a:t>
              </a:r>
              <a:endPara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05674" y="1671425"/>
              <a:ext cx="407025" cy="3675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rgbClr val="0E1125"/>
                  </a:solidFill>
                  <a:latin typeface="Fira Sans Extra Condensed"/>
                </a:rPr>
                <a:t>01</a:t>
              </a:r>
            </a:p>
          </p:txBody>
        </p:sp>
      </p:grpSp>
      <p:sp>
        <p:nvSpPr>
          <p:cNvPr id="141" name="Google Shape;141;p7"/>
          <p:cNvSpPr txBox="1"/>
          <p:nvPr/>
        </p:nvSpPr>
        <p:spPr>
          <a:xfrm>
            <a:off x="716962" y="1019294"/>
            <a:ext cx="7634558" cy="3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Yêu cầu phi chức năng: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Website có giao diện trực quang, dễ sử dụng, dễ tương tác, linh động.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Đảm bảo bảo mật và an toàn thông tin cho khách hàng.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Dễ bảo trì và nâng cấp sau này.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Tối ưu tốc độ xử lý.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Tiết kiệm tiền bạc, nhân lực, thời gian.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Đáp ứng yêu cầu về lưu trữ dữ liệu.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vi-VN" sz="1800" u="none" cap="none" strike="noStrike">
                <a:solidFill>
                  <a:srgbClr val="0E1125"/>
                </a:solidFill>
                <a:latin typeface="Roboto"/>
                <a:ea typeface="Roboto"/>
                <a:cs typeface="Roboto"/>
                <a:sym typeface="Roboto"/>
              </a:rPr>
              <a:t>Tương thích với nhiều hệ điều hành và thiết bị.</a:t>
            </a:r>
            <a:endParaRPr b="0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88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E1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-145632" y="1979401"/>
            <a:ext cx="5522304" cy="11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LẬP KẾ HOẠCH</a:t>
            </a:r>
            <a:b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vi-VN" sz="4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WBS</a:t>
            </a:r>
            <a:endParaRPr sz="4800"/>
          </a:p>
        </p:txBody>
      </p:sp>
      <p:sp>
        <p:nvSpPr>
          <p:cNvPr id="147" name="Google Shape;147;p8"/>
          <p:cNvSpPr txBox="1"/>
          <p:nvPr>
            <p:ph idx="2" type="title"/>
          </p:nvPr>
        </p:nvSpPr>
        <p:spPr>
          <a:xfrm>
            <a:off x="1184220" y="814980"/>
            <a:ext cx="2862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vi-VN" sz="6600">
                <a:solidFill>
                  <a:srgbClr val="0E112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02.</a:t>
            </a:r>
            <a:endParaRPr sz="6600">
              <a:solidFill>
                <a:srgbClr val="0E112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843fb456_0_0"/>
          <p:cNvSpPr txBox="1"/>
          <p:nvPr>
            <p:ph type="title"/>
          </p:nvPr>
        </p:nvSpPr>
        <p:spPr>
          <a:xfrm>
            <a:off x="4645500" y="1918690"/>
            <a:ext cx="3705000" cy="11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WBS</a:t>
            </a:r>
            <a:endParaRPr/>
          </a:p>
        </p:txBody>
      </p:sp>
      <p:pic>
        <p:nvPicPr>
          <p:cNvPr id="153" name="Google Shape;153;g133843fb4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5" y="298213"/>
            <a:ext cx="3437425" cy="3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untain Backgrounds by Slidesgo">
  <a:themeElements>
    <a:clrScheme name="Simple Light">
      <a:dk1>
        <a:srgbClr val="070D2F"/>
      </a:dk1>
      <a:lt1>
        <a:srgbClr val="FFFFFF"/>
      </a:lt1>
      <a:dk2>
        <a:srgbClr val="1E234B"/>
      </a:dk2>
      <a:lt2>
        <a:srgbClr val="29234E"/>
      </a:lt2>
      <a:accent1>
        <a:srgbClr val="070D2F"/>
      </a:accent1>
      <a:accent2>
        <a:srgbClr val="1A724A"/>
      </a:accent2>
      <a:accent3>
        <a:srgbClr val="F5E5B2"/>
      </a:accent3>
      <a:accent4>
        <a:srgbClr val="A4B5E9"/>
      </a:accent4>
      <a:accent5>
        <a:srgbClr val="CAD3D2"/>
      </a:accent5>
      <a:accent6>
        <a:srgbClr val="6F94E2"/>
      </a:accent6>
      <a:hlink>
        <a:srgbClr val="070D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Vương Đạt</dc:creator>
</cp:coreProperties>
</file>