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3"/>
  </p:notesMasterIdLst>
  <p:handoutMasterIdLst>
    <p:handoutMasterId r:id="rId14"/>
  </p:handoutMasterIdLst>
  <p:sldIdLst>
    <p:sldId id="256" r:id="rId3"/>
    <p:sldId id="257" r:id="rId4"/>
    <p:sldId id="258" r:id="rId5"/>
    <p:sldId id="259" r:id="rId6"/>
    <p:sldId id="260" r:id="rId7"/>
    <p:sldId id="261" r:id="rId8"/>
    <p:sldId id="262" r:id="rId9"/>
    <p:sldId id="265" r:id="rId10"/>
    <p:sldId id="263" r:id="rId11"/>
    <p:sldId id="264"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63" autoAdjust="0"/>
  </p:normalViewPr>
  <p:slideViewPr>
    <p:cSldViewPr>
      <p:cViewPr varScale="1">
        <p:scale>
          <a:sx n="104" d="100"/>
          <a:sy n="104" d="100"/>
        </p:scale>
        <p:origin x="337" y="76"/>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a:lumMod val="75000"/>
      </a:schemeClr>
    </cs:fontRef>
    <cs:defRPr sz="1197" b="1" kern="1200"/>
  </cs:axisTitle>
  <cs:categoryAxis>
    <cs:lnRef idx="0"/>
    <cs:fillRef idx="0"/>
    <cs:effectRef idx="0"/>
    <cs:fontRef idx="minor">
      <a:schemeClr val="tx2">
        <a:lumMod val="75000"/>
      </a:schemeClr>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a:lumMod val="75000"/>
      </a:schemeClr>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a:lumMod val="75000"/>
      </a:schemeClr>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a:lumMod val="75000"/>
      </a:schemeClr>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a:lumMod val="75000"/>
      </a:schemeClr>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a:lumMod val="75000"/>
      </a:schemeClr>
    </cs:fontRef>
    <cs:defRPr sz="1197" kern="1200"/>
  </cs:valueAxis>
  <cs:wall>
    <cs:lnRef idx="0"/>
    <cs:fillRef idx="0"/>
    <cs:effectRef idx="0"/>
    <cs:fontRef idx="minor">
      <a:schemeClr val="tx2"/>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4.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0.94614</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144000" cy="4037383"/>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10/7/2017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10/7/2017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584896" y="4724400"/>
            <a:ext cx="8631936"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spTree>
    <p:extLst>
      <p:ext uri="{BB962C8B-B14F-4D97-AF65-F5344CB8AC3E}">
        <p14:creationId xmlns:p14="http://schemas.microsoft.com/office/powerpoint/2010/main" val="27855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23416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spTree>
    <p:extLst>
      <p:ext uri="{BB962C8B-B14F-4D97-AF65-F5344CB8AC3E}">
        <p14:creationId xmlns:p14="http://schemas.microsoft.com/office/powerpoint/2010/main" val="13585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Tree>
    <p:extLst>
      <p:ext uri="{BB962C8B-B14F-4D97-AF65-F5344CB8AC3E}">
        <p14:creationId xmlns:p14="http://schemas.microsoft.com/office/powerpoint/2010/main" val="30857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spTree>
    <p:extLst>
      <p:ext uri="{BB962C8B-B14F-4D97-AF65-F5344CB8AC3E}">
        <p14:creationId xmlns:p14="http://schemas.microsoft.com/office/powerpoint/2010/main" val="12456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5" name="Date Placeholder 4"/>
          <p:cNvSpPr>
            <a:spLocks noGrp="1"/>
          </p:cNvSpPr>
          <p:nvPr>
            <p:ph type="dt" sz="half" idx="10"/>
          </p:nvPr>
        </p:nvSpPr>
        <p:spPr/>
        <p:txBody>
          <a:bodyPr/>
          <a:lstStyle/>
          <a:p>
            <a:fld id="{9AFE8FB1-0A7A-443E-AAF7-31D4FA1AA312}" type="datetimeFigureOut">
              <a:rPr lang="en-US" smtClean="0"/>
              <a:t>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Tree>
    <p:extLst>
      <p:ext uri="{BB962C8B-B14F-4D97-AF65-F5344CB8AC3E}">
        <p14:creationId xmlns:p14="http://schemas.microsoft.com/office/powerpoint/2010/main" val="29659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7" name="Date Placeholder 6"/>
          <p:cNvSpPr>
            <a:spLocks noGrp="1"/>
          </p:cNvSpPr>
          <p:nvPr>
            <p:ph type="dt" sz="half" idx="10"/>
          </p:nvPr>
        </p:nvSpPr>
        <p:spPr/>
        <p:txBody>
          <a:bodyPr/>
          <a:lstStyle/>
          <a:p>
            <a:fld id="{9AFE8FB1-0A7A-443E-AAF7-31D4FA1AA312}" type="datetimeFigureOut">
              <a:rPr lang="en-US" smtClean="0"/>
              <a:t>10/7/2017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spTree>
    <p:extLst>
      <p:ext uri="{BB962C8B-B14F-4D97-AF65-F5344CB8AC3E}">
        <p14:creationId xmlns:p14="http://schemas.microsoft.com/office/powerpoint/2010/main" val="2307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Date Placeholder 2"/>
          <p:cNvSpPr>
            <a:spLocks noGrp="1"/>
          </p:cNvSpPr>
          <p:nvPr>
            <p:ph type="dt" sz="half" idx="10"/>
          </p:nvPr>
        </p:nvSpPr>
        <p:spPr/>
        <p:txBody>
          <a:bodyPr/>
          <a:lstStyle/>
          <a:p>
            <a:fld id="{9AFE8FB1-0A7A-443E-AAF7-31D4FA1AA312}" type="datetimeFigureOut">
              <a:rPr lang="en-US" smtClean="0"/>
              <a:t>10/7/2017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2957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34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Tree>
    <p:extLst>
      <p:ext uri="{BB962C8B-B14F-4D97-AF65-F5344CB8AC3E}">
        <p14:creationId xmlns:p14="http://schemas.microsoft.com/office/powerpoint/2010/main" val="12576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Tree>
    <p:extLst>
      <p:ext uri="{BB962C8B-B14F-4D97-AF65-F5344CB8AC3E}">
        <p14:creationId xmlns:p14="http://schemas.microsoft.com/office/powerpoint/2010/main" val="22054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bg1"/>
                </a:solidFill>
              </a:defRPr>
            </a:lvl1pPr>
          </a:lstStyle>
          <a:p>
            <a:fld id="{9AFE8FB1-0A7A-443E-AAF7-31D4FA1AA312}" type="datetimeFigureOut">
              <a:rPr lang="en-US" smtClean="0"/>
              <a:pPr/>
              <a:t>10/7/2017</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bg1"/>
                </a:solidFill>
              </a:defRPr>
            </a:lvl1pPr>
          </a:lstStyle>
          <a:p>
            <a:fld id="{25BA54BD-C84D-46CE-8B72-31BFB26ABA43}" type="slidenum">
              <a:rPr lang="en-US" smtClean="0"/>
              <a:pPr/>
              <a:t>‹#›</a:t>
            </a:fld>
            <a:endParaRPr lang="en-US"/>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Tree>
    <p:extLst>
      <p:ext uri="{BB962C8B-B14F-4D97-AF65-F5344CB8AC3E}">
        <p14:creationId xmlns:p14="http://schemas.microsoft.com/office/powerpoint/2010/main" val="29647144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4413" y="609600"/>
            <a:ext cx="4571999" cy="757130"/>
          </a:xfrm>
          <a:prstGeom prst="rect">
            <a:avLst/>
          </a:prstGeom>
          <a:noFill/>
        </p:spPr>
        <p:txBody>
          <a:bodyPr wrap="square" rtlCol="0">
            <a:spAutoFit/>
          </a:bodyPr>
          <a:lstStyle/>
          <a:p>
            <a:pPr algn="r">
              <a:lnSpc>
                <a:spcPct val="90000"/>
              </a:lnSpc>
            </a:pPr>
            <a:r>
              <a:rPr lang="en-US" sz="2400" dirty="0" smtClean="0">
                <a:solidFill>
                  <a:schemeClr val="bg1"/>
                </a:solidFill>
              </a:rPr>
              <a:t>Team </a:t>
            </a:r>
            <a:r>
              <a:rPr lang="en-US" sz="2400" dirty="0" err="1" smtClean="0">
                <a:solidFill>
                  <a:schemeClr val="bg1"/>
                </a:solidFill>
              </a:rPr>
              <a:t>Wapicean</a:t>
            </a:r>
            <a:endParaRPr lang="en-US" sz="2400" dirty="0">
              <a:solidFill>
                <a:schemeClr val="bg1"/>
              </a:solidFill>
            </a:endParaRPr>
          </a:p>
          <a:p>
            <a:pPr algn="r">
              <a:lnSpc>
                <a:spcPct val="90000"/>
              </a:lnSpc>
            </a:pPr>
            <a:r>
              <a:rPr lang="en-US" sz="2400" dirty="0" smtClean="0">
                <a:solidFill>
                  <a:schemeClr val="bg1"/>
                </a:solidFill>
              </a:rPr>
              <a:t>Wapice Ltd.</a:t>
            </a:r>
            <a:endParaRPr lang="en-US" sz="2400" dirty="0">
              <a:solidFill>
                <a:schemeClr val="bg1"/>
              </a:solidFill>
            </a:endParaRPr>
          </a:p>
        </p:txBody>
      </p:sp>
      <p:sp>
        <p:nvSpPr>
          <p:cNvPr id="7" name="TextBox 6"/>
          <p:cNvSpPr txBox="1"/>
          <p:nvPr/>
        </p:nvSpPr>
        <p:spPr>
          <a:xfrm>
            <a:off x="1522412" y="609600"/>
            <a:ext cx="4571999" cy="424732"/>
          </a:xfrm>
          <a:prstGeom prst="rect">
            <a:avLst/>
          </a:prstGeom>
          <a:noFill/>
        </p:spPr>
        <p:txBody>
          <a:bodyPr wrap="square" rtlCol="0">
            <a:spAutoFit/>
          </a:bodyPr>
          <a:lstStyle/>
          <a:p>
            <a:pPr>
              <a:lnSpc>
                <a:spcPct val="90000"/>
              </a:lnSpc>
            </a:pPr>
            <a:r>
              <a:rPr lang="en-US" sz="2400" dirty="0" smtClean="0">
                <a:solidFill>
                  <a:schemeClr val="bg1"/>
                </a:solidFill>
              </a:rPr>
              <a:t>October 7th, 2017</a:t>
            </a:r>
            <a:endParaRPr lang="en-US" sz="2400" dirty="0">
              <a:solidFill>
                <a:schemeClr val="bg1"/>
              </a:solidFill>
            </a:endParaRPr>
          </a:p>
        </p:txBody>
      </p:sp>
      <p:sp>
        <p:nvSpPr>
          <p:cNvPr id="5" name="Subtitle 4"/>
          <p:cNvSpPr>
            <a:spLocks noGrp="1"/>
          </p:cNvSpPr>
          <p:nvPr>
            <p:ph type="subTitle" idx="1"/>
          </p:nvPr>
        </p:nvSpPr>
        <p:spPr/>
        <p:txBody>
          <a:bodyPr>
            <a:normAutofit lnSpcReduction="10000"/>
          </a:bodyPr>
          <a:lstStyle/>
          <a:p>
            <a:pPr algn="r"/>
            <a:r>
              <a:rPr lang="fi-FI" dirty="0" smtClean="0"/>
              <a:t>Duy Nguyen</a:t>
            </a:r>
          </a:p>
          <a:p>
            <a:pPr algn="r"/>
            <a:r>
              <a:rPr lang="fi-FI" dirty="0" smtClean="0"/>
              <a:t>Vinh Vo</a:t>
            </a:r>
          </a:p>
          <a:p>
            <a:pPr algn="r"/>
            <a:r>
              <a:rPr lang="fi-FI" dirty="0" smtClean="0"/>
              <a:t>Binh Nguyen</a:t>
            </a:r>
            <a:endParaRPr lang="en-US" dirty="0"/>
          </a:p>
        </p:txBody>
      </p:sp>
      <p:sp>
        <p:nvSpPr>
          <p:cNvPr id="4" name="Title 3"/>
          <p:cNvSpPr>
            <a:spLocks noGrp="1"/>
          </p:cNvSpPr>
          <p:nvPr>
            <p:ph type="ctrTitle"/>
          </p:nvPr>
        </p:nvSpPr>
        <p:spPr/>
        <p:txBody>
          <a:bodyPr/>
          <a:lstStyle/>
          <a:p>
            <a:r>
              <a:rPr lang="en-US" dirty="0" smtClean="0"/>
              <a:t>Road and snow condition prediction using micro-macro-weather data</a:t>
            </a:r>
            <a:endParaRPr lang="en-US" dirty="0"/>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dirty="0"/>
          </a:p>
        </p:txBody>
      </p:sp>
      <p:sp>
        <p:nvSpPr>
          <p:cNvPr id="2" name="Title 1"/>
          <p:cNvSpPr>
            <a:spLocks noGrp="1"/>
          </p:cNvSpPr>
          <p:nvPr>
            <p:ph type="title"/>
          </p:nvPr>
        </p:nvSpPr>
        <p:spPr/>
        <p:txBody>
          <a:bodyPr/>
          <a:lstStyle/>
          <a:p>
            <a:r>
              <a:rPr lang="en-US" dirty="0" smtClean="0"/>
              <a:t>Questions &amp; Discussion</a:t>
            </a:r>
            <a:endParaRPr lang="en-US" dirty="0"/>
          </a:p>
        </p:txBody>
      </p:sp>
    </p:spTree>
    <p:extLst>
      <p:ext uri="{BB962C8B-B14F-4D97-AF65-F5344CB8AC3E}">
        <p14:creationId xmlns:p14="http://schemas.microsoft.com/office/powerpoint/2010/main" val="3752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p:txBody>
          <a:bodyPr/>
          <a:lstStyle/>
          <a:p>
            <a:r>
              <a:rPr lang="en-US" dirty="0" smtClean="0"/>
              <a:t>Key findings / results</a:t>
            </a:r>
          </a:p>
          <a:p>
            <a:r>
              <a:rPr lang="en-US" dirty="0" smtClean="0"/>
              <a:t>Conclusion &amp; Further implementation</a:t>
            </a:r>
            <a:endParaRPr lang="en-US" dirty="0" smtClean="0"/>
          </a:p>
        </p:txBody>
      </p:sp>
      <p:sp>
        <p:nvSpPr>
          <p:cNvPr id="3" name="Content Placeholder 2"/>
          <p:cNvSpPr>
            <a:spLocks noGrp="1"/>
          </p:cNvSpPr>
          <p:nvPr>
            <p:ph sz="half" idx="1"/>
          </p:nvPr>
        </p:nvSpPr>
        <p:spPr/>
        <p:txBody>
          <a:bodyPr/>
          <a:lstStyle/>
          <a:p>
            <a:r>
              <a:rPr lang="en-US" dirty="0" smtClean="0"/>
              <a:t>Problem description</a:t>
            </a:r>
            <a:endParaRPr lang="en-US" dirty="0" smtClean="0"/>
          </a:p>
          <a:p>
            <a:r>
              <a:rPr lang="en-US" dirty="0" smtClean="0"/>
              <a:t>Technical solution</a:t>
            </a:r>
            <a:endParaRPr lang="en-US" dirty="0" smtClean="0"/>
          </a:p>
        </p:txBody>
      </p:sp>
      <p:sp>
        <p:nvSpPr>
          <p:cNvPr id="2" name="Title 1"/>
          <p:cNvSpPr>
            <a:spLocks noGrp="1"/>
          </p:cNvSpPr>
          <p:nvPr>
            <p:ph type="title"/>
          </p:nvPr>
        </p:nvSpPr>
        <p:spPr/>
        <p:txBody>
          <a:bodyPr/>
          <a:lstStyle/>
          <a:p>
            <a:r>
              <a:rPr lang="en-US" smtClean="0"/>
              <a:t>Overview</a:t>
            </a:r>
            <a:endParaRPr lang="en-US" dirty="0"/>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normAutofit fontScale="92500" lnSpcReduction="20000"/>
          </a:bodyPr>
          <a:lstStyle/>
          <a:p>
            <a:r>
              <a:rPr lang="en-US" dirty="0"/>
              <a:t>Street </a:t>
            </a:r>
            <a:r>
              <a:rPr lang="en-US" dirty="0" smtClean="0"/>
              <a:t>maintenance</a:t>
            </a:r>
            <a:endParaRPr lang="en-US" dirty="0"/>
          </a:p>
          <a:p>
            <a:r>
              <a:rPr lang="en-US" dirty="0"/>
              <a:t>Snow plowing &amp; antiskid </a:t>
            </a:r>
            <a:r>
              <a:rPr lang="en-US" dirty="0" smtClean="0"/>
              <a:t>treatment </a:t>
            </a:r>
            <a:r>
              <a:rPr lang="en-US" dirty="0"/>
              <a:t>performed </a:t>
            </a:r>
            <a:r>
              <a:rPr lang="en-US" dirty="0" smtClean="0"/>
              <a:t>in groups</a:t>
            </a:r>
          </a:p>
          <a:p>
            <a:r>
              <a:rPr lang="en-US" dirty="0"/>
              <a:t>Fleet </a:t>
            </a:r>
            <a:r>
              <a:rPr lang="en-US" dirty="0" smtClean="0"/>
              <a:t>telemetric, </a:t>
            </a:r>
            <a:r>
              <a:rPr lang="en-US" dirty="0"/>
              <a:t>surface level of silos &amp; </a:t>
            </a:r>
            <a:r>
              <a:rPr lang="en-US" dirty="0" smtClean="0"/>
              <a:t>other operative data</a:t>
            </a:r>
          </a:p>
          <a:p>
            <a:r>
              <a:rPr lang="en-US" dirty="0"/>
              <a:t>City maintenance </a:t>
            </a:r>
            <a:r>
              <a:rPr lang="en-US" dirty="0" smtClean="0"/>
              <a:t>related real </a:t>
            </a:r>
            <a:r>
              <a:rPr lang="en-US" dirty="0"/>
              <a:t>time </a:t>
            </a:r>
            <a:r>
              <a:rPr lang="en-US" dirty="0" smtClean="0"/>
              <a:t>logistic examinations</a:t>
            </a:r>
            <a:endParaRPr lang="en-US" dirty="0"/>
          </a:p>
        </p:txBody>
      </p:sp>
      <p:sp>
        <p:nvSpPr>
          <p:cNvPr id="7" name="Text Placeholder 6"/>
          <p:cNvSpPr>
            <a:spLocks noGrp="1"/>
          </p:cNvSpPr>
          <p:nvPr>
            <p:ph type="body" sz="quarter" idx="3"/>
          </p:nvPr>
        </p:nvSpPr>
        <p:spPr/>
        <p:txBody>
          <a:bodyPr/>
          <a:lstStyle/>
          <a:p>
            <a:r>
              <a:rPr lang="fi-FI" dirty="0" smtClean="0"/>
              <a:t>Stara problems / concepts</a:t>
            </a:r>
            <a:endParaRPr lang="en-US" dirty="0"/>
          </a:p>
        </p:txBody>
      </p:sp>
      <p:sp>
        <p:nvSpPr>
          <p:cNvPr id="3" name="Content Placeholder 2"/>
          <p:cNvSpPr>
            <a:spLocks noGrp="1"/>
          </p:cNvSpPr>
          <p:nvPr>
            <p:ph sz="half" idx="2"/>
          </p:nvPr>
        </p:nvSpPr>
        <p:spPr/>
        <p:txBody>
          <a:bodyPr>
            <a:normAutofit fontScale="92500"/>
          </a:bodyPr>
          <a:lstStyle/>
          <a:p>
            <a:r>
              <a:rPr lang="en-US" dirty="0" smtClean="0"/>
              <a:t>Predict road condition (slippery, surface temperature)</a:t>
            </a:r>
          </a:p>
          <a:p>
            <a:r>
              <a:rPr lang="fi-FI" dirty="0" smtClean="0"/>
              <a:t>Predict snow condition</a:t>
            </a:r>
          </a:p>
          <a:p>
            <a:r>
              <a:rPr lang="fi-FI" dirty="0" smtClean="0"/>
              <a:t>Provide API for fetch predition data based on timestamp</a:t>
            </a:r>
          </a:p>
          <a:p>
            <a:r>
              <a:rPr lang="fi-FI" dirty="0" smtClean="0"/>
              <a:t>Present data in Google Map</a:t>
            </a:r>
          </a:p>
        </p:txBody>
      </p:sp>
      <p:sp>
        <p:nvSpPr>
          <p:cNvPr id="6" name="Text Placeholder 5"/>
          <p:cNvSpPr>
            <a:spLocks noGrp="1"/>
          </p:cNvSpPr>
          <p:nvPr>
            <p:ph type="body" idx="1"/>
          </p:nvPr>
        </p:nvSpPr>
        <p:spPr/>
        <p:txBody>
          <a:bodyPr/>
          <a:lstStyle/>
          <a:p>
            <a:r>
              <a:rPr lang="en-US" dirty="0" smtClean="0"/>
              <a:t>Objective</a:t>
            </a:r>
            <a:endParaRPr lang="en-US" dirty="0"/>
          </a:p>
        </p:txBody>
      </p:sp>
      <p:sp>
        <p:nvSpPr>
          <p:cNvPr id="2" name="Title 1"/>
          <p:cNvSpPr>
            <a:spLocks noGrp="1"/>
          </p:cNvSpPr>
          <p:nvPr>
            <p:ph type="title"/>
          </p:nvPr>
        </p:nvSpPr>
        <p:spPr/>
        <p:txBody>
          <a:bodyPr/>
          <a:lstStyle/>
          <a:p>
            <a:r>
              <a:rPr lang="en-US" dirty="0" smtClean="0"/>
              <a:t>Problem Description</a:t>
            </a:r>
            <a:endParaRPr lang="en-US" dirty="0"/>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2244" y="1905000"/>
            <a:ext cx="5797058" cy="4188296"/>
          </a:xfrm>
        </p:spPr>
        <p:txBody>
          <a:bodyPr>
            <a:normAutofit fontScale="85000" lnSpcReduction="10000"/>
          </a:bodyPr>
          <a:lstStyle/>
          <a:p>
            <a:r>
              <a:rPr lang="en-US" dirty="0" smtClean="0"/>
              <a:t>Data is aggregated from FMI and </a:t>
            </a:r>
            <a:r>
              <a:rPr lang="en-US" dirty="0" err="1" smtClean="0"/>
              <a:t>Teconer</a:t>
            </a:r>
            <a:endParaRPr lang="en-US" dirty="0" smtClean="0"/>
          </a:p>
          <a:p>
            <a:r>
              <a:rPr lang="en-US" dirty="0" smtClean="0"/>
              <a:t>Divide Helsin</a:t>
            </a:r>
            <a:r>
              <a:rPr lang="en-US" dirty="0" smtClean="0"/>
              <a:t>ki city into many small-sub regions</a:t>
            </a:r>
          </a:p>
          <a:p>
            <a:r>
              <a:rPr lang="fi-FI" dirty="0" smtClean="0"/>
              <a:t>Run training model for each sub-area with different tune parameters and classify data</a:t>
            </a:r>
          </a:p>
          <a:p>
            <a:r>
              <a:rPr lang="fi-FI" dirty="0" smtClean="0"/>
              <a:t>Data is collected from FMI with 2-hours step</a:t>
            </a:r>
          </a:p>
          <a:p>
            <a:r>
              <a:rPr lang="fi-FI" dirty="0" smtClean="0"/>
              <a:t>Data from Teconer is pre-processed to group the collections of lat-long into sub-area and also with 2-hours time-step</a:t>
            </a:r>
          </a:p>
          <a:p>
            <a:r>
              <a:rPr lang="fi-FI" dirty="0" smtClean="0"/>
              <a:t>API to show prediction data in Google Map</a:t>
            </a:r>
            <a:endParaRPr lang="fi-FI" dirty="0" smtClean="0"/>
          </a:p>
        </p:txBody>
      </p:sp>
      <p:sp>
        <p:nvSpPr>
          <p:cNvPr id="6" name="Text Placeholder 5"/>
          <p:cNvSpPr>
            <a:spLocks noGrp="1"/>
          </p:cNvSpPr>
          <p:nvPr>
            <p:ph type="body" sz="half" idx="2"/>
          </p:nvPr>
        </p:nvSpPr>
        <p:spPr/>
        <p:txBody>
          <a:bodyPr/>
          <a:lstStyle/>
          <a:p>
            <a:r>
              <a:rPr lang="en-US" dirty="0" smtClean="0"/>
              <a:t>All source codes and data are available at GitHub.</a:t>
            </a:r>
            <a:endParaRPr lang="en-US" dirty="0"/>
          </a:p>
        </p:txBody>
      </p:sp>
      <p:sp>
        <p:nvSpPr>
          <p:cNvPr id="2" name="Title 1"/>
          <p:cNvSpPr>
            <a:spLocks noGrp="1"/>
          </p:cNvSpPr>
          <p:nvPr>
            <p:ph type="title"/>
          </p:nvPr>
        </p:nvSpPr>
        <p:spPr/>
        <p:txBody>
          <a:bodyPr/>
          <a:lstStyle/>
          <a:p>
            <a:r>
              <a:rPr lang="en-US" dirty="0" smtClean="0"/>
              <a:t>Technical Solution</a:t>
            </a:r>
            <a:endParaRPr lang="en-US" dirty="0"/>
          </a:p>
        </p:txBody>
      </p:sp>
    </p:spTree>
    <p:extLst>
      <p:ext uri="{BB962C8B-B14F-4D97-AF65-F5344CB8AC3E}">
        <p14:creationId xmlns:p14="http://schemas.microsoft.com/office/powerpoint/2010/main" val="23155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Findings / Results 1</a:t>
            </a:r>
            <a:endParaRPr lang="en-US" dirty="0"/>
          </a:p>
        </p:txBody>
      </p:sp>
      <p:pic>
        <p:nvPicPr>
          <p:cNvPr id="6" name="Picture 5"/>
          <p:cNvPicPr>
            <a:picLocks noChangeAspect="1"/>
          </p:cNvPicPr>
          <p:nvPr/>
        </p:nvPicPr>
        <p:blipFill>
          <a:blip r:embed="rId2"/>
          <a:stretch>
            <a:fillRect/>
          </a:stretch>
        </p:blipFill>
        <p:spPr>
          <a:xfrm>
            <a:off x="1629916" y="1628800"/>
            <a:ext cx="9649072" cy="4962306"/>
          </a:xfrm>
          <a:prstGeom prst="rect">
            <a:avLst/>
          </a:prstGeom>
        </p:spPr>
      </p:pic>
      <p:sp>
        <p:nvSpPr>
          <p:cNvPr id="9" name="TextBox 8"/>
          <p:cNvSpPr txBox="1"/>
          <p:nvPr/>
        </p:nvSpPr>
        <p:spPr>
          <a:xfrm>
            <a:off x="8182644" y="1772816"/>
            <a:ext cx="2592288" cy="674031"/>
          </a:xfrm>
          <a:prstGeom prst="rect">
            <a:avLst/>
          </a:prstGeom>
          <a:noFill/>
        </p:spPr>
        <p:txBody>
          <a:bodyPr wrap="square" rtlCol="0">
            <a:spAutoFit/>
          </a:bodyPr>
          <a:lstStyle/>
          <a:p>
            <a:pPr>
              <a:lnSpc>
                <a:spcPct val="90000"/>
              </a:lnSpc>
            </a:pPr>
            <a:r>
              <a:rPr lang="fi-FI" sz="1400" b="1" dirty="0" smtClean="0"/>
              <a:t>Training model for predicting friction (slippery) for each sub-regions</a:t>
            </a:r>
            <a:endParaRPr lang="en-US" sz="1400" b="1" dirty="0"/>
          </a:p>
        </p:txBody>
      </p:sp>
    </p:spTree>
    <p:extLst>
      <p:ext uri="{BB962C8B-B14F-4D97-AF65-F5344CB8AC3E}">
        <p14:creationId xmlns:p14="http://schemas.microsoft.com/office/powerpoint/2010/main" val="30412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title="Key findings results 2 chart"/>
          <p:cNvGraphicFramePr>
            <a:graphicFrameLocks noGrp="1"/>
          </p:cNvGraphicFramePr>
          <p:nvPr>
            <p:ph idx="1"/>
            <p:extLst>
              <p:ext uri="{D42A27DB-BD31-4B8C-83A1-F6EECF244321}">
                <p14:modId xmlns:p14="http://schemas.microsoft.com/office/powerpoint/2010/main" val="805192830"/>
              </p:ext>
            </p:extLst>
          </p:nvPr>
        </p:nvGraphicFramePr>
        <p:xfrm>
          <a:off x="1522412" y="1905000"/>
          <a:ext cx="9756575" cy="4260304"/>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n-US" smtClean="0"/>
              <a:t>Key Findings / Results 2</a:t>
            </a:r>
            <a:endParaRPr lang="en-US" dirty="0"/>
          </a:p>
        </p:txBody>
      </p:sp>
      <p:sp>
        <p:nvSpPr>
          <p:cNvPr id="3" name="TextBox 2"/>
          <p:cNvSpPr txBox="1"/>
          <p:nvPr/>
        </p:nvSpPr>
        <p:spPr>
          <a:xfrm>
            <a:off x="1917948" y="2132856"/>
            <a:ext cx="3456384" cy="286232"/>
          </a:xfrm>
          <a:prstGeom prst="rect">
            <a:avLst/>
          </a:prstGeom>
          <a:noFill/>
        </p:spPr>
        <p:txBody>
          <a:bodyPr wrap="square" rtlCol="0">
            <a:spAutoFit/>
          </a:bodyPr>
          <a:lstStyle/>
          <a:p>
            <a:pPr>
              <a:lnSpc>
                <a:spcPct val="90000"/>
              </a:lnSpc>
            </a:pPr>
            <a:r>
              <a:rPr lang="fi-FI" sz="1400" b="1" dirty="0" smtClean="0"/>
              <a:t>Surface temperature prediction</a:t>
            </a:r>
            <a:endParaRPr lang="en-US" sz="1400" b="1" dirty="0"/>
          </a:p>
        </p:txBody>
      </p:sp>
    </p:spTree>
    <p:extLst>
      <p:ext uri="{BB962C8B-B14F-4D97-AF65-F5344CB8AC3E}">
        <p14:creationId xmlns:p14="http://schemas.microsoft.com/office/powerpoint/2010/main" val="236575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Findings / Results 3</a:t>
            </a:r>
            <a:endParaRPr lang="en-US" dirty="0"/>
          </a:p>
        </p:txBody>
      </p:sp>
      <p:pic>
        <p:nvPicPr>
          <p:cNvPr id="4" name="Picture 3"/>
          <p:cNvPicPr>
            <a:picLocks noChangeAspect="1"/>
          </p:cNvPicPr>
          <p:nvPr/>
        </p:nvPicPr>
        <p:blipFill>
          <a:blip r:embed="rId2"/>
          <a:stretch>
            <a:fillRect/>
          </a:stretch>
        </p:blipFill>
        <p:spPr>
          <a:xfrm>
            <a:off x="1053852" y="1700808"/>
            <a:ext cx="10433617" cy="4703943"/>
          </a:xfrm>
          <a:prstGeom prst="rect">
            <a:avLst/>
          </a:prstGeom>
        </p:spPr>
      </p:pic>
      <p:sp>
        <p:nvSpPr>
          <p:cNvPr id="5" name="TextBox 4"/>
          <p:cNvSpPr txBox="1"/>
          <p:nvPr/>
        </p:nvSpPr>
        <p:spPr>
          <a:xfrm>
            <a:off x="1701924" y="2132856"/>
            <a:ext cx="2448272" cy="286232"/>
          </a:xfrm>
          <a:prstGeom prst="rect">
            <a:avLst/>
          </a:prstGeom>
          <a:noFill/>
        </p:spPr>
        <p:txBody>
          <a:bodyPr wrap="square" rtlCol="0">
            <a:spAutoFit/>
          </a:bodyPr>
          <a:lstStyle/>
          <a:p>
            <a:pPr>
              <a:lnSpc>
                <a:spcPct val="90000"/>
              </a:lnSpc>
            </a:pPr>
            <a:r>
              <a:rPr lang="fi-FI" sz="1400" b="1" dirty="0" smtClean="0"/>
              <a:t>Snow condition prediction</a:t>
            </a:r>
            <a:endParaRPr lang="en-US" sz="1400" b="1" dirty="0"/>
          </a:p>
        </p:txBody>
      </p:sp>
    </p:spTree>
    <p:extLst>
      <p:ext uri="{BB962C8B-B14F-4D97-AF65-F5344CB8AC3E}">
        <p14:creationId xmlns:p14="http://schemas.microsoft.com/office/powerpoint/2010/main" val="256706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01924" y="1700808"/>
            <a:ext cx="9361039" cy="4620344"/>
          </a:xfrm>
        </p:spPr>
      </p:pic>
      <p:sp>
        <p:nvSpPr>
          <p:cNvPr id="3" name="Title 2"/>
          <p:cNvSpPr>
            <a:spLocks noGrp="1"/>
          </p:cNvSpPr>
          <p:nvPr>
            <p:ph type="title"/>
          </p:nvPr>
        </p:nvSpPr>
        <p:spPr/>
        <p:txBody>
          <a:bodyPr/>
          <a:lstStyle/>
          <a:p>
            <a:r>
              <a:rPr lang="en-US" dirty="0"/>
              <a:t>Key Findings / Results </a:t>
            </a:r>
            <a:r>
              <a:rPr lang="en-US" dirty="0" smtClean="0"/>
              <a:t>4</a:t>
            </a:r>
            <a:endParaRPr lang="en-US" dirty="0"/>
          </a:p>
        </p:txBody>
      </p:sp>
    </p:spTree>
    <p:extLst>
      <p:ext uri="{BB962C8B-B14F-4D97-AF65-F5344CB8AC3E}">
        <p14:creationId xmlns:p14="http://schemas.microsoft.com/office/powerpoint/2010/main" val="221293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fi-FI" dirty="0" smtClean="0"/>
              <a:t>Quite accurate prediction for friction (slippery) and surface temperature</a:t>
            </a:r>
          </a:p>
          <a:p>
            <a:r>
              <a:rPr lang="fi-FI" dirty="0" smtClean="0"/>
              <a:t>Snow condition prediction is good but the data is not meaningful when collecting from FMI. Better data collection technique and (maybe) aggregate data with other weather forcase sources would be needed to improve the data model</a:t>
            </a:r>
          </a:p>
          <a:p>
            <a:r>
              <a:rPr lang="fi-FI" dirty="0" smtClean="0"/>
              <a:t>Our model can be improved by ”giving higher weight to slippery condition”</a:t>
            </a:r>
          </a:p>
          <a:p>
            <a:r>
              <a:rPr lang="fi-FI" dirty="0" smtClean="0"/>
              <a:t>Combine with data from Living Lab Bus when the API is ready</a:t>
            </a:r>
          </a:p>
          <a:p>
            <a:r>
              <a:rPr lang="fi-FI" dirty="0" smtClean="0"/>
              <a:t>Develop a bot to get / send user-feedback about driving condition and road condition to help re-train the model weekly.</a:t>
            </a:r>
            <a:endParaRPr lang="en-US" dirty="0"/>
          </a:p>
        </p:txBody>
      </p:sp>
      <p:sp>
        <p:nvSpPr>
          <p:cNvPr id="2" name="Title 1"/>
          <p:cNvSpPr>
            <a:spLocks noGrp="1"/>
          </p:cNvSpPr>
          <p:nvPr>
            <p:ph type="title"/>
          </p:nvPr>
        </p:nvSpPr>
        <p:spPr/>
        <p:txBody>
          <a:bodyPr/>
          <a:lstStyle/>
          <a:p>
            <a:r>
              <a:rPr lang="en-US" dirty="0" smtClean="0"/>
              <a:t>Conclusion &amp; Further Implementation</a:t>
            </a:r>
            <a:endParaRPr lang="en-US" dirty="0"/>
          </a:p>
        </p:txBody>
      </p:sp>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scientific report presentation</Template>
  <TotalTime>0</TotalTime>
  <Words>311</Words>
  <Application>Microsoft Office PowerPoint</Application>
  <PresentationFormat>Custom</PresentationFormat>
  <Paragraphs>45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Student presentation</vt:lpstr>
      <vt:lpstr>Road and snow condition prediction using micro-macro-weather data</vt:lpstr>
      <vt:lpstr>Overview</vt:lpstr>
      <vt:lpstr>Problem Description</vt:lpstr>
      <vt:lpstr>Technical Solution</vt:lpstr>
      <vt:lpstr>Key Findings / Results 1</vt:lpstr>
      <vt:lpstr>Key Findings / Results 2</vt:lpstr>
      <vt:lpstr>Key Findings / Results 3</vt:lpstr>
      <vt:lpstr>Key Findings / Results 4</vt:lpstr>
      <vt:lpstr>Conclusion &amp; Further Implementation</vt:lpstr>
      <vt:lpstr>Questions &amp; Discussion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2017-10-07T09:21:21Z</dcterms:created>
  <dcterms:modified xsi:type="dcterms:W3CDTF">2017-10-07T12:23:41Z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