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28.png" ContentType="image/png"/>
  <Override PartName="/ppt/media/image1.jpeg" ContentType="image/jpeg"/>
  <Override PartName="/ppt/media/image3.png" ContentType="image/png"/>
  <Override PartName="/ppt/media/image38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jpeg" ContentType="image/jpe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jpeg" ContentType="image/jpeg"/>
  <Override PartName="/ppt/media/image22.png" ContentType="image/png"/>
  <Override PartName="/ppt/media/image20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B2A0FAF-3362-4CF3-B64F-DA319A7F59C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7DE6645-9187-415B-9D1A-C098F5E0BDB5}" type="slidenum">
              <a:rPr b="0" lang="en-US" sz="1200" spc="-1" strike="noStrike">
                <a:solidFill>
                  <a:srgbClr val="000000"/>
                </a:solidFill>
                <a:latin typeface="맑은 고딕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151ED8B-65AC-4CCA-ADDD-9840F81A387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24CFD93-B6A3-43FA-940E-F9706418B11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CBEC2F7-EF02-4A48-A344-D18198F8233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927A121-B085-4C65-87CF-14B00B149BE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9D98988-73AC-4BBE-8518-05FDC03F2A6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59296CF-5266-4399-B5F8-D739CB28057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271760" y="32036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14088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50512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3848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50512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73848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14088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271760" y="32036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14088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50512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73848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550512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73848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14088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271760" y="32036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14088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50512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73848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550512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73848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14088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271760" y="32036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14088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50512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73848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550512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73848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14088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271760" y="32036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14088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50512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73848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550512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73848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14088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271760" y="32036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614088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550512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73848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550512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73848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14088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14088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271760" y="32036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14088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550512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73848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body"/>
          </p:nvPr>
        </p:nvSpPr>
        <p:spPr>
          <a:xfrm>
            <a:off x="550512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7"/>
          <p:cNvSpPr>
            <a:spLocks noGrp="1"/>
          </p:cNvSpPr>
          <p:nvPr>
            <p:ph type="body"/>
          </p:nvPr>
        </p:nvSpPr>
        <p:spPr>
          <a:xfrm>
            <a:off x="673848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767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614088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271760" y="3203640"/>
            <a:ext cx="3647880" cy="3661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140880" y="28022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140880" y="3203640"/>
            <a:ext cx="1779840" cy="36612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27176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550512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738480" y="28022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427176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550512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 type="body"/>
          </p:nvPr>
        </p:nvSpPr>
        <p:spPr>
          <a:xfrm>
            <a:off x="6738480" y="3203640"/>
            <a:ext cx="1174320" cy="36612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endParaRPr b="0" lang="en-US" sz="42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2.xml"/><Relationship Id="rId21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5231880" y="3525120"/>
            <a:ext cx="6959880" cy="1439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404040"/>
                </a:solidFill>
                <a:latin typeface="Arial"/>
                <a:ea typeface="맑은 고딕"/>
              </a:rPr>
              <a:t>FREE PPT TEMPLATES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231880" y="4965120"/>
            <a:ext cx="6959520" cy="6717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870" spc="-1" strike="noStrike">
                <a:solidFill>
                  <a:srgbClr val="404040"/>
                </a:solidFill>
                <a:latin typeface="Arial"/>
                <a:ea typeface="Arial Unicode MS"/>
              </a:rPr>
              <a:t>INSTERT THE TITLE OF YOUR 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870" spc="-1" strike="noStrike">
                <a:solidFill>
                  <a:srgbClr val="404040"/>
                </a:solidFill>
                <a:latin typeface="Arial"/>
                <a:ea typeface="Arial Unicode MS"/>
              </a:rPr>
              <a:t>PRESENTATION HERE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42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6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7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6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5618520" y="2973960"/>
            <a:ext cx="6573240" cy="6310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404040"/>
                </a:solidFill>
                <a:latin typeface="Arial"/>
                <a:ea typeface="Arial Unicode MS"/>
              </a:rPr>
              <a:t>SECTION BREAK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618520" y="3605400"/>
            <a:ext cx="6573240" cy="3837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87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Picture 2" descr="E:\002-KIMS BUSINESS\007-02-Googleslidesppt\02-GSppt-Contents-Kim\20170215\03-abs\item01-png.png"/>
          <p:cNvPicPr/>
          <p:nvPr/>
        </p:nvPicPr>
        <p:blipFill>
          <a:blip r:embed="rId2"/>
          <a:stretch/>
        </p:blipFill>
        <p:spPr>
          <a:xfrm>
            <a:off x="4175640" y="4869000"/>
            <a:ext cx="1351440" cy="135504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2" descr="E:\002-KIMS BUSINESS\007-02-Googleslidesppt\02-GSppt-Contents-Kim\20170215\03-abs\item01-png.png"/>
          <p:cNvPicPr/>
          <p:nvPr/>
        </p:nvPicPr>
        <p:blipFill>
          <a:blip r:embed="rId3"/>
          <a:stretch/>
        </p:blipFill>
        <p:spPr>
          <a:xfrm>
            <a:off x="5328000" y="1267560"/>
            <a:ext cx="863640" cy="86580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2" descr="E:\002-KIMS BUSINESS\007-02-Googleslidesppt\02-GSppt-Contents-Kim\20170215\03-abs\item01-png.png"/>
          <p:cNvPicPr/>
          <p:nvPr/>
        </p:nvPicPr>
        <p:blipFill>
          <a:blip r:embed="rId4"/>
          <a:stretch/>
        </p:blipFill>
        <p:spPr>
          <a:xfrm>
            <a:off x="815400" y="559800"/>
            <a:ext cx="589320" cy="59076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2" descr="E:\002-KIMS BUSINESS\007-02-Googleslidesppt\02-GSppt-Contents-Kim\20170215\03-abs\item01-png.png"/>
          <p:cNvPicPr/>
          <p:nvPr/>
        </p:nvPicPr>
        <p:blipFill>
          <a:blip r:embed="rId5"/>
          <a:stretch/>
        </p:blipFill>
        <p:spPr>
          <a:xfrm>
            <a:off x="10800360" y="2372400"/>
            <a:ext cx="479520" cy="480960"/>
          </a:xfrm>
          <a:prstGeom prst="rect">
            <a:avLst/>
          </a:prstGeom>
          <a:ln w="0">
            <a:noFill/>
          </a:ln>
        </p:spPr>
      </p:pic>
      <p:grpSp>
        <p:nvGrpSpPr>
          <p:cNvPr id="83" name="Group 3"/>
          <p:cNvGrpSpPr/>
          <p:nvPr/>
        </p:nvGrpSpPr>
        <p:grpSpPr>
          <a:xfrm>
            <a:off x="1487520" y="1700640"/>
            <a:ext cx="3447360" cy="3456000"/>
            <a:chOff x="1487520" y="1700640"/>
            <a:chExt cx="3447360" cy="3456000"/>
          </a:xfrm>
        </p:grpSpPr>
        <p:pic>
          <p:nvPicPr>
            <p:cNvPr id="84" name="Picture 2" descr="E:\002-KIMS BUSINESS\007-02-Googleslidesppt\02-GSppt-Contents-Kim\20170215\03-abs\item01-png.png"/>
            <p:cNvPicPr/>
            <p:nvPr/>
          </p:nvPicPr>
          <p:blipFill>
            <a:blip r:embed="rId6"/>
            <a:stretch/>
          </p:blipFill>
          <p:spPr>
            <a:xfrm>
              <a:off x="1487520" y="1700640"/>
              <a:ext cx="3447360" cy="345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5" name="CustomShape 4"/>
            <p:cNvSpPr/>
            <p:nvPr/>
          </p:nvSpPr>
          <p:spPr>
            <a:xfrm>
              <a:off x="2395080" y="2612880"/>
              <a:ext cx="1631880" cy="1631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r="18900000" dist="38100">
                <a:srgbClr val="000000">
                  <a:alpha val="29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6" name="Picture 3" descr="E:\002-KIMS BUSINESS\007-02-Googleslidesppt\02-GSppt-Contents-Kim\20170215\03-abs\item02-png.png"/>
          <p:cNvPicPr/>
          <p:nvPr/>
        </p:nvPicPr>
        <p:blipFill>
          <a:blip r:embed="rId7"/>
          <a:stretch/>
        </p:blipFill>
        <p:spPr>
          <a:xfrm>
            <a:off x="10224360" y="4771800"/>
            <a:ext cx="1967040" cy="212292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3" descr="E:\002-KIMS BUSINESS\007-02-Googleslidesppt\02-GSppt-Contents-Kim\20170215\03-abs\item02-png.png"/>
          <p:cNvPicPr/>
          <p:nvPr/>
        </p:nvPicPr>
        <p:blipFill>
          <a:blip r:embed="rId8"/>
          <a:stretch/>
        </p:blipFill>
        <p:spPr>
          <a:xfrm rot="16200000">
            <a:off x="10968840" y="-68040"/>
            <a:ext cx="1172880" cy="126540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0" y="164520"/>
            <a:ext cx="12191760" cy="7678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Arial"/>
                <a:ea typeface="Arial Unicode MS"/>
              </a:rPr>
              <a:t>BASIC LAYOUT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0" y="932760"/>
            <a:ext cx="12191760" cy="3837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87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0" y="164520"/>
            <a:ext cx="12191760" cy="7678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Arial"/>
                <a:ea typeface="Arial Unicode MS"/>
              </a:rPr>
              <a:t>BASIC LAYOUT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0" y="932760"/>
            <a:ext cx="12191760" cy="3837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87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5618520" y="2973960"/>
            <a:ext cx="6573240" cy="6310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404040"/>
                </a:solidFill>
                <a:latin typeface="Arial"/>
                <a:ea typeface="Arial Unicode MS"/>
              </a:rPr>
              <a:t>SECTION BREAK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618520" y="3605400"/>
            <a:ext cx="6573240" cy="3837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87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Picture 2" descr="E:\002-KIMS BUSINESS\007-02-Googleslidesppt\02-GSppt-Contents-Kim\20170215\03-abs\item01-png.png"/>
          <p:cNvPicPr/>
          <p:nvPr/>
        </p:nvPicPr>
        <p:blipFill>
          <a:blip r:embed="rId2"/>
          <a:stretch/>
        </p:blipFill>
        <p:spPr>
          <a:xfrm>
            <a:off x="4175640" y="4869000"/>
            <a:ext cx="1351440" cy="13550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2" descr="E:\002-KIMS BUSINESS\007-02-Googleslidesppt\02-GSppt-Contents-Kim\20170215\03-abs\item01-png.png"/>
          <p:cNvPicPr/>
          <p:nvPr/>
        </p:nvPicPr>
        <p:blipFill>
          <a:blip r:embed="rId3"/>
          <a:stretch/>
        </p:blipFill>
        <p:spPr>
          <a:xfrm>
            <a:off x="5328000" y="1267560"/>
            <a:ext cx="863640" cy="86580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2" descr="E:\002-KIMS BUSINESS\007-02-Googleslidesppt\02-GSppt-Contents-Kim\20170215\03-abs\item01-png.png"/>
          <p:cNvPicPr/>
          <p:nvPr/>
        </p:nvPicPr>
        <p:blipFill>
          <a:blip r:embed="rId4"/>
          <a:stretch/>
        </p:blipFill>
        <p:spPr>
          <a:xfrm>
            <a:off x="815400" y="559800"/>
            <a:ext cx="589320" cy="59076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2" descr="E:\002-KIMS BUSINESS\007-02-Googleslidesppt\02-GSppt-Contents-Kim\20170215\03-abs\item01-png.png"/>
          <p:cNvPicPr/>
          <p:nvPr/>
        </p:nvPicPr>
        <p:blipFill>
          <a:blip r:embed="rId5"/>
          <a:stretch/>
        </p:blipFill>
        <p:spPr>
          <a:xfrm>
            <a:off x="10800360" y="2372400"/>
            <a:ext cx="479520" cy="480960"/>
          </a:xfrm>
          <a:prstGeom prst="rect">
            <a:avLst/>
          </a:prstGeom>
          <a:ln w="0">
            <a:noFill/>
          </a:ln>
        </p:spPr>
      </p:pic>
      <p:grpSp>
        <p:nvGrpSpPr>
          <p:cNvPr id="209" name="Group 3"/>
          <p:cNvGrpSpPr/>
          <p:nvPr/>
        </p:nvGrpSpPr>
        <p:grpSpPr>
          <a:xfrm>
            <a:off x="1487520" y="1700640"/>
            <a:ext cx="3447360" cy="3456000"/>
            <a:chOff x="1487520" y="1700640"/>
            <a:chExt cx="3447360" cy="3456000"/>
          </a:xfrm>
        </p:grpSpPr>
        <p:pic>
          <p:nvPicPr>
            <p:cNvPr id="210" name="Picture 2" descr="E:\002-KIMS BUSINESS\007-02-Googleslidesppt\02-GSppt-Contents-Kim\20170215\03-abs\item01-png.png"/>
            <p:cNvPicPr/>
            <p:nvPr/>
          </p:nvPicPr>
          <p:blipFill>
            <a:blip r:embed="rId6"/>
            <a:stretch/>
          </p:blipFill>
          <p:spPr>
            <a:xfrm>
              <a:off x="1487520" y="1700640"/>
              <a:ext cx="3447360" cy="345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1" name="CustomShape 4"/>
            <p:cNvSpPr/>
            <p:nvPr/>
          </p:nvSpPr>
          <p:spPr>
            <a:xfrm>
              <a:off x="2395080" y="2612880"/>
              <a:ext cx="1631880" cy="1631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r="18900000" dist="38100">
                <a:srgbClr val="000000">
                  <a:alpha val="29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12" name="Picture 3" descr="E:\002-KIMS BUSINESS\007-02-Googleslidesppt\02-GSppt-Contents-Kim\20170215\03-abs\item02-png.png"/>
          <p:cNvPicPr/>
          <p:nvPr/>
        </p:nvPicPr>
        <p:blipFill>
          <a:blip r:embed="rId7"/>
          <a:stretch/>
        </p:blipFill>
        <p:spPr>
          <a:xfrm>
            <a:off x="10224360" y="4771800"/>
            <a:ext cx="1967040" cy="2122920"/>
          </a:xfrm>
          <a:prstGeom prst="rect">
            <a:avLst/>
          </a:prstGeom>
          <a:ln w="0">
            <a:noFill/>
          </a:ln>
        </p:spPr>
      </p:pic>
      <p:pic>
        <p:nvPicPr>
          <p:cNvPr id="213" name="Picture 3" descr="E:\002-KIMS BUSINESS\007-02-Googleslidesppt\02-GSppt-Contents-Kim\20170215\03-abs\item02-png.png"/>
          <p:cNvPicPr/>
          <p:nvPr/>
        </p:nvPicPr>
        <p:blipFill>
          <a:blip r:embed="rId8"/>
          <a:stretch/>
        </p:blipFill>
        <p:spPr>
          <a:xfrm rot="16200000">
            <a:off x="10968840" y="-68040"/>
            <a:ext cx="1172880" cy="126540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0" y="164520"/>
            <a:ext cx="12191760" cy="7678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Arial"/>
                <a:ea typeface="Arial Unicode MS"/>
              </a:rPr>
              <a:t>BASIC LAYOUT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0" y="932760"/>
            <a:ext cx="12191760" cy="3837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87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" descr="E:\002-KIMS BUSINESS\007-02-Googleslidesppt\02-GSppt-Contents-Kim\20170215\03-abs\item03-png.png"/>
          <p:cNvPicPr/>
          <p:nvPr/>
        </p:nvPicPr>
        <p:blipFill>
          <a:blip r:embed="rId2"/>
          <a:stretch/>
        </p:blipFill>
        <p:spPr>
          <a:xfrm rot="11707800">
            <a:off x="3831840" y="208800"/>
            <a:ext cx="2115720" cy="2018880"/>
          </a:xfrm>
          <a:prstGeom prst="rect">
            <a:avLst/>
          </a:prstGeom>
          <a:ln w="0">
            <a:noFill/>
          </a:ln>
        </p:spPr>
      </p:pic>
      <p:pic>
        <p:nvPicPr>
          <p:cNvPr id="291" name="Picture 2" descr="E:\002-KIMS BUSINESS\007-02-Googleslidesppt\02-GSppt-Contents-Kim\20170215\03-abs\item03-png.png"/>
          <p:cNvPicPr/>
          <p:nvPr/>
        </p:nvPicPr>
        <p:blipFill>
          <a:blip r:embed="rId3"/>
          <a:stretch/>
        </p:blipFill>
        <p:spPr>
          <a:xfrm rot="4527600">
            <a:off x="4007880" y="4591440"/>
            <a:ext cx="2115720" cy="2018880"/>
          </a:xfrm>
          <a:prstGeom prst="rect">
            <a:avLst/>
          </a:prstGeom>
          <a:ln w="0">
            <a:noFill/>
          </a:ln>
        </p:spPr>
      </p:pic>
      <p:pic>
        <p:nvPicPr>
          <p:cNvPr id="292" name="Picture 2" descr="E:\002-KIMS BUSINESS\007-02-Googleslidesppt\02-GSppt-Contents-Kim\20170215\03-abs\item03-png.png"/>
          <p:cNvPicPr/>
          <p:nvPr/>
        </p:nvPicPr>
        <p:blipFill>
          <a:blip r:embed="rId4"/>
          <a:stretch/>
        </p:blipFill>
        <p:spPr>
          <a:xfrm rot="7414800">
            <a:off x="2624400" y="2922840"/>
            <a:ext cx="2115720" cy="2018880"/>
          </a:xfrm>
          <a:prstGeom prst="rect">
            <a:avLst/>
          </a:prstGeom>
          <a:ln w="0">
            <a:noFill/>
          </a:ln>
        </p:spPr>
      </p:pic>
      <p:pic>
        <p:nvPicPr>
          <p:cNvPr id="293" name="Picture 2" descr="E:\002-KIMS BUSINESS\007-02-Googleslidesppt\02-GSppt-Contents-Kim\20170215\03-abs\item03-png.png"/>
          <p:cNvPicPr/>
          <p:nvPr/>
        </p:nvPicPr>
        <p:blipFill>
          <a:blip r:embed="rId5"/>
          <a:stretch/>
        </p:blipFill>
        <p:spPr>
          <a:xfrm flipH="1" rot="4162800">
            <a:off x="2814480" y="1073520"/>
            <a:ext cx="2115720" cy="2018880"/>
          </a:xfrm>
          <a:prstGeom prst="rect">
            <a:avLst/>
          </a:prstGeom>
          <a:ln w="0">
            <a:noFill/>
          </a:ln>
        </p:spPr>
      </p:pic>
      <p:pic>
        <p:nvPicPr>
          <p:cNvPr id="294" name="Picture 2" descr="E:\002-KIMS BUSINESS\007-02-Googleslidesppt\02-GSppt-Contents-Kim\20170215\03-abs\item03-png.png"/>
          <p:cNvPicPr/>
          <p:nvPr/>
        </p:nvPicPr>
        <p:blipFill>
          <a:blip r:embed="rId6"/>
          <a:stretch/>
        </p:blipFill>
        <p:spPr>
          <a:xfrm flipH="1" rot="7864200">
            <a:off x="5246280" y="190440"/>
            <a:ext cx="2115720" cy="2018880"/>
          </a:xfrm>
          <a:prstGeom prst="rect">
            <a:avLst/>
          </a:prstGeom>
          <a:ln w="0">
            <a:noFill/>
          </a:ln>
        </p:spPr>
      </p:pic>
      <p:pic>
        <p:nvPicPr>
          <p:cNvPr id="295" name="Picture 2" descr="E:\002-KIMS BUSINESS\007-02-Googleslidesppt\02-GSppt-Contents-Kim\20170215\03-abs\item03-png.png"/>
          <p:cNvPicPr/>
          <p:nvPr/>
        </p:nvPicPr>
        <p:blipFill>
          <a:blip r:embed="rId7"/>
          <a:stretch/>
        </p:blipFill>
        <p:spPr>
          <a:xfrm rot="20164800">
            <a:off x="7490520" y="3179520"/>
            <a:ext cx="2115720" cy="2018880"/>
          </a:xfrm>
          <a:prstGeom prst="rect">
            <a:avLst/>
          </a:prstGeom>
          <a:ln w="0">
            <a:noFill/>
          </a:ln>
        </p:spPr>
      </p:pic>
      <p:pic>
        <p:nvPicPr>
          <p:cNvPr id="296" name="Picture 2" descr="E:\002-KIMS BUSINESS\007-02-Googleslidesppt\02-GSppt-Contents-Kim\20170215\03-abs\item03-png.png"/>
          <p:cNvPicPr/>
          <p:nvPr/>
        </p:nvPicPr>
        <p:blipFill>
          <a:blip r:embed="rId8"/>
          <a:stretch/>
        </p:blipFill>
        <p:spPr>
          <a:xfrm rot="17275200">
            <a:off x="7283880" y="981720"/>
            <a:ext cx="2115720" cy="2018880"/>
          </a:xfrm>
          <a:prstGeom prst="rect">
            <a:avLst/>
          </a:prstGeom>
          <a:ln w="0">
            <a:noFill/>
          </a:ln>
        </p:spPr>
      </p:pic>
      <p:pic>
        <p:nvPicPr>
          <p:cNvPr id="297" name="Picture 2" descr="E:\002-KIMS BUSINESS\007-02-Googleslidesppt\02-GSppt-Contents-Kim\20170215\03-abs\item03-png.png"/>
          <p:cNvPicPr/>
          <p:nvPr/>
        </p:nvPicPr>
        <p:blipFill>
          <a:blip r:embed="rId9"/>
          <a:stretch/>
        </p:blipFill>
        <p:spPr>
          <a:xfrm rot="729600">
            <a:off x="6383880" y="4494240"/>
            <a:ext cx="2115720" cy="2018880"/>
          </a:xfrm>
          <a:prstGeom prst="rect">
            <a:avLst/>
          </a:prstGeom>
          <a:ln w="0">
            <a:noFill/>
          </a:ln>
        </p:spPr>
      </p:pic>
      <p:grpSp>
        <p:nvGrpSpPr>
          <p:cNvPr id="298" name="Group 1"/>
          <p:cNvGrpSpPr/>
          <p:nvPr/>
        </p:nvGrpSpPr>
        <p:grpSpPr>
          <a:xfrm>
            <a:off x="3006000" y="331200"/>
            <a:ext cx="6179400" cy="6195240"/>
            <a:chOff x="3006000" y="331200"/>
            <a:chExt cx="6179400" cy="6195240"/>
          </a:xfrm>
        </p:grpSpPr>
        <p:pic>
          <p:nvPicPr>
            <p:cNvPr id="299" name="Picture 2" descr="E:\002-KIMS BUSINESS\007-02-Googleslidesppt\02-GSppt-Contents-Kim\20170215\03-abs\item01-png.png"/>
            <p:cNvPicPr/>
            <p:nvPr/>
          </p:nvPicPr>
          <p:blipFill>
            <a:blip r:embed="rId10"/>
            <a:stretch/>
          </p:blipFill>
          <p:spPr>
            <a:xfrm>
              <a:off x="3006000" y="331200"/>
              <a:ext cx="6179400" cy="6195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0" name="CustomShape 2"/>
            <p:cNvSpPr/>
            <p:nvPr/>
          </p:nvSpPr>
          <p:spPr>
            <a:xfrm>
              <a:off x="4152600" y="1485720"/>
              <a:ext cx="3886560" cy="38865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r="18900000" dist="38100">
                <a:srgbClr val="000000">
                  <a:alpha val="29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271760" y="2802240"/>
            <a:ext cx="3647880" cy="7678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404040"/>
                </a:solidFill>
                <a:latin typeface="Arial"/>
                <a:ea typeface="Arial Unicode MS"/>
              </a:rPr>
              <a:t>Thank you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271760" y="3570120"/>
            <a:ext cx="3647880" cy="575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870" spc="-1" strike="noStrike">
                <a:solidFill>
                  <a:srgbClr val="404040"/>
                </a:solidFill>
                <a:latin typeface="Arial"/>
                <a:ea typeface="Arial Unicode MS"/>
              </a:rPr>
              <a:t>Insert the title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870" spc="-1" strike="noStrike">
                <a:solidFill>
                  <a:srgbClr val="404040"/>
                </a:solidFill>
                <a:latin typeface="Arial"/>
                <a:ea typeface="Arial Unicode MS"/>
              </a:rPr>
              <a:t>of your subtitle Here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Picture 2" descr="E:\002-KIMS BUSINESS\007-02-Googleslidesppt\02-GSppt-Contents-Kim\20170215\03-abs\item03-png.png"/>
          <p:cNvPicPr/>
          <p:nvPr/>
        </p:nvPicPr>
        <p:blipFill>
          <a:blip r:embed="rId11"/>
          <a:stretch/>
        </p:blipFill>
        <p:spPr>
          <a:xfrm>
            <a:off x="0" y="-30600"/>
            <a:ext cx="2115720" cy="2018880"/>
          </a:xfrm>
          <a:prstGeom prst="rect">
            <a:avLst/>
          </a:prstGeom>
          <a:ln w="0">
            <a:noFill/>
          </a:ln>
        </p:spPr>
      </p:pic>
      <p:pic>
        <p:nvPicPr>
          <p:cNvPr id="304" name="Picture 3" descr="E:\002-KIMS BUSINESS\007-02-Googleslidesppt\02-GSppt-Contents-Kim\20170215\03-abs\item02-png.png"/>
          <p:cNvPicPr/>
          <p:nvPr/>
        </p:nvPicPr>
        <p:blipFill>
          <a:blip r:embed="rId12"/>
          <a:stretch/>
        </p:blipFill>
        <p:spPr>
          <a:xfrm>
            <a:off x="10320480" y="4833000"/>
            <a:ext cx="1876320" cy="2024640"/>
          </a:xfrm>
          <a:prstGeom prst="rect">
            <a:avLst/>
          </a:prstGeom>
          <a:ln w="0">
            <a:noFill/>
          </a:ln>
        </p:spPr>
      </p:pic>
      <p:sp>
        <p:nvSpPr>
          <p:cNvPr id="30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2740320" y="3609000"/>
            <a:ext cx="6959880" cy="143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404040"/>
                </a:solidFill>
                <a:latin typeface="Bahnschrift Light SemiCondensed"/>
                <a:ea typeface="맑은 고딕"/>
              </a:rPr>
              <a:t>SIMULATE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404040"/>
                </a:solidFill>
                <a:latin typeface="Bahnschrift Light SemiCondensed"/>
                <a:ea typeface="맑은 고딕"/>
              </a:rPr>
              <a:t>M/M/1/B=n QUEUE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4832640" y="5600160"/>
            <a:ext cx="6959520" cy="67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7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Students: </a:t>
            </a:r>
            <a:r>
              <a:rPr b="1" lang="en-US" sz="187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	</a:t>
            </a:r>
            <a:r>
              <a:rPr b="1" lang="en-US" sz="187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Hoang Tran Viet Long  -  1652350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7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                      </a:t>
            </a:r>
            <a:r>
              <a:rPr b="1" lang="en-US" sz="187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	</a:t>
            </a:r>
            <a:r>
              <a:rPr b="1" lang="en-US" sz="187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	</a:t>
            </a:r>
            <a:r>
              <a:rPr b="1" lang="en-US" sz="187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Ngo Tu Duy</a:t>
            </a:r>
            <a:r>
              <a:rPr b="1" lang="en-US" sz="187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	</a:t>
            </a:r>
            <a:r>
              <a:rPr b="1" lang="en-US" sz="187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              </a:t>
            </a:r>
            <a:r>
              <a:rPr b="1" lang="en-US" sz="187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	</a:t>
            </a:r>
            <a:r>
              <a:rPr b="1" lang="en-US" sz="187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-  1752133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0" name="Group 3"/>
          <p:cNvGrpSpPr/>
          <p:nvPr/>
        </p:nvGrpSpPr>
        <p:grpSpPr>
          <a:xfrm>
            <a:off x="2376000" y="3735360"/>
            <a:ext cx="172080" cy="1919880"/>
            <a:chOff x="2376000" y="3735360"/>
            <a:chExt cx="172080" cy="1919880"/>
          </a:xfrm>
        </p:grpSpPr>
        <p:sp>
          <p:nvSpPr>
            <p:cNvPr id="351" name="CustomShape 4"/>
            <p:cNvSpPr/>
            <p:nvPr/>
          </p:nvSpPr>
          <p:spPr>
            <a:xfrm>
              <a:off x="2504520" y="3735360"/>
              <a:ext cx="43560" cy="19198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5"/>
            <p:cNvSpPr/>
            <p:nvPr/>
          </p:nvSpPr>
          <p:spPr>
            <a:xfrm>
              <a:off x="2461680" y="3735360"/>
              <a:ext cx="43560" cy="19198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CustomShape 6"/>
            <p:cNvSpPr/>
            <p:nvPr/>
          </p:nvSpPr>
          <p:spPr>
            <a:xfrm>
              <a:off x="2418840" y="3735360"/>
              <a:ext cx="43560" cy="19198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" name="CustomShape 7"/>
            <p:cNvSpPr/>
            <p:nvPr/>
          </p:nvSpPr>
          <p:spPr>
            <a:xfrm>
              <a:off x="2376000" y="3735360"/>
              <a:ext cx="43560" cy="1919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55" name="Picture 10" descr=""/>
          <p:cNvPicPr/>
          <p:nvPr/>
        </p:nvPicPr>
        <p:blipFill>
          <a:blip r:embed="rId1"/>
          <a:stretch/>
        </p:blipFill>
        <p:spPr>
          <a:xfrm>
            <a:off x="11139840" y="117360"/>
            <a:ext cx="822240" cy="83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PARAMETER, FACTORS &amp; WORKLOAD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1190880" y="1878120"/>
            <a:ext cx="3509640" cy="16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Parameter: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+ Average waiting time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+ Average Service time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+ Average response time,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+ CPU Utilization 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44" name="Group 3"/>
          <p:cNvGrpSpPr/>
          <p:nvPr/>
        </p:nvGrpSpPr>
        <p:grpSpPr>
          <a:xfrm>
            <a:off x="667800" y="1971000"/>
            <a:ext cx="469080" cy="739080"/>
            <a:chOff x="667800" y="1971000"/>
            <a:chExt cx="469080" cy="739080"/>
          </a:xfrm>
        </p:grpSpPr>
        <p:sp>
          <p:nvSpPr>
            <p:cNvPr id="445" name="CustomShape 4"/>
            <p:cNvSpPr/>
            <p:nvPr/>
          </p:nvSpPr>
          <p:spPr>
            <a:xfrm>
              <a:off x="667800" y="1971000"/>
              <a:ext cx="468720" cy="369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" name="CustomShape 5"/>
            <p:cNvSpPr/>
            <p:nvPr/>
          </p:nvSpPr>
          <p:spPr>
            <a:xfrm rot="10800000">
              <a:off x="668160" y="2340720"/>
              <a:ext cx="468720" cy="36936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47" name="Group 6"/>
          <p:cNvGrpSpPr/>
          <p:nvPr/>
        </p:nvGrpSpPr>
        <p:grpSpPr>
          <a:xfrm>
            <a:off x="4114800" y="3688200"/>
            <a:ext cx="431640" cy="729360"/>
            <a:chOff x="4114800" y="3688200"/>
            <a:chExt cx="431640" cy="729360"/>
          </a:xfrm>
        </p:grpSpPr>
        <p:sp>
          <p:nvSpPr>
            <p:cNvPr id="448" name="CustomShape 7"/>
            <p:cNvSpPr/>
            <p:nvPr/>
          </p:nvSpPr>
          <p:spPr>
            <a:xfrm>
              <a:off x="4114800" y="3688200"/>
              <a:ext cx="431280" cy="36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CustomShape 8"/>
            <p:cNvSpPr/>
            <p:nvPr/>
          </p:nvSpPr>
          <p:spPr>
            <a:xfrm rot="10800000">
              <a:off x="4115160" y="4053240"/>
              <a:ext cx="431280" cy="36432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0" name="CustomShape 9"/>
          <p:cNvSpPr/>
          <p:nvPr/>
        </p:nvSpPr>
        <p:spPr>
          <a:xfrm>
            <a:off x="4572000" y="3570840"/>
            <a:ext cx="272628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Factors: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+ Service rate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+ Arrival rate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+ Jobs properties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+ Number of jobs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+ Number of buffer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51" name="Group 10"/>
          <p:cNvGrpSpPr/>
          <p:nvPr/>
        </p:nvGrpSpPr>
        <p:grpSpPr>
          <a:xfrm>
            <a:off x="7584840" y="5486400"/>
            <a:ext cx="473040" cy="806400"/>
            <a:chOff x="7584840" y="5486400"/>
            <a:chExt cx="473040" cy="806400"/>
          </a:xfrm>
        </p:grpSpPr>
        <p:sp>
          <p:nvSpPr>
            <p:cNvPr id="452" name="CustomShape 11"/>
            <p:cNvSpPr/>
            <p:nvPr/>
          </p:nvSpPr>
          <p:spPr>
            <a:xfrm>
              <a:off x="7584840" y="5486400"/>
              <a:ext cx="472320" cy="4028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" name="CustomShape 12"/>
            <p:cNvSpPr/>
            <p:nvPr/>
          </p:nvSpPr>
          <p:spPr>
            <a:xfrm rot="10800000">
              <a:off x="7585560" y="5889960"/>
              <a:ext cx="472320" cy="40284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4" name="CustomShape 13"/>
          <p:cNvSpPr/>
          <p:nvPr/>
        </p:nvSpPr>
        <p:spPr>
          <a:xfrm>
            <a:off x="8151480" y="5334840"/>
            <a:ext cx="378072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Workload: </a:t>
            </a: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Addition instruction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 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-612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ANALYSIS METHOD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6" name="Group 2"/>
          <p:cNvGrpSpPr/>
          <p:nvPr/>
        </p:nvGrpSpPr>
        <p:grpSpPr>
          <a:xfrm>
            <a:off x="921240" y="4070160"/>
            <a:ext cx="2854080" cy="1637280"/>
            <a:chOff x="921240" y="4070160"/>
            <a:chExt cx="2854080" cy="1637280"/>
          </a:xfrm>
        </p:grpSpPr>
        <p:sp>
          <p:nvSpPr>
            <p:cNvPr id="457" name="CustomShape 3"/>
            <p:cNvSpPr/>
            <p:nvPr/>
          </p:nvSpPr>
          <p:spPr>
            <a:xfrm>
              <a:off x="921240" y="4401000"/>
              <a:ext cx="2769120" cy="130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Bahnschrift Light SemiCondensed"/>
                  <a:ea typeface="Arial Unicode MS"/>
                </a:rPr>
                <a:t>Structured walk-through consist of explaining the code to another person or a group </a:t>
              </a:r>
              <a:br/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58" name="CustomShape 4"/>
            <p:cNvSpPr/>
            <p:nvPr/>
          </p:nvSpPr>
          <p:spPr>
            <a:xfrm>
              <a:off x="921240" y="4070160"/>
              <a:ext cx="285408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404040"/>
                  </a:solidFill>
                  <a:latin typeface="Bahnschrift Light SemiCondensed"/>
                  <a:ea typeface="Arial Unicode MS"/>
                </a:rPr>
                <a:t>Walk-Through Structure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459" name="Group 5"/>
          <p:cNvGrpSpPr/>
          <p:nvPr/>
        </p:nvGrpSpPr>
        <p:grpSpPr>
          <a:xfrm>
            <a:off x="4664880" y="4070160"/>
            <a:ext cx="2971440" cy="2124000"/>
            <a:chOff x="4664880" y="4070160"/>
            <a:chExt cx="2971440" cy="2124000"/>
          </a:xfrm>
        </p:grpSpPr>
        <p:sp>
          <p:nvSpPr>
            <p:cNvPr id="460" name="CustomShape 6"/>
            <p:cNvSpPr/>
            <p:nvPr/>
          </p:nvSpPr>
          <p:spPr>
            <a:xfrm>
              <a:off x="4664880" y="4401000"/>
              <a:ext cx="2971440" cy="179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Bahnschrift Light SemiCondensed"/>
                  <a:ea typeface="Arial Unicode MS"/>
                </a:rPr>
                <a:t>Modularity requires that the model be structured in modules that 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Bahnschrift Light SemiCondensed"/>
                  <a:ea typeface="Arial Unicode MS"/>
                </a:rPr>
                <a:t>communicate with each other via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Bahnschrift Light SemiCondensed"/>
                  <a:ea typeface="Arial Unicode MS"/>
                </a:rPr>
                <a:t>well-defined interfaces </a:t>
              </a:r>
              <a:br/>
              <a:r>
                <a:rPr b="0" lang="en-US" sz="1600" spc="-1" strike="noStrike">
                  <a:solidFill>
                    <a:srgbClr val="404040"/>
                  </a:solidFill>
                  <a:latin typeface="Bahnschrift Light SemiCondensed"/>
                  <a:ea typeface="Arial Unicode MS"/>
                </a:rPr>
                <a:t>.  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61" name="CustomShape 7"/>
            <p:cNvSpPr/>
            <p:nvPr/>
          </p:nvSpPr>
          <p:spPr>
            <a:xfrm>
              <a:off x="4664880" y="4070160"/>
              <a:ext cx="297144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404040"/>
                  </a:solidFill>
                  <a:latin typeface="Bahnschrift Light SemiCondensed"/>
                  <a:ea typeface="Arial Unicode MS"/>
                </a:rPr>
                <a:t>Top-Down Modular Design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462" name="Group 8"/>
          <p:cNvGrpSpPr/>
          <p:nvPr/>
        </p:nvGrpSpPr>
        <p:grpSpPr>
          <a:xfrm>
            <a:off x="8408520" y="4070160"/>
            <a:ext cx="2854080" cy="1151280"/>
            <a:chOff x="8408520" y="4070160"/>
            <a:chExt cx="2854080" cy="1151280"/>
          </a:xfrm>
        </p:grpSpPr>
        <p:sp>
          <p:nvSpPr>
            <p:cNvPr id="463" name="CustomShape 9"/>
            <p:cNvSpPr/>
            <p:nvPr/>
          </p:nvSpPr>
          <p:spPr>
            <a:xfrm>
              <a:off x="8408520" y="4401000"/>
              <a:ext cx="285408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Bahnschrift Light SemiCondensed"/>
                  <a:ea typeface="Arial Unicode MS"/>
                </a:rPr>
                <a:t>The model may be run with simple cases </a:t>
              </a:r>
              <a:br/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64" name="CustomShape 10"/>
            <p:cNvSpPr/>
            <p:nvPr/>
          </p:nvSpPr>
          <p:spPr>
            <a:xfrm>
              <a:off x="8408520" y="4070160"/>
              <a:ext cx="285408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404040"/>
                  </a:solidFill>
                  <a:latin typeface="Bahnschrift Light SemiCondensed"/>
                  <a:ea typeface="Arial Unicode MS"/>
                </a:rPr>
                <a:t>Run simplified cases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465" name="CustomShape 11"/>
          <p:cNvSpPr/>
          <p:nvPr/>
        </p:nvSpPr>
        <p:spPr>
          <a:xfrm rot="5400000">
            <a:off x="5101920" y="1803960"/>
            <a:ext cx="2126520" cy="1778400"/>
          </a:xfrm>
          <a:custGeom>
            <a:avLst/>
            <a:gdLst/>
            <a:ah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12"/>
          <p:cNvSpPr/>
          <p:nvPr/>
        </p:nvSpPr>
        <p:spPr>
          <a:xfrm>
            <a:off x="1266840" y="1576080"/>
            <a:ext cx="2162520" cy="2180520"/>
          </a:xfrm>
          <a:custGeom>
            <a:avLst/>
            <a:gdLst/>
            <a:ah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13"/>
          <p:cNvSpPr/>
          <p:nvPr/>
        </p:nvSpPr>
        <p:spPr>
          <a:xfrm flipH="1">
            <a:off x="8999640" y="1862280"/>
            <a:ext cx="2127600" cy="1894320"/>
          </a:xfrm>
          <a:custGeom>
            <a:avLst/>
            <a:gdLst/>
            <a:ah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5379480" y="2973960"/>
            <a:ext cx="7495920" cy="63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IMPLEMENTATION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5379480" y="3605400"/>
            <a:ext cx="657324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Generator and Server processing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2777040" y="3065400"/>
            <a:ext cx="832320" cy="671760"/>
          </a:xfrm>
          <a:custGeom>
            <a:avLst/>
            <a:gdLst/>
            <a:ah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GENERATOR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742320" y="2487960"/>
            <a:ext cx="85791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Create jobs: arrival time, service time and ID number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2926800" y="3826440"/>
            <a:ext cx="61866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Effect by </a:t>
            </a:r>
            <a:r>
              <a:rPr b="1" lang="en-US" sz="28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service rate </a:t>
            </a:r>
            <a:r>
              <a:rPr b="0" lang="en-US" sz="28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and </a:t>
            </a:r>
            <a:r>
              <a:rPr b="1" lang="en-US" sz="28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arrival rate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SERVER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-4320" y="1332720"/>
            <a:ext cx="34448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Ready queue function: 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76" name="Group 3"/>
          <p:cNvGrpSpPr/>
          <p:nvPr/>
        </p:nvGrpSpPr>
        <p:grpSpPr>
          <a:xfrm>
            <a:off x="847080" y="1908360"/>
            <a:ext cx="3629160" cy="876600"/>
            <a:chOff x="847080" y="1908360"/>
            <a:chExt cx="3629160" cy="876600"/>
          </a:xfrm>
        </p:grpSpPr>
        <p:grpSp>
          <p:nvGrpSpPr>
            <p:cNvPr id="477" name="Group 4"/>
            <p:cNvGrpSpPr/>
            <p:nvPr/>
          </p:nvGrpSpPr>
          <p:grpSpPr>
            <a:xfrm>
              <a:off x="1531800" y="1908360"/>
              <a:ext cx="2944440" cy="876600"/>
              <a:chOff x="1531800" y="1908360"/>
              <a:chExt cx="2944440" cy="876600"/>
            </a:xfrm>
          </p:grpSpPr>
          <p:sp>
            <p:nvSpPr>
              <p:cNvPr id="478" name="CustomShape 5"/>
              <p:cNvSpPr/>
              <p:nvPr/>
            </p:nvSpPr>
            <p:spPr>
              <a:xfrm>
                <a:off x="1531800" y="2208600"/>
                <a:ext cx="2944440" cy="576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404040"/>
                    </a:solidFill>
                    <a:latin typeface="Bahnschrift Light SemiCondensed"/>
                    <a:ea typeface="Arial Unicode MS"/>
                  </a:rPr>
                  <a:t>Push a new job into the ready queue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79" name="CustomShape 6"/>
              <p:cNvSpPr/>
              <p:nvPr/>
            </p:nvSpPr>
            <p:spPr>
              <a:xfrm>
                <a:off x="1531800" y="1908360"/>
                <a:ext cx="2944440" cy="395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a4b4ea"/>
                    </a:solidFill>
                    <a:latin typeface="Bahnschrift Light SemiCondensed"/>
                    <a:ea typeface="Arial Unicode MS"/>
                  </a:rPr>
                  <a:t>PUSH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grpSp>
          <p:nvGrpSpPr>
            <p:cNvPr id="480" name="Group 7"/>
            <p:cNvGrpSpPr/>
            <p:nvPr/>
          </p:nvGrpSpPr>
          <p:grpSpPr>
            <a:xfrm>
              <a:off x="847080" y="2005920"/>
              <a:ext cx="783360" cy="709920"/>
              <a:chOff x="847080" y="2005920"/>
              <a:chExt cx="783360" cy="709920"/>
            </a:xfrm>
          </p:grpSpPr>
          <p:grpSp>
            <p:nvGrpSpPr>
              <p:cNvPr id="481" name="Group 8"/>
              <p:cNvGrpSpPr/>
              <p:nvPr/>
            </p:nvGrpSpPr>
            <p:grpSpPr>
              <a:xfrm>
                <a:off x="947160" y="2016720"/>
                <a:ext cx="571680" cy="699120"/>
                <a:chOff x="947160" y="2016720"/>
                <a:chExt cx="571680" cy="699120"/>
              </a:xfrm>
            </p:grpSpPr>
            <p:sp>
              <p:nvSpPr>
                <p:cNvPr id="482" name="CustomShape 9"/>
                <p:cNvSpPr/>
                <p:nvPr/>
              </p:nvSpPr>
              <p:spPr>
                <a:xfrm>
                  <a:off x="947160" y="2016720"/>
                  <a:ext cx="571320" cy="349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CustomShape 10"/>
                <p:cNvSpPr/>
                <p:nvPr/>
              </p:nvSpPr>
              <p:spPr>
                <a:xfrm rot="10800000">
                  <a:off x="947520" y="2366640"/>
                  <a:ext cx="571320" cy="3492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84" name="CustomShape 11"/>
              <p:cNvSpPr/>
              <p:nvPr/>
            </p:nvSpPr>
            <p:spPr>
              <a:xfrm>
                <a:off x="847080" y="2005920"/>
                <a:ext cx="783360" cy="456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2400" spc="-1" strike="noStrike">
                    <a:solidFill>
                      <a:srgbClr val="ffffff"/>
                    </a:solidFill>
                    <a:latin typeface="Bahnschrift Light SemiCondensed"/>
                    <a:ea typeface="Arial Unicode MS"/>
                  </a:rPr>
                  <a:t>01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</p:grpSp>
      <p:grpSp>
        <p:nvGrpSpPr>
          <p:cNvPr id="485" name="Group 12"/>
          <p:cNvGrpSpPr/>
          <p:nvPr/>
        </p:nvGrpSpPr>
        <p:grpSpPr>
          <a:xfrm>
            <a:off x="5996880" y="1794240"/>
            <a:ext cx="3728160" cy="1120680"/>
            <a:chOff x="5996880" y="1794240"/>
            <a:chExt cx="3728160" cy="1120680"/>
          </a:xfrm>
        </p:grpSpPr>
        <p:grpSp>
          <p:nvGrpSpPr>
            <p:cNvPr id="486" name="Group 13"/>
            <p:cNvGrpSpPr/>
            <p:nvPr/>
          </p:nvGrpSpPr>
          <p:grpSpPr>
            <a:xfrm>
              <a:off x="6080040" y="1914480"/>
              <a:ext cx="617400" cy="764640"/>
              <a:chOff x="6080040" y="1914480"/>
              <a:chExt cx="617400" cy="764640"/>
            </a:xfrm>
          </p:grpSpPr>
          <p:sp>
            <p:nvSpPr>
              <p:cNvPr id="487" name="CustomShape 14"/>
              <p:cNvSpPr/>
              <p:nvPr/>
            </p:nvSpPr>
            <p:spPr>
              <a:xfrm>
                <a:off x="6080040" y="1914480"/>
                <a:ext cx="617040" cy="38196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8" name="CustomShape 15"/>
              <p:cNvSpPr/>
              <p:nvPr/>
            </p:nvSpPr>
            <p:spPr>
              <a:xfrm rot="10800000">
                <a:off x="6080400" y="2297160"/>
                <a:ext cx="617040" cy="381960"/>
              </a:xfrm>
              <a:prstGeom prst="triangle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89" name="Group 16"/>
            <p:cNvGrpSpPr/>
            <p:nvPr/>
          </p:nvGrpSpPr>
          <p:grpSpPr>
            <a:xfrm>
              <a:off x="6780600" y="1794240"/>
              <a:ext cx="2944440" cy="1120680"/>
              <a:chOff x="6780600" y="1794240"/>
              <a:chExt cx="2944440" cy="1120680"/>
            </a:xfrm>
          </p:grpSpPr>
          <p:sp>
            <p:nvSpPr>
              <p:cNvPr id="490" name="CustomShape 17"/>
              <p:cNvSpPr/>
              <p:nvPr/>
            </p:nvSpPr>
            <p:spPr>
              <a:xfrm>
                <a:off x="6780600" y="2094480"/>
                <a:ext cx="2944440" cy="820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404040"/>
                    </a:solidFill>
                    <a:latin typeface="Bahnschrift Light SemiCondensed"/>
                    <a:ea typeface="Arial Unicode MS"/>
                  </a:rPr>
                  <a:t>Take the lowest ID number jobs to serve and eliminate it from the queue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91" name="CustomShape 18"/>
              <p:cNvSpPr/>
              <p:nvPr/>
            </p:nvSpPr>
            <p:spPr>
              <a:xfrm>
                <a:off x="6780600" y="1794240"/>
                <a:ext cx="2944440" cy="395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9ad3e9"/>
                    </a:solidFill>
                    <a:latin typeface="Bahnschrift Light SemiCondensed"/>
                    <a:ea typeface="Arial Unicode MS"/>
                  </a:rPr>
                  <a:t>POP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sp>
          <p:nvSpPr>
            <p:cNvPr id="492" name="CustomShape 19"/>
            <p:cNvSpPr/>
            <p:nvPr/>
          </p:nvSpPr>
          <p:spPr>
            <a:xfrm>
              <a:off x="5996880" y="1903680"/>
              <a:ext cx="783360" cy="51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Bahnschrift Light SemiCondensed"/>
                  <a:ea typeface="Arial Unicode MS"/>
                </a:rPr>
                <a:t>02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493" name="CustomShape 20"/>
          <p:cNvSpPr/>
          <p:nvPr/>
        </p:nvSpPr>
        <p:spPr>
          <a:xfrm>
            <a:off x="263520" y="3053520"/>
            <a:ext cx="15840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Waiting: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94" name="Picture 36" descr=""/>
          <p:cNvPicPr/>
          <p:nvPr/>
        </p:nvPicPr>
        <p:blipFill>
          <a:blip r:embed="rId1"/>
          <a:stretch/>
        </p:blipFill>
        <p:spPr>
          <a:xfrm>
            <a:off x="5593320" y="3165120"/>
            <a:ext cx="6059160" cy="3466440"/>
          </a:xfrm>
          <a:prstGeom prst="rect">
            <a:avLst/>
          </a:prstGeom>
          <a:ln w="0">
            <a:noFill/>
          </a:ln>
        </p:spPr>
      </p:pic>
      <p:sp>
        <p:nvSpPr>
          <p:cNvPr id="495" name="CustomShape 21"/>
          <p:cNvSpPr/>
          <p:nvPr/>
        </p:nvSpPr>
        <p:spPr>
          <a:xfrm>
            <a:off x="757800" y="3775320"/>
            <a:ext cx="47613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System wait: waiting until next job come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Job wait: Wait for other process be served. Only one can be served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5379480" y="2973960"/>
            <a:ext cx="7495920" cy="63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ANALYSIS &amp; RESULT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5379480" y="3737520"/>
            <a:ext cx="657324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Testing , Result and Discussion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2777040" y="3065400"/>
            <a:ext cx="832320" cy="671760"/>
          </a:xfrm>
          <a:custGeom>
            <a:avLst/>
            <a:gdLst/>
            <a:ah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Degeneracy Test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141120" y="1052640"/>
            <a:ext cx="1128888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Definition: consist of checking that the model works for extreme values of system,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configuration, or workload parameters →  discover bugs that the analyst would not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have thought of otherwise (arrival rate &gt;&gt; service rate)</a:t>
            </a:r>
            <a:br/>
            <a:br/>
            <a:endParaRPr b="0" lang="en-US" sz="2400" spc="-1" strike="noStrike">
              <a:latin typeface="Arial"/>
            </a:endParaRPr>
          </a:p>
        </p:txBody>
      </p:sp>
      <p:pic>
        <p:nvPicPr>
          <p:cNvPr id="501" name="Picture 4" descr=""/>
          <p:cNvPicPr/>
          <p:nvPr/>
        </p:nvPicPr>
        <p:blipFill>
          <a:blip r:embed="rId1"/>
          <a:stretch/>
        </p:blipFill>
        <p:spPr>
          <a:xfrm>
            <a:off x="3495960" y="2750400"/>
            <a:ext cx="5199480" cy="364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Continuity Test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CustomShape 2"/>
          <p:cNvSpPr/>
          <p:nvPr/>
        </p:nvSpPr>
        <p:spPr>
          <a:xfrm>
            <a:off x="222840" y="1332720"/>
            <a:ext cx="10854720" cy="22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Definition: consist of running the simulation several times for slightly different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values of input parameters. For any one parameter, a slight change in input 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should generally produce only a slight change in the output </a:t>
            </a:r>
            <a:br/>
            <a:br/>
            <a:br/>
            <a:endParaRPr b="0" lang="en-US" sz="2400" spc="-1" strike="noStrike">
              <a:latin typeface="Arial"/>
            </a:endParaRPr>
          </a:p>
        </p:txBody>
      </p:sp>
      <p:pic>
        <p:nvPicPr>
          <p:cNvPr id="504" name="Picture 3" descr=""/>
          <p:cNvPicPr/>
          <p:nvPr/>
        </p:nvPicPr>
        <p:blipFill>
          <a:blip r:embed="rId1"/>
          <a:srcRect l="-1374" t="86485" r="1374" b="-361"/>
          <a:stretch/>
        </p:blipFill>
        <p:spPr>
          <a:xfrm>
            <a:off x="161640" y="3504240"/>
            <a:ext cx="5237280" cy="1660680"/>
          </a:xfrm>
          <a:prstGeom prst="rect">
            <a:avLst/>
          </a:prstGeom>
          <a:ln w="0">
            <a:noFill/>
          </a:ln>
        </p:spPr>
      </p:pic>
      <p:pic>
        <p:nvPicPr>
          <p:cNvPr id="505" name="Picture 6" descr=""/>
          <p:cNvPicPr/>
          <p:nvPr/>
        </p:nvPicPr>
        <p:blipFill>
          <a:blip r:embed="rId2"/>
          <a:srcRect l="0" t="83005" r="0" b="240"/>
          <a:stretch/>
        </p:blipFill>
        <p:spPr>
          <a:xfrm>
            <a:off x="5702760" y="3504240"/>
            <a:ext cx="5435640" cy="1562760"/>
          </a:xfrm>
          <a:prstGeom prst="rect">
            <a:avLst/>
          </a:prstGeom>
          <a:ln w="0">
            <a:noFill/>
          </a:ln>
        </p:spPr>
      </p:pic>
      <p:sp>
        <p:nvSpPr>
          <p:cNvPr id="506" name="CustomShape 3"/>
          <p:cNvSpPr/>
          <p:nvPr/>
        </p:nvSpPr>
        <p:spPr>
          <a:xfrm>
            <a:off x="2206440" y="5251680"/>
            <a:ext cx="978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100 jobs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CustomShape 4"/>
          <p:cNvSpPr/>
          <p:nvPr/>
        </p:nvSpPr>
        <p:spPr>
          <a:xfrm>
            <a:off x="7858440" y="5251680"/>
            <a:ext cx="928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110 jobs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RESULT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136440" y="1299600"/>
            <a:ext cx="10727280" cy="48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Terminating simulation: Calculate mean waiting time, mean response time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Result: CPU Utilization, completed jobs/total,..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Advantage: simple, easy to implement and easy to control, use less resource,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 high CPU Utilization because it’s limit the number of buffers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Disadvantage: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- High rate of rejected jobs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- Because using FCFS, high average waiting time than other algorithm </a:t>
            </a:r>
            <a:br/>
            <a:br/>
            <a:br/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RESULT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1" name="Picture 5" descr=""/>
          <p:cNvPicPr/>
          <p:nvPr/>
        </p:nvPicPr>
        <p:blipFill>
          <a:blip r:embed="rId1"/>
          <a:stretch/>
        </p:blipFill>
        <p:spPr>
          <a:xfrm>
            <a:off x="1633680" y="1780200"/>
            <a:ext cx="8473680" cy="5290560"/>
          </a:xfrm>
          <a:prstGeom prst="rect">
            <a:avLst/>
          </a:prstGeom>
          <a:ln w="0">
            <a:noFill/>
          </a:ln>
        </p:spPr>
      </p:pic>
      <p:sp>
        <p:nvSpPr>
          <p:cNvPr id="512" name="CustomShape 2"/>
          <p:cNvSpPr/>
          <p:nvPr/>
        </p:nvSpPr>
        <p:spPr>
          <a:xfrm>
            <a:off x="511920" y="932760"/>
            <a:ext cx="4232160" cy="26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100 jobs, 5 buffers, </a:t>
            </a:r>
            <a:r>
              <a:rPr b="0" i="1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µ </a:t>
            </a:r>
            <a:r>
              <a:rPr b="0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= </a:t>
            </a:r>
            <a:r>
              <a:rPr b="0" i="1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λ </a:t>
            </a:r>
            <a:r>
              <a:rPr b="0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= 0</a:t>
            </a:r>
            <a:r>
              <a:rPr b="0" i="1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1 </a:t>
            </a:r>
            <a:br/>
            <a:br/>
            <a:br/>
            <a:br/>
            <a:br/>
            <a:r>
              <a:rPr b="0" lang="en-US" sz="2400" spc="-1" strike="noStrike">
                <a:solidFill>
                  <a:srgbClr val="000000"/>
                </a:solidFill>
                <a:latin typeface="Bahnschrift Light SemiCondensed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0" y="356760"/>
            <a:ext cx="1219176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CONTENTS</a:t>
            </a:r>
            <a:endParaRPr b="0" lang="en-US" sz="4800" spc="-1" strike="noStrike">
              <a:latin typeface="Arial"/>
            </a:endParaRPr>
          </a:p>
        </p:txBody>
      </p:sp>
      <p:grpSp>
        <p:nvGrpSpPr>
          <p:cNvPr id="357" name="Group 2"/>
          <p:cNvGrpSpPr/>
          <p:nvPr/>
        </p:nvGrpSpPr>
        <p:grpSpPr>
          <a:xfrm>
            <a:off x="3023640" y="1412640"/>
            <a:ext cx="8736840" cy="1218960"/>
            <a:chOff x="3023640" y="1412640"/>
            <a:chExt cx="8736840" cy="1218960"/>
          </a:xfrm>
        </p:grpSpPr>
        <p:sp>
          <p:nvSpPr>
            <p:cNvPr id="358" name="CustomShape 3"/>
            <p:cNvSpPr/>
            <p:nvPr/>
          </p:nvSpPr>
          <p:spPr>
            <a:xfrm>
              <a:off x="3666960" y="1625400"/>
              <a:ext cx="8093520" cy="95976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4"/>
            <p:cNvSpPr/>
            <p:nvPr/>
          </p:nvSpPr>
          <p:spPr>
            <a:xfrm>
              <a:off x="3666960" y="1542240"/>
              <a:ext cx="7886160" cy="959760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5"/>
            <p:cNvSpPr/>
            <p:nvPr/>
          </p:nvSpPr>
          <p:spPr>
            <a:xfrm>
              <a:off x="3023640" y="1412640"/>
              <a:ext cx="1218960" cy="121896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1" name="CustomShape 6"/>
          <p:cNvSpPr/>
          <p:nvPr/>
        </p:nvSpPr>
        <p:spPr>
          <a:xfrm>
            <a:off x="3345840" y="1702440"/>
            <a:ext cx="53712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740" spc="-1" strike="noStrike">
                <a:solidFill>
                  <a:srgbClr val="ffffff"/>
                </a:solidFill>
                <a:latin typeface="Bahnschrift Light SemiCondensed"/>
                <a:ea typeface="Arial Unicode MS"/>
              </a:rPr>
              <a:t>1 </a:t>
            </a:r>
            <a:endParaRPr b="0" lang="en-US" sz="3740" spc="-1" strike="noStrike">
              <a:latin typeface="Arial"/>
            </a:endParaRPr>
          </a:p>
        </p:txBody>
      </p:sp>
      <p:grpSp>
        <p:nvGrpSpPr>
          <p:cNvPr id="362" name="Group 7"/>
          <p:cNvGrpSpPr/>
          <p:nvPr/>
        </p:nvGrpSpPr>
        <p:grpSpPr>
          <a:xfrm>
            <a:off x="4510440" y="1652760"/>
            <a:ext cx="6336360" cy="693000"/>
            <a:chOff x="4510440" y="1652760"/>
            <a:chExt cx="6336360" cy="693000"/>
          </a:xfrm>
        </p:grpSpPr>
        <p:sp>
          <p:nvSpPr>
            <p:cNvPr id="363" name="CustomShape 8"/>
            <p:cNvSpPr/>
            <p:nvPr/>
          </p:nvSpPr>
          <p:spPr>
            <a:xfrm>
              <a:off x="4510440" y="1652760"/>
              <a:ext cx="633636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404040"/>
                  </a:solidFill>
                  <a:latin typeface="Bahnschrift Light SemiCondensed"/>
                  <a:ea typeface="Arial Unicode MS"/>
                </a:rPr>
                <a:t>INTRODUCTION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4" name="CustomShape 9"/>
            <p:cNvSpPr/>
            <p:nvPr/>
          </p:nvSpPr>
          <p:spPr>
            <a:xfrm>
              <a:off x="4510440" y="2012040"/>
              <a:ext cx="633636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404040"/>
                  </a:solidFill>
                  <a:latin typeface="Bahnschrift Light SemiCondensed"/>
                  <a:ea typeface="Arial Unicode MS"/>
                </a:rPr>
                <a:t>Topic and Simpy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365" name="Group 10"/>
          <p:cNvGrpSpPr/>
          <p:nvPr/>
        </p:nvGrpSpPr>
        <p:grpSpPr>
          <a:xfrm>
            <a:off x="3019680" y="2643480"/>
            <a:ext cx="8736480" cy="1218960"/>
            <a:chOff x="3019680" y="2643480"/>
            <a:chExt cx="8736480" cy="1218960"/>
          </a:xfrm>
        </p:grpSpPr>
        <p:sp>
          <p:nvSpPr>
            <p:cNvPr id="366" name="CustomShape 11"/>
            <p:cNvSpPr/>
            <p:nvPr/>
          </p:nvSpPr>
          <p:spPr>
            <a:xfrm>
              <a:off x="3662640" y="2856240"/>
              <a:ext cx="8093520" cy="9597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CustomShape 12"/>
            <p:cNvSpPr/>
            <p:nvPr/>
          </p:nvSpPr>
          <p:spPr>
            <a:xfrm>
              <a:off x="3662640" y="2773080"/>
              <a:ext cx="7886160" cy="959760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CustomShape 13"/>
            <p:cNvSpPr/>
            <p:nvPr/>
          </p:nvSpPr>
          <p:spPr>
            <a:xfrm>
              <a:off x="3019680" y="2643480"/>
              <a:ext cx="1218960" cy="121896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9" name="Group 14"/>
          <p:cNvGrpSpPr/>
          <p:nvPr/>
        </p:nvGrpSpPr>
        <p:grpSpPr>
          <a:xfrm>
            <a:off x="3015720" y="3874320"/>
            <a:ext cx="8736480" cy="1218960"/>
            <a:chOff x="3015720" y="3874320"/>
            <a:chExt cx="8736480" cy="1218960"/>
          </a:xfrm>
        </p:grpSpPr>
        <p:sp>
          <p:nvSpPr>
            <p:cNvPr id="370" name="CustomShape 15"/>
            <p:cNvSpPr/>
            <p:nvPr/>
          </p:nvSpPr>
          <p:spPr>
            <a:xfrm>
              <a:off x="3658680" y="4086720"/>
              <a:ext cx="8093520" cy="9597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16"/>
            <p:cNvSpPr/>
            <p:nvPr/>
          </p:nvSpPr>
          <p:spPr>
            <a:xfrm>
              <a:off x="3658680" y="4003920"/>
              <a:ext cx="7886160" cy="959760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17"/>
            <p:cNvSpPr/>
            <p:nvPr/>
          </p:nvSpPr>
          <p:spPr>
            <a:xfrm>
              <a:off x="3015720" y="3874320"/>
              <a:ext cx="1218960" cy="121896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3" name="Group 18"/>
          <p:cNvGrpSpPr/>
          <p:nvPr/>
        </p:nvGrpSpPr>
        <p:grpSpPr>
          <a:xfrm>
            <a:off x="3011760" y="5104800"/>
            <a:ext cx="8736480" cy="1218960"/>
            <a:chOff x="3011760" y="5104800"/>
            <a:chExt cx="8736480" cy="1218960"/>
          </a:xfrm>
        </p:grpSpPr>
        <p:sp>
          <p:nvSpPr>
            <p:cNvPr id="374" name="CustomShape 19"/>
            <p:cNvSpPr/>
            <p:nvPr/>
          </p:nvSpPr>
          <p:spPr>
            <a:xfrm>
              <a:off x="3654720" y="5317560"/>
              <a:ext cx="8093520" cy="9597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CustomShape 20"/>
            <p:cNvSpPr/>
            <p:nvPr/>
          </p:nvSpPr>
          <p:spPr>
            <a:xfrm>
              <a:off x="3654720" y="5234400"/>
              <a:ext cx="7886160" cy="959760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CustomShape 21"/>
            <p:cNvSpPr/>
            <p:nvPr/>
          </p:nvSpPr>
          <p:spPr>
            <a:xfrm>
              <a:off x="3011760" y="5104800"/>
              <a:ext cx="1218960" cy="121896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7" name="CustomShape 22"/>
          <p:cNvSpPr/>
          <p:nvPr/>
        </p:nvSpPr>
        <p:spPr>
          <a:xfrm>
            <a:off x="3345840" y="2935080"/>
            <a:ext cx="53712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740" spc="-1" strike="noStrike">
                <a:solidFill>
                  <a:srgbClr val="ffffff"/>
                </a:solidFill>
                <a:latin typeface="Bahnschrift Light SemiCondensed"/>
                <a:ea typeface="Arial Unicode MS"/>
              </a:rPr>
              <a:t>2 </a:t>
            </a:r>
            <a:endParaRPr b="0" lang="en-US" sz="3740" spc="-1" strike="noStrike">
              <a:latin typeface="Arial"/>
            </a:endParaRPr>
          </a:p>
        </p:txBody>
      </p:sp>
      <p:grpSp>
        <p:nvGrpSpPr>
          <p:cNvPr id="378" name="Group 23"/>
          <p:cNvGrpSpPr/>
          <p:nvPr/>
        </p:nvGrpSpPr>
        <p:grpSpPr>
          <a:xfrm>
            <a:off x="4510440" y="2885400"/>
            <a:ext cx="6815880" cy="936360"/>
            <a:chOff x="4510440" y="2885400"/>
            <a:chExt cx="6815880" cy="936360"/>
          </a:xfrm>
        </p:grpSpPr>
        <p:sp>
          <p:nvSpPr>
            <p:cNvPr id="379" name="CustomShape 24"/>
            <p:cNvSpPr/>
            <p:nvPr/>
          </p:nvSpPr>
          <p:spPr>
            <a:xfrm>
              <a:off x="4510440" y="2885400"/>
              <a:ext cx="633636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404040"/>
                  </a:solidFill>
                  <a:latin typeface="Bahnschrift Light SemiCondensed"/>
                  <a:ea typeface="Arial Unicode MS"/>
                </a:rPr>
                <a:t>PE SYSTEM SELECTION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0" name="CustomShape 25"/>
            <p:cNvSpPr/>
            <p:nvPr/>
          </p:nvSpPr>
          <p:spPr>
            <a:xfrm>
              <a:off x="4510440" y="3244680"/>
              <a:ext cx="681588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404040"/>
                  </a:solidFill>
                  <a:latin typeface="Bahnschrift Light SemiCondensed"/>
                  <a:ea typeface="Arial Unicode MS"/>
                </a:rPr>
                <a:t>Performance Evaluation Steps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381" name="CustomShape 26"/>
          <p:cNvSpPr/>
          <p:nvPr/>
        </p:nvSpPr>
        <p:spPr>
          <a:xfrm>
            <a:off x="3345840" y="4168080"/>
            <a:ext cx="53712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740" spc="-1" strike="noStrike">
                <a:solidFill>
                  <a:srgbClr val="ffffff"/>
                </a:solidFill>
                <a:latin typeface="Bahnschrift Light SemiCondensed"/>
                <a:ea typeface="Arial Unicode MS"/>
              </a:rPr>
              <a:t>3 </a:t>
            </a:r>
            <a:endParaRPr b="0" lang="en-US" sz="3740" spc="-1" strike="noStrike">
              <a:latin typeface="Arial"/>
            </a:endParaRPr>
          </a:p>
        </p:txBody>
      </p:sp>
      <p:grpSp>
        <p:nvGrpSpPr>
          <p:cNvPr id="382" name="Group 27"/>
          <p:cNvGrpSpPr/>
          <p:nvPr/>
        </p:nvGrpSpPr>
        <p:grpSpPr>
          <a:xfrm>
            <a:off x="4510440" y="4118400"/>
            <a:ext cx="6336360" cy="692640"/>
            <a:chOff x="4510440" y="4118400"/>
            <a:chExt cx="6336360" cy="692640"/>
          </a:xfrm>
        </p:grpSpPr>
        <p:sp>
          <p:nvSpPr>
            <p:cNvPr id="383" name="CustomShape 28"/>
            <p:cNvSpPr/>
            <p:nvPr/>
          </p:nvSpPr>
          <p:spPr>
            <a:xfrm>
              <a:off x="4510440" y="4118400"/>
              <a:ext cx="633636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404040"/>
                  </a:solidFill>
                  <a:latin typeface="Bahnschrift Light SemiCondensed"/>
                  <a:ea typeface="Arial Unicode MS"/>
                </a:rPr>
                <a:t>IMPLEMENTATION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4" name="CustomShape 29"/>
            <p:cNvSpPr/>
            <p:nvPr/>
          </p:nvSpPr>
          <p:spPr>
            <a:xfrm>
              <a:off x="4510440" y="4477320"/>
              <a:ext cx="633636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404040"/>
                  </a:solidFill>
                  <a:latin typeface="Bahnschrift Light SemiCondensed"/>
                  <a:ea typeface="Arial Unicode MS"/>
                </a:rPr>
                <a:t>Generator and Server processing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385" name="CustomShape 30"/>
          <p:cNvSpPr/>
          <p:nvPr/>
        </p:nvSpPr>
        <p:spPr>
          <a:xfrm>
            <a:off x="3345840" y="5400720"/>
            <a:ext cx="53712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740" spc="-1" strike="noStrike">
                <a:solidFill>
                  <a:srgbClr val="ffffff"/>
                </a:solidFill>
                <a:latin typeface="Bahnschrift Light SemiCondensed"/>
                <a:ea typeface="Arial Unicode MS"/>
              </a:rPr>
              <a:t>4 </a:t>
            </a:r>
            <a:endParaRPr b="0" lang="en-US" sz="3740" spc="-1" strike="noStrike">
              <a:latin typeface="Arial"/>
            </a:endParaRPr>
          </a:p>
        </p:txBody>
      </p:sp>
      <p:grpSp>
        <p:nvGrpSpPr>
          <p:cNvPr id="386" name="Group 31"/>
          <p:cNvGrpSpPr/>
          <p:nvPr/>
        </p:nvGrpSpPr>
        <p:grpSpPr>
          <a:xfrm>
            <a:off x="4510440" y="5351040"/>
            <a:ext cx="6336360" cy="692640"/>
            <a:chOff x="4510440" y="5351040"/>
            <a:chExt cx="6336360" cy="692640"/>
          </a:xfrm>
        </p:grpSpPr>
        <p:sp>
          <p:nvSpPr>
            <p:cNvPr id="387" name="CustomShape 32"/>
            <p:cNvSpPr/>
            <p:nvPr/>
          </p:nvSpPr>
          <p:spPr>
            <a:xfrm>
              <a:off x="4510440" y="5351040"/>
              <a:ext cx="633636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404040"/>
                  </a:solidFill>
                  <a:latin typeface="Bahnschrift Light SemiCondensed"/>
                  <a:ea typeface="Arial Unicode MS"/>
                </a:rPr>
                <a:t>ANALYSIS &amp; RESULTS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8" name="CustomShape 33"/>
            <p:cNvSpPr/>
            <p:nvPr/>
          </p:nvSpPr>
          <p:spPr>
            <a:xfrm>
              <a:off x="4510440" y="5709960"/>
              <a:ext cx="633636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404040"/>
                  </a:solidFill>
                  <a:latin typeface="Bahnschrift Light SemiCondensed"/>
                  <a:ea typeface="Arial Unicode MS"/>
                </a:rPr>
                <a:t>Testing , Result and Discussion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CONCLUSION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897480" y="932760"/>
            <a:ext cx="181080" cy="26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br/>
            <a:br/>
            <a:endParaRPr b="0" lang="en-US" sz="1800" spc="-1" strike="noStrike">
              <a:latin typeface="Arial"/>
            </a:endParaRPr>
          </a:p>
        </p:txBody>
      </p:sp>
      <p:grpSp>
        <p:nvGrpSpPr>
          <p:cNvPr id="515" name="Group 3"/>
          <p:cNvGrpSpPr/>
          <p:nvPr/>
        </p:nvGrpSpPr>
        <p:grpSpPr>
          <a:xfrm>
            <a:off x="3810600" y="2594160"/>
            <a:ext cx="4895280" cy="4369680"/>
            <a:chOff x="3810600" y="2594160"/>
            <a:chExt cx="4895280" cy="4369680"/>
          </a:xfrm>
        </p:grpSpPr>
        <p:pic>
          <p:nvPicPr>
            <p:cNvPr id="516" name="Picture 5" descr=""/>
            <p:cNvPicPr/>
            <p:nvPr/>
          </p:nvPicPr>
          <p:blipFill>
            <a:blip r:embed="rId1"/>
            <a:stretch/>
          </p:blipFill>
          <p:spPr>
            <a:xfrm>
              <a:off x="4224600" y="2594160"/>
              <a:ext cx="1686600" cy="1701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7" name="Picture 7" descr=""/>
            <p:cNvPicPr/>
            <p:nvPr/>
          </p:nvPicPr>
          <p:blipFill>
            <a:blip r:embed="rId2"/>
            <a:stretch/>
          </p:blipFill>
          <p:spPr>
            <a:xfrm>
              <a:off x="3810600" y="4295520"/>
              <a:ext cx="2514960" cy="167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8" name="CustomShape 4"/>
            <p:cNvSpPr/>
            <p:nvPr/>
          </p:nvSpPr>
          <p:spPr>
            <a:xfrm rot="3778800">
              <a:off x="6318720" y="3736440"/>
              <a:ext cx="90000" cy="126864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8b2a3"/>
            </a:solidFill>
            <a:ln>
              <a:solidFill>
                <a:srgbClr val="b7837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CustomShape 5"/>
            <p:cNvSpPr/>
            <p:nvPr/>
          </p:nvSpPr>
          <p:spPr>
            <a:xfrm rot="5400000">
              <a:off x="4976280" y="4848840"/>
              <a:ext cx="345600" cy="224136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>
              <a:solidFill>
                <a:srgbClr val="f4ad9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" name="CustomShape 6"/>
            <p:cNvSpPr/>
            <p:nvPr/>
          </p:nvSpPr>
          <p:spPr>
            <a:xfrm>
              <a:off x="7027920" y="3944520"/>
              <a:ext cx="1677960" cy="82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AU" sz="2400" spc="-1" strike="noStrike">
                  <a:solidFill>
                    <a:srgbClr val="000000"/>
                  </a:solidFill>
                  <a:latin typeface="Bahnschrift Light Condensed"/>
                  <a:ea typeface="Arial Unicode MS"/>
                </a:rPr>
                <a:t>Only one cashier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21" name="CustomShape 7"/>
            <p:cNvSpPr/>
            <p:nvPr/>
          </p:nvSpPr>
          <p:spPr>
            <a:xfrm>
              <a:off x="4381560" y="6142680"/>
              <a:ext cx="1529640" cy="82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AU" sz="2400" spc="-1" strike="noStrike">
                  <a:solidFill>
                    <a:srgbClr val="000000"/>
                  </a:solidFill>
                  <a:latin typeface="Bahnschrift Light Condensed"/>
                  <a:ea typeface="Arial Unicode MS"/>
                </a:rPr>
                <a:t>BUFFER_SIZE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522" name="CustomShape 8"/>
          <p:cNvSpPr/>
          <p:nvPr/>
        </p:nvSpPr>
        <p:spPr>
          <a:xfrm>
            <a:off x="722880" y="1178280"/>
            <a:ext cx="9195120" cy="194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 </a:t>
            </a:r>
            <a:r>
              <a:rPr b="1" lang="en-AU" sz="32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From theory to real life problem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Assume that we have a retail store and this store has the some operation like this model. The question is “how we can maximize the profit of our store? “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523" name="Group 9"/>
          <p:cNvGrpSpPr/>
          <p:nvPr/>
        </p:nvGrpSpPr>
        <p:grpSpPr>
          <a:xfrm>
            <a:off x="250200" y="1297440"/>
            <a:ext cx="472680" cy="806760"/>
            <a:chOff x="250200" y="1297440"/>
            <a:chExt cx="472680" cy="806760"/>
          </a:xfrm>
        </p:grpSpPr>
        <p:sp>
          <p:nvSpPr>
            <p:cNvPr id="524" name="CustomShape 10"/>
            <p:cNvSpPr/>
            <p:nvPr/>
          </p:nvSpPr>
          <p:spPr>
            <a:xfrm>
              <a:off x="250200" y="1297440"/>
              <a:ext cx="472320" cy="40284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5" name="CustomShape 11"/>
            <p:cNvSpPr/>
            <p:nvPr/>
          </p:nvSpPr>
          <p:spPr>
            <a:xfrm rot="10800000">
              <a:off x="250560" y="1701360"/>
              <a:ext cx="472320" cy="402840"/>
            </a:xfrm>
            <a:prstGeom prst="triangle">
              <a:avLst>
                <a:gd name="adj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CONCLUSION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897480" y="932760"/>
            <a:ext cx="181080" cy="26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br/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619920" y="1348920"/>
            <a:ext cx="10493640" cy="59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AU" sz="32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To do that, We need to consider the number of jobs come in and come out per day</a:t>
            </a:r>
            <a:endParaRPr b="0" lang="en-US" sz="3200" spc="-1" strike="noStrike">
              <a:latin typeface="Bahnschrift Light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AU" sz="32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From that we can get the service rate(the duration that the cashier need to serve one customer  ) and arrival rate of our customer </a:t>
            </a:r>
            <a:endParaRPr b="0" lang="en-US" sz="3200" spc="-1" strike="noStrike">
              <a:latin typeface="Bahnschrift Light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AU" sz="32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If service rate  &lt;&lt; arrival rate =&gt; we have to increase the size of our store or hire more cashier  </a:t>
            </a:r>
            <a:endParaRPr b="0" lang="en-US" sz="3200" spc="-1" strike="noStrike">
              <a:latin typeface="Bahnschrift Light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AU" sz="32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If service rate &gt;&gt; arrival rate =&gt; idle time exist we need to post advertising on network or televisions to increase the number of customer who comes to our store.</a:t>
            </a:r>
            <a:endParaRPr b="0" lang="en-US" sz="3200" spc="-1" strike="noStrike">
              <a:latin typeface="Bahnschrift Light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AU" sz="3200" spc="-1" strike="noStrike">
                <a:solidFill>
                  <a:srgbClr val="000000"/>
                </a:solidFill>
                <a:latin typeface="Bahnschrift Light"/>
                <a:ea typeface="Arial Unicode MS"/>
              </a:rPr>
              <a:t>Or may be we will find another way to do make money. </a:t>
            </a:r>
            <a:endParaRPr b="0" lang="en-US" sz="3200" spc="-1" strike="noStrike">
              <a:latin typeface="Bahnschrift Light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Bahnschrift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REFERENCE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0" name="Picture 9" descr=""/>
          <p:cNvPicPr/>
          <p:nvPr/>
        </p:nvPicPr>
        <p:blipFill>
          <a:blip r:embed="rId1"/>
          <a:stretch/>
        </p:blipFill>
        <p:spPr>
          <a:xfrm>
            <a:off x="1423080" y="2057760"/>
            <a:ext cx="10058040" cy="404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4288320" y="3082320"/>
            <a:ext cx="364788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Thank you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5618520" y="2973960"/>
            <a:ext cx="6573240" cy="63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INTRODUCTION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5618520" y="3605400"/>
            <a:ext cx="657324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74"/>
              </a:spcBef>
              <a:tabLst>
                <a:tab algn="l" pos="0"/>
              </a:tabLst>
            </a:pPr>
            <a:r>
              <a:rPr b="0" lang="en-US" sz="187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Topic and Simpy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2777040" y="3065400"/>
            <a:ext cx="832320" cy="671760"/>
          </a:xfrm>
          <a:custGeom>
            <a:avLst/>
            <a:gdLst/>
            <a:ah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TOPIC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3" name="Group 2"/>
          <p:cNvGrpSpPr/>
          <p:nvPr/>
        </p:nvGrpSpPr>
        <p:grpSpPr>
          <a:xfrm>
            <a:off x="64080" y="1767960"/>
            <a:ext cx="291600" cy="221400"/>
            <a:chOff x="64080" y="1767960"/>
            <a:chExt cx="291600" cy="221400"/>
          </a:xfrm>
        </p:grpSpPr>
        <p:sp>
          <p:nvSpPr>
            <p:cNvPr id="394" name="CustomShape 3"/>
            <p:cNvSpPr/>
            <p:nvPr/>
          </p:nvSpPr>
          <p:spPr>
            <a:xfrm>
              <a:off x="64080" y="1767960"/>
              <a:ext cx="291240" cy="11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" name="CustomShape 4"/>
            <p:cNvSpPr/>
            <p:nvPr/>
          </p:nvSpPr>
          <p:spPr>
            <a:xfrm rot="10800000">
              <a:off x="64440" y="1879200"/>
              <a:ext cx="291240" cy="11016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96" name="Picture 32" descr=""/>
          <p:cNvPicPr/>
          <p:nvPr/>
        </p:nvPicPr>
        <p:blipFill>
          <a:blip r:embed="rId1"/>
          <a:stretch/>
        </p:blipFill>
        <p:spPr>
          <a:xfrm>
            <a:off x="3104280" y="3654360"/>
            <a:ext cx="5544000" cy="1476360"/>
          </a:xfrm>
          <a:prstGeom prst="rect">
            <a:avLst/>
          </a:prstGeom>
          <a:ln w="0">
            <a:noFill/>
          </a:ln>
        </p:spPr>
      </p:pic>
      <p:sp>
        <p:nvSpPr>
          <p:cNvPr id="397" name="CustomShape 5"/>
          <p:cNvSpPr/>
          <p:nvPr/>
        </p:nvSpPr>
        <p:spPr>
          <a:xfrm>
            <a:off x="355680" y="1736280"/>
            <a:ext cx="118472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M/M/1/B=n queue: simplest queue model, with arrival rate (</a:t>
            </a:r>
            <a:r>
              <a:rPr b="0" lang="el-GR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λ</a:t>
            </a:r>
            <a:r>
              <a:rPr b="0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) follow Poisson distribution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and service rate (µ) follow exponential distribution and in this assignment, select FCFS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Arial"/>
                <a:ea typeface="Arial Unicode MS"/>
              </a:rPr>
              <a:t>TOPIC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9" name="Group 2"/>
          <p:cNvGrpSpPr/>
          <p:nvPr/>
        </p:nvGrpSpPr>
        <p:grpSpPr>
          <a:xfrm>
            <a:off x="572040" y="1904040"/>
            <a:ext cx="291600" cy="221400"/>
            <a:chOff x="572040" y="1904040"/>
            <a:chExt cx="291600" cy="221400"/>
          </a:xfrm>
        </p:grpSpPr>
        <p:sp>
          <p:nvSpPr>
            <p:cNvPr id="400" name="CustomShape 3"/>
            <p:cNvSpPr/>
            <p:nvPr/>
          </p:nvSpPr>
          <p:spPr>
            <a:xfrm>
              <a:off x="572040" y="1904040"/>
              <a:ext cx="291240" cy="11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" name="CustomShape 4"/>
            <p:cNvSpPr/>
            <p:nvPr/>
          </p:nvSpPr>
          <p:spPr>
            <a:xfrm rot="10800000">
              <a:off x="572400" y="2015280"/>
              <a:ext cx="291240" cy="11016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02" name="CustomShape 5"/>
          <p:cNvSpPr/>
          <p:nvPr/>
        </p:nvSpPr>
        <p:spPr>
          <a:xfrm>
            <a:off x="914400" y="1777320"/>
            <a:ext cx="57956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Build a model to simulate the M/M/1 Queue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03" name="Picture 2" descr=""/>
          <p:cNvPicPr/>
          <p:nvPr/>
        </p:nvPicPr>
        <p:blipFill>
          <a:blip r:embed="rId1"/>
          <a:stretch/>
        </p:blipFill>
        <p:spPr>
          <a:xfrm rot="21582600">
            <a:off x="6643800" y="1099080"/>
            <a:ext cx="3857400" cy="572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SIMPY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5" name="Group 2"/>
          <p:cNvGrpSpPr/>
          <p:nvPr/>
        </p:nvGrpSpPr>
        <p:grpSpPr>
          <a:xfrm>
            <a:off x="1199520" y="2028600"/>
            <a:ext cx="1152000" cy="1584360"/>
            <a:chOff x="1199520" y="2028600"/>
            <a:chExt cx="1152000" cy="1584360"/>
          </a:xfrm>
        </p:grpSpPr>
        <p:sp>
          <p:nvSpPr>
            <p:cNvPr id="406" name="CustomShape 3"/>
            <p:cNvSpPr/>
            <p:nvPr/>
          </p:nvSpPr>
          <p:spPr>
            <a:xfrm>
              <a:off x="1199520" y="2028600"/>
              <a:ext cx="1151640" cy="791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CustomShape 4"/>
            <p:cNvSpPr/>
            <p:nvPr/>
          </p:nvSpPr>
          <p:spPr>
            <a:xfrm rot="10800000">
              <a:off x="1199880" y="2820960"/>
              <a:ext cx="1151640" cy="79164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08" name="Group 5"/>
          <p:cNvGrpSpPr/>
          <p:nvPr/>
        </p:nvGrpSpPr>
        <p:grpSpPr>
          <a:xfrm>
            <a:off x="2447640" y="2096640"/>
            <a:ext cx="3552120" cy="1160640"/>
            <a:chOff x="2447640" y="2096640"/>
            <a:chExt cx="3552120" cy="1160640"/>
          </a:xfrm>
        </p:grpSpPr>
        <p:sp>
          <p:nvSpPr>
            <p:cNvPr id="409" name="CustomShape 6"/>
            <p:cNvSpPr/>
            <p:nvPr/>
          </p:nvSpPr>
          <p:spPr>
            <a:xfrm>
              <a:off x="2447640" y="2436840"/>
              <a:ext cx="355212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404040"/>
                  </a:solidFill>
                  <a:latin typeface="Bahnschrift Light SemiCondensed"/>
                  <a:ea typeface="Arial Unicode MS"/>
                </a:rPr>
                <a:t>Simpy is a process-based discrete-event simulation framework based on standard Python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10" name="CustomShape 7"/>
            <p:cNvSpPr/>
            <p:nvPr/>
          </p:nvSpPr>
          <p:spPr>
            <a:xfrm>
              <a:off x="2447640" y="2096640"/>
              <a:ext cx="3552120" cy="37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70" spc="-1" strike="noStrike">
                  <a:solidFill>
                    <a:srgbClr val="a4b4ea"/>
                  </a:solidFill>
                  <a:latin typeface="Bahnschrift Light SemiCondensed"/>
                  <a:ea typeface="Arial Unicode MS"/>
                </a:rPr>
                <a:t>Python’s base framework</a:t>
              </a:r>
              <a:endParaRPr b="0" lang="en-US" sz="1870" spc="-1" strike="noStrike">
                <a:latin typeface="Arial"/>
              </a:endParaRPr>
            </a:p>
          </p:txBody>
        </p:sp>
      </p:grpSp>
      <p:sp>
        <p:nvSpPr>
          <p:cNvPr id="411" name="CustomShape 8"/>
          <p:cNvSpPr/>
          <p:nvPr/>
        </p:nvSpPr>
        <p:spPr>
          <a:xfrm>
            <a:off x="1302840" y="2085840"/>
            <a:ext cx="94500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Bahnschrift Light SemiCondensed"/>
                <a:ea typeface="Arial Unicode MS"/>
              </a:rPr>
              <a:t>01</a:t>
            </a:r>
            <a:endParaRPr b="0" lang="en-US" sz="4800" spc="-1" strike="noStrike">
              <a:latin typeface="Arial"/>
            </a:endParaRPr>
          </a:p>
        </p:txBody>
      </p:sp>
      <p:grpSp>
        <p:nvGrpSpPr>
          <p:cNvPr id="412" name="Group 9"/>
          <p:cNvGrpSpPr/>
          <p:nvPr/>
        </p:nvGrpSpPr>
        <p:grpSpPr>
          <a:xfrm>
            <a:off x="6491880" y="2028600"/>
            <a:ext cx="1152360" cy="1584000"/>
            <a:chOff x="6491880" y="2028600"/>
            <a:chExt cx="1152360" cy="1584000"/>
          </a:xfrm>
        </p:grpSpPr>
        <p:sp>
          <p:nvSpPr>
            <p:cNvPr id="413" name="CustomShape 10"/>
            <p:cNvSpPr/>
            <p:nvPr/>
          </p:nvSpPr>
          <p:spPr>
            <a:xfrm>
              <a:off x="6491880" y="2028600"/>
              <a:ext cx="1151640" cy="791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" name="CustomShape 11"/>
            <p:cNvSpPr/>
            <p:nvPr/>
          </p:nvSpPr>
          <p:spPr>
            <a:xfrm rot="10800000">
              <a:off x="6492600" y="2820600"/>
              <a:ext cx="1151640" cy="79164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15" name="Group 12"/>
          <p:cNvGrpSpPr/>
          <p:nvPr/>
        </p:nvGrpSpPr>
        <p:grpSpPr>
          <a:xfrm>
            <a:off x="7740000" y="2096640"/>
            <a:ext cx="3552120" cy="1160640"/>
            <a:chOff x="7740000" y="2096640"/>
            <a:chExt cx="3552120" cy="1160640"/>
          </a:xfrm>
        </p:grpSpPr>
        <p:sp>
          <p:nvSpPr>
            <p:cNvPr id="416" name="CustomShape 13"/>
            <p:cNvSpPr/>
            <p:nvPr/>
          </p:nvSpPr>
          <p:spPr>
            <a:xfrm>
              <a:off x="7740000" y="2436840"/>
              <a:ext cx="355212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404040"/>
                  </a:solidFill>
                  <a:latin typeface="Bahnschrift Light SemiCondensed"/>
                  <a:ea typeface="Arial Unicode MS"/>
                </a:rPr>
                <a:t>Simpy is defined be Python generator function and may be used to model active component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17" name="CustomShape 14"/>
            <p:cNvSpPr/>
            <p:nvPr/>
          </p:nvSpPr>
          <p:spPr>
            <a:xfrm>
              <a:off x="7740000" y="2096640"/>
              <a:ext cx="3552120" cy="37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70" spc="-1" strike="noStrike">
                  <a:solidFill>
                    <a:srgbClr val="9ad3e9"/>
                  </a:solidFill>
                  <a:latin typeface="Bahnschrift Light SemiCondensed"/>
                  <a:ea typeface="Arial Unicode MS"/>
                </a:rPr>
                <a:t>Python generator function</a:t>
              </a:r>
              <a:endParaRPr b="0" lang="en-US" sz="1870" spc="-1" strike="noStrike">
                <a:latin typeface="Arial"/>
              </a:endParaRPr>
            </a:p>
          </p:txBody>
        </p:sp>
      </p:grpSp>
      <p:sp>
        <p:nvSpPr>
          <p:cNvPr id="418" name="CustomShape 15"/>
          <p:cNvSpPr/>
          <p:nvPr/>
        </p:nvSpPr>
        <p:spPr>
          <a:xfrm>
            <a:off x="6595200" y="2085480"/>
            <a:ext cx="94500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Bahnschrift Light SemiCondensed"/>
                <a:ea typeface="Arial Unicode MS"/>
              </a:rPr>
              <a:t>02</a:t>
            </a:r>
            <a:endParaRPr b="0" lang="en-US" sz="4800" spc="-1" strike="noStrike">
              <a:latin typeface="Arial"/>
            </a:endParaRPr>
          </a:p>
        </p:txBody>
      </p:sp>
      <p:grpSp>
        <p:nvGrpSpPr>
          <p:cNvPr id="419" name="Group 16"/>
          <p:cNvGrpSpPr/>
          <p:nvPr/>
        </p:nvGrpSpPr>
        <p:grpSpPr>
          <a:xfrm>
            <a:off x="3934440" y="4713120"/>
            <a:ext cx="1152000" cy="1584360"/>
            <a:chOff x="3934440" y="4713120"/>
            <a:chExt cx="1152000" cy="1584360"/>
          </a:xfrm>
        </p:grpSpPr>
        <p:sp>
          <p:nvSpPr>
            <p:cNvPr id="420" name="CustomShape 17"/>
            <p:cNvSpPr/>
            <p:nvPr/>
          </p:nvSpPr>
          <p:spPr>
            <a:xfrm>
              <a:off x="3934440" y="4713120"/>
              <a:ext cx="1151640" cy="791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" name="CustomShape 18"/>
            <p:cNvSpPr/>
            <p:nvPr/>
          </p:nvSpPr>
          <p:spPr>
            <a:xfrm rot="10800000">
              <a:off x="3934800" y="5505840"/>
              <a:ext cx="1151640" cy="79164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2" name="Group 19"/>
          <p:cNvGrpSpPr/>
          <p:nvPr/>
        </p:nvGrpSpPr>
        <p:grpSpPr>
          <a:xfrm>
            <a:off x="5182560" y="4781160"/>
            <a:ext cx="3552120" cy="1159920"/>
            <a:chOff x="5182560" y="4781160"/>
            <a:chExt cx="3552120" cy="1159920"/>
          </a:xfrm>
        </p:grpSpPr>
        <p:sp>
          <p:nvSpPr>
            <p:cNvPr id="423" name="CustomShape 20"/>
            <p:cNvSpPr/>
            <p:nvPr/>
          </p:nvSpPr>
          <p:spPr>
            <a:xfrm>
              <a:off x="5182560" y="5121360"/>
              <a:ext cx="3552120" cy="81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404040"/>
                  </a:solidFill>
                  <a:latin typeface="Bahnschrift Light SemiCondensed"/>
                  <a:ea typeface="Arial Unicode MS"/>
                </a:rPr>
                <a:t>Providing various types of share resources to model limited capacity congestion points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24" name="CustomShape 21"/>
            <p:cNvSpPr/>
            <p:nvPr/>
          </p:nvSpPr>
          <p:spPr>
            <a:xfrm>
              <a:off x="5182560" y="4781160"/>
              <a:ext cx="3552120" cy="37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70" spc="-1" strike="noStrike">
                  <a:solidFill>
                    <a:srgbClr val="f8b2a3"/>
                  </a:solidFill>
                  <a:latin typeface="Bahnschrift Light SemiCondensed"/>
                  <a:ea typeface="Arial Unicode MS"/>
                </a:rPr>
                <a:t>Shared Resource</a:t>
              </a:r>
              <a:endParaRPr b="0" lang="en-US" sz="1870" spc="-1" strike="noStrike">
                <a:latin typeface="Arial"/>
              </a:endParaRPr>
            </a:p>
          </p:txBody>
        </p:sp>
      </p:grpSp>
      <p:sp>
        <p:nvSpPr>
          <p:cNvPr id="425" name="CustomShape 22"/>
          <p:cNvSpPr/>
          <p:nvPr/>
        </p:nvSpPr>
        <p:spPr>
          <a:xfrm>
            <a:off x="4037760" y="4770360"/>
            <a:ext cx="94500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Bahnschrift Light SemiCondensed"/>
                <a:ea typeface="Arial Unicode MS"/>
              </a:rPr>
              <a:t>03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5379480" y="2973960"/>
            <a:ext cx="7495920" cy="63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PE SYSTEM SELECTION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5379480" y="3737520"/>
            <a:ext cx="657324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Performance Evaluation Steps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2777040" y="3065400"/>
            <a:ext cx="832320" cy="671760"/>
          </a:xfrm>
          <a:custGeom>
            <a:avLst/>
            <a:gdLst/>
            <a:ah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GOALS, SERVICE &amp; OUTCOME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1136520" y="1878120"/>
            <a:ext cx="8753760" cy="14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Goals: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Simulate a simple queue that can be using in real life base on M/M/1/B = 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queuing technique.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- The affect of service rate and arrival rate with the number of buffer is limited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31" name="Group 3"/>
          <p:cNvGrpSpPr/>
          <p:nvPr/>
        </p:nvGrpSpPr>
        <p:grpSpPr>
          <a:xfrm>
            <a:off x="667800" y="1971000"/>
            <a:ext cx="469080" cy="739080"/>
            <a:chOff x="667800" y="1971000"/>
            <a:chExt cx="469080" cy="739080"/>
          </a:xfrm>
        </p:grpSpPr>
        <p:sp>
          <p:nvSpPr>
            <p:cNvPr id="432" name="CustomShape 4"/>
            <p:cNvSpPr/>
            <p:nvPr/>
          </p:nvSpPr>
          <p:spPr>
            <a:xfrm>
              <a:off x="667800" y="1971000"/>
              <a:ext cx="468720" cy="369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" name="CustomShape 5"/>
            <p:cNvSpPr/>
            <p:nvPr/>
          </p:nvSpPr>
          <p:spPr>
            <a:xfrm rot="10800000">
              <a:off x="668160" y="2340720"/>
              <a:ext cx="468720" cy="36936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34" name="CustomShape 6"/>
          <p:cNvSpPr/>
          <p:nvPr/>
        </p:nvSpPr>
        <p:spPr>
          <a:xfrm>
            <a:off x="1143000" y="4090680"/>
            <a:ext cx="66308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Service and Outcome: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-Service: </a:t>
            </a: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Provide a job generator and a processing server.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- Output: </a:t>
            </a: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A job rejected or served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35" name="Group 7"/>
          <p:cNvGrpSpPr/>
          <p:nvPr/>
        </p:nvGrpSpPr>
        <p:grpSpPr>
          <a:xfrm>
            <a:off x="673920" y="4061160"/>
            <a:ext cx="469080" cy="739440"/>
            <a:chOff x="673920" y="4061160"/>
            <a:chExt cx="469080" cy="739440"/>
          </a:xfrm>
        </p:grpSpPr>
        <p:sp>
          <p:nvSpPr>
            <p:cNvPr id="436" name="CustomShape 8"/>
            <p:cNvSpPr/>
            <p:nvPr/>
          </p:nvSpPr>
          <p:spPr>
            <a:xfrm>
              <a:off x="673920" y="4061160"/>
              <a:ext cx="468720" cy="3693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" name="CustomShape 9"/>
            <p:cNvSpPr/>
            <p:nvPr/>
          </p:nvSpPr>
          <p:spPr>
            <a:xfrm rot="10800000">
              <a:off x="674280" y="4431240"/>
              <a:ext cx="468720" cy="369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0" y="164520"/>
            <a:ext cx="12191760" cy="7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96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404040"/>
                </a:solidFill>
                <a:latin typeface="Bahnschrift Light SemiCondensed"/>
                <a:ea typeface="Arial Unicode MS"/>
              </a:rPr>
              <a:t>METRIC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9" name="Picture 2" descr=""/>
          <p:cNvPicPr/>
          <p:nvPr/>
        </p:nvPicPr>
        <p:blipFill>
          <a:blip r:embed="rId1"/>
          <a:stretch/>
        </p:blipFill>
        <p:spPr>
          <a:xfrm>
            <a:off x="801000" y="993600"/>
            <a:ext cx="6631920" cy="5407200"/>
          </a:xfrm>
          <a:prstGeom prst="rect">
            <a:avLst/>
          </a:prstGeom>
          <a:ln w="0">
            <a:noFill/>
          </a:ln>
        </p:spPr>
      </p:pic>
      <p:sp>
        <p:nvSpPr>
          <p:cNvPr id="440" name="CustomShape 2"/>
          <p:cNvSpPr/>
          <p:nvPr/>
        </p:nvSpPr>
        <p:spPr>
          <a:xfrm>
            <a:off x="7089840" y="1205640"/>
            <a:ext cx="682560" cy="17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}</a:t>
            </a:r>
            <a:endParaRPr b="0" lang="en-US" sz="11000" spc="-1" strike="noStrike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7770960" y="2057400"/>
            <a:ext cx="258300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hnschrift Light SemiCondensed"/>
                <a:ea typeface="Arial Unicode MS"/>
              </a:rPr>
              <a:t>Considered Variables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Application>LibreOffice/7.0.3.1$Windows_X86_64 LibreOffice_project/d7547858d014d4cf69878db179d326fc3483e082</Application>
  <Words>664</Words>
  <Paragraphs>138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2019-11-28T12:56:55Z</dcterms:created>
  <dc:creator>Ngô Thụ</dc:creator>
  <dc:description/>
  <dc:language>en-US</dc:language>
  <cp:lastModifiedBy/>
  <dcterms:modified xsi:type="dcterms:W3CDTF">2020-12-22T15:39:04Z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