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1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Mobile Operating System Market Share Worldwide - October 2020</a:t>
            </a:r>
          </a:p>
          <a:p>
            <a:pPr>
              <a:defRPr sz="1800"/>
            </a:pPr>
            <a:endParaRPr lang="en-US" sz="1800"/>
          </a:p>
        </c:rich>
      </c:tx>
      <c:layout>
        <c:manualLayout>
          <c:xMode val="edge"/>
          <c:yMode val="edge"/>
          <c:x val="2.9829415906513921E-2"/>
          <c:y val="0.75285900212788459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  <c:perspective val="4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"/>
          <c:y val="7.2504165615214111E-2"/>
          <c:w val="0.64375000000000004"/>
          <c:h val="0.53703724550705922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14"/>
          <c:dPt>
            <c:idx val="0"/>
            <c:bubble3D val="0"/>
            <c:explosion val="9"/>
            <c:spPr>
              <a:gradFill rotWithShape="1">
                <a:gsLst>
                  <a:gs pos="0">
                    <a:schemeClr val="accent2">
                      <a:tint val="96000"/>
                      <a:lumMod val="104000"/>
                    </a:schemeClr>
                  </a:gs>
                  <a:gs pos="100000">
                    <a:schemeClr val="accent2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  <a:sp3d/>
            </c:spPr>
          </c:dPt>
          <c:dPt>
            <c:idx val="1"/>
            <c:bubble3D val="0"/>
            <c:explosion val="12"/>
            <c:spPr>
              <a:gradFill rotWithShape="1">
                <a:gsLst>
                  <a:gs pos="0">
                    <a:schemeClr val="accent4">
                      <a:tint val="96000"/>
                      <a:lumMod val="104000"/>
                    </a:schemeClr>
                  </a:gs>
                  <a:gs pos="100000">
                    <a:schemeClr val="accent4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  <a:sp3d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6">
                      <a:tint val="96000"/>
                      <a:lumMod val="104000"/>
                    </a:schemeClr>
                  </a:gs>
                  <a:gs pos="100000">
                    <a:schemeClr val="accent6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  <a:sp3d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iOS</c:v>
                </c:pt>
                <c:pt idx="1">
                  <c:v>Android</c:v>
                </c:pt>
                <c:pt idx="2">
                  <c:v>Others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26.53</c:v>
                </c:pt>
                <c:pt idx="1">
                  <c:v>72.92</c:v>
                </c:pt>
                <c:pt idx="2">
                  <c:v>0.55000000000000004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3572912730874098"/>
          <c:y val="0.14872628124884202"/>
          <c:w val="0.23100400071555402"/>
          <c:h val="0.34530088172964996"/>
        </c:manualLayout>
      </c:layout>
      <c:overlay val="0"/>
      <c:spPr>
        <a:noFill/>
        <a:ln>
          <a:noFill/>
        </a:ln>
        <a:effectLst>
          <a:softEdge rad="0"/>
        </a:effectLst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6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55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7269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36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1218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08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57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86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1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5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5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5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8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30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89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4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68175-03BA-408C-A51E-CA375B5C4E65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83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18" r:id="rId1"/>
    <p:sldLayoutId id="2147484319" r:id="rId2"/>
    <p:sldLayoutId id="2147484320" r:id="rId3"/>
    <p:sldLayoutId id="2147484321" r:id="rId4"/>
    <p:sldLayoutId id="2147484322" r:id="rId5"/>
    <p:sldLayoutId id="2147484323" r:id="rId6"/>
    <p:sldLayoutId id="2147484324" r:id="rId7"/>
    <p:sldLayoutId id="2147484325" r:id="rId8"/>
    <p:sldLayoutId id="2147484326" r:id="rId9"/>
    <p:sldLayoutId id="2147484327" r:id="rId10"/>
    <p:sldLayoutId id="2147484328" r:id="rId11"/>
    <p:sldLayoutId id="2147484329" r:id="rId12"/>
    <p:sldLayoutId id="2147484330" r:id="rId13"/>
    <p:sldLayoutId id="2147484331" r:id="rId14"/>
    <p:sldLayoutId id="2147484332" r:id="rId15"/>
    <p:sldLayoutId id="214748433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atchOS" TargetMode="External"/><Relationship Id="rId2" Type="http://schemas.openxmlformats.org/officeDocument/2006/relationships/hyperlink" Target="https://en.wikipedia.org/wiki/TvO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IOS_14" TargetMode="External"/><Relationship Id="rId4" Type="http://schemas.openxmlformats.org/officeDocument/2006/relationships/hyperlink" Target="https://en.wikipedia.org/wiki/Android_(operating_system)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ntegrated_development_environmen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IOS Development</a:t>
            </a:r>
            <a:endParaRPr lang="en-US" sz="4400" dirty="0"/>
          </a:p>
        </p:txBody>
      </p:sp>
      <p:sp>
        <p:nvSpPr>
          <p:cNvPr id="4" name="AutoShape 4" descr="Swift Icon - Free Download, PNG and Vector"/>
          <p:cNvSpPr>
            <a:spLocks noChangeAspect="1" noChangeArrowheads="1"/>
          </p:cNvSpPr>
          <p:nvPr/>
        </p:nvSpPr>
        <p:spPr bwMode="auto">
          <a:xfrm>
            <a:off x="862941" y="1123620"/>
            <a:ext cx="1481552" cy="148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Swift Icon - Free Download, PNG and Vecto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6" descr="IOS App Store icon, blue computer icon area text, App Store, blue, text png  | PNGEgg"/>
          <p:cNvSpPr>
            <a:spLocks noChangeAspect="1" noChangeArrowheads="1"/>
          </p:cNvSpPr>
          <p:nvPr/>
        </p:nvSpPr>
        <p:spPr bwMode="auto">
          <a:xfrm>
            <a:off x="155574" y="-144463"/>
            <a:ext cx="1800729" cy="180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70" name="Picture 46" descr="Apple Logo Silver PNG Clipart Background | PNG Re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205" y="2067646"/>
            <a:ext cx="1889238" cy="1889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15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548640"/>
            <a:ext cx="8915400" cy="5362582"/>
          </a:xfrm>
        </p:spPr>
        <p:txBody>
          <a:bodyPr>
            <a:normAutofit/>
          </a:bodyPr>
          <a:lstStyle/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sz="2800" dirty="0" smtClean="0"/>
              <a:t>IOS</a:t>
            </a:r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sz="2800" dirty="0" err="1" smtClean="0"/>
              <a:t>Xcode</a:t>
            </a:r>
            <a:r>
              <a:rPr lang="en-US" sz="2800" dirty="0" smtClean="0"/>
              <a:t>, </a:t>
            </a:r>
            <a:r>
              <a:rPr lang="en-US" sz="2800" dirty="0" smtClean="0"/>
              <a:t>Swift</a:t>
            </a:r>
            <a:r>
              <a:rPr lang="en-US" sz="2800" dirty="0"/>
              <a:t>, Swift </a:t>
            </a:r>
            <a:r>
              <a:rPr lang="en-US" sz="2800" dirty="0" smtClean="0"/>
              <a:t>UI</a:t>
            </a:r>
            <a:endParaRPr lang="en-US" sz="2800" dirty="0" smtClean="0"/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sz="2800" dirty="0" smtClean="0"/>
              <a:t>Apple </a:t>
            </a:r>
            <a:r>
              <a:rPr lang="en-US" sz="2800" dirty="0" smtClean="0"/>
              <a:t>Account</a:t>
            </a:r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sz="2800" dirty="0" smtClean="0"/>
              <a:t>Q&amp;A</a:t>
            </a:r>
          </a:p>
        </p:txBody>
      </p:sp>
      <p:pic>
        <p:nvPicPr>
          <p:cNvPr id="4" name="Picture 12" descr="File:Xcode Icon.png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1" y="4421595"/>
            <a:ext cx="1295477" cy="11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4" descr="Xcode - SwiftUI - Apple Develop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023" y="4486165"/>
            <a:ext cx="1075868" cy="110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2" descr="App Store Icon of Rounded style - Available in SVG, PNG, EPS, AI &amp; Icon  fon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226" y="4486165"/>
            <a:ext cx="1143374" cy="114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Swift Icon - Free Download, PNG and Vect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948" y="4351142"/>
            <a:ext cx="1347957" cy="1413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98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</a:t>
            </a:r>
            <a:r>
              <a:rPr lang="en-US" dirty="0" err="1" smtClean="0"/>
              <a:t>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chemeClr val="accent1"/>
                </a:solidFill>
              </a:rPr>
              <a:t>iOS</a:t>
            </a:r>
            <a:r>
              <a:rPr lang="en-US" dirty="0"/>
              <a:t> </a:t>
            </a:r>
            <a:r>
              <a:rPr lang="en-US" dirty="0" smtClean="0"/>
              <a:t>(</a:t>
            </a:r>
            <a:r>
              <a:rPr lang="en-US" b="1" dirty="0" smtClean="0"/>
              <a:t>iPhone </a:t>
            </a:r>
            <a:r>
              <a:rPr lang="en-US" b="1" dirty="0"/>
              <a:t>OS</a:t>
            </a:r>
            <a:r>
              <a:rPr lang="en-US" dirty="0"/>
              <a:t>) is a </a:t>
            </a:r>
            <a:r>
              <a:rPr lang="en-US" dirty="0" smtClean="0">
                <a:solidFill>
                  <a:schemeClr val="accent1"/>
                </a:solidFill>
              </a:rPr>
              <a:t>mobile operating system</a:t>
            </a:r>
            <a:r>
              <a:rPr lang="en-US" dirty="0"/>
              <a:t> created and developed by </a:t>
            </a:r>
            <a:r>
              <a:rPr lang="en-US" dirty="0" smtClean="0"/>
              <a:t>Apple.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is the basis for three other operating systems made by Apple: </a:t>
            </a:r>
            <a:r>
              <a:rPr lang="en-US" u="sng" dirty="0" err="1">
                <a:solidFill>
                  <a:schemeClr val="accent1"/>
                </a:solidFill>
              </a:rPr>
              <a:t>iPadOS</a:t>
            </a:r>
            <a:r>
              <a:rPr lang="en-US" dirty="0"/>
              <a:t>, </a:t>
            </a:r>
            <a:r>
              <a:rPr lang="en-US" dirty="0" err="1">
                <a:hlinkClick r:id="rId2" tooltip="TvOS"/>
              </a:rPr>
              <a:t>tvOS</a:t>
            </a:r>
            <a:r>
              <a:rPr lang="en-US" dirty="0"/>
              <a:t>, </a:t>
            </a:r>
            <a:r>
              <a:rPr lang="en-US" dirty="0" smtClean="0"/>
              <a:t>and</a:t>
            </a:r>
            <a:r>
              <a:rPr lang="en-US" dirty="0"/>
              <a:t> </a:t>
            </a:r>
            <a:r>
              <a:rPr lang="en-US" dirty="0" err="1" smtClean="0">
                <a:hlinkClick r:id="rId3" tooltip="WatchOS"/>
              </a:rPr>
              <a:t>watchOS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 It is the world's second-most widely installed mobile operating system, after </a:t>
            </a:r>
            <a:r>
              <a:rPr lang="en-US" dirty="0" smtClean="0">
                <a:hlinkClick r:id="rId4" tooltip="Android (operating system)"/>
              </a:rPr>
              <a:t>Android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current stable version, </a:t>
            </a:r>
            <a:r>
              <a:rPr lang="en-US" dirty="0" err="1">
                <a:hlinkClick r:id="rId5" tooltip="IOS 14"/>
              </a:rPr>
              <a:t>iOS</a:t>
            </a:r>
            <a:r>
              <a:rPr lang="en-US" dirty="0">
                <a:hlinkClick r:id="rId5" tooltip="IOS 14"/>
              </a:rPr>
              <a:t> 14</a:t>
            </a:r>
            <a:r>
              <a:rPr lang="en-US" dirty="0"/>
              <a:t>, was released to the public on September 16, </a:t>
            </a:r>
            <a:r>
              <a:rPr lang="en-US" dirty="0" smtClean="0"/>
              <a:t>2020.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12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1234676946"/>
              </p:ext>
            </p:extLst>
          </p:nvPr>
        </p:nvGraphicFramePr>
        <p:xfrm>
          <a:off x="3934692" y="1126835"/>
          <a:ext cx="5449453" cy="4830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7731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</a:t>
            </a:r>
            <a:r>
              <a:rPr lang="en-US" dirty="0" err="1" smtClean="0"/>
              <a:t>Xcode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chemeClr val="accent1"/>
                </a:solidFill>
              </a:rPr>
              <a:t>Xcode</a:t>
            </a:r>
            <a:r>
              <a:rPr lang="en-US" dirty="0"/>
              <a:t> is an </a:t>
            </a:r>
            <a:r>
              <a:rPr lang="en-US" dirty="0">
                <a:hlinkClick r:id="rId2" tooltip="Integrated development environment"/>
              </a:rPr>
              <a:t>integrated development environment</a:t>
            </a:r>
            <a:r>
              <a:rPr lang="en-US" dirty="0"/>
              <a:t> </a:t>
            </a:r>
            <a:r>
              <a:rPr lang="en-US" dirty="0">
                <a:solidFill>
                  <a:schemeClr val="tx1"/>
                </a:solidFill>
              </a:rPr>
              <a:t>(IDE) for </a:t>
            </a:r>
            <a:r>
              <a:rPr lang="en-US" dirty="0" err="1" smtClean="0">
                <a:solidFill>
                  <a:schemeClr val="tx1"/>
                </a:solidFill>
              </a:rPr>
              <a:t>macOS</a:t>
            </a:r>
            <a:r>
              <a:rPr lang="en-US" dirty="0">
                <a:solidFill>
                  <a:schemeClr val="tx1"/>
                </a:solidFill>
              </a:rPr>
              <a:t> containing a suite </a:t>
            </a:r>
            <a:r>
              <a:rPr lang="en-US" dirty="0" smtClean="0">
                <a:solidFill>
                  <a:schemeClr val="tx1"/>
                </a:solidFill>
              </a:rPr>
              <a:t>of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software development</a:t>
            </a:r>
            <a:r>
              <a:rPr lang="en-US" dirty="0">
                <a:solidFill>
                  <a:schemeClr val="tx1"/>
                </a:solidFill>
              </a:rPr>
              <a:t> tools developed by </a:t>
            </a:r>
            <a:r>
              <a:rPr lang="en-US" dirty="0" smtClean="0">
                <a:solidFill>
                  <a:schemeClr val="tx1"/>
                </a:solidFill>
              </a:rPr>
              <a:t>Apple</a:t>
            </a:r>
            <a:r>
              <a:rPr lang="en-US" dirty="0">
                <a:solidFill>
                  <a:schemeClr val="tx1"/>
                </a:solidFill>
              </a:rPr>
              <a:t> for developing software for </a:t>
            </a:r>
            <a:r>
              <a:rPr lang="en-US" dirty="0" err="1">
                <a:solidFill>
                  <a:schemeClr val="tx1"/>
                </a:solidFill>
              </a:rPr>
              <a:t>macOS</a:t>
            </a:r>
            <a:r>
              <a:rPr lang="en-US" dirty="0">
                <a:solidFill>
                  <a:schemeClr val="tx1"/>
                </a:solidFill>
              </a:rPr>
              <a:t>, </a:t>
            </a:r>
            <a:r>
              <a:rPr lang="en-US" dirty="0" err="1" smtClean="0">
                <a:solidFill>
                  <a:schemeClr val="tx1"/>
                </a:solidFill>
              </a:rPr>
              <a:t>iOS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 smtClean="0">
                <a:solidFill>
                  <a:schemeClr val="tx1"/>
                </a:solidFill>
              </a:rPr>
              <a:t>iPadOS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 smtClean="0">
                <a:solidFill>
                  <a:schemeClr val="tx1"/>
                </a:solidFill>
              </a:rPr>
              <a:t>watchOS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and </a:t>
            </a:r>
            <a:r>
              <a:rPr lang="en-US" dirty="0" err="1" smtClean="0">
                <a:solidFill>
                  <a:schemeClr val="tx1"/>
                </a:solidFill>
              </a:rPr>
              <a:t>tvOS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Now the version is </a:t>
            </a:r>
            <a:r>
              <a:rPr lang="en-US" b="1" dirty="0" smtClean="0"/>
              <a:t>12.1, released </a:t>
            </a:r>
            <a:r>
              <a:rPr lang="en-US" dirty="0" smtClean="0"/>
              <a:t>October </a:t>
            </a:r>
            <a:r>
              <a:rPr lang="en-US" dirty="0"/>
              <a:t>20, </a:t>
            </a:r>
            <a:r>
              <a:rPr lang="en-US" dirty="0" smtClean="0"/>
              <a:t>2020.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New features: </a:t>
            </a:r>
            <a:r>
              <a:rPr lang="en-US" dirty="0" err="1" smtClean="0"/>
              <a:t>SwiftUI</a:t>
            </a:r>
            <a:r>
              <a:rPr lang="en-US" dirty="0" smtClean="0"/>
              <a:t>, </a:t>
            </a:r>
            <a:r>
              <a:rPr lang="en-US" dirty="0"/>
              <a:t>Document </a:t>
            </a:r>
            <a:r>
              <a:rPr lang="en-US" dirty="0" smtClean="0"/>
              <a:t>tabs, </a:t>
            </a:r>
            <a:r>
              <a:rPr lang="en-US" dirty="0"/>
              <a:t>Navigator font </a:t>
            </a:r>
            <a:r>
              <a:rPr lang="en-US" dirty="0" smtClean="0"/>
              <a:t>sizes, </a:t>
            </a:r>
            <a:r>
              <a:rPr lang="en-US" dirty="0"/>
              <a:t>Code </a:t>
            </a:r>
            <a:r>
              <a:rPr lang="en-US" dirty="0" smtClean="0"/>
              <a:t>completion, </a:t>
            </a:r>
            <a:r>
              <a:rPr lang="en-US" dirty="0"/>
              <a:t>Redesigned </a:t>
            </a:r>
            <a:r>
              <a:rPr lang="en-US" dirty="0" smtClean="0"/>
              <a:t>organizer, Devices, Simulator, </a:t>
            </a:r>
            <a:r>
              <a:rPr lang="en-US" dirty="0"/>
              <a:t>Swift </a:t>
            </a:r>
            <a:r>
              <a:rPr lang="en-US" dirty="0" smtClean="0"/>
              <a:t>Packages, Playgrounds, </a:t>
            </a:r>
            <a:r>
              <a:rPr lang="en-US" dirty="0"/>
              <a:t>Project </a:t>
            </a:r>
            <a:r>
              <a:rPr lang="en-US" dirty="0" smtClean="0"/>
              <a:t>Editor, </a:t>
            </a:r>
            <a:r>
              <a:rPr lang="en-US" dirty="0"/>
              <a:t>Interface </a:t>
            </a:r>
            <a:r>
              <a:rPr lang="en-US" dirty="0" smtClean="0"/>
              <a:t>Builder, </a:t>
            </a:r>
            <a:r>
              <a:rPr lang="en-US" dirty="0"/>
              <a:t>Universal </a:t>
            </a:r>
            <a:r>
              <a:rPr lang="en-US" dirty="0" smtClean="0"/>
              <a:t>Apps,…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59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156</TotalTime>
  <Words>29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Wingdings</vt:lpstr>
      <vt:lpstr>Wingdings 3</vt:lpstr>
      <vt:lpstr>Wisp</vt:lpstr>
      <vt:lpstr>PowerPoint Presentation</vt:lpstr>
      <vt:lpstr>PowerPoint Presentation</vt:lpstr>
      <vt:lpstr>What is iOS</vt:lpstr>
      <vt:lpstr>PowerPoint Presentation</vt:lpstr>
      <vt:lpstr>What is Xcode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25</cp:revision>
  <dcterms:created xsi:type="dcterms:W3CDTF">2020-11-01T09:35:54Z</dcterms:created>
  <dcterms:modified xsi:type="dcterms:W3CDTF">2020-11-01T15:25:26Z</dcterms:modified>
</cp:coreProperties>
</file>