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0" r:id="rId7"/>
    <p:sldId id="271" r:id="rId8"/>
    <p:sldId id="273" r:id="rId9"/>
    <p:sldId id="262" r:id="rId10"/>
    <p:sldId id="272" r:id="rId11"/>
    <p:sldId id="274" r:id="rId12"/>
    <p:sldId id="275" r:id="rId13"/>
    <p:sldId id="276" r:id="rId14"/>
    <p:sldId id="277" r:id="rId15"/>
    <p:sldId id="278" r:id="rId16"/>
    <p:sldId id="279" r:id="rId17"/>
    <p:sldId id="261" r:id="rId18"/>
    <p:sldId id="269"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DM Sans" panose="020B0604020202020204" charset="0"/>
      <p:regular r:id="rId24"/>
    </p:embeddedFont>
    <p:embeddedFont>
      <p:font typeface="DM Sans Bold" panose="020B0604020202020204" charset="0"/>
      <p:regular r:id="rId25"/>
    </p:embeddedFont>
    <p:embeddedFont>
      <p:font typeface="Oswald Bold" panose="00000800000000000000"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970" y="-9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3.jpeg"/><Relationship Id="rId4" Type="http://schemas.openxmlformats.org/officeDocument/2006/relationships/image" Target="../media/image9.png"/><Relationship Id="rId9"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66489" y="-5500364"/>
            <a:ext cx="19420978" cy="8038084"/>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2598229" y="2552700"/>
            <a:ext cx="12848809" cy="5806947"/>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6916400" y="495300"/>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723900" y="3128475"/>
            <a:ext cx="16840200" cy="2864182"/>
          </a:xfrm>
          <a:prstGeom prst="rect">
            <a:avLst/>
          </a:prstGeom>
        </p:spPr>
        <p:txBody>
          <a:bodyPr wrap="square" lIns="0" tIns="0" rIns="0" bIns="0" rtlCol="0" anchor="t">
            <a:spAutoFit/>
          </a:bodyPr>
          <a:lstStyle/>
          <a:p>
            <a:pPr algn="ctr">
              <a:lnSpc>
                <a:spcPct val="150000"/>
              </a:lnSpc>
            </a:pPr>
            <a:r>
              <a:rPr lang="en-US" sz="6600" spc="1610">
                <a:solidFill>
                  <a:srgbClr val="231F20"/>
                </a:solidFill>
                <a:latin typeface="Oswald Bold"/>
              </a:rPr>
              <a:t>Dự đoán bình luận trên Facebook</a:t>
            </a:r>
          </a:p>
        </p:txBody>
      </p:sp>
      <p:sp>
        <p:nvSpPr>
          <p:cNvPr id="11" name="TextBox 11"/>
          <p:cNvSpPr txBox="1"/>
          <p:nvPr/>
        </p:nvSpPr>
        <p:spPr>
          <a:xfrm>
            <a:off x="2587343" y="6656067"/>
            <a:ext cx="12848809" cy="2300117"/>
          </a:xfrm>
          <a:prstGeom prst="rect">
            <a:avLst/>
          </a:prstGeom>
        </p:spPr>
        <p:txBody>
          <a:bodyPr lIns="0" tIns="0" rIns="0" bIns="0" rtlCol="0" anchor="t">
            <a:spAutoFit/>
          </a:bodyPr>
          <a:lstStyle/>
          <a:p>
            <a:pPr algn="ctr">
              <a:lnSpc>
                <a:spcPct val="130000"/>
              </a:lnSpc>
            </a:pPr>
            <a:r>
              <a:rPr lang="en-US" sz="4000" spc="140">
                <a:solidFill>
                  <a:srgbClr val="231F20"/>
                </a:solidFill>
                <a:latin typeface="Oswald Bold" panose="00000800000000000000" charset="0"/>
              </a:rPr>
              <a:t>Sinh viên thực hiện: Nguyễn Thọ Duy</a:t>
            </a:r>
          </a:p>
          <a:p>
            <a:pPr algn="ctr">
              <a:lnSpc>
                <a:spcPct val="130000"/>
              </a:lnSpc>
            </a:pPr>
            <a:r>
              <a:rPr lang="en-US" sz="4000" spc="140">
                <a:solidFill>
                  <a:srgbClr val="231F20"/>
                </a:solidFill>
                <a:latin typeface="Oswald Bold" panose="00000800000000000000" charset="0"/>
              </a:rPr>
              <a:t>Lớp: K55KMT</a:t>
            </a:r>
          </a:p>
          <a:p>
            <a:pPr algn="ctr">
              <a:lnSpc>
                <a:spcPct val="130000"/>
              </a:lnSpc>
            </a:pPr>
            <a:endParaRPr lang="en-US" sz="4000" spc="140">
              <a:solidFill>
                <a:srgbClr val="231F20"/>
              </a:solidFill>
              <a:latin typeface="Oswald Bold" panose="0000080000000000000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074088" y="883249"/>
            <a:ext cx="14139820" cy="1308563"/>
          </a:xfrm>
          <a:prstGeom prst="rect">
            <a:avLst/>
          </a:prstGeom>
        </p:spPr>
        <p:txBody>
          <a:bodyPr wrap="square" lIns="0" tIns="0" rIns="0" bIns="0" rtlCol="0" anchor="t">
            <a:spAutoFit/>
          </a:bodyPr>
          <a:lstStyle/>
          <a:p>
            <a:pPr algn="ctr">
              <a:lnSpc>
                <a:spcPts val="11082"/>
              </a:lnSpc>
            </a:pPr>
            <a:r>
              <a:rPr lang="en-US" sz="8030" spc="786">
                <a:solidFill>
                  <a:srgbClr val="FFFFFF"/>
                </a:solidFill>
                <a:latin typeface="Oswald Bold"/>
              </a:rPr>
              <a:t>Xây dựng chương trình</a:t>
            </a:r>
          </a:p>
        </p:txBody>
      </p:sp>
      <p:sp>
        <p:nvSpPr>
          <p:cNvPr id="15" name="TextBox 15"/>
          <p:cNvSpPr txBox="1"/>
          <p:nvPr/>
        </p:nvSpPr>
        <p:spPr>
          <a:xfrm>
            <a:off x="602343" y="3131017"/>
            <a:ext cx="2665823" cy="10209232"/>
          </a:xfrm>
          <a:prstGeom prst="rect">
            <a:avLst/>
          </a:prstGeom>
        </p:spPr>
        <p:txBody>
          <a:bodyPr lIns="50800" tIns="50800" rIns="50800" bIns="50800" rtlCol="0" anchor="ctr"/>
          <a:lstStyle/>
          <a:p>
            <a:pPr algn="ctr">
              <a:lnSpc>
                <a:spcPts val="2859"/>
              </a:lnSpc>
            </a:pPr>
            <a:endParaRPr/>
          </a:p>
        </p:txBody>
      </p:sp>
      <p:pic>
        <p:nvPicPr>
          <p:cNvPr id="19" name="Picture 18">
            <a:extLst>
              <a:ext uri="{FF2B5EF4-FFF2-40B4-BE49-F238E27FC236}">
                <a16:creationId xmlns:a16="http://schemas.microsoft.com/office/drawing/2014/main" id="{69BB820D-E81C-449B-B492-9EBB8E073A47}"/>
              </a:ext>
            </a:extLst>
          </p:cNvPr>
          <p:cNvPicPr/>
          <p:nvPr/>
        </p:nvPicPr>
        <p:blipFill>
          <a:blip r:embed="rId5"/>
          <a:stretch>
            <a:fillRect/>
          </a:stretch>
        </p:blipFill>
        <p:spPr>
          <a:xfrm>
            <a:off x="700314" y="3741446"/>
            <a:ext cx="16734971" cy="5898676"/>
          </a:xfrm>
          <a:prstGeom prst="rect">
            <a:avLst/>
          </a:prstGeom>
        </p:spPr>
      </p:pic>
    </p:spTree>
    <p:extLst>
      <p:ext uri="{BB962C8B-B14F-4D97-AF65-F5344CB8AC3E}">
        <p14:creationId xmlns:p14="http://schemas.microsoft.com/office/powerpoint/2010/main" val="214862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074088" y="883249"/>
            <a:ext cx="14139820" cy="1308563"/>
          </a:xfrm>
          <a:prstGeom prst="rect">
            <a:avLst/>
          </a:prstGeom>
        </p:spPr>
        <p:txBody>
          <a:bodyPr wrap="square" lIns="0" tIns="0" rIns="0" bIns="0" rtlCol="0" anchor="t">
            <a:spAutoFit/>
          </a:bodyPr>
          <a:lstStyle/>
          <a:p>
            <a:pPr algn="ctr">
              <a:lnSpc>
                <a:spcPts val="11082"/>
              </a:lnSpc>
            </a:pPr>
            <a:r>
              <a:rPr lang="en-US" sz="8030" spc="786">
                <a:solidFill>
                  <a:srgbClr val="FFFFFF"/>
                </a:solidFill>
                <a:latin typeface="Oswald Bold"/>
              </a:rPr>
              <a:t>Xây dựng chương trình</a:t>
            </a:r>
          </a:p>
        </p:txBody>
      </p:sp>
      <p:sp>
        <p:nvSpPr>
          <p:cNvPr id="15" name="TextBox 15"/>
          <p:cNvSpPr txBox="1"/>
          <p:nvPr/>
        </p:nvSpPr>
        <p:spPr>
          <a:xfrm>
            <a:off x="602343" y="3131017"/>
            <a:ext cx="2665823" cy="10209232"/>
          </a:xfrm>
          <a:prstGeom prst="rect">
            <a:avLst/>
          </a:prstGeom>
        </p:spPr>
        <p:txBody>
          <a:bodyPr lIns="50800" tIns="50800" rIns="50800" bIns="50800" rtlCol="0" anchor="ctr"/>
          <a:lstStyle/>
          <a:p>
            <a:pPr algn="ctr">
              <a:lnSpc>
                <a:spcPts val="2859"/>
              </a:lnSpc>
            </a:pPr>
            <a:endParaRPr/>
          </a:p>
        </p:txBody>
      </p:sp>
      <p:pic>
        <p:nvPicPr>
          <p:cNvPr id="11" name="Picture 10">
            <a:extLst>
              <a:ext uri="{FF2B5EF4-FFF2-40B4-BE49-F238E27FC236}">
                <a16:creationId xmlns:a16="http://schemas.microsoft.com/office/drawing/2014/main" id="{6D717B8C-CEE9-4CE7-A3FB-A07D477DF553}"/>
              </a:ext>
            </a:extLst>
          </p:cNvPr>
          <p:cNvPicPr/>
          <p:nvPr/>
        </p:nvPicPr>
        <p:blipFill>
          <a:blip r:embed="rId5"/>
          <a:stretch>
            <a:fillRect/>
          </a:stretch>
        </p:blipFill>
        <p:spPr>
          <a:xfrm>
            <a:off x="2533736" y="3507404"/>
            <a:ext cx="13544463" cy="3021292"/>
          </a:xfrm>
          <a:prstGeom prst="rect">
            <a:avLst/>
          </a:prstGeom>
        </p:spPr>
      </p:pic>
      <p:pic>
        <p:nvPicPr>
          <p:cNvPr id="13" name="Picture 12">
            <a:extLst>
              <a:ext uri="{FF2B5EF4-FFF2-40B4-BE49-F238E27FC236}">
                <a16:creationId xmlns:a16="http://schemas.microsoft.com/office/drawing/2014/main" id="{4D636D38-3CEC-4ACE-BE25-E4CB3636CFB0}"/>
              </a:ext>
            </a:extLst>
          </p:cNvPr>
          <p:cNvPicPr/>
          <p:nvPr/>
        </p:nvPicPr>
        <p:blipFill>
          <a:blip r:embed="rId6"/>
          <a:stretch>
            <a:fillRect/>
          </a:stretch>
        </p:blipFill>
        <p:spPr>
          <a:xfrm>
            <a:off x="2486568" y="6885191"/>
            <a:ext cx="13792200" cy="2570620"/>
          </a:xfrm>
          <a:prstGeom prst="rect">
            <a:avLst/>
          </a:prstGeom>
        </p:spPr>
      </p:pic>
    </p:spTree>
    <p:extLst>
      <p:ext uri="{BB962C8B-B14F-4D97-AF65-F5344CB8AC3E}">
        <p14:creationId xmlns:p14="http://schemas.microsoft.com/office/powerpoint/2010/main" val="350329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074088" y="883249"/>
            <a:ext cx="14139820" cy="1308563"/>
          </a:xfrm>
          <a:prstGeom prst="rect">
            <a:avLst/>
          </a:prstGeom>
        </p:spPr>
        <p:txBody>
          <a:bodyPr wrap="square" lIns="0" tIns="0" rIns="0" bIns="0" rtlCol="0" anchor="t">
            <a:spAutoFit/>
          </a:bodyPr>
          <a:lstStyle/>
          <a:p>
            <a:pPr algn="ctr">
              <a:lnSpc>
                <a:spcPts val="11082"/>
              </a:lnSpc>
            </a:pPr>
            <a:r>
              <a:rPr lang="en-US" sz="8030" spc="786">
                <a:solidFill>
                  <a:srgbClr val="FFFFFF"/>
                </a:solidFill>
                <a:latin typeface="Oswald Bold"/>
              </a:rPr>
              <a:t>Xây dựng chương trình</a:t>
            </a:r>
          </a:p>
        </p:txBody>
      </p:sp>
      <p:sp>
        <p:nvSpPr>
          <p:cNvPr id="15" name="TextBox 15"/>
          <p:cNvSpPr txBox="1"/>
          <p:nvPr/>
        </p:nvSpPr>
        <p:spPr>
          <a:xfrm>
            <a:off x="602343" y="3131017"/>
            <a:ext cx="2665823" cy="10209232"/>
          </a:xfrm>
          <a:prstGeom prst="rect">
            <a:avLst/>
          </a:prstGeom>
        </p:spPr>
        <p:txBody>
          <a:bodyPr lIns="50800" tIns="50800" rIns="50800" bIns="50800" rtlCol="0" anchor="ctr"/>
          <a:lstStyle/>
          <a:p>
            <a:pPr algn="ctr">
              <a:lnSpc>
                <a:spcPts val="2859"/>
              </a:lnSpc>
            </a:pPr>
            <a:endParaRPr/>
          </a:p>
        </p:txBody>
      </p:sp>
      <p:pic>
        <p:nvPicPr>
          <p:cNvPr id="14" name="Picture 13">
            <a:extLst>
              <a:ext uri="{FF2B5EF4-FFF2-40B4-BE49-F238E27FC236}">
                <a16:creationId xmlns:a16="http://schemas.microsoft.com/office/drawing/2014/main" id="{E314EE5B-8BCC-4EF0-BE98-ADB171163FA2}"/>
              </a:ext>
            </a:extLst>
          </p:cNvPr>
          <p:cNvPicPr/>
          <p:nvPr/>
        </p:nvPicPr>
        <p:blipFill>
          <a:blip r:embed="rId5"/>
          <a:stretch>
            <a:fillRect/>
          </a:stretch>
        </p:blipFill>
        <p:spPr>
          <a:xfrm>
            <a:off x="4038600" y="3477066"/>
            <a:ext cx="10058400" cy="6477000"/>
          </a:xfrm>
          <a:prstGeom prst="rect">
            <a:avLst/>
          </a:prstGeom>
        </p:spPr>
      </p:pic>
    </p:spTree>
    <p:extLst>
      <p:ext uri="{BB962C8B-B14F-4D97-AF65-F5344CB8AC3E}">
        <p14:creationId xmlns:p14="http://schemas.microsoft.com/office/powerpoint/2010/main" val="412287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074088" y="883249"/>
            <a:ext cx="14139820" cy="1308563"/>
          </a:xfrm>
          <a:prstGeom prst="rect">
            <a:avLst/>
          </a:prstGeom>
        </p:spPr>
        <p:txBody>
          <a:bodyPr wrap="square" lIns="0" tIns="0" rIns="0" bIns="0" rtlCol="0" anchor="t">
            <a:spAutoFit/>
          </a:bodyPr>
          <a:lstStyle/>
          <a:p>
            <a:pPr algn="ctr">
              <a:lnSpc>
                <a:spcPts val="11082"/>
              </a:lnSpc>
            </a:pPr>
            <a:r>
              <a:rPr lang="en-US" sz="8030" spc="786">
                <a:solidFill>
                  <a:srgbClr val="FFFFFF"/>
                </a:solidFill>
                <a:latin typeface="Oswald Bold"/>
              </a:rPr>
              <a:t>Xây dựng chương trình</a:t>
            </a:r>
          </a:p>
        </p:txBody>
      </p:sp>
      <p:sp>
        <p:nvSpPr>
          <p:cNvPr id="15" name="TextBox 15"/>
          <p:cNvSpPr txBox="1"/>
          <p:nvPr/>
        </p:nvSpPr>
        <p:spPr>
          <a:xfrm>
            <a:off x="602343" y="3131017"/>
            <a:ext cx="2665823" cy="10209232"/>
          </a:xfrm>
          <a:prstGeom prst="rect">
            <a:avLst/>
          </a:prstGeom>
        </p:spPr>
        <p:txBody>
          <a:bodyPr lIns="50800" tIns="50800" rIns="50800" bIns="50800" rtlCol="0" anchor="ctr"/>
          <a:lstStyle/>
          <a:p>
            <a:pPr algn="ctr">
              <a:lnSpc>
                <a:spcPts val="2859"/>
              </a:lnSpc>
            </a:pPr>
            <a:endParaRPr/>
          </a:p>
        </p:txBody>
      </p:sp>
      <p:pic>
        <p:nvPicPr>
          <p:cNvPr id="11" name="Picture 10">
            <a:extLst>
              <a:ext uri="{FF2B5EF4-FFF2-40B4-BE49-F238E27FC236}">
                <a16:creationId xmlns:a16="http://schemas.microsoft.com/office/drawing/2014/main" id="{B73B5D4F-2D36-4646-8C74-B04AFC87A3C2}"/>
              </a:ext>
            </a:extLst>
          </p:cNvPr>
          <p:cNvPicPr/>
          <p:nvPr/>
        </p:nvPicPr>
        <p:blipFill>
          <a:blip r:embed="rId5"/>
          <a:stretch>
            <a:fillRect/>
          </a:stretch>
        </p:blipFill>
        <p:spPr>
          <a:xfrm>
            <a:off x="602343" y="3378345"/>
            <a:ext cx="17083314" cy="6577705"/>
          </a:xfrm>
          <a:prstGeom prst="rect">
            <a:avLst/>
          </a:prstGeom>
        </p:spPr>
      </p:pic>
    </p:spTree>
    <p:extLst>
      <p:ext uri="{BB962C8B-B14F-4D97-AF65-F5344CB8AC3E}">
        <p14:creationId xmlns:p14="http://schemas.microsoft.com/office/powerpoint/2010/main" val="223092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074088" y="883249"/>
            <a:ext cx="14139820" cy="1308563"/>
          </a:xfrm>
          <a:prstGeom prst="rect">
            <a:avLst/>
          </a:prstGeom>
        </p:spPr>
        <p:txBody>
          <a:bodyPr wrap="square" lIns="0" tIns="0" rIns="0" bIns="0" rtlCol="0" anchor="t">
            <a:spAutoFit/>
          </a:bodyPr>
          <a:lstStyle/>
          <a:p>
            <a:pPr algn="ctr">
              <a:lnSpc>
                <a:spcPts val="11082"/>
              </a:lnSpc>
            </a:pPr>
            <a:r>
              <a:rPr lang="en-US" sz="8030" spc="786">
                <a:solidFill>
                  <a:srgbClr val="FFFFFF"/>
                </a:solidFill>
                <a:latin typeface="Oswald Bold"/>
              </a:rPr>
              <a:t>Xây dựng chương trình</a:t>
            </a:r>
          </a:p>
        </p:txBody>
      </p:sp>
      <p:sp>
        <p:nvSpPr>
          <p:cNvPr id="15" name="TextBox 15"/>
          <p:cNvSpPr txBox="1"/>
          <p:nvPr/>
        </p:nvSpPr>
        <p:spPr>
          <a:xfrm>
            <a:off x="602343" y="3131017"/>
            <a:ext cx="2665823" cy="10209232"/>
          </a:xfrm>
          <a:prstGeom prst="rect">
            <a:avLst/>
          </a:prstGeom>
        </p:spPr>
        <p:txBody>
          <a:bodyPr lIns="50800" tIns="50800" rIns="50800" bIns="50800" rtlCol="0" anchor="ctr"/>
          <a:lstStyle/>
          <a:p>
            <a:pPr algn="ctr">
              <a:lnSpc>
                <a:spcPts val="2859"/>
              </a:lnSpc>
            </a:pPr>
            <a:endParaRPr/>
          </a:p>
        </p:txBody>
      </p:sp>
      <p:pic>
        <p:nvPicPr>
          <p:cNvPr id="13" name="Picture 12">
            <a:extLst>
              <a:ext uri="{FF2B5EF4-FFF2-40B4-BE49-F238E27FC236}">
                <a16:creationId xmlns:a16="http://schemas.microsoft.com/office/drawing/2014/main" id="{35FE7BFB-A695-47E3-A40F-125A8113457D}"/>
              </a:ext>
            </a:extLst>
          </p:cNvPr>
          <p:cNvPicPr/>
          <p:nvPr/>
        </p:nvPicPr>
        <p:blipFill>
          <a:blip r:embed="rId5"/>
          <a:stretch>
            <a:fillRect/>
          </a:stretch>
        </p:blipFill>
        <p:spPr>
          <a:xfrm>
            <a:off x="3268166" y="3771900"/>
            <a:ext cx="12757451" cy="5867400"/>
          </a:xfrm>
          <a:prstGeom prst="rect">
            <a:avLst/>
          </a:prstGeom>
        </p:spPr>
      </p:pic>
    </p:spTree>
    <p:extLst>
      <p:ext uri="{BB962C8B-B14F-4D97-AF65-F5344CB8AC3E}">
        <p14:creationId xmlns:p14="http://schemas.microsoft.com/office/powerpoint/2010/main" val="400876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074088" y="883249"/>
            <a:ext cx="14139820" cy="1308563"/>
          </a:xfrm>
          <a:prstGeom prst="rect">
            <a:avLst/>
          </a:prstGeom>
        </p:spPr>
        <p:txBody>
          <a:bodyPr wrap="square" lIns="0" tIns="0" rIns="0" bIns="0" rtlCol="0" anchor="t">
            <a:spAutoFit/>
          </a:bodyPr>
          <a:lstStyle/>
          <a:p>
            <a:pPr algn="ctr">
              <a:lnSpc>
                <a:spcPts val="11082"/>
              </a:lnSpc>
            </a:pPr>
            <a:r>
              <a:rPr lang="en-US" sz="8030" spc="786">
                <a:solidFill>
                  <a:srgbClr val="FFFFFF"/>
                </a:solidFill>
                <a:latin typeface="Oswald Bold"/>
              </a:rPr>
              <a:t>Xây dựng chương trình</a:t>
            </a:r>
          </a:p>
        </p:txBody>
      </p:sp>
      <p:sp>
        <p:nvSpPr>
          <p:cNvPr id="15" name="TextBox 15"/>
          <p:cNvSpPr txBox="1"/>
          <p:nvPr/>
        </p:nvSpPr>
        <p:spPr>
          <a:xfrm>
            <a:off x="602343" y="3131017"/>
            <a:ext cx="2665823" cy="10209232"/>
          </a:xfrm>
          <a:prstGeom prst="rect">
            <a:avLst/>
          </a:prstGeom>
        </p:spPr>
        <p:txBody>
          <a:bodyPr lIns="50800" tIns="50800" rIns="50800" bIns="50800" rtlCol="0" anchor="ctr"/>
          <a:lstStyle/>
          <a:p>
            <a:pPr algn="ctr">
              <a:lnSpc>
                <a:spcPts val="2859"/>
              </a:lnSpc>
            </a:pPr>
            <a:endParaRPr/>
          </a:p>
        </p:txBody>
      </p:sp>
      <p:pic>
        <p:nvPicPr>
          <p:cNvPr id="11" name="Picture 10">
            <a:extLst>
              <a:ext uri="{FF2B5EF4-FFF2-40B4-BE49-F238E27FC236}">
                <a16:creationId xmlns:a16="http://schemas.microsoft.com/office/drawing/2014/main" id="{1E17F0C9-7970-4CA9-8BF6-451C96182DD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227" y="3509482"/>
            <a:ext cx="17686973" cy="6434618"/>
          </a:xfrm>
          <a:prstGeom prst="rect">
            <a:avLst/>
          </a:prstGeom>
          <a:noFill/>
          <a:ln>
            <a:noFill/>
          </a:ln>
        </p:spPr>
      </p:pic>
    </p:spTree>
    <p:extLst>
      <p:ext uri="{BB962C8B-B14F-4D97-AF65-F5344CB8AC3E}">
        <p14:creationId xmlns:p14="http://schemas.microsoft.com/office/powerpoint/2010/main" val="356166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6019800" y="-13270775"/>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971800" y="419100"/>
            <a:ext cx="12057353" cy="1702517"/>
          </a:xfrm>
          <a:prstGeom prst="rect">
            <a:avLst/>
          </a:prstGeom>
        </p:spPr>
        <p:txBody>
          <a:bodyPr lIns="0" tIns="0" rIns="0" bIns="0" rtlCol="0" anchor="t">
            <a:spAutoFit/>
          </a:bodyPr>
          <a:lstStyle/>
          <a:p>
            <a:pPr algn="ctr">
              <a:lnSpc>
                <a:spcPts val="13948"/>
              </a:lnSpc>
            </a:pPr>
            <a:r>
              <a:rPr lang="en-US" sz="10107" spc="990">
                <a:solidFill>
                  <a:srgbClr val="FFFFFF"/>
                </a:solidFill>
                <a:latin typeface="Oswald Bold"/>
              </a:rPr>
              <a:t>Kết luận</a:t>
            </a:r>
          </a:p>
        </p:txBody>
      </p:sp>
      <p:sp>
        <p:nvSpPr>
          <p:cNvPr id="4" name="Freeform 4"/>
          <p:cNvSpPr/>
          <p:nvPr/>
        </p:nvSpPr>
        <p:spPr>
          <a:xfrm>
            <a:off x="15003753" y="-9258300"/>
            <a:ext cx="13439547"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14400" y="3848100"/>
            <a:ext cx="5486400" cy="3568669"/>
          </a:xfrm>
          <a:prstGeom prst="rect">
            <a:avLst/>
          </a:prstGeom>
        </p:spPr>
        <p:txBody>
          <a:bodyPr wrap="square" lIns="0" tIns="0" rIns="0" bIns="0" rtlCol="0" anchor="t">
            <a:spAutoFit/>
          </a:bodyPr>
          <a:lstStyle/>
          <a:p>
            <a:pPr>
              <a:lnSpc>
                <a:spcPts val="3999"/>
              </a:lnSpc>
            </a:pPr>
            <a:r>
              <a:rPr lang="en-US" sz="2898" spc="284">
                <a:solidFill>
                  <a:srgbClr val="F5FFF5"/>
                </a:solidFill>
                <a:latin typeface="DM Sans"/>
              </a:rPr>
              <a:t>S</a:t>
            </a:r>
            <a:r>
              <a:rPr lang="vi-VN" sz="2898" spc="284">
                <a:solidFill>
                  <a:srgbClr val="F5FFF5"/>
                </a:solidFill>
                <a:latin typeface="DM Sans"/>
              </a:rPr>
              <a:t>ử dụng mô hình PhoBERT để dự đoán bình luận spam. Kết quả thực nghiệm cho thấy mô hình đạt được hiệu suất tốt trong việc phân loại bình luận là spam hay không spam</a:t>
            </a:r>
            <a:endParaRPr lang="en-US" sz="2898" spc="284">
              <a:solidFill>
                <a:srgbClr val="F5FFF5"/>
              </a:solidFill>
              <a:latin typeface="DM Sans"/>
            </a:endParaRPr>
          </a:p>
        </p:txBody>
      </p:sp>
      <p:sp>
        <p:nvSpPr>
          <p:cNvPr id="6" name="TextBox 5">
            <a:extLst>
              <a:ext uri="{FF2B5EF4-FFF2-40B4-BE49-F238E27FC236}">
                <a16:creationId xmlns:a16="http://schemas.microsoft.com/office/drawing/2014/main" id="{45A58F74-73F7-45C2-8899-08DA0CC42B71}"/>
              </a:ext>
            </a:extLst>
          </p:cNvPr>
          <p:cNvSpPr txBox="1"/>
          <p:nvPr/>
        </p:nvSpPr>
        <p:spPr>
          <a:xfrm>
            <a:off x="6937929" y="3864429"/>
            <a:ext cx="4648200" cy="2024850"/>
          </a:xfrm>
          <a:prstGeom prst="rect">
            <a:avLst/>
          </a:prstGeom>
        </p:spPr>
        <p:txBody>
          <a:bodyPr wrap="square" lIns="0" tIns="0" rIns="0" bIns="0" rtlCol="0" anchor="t">
            <a:spAutoFit/>
          </a:bodyPr>
          <a:lstStyle/>
          <a:p>
            <a:pPr algn="l">
              <a:lnSpc>
                <a:spcPts val="3999"/>
              </a:lnSpc>
            </a:pPr>
            <a:r>
              <a:rPr lang="vi-VN" sz="2898" spc="284">
                <a:solidFill>
                  <a:srgbClr val="F5FFF5"/>
                </a:solidFill>
                <a:latin typeface="DM Sans"/>
              </a:rPr>
              <a:t>Ưu điểm:</a:t>
            </a:r>
          </a:p>
          <a:p>
            <a:pPr marL="457200" indent="-457200" algn="l">
              <a:lnSpc>
                <a:spcPts val="3999"/>
              </a:lnSpc>
              <a:buFont typeface="Arial" panose="020B0604020202020204" pitchFamily="34" charset="0"/>
              <a:buChar char="•"/>
            </a:pPr>
            <a:r>
              <a:rPr lang="vi-VN" sz="2898" spc="284">
                <a:solidFill>
                  <a:srgbClr val="F5FFF5"/>
                </a:solidFill>
                <a:latin typeface="DM Sans"/>
              </a:rPr>
              <a:t>Hiệu suất cao</a:t>
            </a:r>
          </a:p>
          <a:p>
            <a:pPr marL="457200" indent="-457200" algn="l">
              <a:lnSpc>
                <a:spcPts val="3999"/>
              </a:lnSpc>
              <a:buFont typeface="Arial" panose="020B0604020202020204" pitchFamily="34" charset="0"/>
              <a:buChar char="•"/>
            </a:pPr>
            <a:r>
              <a:rPr lang="vi-VN" sz="2898" spc="284">
                <a:solidFill>
                  <a:srgbClr val="F5FFF5"/>
                </a:solidFill>
                <a:latin typeface="DM Sans"/>
              </a:rPr>
              <a:t>Đa năng</a:t>
            </a:r>
          </a:p>
          <a:p>
            <a:pPr marL="457200" indent="-457200" algn="l">
              <a:lnSpc>
                <a:spcPts val="3999"/>
              </a:lnSpc>
              <a:buFont typeface="Arial" panose="020B0604020202020204" pitchFamily="34" charset="0"/>
              <a:buChar char="•"/>
            </a:pPr>
            <a:r>
              <a:rPr lang="vi-VN" sz="2898" spc="284">
                <a:solidFill>
                  <a:srgbClr val="F5FFF5"/>
                </a:solidFill>
                <a:latin typeface="DM Sans"/>
              </a:rPr>
              <a:t>Tiếng Việt tự nhiên</a:t>
            </a:r>
          </a:p>
        </p:txBody>
      </p:sp>
      <p:sp>
        <p:nvSpPr>
          <p:cNvPr id="8" name="TextBox 5">
            <a:extLst>
              <a:ext uri="{FF2B5EF4-FFF2-40B4-BE49-F238E27FC236}">
                <a16:creationId xmlns:a16="http://schemas.microsoft.com/office/drawing/2014/main" id="{8A76D2F9-F4F3-49EE-BF3E-E5B79CE7A254}"/>
              </a:ext>
            </a:extLst>
          </p:cNvPr>
          <p:cNvSpPr txBox="1"/>
          <p:nvPr/>
        </p:nvSpPr>
        <p:spPr>
          <a:xfrm>
            <a:off x="12344400" y="3693799"/>
            <a:ext cx="4191000" cy="4076693"/>
          </a:xfrm>
          <a:prstGeom prst="rect">
            <a:avLst/>
          </a:prstGeom>
        </p:spPr>
        <p:txBody>
          <a:bodyPr wrap="square" lIns="0" tIns="0" rIns="0" bIns="0" rtlCol="0" anchor="t">
            <a:spAutoFit/>
          </a:bodyPr>
          <a:lstStyle/>
          <a:p>
            <a:pPr algn="l">
              <a:lnSpc>
                <a:spcPts val="3999"/>
              </a:lnSpc>
            </a:pPr>
            <a:r>
              <a:rPr lang="vi-VN" sz="2898" spc="284">
                <a:solidFill>
                  <a:srgbClr val="F5FFF5"/>
                </a:solidFill>
                <a:latin typeface="DM Sans"/>
              </a:rPr>
              <a:t>Nhược điểm:</a:t>
            </a:r>
          </a:p>
          <a:p>
            <a:pPr marL="457200" indent="-457200" algn="l">
              <a:lnSpc>
                <a:spcPts val="3999"/>
              </a:lnSpc>
              <a:buFont typeface="Arial" panose="020B0604020202020204" pitchFamily="34" charset="0"/>
              <a:buChar char="•"/>
            </a:pPr>
            <a:r>
              <a:rPr lang="vi-VN" sz="2898" spc="284">
                <a:solidFill>
                  <a:srgbClr val="F5FFF5"/>
                </a:solidFill>
                <a:latin typeface="DM Sans"/>
              </a:rPr>
              <a:t>Đòi hỏi tài nguyên tính toán.</a:t>
            </a:r>
          </a:p>
          <a:p>
            <a:pPr marL="457200" indent="-457200" algn="l">
              <a:lnSpc>
                <a:spcPts val="3999"/>
              </a:lnSpc>
              <a:buFont typeface="Arial" panose="020B0604020202020204" pitchFamily="34" charset="0"/>
              <a:buChar char="•"/>
            </a:pPr>
            <a:r>
              <a:rPr lang="vi-VN" sz="2898" spc="284">
                <a:solidFill>
                  <a:srgbClr val="F5FFF5"/>
                </a:solidFill>
                <a:latin typeface="DM Sans"/>
              </a:rPr>
              <a:t>Phụ thuộc vào dữ liệu huấn luyện.</a:t>
            </a:r>
          </a:p>
          <a:p>
            <a:pPr marL="457200" indent="-457200" algn="l">
              <a:lnSpc>
                <a:spcPts val="3999"/>
              </a:lnSpc>
              <a:buFont typeface="Arial" panose="020B0604020202020204" pitchFamily="34" charset="0"/>
              <a:buChar char="•"/>
            </a:pPr>
            <a:r>
              <a:rPr lang="vi-VN" sz="2898" spc="284">
                <a:solidFill>
                  <a:srgbClr val="F5FFF5"/>
                </a:solidFill>
                <a:latin typeface="DM Sans"/>
              </a:rPr>
              <a:t>Khó khăn trong việc giải thích kết quả.</a:t>
            </a:r>
            <a:endParaRPr lang="en-US" sz="2898" spc="284">
              <a:solidFill>
                <a:srgbClr val="F5FFF5"/>
              </a:solidFill>
              <a:latin typeface="DM Sans"/>
            </a:endParaRPr>
          </a:p>
        </p:txBody>
      </p:sp>
    </p:spTree>
    <p:extLst>
      <p:ext uri="{BB962C8B-B14F-4D97-AF65-F5344CB8AC3E}">
        <p14:creationId xmlns:p14="http://schemas.microsoft.com/office/powerpoint/2010/main" val="137571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6019800" y="-13270775"/>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971800" y="419100"/>
            <a:ext cx="12057353" cy="1702517"/>
          </a:xfrm>
          <a:prstGeom prst="rect">
            <a:avLst/>
          </a:prstGeom>
        </p:spPr>
        <p:txBody>
          <a:bodyPr lIns="0" tIns="0" rIns="0" bIns="0" rtlCol="0" anchor="t">
            <a:spAutoFit/>
          </a:bodyPr>
          <a:lstStyle/>
          <a:p>
            <a:pPr algn="ctr">
              <a:lnSpc>
                <a:spcPts val="13948"/>
              </a:lnSpc>
            </a:pPr>
            <a:r>
              <a:rPr lang="en-US" sz="10107" spc="990">
                <a:solidFill>
                  <a:srgbClr val="FFFFFF"/>
                </a:solidFill>
                <a:latin typeface="Oswald Bold"/>
              </a:rPr>
              <a:t>Kết luận</a:t>
            </a:r>
          </a:p>
        </p:txBody>
      </p:sp>
      <p:sp>
        <p:nvSpPr>
          <p:cNvPr id="4" name="Freeform 4"/>
          <p:cNvSpPr/>
          <p:nvPr/>
        </p:nvSpPr>
        <p:spPr>
          <a:xfrm>
            <a:off x="15003753" y="-9258300"/>
            <a:ext cx="13439547"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45A58F74-73F7-45C2-8899-08DA0CC42B71}"/>
              </a:ext>
            </a:extLst>
          </p:cNvPr>
          <p:cNvSpPr txBox="1"/>
          <p:nvPr/>
        </p:nvSpPr>
        <p:spPr>
          <a:xfrm>
            <a:off x="5173903" y="2920640"/>
            <a:ext cx="7239000" cy="4076693"/>
          </a:xfrm>
          <a:prstGeom prst="rect">
            <a:avLst/>
          </a:prstGeom>
        </p:spPr>
        <p:txBody>
          <a:bodyPr wrap="square" lIns="0" tIns="0" rIns="0" bIns="0" rtlCol="0" anchor="t">
            <a:spAutoFit/>
          </a:bodyPr>
          <a:lstStyle/>
          <a:p>
            <a:pPr algn="l">
              <a:lnSpc>
                <a:spcPts val="3999"/>
              </a:lnSpc>
            </a:pPr>
            <a:r>
              <a:rPr lang="vi-VN" sz="2898" spc="284">
                <a:solidFill>
                  <a:srgbClr val="F5FFF5"/>
                </a:solidFill>
                <a:latin typeface="DM Sans"/>
              </a:rPr>
              <a:t>Tăng cường tập dữ liệu huấn luyện</a:t>
            </a:r>
            <a:r>
              <a:rPr lang="en-US" sz="2898" spc="284">
                <a:solidFill>
                  <a:srgbClr val="F5FFF5"/>
                </a:solidFill>
                <a:latin typeface="DM Sans"/>
              </a:rPr>
              <a:t>.</a:t>
            </a:r>
          </a:p>
          <a:p>
            <a:pPr algn="l">
              <a:lnSpc>
                <a:spcPts val="3999"/>
              </a:lnSpc>
            </a:pPr>
            <a:r>
              <a:rPr lang="vi-VN" sz="2898" spc="284">
                <a:solidFill>
                  <a:srgbClr val="F5FFF5"/>
                </a:solidFill>
                <a:latin typeface="DM Sans"/>
              </a:rPr>
              <a:t>Cải tiến bước tiền xử lý dữ liệu:</a:t>
            </a:r>
          </a:p>
          <a:p>
            <a:pPr marL="457200" indent="-457200" algn="l">
              <a:lnSpc>
                <a:spcPts val="3999"/>
              </a:lnSpc>
              <a:buFont typeface="Arial" panose="020B0604020202020204" pitchFamily="34" charset="0"/>
              <a:buChar char="•"/>
            </a:pPr>
            <a:r>
              <a:rPr lang="vi-VN" sz="2898" spc="284">
                <a:solidFill>
                  <a:srgbClr val="F5FFF5"/>
                </a:solidFill>
                <a:latin typeface="DM Sans"/>
              </a:rPr>
              <a:t>Loại bỏ dữ liệu không cần thiết.</a:t>
            </a:r>
          </a:p>
          <a:p>
            <a:pPr marL="457200" indent="-457200" algn="l">
              <a:lnSpc>
                <a:spcPts val="3999"/>
              </a:lnSpc>
              <a:buFont typeface="Arial" panose="020B0604020202020204" pitchFamily="34" charset="0"/>
              <a:buChar char="•"/>
            </a:pPr>
            <a:r>
              <a:rPr lang="vi-VN" sz="2898" spc="284">
                <a:solidFill>
                  <a:srgbClr val="F5FFF5"/>
                </a:solidFill>
                <a:latin typeface="DM Sans"/>
              </a:rPr>
              <a:t>Xử lý từ đồng nghĩa và từ viết sai. </a:t>
            </a:r>
          </a:p>
          <a:p>
            <a:pPr marL="457200" indent="-457200" algn="l">
              <a:lnSpc>
                <a:spcPts val="3999"/>
              </a:lnSpc>
              <a:buFont typeface="Arial" panose="020B0604020202020204" pitchFamily="34" charset="0"/>
              <a:buChar char="•"/>
            </a:pPr>
            <a:r>
              <a:rPr lang="vi-VN" sz="2898" spc="284">
                <a:solidFill>
                  <a:srgbClr val="F5FFF5"/>
                </a:solidFill>
                <a:latin typeface="DM Sans"/>
              </a:rPr>
              <a:t>Xử lý từ viết tắt và ngôn ngữ chat.</a:t>
            </a:r>
          </a:p>
          <a:p>
            <a:pPr marL="457200" indent="-457200" algn="l">
              <a:lnSpc>
                <a:spcPts val="3999"/>
              </a:lnSpc>
              <a:buFont typeface="Arial" panose="020B0604020202020204" pitchFamily="34" charset="0"/>
              <a:buChar char="•"/>
            </a:pPr>
            <a:r>
              <a:rPr lang="vi-VN" sz="2898" spc="284">
                <a:solidFill>
                  <a:srgbClr val="F5FFF5"/>
                </a:solidFill>
                <a:latin typeface="DM Sans"/>
              </a:rPr>
              <a:t>Xử lý các từ văng tục.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561733" y="2105045"/>
            <a:ext cx="8097687" cy="3241963"/>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THANK'S FOR WATCHING</a:t>
            </a:r>
          </a:p>
        </p:txBody>
      </p:sp>
      <p:sp>
        <p:nvSpPr>
          <p:cNvPr id="8" name="Freeform 8"/>
          <p:cNvSpPr/>
          <p:nvPr/>
        </p:nvSpPr>
        <p:spPr>
          <a:xfrm flipH="1">
            <a:off x="-4267200" y="33612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236082" y="3689437"/>
            <a:ext cx="1400485" cy="3842003"/>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2997886" y="952546"/>
            <a:ext cx="13307008" cy="1626792"/>
          </a:xfrm>
          <a:prstGeom prst="rect">
            <a:avLst/>
          </a:prstGeom>
        </p:spPr>
        <p:txBody>
          <a:bodyPr wrap="square" lIns="0" tIns="0" rIns="0" bIns="0" rtlCol="0" anchor="t">
            <a:spAutoFit/>
          </a:bodyPr>
          <a:lstStyle/>
          <a:p>
            <a:pPr algn="ctr">
              <a:lnSpc>
                <a:spcPts val="13774"/>
              </a:lnSpc>
            </a:pPr>
            <a:r>
              <a:rPr lang="en-US" sz="9981" spc="978">
                <a:solidFill>
                  <a:srgbClr val="231F20"/>
                </a:solidFill>
                <a:latin typeface="Oswald Bold"/>
              </a:rPr>
              <a:t>Nội Dung trình bày</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6448115" y="4012925"/>
            <a:ext cx="937219" cy="657225"/>
          </a:xfrm>
          <a:prstGeom prst="rect">
            <a:avLst/>
          </a:prstGeom>
        </p:spPr>
        <p:txBody>
          <a:bodyPr wrap="square"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6448115" y="4810044"/>
            <a:ext cx="937219" cy="657225"/>
          </a:xfrm>
          <a:prstGeom prst="rect">
            <a:avLst/>
          </a:prstGeom>
        </p:spPr>
        <p:txBody>
          <a:bodyPr wrap="square"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6448115" y="5691201"/>
            <a:ext cx="937219" cy="657225"/>
          </a:xfrm>
          <a:prstGeom prst="rect">
            <a:avLst/>
          </a:prstGeom>
        </p:spPr>
        <p:txBody>
          <a:bodyPr wrap="square"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6448115" y="6488320"/>
            <a:ext cx="937219" cy="657225"/>
          </a:xfrm>
          <a:prstGeom prst="rect">
            <a:avLst/>
          </a:prstGeom>
        </p:spPr>
        <p:txBody>
          <a:bodyPr wrap="square" lIns="0" tIns="0" rIns="0" bIns="0" rtlCol="0" anchor="t">
            <a:spAutoFit/>
          </a:bodyPr>
          <a:lstStyle/>
          <a:p>
            <a:pPr algn="ctr">
              <a:lnSpc>
                <a:spcPts val="5126"/>
              </a:lnSpc>
            </a:pPr>
            <a:r>
              <a:rPr lang="en-US" sz="4271">
                <a:solidFill>
                  <a:srgbClr val="363636"/>
                </a:solidFill>
                <a:latin typeface="Oswald Bold Italics"/>
              </a:rPr>
              <a:t>04</a:t>
            </a:r>
          </a:p>
        </p:txBody>
      </p:sp>
      <p:sp>
        <p:nvSpPr>
          <p:cNvPr id="15" name="TextBox 15"/>
          <p:cNvSpPr txBox="1"/>
          <p:nvPr/>
        </p:nvSpPr>
        <p:spPr>
          <a:xfrm>
            <a:off x="7848600" y="4193738"/>
            <a:ext cx="5790503" cy="476412"/>
          </a:xfrm>
          <a:prstGeom prst="rect">
            <a:avLst/>
          </a:prstGeom>
        </p:spPr>
        <p:txBody>
          <a:bodyPr wrap="square" lIns="0" tIns="0" rIns="0" bIns="0" rtlCol="0" anchor="t">
            <a:spAutoFit/>
          </a:bodyPr>
          <a:lstStyle/>
          <a:p>
            <a:pPr>
              <a:lnSpc>
                <a:spcPts val="3483"/>
              </a:lnSpc>
            </a:pPr>
            <a:r>
              <a:rPr lang="en-US" sz="4000" spc="247">
                <a:solidFill>
                  <a:srgbClr val="231F20"/>
                </a:solidFill>
                <a:latin typeface="DM Sans"/>
              </a:rPr>
              <a:t>Giới thiệu chung</a:t>
            </a:r>
          </a:p>
        </p:txBody>
      </p:sp>
      <p:sp>
        <p:nvSpPr>
          <p:cNvPr id="16" name="TextBox 16"/>
          <p:cNvSpPr txBox="1"/>
          <p:nvPr/>
        </p:nvSpPr>
        <p:spPr>
          <a:xfrm>
            <a:off x="7848600" y="4987956"/>
            <a:ext cx="6076629" cy="476412"/>
          </a:xfrm>
          <a:prstGeom prst="rect">
            <a:avLst/>
          </a:prstGeom>
        </p:spPr>
        <p:txBody>
          <a:bodyPr wrap="square" lIns="0" tIns="0" rIns="0" bIns="0" rtlCol="0" anchor="t">
            <a:spAutoFit/>
          </a:bodyPr>
          <a:lstStyle/>
          <a:p>
            <a:pPr>
              <a:lnSpc>
                <a:spcPts val="3483"/>
              </a:lnSpc>
            </a:pPr>
            <a:r>
              <a:rPr lang="en-US" sz="4000" spc="247">
                <a:solidFill>
                  <a:srgbClr val="231F20"/>
                </a:solidFill>
                <a:latin typeface="DM Sans"/>
              </a:rPr>
              <a:t>Cơ sở lý thuyết</a:t>
            </a:r>
          </a:p>
        </p:txBody>
      </p:sp>
      <p:sp>
        <p:nvSpPr>
          <p:cNvPr id="17" name="TextBox 17"/>
          <p:cNvSpPr txBox="1"/>
          <p:nvPr/>
        </p:nvSpPr>
        <p:spPr>
          <a:xfrm>
            <a:off x="7848600" y="5908046"/>
            <a:ext cx="6858000" cy="476412"/>
          </a:xfrm>
          <a:prstGeom prst="rect">
            <a:avLst/>
          </a:prstGeom>
        </p:spPr>
        <p:txBody>
          <a:bodyPr wrap="square" lIns="0" tIns="0" rIns="0" bIns="0" rtlCol="0" anchor="t">
            <a:spAutoFit/>
          </a:bodyPr>
          <a:lstStyle/>
          <a:p>
            <a:pPr marL="0" lvl="0" indent="0" algn="l">
              <a:lnSpc>
                <a:spcPts val="3483"/>
              </a:lnSpc>
              <a:spcBef>
                <a:spcPct val="0"/>
              </a:spcBef>
            </a:pPr>
            <a:r>
              <a:rPr lang="en-US" sz="4000" spc="247">
                <a:solidFill>
                  <a:srgbClr val="231F20"/>
                </a:solidFill>
                <a:latin typeface="DM Sans"/>
              </a:rPr>
              <a:t>Xây dựng chương trình</a:t>
            </a:r>
          </a:p>
        </p:txBody>
      </p:sp>
      <p:sp>
        <p:nvSpPr>
          <p:cNvPr id="18" name="TextBox 18"/>
          <p:cNvSpPr txBox="1"/>
          <p:nvPr/>
        </p:nvSpPr>
        <p:spPr>
          <a:xfrm>
            <a:off x="7848600" y="6702264"/>
            <a:ext cx="6076629" cy="476412"/>
          </a:xfrm>
          <a:prstGeom prst="rect">
            <a:avLst/>
          </a:prstGeom>
        </p:spPr>
        <p:txBody>
          <a:bodyPr wrap="square" lIns="0" tIns="0" rIns="0" bIns="0" rtlCol="0" anchor="t">
            <a:spAutoFit/>
          </a:bodyPr>
          <a:lstStyle/>
          <a:p>
            <a:pPr marL="0" lvl="0" indent="0" algn="l">
              <a:lnSpc>
                <a:spcPts val="3483"/>
              </a:lnSpc>
              <a:spcBef>
                <a:spcPct val="0"/>
              </a:spcBef>
            </a:pPr>
            <a:r>
              <a:rPr lang="en-US" sz="4000" spc="247">
                <a:solidFill>
                  <a:srgbClr val="231F20"/>
                </a:solidFill>
                <a:latin typeface="DM Sans"/>
              </a:rPr>
              <a:t>Kết luận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142191" y="2340207"/>
            <a:ext cx="9610044" cy="3005096"/>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2498264" y="3160350"/>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13" name="Group 13"/>
          <p:cNvGrpSpPr/>
          <p:nvPr/>
        </p:nvGrpSpPr>
        <p:grpSpPr>
          <a:xfrm>
            <a:off x="2142191" y="5777446"/>
            <a:ext cx="9610044" cy="2795053"/>
            <a:chOff x="0" y="0"/>
            <a:chExt cx="3682024" cy="746746"/>
          </a:xfrm>
        </p:grpSpPr>
        <p:sp>
          <p:nvSpPr>
            <p:cNvPr id="14" name="Freeform 14"/>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Freeform 16"/>
          <p:cNvSpPr/>
          <p:nvPr/>
        </p:nvSpPr>
        <p:spPr>
          <a:xfrm>
            <a:off x="2339960" y="6501340"/>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TextBox 17"/>
          <p:cNvSpPr txBox="1"/>
          <p:nvPr/>
        </p:nvSpPr>
        <p:spPr>
          <a:xfrm>
            <a:off x="1032396" y="792177"/>
            <a:ext cx="10719839" cy="1626792"/>
          </a:xfrm>
          <a:prstGeom prst="rect">
            <a:avLst/>
          </a:prstGeom>
        </p:spPr>
        <p:txBody>
          <a:bodyPr wrap="square" lIns="0" tIns="0" rIns="0" bIns="0" rtlCol="0" anchor="t">
            <a:spAutoFit/>
          </a:bodyPr>
          <a:lstStyle/>
          <a:p>
            <a:pPr>
              <a:lnSpc>
                <a:spcPts val="13774"/>
              </a:lnSpc>
            </a:pPr>
            <a:r>
              <a:rPr lang="en-US" sz="9981" spc="978">
                <a:solidFill>
                  <a:srgbClr val="231F20"/>
                </a:solidFill>
                <a:latin typeface="Oswald Bold"/>
              </a:rPr>
              <a:t>Giới thiệu chung</a:t>
            </a:r>
          </a:p>
        </p:txBody>
      </p:sp>
      <p:sp>
        <p:nvSpPr>
          <p:cNvPr id="18" name="TextBox 18"/>
          <p:cNvSpPr txBox="1"/>
          <p:nvPr/>
        </p:nvSpPr>
        <p:spPr>
          <a:xfrm>
            <a:off x="4037169" y="3067668"/>
            <a:ext cx="7132181" cy="2366866"/>
          </a:xfrm>
          <a:prstGeom prst="rect">
            <a:avLst/>
          </a:prstGeom>
        </p:spPr>
        <p:txBody>
          <a:bodyPr lIns="0" tIns="0" rIns="0" bIns="0" rtlCol="0" anchor="t">
            <a:spAutoFit/>
          </a:bodyPr>
          <a:lstStyle/>
          <a:p>
            <a:pPr marL="0" lvl="0" indent="0" algn="l">
              <a:lnSpc>
                <a:spcPts val="3050"/>
              </a:lnSpc>
              <a:spcBef>
                <a:spcPct val="0"/>
              </a:spcBef>
            </a:pPr>
            <a:r>
              <a:rPr lang="en-US" sz="2400" spc="216">
                <a:solidFill>
                  <a:srgbClr val="231F20"/>
                </a:solidFill>
                <a:latin typeface="DM Sans"/>
              </a:rPr>
              <a:t>Tình trạng bình luận spam trên mạng xã hội hiện nay:</a:t>
            </a:r>
          </a:p>
          <a:p>
            <a:pPr marL="342900" lvl="0" indent="-342900" algn="l">
              <a:lnSpc>
                <a:spcPts val="3050"/>
              </a:lnSpc>
              <a:spcBef>
                <a:spcPct val="0"/>
              </a:spcBef>
              <a:buFont typeface="Arial" panose="020B0604020202020204" pitchFamily="34" charset="0"/>
              <a:buChar char="•"/>
            </a:pPr>
            <a:r>
              <a:rPr lang="vi-VN" sz="2400" spc="216">
                <a:solidFill>
                  <a:srgbClr val="231F20"/>
                </a:solidFill>
                <a:latin typeface="DM Sans"/>
              </a:rPr>
              <a:t>Số lượng bình luận spam</a:t>
            </a:r>
            <a:endParaRPr lang="en-US" sz="2400" spc="216">
              <a:solidFill>
                <a:srgbClr val="231F20"/>
              </a:solidFill>
              <a:latin typeface="DM Sans" panose="020B0604020202020204" charset="0"/>
            </a:endParaRPr>
          </a:p>
          <a:p>
            <a:pPr marL="342900" lvl="0" indent="-342900" algn="l">
              <a:lnSpc>
                <a:spcPts val="3050"/>
              </a:lnSpc>
              <a:spcBef>
                <a:spcPct val="0"/>
              </a:spcBef>
              <a:buFont typeface="Arial" panose="020B0604020202020204" pitchFamily="34" charset="0"/>
              <a:buChar char="•"/>
            </a:pPr>
            <a:r>
              <a:rPr lang="en-US" sz="2400" spc="216">
                <a:solidFill>
                  <a:srgbClr val="231F20"/>
                </a:solidFill>
                <a:latin typeface="DM Sans"/>
              </a:rPr>
              <a:t>Nội Dung bình luận spam ngày càng đa dạng</a:t>
            </a:r>
          </a:p>
          <a:p>
            <a:pPr marL="0" lvl="0" indent="0" algn="l">
              <a:lnSpc>
                <a:spcPts val="3050"/>
              </a:lnSpc>
              <a:spcBef>
                <a:spcPct val="0"/>
              </a:spcBef>
            </a:pPr>
            <a:endParaRPr lang="en-US" sz="2400" spc="216">
              <a:solidFill>
                <a:srgbClr val="231F20"/>
              </a:solidFill>
              <a:latin typeface="DM Sans"/>
            </a:endParaRPr>
          </a:p>
        </p:txBody>
      </p:sp>
      <p:sp>
        <p:nvSpPr>
          <p:cNvPr id="19" name="TextBox 19"/>
          <p:cNvSpPr txBox="1"/>
          <p:nvPr/>
        </p:nvSpPr>
        <p:spPr>
          <a:xfrm>
            <a:off x="3908899" y="6005886"/>
            <a:ext cx="7132181" cy="2363083"/>
          </a:xfrm>
          <a:prstGeom prst="rect">
            <a:avLst/>
          </a:prstGeom>
        </p:spPr>
        <p:txBody>
          <a:bodyPr lIns="0" tIns="0" rIns="0" bIns="0" rtlCol="0" anchor="t">
            <a:spAutoFit/>
          </a:bodyPr>
          <a:lstStyle/>
          <a:p>
            <a:pPr marL="0" lvl="0" indent="0" algn="l">
              <a:lnSpc>
                <a:spcPts val="3050"/>
              </a:lnSpc>
              <a:spcBef>
                <a:spcPct val="0"/>
              </a:spcBef>
            </a:pPr>
            <a:r>
              <a:rPr lang="en-US" sz="2400" spc="216">
                <a:solidFill>
                  <a:srgbClr val="231F20"/>
                </a:solidFill>
                <a:latin typeface="DM Sans"/>
              </a:rPr>
              <a:t>Những ảnh hưởng của việc bình luận spam:</a:t>
            </a:r>
          </a:p>
          <a:p>
            <a:pPr marL="342900" lvl="0" indent="-342900" algn="l">
              <a:lnSpc>
                <a:spcPts val="3050"/>
              </a:lnSpc>
              <a:spcBef>
                <a:spcPct val="0"/>
              </a:spcBef>
              <a:buFont typeface="Arial" panose="020B0604020202020204" pitchFamily="34" charset="0"/>
              <a:buChar char="•"/>
            </a:pPr>
            <a:r>
              <a:rPr lang="vi-VN" sz="2400" spc="216">
                <a:solidFill>
                  <a:srgbClr val="231F20"/>
                </a:solidFill>
                <a:latin typeface="DM Sans"/>
              </a:rPr>
              <a:t>Quấy rối và làm phiền người dùng</a:t>
            </a:r>
          </a:p>
          <a:p>
            <a:pPr marL="342900" lvl="0" indent="-342900" algn="l">
              <a:lnSpc>
                <a:spcPts val="3050"/>
              </a:lnSpc>
              <a:spcBef>
                <a:spcPct val="0"/>
              </a:spcBef>
              <a:buFont typeface="Arial" panose="020B0604020202020204" pitchFamily="34" charset="0"/>
              <a:buChar char="•"/>
            </a:pPr>
            <a:r>
              <a:rPr lang="vi-VN" sz="2400" spc="216">
                <a:solidFill>
                  <a:srgbClr val="231F20"/>
                </a:solidFill>
                <a:latin typeface="DM Sans"/>
              </a:rPr>
              <a:t>Mất niềm tin và uy tín</a:t>
            </a:r>
          </a:p>
          <a:p>
            <a:pPr marL="342900" lvl="0" indent="-342900" algn="l">
              <a:lnSpc>
                <a:spcPts val="3050"/>
              </a:lnSpc>
              <a:spcBef>
                <a:spcPct val="0"/>
              </a:spcBef>
              <a:buFont typeface="Arial" panose="020B0604020202020204" pitchFamily="34" charset="0"/>
              <a:buChar char="•"/>
            </a:pPr>
            <a:r>
              <a:rPr lang="vi-VN" sz="2400" spc="216">
                <a:solidFill>
                  <a:srgbClr val="231F20"/>
                </a:solidFill>
                <a:latin typeface="DM Sans"/>
              </a:rPr>
              <a:t>Lan truyền thông tin giả và lừa đảo</a:t>
            </a:r>
          </a:p>
          <a:p>
            <a:pPr marL="342900" lvl="0" indent="-342900" algn="l">
              <a:lnSpc>
                <a:spcPts val="3050"/>
              </a:lnSpc>
              <a:spcBef>
                <a:spcPct val="0"/>
              </a:spcBef>
              <a:buFont typeface="Arial" panose="020B0604020202020204" pitchFamily="34" charset="0"/>
              <a:buChar char="•"/>
            </a:pPr>
            <a:r>
              <a:rPr lang="vi-VN" sz="2400" spc="216">
                <a:solidFill>
                  <a:srgbClr val="231F20"/>
                </a:solidFill>
                <a:latin typeface="DM Sans"/>
              </a:rPr>
              <a:t>Ảnh hưởng đến sự tương tác và giao tiếp</a:t>
            </a:r>
          </a:p>
          <a:p>
            <a:pPr marL="342900" lvl="0" indent="-342900" algn="l">
              <a:lnSpc>
                <a:spcPts val="3050"/>
              </a:lnSpc>
              <a:spcBef>
                <a:spcPct val="0"/>
              </a:spcBef>
              <a:buFont typeface="Arial" panose="020B0604020202020204" pitchFamily="34" charset="0"/>
              <a:buChar char="•"/>
            </a:pPr>
            <a:r>
              <a:rPr lang="vi-VN" sz="2400" spc="216">
                <a:solidFill>
                  <a:srgbClr val="231F20"/>
                </a:solidFill>
                <a:latin typeface="DM Sans"/>
              </a:rPr>
              <a:t>Ảnh hưởng đến trải nghiệm người dùng</a:t>
            </a:r>
            <a:endParaRPr lang="en-US" sz="2400" spc="216">
              <a:solidFill>
                <a:srgbClr val="231F20"/>
              </a:solidFill>
              <a:latin typeface="DM Sans"/>
            </a:endParaRP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21" name="Picture 20" descr="SPAM là gì và các hình spam phổ biến hiện nay ?">
            <a:extLst>
              <a:ext uri="{FF2B5EF4-FFF2-40B4-BE49-F238E27FC236}">
                <a16:creationId xmlns:a16="http://schemas.microsoft.com/office/drawing/2014/main" id="{C532E691-3AA2-457B-BFD3-DF35A4E018D9}"/>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11970314" y="888605"/>
            <a:ext cx="5579745" cy="81410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646" y="0"/>
            <a:ext cx="18288000" cy="10287000"/>
          </a:xfrm>
          <a:prstGeom prst="rect">
            <a:avLst/>
          </a:prstGeom>
        </p:spPr>
      </p:pic>
      <p:sp>
        <p:nvSpPr>
          <p:cNvPr id="3" name="Freeform 3"/>
          <p:cNvSpPr/>
          <p:nvPr/>
        </p:nvSpPr>
        <p:spPr>
          <a:xfrm>
            <a:off x="5259819" y="7564386"/>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024816" y="6381993"/>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8663658" y="6920464"/>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1539534" y="8258425"/>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4510099" y="8258425"/>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4994936" y="8772096"/>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12106315" y="8817053"/>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TextBox 13"/>
          <p:cNvSpPr txBox="1"/>
          <p:nvPr/>
        </p:nvSpPr>
        <p:spPr>
          <a:xfrm>
            <a:off x="4114800" y="681114"/>
            <a:ext cx="11552977" cy="1615379"/>
          </a:xfrm>
          <a:prstGeom prst="rect">
            <a:avLst/>
          </a:prstGeom>
        </p:spPr>
        <p:txBody>
          <a:bodyPr lIns="0" tIns="0" rIns="0" bIns="0" rtlCol="0" anchor="t">
            <a:spAutoFit/>
          </a:bodyPr>
          <a:lstStyle/>
          <a:p>
            <a:pPr>
              <a:lnSpc>
                <a:spcPts val="13774"/>
              </a:lnSpc>
            </a:pPr>
            <a:r>
              <a:rPr lang="en-US" sz="9600" spc="978">
                <a:solidFill>
                  <a:srgbClr val="231F20"/>
                </a:solidFill>
                <a:latin typeface="Oswald Bold"/>
              </a:rPr>
              <a:t>Giới thiệu chung</a:t>
            </a:r>
          </a:p>
        </p:txBody>
      </p:sp>
      <p:sp>
        <p:nvSpPr>
          <p:cNvPr id="14" name="TextBox 14"/>
          <p:cNvSpPr txBox="1"/>
          <p:nvPr/>
        </p:nvSpPr>
        <p:spPr>
          <a:xfrm>
            <a:off x="1134886" y="3949108"/>
            <a:ext cx="5246346" cy="2154436"/>
          </a:xfrm>
          <a:prstGeom prst="rect">
            <a:avLst/>
          </a:prstGeom>
        </p:spPr>
        <p:txBody>
          <a:bodyPr wrap="square" lIns="0" tIns="0" rIns="0" bIns="0" rtlCol="0" anchor="t">
            <a:spAutoFit/>
          </a:bodyPr>
          <a:lstStyle/>
          <a:p>
            <a:pPr marL="0" lvl="0" indent="0" algn="ctr">
              <a:lnSpc>
                <a:spcPts val="2774"/>
              </a:lnSpc>
              <a:spcBef>
                <a:spcPct val="0"/>
              </a:spcBef>
            </a:pPr>
            <a:r>
              <a:rPr lang="vi-VN" sz="2400" spc="197">
                <a:solidFill>
                  <a:srgbClr val="231F20"/>
                </a:solidFill>
                <a:latin typeface="DM Sans"/>
              </a:rPr>
              <a:t>Spam là từ viết tắt của cụm từ tiếng Anh : Stupid – Pointless -Annoying - Messages nhằm để chỉ những thư có nội dung phiền toái, vô nghĩa đối với người nhận. </a:t>
            </a:r>
            <a:endParaRPr lang="en-US" sz="2400" spc="197">
              <a:solidFill>
                <a:srgbClr val="231F20"/>
              </a:solidFill>
              <a:latin typeface="DM Sans"/>
            </a:endParaRPr>
          </a:p>
        </p:txBody>
      </p:sp>
      <p:sp>
        <p:nvSpPr>
          <p:cNvPr id="18" name="TextBox 18"/>
          <p:cNvSpPr txBox="1"/>
          <p:nvPr/>
        </p:nvSpPr>
        <p:spPr>
          <a:xfrm>
            <a:off x="6138875" y="4042536"/>
            <a:ext cx="6586525" cy="1795363"/>
          </a:xfrm>
          <a:prstGeom prst="rect">
            <a:avLst/>
          </a:prstGeom>
        </p:spPr>
        <p:txBody>
          <a:bodyPr wrap="square" lIns="0" tIns="0" rIns="0" bIns="0" rtlCol="0" anchor="t">
            <a:spAutoFit/>
          </a:bodyPr>
          <a:lstStyle/>
          <a:p>
            <a:pPr marL="0" lvl="0" indent="0" algn="ctr">
              <a:lnSpc>
                <a:spcPts val="2774"/>
              </a:lnSpc>
              <a:spcBef>
                <a:spcPct val="0"/>
              </a:spcBef>
            </a:pPr>
            <a:r>
              <a:rPr lang="vi-VN" sz="2400" spc="197">
                <a:solidFill>
                  <a:srgbClr val="231F20"/>
                </a:solidFill>
                <a:latin typeface="DM Sans"/>
              </a:rPr>
              <a:t>Nội dung không liên quan</a:t>
            </a:r>
          </a:p>
          <a:p>
            <a:pPr marL="0" lvl="0" indent="0" algn="ctr">
              <a:lnSpc>
                <a:spcPts val="2774"/>
              </a:lnSpc>
              <a:spcBef>
                <a:spcPct val="0"/>
              </a:spcBef>
            </a:pPr>
            <a:r>
              <a:rPr lang="vi-VN" sz="2400" spc="197">
                <a:solidFill>
                  <a:srgbClr val="231F20"/>
                </a:solidFill>
                <a:latin typeface="DM Sans"/>
              </a:rPr>
              <a:t>Từ ngữ spam</a:t>
            </a:r>
          </a:p>
          <a:p>
            <a:pPr marL="0" lvl="0" indent="0" algn="ctr">
              <a:lnSpc>
                <a:spcPts val="2774"/>
              </a:lnSpc>
              <a:spcBef>
                <a:spcPct val="0"/>
              </a:spcBef>
            </a:pPr>
            <a:r>
              <a:rPr lang="vi-VN" sz="2400" spc="197">
                <a:solidFill>
                  <a:srgbClr val="231F20"/>
                </a:solidFill>
                <a:latin typeface="DM Sans"/>
              </a:rPr>
              <a:t>Liên kết đáng ngờ</a:t>
            </a:r>
          </a:p>
          <a:p>
            <a:pPr marL="0" lvl="0" indent="0" algn="ctr">
              <a:lnSpc>
                <a:spcPts val="2774"/>
              </a:lnSpc>
              <a:spcBef>
                <a:spcPct val="0"/>
              </a:spcBef>
            </a:pPr>
            <a:r>
              <a:rPr lang="vi-VN" sz="2400" spc="197">
                <a:solidFill>
                  <a:srgbClr val="231F20"/>
                </a:solidFill>
                <a:latin typeface="DM Sans"/>
              </a:rPr>
              <a:t>Lặp lại và số lượng lớn bình luận</a:t>
            </a:r>
          </a:p>
          <a:p>
            <a:pPr marL="0" lvl="0" indent="0" algn="ctr">
              <a:lnSpc>
                <a:spcPts val="2774"/>
              </a:lnSpc>
              <a:spcBef>
                <a:spcPct val="0"/>
              </a:spcBef>
            </a:pPr>
            <a:r>
              <a:rPr lang="vi-VN" sz="2400" spc="197">
                <a:solidFill>
                  <a:srgbClr val="231F20"/>
                </a:solidFill>
                <a:latin typeface="DM Sans"/>
              </a:rPr>
              <a:t>Tài khoản không đáng tin cậy</a:t>
            </a:r>
          </a:p>
        </p:txBody>
      </p:sp>
      <p:sp>
        <p:nvSpPr>
          <p:cNvPr id="22" name="TextBox 22"/>
          <p:cNvSpPr txBox="1"/>
          <p:nvPr/>
        </p:nvSpPr>
        <p:spPr>
          <a:xfrm>
            <a:off x="13340758" y="4045241"/>
            <a:ext cx="3360904" cy="2513509"/>
          </a:xfrm>
          <a:prstGeom prst="rect">
            <a:avLst/>
          </a:prstGeom>
        </p:spPr>
        <p:txBody>
          <a:bodyPr lIns="0" tIns="0" rIns="0" bIns="0" rtlCol="0" anchor="t">
            <a:spAutoFit/>
          </a:bodyPr>
          <a:lstStyle/>
          <a:p>
            <a:pPr marL="0" lvl="0" indent="0" algn="ctr">
              <a:lnSpc>
                <a:spcPts val="2774"/>
              </a:lnSpc>
              <a:spcBef>
                <a:spcPct val="0"/>
              </a:spcBef>
            </a:pPr>
            <a:r>
              <a:rPr lang="vi-VN" sz="2400" spc="197">
                <a:solidFill>
                  <a:srgbClr val="231F20"/>
                </a:solidFill>
                <a:latin typeface="DM Sans"/>
              </a:rPr>
              <a:t>Độ dài</a:t>
            </a:r>
            <a:r>
              <a:rPr lang="en-US" sz="2400" spc="197">
                <a:solidFill>
                  <a:srgbClr val="231F20"/>
                </a:solidFill>
                <a:latin typeface="DM Sans"/>
              </a:rPr>
              <a:t> bình luận</a:t>
            </a:r>
            <a:endParaRPr lang="vi-VN" sz="2400" spc="197">
              <a:solidFill>
                <a:srgbClr val="231F20"/>
              </a:solidFill>
              <a:latin typeface="DM Sans"/>
            </a:endParaRPr>
          </a:p>
          <a:p>
            <a:pPr marL="0" lvl="0" indent="0" algn="ctr">
              <a:lnSpc>
                <a:spcPts val="2774"/>
              </a:lnSpc>
              <a:spcBef>
                <a:spcPct val="0"/>
              </a:spcBef>
            </a:pPr>
            <a:r>
              <a:rPr lang="en-US" sz="2400" spc="197">
                <a:solidFill>
                  <a:srgbClr val="231F20"/>
                </a:solidFill>
                <a:latin typeface="DM Sans"/>
              </a:rPr>
              <a:t>Các t</a:t>
            </a:r>
            <a:r>
              <a:rPr lang="vi-VN" sz="2400" spc="197">
                <a:solidFill>
                  <a:srgbClr val="231F20"/>
                </a:solidFill>
                <a:latin typeface="DM Sans"/>
              </a:rPr>
              <a:t>ừ khóa</a:t>
            </a:r>
          </a:p>
          <a:p>
            <a:pPr marL="0" lvl="0" indent="0" algn="ctr">
              <a:lnSpc>
                <a:spcPts val="2774"/>
              </a:lnSpc>
              <a:spcBef>
                <a:spcPct val="0"/>
              </a:spcBef>
            </a:pPr>
            <a:r>
              <a:rPr lang="en-US" sz="2400" spc="197">
                <a:solidFill>
                  <a:srgbClr val="231F20"/>
                </a:solidFill>
                <a:latin typeface="DM Sans"/>
              </a:rPr>
              <a:t>Các l</a:t>
            </a:r>
            <a:r>
              <a:rPr lang="vi-VN" sz="2400" spc="197">
                <a:solidFill>
                  <a:srgbClr val="231F20"/>
                </a:solidFill>
                <a:latin typeface="DM Sans"/>
              </a:rPr>
              <a:t>iên kết </a:t>
            </a:r>
            <a:endParaRPr lang="en-US" sz="2400" spc="197">
              <a:solidFill>
                <a:srgbClr val="231F20"/>
              </a:solidFill>
              <a:latin typeface="DM Sans"/>
            </a:endParaRPr>
          </a:p>
          <a:p>
            <a:pPr marL="0" lvl="0" indent="0" algn="ctr">
              <a:lnSpc>
                <a:spcPts val="2774"/>
              </a:lnSpc>
              <a:spcBef>
                <a:spcPct val="0"/>
              </a:spcBef>
            </a:pPr>
            <a:r>
              <a:rPr lang="vi-VN" sz="2400" spc="197">
                <a:solidFill>
                  <a:srgbClr val="231F20"/>
                </a:solidFill>
                <a:latin typeface="DM Sans"/>
              </a:rPr>
              <a:t>Ngôn ngữ</a:t>
            </a:r>
            <a:r>
              <a:rPr lang="en-US" sz="2400" spc="197">
                <a:solidFill>
                  <a:srgbClr val="231F20"/>
                </a:solidFill>
                <a:latin typeface="DM Sans"/>
              </a:rPr>
              <a:t>, văn hoá bình luận</a:t>
            </a:r>
            <a:endParaRPr lang="vi-VN" sz="2400" spc="197">
              <a:solidFill>
                <a:srgbClr val="231F20"/>
              </a:solidFill>
              <a:latin typeface="DM Sans"/>
            </a:endParaRPr>
          </a:p>
          <a:p>
            <a:pPr marL="0" lvl="0" indent="0" algn="ctr">
              <a:lnSpc>
                <a:spcPts val="2774"/>
              </a:lnSpc>
              <a:spcBef>
                <a:spcPct val="0"/>
              </a:spcBef>
            </a:pPr>
            <a:r>
              <a:rPr lang="vi-VN" sz="2400" spc="197">
                <a:solidFill>
                  <a:srgbClr val="231F20"/>
                </a:solidFill>
                <a:latin typeface="DM Sans"/>
              </a:rPr>
              <a:t>Ký tự đặc biệt</a:t>
            </a:r>
            <a:endParaRPr lang="en-US" sz="2400" spc="197">
              <a:solidFill>
                <a:srgbClr val="231F20"/>
              </a:solidFill>
              <a:latin typeface="DM Sans"/>
            </a:endParaRPr>
          </a:p>
          <a:p>
            <a:pPr marL="0" lvl="0" indent="0" algn="ctr">
              <a:lnSpc>
                <a:spcPts val="2774"/>
              </a:lnSpc>
              <a:spcBef>
                <a:spcPct val="0"/>
              </a:spcBef>
            </a:pPr>
            <a:r>
              <a:rPr lang="en-US" sz="2400" spc="197">
                <a:solidFill>
                  <a:srgbClr val="231F20"/>
                </a:solidFill>
                <a:latin typeface="DM Sans"/>
              </a:rPr>
              <a:t>Lặp từ</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Cơ sở lý thuyết</a:t>
            </a:r>
          </a:p>
        </p:txBody>
      </p:sp>
      <p:grpSp>
        <p:nvGrpSpPr>
          <p:cNvPr id="13" name="Group 13"/>
          <p:cNvGrpSpPr/>
          <p:nvPr/>
        </p:nvGrpSpPr>
        <p:grpSpPr>
          <a:xfrm>
            <a:off x="602343" y="3364816"/>
            <a:ext cx="11985461" cy="2808103"/>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892918" y="3946454"/>
            <a:ext cx="11694886" cy="1578702"/>
          </a:xfrm>
          <a:prstGeom prst="rect">
            <a:avLst/>
          </a:prstGeom>
        </p:spPr>
        <p:txBody>
          <a:bodyPr wrap="square" lIns="0" tIns="0" rIns="0" bIns="0" rtlCol="0" anchor="t">
            <a:spAutoFit/>
          </a:bodyPr>
          <a:lstStyle/>
          <a:p>
            <a:pPr marL="427768" lvl="1" indent="-213884">
              <a:lnSpc>
                <a:spcPts val="3100"/>
              </a:lnSpc>
              <a:buFont typeface="Arial"/>
              <a:buChar char="•"/>
            </a:pPr>
            <a:r>
              <a:rPr lang="vi-VN" sz="2400" spc="194">
                <a:solidFill>
                  <a:srgbClr val="231F20"/>
                </a:solidFill>
                <a:latin typeface="DM Sans"/>
              </a:rPr>
              <a:t>PhoBERT (Pre-trained Language Model for Vietnamese) là một mô hình ngôn ngữ tiên tiến được huấn luyện trên dữ liệu tiếng Việt rất lớn sử dụng kiến trúc của BERT (Bidirectional Encoder Representations from Transformers).</a:t>
            </a:r>
            <a:endParaRPr lang="en-US" sz="2400" spc="194">
              <a:solidFill>
                <a:srgbClr val="231F20"/>
              </a:solidFill>
              <a:latin typeface="DM Sans"/>
            </a:endParaRPr>
          </a:p>
        </p:txBody>
      </p:sp>
      <p:grpSp>
        <p:nvGrpSpPr>
          <p:cNvPr id="21" name="Group 21"/>
          <p:cNvGrpSpPr/>
          <p:nvPr/>
        </p:nvGrpSpPr>
        <p:grpSpPr>
          <a:xfrm>
            <a:off x="609600" y="6572062"/>
            <a:ext cx="11978204" cy="2808103"/>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23" name="TextBox 2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762000" y="6828977"/>
            <a:ext cx="11582400" cy="2423740"/>
          </a:xfrm>
          <a:prstGeom prst="rect">
            <a:avLst/>
          </a:prstGeom>
        </p:spPr>
        <p:txBody>
          <a:bodyPr wrap="square" lIns="0" tIns="0" rIns="0" bIns="0" rtlCol="0" anchor="t">
            <a:spAutoFit/>
          </a:bodyPr>
          <a:lstStyle/>
          <a:p>
            <a:pPr marL="427768" lvl="1" indent="-213884">
              <a:lnSpc>
                <a:spcPts val="2734"/>
              </a:lnSpc>
              <a:buFont typeface="Arial"/>
              <a:buChar char="•"/>
            </a:pPr>
            <a:r>
              <a:rPr lang="vi-VN" sz="2400" spc="194">
                <a:solidFill>
                  <a:srgbClr val="231F20"/>
                </a:solidFill>
                <a:latin typeface="DM Sans"/>
              </a:rPr>
              <a:t>PhoBERT-base: Đây là phiên bản cơ bản của PhoBERT, được huấn luyện trên dữ liệu lớn tiếng Việt. Nó có kích thước lớp nhúng (embedding layer) là 768, có tổng cộng 12 layer transformer và 110 triệu tham số.</a:t>
            </a:r>
          </a:p>
          <a:p>
            <a:pPr marL="427768" lvl="1" indent="-213884">
              <a:lnSpc>
                <a:spcPts val="2734"/>
              </a:lnSpc>
              <a:buFont typeface="Arial"/>
              <a:buChar char="•"/>
            </a:pPr>
            <a:r>
              <a:rPr lang="vi-VN" sz="2400" spc="194">
                <a:solidFill>
                  <a:srgbClr val="231F20"/>
                </a:solidFill>
                <a:latin typeface="DM Sans"/>
              </a:rPr>
              <a:t>PhoBERT-large: Đây là phiên bản mở rộng của PhoBERT, có kích thước lớp nhúng là 1,024, có tổng cộng 24 layer transformer và khoảng 210 triệu tham số. </a:t>
            </a:r>
            <a:endParaRPr lang="en-US" sz="2400" spc="194">
              <a:solidFill>
                <a:srgbClr val="231F20"/>
              </a:solidFill>
              <a:latin typeface="DM Sans"/>
            </a:endParaRPr>
          </a:p>
        </p:txBody>
      </p:sp>
      <p:pic>
        <p:nvPicPr>
          <p:cNvPr id="10" name="Picture 9">
            <a:extLst>
              <a:ext uri="{FF2B5EF4-FFF2-40B4-BE49-F238E27FC236}">
                <a16:creationId xmlns:a16="http://schemas.microsoft.com/office/drawing/2014/main" id="{5EB02D96-CFEC-4CDE-B2E6-9750300ACEC2}"/>
              </a:ext>
            </a:extLst>
          </p:cNvPr>
          <p:cNvPicPr>
            <a:picLocks noChangeAspect="1"/>
          </p:cNvPicPr>
          <p:nvPr/>
        </p:nvPicPr>
        <p:blipFill>
          <a:blip r:embed="rId5"/>
          <a:stretch>
            <a:fillRect/>
          </a:stretch>
        </p:blipFill>
        <p:spPr>
          <a:xfrm>
            <a:off x="12718433" y="3442595"/>
            <a:ext cx="5493367" cy="62509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Cơ sở lý thuyết</a:t>
            </a:r>
          </a:p>
        </p:txBody>
      </p:sp>
      <p:grpSp>
        <p:nvGrpSpPr>
          <p:cNvPr id="13" name="Group 13"/>
          <p:cNvGrpSpPr/>
          <p:nvPr/>
        </p:nvGrpSpPr>
        <p:grpSpPr>
          <a:xfrm>
            <a:off x="602343" y="3364816"/>
            <a:ext cx="11985461" cy="2808103"/>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803873" y="4226641"/>
            <a:ext cx="11694886" cy="1177053"/>
          </a:xfrm>
          <a:prstGeom prst="rect">
            <a:avLst/>
          </a:prstGeom>
        </p:spPr>
        <p:txBody>
          <a:bodyPr wrap="square" lIns="0" tIns="0" rIns="0" bIns="0" rtlCol="0" anchor="t">
            <a:spAutoFit/>
          </a:bodyPr>
          <a:lstStyle/>
          <a:p>
            <a:pPr marL="427768" lvl="1" indent="-213884">
              <a:lnSpc>
                <a:spcPts val="3100"/>
              </a:lnSpc>
              <a:buFont typeface="Arial"/>
              <a:buChar char="•"/>
            </a:pPr>
            <a:r>
              <a:rPr lang="vi-VN" sz="2400" spc="194">
                <a:solidFill>
                  <a:srgbClr val="231F20"/>
                </a:solidFill>
                <a:latin typeface="DM Sans"/>
              </a:rPr>
              <a:t>Tokenization (hoặc tokenizer) là quá trình chia nhỏ một văn bản thành các đơn vị nhỏ hơn gọi là "token". Mỗi token có thể là một từ, một ký tự, một cụm từ, hoặc một đơn vị ngữ cảnh khác. </a:t>
            </a:r>
            <a:endParaRPr lang="en-US" sz="2400" spc="194">
              <a:solidFill>
                <a:srgbClr val="231F20"/>
              </a:solidFill>
              <a:latin typeface="DM Sans"/>
            </a:endParaRPr>
          </a:p>
        </p:txBody>
      </p:sp>
      <p:grpSp>
        <p:nvGrpSpPr>
          <p:cNvPr id="21" name="Group 21"/>
          <p:cNvGrpSpPr/>
          <p:nvPr/>
        </p:nvGrpSpPr>
        <p:grpSpPr>
          <a:xfrm>
            <a:off x="609600" y="6572062"/>
            <a:ext cx="11978204" cy="2808103"/>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23" name="TextBox 2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803873" y="7254878"/>
            <a:ext cx="11582400" cy="1384995"/>
          </a:xfrm>
          <a:prstGeom prst="rect">
            <a:avLst/>
          </a:prstGeom>
        </p:spPr>
        <p:txBody>
          <a:bodyPr wrap="square" lIns="0" tIns="0" rIns="0" bIns="0" rtlCol="0" anchor="t">
            <a:spAutoFit/>
          </a:bodyPr>
          <a:lstStyle/>
          <a:p>
            <a:pPr marL="427768" lvl="1" indent="-213884">
              <a:lnSpc>
                <a:spcPts val="2734"/>
              </a:lnSpc>
              <a:buFont typeface="Arial"/>
              <a:buChar char="•"/>
            </a:pPr>
            <a:r>
              <a:rPr lang="vi-VN" sz="2400" spc="194">
                <a:solidFill>
                  <a:srgbClr val="231F20"/>
                </a:solidFill>
                <a:latin typeface="DM Sans"/>
              </a:rPr>
              <a:t>VnCoreNLP là một công cụ xử lý ngôn ngữ tự nhiên (NLP) cho tiếng Việt.</a:t>
            </a:r>
            <a:r>
              <a:rPr lang="en-US" sz="2400" spc="194">
                <a:solidFill>
                  <a:srgbClr val="231F20"/>
                </a:solidFill>
                <a:latin typeface="DM Sans"/>
              </a:rPr>
              <a:t> </a:t>
            </a:r>
          </a:p>
          <a:p>
            <a:pPr marL="427768" lvl="1" indent="-213884">
              <a:lnSpc>
                <a:spcPts val="2734"/>
              </a:lnSpc>
              <a:buFont typeface="Arial"/>
              <a:buChar char="•"/>
            </a:pPr>
            <a:r>
              <a:rPr lang="vi-VN" sz="2400" spc="194">
                <a:solidFill>
                  <a:srgbClr val="231F20"/>
                </a:solidFill>
                <a:latin typeface="DM Sans"/>
              </a:rPr>
              <a:t>VnCoreNLP</a:t>
            </a:r>
            <a:r>
              <a:rPr lang="en-US" sz="2400" spc="194">
                <a:solidFill>
                  <a:srgbClr val="231F20"/>
                </a:solidFill>
                <a:latin typeface="DM Sans"/>
              </a:rPr>
              <a:t> cho phép tokenization: phân tách văn bản thành các từ và cụm từ riêng biệt.</a:t>
            </a:r>
          </a:p>
        </p:txBody>
      </p:sp>
      <p:pic>
        <p:nvPicPr>
          <p:cNvPr id="1026" name="Picture 2" descr="Một số phương pháp và kỹ thuật phân tách từ Tokenization trong xử lý ngôn  ngữ tự nhiên – Khám phá thế giới lập trình Trí Tuệ Nhân Tạo">
            <a:extLst>
              <a:ext uri="{FF2B5EF4-FFF2-40B4-BE49-F238E27FC236}">
                <a16:creationId xmlns:a16="http://schemas.microsoft.com/office/drawing/2014/main" id="{6E453C3C-4908-4D67-821C-A00E5523A6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0" y="3142101"/>
            <a:ext cx="5333996" cy="698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2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Cơ sở lý thuyết</a:t>
            </a:r>
          </a:p>
        </p:txBody>
      </p:sp>
      <p:grpSp>
        <p:nvGrpSpPr>
          <p:cNvPr id="13" name="Group 13"/>
          <p:cNvGrpSpPr/>
          <p:nvPr/>
        </p:nvGrpSpPr>
        <p:grpSpPr>
          <a:xfrm>
            <a:off x="602343" y="3364816"/>
            <a:ext cx="11985461" cy="2808103"/>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803873" y="4226641"/>
            <a:ext cx="11694886" cy="1574598"/>
          </a:xfrm>
          <a:prstGeom prst="rect">
            <a:avLst/>
          </a:prstGeom>
        </p:spPr>
        <p:txBody>
          <a:bodyPr wrap="square" lIns="0" tIns="0" rIns="0" bIns="0" rtlCol="0" anchor="t">
            <a:spAutoFit/>
          </a:bodyPr>
          <a:lstStyle/>
          <a:p>
            <a:pPr marL="427768" lvl="1" indent="-213884">
              <a:lnSpc>
                <a:spcPts val="3100"/>
              </a:lnSpc>
              <a:buFont typeface="Arial"/>
              <a:buChar char="•"/>
            </a:pPr>
            <a:r>
              <a:rPr lang="en-US" sz="2400" spc="194">
                <a:solidFill>
                  <a:srgbClr val="231F20"/>
                </a:solidFill>
                <a:latin typeface="DM Sans"/>
              </a:rPr>
              <a:t>E</a:t>
            </a:r>
            <a:r>
              <a:rPr lang="vi-VN" sz="2400" spc="194">
                <a:solidFill>
                  <a:srgbClr val="231F20"/>
                </a:solidFill>
                <a:latin typeface="DM Sans"/>
              </a:rPr>
              <a:t>mbedding là quá trình chuyển đổi từ một từ, câu hoặc văn bản thành một vector số.ngữ cảnh khác. </a:t>
            </a:r>
            <a:endParaRPr lang="en-US" sz="2400" spc="194">
              <a:solidFill>
                <a:srgbClr val="231F20"/>
              </a:solidFill>
              <a:latin typeface="DM Sans"/>
            </a:endParaRPr>
          </a:p>
          <a:p>
            <a:pPr marL="427768" lvl="1" indent="-213884">
              <a:lnSpc>
                <a:spcPts val="3100"/>
              </a:lnSpc>
              <a:buFont typeface="Arial"/>
              <a:buChar char="•"/>
            </a:pPr>
            <a:r>
              <a:rPr lang="en-US" sz="2400" spc="194">
                <a:solidFill>
                  <a:srgbClr val="231F20"/>
                </a:solidFill>
                <a:latin typeface="DM Sans"/>
              </a:rPr>
              <a:t>Word Embedding: m</a:t>
            </a:r>
            <a:r>
              <a:rPr lang="vi-VN" sz="2400" spc="194">
                <a:solidFill>
                  <a:srgbClr val="231F20"/>
                </a:solidFill>
                <a:latin typeface="DM Sans"/>
              </a:rPr>
              <a:t>ỗi từ được biểu diễn bằng một vector số có kích thước cố định</a:t>
            </a:r>
            <a:endParaRPr lang="en-US" sz="2400" spc="194">
              <a:solidFill>
                <a:srgbClr val="231F20"/>
              </a:solidFill>
              <a:latin typeface="DM Sans"/>
            </a:endParaRPr>
          </a:p>
        </p:txBody>
      </p:sp>
      <p:grpSp>
        <p:nvGrpSpPr>
          <p:cNvPr id="21" name="Group 21"/>
          <p:cNvGrpSpPr/>
          <p:nvPr/>
        </p:nvGrpSpPr>
        <p:grpSpPr>
          <a:xfrm>
            <a:off x="609600" y="6572062"/>
            <a:ext cx="11978204" cy="2808103"/>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23" name="TextBox 2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803873" y="7254878"/>
            <a:ext cx="11582400" cy="1040093"/>
          </a:xfrm>
          <a:prstGeom prst="rect">
            <a:avLst/>
          </a:prstGeom>
        </p:spPr>
        <p:txBody>
          <a:bodyPr wrap="square" lIns="0" tIns="0" rIns="0" bIns="0" rtlCol="0" anchor="t">
            <a:spAutoFit/>
          </a:bodyPr>
          <a:lstStyle/>
          <a:p>
            <a:pPr marL="427768" lvl="1" indent="-213884">
              <a:lnSpc>
                <a:spcPts val="2734"/>
              </a:lnSpc>
              <a:buFont typeface="Arial"/>
              <a:buChar char="•"/>
            </a:pPr>
            <a:r>
              <a:rPr lang="en-US" sz="2400" spc="194">
                <a:solidFill>
                  <a:srgbClr val="231F20"/>
                </a:solidFill>
                <a:latin typeface="DM Sans"/>
              </a:rPr>
              <a:t>Trong bài sử dụng  PhoBERT Embedding hiểu đơn giản nó như là Word Embedding nhưng là một quá trình có sẵn chuyển đổi hoàn toàn tự động </a:t>
            </a:r>
          </a:p>
        </p:txBody>
      </p:sp>
      <p:pic>
        <p:nvPicPr>
          <p:cNvPr id="9" name="Picture 8">
            <a:extLst>
              <a:ext uri="{FF2B5EF4-FFF2-40B4-BE49-F238E27FC236}">
                <a16:creationId xmlns:a16="http://schemas.microsoft.com/office/drawing/2014/main" id="{CD3872F2-E5F2-412E-89A8-1E4D53DAF956}"/>
              </a:ext>
            </a:extLst>
          </p:cNvPr>
          <p:cNvPicPr>
            <a:picLocks noChangeAspect="1"/>
          </p:cNvPicPr>
          <p:nvPr/>
        </p:nvPicPr>
        <p:blipFill>
          <a:blip r:embed="rId5"/>
          <a:stretch>
            <a:fillRect/>
          </a:stretch>
        </p:blipFill>
        <p:spPr>
          <a:xfrm>
            <a:off x="12729318" y="3629791"/>
            <a:ext cx="5244974" cy="5687252"/>
          </a:xfrm>
          <a:prstGeom prst="rect">
            <a:avLst/>
          </a:prstGeom>
        </p:spPr>
      </p:pic>
    </p:spTree>
    <p:extLst>
      <p:ext uri="{BB962C8B-B14F-4D97-AF65-F5344CB8AC3E}">
        <p14:creationId xmlns:p14="http://schemas.microsoft.com/office/powerpoint/2010/main" val="332915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76200" y="8468"/>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074088" y="883249"/>
            <a:ext cx="14139820" cy="1308563"/>
          </a:xfrm>
          <a:prstGeom prst="rect">
            <a:avLst/>
          </a:prstGeom>
        </p:spPr>
        <p:txBody>
          <a:bodyPr wrap="square" lIns="0" tIns="0" rIns="0" bIns="0" rtlCol="0" anchor="t">
            <a:spAutoFit/>
          </a:bodyPr>
          <a:lstStyle/>
          <a:p>
            <a:pPr algn="ctr">
              <a:lnSpc>
                <a:spcPts val="11082"/>
              </a:lnSpc>
            </a:pPr>
            <a:r>
              <a:rPr lang="en-US" sz="8030" spc="786">
                <a:solidFill>
                  <a:srgbClr val="FFFFFF"/>
                </a:solidFill>
                <a:latin typeface="Oswald Bold"/>
              </a:rPr>
              <a:t>Xây dựng chương trình</a:t>
            </a:r>
          </a:p>
        </p:txBody>
      </p:sp>
      <p:grpSp>
        <p:nvGrpSpPr>
          <p:cNvPr id="13" name="Group 13"/>
          <p:cNvGrpSpPr/>
          <p:nvPr/>
        </p:nvGrpSpPr>
        <p:grpSpPr>
          <a:xfrm>
            <a:off x="602343" y="3364816"/>
            <a:ext cx="5722257" cy="6655484"/>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900323" y="5143500"/>
            <a:ext cx="4911128" cy="2767232"/>
          </a:xfrm>
          <a:prstGeom prst="rect">
            <a:avLst/>
          </a:prstGeom>
        </p:spPr>
        <p:txBody>
          <a:bodyPr wrap="square" lIns="0" tIns="0" rIns="0" bIns="0" rtlCol="0" anchor="t">
            <a:spAutoFit/>
          </a:bodyPr>
          <a:lstStyle/>
          <a:p>
            <a:pPr marL="427768" lvl="1" indent="-213884">
              <a:lnSpc>
                <a:spcPts val="3100"/>
              </a:lnSpc>
              <a:buFont typeface="Arial"/>
              <a:buChar char="•"/>
            </a:pPr>
            <a:r>
              <a:rPr lang="vi-VN" sz="2400" spc="194">
                <a:solidFill>
                  <a:srgbClr val="231F20"/>
                </a:solidFill>
                <a:latin typeface="DM Sans"/>
              </a:rPr>
              <a:t>Dữ liệu được chuẩn bị từ rất nhiều nguồn khác nhau và được chia thành 3 file lớn là: </a:t>
            </a:r>
          </a:p>
          <a:p>
            <a:pPr marL="427768" lvl="1" indent="-213884">
              <a:lnSpc>
                <a:spcPts val="3100"/>
              </a:lnSpc>
              <a:buFont typeface="Arial"/>
              <a:buChar char="•"/>
            </a:pPr>
            <a:r>
              <a:rPr lang="vi-VN" sz="2400" spc="194">
                <a:solidFill>
                  <a:srgbClr val="231F20"/>
                </a:solidFill>
                <a:latin typeface="DM Sans"/>
              </a:rPr>
              <a:t>Tập huấn luyện (train.csv)</a:t>
            </a:r>
          </a:p>
          <a:p>
            <a:pPr marL="427768" lvl="1" indent="-213884">
              <a:lnSpc>
                <a:spcPts val="3100"/>
              </a:lnSpc>
              <a:buFont typeface="Arial"/>
              <a:buChar char="•"/>
            </a:pPr>
            <a:r>
              <a:rPr lang="vi-VN" sz="2400" spc="194">
                <a:solidFill>
                  <a:srgbClr val="231F20"/>
                </a:solidFill>
                <a:latin typeface="DM Sans"/>
              </a:rPr>
              <a:t>Tập kiểm tra (test.csv)</a:t>
            </a:r>
            <a:endParaRPr lang="en-US" sz="2400" spc="194">
              <a:solidFill>
                <a:srgbClr val="231F20"/>
              </a:solidFill>
              <a:latin typeface="DM Sans"/>
            </a:endParaRPr>
          </a:p>
          <a:p>
            <a:pPr marL="427768" lvl="1" indent="-213884">
              <a:lnSpc>
                <a:spcPts val="3100"/>
              </a:lnSpc>
              <a:buFont typeface="Arial"/>
              <a:buChar char="•"/>
            </a:pPr>
            <a:r>
              <a:rPr lang="vi-VN" sz="2400" spc="194">
                <a:solidFill>
                  <a:srgbClr val="231F20"/>
                </a:solidFill>
                <a:latin typeface="DM Sans"/>
              </a:rPr>
              <a:t>Tập phát triển (dev.csv)</a:t>
            </a:r>
          </a:p>
        </p:txBody>
      </p:sp>
      <p:pic>
        <p:nvPicPr>
          <p:cNvPr id="18" name="Picture 17">
            <a:extLst>
              <a:ext uri="{FF2B5EF4-FFF2-40B4-BE49-F238E27FC236}">
                <a16:creationId xmlns:a16="http://schemas.microsoft.com/office/drawing/2014/main" id="{0435F2B2-742A-4B9F-B7B0-23FF12706567}"/>
              </a:ext>
            </a:extLst>
          </p:cNvPr>
          <p:cNvPicPr/>
          <p:nvPr/>
        </p:nvPicPr>
        <p:blipFill>
          <a:blip r:embed="rId5"/>
          <a:stretch>
            <a:fillRect/>
          </a:stretch>
        </p:blipFill>
        <p:spPr>
          <a:xfrm>
            <a:off x="6705600" y="3758826"/>
            <a:ext cx="11130000" cy="5539740"/>
          </a:xfrm>
          <a:prstGeom prst="rect">
            <a:avLst/>
          </a:prstGeom>
        </p:spPr>
      </p:pic>
    </p:spTree>
    <p:extLst>
      <p:ext uri="{BB962C8B-B14F-4D97-AF65-F5344CB8AC3E}">
        <p14:creationId xmlns:p14="http://schemas.microsoft.com/office/powerpoint/2010/main" val="320918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1"/>
            <a:ext cx="18288000" cy="10287000"/>
          </a:xfrm>
          <a:prstGeom prst="rect">
            <a:avLst/>
          </a:prstGeom>
        </p:spPr>
      </p:pic>
      <p:sp>
        <p:nvSpPr>
          <p:cNvPr id="3" name="Freeform 3"/>
          <p:cNvSpPr/>
          <p:nvPr/>
        </p:nvSpPr>
        <p:spPr>
          <a:xfrm>
            <a:off x="2779206"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542437" y="5240576"/>
            <a:ext cx="501082" cy="501082"/>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278999" y="6634972"/>
            <a:ext cx="4667284" cy="2893164"/>
          </a:xfrm>
          <a:prstGeom prst="rect">
            <a:avLst/>
          </a:prstGeom>
        </p:spPr>
        <p:txBody>
          <a:bodyPr wrap="square" lIns="0" tIns="0" rIns="0" bIns="0" rtlCol="0" anchor="t">
            <a:spAutoFit/>
          </a:bodyPr>
          <a:lstStyle/>
          <a:p>
            <a:pPr algn="ctr">
              <a:lnSpc>
                <a:spcPts val="2545"/>
              </a:lnSpc>
            </a:pPr>
            <a:r>
              <a:rPr lang="vi-VN" sz="1844" spc="180">
                <a:solidFill>
                  <a:srgbClr val="231F20"/>
                </a:solidFill>
                <a:latin typeface="DM Sans"/>
              </a:rPr>
              <a:t>•</a:t>
            </a:r>
            <a:r>
              <a:rPr lang="vi-VN" sz="2400" spc="180">
                <a:solidFill>
                  <a:srgbClr val="231F20"/>
                </a:solidFill>
                <a:latin typeface="DM Sans"/>
              </a:rPr>
              <a:t>Sử dụng thư viện VnCoreNLP để tách từ và phân tích từ tiếng Việt.</a:t>
            </a:r>
          </a:p>
          <a:p>
            <a:pPr algn="ctr">
              <a:lnSpc>
                <a:spcPts val="2545"/>
              </a:lnSpc>
            </a:pPr>
            <a:r>
              <a:rPr lang="vi-VN" sz="2400" spc="180">
                <a:solidFill>
                  <a:srgbClr val="231F20"/>
                </a:solidFill>
                <a:latin typeface="DM Sans"/>
              </a:rPr>
              <a:t>•Loại bỏ stop words.</a:t>
            </a:r>
          </a:p>
          <a:p>
            <a:pPr algn="ctr">
              <a:lnSpc>
                <a:spcPts val="2545"/>
              </a:lnSpc>
            </a:pPr>
            <a:r>
              <a:rPr lang="vi-VN" sz="2400" spc="180">
                <a:solidFill>
                  <a:srgbClr val="231F20"/>
                </a:solidFill>
                <a:latin typeface="DM Sans"/>
              </a:rPr>
              <a:t>•Xử lý các biểu tượng cảm xúc trong dữ liệu.</a:t>
            </a:r>
          </a:p>
          <a:p>
            <a:pPr algn="ctr">
              <a:lnSpc>
                <a:spcPts val="2545"/>
              </a:lnSpc>
            </a:pPr>
            <a:r>
              <a:rPr lang="vi-VN" sz="2400" spc="180">
                <a:solidFill>
                  <a:srgbClr val="231F20"/>
                </a:solidFill>
                <a:latin typeface="DM Sans"/>
              </a:rPr>
              <a:t>•Chuyển đổi văn bản thành dạng chữ thường (lowercase</a:t>
            </a:r>
            <a:r>
              <a:rPr lang="vi-VN" sz="1844" spc="180">
                <a:solidFill>
                  <a:srgbClr val="231F20"/>
                </a:solidFill>
                <a:latin typeface="DM Sans"/>
              </a:rPr>
              <a:t>).</a:t>
            </a:r>
          </a:p>
        </p:txBody>
      </p:sp>
      <p:sp>
        <p:nvSpPr>
          <p:cNvPr id="10" name="TextBox 10"/>
          <p:cNvSpPr txBox="1"/>
          <p:nvPr/>
        </p:nvSpPr>
        <p:spPr>
          <a:xfrm>
            <a:off x="2779206"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1" name="TextBox 11"/>
          <p:cNvSpPr txBox="1"/>
          <p:nvPr/>
        </p:nvSpPr>
        <p:spPr>
          <a:xfrm>
            <a:off x="1553255" y="5944047"/>
            <a:ext cx="4118772" cy="497444"/>
          </a:xfrm>
          <a:prstGeom prst="rect">
            <a:avLst/>
          </a:prstGeom>
        </p:spPr>
        <p:txBody>
          <a:bodyPr wrap="square" lIns="0" tIns="0" rIns="0" bIns="0" rtlCol="0" anchor="t">
            <a:spAutoFit/>
          </a:bodyPr>
          <a:lstStyle/>
          <a:p>
            <a:pPr algn="ctr">
              <a:lnSpc>
                <a:spcPts val="4073"/>
              </a:lnSpc>
            </a:pPr>
            <a:r>
              <a:rPr lang="en-US" sz="2951" spc="289">
                <a:solidFill>
                  <a:srgbClr val="231F20"/>
                </a:solidFill>
                <a:latin typeface="DM Sans Bold"/>
              </a:rPr>
              <a:t>Tiền xử lý dữ liệu</a:t>
            </a:r>
          </a:p>
        </p:txBody>
      </p:sp>
      <p:sp>
        <p:nvSpPr>
          <p:cNvPr id="12" name="Freeform 12"/>
          <p:cNvSpPr/>
          <p:nvPr/>
        </p:nvSpPr>
        <p:spPr>
          <a:xfrm>
            <a:off x="6267505"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7030737" y="5240576"/>
            <a:ext cx="501082" cy="501082"/>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6267505"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7" name="Freeform 17"/>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8" name="Group 18"/>
          <p:cNvGrpSpPr/>
          <p:nvPr/>
        </p:nvGrpSpPr>
        <p:grpSpPr>
          <a:xfrm>
            <a:off x="10521294" y="5240576"/>
            <a:ext cx="501082" cy="501082"/>
            <a:chOff x="0" y="0"/>
            <a:chExt cx="812800" cy="812800"/>
          </a:xfrm>
        </p:grpSpPr>
        <p:sp>
          <p:nvSpPr>
            <p:cNvPr id="19" name="Freeform 1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9758062"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2" name="Freeform 22"/>
          <p:cNvSpPr/>
          <p:nvPr/>
        </p:nvSpPr>
        <p:spPr>
          <a:xfrm>
            <a:off x="13668307"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14398120" y="5227310"/>
            <a:ext cx="501082" cy="501082"/>
            <a:chOff x="0" y="0"/>
            <a:chExt cx="812800" cy="812800"/>
          </a:xfrm>
        </p:grpSpPr>
        <p:sp>
          <p:nvSpPr>
            <p:cNvPr id="24" name="Freeform 2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6" name="TextBox 26"/>
          <p:cNvSpPr txBox="1"/>
          <p:nvPr/>
        </p:nvSpPr>
        <p:spPr>
          <a:xfrm>
            <a:off x="13668307"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8" name="TextBox 28"/>
          <p:cNvSpPr txBox="1"/>
          <p:nvPr/>
        </p:nvSpPr>
        <p:spPr>
          <a:xfrm>
            <a:off x="5889722" y="5941547"/>
            <a:ext cx="2709833" cy="502445"/>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Tokenizer</a:t>
            </a:r>
          </a:p>
        </p:txBody>
      </p:sp>
      <p:sp>
        <p:nvSpPr>
          <p:cNvPr id="30" name="TextBox 30"/>
          <p:cNvSpPr txBox="1"/>
          <p:nvPr/>
        </p:nvSpPr>
        <p:spPr>
          <a:xfrm>
            <a:off x="8746709" y="5973149"/>
            <a:ext cx="4335721" cy="502445"/>
          </a:xfrm>
          <a:prstGeom prst="rect">
            <a:avLst/>
          </a:prstGeom>
        </p:spPr>
        <p:txBody>
          <a:bodyPr wrap="square" lIns="0" tIns="0" rIns="0" bIns="0" rtlCol="0" anchor="t">
            <a:spAutoFit/>
          </a:bodyPr>
          <a:lstStyle/>
          <a:p>
            <a:pPr algn="ctr">
              <a:lnSpc>
                <a:spcPts val="4073"/>
              </a:lnSpc>
            </a:pPr>
            <a:r>
              <a:rPr lang="en-US" sz="2951" spc="289">
                <a:solidFill>
                  <a:srgbClr val="231F20"/>
                </a:solidFill>
                <a:latin typeface="DM Sans Bold"/>
              </a:rPr>
              <a:t>Phobert Embedding</a:t>
            </a:r>
          </a:p>
        </p:txBody>
      </p:sp>
      <p:sp>
        <p:nvSpPr>
          <p:cNvPr id="32" name="TextBox 32"/>
          <p:cNvSpPr txBox="1"/>
          <p:nvPr/>
        </p:nvSpPr>
        <p:spPr>
          <a:xfrm>
            <a:off x="12967248" y="6010562"/>
            <a:ext cx="3863909" cy="497444"/>
          </a:xfrm>
          <a:prstGeom prst="rect">
            <a:avLst/>
          </a:prstGeom>
        </p:spPr>
        <p:txBody>
          <a:bodyPr wrap="square" lIns="0" tIns="0" rIns="0" bIns="0" rtlCol="0" anchor="t">
            <a:spAutoFit/>
          </a:bodyPr>
          <a:lstStyle/>
          <a:p>
            <a:pPr algn="ctr">
              <a:lnSpc>
                <a:spcPts val="4073"/>
              </a:lnSpc>
            </a:pPr>
            <a:r>
              <a:rPr lang="en-US" sz="2951" spc="289">
                <a:solidFill>
                  <a:srgbClr val="231F20"/>
                </a:solidFill>
                <a:latin typeface="DM Sans Bold"/>
              </a:rPr>
              <a:t>Đóng gói dữ liệu</a:t>
            </a:r>
          </a:p>
        </p:txBody>
      </p:sp>
      <p:sp>
        <p:nvSpPr>
          <p:cNvPr id="33" name="Freeform 33"/>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000"/>
                                        <p:tgtEl>
                                          <p:spTgt spid="30"/>
                                        </p:tgtEl>
                                      </p:cBhvr>
                                    </p:animEffect>
                                    <p:anim calcmode="lin" valueType="num">
                                      <p:cBhvr>
                                        <p:cTn id="29" dur="1000" fill="hold"/>
                                        <p:tgtEl>
                                          <p:spTgt spid="30"/>
                                        </p:tgtEl>
                                        <p:attrNameLst>
                                          <p:attrName>ppt_x</p:attrName>
                                        </p:attrNameLst>
                                      </p:cBhvr>
                                      <p:tavLst>
                                        <p:tav tm="0">
                                          <p:val>
                                            <p:strVal val="#ppt_x"/>
                                          </p:val>
                                        </p:tav>
                                        <p:tav tm="100000">
                                          <p:val>
                                            <p:strVal val="#ppt_x"/>
                                          </p:val>
                                        </p:tav>
                                      </p:tavLst>
                                    </p:anim>
                                    <p:anim calcmode="lin" valueType="num">
                                      <p:cBhvr>
                                        <p:cTn id="3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8" grpId="0"/>
      <p:bldP spid="30" grpId="0"/>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754</Words>
  <Application>Microsoft Office PowerPoint</Application>
  <PresentationFormat>Custom</PresentationFormat>
  <Paragraphs>88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Oswald Bold Italics</vt:lpstr>
      <vt:lpstr>Oswald Bold</vt:lpstr>
      <vt:lpstr>Calibri</vt:lpstr>
      <vt:lpstr>Arial</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Nguyễn Duy</cp:lastModifiedBy>
  <cp:revision>9</cp:revision>
  <dcterms:created xsi:type="dcterms:W3CDTF">2006-08-16T00:00:00Z</dcterms:created>
  <dcterms:modified xsi:type="dcterms:W3CDTF">2023-05-31T02:06:10Z</dcterms:modified>
  <dc:identifier>DAFkcF2xkHE</dc:identifier>
</cp:coreProperties>
</file>