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4"/>
  </p:sldMasterIdLst>
  <p:notesMasterIdLst>
    <p:notesMasterId r:id="rId16"/>
  </p:notesMasterIdLst>
  <p:handoutMasterIdLst>
    <p:handoutMasterId r:id="rId17"/>
  </p:handoutMasterIdLst>
  <p:sldIdLst>
    <p:sldId id="256" r:id="rId5"/>
    <p:sldId id="268" r:id="rId6"/>
    <p:sldId id="259" r:id="rId7"/>
    <p:sldId id="269" r:id="rId8"/>
    <p:sldId id="275" r:id="rId9"/>
    <p:sldId id="272" r:id="rId10"/>
    <p:sldId id="276" r:id="rId11"/>
    <p:sldId id="279" r:id="rId12"/>
    <p:sldId id="283" r:id="rId13"/>
    <p:sldId id="285"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C0FF"/>
    <a:srgbClr val="65EDEA"/>
    <a:srgbClr val="3F3F3F"/>
    <a:srgbClr val="F5F0EF"/>
    <a:srgbClr val="EAB200"/>
    <a:srgbClr val="014067"/>
    <a:srgbClr val="014E7D"/>
    <a:srgbClr val="013657"/>
    <a:srgbClr val="01456F"/>
    <a:srgbClr val="014B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4385" autoAdjust="0"/>
  </p:normalViewPr>
  <p:slideViewPr>
    <p:cSldViewPr snapToGrid="0" showGuides="1">
      <p:cViewPr varScale="1">
        <p:scale>
          <a:sx n="120" d="100"/>
          <a:sy n="120" d="100"/>
        </p:scale>
        <p:origin x="234" y="10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8/20/2021</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8/20/2021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a:t>
            </a:fld>
            <a:endParaRPr lang="en-US" noProof="0" dirty="0"/>
          </a:p>
        </p:txBody>
      </p:sp>
    </p:spTree>
    <p:extLst>
      <p:ext uri="{BB962C8B-B14F-4D97-AF65-F5344CB8AC3E}">
        <p14:creationId xmlns:p14="http://schemas.microsoft.com/office/powerpoint/2010/main" val="1771388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3</a:t>
            </a:fld>
            <a:endParaRPr lang="en-US" noProof="0" dirty="0"/>
          </a:p>
        </p:txBody>
      </p:sp>
    </p:spTree>
    <p:extLst>
      <p:ext uri="{BB962C8B-B14F-4D97-AF65-F5344CB8AC3E}">
        <p14:creationId xmlns:p14="http://schemas.microsoft.com/office/powerpoint/2010/main" val="2291459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5</a:t>
            </a:fld>
            <a:endParaRPr lang="en-US" noProof="0" dirty="0"/>
          </a:p>
        </p:txBody>
      </p:sp>
    </p:spTree>
    <p:extLst>
      <p:ext uri="{BB962C8B-B14F-4D97-AF65-F5344CB8AC3E}">
        <p14:creationId xmlns:p14="http://schemas.microsoft.com/office/powerpoint/2010/main" val="3406051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6</a:t>
            </a:fld>
            <a:endParaRPr lang="en-US" noProof="0" dirty="0"/>
          </a:p>
        </p:txBody>
      </p:sp>
    </p:spTree>
    <p:extLst>
      <p:ext uri="{BB962C8B-B14F-4D97-AF65-F5344CB8AC3E}">
        <p14:creationId xmlns:p14="http://schemas.microsoft.com/office/powerpoint/2010/main" val="3452314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7</a:t>
            </a:fld>
            <a:endParaRPr lang="en-US" noProof="0" dirty="0"/>
          </a:p>
        </p:txBody>
      </p:sp>
    </p:spTree>
    <p:extLst>
      <p:ext uri="{BB962C8B-B14F-4D97-AF65-F5344CB8AC3E}">
        <p14:creationId xmlns:p14="http://schemas.microsoft.com/office/powerpoint/2010/main" val="169069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8</a:t>
            </a:fld>
            <a:endParaRPr lang="en-US" noProof="0" dirty="0"/>
          </a:p>
        </p:txBody>
      </p:sp>
    </p:spTree>
    <p:extLst>
      <p:ext uri="{BB962C8B-B14F-4D97-AF65-F5344CB8AC3E}">
        <p14:creationId xmlns:p14="http://schemas.microsoft.com/office/powerpoint/2010/main" val="829167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83515">
              <a:lnSpc>
                <a:spcPct val="115000"/>
              </a:lnSpc>
              <a:spcAft>
                <a:spcPts val="800"/>
              </a:spcAft>
            </a:pP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Chức năng Leads:</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lead là đầu mối kinh doanh. Trong hệ thống CRM, đầu mối kinh doanh là thông tin lần đầu tiên nhập vào hệ thống. Có thể thu thập thông tin này từ các sự kiện tiếp thị như hội nghị, quảng cáo, triển lãm thương mại,…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183515">
              <a:lnSpc>
                <a:spcPct val="115000"/>
              </a:lnSpc>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183515">
              <a:lnSpc>
                <a:spcPct val="115000"/>
              </a:lnSpc>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Mục đích lưu trữ Lead là để tìm cơ hội chuyển đổi khách hàng tiềm năng thành khách hàng thật sự. Không phải tất cả các lead đều có thể chuyển đổi thành khách hàng nhưng thông tin về lead được cung cấp tốt sẽ hỗ trợ giai đoạn bán hàng sau này.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9</a:t>
            </a:fld>
            <a:endParaRPr lang="en-US" noProof="0" dirty="0"/>
          </a:p>
        </p:txBody>
      </p:sp>
    </p:spTree>
    <p:extLst>
      <p:ext uri="{BB962C8B-B14F-4D97-AF65-F5344CB8AC3E}">
        <p14:creationId xmlns:p14="http://schemas.microsoft.com/office/powerpoint/2010/main" val="191990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10</a:t>
            </a:fld>
            <a:endParaRPr lang="en-US" noProof="0" dirty="0"/>
          </a:p>
        </p:txBody>
      </p:sp>
    </p:spTree>
    <p:extLst>
      <p:ext uri="{BB962C8B-B14F-4D97-AF65-F5344CB8AC3E}">
        <p14:creationId xmlns:p14="http://schemas.microsoft.com/office/powerpoint/2010/main" val="140141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7696D-6A9F-4DF9-870B-0BB8239757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F177E3-C58F-4128-9089-2F4BDE621E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D6A743-6BC7-4F17-9D33-860BA30585CC}"/>
              </a:ext>
            </a:extLst>
          </p:cNvPr>
          <p:cNvSpPr>
            <a:spLocks noGrp="1"/>
          </p:cNvSpPr>
          <p:nvPr>
            <p:ph type="dt" sz="half" idx="10"/>
          </p:nvPr>
        </p:nvSpPr>
        <p:spPr/>
        <p:txBody>
          <a:bodyPr/>
          <a:lstStyle/>
          <a:p>
            <a:fld id="{272E1329-ECA2-4CC0-B9EF-66233B873492}" type="datetimeFigureOut">
              <a:rPr lang="en-US" smtClean="0"/>
              <a:t>8/20/2021</a:t>
            </a:fld>
            <a:endParaRPr lang="en-US"/>
          </a:p>
        </p:txBody>
      </p:sp>
      <p:sp>
        <p:nvSpPr>
          <p:cNvPr id="5" name="Footer Placeholder 4">
            <a:extLst>
              <a:ext uri="{FF2B5EF4-FFF2-40B4-BE49-F238E27FC236}">
                <a16:creationId xmlns:a16="http://schemas.microsoft.com/office/drawing/2014/main" id="{2366F438-CC85-49F6-A6A1-1B60A3E2C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98F9E-F8BA-4534-AC86-E0B773C0651B}"/>
              </a:ext>
            </a:extLst>
          </p:cNvPr>
          <p:cNvSpPr>
            <a:spLocks noGrp="1"/>
          </p:cNvSpPr>
          <p:nvPr>
            <p:ph type="sldNum" sz="quarter" idx="12"/>
          </p:nvPr>
        </p:nvSpPr>
        <p:spPr/>
        <p:txBody>
          <a:bodyPr/>
          <a:lstStyle/>
          <a:p>
            <a:fld id="{AE51D4C7-A4DE-4FBD-90A2-B2A2B094632A}" type="slidenum">
              <a:rPr lang="en-US" smtClean="0"/>
              <a:t>‹#›</a:t>
            </a:fld>
            <a:endParaRPr lang="en-US"/>
          </a:p>
        </p:txBody>
      </p:sp>
      <p:sp>
        <p:nvSpPr>
          <p:cNvPr id="7" name="Rectangle 6">
            <a:extLst>
              <a:ext uri="{FF2B5EF4-FFF2-40B4-BE49-F238E27FC236}">
                <a16:creationId xmlns:a16="http://schemas.microsoft.com/office/drawing/2014/main" id="{53784289-3871-431C-A49F-39C15E90B3EB}"/>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ight Triangle 7">
            <a:extLst>
              <a:ext uri="{FF2B5EF4-FFF2-40B4-BE49-F238E27FC236}">
                <a16:creationId xmlns:a16="http://schemas.microsoft.com/office/drawing/2014/main" id="{752CA794-72FE-42FC-B781-5ACADF98E788}"/>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EC7BE189-3B46-49F2-9E6E-084818A21D24}"/>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B63320C-E8C5-46F5-B34C-B7F2A7A64097}"/>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C75853-5BEA-4D0C-9467-693447636352}"/>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25432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9CCD-CE4C-4152-85F5-AF8ADED857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68125A-2483-41A2-9809-EAFB85C129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A324F-3792-4122-B7E2-D8A273D617E0}"/>
              </a:ext>
            </a:extLst>
          </p:cNvPr>
          <p:cNvSpPr>
            <a:spLocks noGrp="1"/>
          </p:cNvSpPr>
          <p:nvPr>
            <p:ph type="dt" sz="half" idx="10"/>
          </p:nvPr>
        </p:nvSpPr>
        <p:spPr/>
        <p:txBody>
          <a:bodyPr/>
          <a:lstStyle/>
          <a:p>
            <a:fld id="{272E1329-ECA2-4CC0-B9EF-66233B873492}" type="datetimeFigureOut">
              <a:rPr lang="en-US" smtClean="0"/>
              <a:t>8/20/2021</a:t>
            </a:fld>
            <a:endParaRPr lang="en-US"/>
          </a:p>
        </p:txBody>
      </p:sp>
      <p:sp>
        <p:nvSpPr>
          <p:cNvPr id="5" name="Footer Placeholder 4">
            <a:extLst>
              <a:ext uri="{FF2B5EF4-FFF2-40B4-BE49-F238E27FC236}">
                <a16:creationId xmlns:a16="http://schemas.microsoft.com/office/drawing/2014/main" id="{D7DB17D2-0CDF-4EAD-ACA8-85DDE2A1D59B}"/>
              </a:ext>
            </a:extLst>
          </p:cNvPr>
          <p:cNvSpPr>
            <a:spLocks noGrp="1"/>
          </p:cNvSpPr>
          <p:nvPr>
            <p:ph type="ftr" sz="quarter" idx="11"/>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99506C74-3301-4223-8DCC-D25FCC1E98F0}"/>
              </a:ext>
            </a:extLst>
          </p:cNvPr>
          <p:cNvSpPr>
            <a:spLocks noGrp="1"/>
          </p:cNvSpPr>
          <p:nvPr>
            <p:ph type="sldNum" sz="quarter" idx="12"/>
          </p:nvPr>
        </p:nvSpPr>
        <p:spPr/>
        <p:txBody>
          <a:bodyPr/>
          <a:lstStyle/>
          <a:p>
            <a:fld id="{8699F50C-BE38-4BD0-BA84-9B090E1F2B9B}" type="slidenum">
              <a:rPr lang="en-US" noProof="0" smtClean="0"/>
              <a:pPr/>
              <a:t>‹#›</a:t>
            </a:fld>
            <a:endParaRPr lang="en-US" noProof="0" dirty="0"/>
          </a:p>
        </p:txBody>
      </p:sp>
    </p:spTree>
    <p:extLst>
      <p:ext uri="{BB962C8B-B14F-4D97-AF65-F5344CB8AC3E}">
        <p14:creationId xmlns:p14="http://schemas.microsoft.com/office/powerpoint/2010/main" val="143984844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2BB7BC-239B-42F9-BB54-E033E3E710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B1E7B4-2FAF-4F7F-A36B-0E080D61EB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AE61F-4A0F-41D0-A825-571ADFEFA512}"/>
              </a:ext>
            </a:extLst>
          </p:cNvPr>
          <p:cNvSpPr>
            <a:spLocks noGrp="1"/>
          </p:cNvSpPr>
          <p:nvPr>
            <p:ph type="dt" sz="half" idx="10"/>
          </p:nvPr>
        </p:nvSpPr>
        <p:spPr/>
        <p:txBody>
          <a:bodyPr/>
          <a:lstStyle/>
          <a:p>
            <a:fld id="{272E1329-ECA2-4CC0-B9EF-66233B873492}" type="datetimeFigureOut">
              <a:rPr lang="en-US" smtClean="0"/>
              <a:t>8/20/2021</a:t>
            </a:fld>
            <a:endParaRPr lang="en-US"/>
          </a:p>
        </p:txBody>
      </p:sp>
      <p:sp>
        <p:nvSpPr>
          <p:cNvPr id="5" name="Footer Placeholder 4">
            <a:extLst>
              <a:ext uri="{FF2B5EF4-FFF2-40B4-BE49-F238E27FC236}">
                <a16:creationId xmlns:a16="http://schemas.microsoft.com/office/drawing/2014/main" id="{12037F38-14BC-459B-A251-1BCA41B11EA6}"/>
              </a:ext>
            </a:extLst>
          </p:cNvPr>
          <p:cNvSpPr>
            <a:spLocks noGrp="1"/>
          </p:cNvSpPr>
          <p:nvPr>
            <p:ph type="ftr" sz="quarter" idx="11"/>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E9B86E20-BEBC-45FB-9C5B-163E0EC878F3}"/>
              </a:ext>
            </a:extLst>
          </p:cNvPr>
          <p:cNvSpPr>
            <a:spLocks noGrp="1"/>
          </p:cNvSpPr>
          <p:nvPr>
            <p:ph type="sldNum" sz="quarter" idx="12"/>
          </p:nvPr>
        </p:nvSpPr>
        <p:spPr/>
        <p:txBody>
          <a:bodyPr/>
          <a:lstStyle/>
          <a:p>
            <a:fld id="{8699F50C-BE38-4BD0-BA84-9B090E1F2B9B}" type="slidenum">
              <a:rPr lang="en-US" noProof="0" smtClean="0"/>
              <a:pPr/>
              <a:t>‹#›</a:t>
            </a:fld>
            <a:endParaRPr lang="en-US" noProof="0" dirty="0"/>
          </a:p>
        </p:txBody>
      </p:sp>
    </p:spTree>
    <p:extLst>
      <p:ext uri="{BB962C8B-B14F-4D97-AF65-F5344CB8AC3E}">
        <p14:creationId xmlns:p14="http://schemas.microsoft.com/office/powerpoint/2010/main" val="121987958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24772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89516021"/>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155669823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115831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52496264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2710279897"/>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4A232-B3ED-4164-BB7F-C1B97B21A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7D180F-43CF-4D41-8845-565CA66667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2AFEC-F28F-4ED4-9B91-11C3074AE7E5}"/>
              </a:ext>
            </a:extLst>
          </p:cNvPr>
          <p:cNvSpPr>
            <a:spLocks noGrp="1"/>
          </p:cNvSpPr>
          <p:nvPr>
            <p:ph type="dt" sz="half" idx="10"/>
          </p:nvPr>
        </p:nvSpPr>
        <p:spPr/>
        <p:txBody>
          <a:bodyPr/>
          <a:lstStyle/>
          <a:p>
            <a:fld id="{272E1329-ECA2-4CC0-B9EF-66233B873492}" type="datetimeFigureOut">
              <a:rPr lang="en-US" smtClean="0"/>
              <a:t>8/20/2021</a:t>
            </a:fld>
            <a:endParaRPr lang="en-US"/>
          </a:p>
        </p:txBody>
      </p:sp>
      <p:sp>
        <p:nvSpPr>
          <p:cNvPr id="5" name="Footer Placeholder 4">
            <a:extLst>
              <a:ext uri="{FF2B5EF4-FFF2-40B4-BE49-F238E27FC236}">
                <a16:creationId xmlns:a16="http://schemas.microsoft.com/office/drawing/2014/main" id="{06A26647-3093-4E1F-8886-191E5120DD3D}"/>
              </a:ext>
            </a:extLst>
          </p:cNvPr>
          <p:cNvSpPr>
            <a:spLocks noGrp="1"/>
          </p:cNvSpPr>
          <p:nvPr>
            <p:ph type="ftr" sz="quarter" idx="11"/>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52EB2D3F-DFF6-4874-93AB-733DB77C737C}"/>
              </a:ext>
            </a:extLst>
          </p:cNvPr>
          <p:cNvSpPr>
            <a:spLocks noGrp="1"/>
          </p:cNvSpPr>
          <p:nvPr>
            <p:ph type="sldNum" sz="quarter" idx="12"/>
          </p:nvPr>
        </p:nvSpPr>
        <p:spPr/>
        <p:txBody>
          <a:bodyPr/>
          <a:lstStyle/>
          <a:p>
            <a:fld id="{8699F50C-BE38-4BD0-BA84-9B090E1F2B9B}" type="slidenum">
              <a:rPr lang="en-US" noProof="0" smtClean="0"/>
              <a:t>‹#›</a:t>
            </a:fld>
            <a:endParaRPr lang="en-US" noProof="0" dirty="0"/>
          </a:p>
        </p:txBody>
      </p:sp>
      <p:sp>
        <p:nvSpPr>
          <p:cNvPr id="7" name="Rectangle 6">
            <a:extLst>
              <a:ext uri="{FF2B5EF4-FFF2-40B4-BE49-F238E27FC236}">
                <a16:creationId xmlns:a16="http://schemas.microsoft.com/office/drawing/2014/main" id="{A40C8679-D222-41FB-825D-CA4267EC9CEA}"/>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8" name="Straight Connector 7">
            <a:extLst>
              <a:ext uri="{FF2B5EF4-FFF2-40B4-BE49-F238E27FC236}">
                <a16:creationId xmlns:a16="http://schemas.microsoft.com/office/drawing/2014/main" id="{0A612194-5822-461F-8570-4434DDF176D9}"/>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FAE1706-0899-46CF-B7BE-49D3BE46D4F3}"/>
              </a:ext>
            </a:extLst>
          </p:cNvPr>
          <p:cNvGrpSpPr/>
          <p:nvPr userDrawn="1"/>
        </p:nvGrpSpPr>
        <p:grpSpPr>
          <a:xfrm flipH="1">
            <a:off x="7561328" y="0"/>
            <a:ext cx="4831840" cy="3541007"/>
            <a:chOff x="-192127" y="-2"/>
            <a:chExt cx="4831840" cy="3367272"/>
          </a:xfrm>
        </p:grpSpPr>
        <p:sp>
          <p:nvSpPr>
            <p:cNvPr id="10" name="Diagonal Stripe 9">
              <a:extLst>
                <a:ext uri="{FF2B5EF4-FFF2-40B4-BE49-F238E27FC236}">
                  <a16:creationId xmlns:a16="http://schemas.microsoft.com/office/drawing/2014/main" id="{2EA3E26D-8226-48CD-96E3-3FE5BDFB5299}"/>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11" name="Straight Connector 10">
              <a:extLst>
                <a:ext uri="{FF2B5EF4-FFF2-40B4-BE49-F238E27FC236}">
                  <a16:creationId xmlns:a16="http://schemas.microsoft.com/office/drawing/2014/main" id="{174C499F-C216-4F04-901B-1C6EF20900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Parallelogram 11">
              <a:extLst>
                <a:ext uri="{FF2B5EF4-FFF2-40B4-BE49-F238E27FC236}">
                  <a16:creationId xmlns:a16="http://schemas.microsoft.com/office/drawing/2014/main" id="{087611FD-5D43-4DAC-A160-297329714BD0}"/>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TextBox 12">
            <a:extLst>
              <a:ext uri="{FF2B5EF4-FFF2-40B4-BE49-F238E27FC236}">
                <a16:creationId xmlns:a16="http://schemas.microsoft.com/office/drawing/2014/main" id="{66518060-4167-4EB5-BAD7-7A5BDE5AD731}"/>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14" name="Parallelogram 13">
            <a:extLst>
              <a:ext uri="{FF2B5EF4-FFF2-40B4-BE49-F238E27FC236}">
                <a16:creationId xmlns:a16="http://schemas.microsoft.com/office/drawing/2014/main" id="{ABE2793B-99D2-4B8B-9FAE-B46B3D77C25D}"/>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Tree>
    <p:extLst>
      <p:ext uri="{BB962C8B-B14F-4D97-AF65-F5344CB8AC3E}">
        <p14:creationId xmlns:p14="http://schemas.microsoft.com/office/powerpoint/2010/main" val="18318198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EB9A8-931D-42F8-B772-6C4D78BF8D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052DE2-0759-4FE1-9C8E-668B855FB8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27FFC1-4065-42C7-B945-5ABB5E7B8C47}"/>
              </a:ext>
            </a:extLst>
          </p:cNvPr>
          <p:cNvSpPr>
            <a:spLocks noGrp="1"/>
          </p:cNvSpPr>
          <p:nvPr>
            <p:ph type="dt" sz="half" idx="10"/>
          </p:nvPr>
        </p:nvSpPr>
        <p:spPr/>
        <p:txBody>
          <a:bodyPr/>
          <a:lstStyle/>
          <a:p>
            <a:fld id="{272E1329-ECA2-4CC0-B9EF-66233B873492}" type="datetimeFigureOut">
              <a:rPr lang="en-US" smtClean="0"/>
              <a:t>8/20/2021</a:t>
            </a:fld>
            <a:endParaRPr lang="en-US"/>
          </a:p>
        </p:txBody>
      </p:sp>
      <p:sp>
        <p:nvSpPr>
          <p:cNvPr id="5" name="Footer Placeholder 4">
            <a:extLst>
              <a:ext uri="{FF2B5EF4-FFF2-40B4-BE49-F238E27FC236}">
                <a16:creationId xmlns:a16="http://schemas.microsoft.com/office/drawing/2014/main" id="{F1933845-2711-4C24-9031-D42B58EBB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4F41B-BAEC-432F-ABAC-8C79EB2F2F47}"/>
              </a:ext>
            </a:extLst>
          </p:cNvPr>
          <p:cNvSpPr>
            <a:spLocks noGrp="1"/>
          </p:cNvSpPr>
          <p:nvPr>
            <p:ph type="sldNum" sz="quarter" idx="12"/>
          </p:nvPr>
        </p:nvSpPr>
        <p:spPr/>
        <p:txBody>
          <a:bodyPr/>
          <a:lstStyle/>
          <a:p>
            <a:fld id="{AE51D4C7-A4DE-4FBD-90A2-B2A2B094632A}" type="slidenum">
              <a:rPr lang="en-US" smtClean="0"/>
              <a:t>‹#›</a:t>
            </a:fld>
            <a:endParaRPr lang="en-US"/>
          </a:p>
        </p:txBody>
      </p:sp>
      <p:sp>
        <p:nvSpPr>
          <p:cNvPr id="7" name="Rectangle 6">
            <a:extLst>
              <a:ext uri="{FF2B5EF4-FFF2-40B4-BE49-F238E27FC236}">
                <a16:creationId xmlns:a16="http://schemas.microsoft.com/office/drawing/2014/main" id="{F0C48999-4FA6-4387-B9E3-16FC3061D7AE}"/>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ight Triangle 7">
            <a:extLst>
              <a:ext uri="{FF2B5EF4-FFF2-40B4-BE49-F238E27FC236}">
                <a16:creationId xmlns:a16="http://schemas.microsoft.com/office/drawing/2014/main" id="{EC13A0B7-E3AA-4500-904C-64E8DD713237}"/>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arallelogram 8">
            <a:extLst>
              <a:ext uri="{FF2B5EF4-FFF2-40B4-BE49-F238E27FC236}">
                <a16:creationId xmlns:a16="http://schemas.microsoft.com/office/drawing/2014/main" id="{70E73724-3DBA-4264-A006-942A25CB8E40}"/>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2BA36A3E-84FD-4836-8EFC-A8C2AA824B7D}"/>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F401D2-14AF-4BB1-B715-549FE6B1CCD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Parallelogram 11">
            <a:extLst>
              <a:ext uri="{FF2B5EF4-FFF2-40B4-BE49-F238E27FC236}">
                <a16:creationId xmlns:a16="http://schemas.microsoft.com/office/drawing/2014/main" id="{2C2030C6-DADB-4B9D-B686-B56328D6211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13" name="Straight Connector 12">
            <a:extLst>
              <a:ext uri="{FF2B5EF4-FFF2-40B4-BE49-F238E27FC236}">
                <a16:creationId xmlns:a16="http://schemas.microsoft.com/office/drawing/2014/main" id="{B2DA261B-8C80-4ACC-BCE0-1ADFF8A64175}"/>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7E30132-EFF8-45F1-AACC-4088A9EAF8EB}"/>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Parallelogram 14">
            <a:extLst>
              <a:ext uri="{FF2B5EF4-FFF2-40B4-BE49-F238E27FC236}">
                <a16:creationId xmlns:a16="http://schemas.microsoft.com/office/drawing/2014/main" id="{93850363-F5AD-4D64-9D0F-FE1BBBBFB7FE}"/>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2673061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90C1E-8C56-49DC-BD08-FA527A4B5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395B99-3093-468B-B980-3B88EFFEEF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7C8850-AF4F-4DD1-832E-115CCD8F0A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A39AF0-75C2-4C64-BE4F-3E26C3BAB1AA}"/>
              </a:ext>
            </a:extLst>
          </p:cNvPr>
          <p:cNvSpPr>
            <a:spLocks noGrp="1"/>
          </p:cNvSpPr>
          <p:nvPr>
            <p:ph type="dt" sz="half" idx="10"/>
          </p:nvPr>
        </p:nvSpPr>
        <p:spPr/>
        <p:txBody>
          <a:bodyPr/>
          <a:lstStyle/>
          <a:p>
            <a:fld id="{272E1329-ECA2-4CC0-B9EF-66233B873492}" type="datetimeFigureOut">
              <a:rPr lang="en-US" smtClean="0"/>
              <a:t>8/20/2021</a:t>
            </a:fld>
            <a:endParaRPr lang="en-US"/>
          </a:p>
        </p:txBody>
      </p:sp>
      <p:sp>
        <p:nvSpPr>
          <p:cNvPr id="6" name="Footer Placeholder 5">
            <a:extLst>
              <a:ext uri="{FF2B5EF4-FFF2-40B4-BE49-F238E27FC236}">
                <a16:creationId xmlns:a16="http://schemas.microsoft.com/office/drawing/2014/main" id="{C6F3F27D-79BB-472A-9358-003185A2252E}"/>
              </a:ext>
            </a:extLst>
          </p:cNvPr>
          <p:cNvSpPr>
            <a:spLocks noGrp="1"/>
          </p:cNvSpPr>
          <p:nvPr>
            <p:ph type="ftr" sz="quarter" idx="11"/>
          </p:nvPr>
        </p:nvSpPr>
        <p:spPr/>
        <p:txBody>
          <a:body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B3C19240-F38E-481E-ACED-0BA1B57BBE50}"/>
              </a:ext>
            </a:extLst>
          </p:cNvPr>
          <p:cNvSpPr>
            <a:spLocks noGrp="1"/>
          </p:cNvSpPr>
          <p:nvPr>
            <p:ph type="sldNum" sz="quarter" idx="12"/>
          </p:nvPr>
        </p:nvSpPr>
        <p:spPr/>
        <p:txBody>
          <a:bodyPr/>
          <a:lstStyle/>
          <a:p>
            <a:fld id="{8699F50C-BE38-4BD0-BA84-9B090E1F2B9B}" type="slidenum">
              <a:rPr lang="en-US" noProof="0" smtClean="0"/>
              <a:t>‹#›</a:t>
            </a:fld>
            <a:endParaRPr lang="en-US" noProof="0" dirty="0"/>
          </a:p>
        </p:txBody>
      </p:sp>
      <p:sp>
        <p:nvSpPr>
          <p:cNvPr id="8" name="Rectangle 7">
            <a:extLst>
              <a:ext uri="{FF2B5EF4-FFF2-40B4-BE49-F238E27FC236}">
                <a16:creationId xmlns:a16="http://schemas.microsoft.com/office/drawing/2014/main" id="{E1F938B4-065C-4D6C-A698-37AFA95EE405}"/>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6292B873-DB72-43C2-97AB-776072087E3F}"/>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3E54E5EA-3D8B-46E7-87F8-83F20FD1FF00}"/>
              </a:ext>
            </a:extLst>
          </p:cNvPr>
          <p:cNvGrpSpPr/>
          <p:nvPr userDrawn="1"/>
        </p:nvGrpSpPr>
        <p:grpSpPr>
          <a:xfrm flipH="1">
            <a:off x="7561328" y="0"/>
            <a:ext cx="4831840" cy="3541007"/>
            <a:chOff x="-192127" y="-2"/>
            <a:chExt cx="4831840" cy="3367272"/>
          </a:xfrm>
        </p:grpSpPr>
        <p:sp>
          <p:nvSpPr>
            <p:cNvPr id="11" name="Diagonal Stripe 10">
              <a:extLst>
                <a:ext uri="{FF2B5EF4-FFF2-40B4-BE49-F238E27FC236}">
                  <a16:creationId xmlns:a16="http://schemas.microsoft.com/office/drawing/2014/main" id="{C27A4618-F9CA-48DA-ABBF-D82BDB190EE6}"/>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12" name="Straight Connector 11">
              <a:extLst>
                <a:ext uri="{FF2B5EF4-FFF2-40B4-BE49-F238E27FC236}">
                  <a16:creationId xmlns:a16="http://schemas.microsoft.com/office/drawing/2014/main" id="{14C6209E-C9DE-488A-AC71-C9830B16D79E}"/>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arallelogram 12">
              <a:extLst>
                <a:ext uri="{FF2B5EF4-FFF2-40B4-BE49-F238E27FC236}">
                  <a16:creationId xmlns:a16="http://schemas.microsoft.com/office/drawing/2014/main" id="{D76BEC67-EFCB-4EDB-86ED-B6E11E3E51D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TextBox 13">
            <a:extLst>
              <a:ext uri="{FF2B5EF4-FFF2-40B4-BE49-F238E27FC236}">
                <a16:creationId xmlns:a16="http://schemas.microsoft.com/office/drawing/2014/main" id="{635C8BDE-0FEA-45AC-B638-F4F8438171D6}"/>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15" name="Parallelogram 14">
            <a:extLst>
              <a:ext uri="{FF2B5EF4-FFF2-40B4-BE49-F238E27FC236}">
                <a16:creationId xmlns:a16="http://schemas.microsoft.com/office/drawing/2014/main" id="{0A9CD2FC-D28D-4B30-A0E3-043A5D8819D5}"/>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Tree>
    <p:extLst>
      <p:ext uri="{BB962C8B-B14F-4D97-AF65-F5344CB8AC3E}">
        <p14:creationId xmlns:p14="http://schemas.microsoft.com/office/powerpoint/2010/main" val="341704624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2391-D7D6-4AF3-9EE7-17652CC019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369410-E841-429D-ADFB-D587BC82D4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93D6FA-7E0A-4DF5-A69A-B85FC6F0A3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58E91E-D025-4651-9CA0-1935BE1024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B9E5F4-0A45-474C-A09B-603BED39AF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C87C65-AB93-4936-8010-43725D2FC7D5}"/>
              </a:ext>
            </a:extLst>
          </p:cNvPr>
          <p:cNvSpPr>
            <a:spLocks noGrp="1"/>
          </p:cNvSpPr>
          <p:nvPr>
            <p:ph type="dt" sz="half" idx="10"/>
          </p:nvPr>
        </p:nvSpPr>
        <p:spPr/>
        <p:txBody>
          <a:bodyPr/>
          <a:lstStyle/>
          <a:p>
            <a:fld id="{272E1329-ECA2-4CC0-B9EF-66233B873492}" type="datetimeFigureOut">
              <a:rPr lang="en-US" smtClean="0"/>
              <a:t>8/20/2021</a:t>
            </a:fld>
            <a:endParaRPr lang="en-US"/>
          </a:p>
        </p:txBody>
      </p:sp>
      <p:sp>
        <p:nvSpPr>
          <p:cNvPr id="8" name="Footer Placeholder 7">
            <a:extLst>
              <a:ext uri="{FF2B5EF4-FFF2-40B4-BE49-F238E27FC236}">
                <a16:creationId xmlns:a16="http://schemas.microsoft.com/office/drawing/2014/main" id="{6106C1D2-108E-4A99-BBB4-275556CE7509}"/>
              </a:ext>
            </a:extLst>
          </p:cNvPr>
          <p:cNvSpPr>
            <a:spLocks noGrp="1"/>
          </p:cNvSpPr>
          <p:nvPr>
            <p:ph type="ftr" sz="quarter" idx="11"/>
          </p:nvPr>
        </p:nvSpPr>
        <p:spPr/>
        <p:txBody>
          <a:bodyPr/>
          <a:lstStyle/>
          <a:p>
            <a:r>
              <a:rPr lang="en-US" noProof="0"/>
              <a:t>Add a footer</a:t>
            </a:r>
            <a:endParaRPr lang="en-US" noProof="0" dirty="0"/>
          </a:p>
        </p:txBody>
      </p:sp>
      <p:sp>
        <p:nvSpPr>
          <p:cNvPr id="9" name="Slide Number Placeholder 8">
            <a:extLst>
              <a:ext uri="{FF2B5EF4-FFF2-40B4-BE49-F238E27FC236}">
                <a16:creationId xmlns:a16="http://schemas.microsoft.com/office/drawing/2014/main" id="{93AFC623-F76D-4029-A5DA-CA26991E843E}"/>
              </a:ext>
            </a:extLst>
          </p:cNvPr>
          <p:cNvSpPr>
            <a:spLocks noGrp="1"/>
          </p:cNvSpPr>
          <p:nvPr>
            <p:ph type="sldNum" sz="quarter" idx="12"/>
          </p:nvPr>
        </p:nvSpPr>
        <p:spPr/>
        <p:txBody>
          <a:bodyPr/>
          <a:lstStyle/>
          <a:p>
            <a:fld id="{8699F50C-BE38-4BD0-BA84-9B090E1F2B9B}" type="slidenum">
              <a:rPr lang="en-US" noProof="0" smtClean="0"/>
              <a:t>‹#›</a:t>
            </a:fld>
            <a:endParaRPr lang="en-US" noProof="0" dirty="0"/>
          </a:p>
        </p:txBody>
      </p:sp>
      <p:sp>
        <p:nvSpPr>
          <p:cNvPr id="10" name="Rectangle 9">
            <a:extLst>
              <a:ext uri="{FF2B5EF4-FFF2-40B4-BE49-F238E27FC236}">
                <a16:creationId xmlns:a16="http://schemas.microsoft.com/office/drawing/2014/main" id="{1E7F9E56-84D9-4AC6-90EA-8E786C8923FF}"/>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0EBEDF97-A908-4394-ABE6-060232A53F70}"/>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D87C799B-ED13-4ACC-BBCC-5B14DB3E1C1A}"/>
              </a:ext>
            </a:extLst>
          </p:cNvPr>
          <p:cNvGrpSpPr/>
          <p:nvPr userDrawn="1"/>
        </p:nvGrpSpPr>
        <p:grpSpPr>
          <a:xfrm flipH="1">
            <a:off x="7561328" y="0"/>
            <a:ext cx="4831840" cy="3541007"/>
            <a:chOff x="-192127" y="-2"/>
            <a:chExt cx="4831840" cy="3367272"/>
          </a:xfrm>
        </p:grpSpPr>
        <p:sp>
          <p:nvSpPr>
            <p:cNvPr id="13" name="Diagonal Stripe 12">
              <a:extLst>
                <a:ext uri="{FF2B5EF4-FFF2-40B4-BE49-F238E27FC236}">
                  <a16:creationId xmlns:a16="http://schemas.microsoft.com/office/drawing/2014/main" id="{B81B21E9-A894-4CDC-8B66-5DC31426591E}"/>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14" name="Straight Connector 13">
              <a:extLst>
                <a:ext uri="{FF2B5EF4-FFF2-40B4-BE49-F238E27FC236}">
                  <a16:creationId xmlns:a16="http://schemas.microsoft.com/office/drawing/2014/main" id="{614BF8E1-26C8-4B9C-A104-14354520718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Parallelogram 14">
              <a:extLst>
                <a:ext uri="{FF2B5EF4-FFF2-40B4-BE49-F238E27FC236}">
                  <a16:creationId xmlns:a16="http://schemas.microsoft.com/office/drawing/2014/main" id="{730869D7-64A5-4E40-926A-68E8FE62A5F9}"/>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6" name="TextBox 15">
            <a:extLst>
              <a:ext uri="{FF2B5EF4-FFF2-40B4-BE49-F238E27FC236}">
                <a16:creationId xmlns:a16="http://schemas.microsoft.com/office/drawing/2014/main" id="{69E21775-7F55-4095-8A61-AF87AC3E7A49}"/>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17" name="Parallelogram 16">
            <a:extLst>
              <a:ext uri="{FF2B5EF4-FFF2-40B4-BE49-F238E27FC236}">
                <a16:creationId xmlns:a16="http://schemas.microsoft.com/office/drawing/2014/main" id="{EE4CA34F-8BB6-45C7-9430-DE271499F5DD}"/>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Tree>
    <p:extLst>
      <p:ext uri="{BB962C8B-B14F-4D97-AF65-F5344CB8AC3E}">
        <p14:creationId xmlns:p14="http://schemas.microsoft.com/office/powerpoint/2010/main" val="31302087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0A2A-8AA1-49D1-8A97-17E476F097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B0D084-A7F8-40EE-9F5C-E6A34075448C}"/>
              </a:ext>
            </a:extLst>
          </p:cNvPr>
          <p:cNvSpPr>
            <a:spLocks noGrp="1"/>
          </p:cNvSpPr>
          <p:nvPr>
            <p:ph type="dt" sz="half" idx="10"/>
          </p:nvPr>
        </p:nvSpPr>
        <p:spPr/>
        <p:txBody>
          <a:bodyPr/>
          <a:lstStyle/>
          <a:p>
            <a:fld id="{272E1329-ECA2-4CC0-B9EF-66233B873492}" type="datetimeFigureOut">
              <a:rPr lang="en-US" smtClean="0"/>
              <a:t>8/20/2021</a:t>
            </a:fld>
            <a:endParaRPr lang="en-US"/>
          </a:p>
        </p:txBody>
      </p:sp>
      <p:sp>
        <p:nvSpPr>
          <p:cNvPr id="4" name="Footer Placeholder 3">
            <a:extLst>
              <a:ext uri="{FF2B5EF4-FFF2-40B4-BE49-F238E27FC236}">
                <a16:creationId xmlns:a16="http://schemas.microsoft.com/office/drawing/2014/main" id="{3DF9FB43-A170-4260-83B9-10B6D43723C2}"/>
              </a:ext>
            </a:extLst>
          </p:cNvPr>
          <p:cNvSpPr>
            <a:spLocks noGrp="1"/>
          </p:cNvSpPr>
          <p:nvPr>
            <p:ph type="ftr" sz="quarter" idx="11"/>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2B3D679C-AB38-4EC6-8CE2-A3F9A62B8C28}"/>
              </a:ext>
            </a:extLst>
          </p:cNvPr>
          <p:cNvSpPr>
            <a:spLocks noGrp="1"/>
          </p:cNvSpPr>
          <p:nvPr>
            <p:ph type="sldNum" sz="quarter" idx="12"/>
          </p:nvPr>
        </p:nvSpPr>
        <p:spPr/>
        <p:txBody>
          <a:bodyPr/>
          <a:lstStyle/>
          <a:p>
            <a:fld id="{8699F50C-BE38-4BD0-BA84-9B090E1F2B9B}" type="slidenum">
              <a:rPr lang="en-US" noProof="0" smtClean="0"/>
              <a:t>‹#›</a:t>
            </a:fld>
            <a:endParaRPr lang="en-US" noProof="0" dirty="0"/>
          </a:p>
        </p:txBody>
      </p:sp>
      <p:sp>
        <p:nvSpPr>
          <p:cNvPr id="6" name="Rectangle 5">
            <a:extLst>
              <a:ext uri="{FF2B5EF4-FFF2-40B4-BE49-F238E27FC236}">
                <a16:creationId xmlns:a16="http://schemas.microsoft.com/office/drawing/2014/main" id="{8965D110-1690-40CA-A41E-4C7BA5B577F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extBox 6">
            <a:extLst>
              <a:ext uri="{FF2B5EF4-FFF2-40B4-BE49-F238E27FC236}">
                <a16:creationId xmlns:a16="http://schemas.microsoft.com/office/drawing/2014/main" id="{DC1C0546-D0DA-4625-99C5-A7194FC97846}"/>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8" name="Group 7">
            <a:extLst>
              <a:ext uri="{FF2B5EF4-FFF2-40B4-BE49-F238E27FC236}">
                <a16:creationId xmlns:a16="http://schemas.microsoft.com/office/drawing/2014/main" id="{1C23B9FC-619B-4455-853F-D3516B7CB7C2}"/>
              </a:ext>
            </a:extLst>
          </p:cNvPr>
          <p:cNvGrpSpPr/>
          <p:nvPr userDrawn="1"/>
        </p:nvGrpSpPr>
        <p:grpSpPr>
          <a:xfrm flipH="1">
            <a:off x="7561328" y="0"/>
            <a:ext cx="4831840" cy="3541007"/>
            <a:chOff x="-192127" y="-2"/>
            <a:chExt cx="4831840" cy="3367272"/>
          </a:xfrm>
        </p:grpSpPr>
        <p:sp>
          <p:nvSpPr>
            <p:cNvPr id="9" name="Diagonal Stripe 8">
              <a:extLst>
                <a:ext uri="{FF2B5EF4-FFF2-40B4-BE49-F238E27FC236}">
                  <a16:creationId xmlns:a16="http://schemas.microsoft.com/office/drawing/2014/main" id="{9B6432D0-D7D9-4FF5-8FA1-08CF788EE020}"/>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10" name="Straight Connector 9">
              <a:extLst>
                <a:ext uri="{FF2B5EF4-FFF2-40B4-BE49-F238E27FC236}">
                  <a16:creationId xmlns:a16="http://schemas.microsoft.com/office/drawing/2014/main" id="{234AC89F-5D3C-4641-942E-6866DE5D6550}"/>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Parallelogram 10">
              <a:extLst>
                <a:ext uri="{FF2B5EF4-FFF2-40B4-BE49-F238E27FC236}">
                  <a16:creationId xmlns:a16="http://schemas.microsoft.com/office/drawing/2014/main" id="{7278A466-466C-49DE-8823-D873C2907535}"/>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2" name="Parallelogram 11">
            <a:extLst>
              <a:ext uri="{FF2B5EF4-FFF2-40B4-BE49-F238E27FC236}">
                <a16:creationId xmlns:a16="http://schemas.microsoft.com/office/drawing/2014/main" id="{16A2CA1F-E173-445F-8CCE-BBFBF1404602}"/>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Tree>
    <p:extLst>
      <p:ext uri="{BB962C8B-B14F-4D97-AF65-F5344CB8AC3E}">
        <p14:creationId xmlns:p14="http://schemas.microsoft.com/office/powerpoint/2010/main" val="198709905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2D5AD1-41F9-4D1F-8C3D-4CB47D3D62E4}"/>
              </a:ext>
            </a:extLst>
          </p:cNvPr>
          <p:cNvSpPr>
            <a:spLocks noGrp="1"/>
          </p:cNvSpPr>
          <p:nvPr>
            <p:ph type="dt" sz="half" idx="10"/>
          </p:nvPr>
        </p:nvSpPr>
        <p:spPr/>
        <p:txBody>
          <a:bodyPr/>
          <a:lstStyle/>
          <a:p>
            <a:fld id="{272E1329-ECA2-4CC0-B9EF-66233B873492}" type="datetimeFigureOut">
              <a:rPr lang="en-US" smtClean="0"/>
              <a:t>8/20/2021</a:t>
            </a:fld>
            <a:endParaRPr lang="en-US"/>
          </a:p>
        </p:txBody>
      </p:sp>
      <p:sp>
        <p:nvSpPr>
          <p:cNvPr id="3" name="Footer Placeholder 2">
            <a:extLst>
              <a:ext uri="{FF2B5EF4-FFF2-40B4-BE49-F238E27FC236}">
                <a16:creationId xmlns:a16="http://schemas.microsoft.com/office/drawing/2014/main" id="{8C51CBCD-5BAD-4B3A-B1E6-7E25A9664099}"/>
              </a:ext>
            </a:extLst>
          </p:cNvPr>
          <p:cNvSpPr>
            <a:spLocks noGrp="1"/>
          </p:cNvSpPr>
          <p:nvPr>
            <p:ph type="ftr" sz="quarter" idx="11"/>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480F6AF2-CF27-4A86-A9F2-17B811A4C6F7}"/>
              </a:ext>
            </a:extLst>
          </p:cNvPr>
          <p:cNvSpPr>
            <a:spLocks noGrp="1"/>
          </p:cNvSpPr>
          <p:nvPr>
            <p:ph type="sldNum" sz="quarter" idx="12"/>
          </p:nvPr>
        </p:nvSpPr>
        <p:spPr/>
        <p:txBody>
          <a:bodyPr/>
          <a:lstStyle/>
          <a:p>
            <a:fld id="{8699F50C-BE38-4BD0-BA84-9B090E1F2B9B}" type="slidenum">
              <a:rPr lang="en-US" noProof="0" smtClean="0"/>
              <a:t>‹#›</a:t>
            </a:fld>
            <a:endParaRPr lang="en-US" noProof="0" dirty="0"/>
          </a:p>
        </p:txBody>
      </p:sp>
      <p:sp>
        <p:nvSpPr>
          <p:cNvPr id="5" name="Rectangle 4">
            <a:extLst>
              <a:ext uri="{FF2B5EF4-FFF2-40B4-BE49-F238E27FC236}">
                <a16:creationId xmlns:a16="http://schemas.microsoft.com/office/drawing/2014/main" id="{32C3B7E4-8C4C-4BFA-A818-A89E880B9AE9}"/>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extBox 5">
            <a:extLst>
              <a:ext uri="{FF2B5EF4-FFF2-40B4-BE49-F238E27FC236}">
                <a16:creationId xmlns:a16="http://schemas.microsoft.com/office/drawing/2014/main" id="{F108B672-CDCF-4F0A-8A34-61503129540A}"/>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7" name="Group 6">
            <a:extLst>
              <a:ext uri="{FF2B5EF4-FFF2-40B4-BE49-F238E27FC236}">
                <a16:creationId xmlns:a16="http://schemas.microsoft.com/office/drawing/2014/main" id="{3E72B6F8-3CBB-4EBF-A85C-5FAE155C9071}"/>
              </a:ext>
            </a:extLst>
          </p:cNvPr>
          <p:cNvGrpSpPr/>
          <p:nvPr userDrawn="1"/>
        </p:nvGrpSpPr>
        <p:grpSpPr>
          <a:xfrm flipH="1">
            <a:off x="7561328" y="0"/>
            <a:ext cx="4831840" cy="3541007"/>
            <a:chOff x="-192127" y="-2"/>
            <a:chExt cx="4831840" cy="3367272"/>
          </a:xfrm>
        </p:grpSpPr>
        <p:sp>
          <p:nvSpPr>
            <p:cNvPr id="8" name="Diagonal Stripe 7">
              <a:extLst>
                <a:ext uri="{FF2B5EF4-FFF2-40B4-BE49-F238E27FC236}">
                  <a16:creationId xmlns:a16="http://schemas.microsoft.com/office/drawing/2014/main" id="{4810891D-EB13-4FDE-A3EE-A9A70335F85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9" name="Straight Connector 8">
              <a:extLst>
                <a:ext uri="{FF2B5EF4-FFF2-40B4-BE49-F238E27FC236}">
                  <a16:creationId xmlns:a16="http://schemas.microsoft.com/office/drawing/2014/main" id="{3F9041EC-5F81-4A24-9FCD-D4CB4F7EDD0F}"/>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Parallelogram 9">
              <a:extLst>
                <a:ext uri="{FF2B5EF4-FFF2-40B4-BE49-F238E27FC236}">
                  <a16:creationId xmlns:a16="http://schemas.microsoft.com/office/drawing/2014/main" id="{B6B4C952-DD8E-4B0E-905A-64D1B04C1BBD}"/>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Parallelogram 10">
            <a:extLst>
              <a:ext uri="{FF2B5EF4-FFF2-40B4-BE49-F238E27FC236}">
                <a16:creationId xmlns:a16="http://schemas.microsoft.com/office/drawing/2014/main" id="{B0E436B4-0F56-458B-A3CC-4D0E16A6FF48}"/>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Tree>
    <p:extLst>
      <p:ext uri="{BB962C8B-B14F-4D97-AF65-F5344CB8AC3E}">
        <p14:creationId xmlns:p14="http://schemas.microsoft.com/office/powerpoint/2010/main" val="294111131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067D-06D8-42E8-B0BF-AA6B5B7857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3524B-AF09-4D58-8DCC-13C51BFFAD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A1E8F5-E6B1-49A3-869A-22622A4B7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633C2B-C345-438E-A1C6-08070AAEA9E3}"/>
              </a:ext>
            </a:extLst>
          </p:cNvPr>
          <p:cNvSpPr>
            <a:spLocks noGrp="1"/>
          </p:cNvSpPr>
          <p:nvPr>
            <p:ph type="dt" sz="half" idx="10"/>
          </p:nvPr>
        </p:nvSpPr>
        <p:spPr/>
        <p:txBody>
          <a:bodyPr/>
          <a:lstStyle/>
          <a:p>
            <a:fld id="{272E1329-ECA2-4CC0-B9EF-66233B873492}" type="datetimeFigureOut">
              <a:rPr lang="en-US" smtClean="0"/>
              <a:t>8/20/2021</a:t>
            </a:fld>
            <a:endParaRPr lang="en-US"/>
          </a:p>
        </p:txBody>
      </p:sp>
      <p:sp>
        <p:nvSpPr>
          <p:cNvPr id="6" name="Footer Placeholder 5">
            <a:extLst>
              <a:ext uri="{FF2B5EF4-FFF2-40B4-BE49-F238E27FC236}">
                <a16:creationId xmlns:a16="http://schemas.microsoft.com/office/drawing/2014/main" id="{F3B593AF-120C-419B-9EFD-8E82BB23E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1EBF43-869D-40B4-8CCD-6B0C03D1C471}"/>
              </a:ext>
            </a:extLst>
          </p:cNvPr>
          <p:cNvSpPr>
            <a:spLocks noGrp="1"/>
          </p:cNvSpPr>
          <p:nvPr>
            <p:ph type="sldNum" sz="quarter" idx="12"/>
          </p:nvPr>
        </p:nvSpPr>
        <p:spPr/>
        <p:txBody>
          <a:bodyPr/>
          <a:lstStyle/>
          <a:p>
            <a:fld id="{AE51D4C7-A4DE-4FBD-90A2-B2A2B094632A}" type="slidenum">
              <a:rPr lang="en-US" smtClean="0"/>
              <a:t>‹#›</a:t>
            </a:fld>
            <a:endParaRPr lang="en-US"/>
          </a:p>
        </p:txBody>
      </p:sp>
      <p:sp>
        <p:nvSpPr>
          <p:cNvPr id="8" name="Rectangle 7">
            <a:extLst>
              <a:ext uri="{FF2B5EF4-FFF2-40B4-BE49-F238E27FC236}">
                <a16:creationId xmlns:a16="http://schemas.microsoft.com/office/drawing/2014/main" id="{92329A2D-2ED5-4726-8099-E125F6605445}"/>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ight Triangle 8">
            <a:extLst>
              <a:ext uri="{FF2B5EF4-FFF2-40B4-BE49-F238E27FC236}">
                <a16:creationId xmlns:a16="http://schemas.microsoft.com/office/drawing/2014/main" id="{4184E13F-74EC-4407-A809-20BCC4C2F42B}"/>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A1FC5C31-CA7C-40DE-9FE2-E2C6086927AE}"/>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E99E262-1ED3-41BA-9A00-EC110CB4B523}"/>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27B0999-D9E5-4EDC-9540-E1773673B50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02187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E46A0-5A05-474C-9F2A-D1AFA9C13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00A0DE-E913-47BD-9CCB-B0E52EE858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22FD25-EFAE-4792-82CF-DC6ACBA6B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F64610-080D-4147-AEB4-33C8167BA97E}"/>
              </a:ext>
            </a:extLst>
          </p:cNvPr>
          <p:cNvSpPr>
            <a:spLocks noGrp="1"/>
          </p:cNvSpPr>
          <p:nvPr>
            <p:ph type="dt" sz="half" idx="10"/>
          </p:nvPr>
        </p:nvSpPr>
        <p:spPr/>
        <p:txBody>
          <a:bodyPr/>
          <a:lstStyle/>
          <a:p>
            <a:fld id="{272E1329-ECA2-4CC0-B9EF-66233B873492}" type="datetimeFigureOut">
              <a:rPr lang="en-US" smtClean="0"/>
              <a:t>8/20/2021</a:t>
            </a:fld>
            <a:endParaRPr lang="en-US"/>
          </a:p>
        </p:txBody>
      </p:sp>
      <p:sp>
        <p:nvSpPr>
          <p:cNvPr id="6" name="Footer Placeholder 5">
            <a:extLst>
              <a:ext uri="{FF2B5EF4-FFF2-40B4-BE49-F238E27FC236}">
                <a16:creationId xmlns:a16="http://schemas.microsoft.com/office/drawing/2014/main" id="{B06AC7BE-2BD6-4BD6-8856-7B04D975EF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4D9EF8-ED6B-42DD-851D-F6D71B155FAB}"/>
              </a:ext>
            </a:extLst>
          </p:cNvPr>
          <p:cNvSpPr>
            <a:spLocks noGrp="1"/>
          </p:cNvSpPr>
          <p:nvPr>
            <p:ph type="sldNum" sz="quarter" idx="12"/>
          </p:nvPr>
        </p:nvSpPr>
        <p:spPr/>
        <p:txBody>
          <a:bodyPr/>
          <a:lstStyle/>
          <a:p>
            <a:fld id="{AE51D4C7-A4DE-4FBD-90A2-B2A2B094632A}" type="slidenum">
              <a:rPr lang="en-US" smtClean="0"/>
              <a:t>‹#›</a:t>
            </a:fld>
            <a:endParaRPr lang="en-US"/>
          </a:p>
        </p:txBody>
      </p:sp>
      <p:sp>
        <p:nvSpPr>
          <p:cNvPr id="8" name="Rectangle 7">
            <a:extLst>
              <a:ext uri="{FF2B5EF4-FFF2-40B4-BE49-F238E27FC236}">
                <a16:creationId xmlns:a16="http://schemas.microsoft.com/office/drawing/2014/main" id="{FFC45E6D-2E4C-407B-ABE9-9BEF3E7F0C81}"/>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ight Triangle 8">
            <a:extLst>
              <a:ext uri="{FF2B5EF4-FFF2-40B4-BE49-F238E27FC236}">
                <a16:creationId xmlns:a16="http://schemas.microsoft.com/office/drawing/2014/main" id="{69216021-F4F4-4E4F-9025-5174383EC583}"/>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0538E88E-5A8C-4884-97E8-6A789CA3D4E8}"/>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C9A75C5-0167-473F-9204-841B6E457A44}"/>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2BAFE75-B2FE-4994-A167-3246BAC69EA3}"/>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95836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4998E9-5BB9-4644-8E21-9B684D463C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EC243D-5740-401F-BF56-2DC5F08F00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B8F95B-6A5F-42FB-8751-EBD212F291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E1329-ECA2-4CC0-B9EF-66233B873492}" type="datetimeFigureOut">
              <a:rPr lang="en-US" smtClean="0"/>
              <a:t>8/20/2021</a:t>
            </a:fld>
            <a:endParaRPr lang="en-US"/>
          </a:p>
        </p:txBody>
      </p:sp>
      <p:sp>
        <p:nvSpPr>
          <p:cNvPr id="5" name="Footer Placeholder 4">
            <a:extLst>
              <a:ext uri="{FF2B5EF4-FFF2-40B4-BE49-F238E27FC236}">
                <a16:creationId xmlns:a16="http://schemas.microsoft.com/office/drawing/2014/main" id="{D60CEACD-DD30-4FA4-BC49-D516E0A92B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C22442AD-0468-4EAF-8BDC-97C71F03F9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9F50C-BE38-4BD0-BA84-9B090E1F2B9B}" type="slidenum">
              <a:rPr lang="en-US" noProof="0" smtClean="0"/>
              <a:pPr/>
              <a:t>‹#›</a:t>
            </a:fld>
            <a:endParaRPr lang="en-US" noProof="0" dirty="0"/>
          </a:p>
        </p:txBody>
      </p:sp>
    </p:spTree>
    <p:extLst>
      <p:ext uri="{BB962C8B-B14F-4D97-AF65-F5344CB8AC3E}">
        <p14:creationId xmlns:p14="http://schemas.microsoft.com/office/powerpoint/2010/main" val="306764203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4" r:id="rId16"/>
    <p:sldLayoutId id="2147483735" r:id="rId17"/>
    <p:sldLayoutId id="2147483706" r:id="rId18"/>
    <p:sldLayoutId id="2147483704" r:id="rId19"/>
    <p:sldLayoutId id="2147483710" r:id="rId20"/>
    <p:sldLayoutId id="2147483709" r:id="rId21"/>
    <p:sldLayoutId id="2147483711" r:id="rId22"/>
    <p:sldLayoutId id="2147483712" r:id="rId23"/>
    <p:sldLayoutId id="2147483713" r:id="rId24"/>
    <p:sldLayoutId id="2147483714" r:id="rId25"/>
    <p:sldLayoutId id="2147483715" r:id="rId26"/>
    <p:sldLayoutId id="2147483692" r:id="rId27"/>
    <p:sldLayoutId id="2147483697" r:id="rId28"/>
    <p:sldLayoutId id="2147483716" r:id="rId29"/>
    <p:sldLayoutId id="2147483674" r:id="rId3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fedesoriano/stroke-prediction-dataset"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5.tmp"/></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a:extLst>
              <a:ext uri="{FF2B5EF4-FFF2-40B4-BE49-F238E27FC236}">
                <a16:creationId xmlns:a16="http://schemas.microsoft.com/office/drawing/2014/main" id="{86C1D5BB-11B7-471F-BC1D-D132B54B932B}"/>
              </a:ext>
            </a:extLst>
          </p:cNvPr>
          <p:cNvPicPr>
            <a:picLocks noGrp="1" noChangeAspect="1"/>
          </p:cNvPicPr>
          <p:nvPr>
            <p:ph type="pic" sz="quarter" idx="13"/>
          </p:nvPr>
        </p:nvPicPr>
        <p:blipFill rotWithShape="1">
          <a:blip r:embed="rId3"/>
          <a:stretch>
            <a:fillRect/>
          </a:stretch>
        </p:blipFill>
        <p:spPr>
          <a:xfrm>
            <a:off x="294198" y="1542322"/>
            <a:ext cx="5149172" cy="3773355"/>
          </a:xfrm>
        </p:spPr>
      </p:pic>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5655224" y="4029755"/>
            <a:ext cx="5629550" cy="2050218"/>
          </a:xfrm>
        </p:spPr>
        <p:txBody>
          <a:bodyPr>
            <a:normAutofit/>
          </a:bodyPr>
          <a:lstStyle/>
          <a:p>
            <a:r>
              <a:rPr lang="en-US" sz="2000" b="1" dirty="0">
                <a:solidFill>
                  <a:schemeClr val="tx1">
                    <a:lumMod val="85000"/>
                    <a:lumOff val="15000"/>
                  </a:schemeClr>
                </a:solidFill>
                <a:latin typeface="Arial" panose="020B0604020202020204" pitchFamily="34" charset="0"/>
                <a:cs typeface="Arial" panose="020B0604020202020204" pitchFamily="34" charset="0"/>
              </a:rPr>
              <a:t>GVHD     : 	</a:t>
            </a:r>
            <a:r>
              <a:rPr lang="en-US" sz="2000" dirty="0" err="1">
                <a:solidFill>
                  <a:schemeClr val="tx1">
                    <a:lumMod val="85000"/>
                    <a:lumOff val="15000"/>
                  </a:schemeClr>
                </a:solidFill>
                <a:latin typeface="Arial" panose="020B0604020202020204" pitchFamily="34" charset="0"/>
                <a:cs typeface="Arial" panose="020B0604020202020204" pitchFamily="34" charset="0"/>
              </a:rPr>
              <a:t>ThS</a:t>
            </a:r>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US" sz="2000" dirty="0" err="1">
                <a:solidFill>
                  <a:schemeClr val="tx1">
                    <a:lumMod val="85000"/>
                    <a:lumOff val="15000"/>
                  </a:schemeClr>
                </a:solidFill>
                <a:latin typeface="Arial" panose="020B0604020202020204" pitchFamily="34" charset="0"/>
                <a:cs typeface="Arial" panose="020B0604020202020204" pitchFamily="34" charset="0"/>
              </a:rPr>
              <a:t>Bùi</a:t>
            </a:r>
            <a:r>
              <a:rPr lang="en-US" sz="2000" dirty="0">
                <a:solidFill>
                  <a:schemeClr val="tx1">
                    <a:lumMod val="85000"/>
                    <a:lumOff val="15000"/>
                  </a:schemeClr>
                </a:solidFill>
                <a:latin typeface="Arial" panose="020B0604020202020204" pitchFamily="34" charset="0"/>
                <a:cs typeface="Arial" panose="020B0604020202020204" pitchFamily="34" charset="0"/>
              </a:rPr>
              <a:t> Thanh </a:t>
            </a:r>
            <a:r>
              <a:rPr lang="en-US" sz="2000" dirty="0" err="1">
                <a:solidFill>
                  <a:schemeClr val="tx1">
                    <a:lumMod val="85000"/>
                    <a:lumOff val="15000"/>
                  </a:schemeClr>
                </a:solidFill>
                <a:latin typeface="Arial" panose="020B0604020202020204" pitchFamily="34" charset="0"/>
                <a:cs typeface="Arial" panose="020B0604020202020204" pitchFamily="34" charset="0"/>
              </a:rPr>
              <a:t>Khiết</a:t>
            </a:r>
            <a:endParaRPr lang="en-US" sz="2000" dirty="0">
              <a:solidFill>
                <a:schemeClr val="tx1">
                  <a:lumMod val="85000"/>
                  <a:lumOff val="15000"/>
                </a:schemeClr>
              </a:solidFill>
              <a:latin typeface="Arial" panose="020B0604020202020204" pitchFamily="34" charset="0"/>
              <a:cs typeface="Arial" panose="020B0604020202020204" pitchFamily="34" charset="0"/>
            </a:endParaRPr>
          </a:p>
          <a:p>
            <a:r>
              <a:rPr lang="en-US" sz="2000" b="1" dirty="0" err="1">
                <a:solidFill>
                  <a:schemeClr val="tx1">
                    <a:lumMod val="85000"/>
                    <a:lumOff val="15000"/>
                  </a:schemeClr>
                </a:solidFill>
                <a:latin typeface="Arial" panose="020B0604020202020204" pitchFamily="34" charset="0"/>
                <a:cs typeface="Arial" panose="020B0604020202020204" pitchFamily="34" charset="0"/>
              </a:rPr>
              <a:t>Nhóm</a:t>
            </a:r>
            <a:r>
              <a:rPr lang="en-US" sz="2000" b="1" dirty="0">
                <a:solidFill>
                  <a:schemeClr val="tx1">
                    <a:lumMod val="85000"/>
                    <a:lumOff val="15000"/>
                  </a:schemeClr>
                </a:solidFill>
                <a:latin typeface="Arial" panose="020B0604020202020204" pitchFamily="34" charset="0"/>
                <a:cs typeface="Arial" panose="020B0604020202020204" pitchFamily="34" charset="0"/>
              </a:rPr>
              <a:t> TH:	</a:t>
            </a:r>
            <a:r>
              <a:rPr lang="en-US" sz="2000" dirty="0" err="1">
                <a:solidFill>
                  <a:schemeClr val="tx1">
                    <a:lumMod val="85000"/>
                    <a:lumOff val="15000"/>
                  </a:schemeClr>
                </a:solidFill>
                <a:latin typeface="Arial" panose="020B0604020202020204" pitchFamily="34" charset="0"/>
                <a:cs typeface="Arial" panose="020B0604020202020204" pitchFamily="34" charset="0"/>
              </a:rPr>
              <a:t>Nhóm</a:t>
            </a:r>
            <a:r>
              <a:rPr lang="en-US" sz="2000" dirty="0">
                <a:solidFill>
                  <a:schemeClr val="tx1">
                    <a:lumMod val="85000"/>
                    <a:lumOff val="15000"/>
                  </a:schemeClr>
                </a:solidFill>
                <a:latin typeface="Arial" panose="020B0604020202020204" pitchFamily="34" charset="0"/>
                <a:cs typeface="Arial" panose="020B0604020202020204" pitchFamily="34" charset="0"/>
              </a:rPr>
              <a:t> 13</a:t>
            </a:r>
          </a:p>
          <a:p>
            <a:r>
              <a:rPr lang="en-US" sz="2000" b="1" dirty="0">
                <a:solidFill>
                  <a:schemeClr val="tx1">
                    <a:lumMod val="85000"/>
                    <a:lumOff val="15000"/>
                  </a:schemeClr>
                </a:solidFill>
                <a:latin typeface="Arial" panose="020B0604020202020204" pitchFamily="34" charset="0"/>
                <a:cs typeface="Arial" panose="020B0604020202020204" pitchFamily="34" charset="0"/>
              </a:rPr>
              <a:t>SVTH	     :  	</a:t>
            </a:r>
            <a:r>
              <a:rPr lang="en-US" sz="2000" dirty="0">
                <a:solidFill>
                  <a:schemeClr val="tx1">
                    <a:lumMod val="85000"/>
                    <a:lumOff val="15000"/>
                  </a:schemeClr>
                </a:solidFill>
                <a:latin typeface="Arial" panose="020B0604020202020204" pitchFamily="34" charset="0"/>
                <a:cs typeface="Arial" panose="020B0604020202020204" pitchFamily="34" charset="0"/>
              </a:rPr>
              <a:t>Lê Sỹ Duy</a:t>
            </a:r>
          </a:p>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US" sz="2000" dirty="0" err="1">
                <a:solidFill>
                  <a:schemeClr val="tx1">
                    <a:lumMod val="85000"/>
                    <a:lumOff val="15000"/>
                  </a:schemeClr>
                </a:solidFill>
                <a:latin typeface="Arial" panose="020B0604020202020204" pitchFamily="34" charset="0"/>
                <a:cs typeface="Arial" panose="020B0604020202020204" pitchFamily="34" charset="0"/>
              </a:rPr>
              <a:t>Hồ</a:t>
            </a:r>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US" sz="2000" dirty="0" err="1">
                <a:solidFill>
                  <a:schemeClr val="tx1">
                    <a:lumMod val="85000"/>
                    <a:lumOff val="15000"/>
                  </a:schemeClr>
                </a:solidFill>
                <a:latin typeface="Arial" panose="020B0604020202020204" pitchFamily="34" charset="0"/>
                <a:cs typeface="Arial" panose="020B0604020202020204" pitchFamily="34" charset="0"/>
              </a:rPr>
              <a:t>Phương</a:t>
            </a:r>
            <a:r>
              <a:rPr lang="en-US" sz="2000" dirty="0">
                <a:solidFill>
                  <a:schemeClr val="tx1">
                    <a:lumMod val="85000"/>
                    <a:lumOff val="15000"/>
                  </a:schemeClr>
                </a:solidFill>
                <a:latin typeface="Arial" panose="020B0604020202020204" pitchFamily="34" charset="0"/>
                <a:cs typeface="Arial" panose="020B0604020202020204" pitchFamily="34" charset="0"/>
              </a:rPr>
              <a:t> Chi</a:t>
            </a:r>
          </a:p>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US" sz="2000" dirty="0" err="1">
                <a:solidFill>
                  <a:schemeClr val="tx1">
                    <a:lumMod val="85000"/>
                    <a:lumOff val="15000"/>
                  </a:schemeClr>
                </a:solidFill>
                <a:latin typeface="Arial" panose="020B0604020202020204" pitchFamily="34" charset="0"/>
                <a:cs typeface="Arial" panose="020B0604020202020204" pitchFamily="34" charset="0"/>
              </a:rPr>
              <a:t>Trần</a:t>
            </a:r>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US" sz="2000" dirty="0" err="1">
                <a:solidFill>
                  <a:schemeClr val="tx1">
                    <a:lumMod val="85000"/>
                    <a:lumOff val="15000"/>
                  </a:schemeClr>
                </a:solidFill>
                <a:latin typeface="Arial" panose="020B0604020202020204" pitchFamily="34" charset="0"/>
                <a:cs typeface="Arial" panose="020B0604020202020204" pitchFamily="34" charset="0"/>
              </a:rPr>
              <a:t>Ngọc</a:t>
            </a:r>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US" sz="2000" dirty="0" err="1">
                <a:solidFill>
                  <a:schemeClr val="tx1">
                    <a:lumMod val="85000"/>
                    <a:lumOff val="15000"/>
                  </a:schemeClr>
                </a:solidFill>
                <a:latin typeface="Arial" panose="020B0604020202020204" pitchFamily="34" charset="0"/>
                <a:cs typeface="Arial" panose="020B0604020202020204" pitchFamily="34" charset="0"/>
              </a:rPr>
              <a:t>Hoài</a:t>
            </a:r>
            <a:endParaRPr lang="en-US" sz="2000" dirty="0">
              <a:solidFill>
                <a:schemeClr val="tx1">
                  <a:lumMod val="85000"/>
                  <a:lumOff val="15000"/>
                </a:schemeClr>
              </a:solidFill>
              <a:latin typeface="Arial" panose="020B0604020202020204" pitchFamily="34" charset="0"/>
              <a:cs typeface="Arial" panose="020B0604020202020204" pitchFamily="34" charset="0"/>
            </a:endParaRPr>
          </a:p>
          <a:p>
            <a:endParaRPr lang="en-US" sz="20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FC9A1C71-347B-44A9-88B4-692D9731582D}"/>
              </a:ext>
            </a:extLst>
          </p:cNvPr>
          <p:cNvSpPr txBox="1"/>
          <p:nvPr/>
        </p:nvSpPr>
        <p:spPr>
          <a:xfrm>
            <a:off x="2357842" y="4029755"/>
            <a:ext cx="206520" cy="352998"/>
          </a:xfrm>
          <a:prstGeom prst="rect">
            <a:avLst/>
          </a:prstGeom>
          <a:noFill/>
        </p:spPr>
        <p:txBody>
          <a:bodyPr wrap="none" rtlCol="0">
            <a:spAutoFit/>
          </a:bodyPr>
          <a:lstStyle/>
          <a:p>
            <a:endParaRPr lang="en-US" sz="1400" dirty="0">
              <a:solidFill>
                <a:schemeClr val="bg1"/>
              </a:solidFill>
              <a:latin typeface="Calibri Light" panose="020F0302020204030204" pitchFamily="34" charset="0"/>
              <a:cs typeface="Calibri Light" panose="020F0302020204030204" pitchFamily="34" charset="0"/>
            </a:endParaRPr>
          </a:p>
        </p:txBody>
      </p:sp>
      <p:sp>
        <p:nvSpPr>
          <p:cNvPr id="4" name="AutoShape 2" descr="Kết quả hình ảnh cho FPT SOFTWARE">
            <a:extLst>
              <a:ext uri="{FF2B5EF4-FFF2-40B4-BE49-F238E27FC236}">
                <a16:creationId xmlns:a16="http://schemas.microsoft.com/office/drawing/2014/main" id="{B94C9C7B-C4B9-4B51-B8DB-075DFCA5CA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itle 1">
            <a:extLst>
              <a:ext uri="{FF2B5EF4-FFF2-40B4-BE49-F238E27FC236}">
                <a16:creationId xmlns:a16="http://schemas.microsoft.com/office/drawing/2014/main" id="{F6314B49-86A2-4115-8FF2-440B159222A6}"/>
              </a:ext>
            </a:extLst>
          </p:cNvPr>
          <p:cNvSpPr txBox="1">
            <a:spLocks/>
          </p:cNvSpPr>
          <p:nvPr/>
        </p:nvSpPr>
        <p:spPr>
          <a:xfrm>
            <a:off x="5655224" y="1542322"/>
            <a:ext cx="6353898" cy="205021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300" b="1" kern="1200">
                <a:solidFill>
                  <a:schemeClr val="accent1"/>
                </a:solidFill>
                <a:latin typeface="+mj-lt"/>
                <a:ea typeface="+mj-ea"/>
                <a:cs typeface="+mj-cs"/>
              </a:defRPr>
            </a:lvl1pPr>
          </a:lstStyle>
          <a:p>
            <a:pPr>
              <a:lnSpc>
                <a:spcPct val="115000"/>
              </a:lnSpc>
              <a:spcAft>
                <a:spcPts val="800"/>
              </a:spcAft>
            </a:pPr>
            <a:endParaRPr lang="en-US" sz="3600" b="1" dirty="0">
              <a:solidFill>
                <a:schemeClr val="tx1">
                  <a:lumMod val="85000"/>
                  <a:lumOff val="15000"/>
                </a:schemeClr>
              </a:solidFill>
              <a:effectLst/>
              <a:ea typeface="Calibri" panose="020F0502020204030204" pitchFamily="34" charset="0"/>
              <a:cs typeface="Times New Roman" panose="02020603050405020304" pitchFamily="18" charset="0"/>
            </a:endParaRPr>
          </a:p>
          <a:p>
            <a:pPr>
              <a:lnSpc>
                <a:spcPct val="115000"/>
              </a:lnSpc>
              <a:spcAft>
                <a:spcPts val="800"/>
              </a:spcAft>
            </a:pPr>
            <a:endParaRPr lang="en-US" sz="3600" dirty="0">
              <a:solidFill>
                <a:schemeClr val="tx1">
                  <a:lumMod val="85000"/>
                  <a:lumOff val="15000"/>
                </a:schemeClr>
              </a:solidFill>
              <a:ea typeface="Calibri" panose="020F0502020204030204" pitchFamily="34" charset="0"/>
              <a:cs typeface="Times New Roman" panose="02020603050405020304" pitchFamily="18" charset="0"/>
            </a:endParaRPr>
          </a:p>
          <a:p>
            <a:pPr>
              <a:lnSpc>
                <a:spcPct val="115000"/>
              </a:lnSpc>
              <a:spcAft>
                <a:spcPts val="800"/>
              </a:spcAft>
            </a:pPr>
            <a:r>
              <a:rPr lang="en-US" sz="3600" b="1" dirty="0" err="1">
                <a:solidFill>
                  <a:schemeClr val="tx1">
                    <a:lumMod val="85000"/>
                    <a:lumOff val="15000"/>
                  </a:schemeClr>
                </a:solidFill>
                <a:effectLst/>
                <a:ea typeface="Calibri" panose="020F0502020204030204" pitchFamily="34" charset="0"/>
                <a:cs typeface="Times New Roman" panose="02020603050405020304" pitchFamily="18" charset="0"/>
              </a:rPr>
              <a:t>Đề</a:t>
            </a:r>
            <a:r>
              <a:rPr lang="en-US" sz="3600" b="1" dirty="0">
                <a:solidFill>
                  <a:schemeClr val="tx1">
                    <a:lumMod val="85000"/>
                    <a:lumOff val="15000"/>
                  </a:schemeClr>
                </a:solidFill>
                <a:effectLst/>
                <a:ea typeface="Calibri" panose="020F0502020204030204" pitchFamily="34" charset="0"/>
                <a:cs typeface="Times New Roman" panose="02020603050405020304" pitchFamily="18" charset="0"/>
              </a:rPr>
              <a:t> </a:t>
            </a:r>
            <a:r>
              <a:rPr lang="en-US" sz="3600" b="1" dirty="0" err="1">
                <a:solidFill>
                  <a:schemeClr val="tx1">
                    <a:lumMod val="85000"/>
                    <a:lumOff val="15000"/>
                  </a:schemeClr>
                </a:solidFill>
                <a:effectLst/>
                <a:ea typeface="Calibri" panose="020F0502020204030204" pitchFamily="34" charset="0"/>
                <a:cs typeface="Times New Roman" panose="02020603050405020304" pitchFamily="18" charset="0"/>
              </a:rPr>
              <a:t>tài</a:t>
            </a:r>
            <a:endParaRPr lang="en-US" sz="3600" b="1" dirty="0">
              <a:solidFill>
                <a:schemeClr val="tx1">
                  <a:lumMod val="85000"/>
                  <a:lumOff val="15000"/>
                </a:schemeClr>
              </a:solidFill>
              <a:effectLst/>
              <a:ea typeface="Calibri" panose="020F0502020204030204" pitchFamily="34" charset="0"/>
              <a:cs typeface="Times New Roman" panose="02020603050405020304" pitchFamily="18" charset="0"/>
            </a:endParaRPr>
          </a:p>
          <a:p>
            <a:pPr>
              <a:lnSpc>
                <a:spcPct val="115000"/>
              </a:lnSpc>
              <a:spcAft>
                <a:spcPts val="800"/>
              </a:spcAft>
            </a:pPr>
            <a:r>
              <a:rPr lang="en-US" sz="3400" b="0" dirty="0">
                <a:solidFill>
                  <a:schemeClr val="tx1">
                    <a:lumMod val="85000"/>
                    <a:lumOff val="15000"/>
                  </a:schemeClr>
                </a:solidFill>
                <a:effectLst/>
                <a:ea typeface="Calibri" panose="020F0502020204030204" pitchFamily="34" charset="0"/>
                <a:cs typeface="Times New Roman" panose="02020603050405020304" pitchFamily="18" charset="0"/>
              </a:rPr>
              <a:t>XÁC ĐỊNH TÌNH TRẠNG ĐỘT QUỴ DỰA TRÊN CÁC YẾU TỐ SỬ DỤNG MÔ HÌNH CÂY QUYẾT ĐỊNH</a:t>
            </a:r>
          </a:p>
        </p:txBody>
      </p:sp>
    </p:spTree>
    <p:extLst>
      <p:ext uri="{BB962C8B-B14F-4D97-AF65-F5344CB8AC3E}">
        <p14:creationId xmlns:p14="http://schemas.microsoft.com/office/powerpoint/2010/main" val="3980699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6">
            <a:extLst>
              <a:ext uri="{FF2B5EF4-FFF2-40B4-BE49-F238E27FC236}">
                <a16:creationId xmlns:a16="http://schemas.microsoft.com/office/drawing/2014/main" id="{66C3B78B-69A1-42CA-B331-28656475BD27}"/>
              </a:ext>
            </a:extLst>
          </p:cNvPr>
          <p:cNvSpPr txBox="1">
            <a:spLocks/>
          </p:cNvSpPr>
          <p:nvPr/>
        </p:nvSpPr>
        <p:spPr>
          <a:xfrm>
            <a:off x="346482" y="962107"/>
            <a:ext cx="7588920" cy="3826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100" dirty="0">
                <a:latin typeface="Tahoma (Body)"/>
              </a:rPr>
              <a:t>4.1 </a:t>
            </a:r>
            <a:r>
              <a:rPr lang="en-US" sz="2100" dirty="0" err="1">
                <a:latin typeface="Tahoma (Body)"/>
              </a:rPr>
              <a:t>Kết</a:t>
            </a:r>
            <a:r>
              <a:rPr lang="en-US" sz="2100" dirty="0">
                <a:latin typeface="Tahoma (Body)"/>
              </a:rPr>
              <a:t> </a:t>
            </a:r>
            <a:r>
              <a:rPr lang="en-US" sz="2100" dirty="0" err="1">
                <a:latin typeface="Tahoma (Body)"/>
              </a:rPr>
              <a:t>quả</a:t>
            </a:r>
            <a:r>
              <a:rPr lang="en-US" sz="2100" dirty="0">
                <a:latin typeface="Tahoma (Body)"/>
              </a:rPr>
              <a:t> </a:t>
            </a:r>
            <a:r>
              <a:rPr lang="en-US" sz="2100" dirty="0" err="1">
                <a:latin typeface="Tahoma (Body)"/>
              </a:rPr>
              <a:t>đạt</a:t>
            </a:r>
            <a:r>
              <a:rPr lang="en-US" sz="2100" dirty="0">
                <a:latin typeface="Tahoma (Body)"/>
              </a:rPr>
              <a:t> </a:t>
            </a:r>
            <a:r>
              <a:rPr lang="en-US" sz="2100" dirty="0" err="1">
                <a:latin typeface="Tahoma (Body)"/>
              </a:rPr>
              <a:t>được</a:t>
            </a:r>
            <a:endParaRPr lang="en-US" sz="2100" dirty="0">
              <a:latin typeface="Tahoma (Body)"/>
            </a:endParaRPr>
          </a:p>
        </p:txBody>
      </p:sp>
      <p:sp>
        <p:nvSpPr>
          <p:cNvPr id="10" name="Content Placeholder 6">
            <a:extLst>
              <a:ext uri="{FF2B5EF4-FFF2-40B4-BE49-F238E27FC236}">
                <a16:creationId xmlns:a16="http://schemas.microsoft.com/office/drawing/2014/main" id="{B3980148-5FC5-4F6C-BE4F-F583C9C0457D}"/>
              </a:ext>
            </a:extLst>
          </p:cNvPr>
          <p:cNvSpPr txBox="1">
            <a:spLocks/>
          </p:cNvSpPr>
          <p:nvPr/>
        </p:nvSpPr>
        <p:spPr>
          <a:xfrm>
            <a:off x="346482" y="2027582"/>
            <a:ext cx="4957033" cy="4285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ClrTx/>
            </a:pPr>
            <a:r>
              <a:rPr lang="vi-VN" sz="1600" b="0" i="0" dirty="0">
                <a:solidFill>
                  <a:srgbClr val="000000"/>
                </a:solidFill>
                <a:effectLst/>
                <a:latin typeface="Arial" panose="020B0604020202020204" pitchFamily="34" charset="0"/>
                <a:cs typeface="Arial" panose="020B0604020202020204" pitchFamily="34" charset="0"/>
              </a:rPr>
              <a:t>Xây dựng được ứng dụng hiển thị cây quyết định dựa trên ngôn ng</a:t>
            </a:r>
            <a:r>
              <a:rPr lang="en-US" sz="1600" b="0" i="0" dirty="0">
                <a:solidFill>
                  <a:srgbClr val="000000"/>
                </a:solidFill>
                <a:effectLst/>
                <a:latin typeface="Arial" panose="020B0604020202020204" pitchFamily="34" charset="0"/>
                <a:cs typeface="Arial" panose="020B0604020202020204" pitchFamily="34" charset="0"/>
              </a:rPr>
              <a:t>ữ</a:t>
            </a:r>
            <a:r>
              <a:rPr lang="vi-VN" sz="1600" b="0" i="0" dirty="0">
                <a:solidFill>
                  <a:srgbClr val="000000"/>
                </a:solidFill>
                <a:effectLst/>
                <a:latin typeface="Arial" panose="020B0604020202020204" pitchFamily="34" charset="0"/>
                <a:cs typeface="Arial" panose="020B0604020202020204" pitchFamily="34" charset="0"/>
              </a:rPr>
              <a:t> C#.</a:t>
            </a:r>
            <a:endParaRPr lang="en-US" sz="1600" b="0" i="0" dirty="0">
              <a:solidFill>
                <a:srgbClr val="000000"/>
              </a:solidFill>
              <a:effectLst/>
              <a:latin typeface="Arial" panose="020B0604020202020204" pitchFamily="34" charset="0"/>
              <a:cs typeface="Arial" panose="020B0604020202020204" pitchFamily="34" charset="0"/>
            </a:endParaRPr>
          </a:p>
          <a:p>
            <a:pPr algn="just">
              <a:lnSpc>
                <a:spcPct val="100000"/>
              </a:lnSpc>
              <a:buClrTx/>
            </a:pPr>
            <a:r>
              <a:rPr lang="vi-VN" sz="1600" b="0" i="0" dirty="0">
                <a:solidFill>
                  <a:srgbClr val="000000"/>
                </a:solidFill>
                <a:effectLst/>
                <a:latin typeface="Arial" panose="020B0604020202020204" pitchFamily="34" charset="0"/>
                <a:cs typeface="Arial" panose="020B0604020202020204" pitchFamily="34" charset="0"/>
              </a:rPr>
              <a:t>Tìm hiểu được về các phương pháp xác định và cách tính toán bằng giải thuật ID3.</a:t>
            </a:r>
          </a:p>
          <a:p>
            <a:pPr algn="just">
              <a:lnSpc>
                <a:spcPct val="100000"/>
              </a:lnSpc>
              <a:buClrTx/>
            </a:pPr>
            <a:r>
              <a:rPr lang="vi-VN" sz="1600" b="0" i="0" dirty="0">
                <a:solidFill>
                  <a:srgbClr val="000000"/>
                </a:solidFill>
                <a:effectLst/>
                <a:latin typeface="Arial" panose="020B0604020202020204" pitchFamily="34" charset="0"/>
                <a:cs typeface="Arial" panose="020B0604020202020204" pitchFamily="34" charset="0"/>
              </a:rPr>
              <a:t>Xử lý được các nguồn dữ liệu và làm sạch.</a:t>
            </a:r>
          </a:p>
          <a:p>
            <a:pPr algn="just">
              <a:lnSpc>
                <a:spcPct val="100000"/>
              </a:lnSpc>
              <a:buClrTx/>
            </a:pPr>
            <a:r>
              <a:rPr lang="vi-VN" sz="1600" b="0" i="0" dirty="0">
                <a:solidFill>
                  <a:srgbClr val="000000"/>
                </a:solidFill>
                <a:effectLst/>
                <a:latin typeface="Arial" panose="020B0604020202020204" pitchFamily="34" charset="0"/>
                <a:cs typeface="Arial" panose="020B0604020202020204" pitchFamily="34" charset="0"/>
              </a:rPr>
              <a:t>Tìm hiểu được một số phương pháp máy học như ID3, </a:t>
            </a:r>
            <a:r>
              <a:rPr lang="en-US" sz="1600" b="0" dirty="0">
                <a:solidFill>
                  <a:schemeClr val="tx1"/>
                </a:solidFill>
                <a:latin typeface="Tahoma (Body)"/>
                <a:cs typeface="Times New Roman" panose="02020603050405020304" pitchFamily="18" charset="0"/>
              </a:rPr>
              <a:t>C4.5</a:t>
            </a:r>
            <a:r>
              <a:rPr lang="en-US" sz="1600" dirty="0">
                <a:solidFill>
                  <a:srgbClr val="000000"/>
                </a:solidFill>
                <a:latin typeface="Arial" panose="020B0604020202020204" pitchFamily="34" charset="0"/>
                <a:cs typeface="Arial" panose="020B0604020202020204" pitchFamily="34" charset="0"/>
              </a:rPr>
              <a:t>,…</a:t>
            </a:r>
            <a:endParaRPr lang="vi-VN" sz="1600" b="0" i="0" dirty="0">
              <a:solidFill>
                <a:srgbClr val="000000"/>
              </a:solidFill>
              <a:effectLst/>
              <a:latin typeface="Arial" panose="020B0604020202020204" pitchFamily="34" charset="0"/>
              <a:cs typeface="Arial" panose="020B0604020202020204" pitchFamily="34" charset="0"/>
            </a:endParaRPr>
          </a:p>
        </p:txBody>
      </p:sp>
      <p:sp>
        <p:nvSpPr>
          <p:cNvPr id="11" name="AutoShape 2">
            <a:extLst>
              <a:ext uri="{FF2B5EF4-FFF2-40B4-BE49-F238E27FC236}">
                <a16:creationId xmlns:a16="http://schemas.microsoft.com/office/drawing/2014/main" id="{F149B81B-B878-42DE-913F-99728CCCAA50}"/>
              </a:ext>
            </a:extLst>
          </p:cNvPr>
          <p:cNvSpPr>
            <a:spLocks noChangeAspect="1" noChangeArrowheads="1"/>
          </p:cNvSpPr>
          <p:nvPr/>
        </p:nvSpPr>
        <p:spPr bwMode="auto">
          <a:xfrm>
            <a:off x="5951552" y="34764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4">
            <a:extLst>
              <a:ext uri="{FF2B5EF4-FFF2-40B4-BE49-F238E27FC236}">
                <a16:creationId xmlns:a16="http://schemas.microsoft.com/office/drawing/2014/main" id="{F2FAE7A3-C232-4AA3-82D0-8A457DF50357}"/>
              </a:ext>
            </a:extLst>
          </p:cNvPr>
          <p:cNvSpPr>
            <a:spLocks noChangeAspect="1" noChangeArrowheads="1"/>
          </p:cNvSpPr>
          <p:nvPr/>
        </p:nvSpPr>
        <p:spPr bwMode="auto">
          <a:xfrm>
            <a:off x="6103952" y="36288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ight Triangle 13">
            <a:extLst>
              <a:ext uri="{FF2B5EF4-FFF2-40B4-BE49-F238E27FC236}">
                <a16:creationId xmlns:a16="http://schemas.microsoft.com/office/drawing/2014/main" id="{BB9DBA61-0833-4213-AD76-95594E2B6149}"/>
              </a:ext>
            </a:extLst>
          </p:cNvPr>
          <p:cNvSpPr/>
          <p:nvPr/>
        </p:nvSpPr>
        <p:spPr>
          <a:xfrm rot="10800000">
            <a:off x="5303517" y="-5"/>
            <a:ext cx="1781093" cy="962112"/>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3B3A3B-D42C-477D-B5D9-238F61FC5035}"/>
              </a:ext>
            </a:extLst>
          </p:cNvPr>
          <p:cNvSpPr/>
          <p:nvPr/>
        </p:nvSpPr>
        <p:spPr>
          <a:xfrm>
            <a:off x="7084611" y="0"/>
            <a:ext cx="5107390" cy="96210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3">
            <a:extLst>
              <a:ext uri="{FF2B5EF4-FFF2-40B4-BE49-F238E27FC236}">
                <a16:creationId xmlns:a16="http://schemas.microsoft.com/office/drawing/2014/main" id="{980FA3F0-D914-4BB1-9D41-ED99289D784C}"/>
              </a:ext>
            </a:extLst>
          </p:cNvPr>
          <p:cNvSpPr txBox="1">
            <a:spLocks/>
          </p:cNvSpPr>
          <p:nvPr/>
        </p:nvSpPr>
        <p:spPr>
          <a:xfrm>
            <a:off x="6877878" y="-1"/>
            <a:ext cx="5314122" cy="96210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err="1">
                <a:solidFill>
                  <a:schemeClr val="bg1"/>
                </a:solidFill>
              </a:rPr>
              <a:t>Chương</a:t>
            </a:r>
            <a:r>
              <a:rPr lang="en-US" sz="4000" b="1" dirty="0">
                <a:solidFill>
                  <a:schemeClr val="bg1"/>
                </a:solidFill>
              </a:rPr>
              <a:t> 4. </a:t>
            </a:r>
            <a:r>
              <a:rPr lang="en-US" sz="4000" b="1" dirty="0" err="1">
                <a:solidFill>
                  <a:schemeClr val="bg1"/>
                </a:solidFill>
              </a:rPr>
              <a:t>Kết</a:t>
            </a:r>
            <a:r>
              <a:rPr lang="en-US" sz="4000" b="1" dirty="0">
                <a:solidFill>
                  <a:schemeClr val="bg1"/>
                </a:solidFill>
              </a:rPr>
              <a:t> </a:t>
            </a:r>
            <a:r>
              <a:rPr lang="en-US" sz="4000" b="1" dirty="0" err="1">
                <a:solidFill>
                  <a:schemeClr val="bg1"/>
                </a:solidFill>
              </a:rPr>
              <a:t>luận</a:t>
            </a:r>
            <a:endParaRPr lang="en-US" sz="4000" b="1" dirty="0">
              <a:solidFill>
                <a:schemeClr val="bg1"/>
              </a:solidFill>
              <a:highlight>
                <a:srgbClr val="FFFF00"/>
              </a:highlight>
            </a:endParaRPr>
          </a:p>
        </p:txBody>
      </p:sp>
      <p:cxnSp>
        <p:nvCxnSpPr>
          <p:cNvPr id="18" name="Straight Connector 17">
            <a:extLst>
              <a:ext uri="{FF2B5EF4-FFF2-40B4-BE49-F238E27FC236}">
                <a16:creationId xmlns:a16="http://schemas.microsoft.com/office/drawing/2014/main" id="{830DF0A7-E04A-41D1-8788-48C690CCD1BB}"/>
              </a:ext>
            </a:extLst>
          </p:cNvPr>
          <p:cNvCxnSpPr/>
          <p:nvPr/>
        </p:nvCxnSpPr>
        <p:spPr>
          <a:xfrm>
            <a:off x="5435921" y="1310652"/>
            <a:ext cx="0" cy="4941116"/>
          </a:xfrm>
          <a:prstGeom prst="line">
            <a:avLst/>
          </a:prstGeom>
          <a:ln>
            <a:solidFill>
              <a:srgbClr val="00B050"/>
            </a:solidFill>
          </a:ln>
        </p:spPr>
        <p:style>
          <a:lnRef idx="3">
            <a:schemeClr val="accent2"/>
          </a:lnRef>
          <a:fillRef idx="0">
            <a:schemeClr val="accent2"/>
          </a:fillRef>
          <a:effectRef idx="2">
            <a:schemeClr val="accent2"/>
          </a:effectRef>
          <a:fontRef idx="minor">
            <a:schemeClr val="tx1"/>
          </a:fontRef>
        </p:style>
      </p:cxnSp>
      <p:sp>
        <p:nvSpPr>
          <p:cNvPr id="21" name="Content Placeholder 6">
            <a:extLst>
              <a:ext uri="{FF2B5EF4-FFF2-40B4-BE49-F238E27FC236}">
                <a16:creationId xmlns:a16="http://schemas.microsoft.com/office/drawing/2014/main" id="{D4F2CCE3-69CE-4F7D-959B-94A97DF840F0}"/>
              </a:ext>
            </a:extLst>
          </p:cNvPr>
          <p:cNvSpPr txBox="1">
            <a:spLocks/>
          </p:cNvSpPr>
          <p:nvPr/>
        </p:nvSpPr>
        <p:spPr>
          <a:xfrm>
            <a:off x="1494845" y="1494844"/>
            <a:ext cx="2584174" cy="382691"/>
          </a:xfrm>
          <a:prstGeom prst="rect">
            <a:avLst/>
          </a:prstGeom>
          <a:solidFill>
            <a:srgbClr val="0DC0FF"/>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600" b="0" i="0" dirty="0" err="1">
                <a:solidFill>
                  <a:srgbClr val="000000"/>
                </a:solidFill>
                <a:effectLst/>
                <a:latin typeface="Arial" panose="020B0604020202020204" pitchFamily="34" charset="0"/>
                <a:cs typeface="Arial" panose="020B0604020202020204" pitchFamily="34" charset="0"/>
              </a:rPr>
              <a:t>Kết</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qu</a:t>
            </a:r>
            <a:r>
              <a:rPr lang="en-US" sz="1600" dirty="0" err="1">
                <a:solidFill>
                  <a:srgbClr val="000000"/>
                </a:solidFill>
                <a:latin typeface="Arial" panose="020B0604020202020204" pitchFamily="34" charset="0"/>
                <a:cs typeface="Arial" panose="020B0604020202020204" pitchFamily="34" charset="0"/>
              </a:rPr>
              <a:t>ả</a:t>
            </a:r>
            <a:endParaRPr lang="vi-VN" sz="1600" b="0" i="0" dirty="0">
              <a:solidFill>
                <a:srgbClr val="000000"/>
              </a:solidFill>
              <a:effectLst/>
              <a:latin typeface="Arial" panose="020B0604020202020204" pitchFamily="34" charset="0"/>
              <a:cs typeface="Arial" panose="020B0604020202020204" pitchFamily="34" charset="0"/>
            </a:endParaRPr>
          </a:p>
        </p:txBody>
      </p:sp>
      <p:sp>
        <p:nvSpPr>
          <p:cNvPr id="22" name="Content Placeholder 6">
            <a:extLst>
              <a:ext uri="{FF2B5EF4-FFF2-40B4-BE49-F238E27FC236}">
                <a16:creationId xmlns:a16="http://schemas.microsoft.com/office/drawing/2014/main" id="{DAD43F68-760E-4BFC-BA05-D27A3815C8D0}"/>
              </a:ext>
            </a:extLst>
          </p:cNvPr>
          <p:cNvSpPr txBox="1">
            <a:spLocks/>
          </p:cNvSpPr>
          <p:nvPr/>
        </p:nvSpPr>
        <p:spPr>
          <a:xfrm>
            <a:off x="5858061" y="2027582"/>
            <a:ext cx="4957033" cy="4285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ClrTx/>
            </a:pPr>
            <a:r>
              <a:rPr lang="vi-VN" sz="1600" dirty="0">
                <a:solidFill>
                  <a:srgbClr val="000000"/>
                </a:solidFill>
                <a:latin typeface="Arial" panose="020B0604020202020204" pitchFamily="34" charset="0"/>
                <a:cs typeface="Arial" panose="020B0604020202020204" pitchFamily="34" charset="0"/>
              </a:rPr>
              <a:t>Nguồn dữ liệu về cơ bản vẫn còn ít so với mặt bằng chung.</a:t>
            </a:r>
          </a:p>
          <a:p>
            <a:pPr algn="just">
              <a:lnSpc>
                <a:spcPct val="100000"/>
              </a:lnSpc>
              <a:buClrTx/>
            </a:pPr>
            <a:r>
              <a:rPr lang="vi-VN" sz="1600" dirty="0">
                <a:solidFill>
                  <a:srgbClr val="000000"/>
                </a:solidFill>
                <a:latin typeface="Arial" panose="020B0604020202020204" pitchFamily="34" charset="0"/>
                <a:cs typeface="Arial" panose="020B0604020202020204" pitchFamily="34" charset="0"/>
              </a:rPr>
              <a:t>Giải thuật chưa tối ưu do còn thiếu kiến thức về học máy.</a:t>
            </a:r>
          </a:p>
          <a:p>
            <a:pPr marL="0" indent="0" algn="just">
              <a:lnSpc>
                <a:spcPct val="100000"/>
              </a:lnSpc>
              <a:buFont typeface="Arial" panose="020B0604020202020204" pitchFamily="34" charset="0"/>
              <a:buNone/>
            </a:pPr>
            <a:endParaRPr lang="vi-VN" sz="1600" b="0" i="0" dirty="0">
              <a:solidFill>
                <a:srgbClr val="000000"/>
              </a:solidFill>
              <a:effectLst/>
              <a:latin typeface="Arial" panose="020B0604020202020204" pitchFamily="34" charset="0"/>
              <a:cs typeface="Arial" panose="020B0604020202020204" pitchFamily="34" charset="0"/>
            </a:endParaRPr>
          </a:p>
        </p:txBody>
      </p:sp>
      <p:sp>
        <p:nvSpPr>
          <p:cNvPr id="23" name="Content Placeholder 6">
            <a:extLst>
              <a:ext uri="{FF2B5EF4-FFF2-40B4-BE49-F238E27FC236}">
                <a16:creationId xmlns:a16="http://schemas.microsoft.com/office/drawing/2014/main" id="{CE186221-31B0-4985-906D-648AD24EF5A1}"/>
              </a:ext>
            </a:extLst>
          </p:cNvPr>
          <p:cNvSpPr txBox="1">
            <a:spLocks/>
          </p:cNvSpPr>
          <p:nvPr/>
        </p:nvSpPr>
        <p:spPr>
          <a:xfrm>
            <a:off x="7084611" y="1494844"/>
            <a:ext cx="2552370" cy="382691"/>
          </a:xfrm>
          <a:prstGeom prst="rect">
            <a:avLst/>
          </a:prstGeom>
          <a:solidFill>
            <a:srgbClr val="FFFF0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600" dirty="0" err="1">
                <a:solidFill>
                  <a:srgbClr val="000000"/>
                </a:solidFill>
                <a:latin typeface="Arial" panose="020B0604020202020204" pitchFamily="34" charset="0"/>
                <a:cs typeface="Arial" panose="020B0604020202020204" pitchFamily="34" charset="0"/>
              </a:rPr>
              <a:t>Hạn</a:t>
            </a:r>
            <a:r>
              <a:rPr lang="en-US" sz="1600" dirty="0">
                <a:solidFill>
                  <a:srgbClr val="000000"/>
                </a:solidFill>
                <a:latin typeface="Arial" panose="020B0604020202020204" pitchFamily="34" charset="0"/>
                <a:cs typeface="Arial" panose="020B0604020202020204" pitchFamily="34" charset="0"/>
              </a:rPr>
              <a:t> </a:t>
            </a:r>
            <a:r>
              <a:rPr lang="en-US" sz="1600" dirty="0" err="1">
                <a:solidFill>
                  <a:srgbClr val="000000"/>
                </a:solidFill>
                <a:latin typeface="Arial" panose="020B0604020202020204" pitchFamily="34" charset="0"/>
                <a:cs typeface="Arial" panose="020B0604020202020204" pitchFamily="34" charset="0"/>
              </a:rPr>
              <a:t>chế</a:t>
            </a:r>
            <a:endParaRPr lang="vi-VN" sz="16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4507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36 Cách nói CẢM ƠN và ĐÁP LẠI LỜI CẢM ƠN trong tiếng Anh">
            <a:extLst>
              <a:ext uri="{FF2B5EF4-FFF2-40B4-BE49-F238E27FC236}">
                <a16:creationId xmlns:a16="http://schemas.microsoft.com/office/drawing/2014/main" id="{313F602C-5F6F-466A-85D2-0EFB149AB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95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096000" y="1039081"/>
            <a:ext cx="4911633" cy="1006482"/>
          </a:xfrm>
        </p:spPr>
        <p:txBody>
          <a:bodyPr/>
          <a:lstStyle/>
          <a:p>
            <a:r>
              <a:rPr lang="en-US" dirty="0" err="1">
                <a:solidFill>
                  <a:schemeClr val="tx1">
                    <a:lumMod val="85000"/>
                    <a:lumOff val="15000"/>
                  </a:schemeClr>
                </a:solidFill>
              </a:rPr>
              <a:t>Nội</a:t>
            </a:r>
            <a:r>
              <a:rPr lang="en-US" dirty="0">
                <a:solidFill>
                  <a:schemeClr val="tx1">
                    <a:lumMod val="85000"/>
                    <a:lumOff val="15000"/>
                  </a:schemeClr>
                </a:solidFill>
              </a:rPr>
              <a:t> dung </a:t>
            </a:r>
            <a:r>
              <a:rPr lang="en-US" dirty="0" err="1">
                <a:solidFill>
                  <a:schemeClr val="tx1">
                    <a:lumMod val="85000"/>
                    <a:lumOff val="15000"/>
                  </a:schemeClr>
                </a:solidFill>
              </a:rPr>
              <a:t>chính</a:t>
            </a:r>
            <a:r>
              <a:rPr lang="en-US" b="0" dirty="0" err="1">
                <a:solidFill>
                  <a:schemeClr val="accent3"/>
                </a:solidFill>
              </a:rPr>
              <a:t>r</a:t>
            </a:r>
            <a:r>
              <a:rPr lang="en-US" b="0" dirty="0"/>
              <a:t> </a:t>
            </a: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096000" y="2458764"/>
            <a:ext cx="5285306" cy="2546914"/>
          </a:xfrm>
        </p:spPr>
        <p:txBody>
          <a:bodyPr>
            <a:normAutofit/>
          </a:bodyPr>
          <a:lstStyle/>
          <a:p>
            <a:pPr marL="457200" indent="-457200">
              <a:buAutoNum type="arabicPeriod"/>
            </a:pPr>
            <a:r>
              <a:rPr lang="en-US" sz="2400" dirty="0" err="1">
                <a:solidFill>
                  <a:schemeClr val="tx1">
                    <a:lumMod val="85000"/>
                    <a:lumOff val="15000"/>
                  </a:schemeClr>
                </a:solidFill>
              </a:rPr>
              <a:t>Tổng</a:t>
            </a:r>
            <a:r>
              <a:rPr lang="en-US" sz="2400" dirty="0">
                <a:solidFill>
                  <a:schemeClr val="tx1">
                    <a:lumMod val="85000"/>
                    <a:lumOff val="15000"/>
                  </a:schemeClr>
                </a:solidFill>
              </a:rPr>
              <a:t> </a:t>
            </a:r>
            <a:r>
              <a:rPr lang="en-US" sz="2400" dirty="0" err="1">
                <a:solidFill>
                  <a:schemeClr val="tx1">
                    <a:lumMod val="85000"/>
                    <a:lumOff val="15000"/>
                  </a:schemeClr>
                </a:solidFill>
              </a:rPr>
              <a:t>quan</a:t>
            </a:r>
            <a:endParaRPr lang="en-US" sz="2400" dirty="0">
              <a:solidFill>
                <a:schemeClr val="tx1">
                  <a:lumMod val="85000"/>
                  <a:lumOff val="15000"/>
                </a:schemeClr>
              </a:solidFill>
            </a:endParaRPr>
          </a:p>
          <a:p>
            <a:pPr marL="457200" indent="-457200">
              <a:buAutoNum type="arabicPeriod"/>
            </a:pPr>
            <a:r>
              <a:rPr lang="en-US" sz="2400" dirty="0" err="1">
                <a:solidFill>
                  <a:schemeClr val="tx1">
                    <a:lumMod val="85000"/>
                    <a:lumOff val="15000"/>
                  </a:schemeClr>
                </a:solidFill>
              </a:rPr>
              <a:t>Cơ</a:t>
            </a:r>
            <a:r>
              <a:rPr lang="en-US" sz="2400" dirty="0">
                <a:solidFill>
                  <a:schemeClr val="tx1">
                    <a:lumMod val="85000"/>
                    <a:lumOff val="15000"/>
                  </a:schemeClr>
                </a:solidFill>
              </a:rPr>
              <a:t> </a:t>
            </a:r>
            <a:r>
              <a:rPr lang="en-US" sz="2400" dirty="0" err="1">
                <a:solidFill>
                  <a:schemeClr val="tx1">
                    <a:lumMod val="85000"/>
                    <a:lumOff val="15000"/>
                  </a:schemeClr>
                </a:solidFill>
              </a:rPr>
              <a:t>sở</a:t>
            </a:r>
            <a:r>
              <a:rPr lang="en-US" sz="2400" dirty="0">
                <a:solidFill>
                  <a:schemeClr val="tx1">
                    <a:lumMod val="85000"/>
                    <a:lumOff val="15000"/>
                  </a:schemeClr>
                </a:solidFill>
              </a:rPr>
              <a:t> </a:t>
            </a:r>
            <a:r>
              <a:rPr lang="en-US" sz="2400" dirty="0" err="1">
                <a:solidFill>
                  <a:schemeClr val="tx1">
                    <a:lumMod val="85000"/>
                    <a:lumOff val="15000"/>
                  </a:schemeClr>
                </a:solidFill>
              </a:rPr>
              <a:t>lý</a:t>
            </a:r>
            <a:r>
              <a:rPr lang="en-US" sz="2400" dirty="0">
                <a:solidFill>
                  <a:schemeClr val="tx1">
                    <a:lumMod val="85000"/>
                    <a:lumOff val="15000"/>
                  </a:schemeClr>
                </a:solidFill>
              </a:rPr>
              <a:t> </a:t>
            </a:r>
            <a:r>
              <a:rPr lang="en-US" sz="2400" dirty="0" err="1">
                <a:solidFill>
                  <a:schemeClr val="tx1">
                    <a:lumMod val="85000"/>
                    <a:lumOff val="15000"/>
                  </a:schemeClr>
                </a:solidFill>
              </a:rPr>
              <a:t>thuyết</a:t>
            </a:r>
            <a:endParaRPr lang="en-US" sz="2400" dirty="0">
              <a:solidFill>
                <a:schemeClr val="tx1">
                  <a:lumMod val="85000"/>
                  <a:lumOff val="15000"/>
                </a:schemeClr>
              </a:solidFill>
            </a:endParaRPr>
          </a:p>
          <a:p>
            <a:pPr marL="457200" indent="-457200">
              <a:buAutoNum type="arabicPeriod"/>
            </a:pPr>
            <a:r>
              <a:rPr lang="en-US" sz="2400" dirty="0" err="1"/>
              <a:t>Thực</a:t>
            </a:r>
            <a:r>
              <a:rPr lang="en-US" sz="2400" dirty="0"/>
              <a:t> </a:t>
            </a:r>
            <a:r>
              <a:rPr lang="en-US" sz="2400" dirty="0" err="1"/>
              <a:t>nghiệm</a:t>
            </a:r>
            <a:endParaRPr lang="en-US" sz="2400" dirty="0"/>
          </a:p>
          <a:p>
            <a:pPr marL="457200" indent="-457200">
              <a:buAutoNum type="arabicPeriod"/>
            </a:pPr>
            <a:r>
              <a:rPr lang="en-US" sz="2400" dirty="0" err="1"/>
              <a:t>Kết</a:t>
            </a:r>
            <a:r>
              <a:rPr lang="en-US" sz="2400" dirty="0"/>
              <a:t> </a:t>
            </a:r>
            <a:r>
              <a:rPr lang="en-US" sz="2400" dirty="0" err="1"/>
              <a:t>luận</a:t>
            </a:r>
            <a:endParaRPr lang="en-US" sz="2400" dirty="0"/>
          </a:p>
        </p:txBody>
      </p:sp>
      <p:pic>
        <p:nvPicPr>
          <p:cNvPr id="9" name="Picture Placeholder 30">
            <a:extLst>
              <a:ext uri="{FF2B5EF4-FFF2-40B4-BE49-F238E27FC236}">
                <a16:creationId xmlns:a16="http://schemas.microsoft.com/office/drawing/2014/main" id="{02869E4D-09FD-49DB-BD67-6863A8BE58A4}"/>
              </a:ext>
            </a:extLst>
          </p:cNvPr>
          <p:cNvPicPr>
            <a:picLocks noGrp="1" noChangeAspect="1"/>
          </p:cNvPicPr>
          <p:nvPr>
            <p:ph type="pic" sz="quarter" idx="13"/>
          </p:nvPr>
        </p:nvPicPr>
        <p:blipFill rotWithShape="1">
          <a:blip r:embed="rId2"/>
          <a:stretch>
            <a:fillRect/>
          </a:stretch>
        </p:blipFill>
        <p:spPr>
          <a:xfrm>
            <a:off x="294198" y="1542322"/>
            <a:ext cx="5149172" cy="3773355"/>
          </a:xfrm>
        </p:spPr>
      </p:pic>
    </p:spTree>
    <p:extLst>
      <p:ext uri="{BB962C8B-B14F-4D97-AF65-F5344CB8AC3E}">
        <p14:creationId xmlns:p14="http://schemas.microsoft.com/office/powerpoint/2010/main" val="429266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338530" y="962107"/>
            <a:ext cx="7588920" cy="382691"/>
          </a:xfrm>
        </p:spPr>
        <p:txBody>
          <a:bodyPr>
            <a:normAutofit/>
          </a:bodyPr>
          <a:lstStyle/>
          <a:p>
            <a:pPr marL="0" lvl="0" indent="0" algn="just">
              <a:buNone/>
            </a:pPr>
            <a:r>
              <a:rPr lang="en-US" sz="2100" dirty="0">
                <a:latin typeface="Tahoma (Body)"/>
              </a:rPr>
              <a:t>1.1 </a:t>
            </a:r>
            <a:r>
              <a:rPr lang="en-US" sz="2100" dirty="0" err="1">
                <a:latin typeface="Tahoma (Body)"/>
              </a:rPr>
              <a:t>Tổng</a:t>
            </a:r>
            <a:r>
              <a:rPr lang="en-US" sz="2100" dirty="0">
                <a:latin typeface="Tahoma (Body)"/>
              </a:rPr>
              <a:t> </a:t>
            </a:r>
            <a:r>
              <a:rPr lang="en-US" sz="2100" dirty="0" err="1">
                <a:latin typeface="Tahoma (Body)"/>
              </a:rPr>
              <a:t>quan</a:t>
            </a:r>
            <a:r>
              <a:rPr lang="en-US" sz="2100" dirty="0">
                <a:latin typeface="Tahoma (Body)"/>
              </a:rPr>
              <a:t> </a:t>
            </a:r>
            <a:r>
              <a:rPr lang="en-US" sz="2100" dirty="0" err="1">
                <a:latin typeface="Tahoma (Body)"/>
              </a:rPr>
              <a:t>về</a:t>
            </a:r>
            <a:r>
              <a:rPr lang="en-US" sz="2100" dirty="0">
                <a:latin typeface="Tahoma (Body)"/>
              </a:rPr>
              <a:t> </a:t>
            </a:r>
            <a:r>
              <a:rPr lang="en-US" sz="2100" dirty="0" err="1">
                <a:latin typeface="Tahoma (Body)"/>
              </a:rPr>
              <a:t>học</a:t>
            </a:r>
            <a:r>
              <a:rPr lang="en-US" sz="2100" dirty="0">
                <a:latin typeface="Tahoma (Body)"/>
              </a:rPr>
              <a:t> </a:t>
            </a:r>
            <a:r>
              <a:rPr lang="en-US" sz="2100" dirty="0" err="1">
                <a:latin typeface="Tahoma (Body)"/>
              </a:rPr>
              <a:t>máy</a:t>
            </a:r>
            <a:endParaRPr lang="en-US" sz="2100" dirty="0">
              <a:latin typeface="Tahoma (Body)"/>
            </a:endParaRPr>
          </a:p>
        </p:txBody>
      </p:sp>
      <p:sp>
        <p:nvSpPr>
          <p:cNvPr id="6" name="Content Placeholder 6">
            <a:extLst>
              <a:ext uri="{FF2B5EF4-FFF2-40B4-BE49-F238E27FC236}">
                <a16:creationId xmlns:a16="http://schemas.microsoft.com/office/drawing/2014/main" id="{C1316359-1701-40B1-B89A-FB9722DA97B1}"/>
              </a:ext>
            </a:extLst>
          </p:cNvPr>
          <p:cNvSpPr txBox="1">
            <a:spLocks/>
          </p:cNvSpPr>
          <p:nvPr/>
        </p:nvSpPr>
        <p:spPr>
          <a:xfrm>
            <a:off x="338530" y="1527678"/>
            <a:ext cx="5357254" cy="5144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sz="1600" dirty="0">
                <a:solidFill>
                  <a:srgbClr val="000000"/>
                </a:solidFill>
                <a:latin typeface="Arial" panose="020B0604020202020204" pitchFamily="34" charset="0"/>
                <a:cs typeface="Arial" panose="020B0604020202020204" pitchFamily="34" charset="0"/>
              </a:rPr>
              <a:t>    </a:t>
            </a:r>
            <a:r>
              <a:rPr lang="vi-VN" sz="1600" dirty="0">
                <a:solidFill>
                  <a:srgbClr val="000000"/>
                </a:solidFill>
                <a:latin typeface="Arial" panose="020B0604020202020204" pitchFamily="34" charset="0"/>
                <a:cs typeface="Arial" panose="020B0604020202020204" pitchFamily="34" charset="0"/>
              </a:rPr>
              <a:t>Machine Learning </a:t>
            </a:r>
            <a:r>
              <a:rPr lang="vi-VN" sz="1600" b="0" i="0" dirty="0">
                <a:solidFill>
                  <a:srgbClr val="000000"/>
                </a:solidFill>
                <a:effectLst/>
                <a:latin typeface="Arial" panose="020B0604020202020204" pitchFamily="34" charset="0"/>
                <a:cs typeface="Arial" panose="020B0604020202020204" pitchFamily="34" charset="0"/>
              </a:rPr>
              <a:t>(Học Máy hoặc Máy Học) </a:t>
            </a:r>
            <a:r>
              <a:rPr lang="vi-VN" sz="1600" dirty="0">
                <a:solidFill>
                  <a:srgbClr val="000000"/>
                </a:solidFill>
                <a:latin typeface="Arial" panose="020B0604020202020204" pitchFamily="34" charset="0"/>
                <a:cs typeface="Arial" panose="020B0604020202020204" pitchFamily="34" charset="0"/>
              </a:rPr>
              <a:t>là một lĩnh vực nhỏ của Khoa Học Máy Tính, nó có khả năng tự học hỏi dựa trên dữ liệu đưa vào mà không cần phải được lập trình cụ thể.</a:t>
            </a:r>
            <a:r>
              <a:rPr lang="en-US" sz="1600" dirty="0">
                <a:solidFill>
                  <a:srgbClr val="000000"/>
                </a:solidFill>
                <a:latin typeface="Arial" panose="020B0604020202020204" pitchFamily="34" charset="0"/>
                <a:cs typeface="Arial" panose="020B0604020202020204" pitchFamily="34" charset="0"/>
              </a:rPr>
              <a:t>    </a:t>
            </a:r>
          </a:p>
          <a:p>
            <a:pPr marL="0" indent="0" algn="just">
              <a:lnSpc>
                <a:spcPct val="100000"/>
              </a:lnSpc>
              <a:buFont typeface="Arial" panose="020B0604020202020204" pitchFamily="34" charset="0"/>
              <a:buNone/>
            </a:pPr>
            <a:r>
              <a:rPr lang="en-US" sz="1600" b="0" i="0" dirty="0">
                <a:solidFill>
                  <a:srgbClr val="000000"/>
                </a:solidFill>
                <a:effectLst/>
                <a:latin typeface="Arial" panose="020B0604020202020204" pitchFamily="34" charset="0"/>
                <a:cs typeface="Arial" panose="020B0604020202020204" pitchFamily="34" charset="0"/>
              </a:rPr>
              <a:t>    </a:t>
            </a:r>
            <a:r>
              <a:rPr lang="vi-VN" sz="1600" b="0" i="0" dirty="0">
                <a:solidFill>
                  <a:srgbClr val="000000"/>
                </a:solidFill>
                <a:effectLst/>
                <a:latin typeface="Arial" panose="020B0604020202020204" pitchFamily="34" charset="0"/>
                <a:cs typeface="Arial" panose="020B0604020202020204" pitchFamily="34" charset="0"/>
              </a:rPr>
              <a:t>Những năm gần đây</a:t>
            </a:r>
            <a:r>
              <a:rPr lang="en-US" sz="1600" b="0" i="0" dirty="0">
                <a:solidFill>
                  <a:srgbClr val="000000"/>
                </a:solidFill>
                <a:effectLst/>
                <a:latin typeface="Arial" panose="020B0604020202020204" pitchFamily="34" charset="0"/>
                <a:cs typeface="Arial" panose="020B0604020202020204" pitchFamily="34" charset="0"/>
              </a:rPr>
              <a:t>, </a:t>
            </a:r>
            <a:r>
              <a:rPr lang="vi-VN" sz="1600" b="0" i="0" dirty="0">
                <a:solidFill>
                  <a:srgbClr val="000000"/>
                </a:solidFill>
                <a:effectLst/>
                <a:latin typeface="Arial" panose="020B0604020202020204" pitchFamily="34" charset="0"/>
                <a:cs typeface="Arial" panose="020B0604020202020204" pitchFamily="34" charset="0"/>
              </a:rPr>
              <a:t>Machine Learning nổi lên như một bằng chứng của cuộc cách mạng công nghiệp lần thứ tư (1 - động cơ hơi nước, 2 - năng lượng điện, 3 - công nghệ thông tin). Trí </a:t>
            </a:r>
            <a:r>
              <a:rPr lang="en-US" sz="1600" b="0" i="0" dirty="0">
                <a:solidFill>
                  <a:srgbClr val="000000"/>
                </a:solidFill>
                <a:effectLst/>
                <a:latin typeface="Arial" panose="020B0604020202020204" pitchFamily="34" charset="0"/>
                <a:cs typeface="Arial" panose="020B0604020202020204" pitchFamily="34" charset="0"/>
              </a:rPr>
              <a:t>t</a:t>
            </a:r>
            <a:r>
              <a:rPr lang="vi-VN" sz="1600" b="0" i="0" dirty="0">
                <a:solidFill>
                  <a:srgbClr val="000000"/>
                </a:solidFill>
                <a:effectLst/>
                <a:latin typeface="Arial" panose="020B0604020202020204" pitchFamily="34" charset="0"/>
                <a:cs typeface="Arial" panose="020B0604020202020204" pitchFamily="34" charset="0"/>
              </a:rPr>
              <a:t>uệ </a:t>
            </a:r>
            <a:r>
              <a:rPr lang="en-US" sz="1600" b="0" i="0" dirty="0">
                <a:solidFill>
                  <a:srgbClr val="000000"/>
                </a:solidFill>
                <a:effectLst/>
                <a:latin typeface="Arial" panose="020B0604020202020204" pitchFamily="34" charset="0"/>
                <a:cs typeface="Arial" panose="020B0604020202020204" pitchFamily="34" charset="0"/>
              </a:rPr>
              <a:t>n</a:t>
            </a:r>
            <a:r>
              <a:rPr lang="vi-VN" sz="1600" b="0" i="0" dirty="0">
                <a:solidFill>
                  <a:srgbClr val="000000"/>
                </a:solidFill>
                <a:effectLst/>
                <a:latin typeface="Arial" panose="020B0604020202020204" pitchFamily="34" charset="0"/>
                <a:cs typeface="Arial" panose="020B0604020202020204" pitchFamily="34" charset="0"/>
              </a:rPr>
              <a:t>hân </a:t>
            </a:r>
            <a:r>
              <a:rPr lang="en-US" sz="1600" b="0" i="0" dirty="0">
                <a:solidFill>
                  <a:srgbClr val="000000"/>
                </a:solidFill>
                <a:effectLst/>
                <a:latin typeface="Arial" panose="020B0604020202020204" pitchFamily="34" charset="0"/>
                <a:cs typeface="Arial" panose="020B0604020202020204" pitchFamily="34" charset="0"/>
              </a:rPr>
              <a:t>t</a:t>
            </a:r>
            <a:r>
              <a:rPr lang="vi-VN" sz="1600" b="0" i="0" dirty="0">
                <a:solidFill>
                  <a:srgbClr val="000000"/>
                </a:solidFill>
                <a:effectLst/>
                <a:latin typeface="Arial" panose="020B0604020202020204" pitchFamily="34" charset="0"/>
                <a:cs typeface="Arial" panose="020B0604020202020204" pitchFamily="34" charset="0"/>
              </a:rPr>
              <a:t>ạo đang len lỏi vào mọi lĩnh vực trong đời sống mà có thể chúng ta không nhận ra. Xe tự </a:t>
            </a:r>
            <a:r>
              <a:rPr lang="vi-VN" sz="1600" b="0" i="0">
                <a:solidFill>
                  <a:srgbClr val="000000"/>
                </a:solidFill>
                <a:effectLst/>
                <a:latin typeface="Arial" panose="020B0604020202020204" pitchFamily="34" charset="0"/>
                <a:cs typeface="Arial" panose="020B0604020202020204" pitchFamily="34" charset="0"/>
              </a:rPr>
              <a:t>hành Tesla</a:t>
            </a:r>
            <a:r>
              <a:rPr lang="vi-VN" sz="1600" b="0" i="0" dirty="0">
                <a:solidFill>
                  <a:srgbClr val="000000"/>
                </a:solidFill>
                <a:effectLst/>
                <a:latin typeface="Arial" panose="020B0604020202020204" pitchFamily="34" charset="0"/>
                <a:cs typeface="Arial" panose="020B0604020202020204" pitchFamily="34" charset="0"/>
              </a:rPr>
              <a:t>, hệ thống tự tag khuôn mặt trong ảnh của Facebook, trợ lý ảo Siri của Apple, hệ thống gợi ý sản phẩm của Amazon, hệ thống gợi ý phim của Netflix, máy chơi cờ vây AlphaGo của Google DeepMind, …, chỉ là một vài trong vô vàn những ứng dụng của AI/Machine Learning.</a:t>
            </a:r>
            <a:endParaRPr lang="en-US" sz="1600" b="0" i="0" dirty="0">
              <a:solidFill>
                <a:srgbClr val="000000"/>
              </a:solidFill>
              <a:effectLst/>
              <a:latin typeface="Arial" panose="020B0604020202020204" pitchFamily="34" charset="0"/>
              <a:cs typeface="Arial" panose="020B0604020202020204" pitchFamily="34" charset="0"/>
            </a:endParaRPr>
          </a:p>
        </p:txBody>
      </p:sp>
      <p:sp>
        <p:nvSpPr>
          <p:cNvPr id="2" name="AutoShape 2">
            <a:extLst>
              <a:ext uri="{FF2B5EF4-FFF2-40B4-BE49-F238E27FC236}">
                <a16:creationId xmlns:a16="http://schemas.microsoft.com/office/drawing/2014/main" id="{0BFEDBA3-ED67-4AFD-BD90-7A5F4E99746B}"/>
              </a:ext>
            </a:extLst>
          </p:cNvPr>
          <p:cNvSpPr>
            <a:spLocks noChangeAspect="1" noChangeArrowheads="1"/>
          </p:cNvSpPr>
          <p:nvPr/>
        </p:nvSpPr>
        <p:spPr bwMode="auto">
          <a:xfrm>
            <a:off x="5943600" y="34764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a:extLst>
              <a:ext uri="{FF2B5EF4-FFF2-40B4-BE49-F238E27FC236}">
                <a16:creationId xmlns:a16="http://schemas.microsoft.com/office/drawing/2014/main" id="{369D82FF-EB23-474E-AD42-D743C12748D6}"/>
              </a:ext>
            </a:extLst>
          </p:cNvPr>
          <p:cNvSpPr>
            <a:spLocks noChangeAspect="1" noChangeArrowheads="1"/>
          </p:cNvSpPr>
          <p:nvPr/>
        </p:nvSpPr>
        <p:spPr bwMode="auto">
          <a:xfrm>
            <a:off x="6096000" y="36288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B051E611-E29D-47E9-8934-AD28D79F9529}"/>
              </a:ext>
            </a:extLst>
          </p:cNvPr>
          <p:cNvPicPr>
            <a:picLocks noChangeAspect="1"/>
          </p:cNvPicPr>
          <p:nvPr/>
        </p:nvPicPr>
        <p:blipFill>
          <a:blip r:embed="rId3"/>
          <a:stretch>
            <a:fillRect/>
          </a:stretch>
        </p:blipFill>
        <p:spPr>
          <a:xfrm>
            <a:off x="6096000" y="1527678"/>
            <a:ext cx="5864652" cy="3730570"/>
          </a:xfrm>
          <a:prstGeom prst="rect">
            <a:avLst/>
          </a:prstGeom>
        </p:spPr>
      </p:pic>
      <p:sp>
        <p:nvSpPr>
          <p:cNvPr id="11" name="Right Triangle 10">
            <a:extLst>
              <a:ext uri="{FF2B5EF4-FFF2-40B4-BE49-F238E27FC236}">
                <a16:creationId xmlns:a16="http://schemas.microsoft.com/office/drawing/2014/main" id="{57D7ED1A-070C-4CD2-8FE8-F0380D59FDFB}"/>
              </a:ext>
            </a:extLst>
          </p:cNvPr>
          <p:cNvSpPr/>
          <p:nvPr/>
        </p:nvSpPr>
        <p:spPr>
          <a:xfrm rot="10800000">
            <a:off x="5303517" y="-5"/>
            <a:ext cx="1781093" cy="962112"/>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120CCA-5B7E-493C-87BD-67F51E20566C}"/>
              </a:ext>
            </a:extLst>
          </p:cNvPr>
          <p:cNvSpPr/>
          <p:nvPr/>
        </p:nvSpPr>
        <p:spPr>
          <a:xfrm>
            <a:off x="7084611" y="0"/>
            <a:ext cx="5107390" cy="96210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7084610" y="-1"/>
            <a:ext cx="5107390" cy="962108"/>
          </a:xfrm>
        </p:spPr>
        <p:txBody>
          <a:bodyPr anchor="ctr">
            <a:noAutofit/>
          </a:bodyPr>
          <a:lstStyle/>
          <a:p>
            <a:r>
              <a:rPr lang="en-US" sz="4000" dirty="0" err="1">
                <a:solidFill>
                  <a:schemeClr val="bg1"/>
                </a:solidFill>
              </a:rPr>
              <a:t>Chương</a:t>
            </a:r>
            <a:r>
              <a:rPr lang="en-US" sz="4000" dirty="0">
                <a:solidFill>
                  <a:schemeClr val="bg1"/>
                </a:solidFill>
              </a:rPr>
              <a:t> 1. </a:t>
            </a:r>
            <a:r>
              <a:rPr lang="en-US" sz="4000" dirty="0" err="1">
                <a:solidFill>
                  <a:schemeClr val="bg1"/>
                </a:solidFill>
              </a:rPr>
              <a:t>Tổng</a:t>
            </a:r>
            <a:r>
              <a:rPr lang="en-US" sz="4000" dirty="0">
                <a:solidFill>
                  <a:schemeClr val="bg1"/>
                </a:solidFill>
              </a:rPr>
              <a:t> </a:t>
            </a:r>
            <a:r>
              <a:rPr lang="en-US" sz="4000" dirty="0" err="1">
                <a:solidFill>
                  <a:schemeClr val="bg1"/>
                </a:solidFill>
              </a:rPr>
              <a:t>quan</a:t>
            </a:r>
            <a:endParaRPr lang="en-US" sz="4000" b="0" dirty="0">
              <a:solidFill>
                <a:schemeClr val="bg1"/>
              </a:solidFill>
              <a:highlight>
                <a:srgbClr val="FFFF00"/>
              </a:highlight>
            </a:endParaRPr>
          </a:p>
        </p:txBody>
      </p:sp>
    </p:spTree>
    <p:extLst>
      <p:ext uri="{BB962C8B-B14F-4D97-AF65-F5344CB8AC3E}">
        <p14:creationId xmlns:p14="http://schemas.microsoft.com/office/powerpoint/2010/main" val="97200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6">
            <a:extLst>
              <a:ext uri="{FF2B5EF4-FFF2-40B4-BE49-F238E27FC236}">
                <a16:creationId xmlns:a16="http://schemas.microsoft.com/office/drawing/2014/main" id="{E7C32841-D12E-47E7-8B1B-52139D0B1761}"/>
              </a:ext>
            </a:extLst>
          </p:cNvPr>
          <p:cNvSpPr txBox="1">
            <a:spLocks/>
          </p:cNvSpPr>
          <p:nvPr/>
        </p:nvSpPr>
        <p:spPr>
          <a:xfrm>
            <a:off x="324117" y="962105"/>
            <a:ext cx="7588920" cy="382691"/>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accent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sz="2100" b="0" dirty="0">
                <a:solidFill>
                  <a:schemeClr val="tx1"/>
                </a:solidFill>
                <a:latin typeface="Tahoma (Body)"/>
              </a:rPr>
              <a:t>1.2 </a:t>
            </a:r>
            <a:r>
              <a:rPr lang="en-US" sz="2100" b="0" dirty="0" err="1">
                <a:solidFill>
                  <a:schemeClr val="tx1"/>
                </a:solidFill>
                <a:latin typeface="Tahoma (Body)"/>
              </a:rPr>
              <a:t>Các</a:t>
            </a:r>
            <a:r>
              <a:rPr lang="en-US" sz="2100" b="0" dirty="0">
                <a:solidFill>
                  <a:schemeClr val="tx1"/>
                </a:solidFill>
                <a:latin typeface="Tahoma (Body)"/>
              </a:rPr>
              <a:t> </a:t>
            </a:r>
            <a:r>
              <a:rPr lang="en-US" sz="2100" b="0" dirty="0" err="1">
                <a:solidFill>
                  <a:schemeClr val="tx1"/>
                </a:solidFill>
                <a:latin typeface="Tahoma (Body)"/>
              </a:rPr>
              <a:t>phương</a:t>
            </a:r>
            <a:r>
              <a:rPr lang="en-US" sz="2100" b="0" dirty="0">
                <a:solidFill>
                  <a:schemeClr val="tx1"/>
                </a:solidFill>
                <a:latin typeface="Tahoma (Body)"/>
              </a:rPr>
              <a:t> </a:t>
            </a:r>
            <a:r>
              <a:rPr lang="en-US" sz="2100" b="0" dirty="0" err="1">
                <a:solidFill>
                  <a:schemeClr val="tx1"/>
                </a:solidFill>
                <a:latin typeface="Tahoma (Body)"/>
              </a:rPr>
              <a:t>pháp</a:t>
            </a:r>
            <a:r>
              <a:rPr lang="en-US" sz="2100" b="0" dirty="0">
                <a:solidFill>
                  <a:schemeClr val="tx1"/>
                </a:solidFill>
                <a:latin typeface="Tahoma (Body)"/>
              </a:rPr>
              <a:t> </a:t>
            </a:r>
            <a:r>
              <a:rPr lang="en-US" sz="2100" b="0" dirty="0" err="1">
                <a:solidFill>
                  <a:schemeClr val="tx1"/>
                </a:solidFill>
                <a:latin typeface="Tahoma (Body)"/>
              </a:rPr>
              <a:t>học</a:t>
            </a:r>
            <a:r>
              <a:rPr lang="en-US" sz="2100" b="0" dirty="0">
                <a:solidFill>
                  <a:schemeClr val="tx1"/>
                </a:solidFill>
                <a:latin typeface="Tahoma (Body)"/>
              </a:rPr>
              <a:t> </a:t>
            </a:r>
            <a:r>
              <a:rPr lang="en-US" sz="2100" b="0" dirty="0" err="1">
                <a:solidFill>
                  <a:schemeClr val="tx1"/>
                </a:solidFill>
                <a:latin typeface="Tahoma (Body)"/>
              </a:rPr>
              <a:t>máy</a:t>
            </a:r>
            <a:endParaRPr lang="en-US" sz="2100" b="0" dirty="0">
              <a:solidFill>
                <a:schemeClr val="tx1"/>
              </a:solidFill>
              <a:latin typeface="Tahoma (Body)"/>
            </a:endParaRPr>
          </a:p>
        </p:txBody>
      </p:sp>
      <p:sp>
        <p:nvSpPr>
          <p:cNvPr id="36" name="Content Placeholder 6">
            <a:extLst>
              <a:ext uri="{FF2B5EF4-FFF2-40B4-BE49-F238E27FC236}">
                <a16:creationId xmlns:a16="http://schemas.microsoft.com/office/drawing/2014/main" id="{3C4A986E-EC9E-4847-B09A-273DD1BD952E}"/>
              </a:ext>
            </a:extLst>
          </p:cNvPr>
          <p:cNvSpPr txBox="1">
            <a:spLocks/>
          </p:cNvSpPr>
          <p:nvPr/>
        </p:nvSpPr>
        <p:spPr>
          <a:xfrm>
            <a:off x="324117" y="1527676"/>
            <a:ext cx="5357254" cy="5144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Clr>
                <a:schemeClr val="bg1"/>
              </a:buClr>
              <a:buFont typeface="Wingdings" panose="05000000000000000000" pitchFamily="2" charset="2"/>
              <a:buChar char="v"/>
            </a:pPr>
            <a:r>
              <a:rPr lang="vi-VN" sz="1600" b="1" dirty="0">
                <a:solidFill>
                  <a:srgbClr val="000000"/>
                </a:solidFill>
                <a:latin typeface="Arial" panose="020B0604020202020204" pitchFamily="34" charset="0"/>
                <a:cs typeface="Arial" panose="020B0604020202020204" pitchFamily="34" charset="0"/>
              </a:rPr>
              <a:t>Supervised Learning</a:t>
            </a:r>
            <a:r>
              <a:rPr lang="en-US" sz="1600" b="1" dirty="0">
                <a:solidFill>
                  <a:srgbClr val="000000"/>
                </a:solidFill>
                <a:latin typeface="Arial" panose="020B0604020202020204" pitchFamily="34" charset="0"/>
                <a:cs typeface="Arial" panose="020B0604020202020204" pitchFamily="34" charset="0"/>
              </a:rPr>
              <a:t> (</a:t>
            </a:r>
            <a:r>
              <a:rPr lang="vi-VN" sz="1600" b="1" dirty="0">
                <a:solidFill>
                  <a:srgbClr val="000000"/>
                </a:solidFill>
                <a:latin typeface="Arial" panose="020B0604020202020204" pitchFamily="34" charset="0"/>
                <a:cs typeface="Arial" panose="020B0604020202020204" pitchFamily="34" charset="0"/>
              </a:rPr>
              <a:t>Học có giám sát</a:t>
            </a:r>
            <a:r>
              <a:rPr lang="en-US" sz="1600" b="1" dirty="0">
                <a:solidFill>
                  <a:srgbClr val="000000"/>
                </a:solidFill>
                <a:latin typeface="Arial" panose="020B0604020202020204" pitchFamily="34" charset="0"/>
                <a:cs typeface="Arial" panose="020B0604020202020204" pitchFamily="34" charset="0"/>
              </a:rPr>
              <a:t>)</a:t>
            </a:r>
            <a:r>
              <a:rPr lang="vi-VN" sz="1600" b="1" dirty="0">
                <a:solidFill>
                  <a:srgbClr val="000000"/>
                </a:solidFill>
                <a:latin typeface="Arial" panose="020B0604020202020204" pitchFamily="34" charset="0"/>
                <a:cs typeface="Arial" panose="020B0604020202020204" pitchFamily="34" charset="0"/>
              </a:rPr>
              <a:t>: </a:t>
            </a:r>
            <a:r>
              <a:rPr lang="vi-VN" sz="1600" dirty="0">
                <a:solidFill>
                  <a:srgbClr val="000000"/>
                </a:solidFill>
                <a:latin typeface="Arial" panose="020B0604020202020204" pitchFamily="34" charset="0"/>
                <a:cs typeface="Arial" panose="020B0604020202020204" pitchFamily="34" charset="0"/>
              </a:rPr>
              <a:t>là học dựa trên tập dữ liệu có gán nhãn, thường dùng cho bài toán phân lớp.</a:t>
            </a:r>
          </a:p>
          <a:p>
            <a:pPr algn="just">
              <a:lnSpc>
                <a:spcPct val="100000"/>
              </a:lnSpc>
              <a:buClr>
                <a:schemeClr val="bg1"/>
              </a:buClr>
              <a:buFont typeface="Wingdings" panose="05000000000000000000" pitchFamily="2" charset="2"/>
              <a:buChar char="v"/>
            </a:pPr>
            <a:r>
              <a:rPr lang="vi-VN" sz="1600" b="1" dirty="0">
                <a:solidFill>
                  <a:srgbClr val="000000"/>
                </a:solidFill>
                <a:latin typeface="Arial" panose="020B0604020202020204" pitchFamily="34" charset="0"/>
                <a:cs typeface="Arial" panose="020B0604020202020204" pitchFamily="34" charset="0"/>
              </a:rPr>
              <a:t>Unsupervised Learning</a:t>
            </a:r>
            <a:r>
              <a:rPr lang="en-US" sz="1600" b="1" dirty="0">
                <a:solidFill>
                  <a:srgbClr val="000000"/>
                </a:solidFill>
                <a:latin typeface="Arial" panose="020B0604020202020204" pitchFamily="34" charset="0"/>
                <a:cs typeface="Arial" panose="020B0604020202020204" pitchFamily="34" charset="0"/>
              </a:rPr>
              <a:t> (</a:t>
            </a:r>
            <a:r>
              <a:rPr lang="vi-VN" sz="1600" b="1" dirty="0">
                <a:solidFill>
                  <a:srgbClr val="000000"/>
                </a:solidFill>
                <a:latin typeface="Arial" panose="020B0604020202020204" pitchFamily="34" charset="0"/>
                <a:cs typeface="Arial" panose="020B0604020202020204" pitchFamily="34" charset="0"/>
              </a:rPr>
              <a:t>Học không giám sát</a:t>
            </a:r>
            <a:r>
              <a:rPr lang="en-US" sz="1600" b="1" dirty="0">
                <a:solidFill>
                  <a:srgbClr val="000000"/>
                </a:solidFill>
                <a:latin typeface="Arial" panose="020B0604020202020204" pitchFamily="34" charset="0"/>
                <a:cs typeface="Arial" panose="020B0604020202020204" pitchFamily="34" charset="0"/>
              </a:rPr>
              <a:t>)</a:t>
            </a:r>
            <a:r>
              <a:rPr lang="vi-VN" sz="1600" b="1" dirty="0">
                <a:solidFill>
                  <a:srgbClr val="000000"/>
                </a:solidFill>
                <a:latin typeface="Arial" panose="020B0604020202020204" pitchFamily="34" charset="0"/>
                <a:cs typeface="Arial" panose="020B0604020202020204" pitchFamily="34" charset="0"/>
              </a:rPr>
              <a:t>:</a:t>
            </a:r>
            <a:r>
              <a:rPr lang="vi-VN" sz="1600" dirty="0">
                <a:solidFill>
                  <a:srgbClr val="000000"/>
                </a:solidFill>
                <a:latin typeface="Arial" panose="020B0604020202020204" pitchFamily="34" charset="0"/>
                <a:cs typeface="Arial" panose="020B0604020202020204" pitchFamily="34" charset="0"/>
              </a:rPr>
              <a:t> là học dựa trên tập dữ liệu không gán nhãn, thường dùng cho bài toán phân cụm.</a:t>
            </a:r>
          </a:p>
          <a:p>
            <a:pPr algn="just">
              <a:lnSpc>
                <a:spcPct val="100000"/>
              </a:lnSpc>
              <a:buClr>
                <a:schemeClr val="bg1"/>
              </a:buClr>
              <a:buFont typeface="Wingdings" panose="05000000000000000000" pitchFamily="2" charset="2"/>
              <a:buChar char="v"/>
            </a:pPr>
            <a:r>
              <a:rPr lang="vi-VN" sz="1600" b="1" dirty="0">
                <a:solidFill>
                  <a:srgbClr val="000000"/>
                </a:solidFill>
                <a:latin typeface="Arial" panose="020B0604020202020204" pitchFamily="34" charset="0"/>
                <a:cs typeface="Arial" panose="020B0604020202020204" pitchFamily="34" charset="0"/>
              </a:rPr>
              <a:t>Semi-Supervised Learning</a:t>
            </a:r>
            <a:r>
              <a:rPr lang="en-US" sz="1600" b="1" dirty="0">
                <a:solidFill>
                  <a:srgbClr val="000000"/>
                </a:solidFill>
                <a:latin typeface="Arial" panose="020B0604020202020204" pitchFamily="34" charset="0"/>
                <a:cs typeface="Arial" panose="020B0604020202020204" pitchFamily="34" charset="0"/>
              </a:rPr>
              <a:t> (</a:t>
            </a:r>
            <a:r>
              <a:rPr lang="vi-VN" sz="1600" b="1" dirty="0">
                <a:solidFill>
                  <a:srgbClr val="000000"/>
                </a:solidFill>
                <a:latin typeface="Arial" panose="020B0604020202020204" pitchFamily="34" charset="0"/>
                <a:cs typeface="Arial" panose="020B0604020202020204" pitchFamily="34" charset="0"/>
              </a:rPr>
              <a:t>Học bán giám sát</a:t>
            </a:r>
            <a:r>
              <a:rPr lang="en-US" sz="1600" b="1" dirty="0">
                <a:solidFill>
                  <a:srgbClr val="000000"/>
                </a:solidFill>
                <a:latin typeface="Arial" panose="020B0604020202020204" pitchFamily="34" charset="0"/>
                <a:cs typeface="Arial" panose="020B0604020202020204" pitchFamily="34" charset="0"/>
              </a:rPr>
              <a:t>)</a:t>
            </a:r>
            <a:r>
              <a:rPr lang="vi-VN" sz="1600" b="1" dirty="0">
                <a:solidFill>
                  <a:srgbClr val="000000"/>
                </a:solidFill>
                <a:latin typeface="Arial" panose="020B0604020202020204" pitchFamily="34" charset="0"/>
                <a:cs typeface="Arial" panose="020B0604020202020204" pitchFamily="34" charset="0"/>
              </a:rPr>
              <a:t>: </a:t>
            </a:r>
            <a:r>
              <a:rPr lang="vi-VN" sz="1600" dirty="0">
                <a:solidFill>
                  <a:srgbClr val="000000"/>
                </a:solidFill>
                <a:latin typeface="Arial" panose="020B0604020202020204" pitchFamily="34" charset="0"/>
                <a:cs typeface="Arial" panose="020B0604020202020204" pitchFamily="34" charset="0"/>
              </a:rPr>
              <a:t>là học d</a:t>
            </a:r>
            <a:r>
              <a:rPr lang="en-US" sz="1600" dirty="0" err="1">
                <a:solidFill>
                  <a:srgbClr val="000000"/>
                </a:solidFill>
                <a:latin typeface="Arial" panose="020B0604020202020204" pitchFamily="34" charset="0"/>
                <a:cs typeface="Arial" panose="020B0604020202020204" pitchFamily="34" charset="0"/>
              </a:rPr>
              <a:t>ựa</a:t>
            </a:r>
            <a:r>
              <a:rPr lang="vi-VN" sz="1600" dirty="0">
                <a:solidFill>
                  <a:srgbClr val="000000"/>
                </a:solidFill>
                <a:latin typeface="Arial" panose="020B0604020202020204" pitchFamily="34" charset="0"/>
                <a:cs typeface="Arial" panose="020B0604020202020204" pitchFamily="34" charset="0"/>
              </a:rPr>
              <a:t> trên cả dữ liệu gán nhãn lẫn không gán nhãn.</a:t>
            </a:r>
          </a:p>
          <a:p>
            <a:pPr algn="just">
              <a:lnSpc>
                <a:spcPct val="100000"/>
              </a:lnSpc>
              <a:buClr>
                <a:schemeClr val="bg1"/>
              </a:buClr>
              <a:buFont typeface="Wingdings" panose="05000000000000000000" pitchFamily="2" charset="2"/>
              <a:buChar char="v"/>
            </a:pPr>
            <a:r>
              <a:rPr lang="vi-VN" sz="1600" b="1" dirty="0">
                <a:solidFill>
                  <a:srgbClr val="000000"/>
                </a:solidFill>
                <a:latin typeface="Arial" panose="020B0604020202020204" pitchFamily="34" charset="0"/>
                <a:cs typeface="Arial" panose="020B0604020202020204" pitchFamily="34" charset="0"/>
              </a:rPr>
              <a:t>Reinforcement Learning</a:t>
            </a:r>
            <a:r>
              <a:rPr lang="en-US" sz="1600" b="1" dirty="0">
                <a:solidFill>
                  <a:srgbClr val="000000"/>
                </a:solidFill>
                <a:latin typeface="Arial" panose="020B0604020202020204" pitchFamily="34" charset="0"/>
                <a:cs typeface="Arial" panose="020B0604020202020204" pitchFamily="34" charset="0"/>
              </a:rPr>
              <a:t> (</a:t>
            </a:r>
            <a:r>
              <a:rPr lang="vi-VN" sz="1600" b="1" dirty="0">
                <a:solidFill>
                  <a:srgbClr val="000000"/>
                </a:solidFill>
                <a:latin typeface="Arial" panose="020B0604020202020204" pitchFamily="34" charset="0"/>
                <a:cs typeface="Arial" panose="020B0604020202020204" pitchFamily="34" charset="0"/>
              </a:rPr>
              <a:t>Học </a:t>
            </a:r>
            <a:r>
              <a:rPr lang="en-US" sz="1600" b="1" dirty="0" err="1">
                <a:solidFill>
                  <a:srgbClr val="000000"/>
                </a:solidFill>
                <a:latin typeface="Arial" panose="020B0604020202020204" pitchFamily="34" charset="0"/>
                <a:cs typeface="Arial" panose="020B0604020202020204" pitchFamily="34" charset="0"/>
              </a:rPr>
              <a:t>củng</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cố</a:t>
            </a:r>
            <a:r>
              <a:rPr lang="en-US" sz="1600" b="1" dirty="0">
                <a:solidFill>
                  <a:srgbClr val="000000"/>
                </a:solidFill>
                <a:latin typeface="Arial" panose="020B0604020202020204" pitchFamily="34" charset="0"/>
                <a:cs typeface="Arial" panose="020B0604020202020204" pitchFamily="34" charset="0"/>
              </a:rPr>
              <a:t>): </a:t>
            </a:r>
            <a:r>
              <a:rPr lang="vi-VN" sz="1600" dirty="0">
                <a:solidFill>
                  <a:srgbClr val="000000"/>
                </a:solidFill>
                <a:latin typeface="Arial" panose="020B0604020202020204" pitchFamily="34" charset="0"/>
                <a:cs typeface="Arial" panose="020B0604020202020204" pitchFamily="34" charset="0"/>
              </a:rPr>
              <a:t>có thể xem là m</a:t>
            </a:r>
            <a:r>
              <a:rPr lang="en-US" sz="1600" dirty="0">
                <a:solidFill>
                  <a:srgbClr val="000000"/>
                </a:solidFill>
                <a:latin typeface="Arial" panose="020B0604020202020204" pitchFamily="34" charset="0"/>
                <a:cs typeface="Arial" panose="020B0604020202020204" pitchFamily="34" charset="0"/>
              </a:rPr>
              <a:t>ộ</a:t>
            </a:r>
            <a:r>
              <a:rPr lang="vi-VN" sz="1600" dirty="0">
                <a:solidFill>
                  <a:srgbClr val="000000"/>
                </a:solidFill>
                <a:latin typeface="Arial" panose="020B0604020202020204" pitchFamily="34" charset="0"/>
                <a:cs typeface="Arial" panose="020B0604020202020204" pitchFamily="34" charset="0"/>
              </a:rPr>
              <a:t>t mảng con của học máy</a:t>
            </a:r>
            <a:r>
              <a:rPr lang="en-US" sz="1600" dirty="0">
                <a:solidFill>
                  <a:srgbClr val="000000"/>
                </a:solidFill>
                <a:latin typeface="Arial" panose="020B0604020202020204" pitchFamily="34" charset="0"/>
                <a:cs typeface="Arial" panose="020B0604020202020204" pitchFamily="34" charset="0"/>
              </a:rPr>
              <a:t>, </a:t>
            </a:r>
            <a:r>
              <a:rPr lang="vi-VN" sz="1600" dirty="0">
                <a:solidFill>
                  <a:srgbClr val="000000"/>
                </a:solidFill>
                <a:latin typeface="Arial" panose="020B0604020202020204" pitchFamily="34" charset="0"/>
                <a:cs typeface="Arial" panose="020B0604020202020204" pitchFamily="34" charset="0"/>
              </a:rPr>
              <a:t>đối với deep learning thì học tăng cường chủ yếu là học chuỗi các phản ứng nhằm tối đa hóa lợi ích.</a:t>
            </a:r>
            <a:endParaRPr lang="en-US" sz="1600" b="0" i="0" dirty="0">
              <a:solidFill>
                <a:srgbClr val="000000"/>
              </a:solidFill>
              <a:effectLst/>
              <a:latin typeface="Arial" panose="020B0604020202020204" pitchFamily="34" charset="0"/>
              <a:cs typeface="Arial" panose="020B0604020202020204" pitchFamily="34" charset="0"/>
            </a:endParaRPr>
          </a:p>
        </p:txBody>
      </p:sp>
      <p:sp>
        <p:nvSpPr>
          <p:cNvPr id="37" name="AutoShape 2">
            <a:extLst>
              <a:ext uri="{FF2B5EF4-FFF2-40B4-BE49-F238E27FC236}">
                <a16:creationId xmlns:a16="http://schemas.microsoft.com/office/drawing/2014/main" id="{72E1CAFE-1FCF-47E1-9BC1-637BC5FAABC2}"/>
              </a:ext>
            </a:extLst>
          </p:cNvPr>
          <p:cNvSpPr>
            <a:spLocks noChangeAspect="1" noChangeArrowheads="1"/>
          </p:cNvSpPr>
          <p:nvPr/>
        </p:nvSpPr>
        <p:spPr bwMode="auto">
          <a:xfrm>
            <a:off x="5929187" y="354001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AutoShape 4">
            <a:extLst>
              <a:ext uri="{FF2B5EF4-FFF2-40B4-BE49-F238E27FC236}">
                <a16:creationId xmlns:a16="http://schemas.microsoft.com/office/drawing/2014/main" id="{BE4929B1-5FAB-43A4-8338-429077769900}"/>
              </a:ext>
            </a:extLst>
          </p:cNvPr>
          <p:cNvSpPr>
            <a:spLocks noChangeAspect="1" noChangeArrowheads="1"/>
          </p:cNvSpPr>
          <p:nvPr/>
        </p:nvSpPr>
        <p:spPr bwMode="auto">
          <a:xfrm>
            <a:off x="6081587" y="369241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ight Triangle 39">
            <a:extLst>
              <a:ext uri="{FF2B5EF4-FFF2-40B4-BE49-F238E27FC236}">
                <a16:creationId xmlns:a16="http://schemas.microsoft.com/office/drawing/2014/main" id="{C2F93366-3566-4779-A108-32C48451AAB4}"/>
              </a:ext>
            </a:extLst>
          </p:cNvPr>
          <p:cNvSpPr/>
          <p:nvPr/>
        </p:nvSpPr>
        <p:spPr>
          <a:xfrm rot="10800000">
            <a:off x="5303517" y="-5"/>
            <a:ext cx="1781093" cy="962112"/>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FA9D0AF-CD63-4865-BD1A-39C14417017E}"/>
              </a:ext>
            </a:extLst>
          </p:cNvPr>
          <p:cNvSpPr/>
          <p:nvPr/>
        </p:nvSpPr>
        <p:spPr>
          <a:xfrm>
            <a:off x="7084611" y="0"/>
            <a:ext cx="5107390" cy="96210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itle 3">
            <a:extLst>
              <a:ext uri="{FF2B5EF4-FFF2-40B4-BE49-F238E27FC236}">
                <a16:creationId xmlns:a16="http://schemas.microsoft.com/office/drawing/2014/main" id="{AFE1E756-C791-4D86-AE21-AEB9F7D5ACB3}"/>
              </a:ext>
            </a:extLst>
          </p:cNvPr>
          <p:cNvSpPr>
            <a:spLocks noGrp="1"/>
          </p:cNvSpPr>
          <p:nvPr>
            <p:ph type="title"/>
          </p:nvPr>
        </p:nvSpPr>
        <p:spPr>
          <a:xfrm>
            <a:off x="7084610" y="-2"/>
            <a:ext cx="5107390" cy="962107"/>
          </a:xfrm>
        </p:spPr>
        <p:txBody>
          <a:bodyPr anchor="ctr">
            <a:noAutofit/>
          </a:bodyPr>
          <a:lstStyle/>
          <a:p>
            <a:r>
              <a:rPr lang="en-US" sz="4000" dirty="0" err="1"/>
              <a:t>Chương</a:t>
            </a:r>
            <a:r>
              <a:rPr lang="en-US" sz="4000" dirty="0"/>
              <a:t> 1. </a:t>
            </a:r>
            <a:r>
              <a:rPr lang="en-US" sz="4000" dirty="0" err="1"/>
              <a:t>Tổng</a:t>
            </a:r>
            <a:r>
              <a:rPr lang="en-US" sz="4000" dirty="0"/>
              <a:t> </a:t>
            </a:r>
            <a:r>
              <a:rPr lang="en-US" sz="4000" dirty="0" err="1"/>
              <a:t>quan</a:t>
            </a:r>
            <a:endParaRPr lang="en-US" sz="4000" b="0" dirty="0">
              <a:highlight>
                <a:srgbClr val="FFFF00"/>
              </a:highlight>
            </a:endParaRPr>
          </a:p>
        </p:txBody>
      </p:sp>
      <p:sp>
        <p:nvSpPr>
          <p:cNvPr id="11" name="AutoShape 2">
            <a:extLst>
              <a:ext uri="{FF2B5EF4-FFF2-40B4-BE49-F238E27FC236}">
                <a16:creationId xmlns:a16="http://schemas.microsoft.com/office/drawing/2014/main" id="{FC9AA6F6-7F66-474F-9D38-5B0DCC26DCBB}"/>
              </a:ext>
            </a:extLst>
          </p:cNvPr>
          <p:cNvSpPr>
            <a:spLocks noChangeAspect="1" noChangeArrowheads="1"/>
          </p:cNvSpPr>
          <p:nvPr/>
        </p:nvSpPr>
        <p:spPr bwMode="auto">
          <a:xfrm>
            <a:off x="6233987" y="384481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Rectangle 43">
            <a:extLst>
              <a:ext uri="{FF2B5EF4-FFF2-40B4-BE49-F238E27FC236}">
                <a16:creationId xmlns:a16="http://schemas.microsoft.com/office/drawing/2014/main" id="{4B9E1A85-2066-49DA-AE2F-47C5F4C8F87D}"/>
              </a:ext>
            </a:extLst>
          </p:cNvPr>
          <p:cNvSpPr/>
          <p:nvPr/>
        </p:nvSpPr>
        <p:spPr>
          <a:xfrm>
            <a:off x="6117765" y="1424604"/>
            <a:ext cx="5750118" cy="47628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BC336476-02E0-4E6A-BDB0-BC414AF5C88D}"/>
              </a:ext>
            </a:extLst>
          </p:cNvPr>
          <p:cNvPicPr>
            <a:picLocks noChangeAspect="1"/>
          </p:cNvPicPr>
          <p:nvPr/>
        </p:nvPicPr>
        <p:blipFill>
          <a:blip r:embed="rId2"/>
          <a:stretch>
            <a:fillRect/>
          </a:stretch>
        </p:blipFill>
        <p:spPr>
          <a:xfrm>
            <a:off x="6186115" y="1424603"/>
            <a:ext cx="5681768" cy="4762831"/>
          </a:xfrm>
          <a:prstGeom prst="rect">
            <a:avLst/>
          </a:prstGeom>
        </p:spPr>
      </p:pic>
    </p:spTree>
    <p:extLst>
      <p:ext uri="{BB962C8B-B14F-4D97-AF65-F5344CB8AC3E}">
        <p14:creationId xmlns:p14="http://schemas.microsoft.com/office/powerpoint/2010/main" val="389151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A21556B-8BA7-4604-92D9-CDD86CB2FD3F}"/>
              </a:ext>
            </a:extLst>
          </p:cNvPr>
          <p:cNvSpPr txBox="1">
            <a:spLocks/>
          </p:cNvSpPr>
          <p:nvPr/>
        </p:nvSpPr>
        <p:spPr>
          <a:xfrm>
            <a:off x="354432" y="962107"/>
            <a:ext cx="7588920" cy="382691"/>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accent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sz="2100" b="0" dirty="0">
                <a:solidFill>
                  <a:schemeClr val="tx1"/>
                </a:solidFill>
                <a:latin typeface="Tahoma (Body)"/>
              </a:rPr>
              <a:t>2.1 </a:t>
            </a:r>
            <a:r>
              <a:rPr lang="en-US" sz="2100" b="0" dirty="0" err="1">
                <a:solidFill>
                  <a:schemeClr val="tx1"/>
                </a:solidFill>
                <a:latin typeface="Tahoma (Body)"/>
              </a:rPr>
              <a:t>Cây</a:t>
            </a:r>
            <a:r>
              <a:rPr lang="en-US" sz="2100" b="0" dirty="0">
                <a:solidFill>
                  <a:schemeClr val="tx1"/>
                </a:solidFill>
                <a:latin typeface="Tahoma (Body)"/>
              </a:rPr>
              <a:t> </a:t>
            </a:r>
            <a:r>
              <a:rPr lang="en-US" sz="2100" b="0" dirty="0" err="1">
                <a:solidFill>
                  <a:schemeClr val="tx1"/>
                </a:solidFill>
                <a:latin typeface="Tahoma (Body)"/>
              </a:rPr>
              <a:t>quyết</a:t>
            </a:r>
            <a:r>
              <a:rPr lang="en-US" sz="2100" b="0" dirty="0">
                <a:solidFill>
                  <a:schemeClr val="tx1"/>
                </a:solidFill>
                <a:latin typeface="Tahoma (Body)"/>
              </a:rPr>
              <a:t> </a:t>
            </a:r>
            <a:r>
              <a:rPr lang="en-US" sz="2100" b="0" dirty="0" err="1">
                <a:solidFill>
                  <a:schemeClr val="tx1"/>
                </a:solidFill>
                <a:latin typeface="Tahoma (Body)"/>
              </a:rPr>
              <a:t>định</a:t>
            </a:r>
            <a:endParaRPr lang="en-US" sz="2100" b="0" dirty="0">
              <a:solidFill>
                <a:schemeClr val="tx1"/>
              </a:solidFill>
              <a:latin typeface="Tahoma (Body)"/>
            </a:endParaRPr>
          </a:p>
        </p:txBody>
      </p:sp>
      <p:sp>
        <p:nvSpPr>
          <p:cNvPr id="8" name="Content Placeholder 6">
            <a:extLst>
              <a:ext uri="{FF2B5EF4-FFF2-40B4-BE49-F238E27FC236}">
                <a16:creationId xmlns:a16="http://schemas.microsoft.com/office/drawing/2014/main" id="{F5C7C3EB-1C09-456E-87A3-5CD3EECAF015}"/>
              </a:ext>
            </a:extLst>
          </p:cNvPr>
          <p:cNvSpPr txBox="1">
            <a:spLocks/>
          </p:cNvSpPr>
          <p:nvPr/>
        </p:nvSpPr>
        <p:spPr>
          <a:xfrm>
            <a:off x="354432" y="1527678"/>
            <a:ext cx="5357254" cy="5144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ClrTx/>
            </a:pPr>
            <a:r>
              <a:rPr lang="en-US" sz="1600" b="0" i="0" dirty="0" err="1">
                <a:solidFill>
                  <a:srgbClr val="000000"/>
                </a:solidFill>
                <a:effectLst/>
                <a:latin typeface="Arial" panose="020B0604020202020204" pitchFamily="34" charset="0"/>
                <a:cs typeface="Arial" panose="020B0604020202020204" pitchFamily="34" charset="0"/>
              </a:rPr>
              <a:t>Cây</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quyết</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định</a:t>
            </a:r>
            <a:r>
              <a:rPr lang="en-US" sz="1600" b="0" i="0" dirty="0">
                <a:solidFill>
                  <a:srgbClr val="000000"/>
                </a:solidFill>
                <a:effectLst/>
                <a:latin typeface="Arial" panose="020B0604020202020204" pitchFamily="34" charset="0"/>
                <a:cs typeface="Arial" panose="020B0604020202020204" pitchFamily="34" charset="0"/>
              </a:rPr>
              <a:t> (Decision Tree) </a:t>
            </a:r>
            <a:r>
              <a:rPr lang="en-US" sz="1600" b="0" i="0" dirty="0" err="1">
                <a:solidFill>
                  <a:srgbClr val="000000"/>
                </a:solidFill>
                <a:effectLst/>
                <a:latin typeface="Arial" panose="020B0604020202020204" pitchFamily="34" charset="0"/>
                <a:cs typeface="Arial" panose="020B0604020202020204" pitchFamily="34" charset="0"/>
              </a:rPr>
              <a:t>là</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một</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mô</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hình</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thuộc</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nhóm</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Học</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có</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giám</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sát</a:t>
            </a:r>
            <a:r>
              <a:rPr lang="en-US" sz="1600" b="0" i="0" dirty="0">
                <a:solidFill>
                  <a:srgbClr val="000000"/>
                </a:solidFill>
                <a:effectLst/>
                <a:latin typeface="Arial" panose="020B0604020202020204" pitchFamily="34" charset="0"/>
                <a:cs typeface="Arial" panose="020B0604020202020204" pitchFamily="34" charset="0"/>
              </a:rPr>
              <a:t> (Supervised Learning).</a:t>
            </a:r>
          </a:p>
          <a:p>
            <a:pPr algn="just">
              <a:lnSpc>
                <a:spcPct val="100000"/>
              </a:lnSpc>
              <a:buClrTx/>
            </a:pPr>
            <a:r>
              <a:rPr lang="vi-VN" sz="1600" b="0" i="0" dirty="0">
                <a:solidFill>
                  <a:srgbClr val="000000"/>
                </a:solidFill>
                <a:effectLst/>
                <a:latin typeface="Arial" panose="020B0604020202020204" pitchFamily="34" charset="0"/>
                <a:cs typeface="Arial" panose="020B0604020202020204" pitchFamily="34" charset="0"/>
              </a:rPr>
              <a:t>Cây quyết định là mô hình đưa ra quyết định dựa trên các câu hỏi.</a:t>
            </a:r>
            <a:endParaRPr lang="en-US" sz="1600" b="0" i="0" dirty="0">
              <a:solidFill>
                <a:srgbClr val="000000"/>
              </a:solidFill>
              <a:effectLst/>
              <a:latin typeface="Arial" panose="020B0604020202020204" pitchFamily="34" charset="0"/>
              <a:cs typeface="Arial" panose="020B0604020202020204" pitchFamily="34" charset="0"/>
            </a:endParaRPr>
          </a:p>
          <a:p>
            <a:pPr algn="just">
              <a:lnSpc>
                <a:spcPct val="100000"/>
              </a:lnSpc>
              <a:buClrTx/>
            </a:pPr>
            <a:r>
              <a:rPr lang="vi-VN" sz="1600" b="0" i="0" dirty="0">
                <a:solidFill>
                  <a:srgbClr val="000000"/>
                </a:solidFill>
                <a:effectLst/>
                <a:latin typeface="Arial" panose="020B0604020202020204" pitchFamily="34" charset="0"/>
                <a:cs typeface="Arial" panose="020B0604020202020204" pitchFamily="34" charset="0"/>
              </a:rPr>
              <a:t>Cây quyết định được áp dụng vào cả 2 bài toán: Phân loại (Classification) và Hồi quy (Regression). Tuy nhiên bài toán phân loại được sử dụng nhiều hơn.</a:t>
            </a:r>
            <a:endParaRPr lang="en-US" sz="1600" b="0" i="0" dirty="0">
              <a:solidFill>
                <a:srgbClr val="000000"/>
              </a:solidFill>
              <a:effectLst/>
              <a:latin typeface="Arial" panose="020B0604020202020204" pitchFamily="34" charset="0"/>
              <a:cs typeface="Arial" panose="020B0604020202020204" pitchFamily="34" charset="0"/>
            </a:endParaRPr>
          </a:p>
          <a:p>
            <a:pPr algn="just">
              <a:lnSpc>
                <a:spcPct val="100000"/>
              </a:lnSpc>
              <a:buClrTx/>
            </a:pPr>
            <a:r>
              <a:rPr lang="en-US" sz="1600" b="0" i="0" dirty="0" err="1">
                <a:solidFill>
                  <a:srgbClr val="000000"/>
                </a:solidFill>
                <a:effectLst/>
                <a:latin typeface="Arial" panose="020B0604020202020204" pitchFamily="34" charset="0"/>
                <a:cs typeface="Arial" panose="020B0604020202020204" pitchFamily="34" charset="0"/>
              </a:rPr>
              <a:t>Một</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ví</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dụ</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kinh</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điển</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sử</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dụng</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mô</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hình</a:t>
            </a:r>
            <a:r>
              <a:rPr lang="en-US" sz="1600" b="0" i="0" dirty="0">
                <a:solidFill>
                  <a:srgbClr val="000000"/>
                </a:solidFill>
                <a:effectLst/>
                <a:latin typeface="Arial" panose="020B0604020202020204" pitchFamily="34" charset="0"/>
                <a:cs typeface="Arial" panose="020B0604020202020204" pitchFamily="34" charset="0"/>
              </a:rPr>
              <a:t> </a:t>
            </a:r>
            <a:r>
              <a:rPr lang="en-US" sz="1600" dirty="0" err="1">
                <a:solidFill>
                  <a:srgbClr val="000000"/>
                </a:solidFill>
                <a:latin typeface="Arial" panose="020B0604020202020204" pitchFamily="34" charset="0"/>
                <a:cs typeface="Arial" panose="020B0604020202020204" pitchFamily="34" charset="0"/>
              </a:rPr>
              <a:t>c</a:t>
            </a:r>
            <a:r>
              <a:rPr lang="en-US" sz="1600" b="0" i="0" dirty="0" err="1">
                <a:solidFill>
                  <a:srgbClr val="000000"/>
                </a:solidFill>
                <a:effectLst/>
                <a:latin typeface="Arial" panose="020B0604020202020204" pitchFamily="34" charset="0"/>
                <a:cs typeface="Arial" panose="020B0604020202020204" pitchFamily="34" charset="0"/>
              </a:rPr>
              <a:t>ây</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quyết</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định</a:t>
            </a:r>
            <a:r>
              <a:rPr lang="en-US" sz="1600" b="0" i="0" dirty="0">
                <a:solidFill>
                  <a:srgbClr val="000000"/>
                </a:solidFill>
                <a:effectLst/>
                <a:latin typeface="Arial" panose="020B0604020202020204" pitchFamily="34" charset="0"/>
                <a:cs typeface="Arial" panose="020B0604020202020204" pitchFamily="34" charset="0"/>
              </a:rPr>
              <a:t>: </a:t>
            </a:r>
            <a:r>
              <a:rPr lang="vi-VN" sz="1600" b="0" i="0" dirty="0">
                <a:solidFill>
                  <a:srgbClr val="000000"/>
                </a:solidFill>
                <a:effectLst/>
                <a:latin typeface="Arial" panose="020B0604020202020204" pitchFamily="34" charset="0"/>
                <a:cs typeface="Arial" panose="020B0604020202020204" pitchFamily="34" charset="0"/>
              </a:rPr>
              <a:t>Câu hỏi có chơi tennis hay không? Quyết định đưa ra dựa trên các yếu tố về thời tiết: outlook, humidity, wind.</a:t>
            </a:r>
            <a:endParaRPr lang="en-US" sz="1600" b="0" i="0" dirty="0">
              <a:solidFill>
                <a:srgbClr val="000000"/>
              </a:solidFill>
              <a:effectLst/>
              <a:latin typeface="Arial" panose="020B0604020202020204" pitchFamily="34" charset="0"/>
              <a:cs typeface="Arial" panose="020B0604020202020204" pitchFamily="34" charset="0"/>
            </a:endParaRPr>
          </a:p>
        </p:txBody>
      </p:sp>
      <p:sp>
        <p:nvSpPr>
          <p:cNvPr id="10" name="AutoShape 2">
            <a:extLst>
              <a:ext uri="{FF2B5EF4-FFF2-40B4-BE49-F238E27FC236}">
                <a16:creationId xmlns:a16="http://schemas.microsoft.com/office/drawing/2014/main" id="{89B14DCC-20C1-4D20-A31E-FB672B253F1D}"/>
              </a:ext>
            </a:extLst>
          </p:cNvPr>
          <p:cNvSpPr>
            <a:spLocks noChangeAspect="1" noChangeArrowheads="1"/>
          </p:cNvSpPr>
          <p:nvPr/>
        </p:nvSpPr>
        <p:spPr bwMode="auto">
          <a:xfrm>
            <a:off x="5959502" y="354001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a:extLst>
              <a:ext uri="{FF2B5EF4-FFF2-40B4-BE49-F238E27FC236}">
                <a16:creationId xmlns:a16="http://schemas.microsoft.com/office/drawing/2014/main" id="{6E6F01D1-B40E-4E55-A563-B0991917C3E8}"/>
              </a:ext>
            </a:extLst>
          </p:cNvPr>
          <p:cNvSpPr>
            <a:spLocks noChangeAspect="1" noChangeArrowheads="1"/>
          </p:cNvSpPr>
          <p:nvPr/>
        </p:nvSpPr>
        <p:spPr bwMode="auto">
          <a:xfrm>
            <a:off x="6111902" y="369241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ight Triangle 11">
            <a:extLst>
              <a:ext uri="{FF2B5EF4-FFF2-40B4-BE49-F238E27FC236}">
                <a16:creationId xmlns:a16="http://schemas.microsoft.com/office/drawing/2014/main" id="{2D07AACE-D905-499D-94A4-60971DFD41BF}"/>
              </a:ext>
            </a:extLst>
          </p:cNvPr>
          <p:cNvSpPr/>
          <p:nvPr/>
        </p:nvSpPr>
        <p:spPr>
          <a:xfrm rot="10800000">
            <a:off x="5303517" y="-5"/>
            <a:ext cx="1781093" cy="962112"/>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1FC4393-9C4C-4CFF-87E7-AC9EC367E0B1}"/>
              </a:ext>
            </a:extLst>
          </p:cNvPr>
          <p:cNvSpPr/>
          <p:nvPr/>
        </p:nvSpPr>
        <p:spPr>
          <a:xfrm>
            <a:off x="7084611" y="0"/>
            <a:ext cx="5107390" cy="96210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3">
            <a:extLst>
              <a:ext uri="{FF2B5EF4-FFF2-40B4-BE49-F238E27FC236}">
                <a16:creationId xmlns:a16="http://schemas.microsoft.com/office/drawing/2014/main" id="{F778CD19-88E9-4ED1-BF6B-E1DACBA054F6}"/>
              </a:ext>
            </a:extLst>
          </p:cNvPr>
          <p:cNvSpPr>
            <a:spLocks noGrp="1"/>
          </p:cNvSpPr>
          <p:nvPr>
            <p:ph type="title"/>
          </p:nvPr>
        </p:nvSpPr>
        <p:spPr>
          <a:xfrm>
            <a:off x="6248400" y="-1"/>
            <a:ext cx="5943600" cy="962108"/>
          </a:xfrm>
          <a:noFill/>
        </p:spPr>
        <p:txBody>
          <a:bodyPr>
            <a:noAutofit/>
          </a:bodyPr>
          <a:lstStyle/>
          <a:p>
            <a:r>
              <a:rPr lang="en-US" sz="4000" dirty="0" err="1">
                <a:solidFill>
                  <a:schemeClr val="bg1"/>
                </a:solidFill>
              </a:rPr>
              <a:t>Chương</a:t>
            </a:r>
            <a:r>
              <a:rPr lang="en-US" sz="4000" dirty="0">
                <a:solidFill>
                  <a:schemeClr val="bg1"/>
                </a:solidFill>
              </a:rPr>
              <a:t> 2. </a:t>
            </a:r>
            <a:r>
              <a:rPr lang="en-US" sz="4000" dirty="0" err="1">
                <a:solidFill>
                  <a:schemeClr val="bg1"/>
                </a:solidFill>
              </a:rPr>
              <a:t>Cơ</a:t>
            </a:r>
            <a:r>
              <a:rPr lang="en-US" sz="4000" dirty="0">
                <a:solidFill>
                  <a:schemeClr val="bg1"/>
                </a:solidFill>
              </a:rPr>
              <a:t> </a:t>
            </a:r>
            <a:r>
              <a:rPr lang="en-US" sz="4000" dirty="0" err="1">
                <a:solidFill>
                  <a:schemeClr val="bg1"/>
                </a:solidFill>
              </a:rPr>
              <a:t>sở</a:t>
            </a:r>
            <a:r>
              <a:rPr lang="en-US" sz="4000" dirty="0">
                <a:solidFill>
                  <a:schemeClr val="bg1"/>
                </a:solidFill>
              </a:rPr>
              <a:t> </a:t>
            </a:r>
            <a:r>
              <a:rPr lang="en-US" sz="4000" dirty="0" err="1">
                <a:solidFill>
                  <a:schemeClr val="bg1"/>
                </a:solidFill>
              </a:rPr>
              <a:t>lý</a:t>
            </a:r>
            <a:r>
              <a:rPr lang="en-US" sz="4000" dirty="0">
                <a:solidFill>
                  <a:schemeClr val="bg1"/>
                </a:solidFill>
              </a:rPr>
              <a:t> </a:t>
            </a:r>
            <a:r>
              <a:rPr lang="en-US" sz="4000" dirty="0" err="1">
                <a:solidFill>
                  <a:schemeClr val="bg1"/>
                </a:solidFill>
              </a:rPr>
              <a:t>thuyết</a:t>
            </a:r>
            <a:endParaRPr lang="en-US" sz="4000" b="0" dirty="0">
              <a:solidFill>
                <a:schemeClr val="bg1"/>
              </a:solidFill>
              <a:highlight>
                <a:srgbClr val="FFFF00"/>
              </a:highlight>
            </a:endParaRPr>
          </a:p>
        </p:txBody>
      </p:sp>
      <p:sp>
        <p:nvSpPr>
          <p:cNvPr id="16" name="AutoShape 2">
            <a:extLst>
              <a:ext uri="{FF2B5EF4-FFF2-40B4-BE49-F238E27FC236}">
                <a16:creationId xmlns:a16="http://schemas.microsoft.com/office/drawing/2014/main" id="{F2CF8D86-124B-4844-8B3F-7A970840840B}"/>
              </a:ext>
            </a:extLst>
          </p:cNvPr>
          <p:cNvSpPr>
            <a:spLocks noChangeAspect="1" noChangeArrowheads="1"/>
          </p:cNvSpPr>
          <p:nvPr/>
        </p:nvSpPr>
        <p:spPr bwMode="auto">
          <a:xfrm>
            <a:off x="6264302" y="384481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B86E085F-D8FF-45BD-A72E-C9874BFF6901}"/>
              </a:ext>
            </a:extLst>
          </p:cNvPr>
          <p:cNvSpPr/>
          <p:nvPr/>
        </p:nvSpPr>
        <p:spPr>
          <a:xfrm>
            <a:off x="6096000" y="1424605"/>
            <a:ext cx="5946045" cy="42923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utoShape 2" descr="Cây Quyết Định (Decision Tree) - Trí tuệ nhân tạo">
            <a:extLst>
              <a:ext uri="{FF2B5EF4-FFF2-40B4-BE49-F238E27FC236}">
                <a16:creationId xmlns:a16="http://schemas.microsoft.com/office/drawing/2014/main" id="{AA393CF9-6FDE-48DC-9B59-0EAA46FEC6B3}"/>
              </a:ext>
            </a:extLst>
          </p:cNvPr>
          <p:cNvSpPr>
            <a:spLocks noChangeAspect="1" noChangeArrowheads="1"/>
          </p:cNvSpPr>
          <p:nvPr/>
        </p:nvSpPr>
        <p:spPr bwMode="auto">
          <a:xfrm>
            <a:off x="5959502" y="34764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Picture 21">
            <a:extLst>
              <a:ext uri="{FF2B5EF4-FFF2-40B4-BE49-F238E27FC236}">
                <a16:creationId xmlns:a16="http://schemas.microsoft.com/office/drawing/2014/main" id="{A5079E12-A4D1-4D22-9A35-0F30F167B917}"/>
              </a:ext>
            </a:extLst>
          </p:cNvPr>
          <p:cNvPicPr>
            <a:picLocks noChangeAspect="1"/>
          </p:cNvPicPr>
          <p:nvPr/>
        </p:nvPicPr>
        <p:blipFill>
          <a:blip r:embed="rId3"/>
          <a:stretch>
            <a:fillRect/>
          </a:stretch>
        </p:blipFill>
        <p:spPr>
          <a:xfrm>
            <a:off x="6173420" y="1512066"/>
            <a:ext cx="5750119" cy="4117456"/>
          </a:xfrm>
          <a:prstGeom prst="rect">
            <a:avLst/>
          </a:prstGeom>
        </p:spPr>
      </p:pic>
    </p:spTree>
    <p:extLst>
      <p:ext uri="{BB962C8B-B14F-4D97-AF65-F5344CB8AC3E}">
        <p14:creationId xmlns:p14="http://schemas.microsoft.com/office/powerpoint/2010/main" val="2860896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a:extLst>
              <a:ext uri="{FF2B5EF4-FFF2-40B4-BE49-F238E27FC236}">
                <a16:creationId xmlns:a16="http://schemas.microsoft.com/office/drawing/2014/main" id="{773DEE3F-EA45-4CBE-A2C2-45DCDBD56D72}"/>
              </a:ext>
            </a:extLst>
          </p:cNvPr>
          <p:cNvSpPr txBox="1">
            <a:spLocks/>
          </p:cNvSpPr>
          <p:nvPr/>
        </p:nvSpPr>
        <p:spPr>
          <a:xfrm>
            <a:off x="354433" y="962107"/>
            <a:ext cx="7588920" cy="382691"/>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accent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sz="2100" b="0" dirty="0">
                <a:solidFill>
                  <a:schemeClr val="tx1"/>
                </a:solidFill>
                <a:latin typeface="Tahoma (Body)"/>
              </a:rPr>
              <a:t>2.2 </a:t>
            </a:r>
            <a:r>
              <a:rPr lang="en-US" sz="2100" b="0" dirty="0">
                <a:solidFill>
                  <a:schemeClr val="tx1"/>
                </a:solidFill>
                <a:latin typeface="Tahoma (Body)"/>
                <a:cs typeface="Times New Roman" panose="02020603050405020304" pitchFamily="18" charset="0"/>
              </a:rPr>
              <a:t>Iterative </a:t>
            </a:r>
            <a:r>
              <a:rPr lang="en-US" sz="2100" b="0" dirty="0" err="1">
                <a:solidFill>
                  <a:schemeClr val="tx1"/>
                </a:solidFill>
                <a:latin typeface="Tahoma (Body)"/>
                <a:cs typeface="Times New Roman" panose="02020603050405020304" pitchFamily="18" charset="0"/>
              </a:rPr>
              <a:t>Dichotomiser</a:t>
            </a:r>
            <a:r>
              <a:rPr lang="en-US" sz="2100" b="0" dirty="0">
                <a:solidFill>
                  <a:schemeClr val="tx1"/>
                </a:solidFill>
                <a:latin typeface="Tahoma (Body)"/>
                <a:cs typeface="Times New Roman" panose="02020603050405020304" pitchFamily="18" charset="0"/>
              </a:rPr>
              <a:t> 3 (ID3)</a:t>
            </a:r>
            <a:r>
              <a:rPr lang="en-US" sz="2100" b="0" dirty="0">
                <a:solidFill>
                  <a:schemeClr val="tx1"/>
                </a:solidFill>
                <a:latin typeface="Tahoma (Body)"/>
              </a:rPr>
              <a:t> </a:t>
            </a:r>
          </a:p>
        </p:txBody>
      </p:sp>
      <p:sp>
        <p:nvSpPr>
          <p:cNvPr id="5" name="Content Placeholder 6">
            <a:extLst>
              <a:ext uri="{FF2B5EF4-FFF2-40B4-BE49-F238E27FC236}">
                <a16:creationId xmlns:a16="http://schemas.microsoft.com/office/drawing/2014/main" id="{2A6CCC3B-F521-49F2-B725-AA8AEABDA822}"/>
              </a:ext>
            </a:extLst>
          </p:cNvPr>
          <p:cNvSpPr txBox="1">
            <a:spLocks/>
          </p:cNvSpPr>
          <p:nvPr/>
        </p:nvSpPr>
        <p:spPr>
          <a:xfrm>
            <a:off x="354434" y="1527678"/>
            <a:ext cx="11103396" cy="4928781"/>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ClrTx/>
              <a:buNone/>
            </a:pPr>
            <a:r>
              <a:rPr lang="en-US" sz="1600" b="0" i="0" dirty="0">
                <a:solidFill>
                  <a:srgbClr val="000000"/>
                </a:solidFill>
                <a:effectLst/>
                <a:latin typeface="Arial" panose="020B0604020202020204" pitchFamily="34" charset="0"/>
                <a:cs typeface="Arial" panose="020B0604020202020204" pitchFamily="34" charset="0"/>
              </a:rPr>
              <a:t>  - </a:t>
            </a:r>
            <a:r>
              <a:rPr lang="vi-VN" sz="1600" b="0" i="0" dirty="0">
                <a:solidFill>
                  <a:srgbClr val="000000"/>
                </a:solidFill>
                <a:effectLst/>
                <a:latin typeface="Arial" panose="020B0604020202020204" pitchFamily="34" charset="0"/>
                <a:cs typeface="Arial" panose="020B0604020202020204" pitchFamily="34" charset="0"/>
              </a:rPr>
              <a:t>ID3 là một giải thuật học đơn giản nhưng tỏ ra thành công trong nhiều lĩnh vực.</a:t>
            </a:r>
            <a:endParaRPr lang="en-US" sz="1600" b="0" i="0" dirty="0">
              <a:solidFill>
                <a:srgbClr val="000000"/>
              </a:solidFill>
              <a:effectLst/>
              <a:latin typeface="Arial" panose="020B0604020202020204" pitchFamily="34" charset="0"/>
              <a:cs typeface="Arial" panose="020B0604020202020204" pitchFamily="34" charset="0"/>
            </a:endParaRPr>
          </a:p>
          <a:p>
            <a:pPr marL="0" indent="0" algn="just">
              <a:lnSpc>
                <a:spcPct val="100000"/>
              </a:lnSpc>
              <a:buClrTx/>
              <a:buNone/>
            </a:pPr>
            <a:r>
              <a:rPr lang="en-US" sz="1600" b="0" i="0" dirty="0">
                <a:solidFill>
                  <a:srgbClr val="000000"/>
                </a:solidFill>
                <a:effectLst/>
                <a:latin typeface="Arial" panose="020B0604020202020204" pitchFamily="34" charset="0"/>
                <a:cs typeface="Arial" panose="020B0604020202020204" pitchFamily="34" charset="0"/>
              </a:rPr>
              <a:t>  - </a:t>
            </a:r>
            <a:r>
              <a:rPr lang="vi-VN" sz="1600" b="0" i="0" dirty="0">
                <a:solidFill>
                  <a:srgbClr val="000000"/>
                </a:solidFill>
                <a:effectLst/>
                <a:latin typeface="Arial" panose="020B0604020202020204" pitchFamily="34" charset="0"/>
                <a:cs typeface="Arial" panose="020B0604020202020204" pitchFamily="34" charset="0"/>
              </a:rPr>
              <a:t>ID3 là một giải thuật hay vì</a:t>
            </a:r>
            <a:r>
              <a:rPr lang="en-US" sz="1600" b="0" i="0" dirty="0">
                <a:solidFill>
                  <a:srgbClr val="000000"/>
                </a:solidFill>
                <a:effectLst/>
                <a:latin typeface="Arial" panose="020B0604020202020204" pitchFamily="34" charset="0"/>
                <a:cs typeface="Arial" panose="020B0604020202020204" pitchFamily="34" charset="0"/>
              </a:rPr>
              <a:t>:</a:t>
            </a:r>
          </a:p>
          <a:p>
            <a:pPr lvl="1" algn="just">
              <a:lnSpc>
                <a:spcPct val="100000"/>
              </a:lnSpc>
              <a:buClrTx/>
            </a:pPr>
            <a:r>
              <a:rPr lang="en-US" sz="1600" dirty="0">
                <a:solidFill>
                  <a:srgbClr val="000000"/>
                </a:solidFill>
                <a:latin typeface="Arial" panose="020B0604020202020204" pitchFamily="34" charset="0"/>
                <a:cs typeface="Arial" panose="020B0604020202020204" pitchFamily="34" charset="0"/>
              </a:rPr>
              <a:t>C</a:t>
            </a:r>
            <a:r>
              <a:rPr lang="vi-VN" sz="1600" b="0" i="0" dirty="0">
                <a:solidFill>
                  <a:srgbClr val="000000"/>
                </a:solidFill>
                <a:effectLst/>
                <a:latin typeface="Arial" panose="020B0604020202020204" pitchFamily="34" charset="0"/>
                <a:cs typeface="Arial" panose="020B0604020202020204" pitchFamily="34" charset="0"/>
              </a:rPr>
              <a:t>ách biểu diễn tri thức học được của nó</a:t>
            </a:r>
            <a:r>
              <a:rPr lang="en-US" sz="1600" b="0" i="0" dirty="0">
                <a:solidFill>
                  <a:srgbClr val="000000"/>
                </a:solidFill>
                <a:effectLst/>
                <a:latin typeface="Arial" panose="020B0604020202020204" pitchFamily="34" charset="0"/>
                <a:cs typeface="Arial" panose="020B0604020202020204" pitchFamily="34" charset="0"/>
              </a:rPr>
              <a:t>.</a:t>
            </a:r>
          </a:p>
          <a:p>
            <a:pPr lvl="1" algn="just">
              <a:lnSpc>
                <a:spcPct val="100000"/>
              </a:lnSpc>
              <a:buClrTx/>
            </a:pPr>
            <a:r>
              <a:rPr lang="en-US" sz="1600" b="0" i="0" dirty="0">
                <a:solidFill>
                  <a:srgbClr val="000000"/>
                </a:solidFill>
                <a:effectLst/>
                <a:latin typeface="Arial" panose="020B0604020202020204" pitchFamily="34" charset="0"/>
                <a:cs typeface="Arial" panose="020B0604020202020204" pitchFamily="34" charset="0"/>
              </a:rPr>
              <a:t>T</a:t>
            </a:r>
            <a:r>
              <a:rPr lang="vi-VN" sz="1600" b="0" i="0" dirty="0">
                <a:solidFill>
                  <a:srgbClr val="000000"/>
                </a:solidFill>
                <a:effectLst/>
                <a:latin typeface="Arial" panose="020B0604020202020204" pitchFamily="34" charset="0"/>
                <a:cs typeface="Arial" panose="020B0604020202020204" pitchFamily="34" charset="0"/>
              </a:rPr>
              <a:t>iếp cận của nó trong việc quản lý tính phức tạp</a:t>
            </a:r>
            <a:r>
              <a:rPr lang="en-US" sz="1600" b="0" i="0" dirty="0">
                <a:solidFill>
                  <a:srgbClr val="000000"/>
                </a:solidFill>
                <a:effectLst/>
                <a:latin typeface="Arial" panose="020B0604020202020204" pitchFamily="34" charset="0"/>
                <a:cs typeface="Arial" panose="020B0604020202020204" pitchFamily="34" charset="0"/>
              </a:rPr>
              <a:t>.</a:t>
            </a:r>
          </a:p>
          <a:p>
            <a:pPr lvl="1" algn="just">
              <a:lnSpc>
                <a:spcPct val="100000"/>
              </a:lnSpc>
              <a:buClrTx/>
            </a:pPr>
            <a:r>
              <a:rPr lang="en-US" sz="1600" dirty="0">
                <a:solidFill>
                  <a:srgbClr val="000000"/>
                </a:solidFill>
                <a:latin typeface="Arial" panose="020B0604020202020204" pitchFamily="34" charset="0"/>
                <a:cs typeface="Arial" panose="020B0604020202020204" pitchFamily="34" charset="0"/>
              </a:rPr>
              <a:t>H</a:t>
            </a:r>
            <a:r>
              <a:rPr lang="vi-VN" sz="1600" b="0" i="0" dirty="0">
                <a:solidFill>
                  <a:srgbClr val="000000"/>
                </a:solidFill>
                <a:effectLst/>
                <a:latin typeface="Arial" panose="020B0604020202020204" pitchFamily="34" charset="0"/>
                <a:cs typeface="Arial" panose="020B0604020202020204" pitchFamily="34" charset="0"/>
              </a:rPr>
              <a:t>euristic của nó dùng cho việc chọn lựa các khái niệm ứng viên</a:t>
            </a:r>
            <a:r>
              <a:rPr lang="en-US" sz="1600" b="0" i="0" dirty="0">
                <a:solidFill>
                  <a:srgbClr val="000000"/>
                </a:solidFill>
                <a:effectLst/>
                <a:latin typeface="Arial" panose="020B0604020202020204" pitchFamily="34" charset="0"/>
                <a:cs typeface="Arial" panose="020B0604020202020204" pitchFamily="34" charset="0"/>
              </a:rPr>
              <a:t>.</a:t>
            </a:r>
          </a:p>
          <a:p>
            <a:pPr lvl="1" algn="just">
              <a:lnSpc>
                <a:spcPct val="100000"/>
              </a:lnSpc>
              <a:buClrTx/>
            </a:pPr>
            <a:r>
              <a:rPr lang="en-US" sz="1600" dirty="0">
                <a:solidFill>
                  <a:srgbClr val="000000"/>
                </a:solidFill>
                <a:latin typeface="Arial" panose="020B0604020202020204" pitchFamily="34" charset="0"/>
                <a:cs typeface="Arial" panose="020B0604020202020204" pitchFamily="34" charset="0"/>
              </a:rPr>
              <a:t>T</a:t>
            </a:r>
            <a:r>
              <a:rPr lang="vi-VN" sz="1600" b="0" i="0" dirty="0">
                <a:solidFill>
                  <a:srgbClr val="000000"/>
                </a:solidFill>
                <a:effectLst/>
                <a:latin typeface="Arial" panose="020B0604020202020204" pitchFamily="34" charset="0"/>
                <a:cs typeface="Arial" panose="020B0604020202020204" pitchFamily="34" charset="0"/>
              </a:rPr>
              <a:t>iềm năng của nó đối với việc xử lý dữ liệu nhiễu.</a:t>
            </a:r>
            <a:endParaRPr lang="en-US" sz="1600" b="0" i="0" dirty="0">
              <a:solidFill>
                <a:srgbClr val="000000"/>
              </a:solidFill>
              <a:effectLst/>
              <a:latin typeface="Arial" panose="020B0604020202020204" pitchFamily="34" charset="0"/>
              <a:cs typeface="Arial" panose="020B0604020202020204" pitchFamily="34" charset="0"/>
            </a:endParaRPr>
          </a:p>
          <a:p>
            <a:pPr marL="0" indent="0" algn="just">
              <a:lnSpc>
                <a:spcPct val="100000"/>
              </a:lnSpc>
              <a:buClrTx/>
              <a:buNone/>
            </a:pPr>
            <a:r>
              <a:rPr lang="en-US" sz="1600" b="0" i="0" dirty="0">
                <a:solidFill>
                  <a:srgbClr val="000000"/>
                </a:solidFill>
                <a:effectLst/>
                <a:latin typeface="Arial" panose="020B0604020202020204" pitchFamily="34" charset="0"/>
                <a:cs typeface="Arial" panose="020B0604020202020204" pitchFamily="34" charset="0"/>
              </a:rPr>
              <a:t>  - </a:t>
            </a:r>
            <a:r>
              <a:rPr lang="vi-VN" sz="1600" b="0" i="0" dirty="0">
                <a:solidFill>
                  <a:srgbClr val="000000"/>
                </a:solidFill>
                <a:effectLst/>
                <a:latin typeface="Arial" panose="020B0604020202020204" pitchFamily="34" charset="0"/>
                <a:cs typeface="Arial" panose="020B0604020202020204" pitchFamily="34" charset="0"/>
              </a:rPr>
              <a:t>ID3 biểu diễn các khái niệm (concept) ở dạng các cây quyết định (decision tree). Biểu diễn này cho phép xác định phân loại một đối tượng bằng cách kiểm tra các giá trị của nó trên một số thuộc tính nào đó.</a:t>
            </a:r>
            <a:endParaRPr lang="en-US" sz="1600" b="0" i="0" dirty="0">
              <a:solidFill>
                <a:srgbClr val="000000"/>
              </a:solidFill>
              <a:effectLst/>
              <a:latin typeface="Arial" panose="020B0604020202020204" pitchFamily="34" charset="0"/>
              <a:cs typeface="Arial" panose="020B0604020202020204" pitchFamily="34" charset="0"/>
            </a:endParaRPr>
          </a:p>
          <a:p>
            <a:pPr marL="0" indent="0" algn="just">
              <a:lnSpc>
                <a:spcPct val="100000"/>
              </a:lnSpc>
              <a:buClrTx/>
              <a:buNone/>
            </a:pPr>
            <a:r>
              <a:rPr lang="en-US" sz="1600" dirty="0">
                <a:solidFill>
                  <a:srgbClr val="000000"/>
                </a:solidFill>
                <a:latin typeface="Arial" panose="020B0604020202020204" pitchFamily="34" charset="0"/>
                <a:cs typeface="Arial" panose="020B0604020202020204" pitchFamily="34" charset="0"/>
              </a:rPr>
              <a:t>  - N</a:t>
            </a:r>
            <a:r>
              <a:rPr lang="vi-VN" sz="1600" dirty="0">
                <a:solidFill>
                  <a:srgbClr val="000000"/>
                </a:solidFill>
                <a:latin typeface="Arial" panose="020B0604020202020204" pitchFamily="34" charset="0"/>
                <a:cs typeface="Arial" panose="020B0604020202020204" pitchFamily="34" charset="0"/>
              </a:rPr>
              <a:t>hiệm vụ của giải thuật ID3 là học cây quyết định từ một tập các ví dụ rèn luyện (training example) hay còn gọi là dữ liệu rèn luyện (training data).</a:t>
            </a:r>
          </a:p>
          <a:p>
            <a:pPr lvl="1" algn="just">
              <a:lnSpc>
                <a:spcPct val="100000"/>
              </a:lnSpc>
              <a:buClrTx/>
            </a:pPr>
            <a:r>
              <a:rPr lang="vi-VN" sz="1600" dirty="0">
                <a:solidFill>
                  <a:srgbClr val="000000"/>
                </a:solidFill>
                <a:latin typeface="Arial" panose="020B0604020202020204" pitchFamily="34" charset="0"/>
                <a:cs typeface="Arial" panose="020B0604020202020204" pitchFamily="34" charset="0"/>
              </a:rPr>
              <a:t>Input: Một tập hợp các ví dụ. Mỗi ví dụ bao gồm các thuộc tính mô tả một tình huống, hay một đối tượng nào đó, và một giá trị phân loại của nó.</a:t>
            </a:r>
          </a:p>
          <a:p>
            <a:pPr lvl="1" algn="just">
              <a:lnSpc>
                <a:spcPct val="100000"/>
              </a:lnSpc>
              <a:buClrTx/>
            </a:pPr>
            <a:r>
              <a:rPr lang="vi-VN" sz="1600" dirty="0">
                <a:solidFill>
                  <a:srgbClr val="000000"/>
                </a:solidFill>
                <a:latin typeface="Arial" panose="020B0604020202020204" pitchFamily="34" charset="0"/>
                <a:cs typeface="Arial" panose="020B0604020202020204" pitchFamily="34" charset="0"/>
              </a:rPr>
              <a:t>Output: Cây quyết định có khả năng phân loại đúng đắn các ví dụ trong tập dữ liệu rèn luyện, và hy vọng là phân loại đúng cho cả các ví dụ chưa gặp trong tương lai.</a:t>
            </a:r>
            <a:endParaRPr lang="en-US" sz="1600" b="0" i="0" dirty="0">
              <a:solidFill>
                <a:srgbClr val="000000"/>
              </a:solidFill>
              <a:effectLst/>
              <a:latin typeface="Arial" panose="020B0604020202020204" pitchFamily="34" charset="0"/>
              <a:cs typeface="Arial" panose="020B0604020202020204" pitchFamily="34" charset="0"/>
            </a:endParaRPr>
          </a:p>
        </p:txBody>
      </p:sp>
      <p:sp>
        <p:nvSpPr>
          <p:cNvPr id="6" name="AutoShape 2">
            <a:extLst>
              <a:ext uri="{FF2B5EF4-FFF2-40B4-BE49-F238E27FC236}">
                <a16:creationId xmlns:a16="http://schemas.microsoft.com/office/drawing/2014/main" id="{A9AD3011-983B-48E1-9845-8F1033496A07}"/>
              </a:ext>
            </a:extLst>
          </p:cNvPr>
          <p:cNvSpPr>
            <a:spLocks noChangeAspect="1" noChangeArrowheads="1"/>
          </p:cNvSpPr>
          <p:nvPr/>
        </p:nvSpPr>
        <p:spPr bwMode="auto">
          <a:xfrm>
            <a:off x="5959503" y="354001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1BC363B5-1603-4BF0-9A7A-5A0A785034A5}"/>
              </a:ext>
            </a:extLst>
          </p:cNvPr>
          <p:cNvSpPr>
            <a:spLocks noChangeAspect="1" noChangeArrowheads="1"/>
          </p:cNvSpPr>
          <p:nvPr/>
        </p:nvSpPr>
        <p:spPr bwMode="auto">
          <a:xfrm>
            <a:off x="6111903" y="369241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ight Triangle 7">
            <a:extLst>
              <a:ext uri="{FF2B5EF4-FFF2-40B4-BE49-F238E27FC236}">
                <a16:creationId xmlns:a16="http://schemas.microsoft.com/office/drawing/2014/main" id="{41ACAE2C-C551-4245-9738-FC9C36556E7C}"/>
              </a:ext>
            </a:extLst>
          </p:cNvPr>
          <p:cNvSpPr/>
          <p:nvPr/>
        </p:nvSpPr>
        <p:spPr>
          <a:xfrm rot="10800000">
            <a:off x="5303517" y="-5"/>
            <a:ext cx="1781093" cy="962112"/>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5B01EF-2DDE-4628-B8A4-7CF4FC724E94}"/>
              </a:ext>
            </a:extLst>
          </p:cNvPr>
          <p:cNvSpPr/>
          <p:nvPr/>
        </p:nvSpPr>
        <p:spPr>
          <a:xfrm>
            <a:off x="7084611" y="0"/>
            <a:ext cx="5107390" cy="96210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3">
            <a:extLst>
              <a:ext uri="{FF2B5EF4-FFF2-40B4-BE49-F238E27FC236}">
                <a16:creationId xmlns:a16="http://schemas.microsoft.com/office/drawing/2014/main" id="{B14DA7BA-5EA0-4445-AE5A-792CEF60BD71}"/>
              </a:ext>
            </a:extLst>
          </p:cNvPr>
          <p:cNvSpPr txBox="1">
            <a:spLocks/>
          </p:cNvSpPr>
          <p:nvPr/>
        </p:nvSpPr>
        <p:spPr>
          <a:xfrm>
            <a:off x="6400800" y="-1"/>
            <a:ext cx="5791200" cy="962108"/>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err="1">
                <a:solidFill>
                  <a:schemeClr val="bg1"/>
                </a:solidFill>
              </a:rPr>
              <a:t>Chương</a:t>
            </a:r>
            <a:r>
              <a:rPr lang="en-US" sz="4000" b="1" dirty="0">
                <a:solidFill>
                  <a:schemeClr val="bg1"/>
                </a:solidFill>
              </a:rPr>
              <a:t> 2. </a:t>
            </a:r>
            <a:r>
              <a:rPr lang="en-US" sz="4000" b="1" dirty="0" err="1">
                <a:solidFill>
                  <a:schemeClr val="bg1"/>
                </a:solidFill>
              </a:rPr>
              <a:t>Cơ</a:t>
            </a:r>
            <a:r>
              <a:rPr lang="en-US" sz="4000" b="1" dirty="0">
                <a:solidFill>
                  <a:schemeClr val="bg1"/>
                </a:solidFill>
              </a:rPr>
              <a:t> </a:t>
            </a:r>
            <a:r>
              <a:rPr lang="en-US" sz="4000" b="1" dirty="0" err="1">
                <a:solidFill>
                  <a:schemeClr val="bg1"/>
                </a:solidFill>
              </a:rPr>
              <a:t>sở</a:t>
            </a:r>
            <a:r>
              <a:rPr lang="en-US" sz="4000" b="1" dirty="0">
                <a:solidFill>
                  <a:schemeClr val="bg1"/>
                </a:solidFill>
              </a:rPr>
              <a:t> </a:t>
            </a:r>
            <a:r>
              <a:rPr lang="en-US" sz="4000" b="1" dirty="0" err="1">
                <a:solidFill>
                  <a:schemeClr val="bg1"/>
                </a:solidFill>
              </a:rPr>
              <a:t>lý</a:t>
            </a:r>
            <a:r>
              <a:rPr lang="en-US" sz="4000" b="1" dirty="0">
                <a:solidFill>
                  <a:schemeClr val="bg1"/>
                </a:solidFill>
              </a:rPr>
              <a:t> </a:t>
            </a:r>
            <a:r>
              <a:rPr lang="en-US" sz="4000" b="1" dirty="0" err="1">
                <a:solidFill>
                  <a:schemeClr val="bg1"/>
                </a:solidFill>
              </a:rPr>
              <a:t>thuyết</a:t>
            </a:r>
            <a:endParaRPr lang="en-US" sz="4000" b="1" dirty="0">
              <a:solidFill>
                <a:schemeClr val="bg1"/>
              </a:solidFill>
              <a:highlight>
                <a:srgbClr val="FFFF00"/>
              </a:highlight>
            </a:endParaRPr>
          </a:p>
        </p:txBody>
      </p:sp>
      <p:sp>
        <p:nvSpPr>
          <p:cNvPr id="11" name="AutoShape 2">
            <a:extLst>
              <a:ext uri="{FF2B5EF4-FFF2-40B4-BE49-F238E27FC236}">
                <a16:creationId xmlns:a16="http://schemas.microsoft.com/office/drawing/2014/main" id="{1EEF95CF-950C-43D3-9274-26D1D7A8573E}"/>
              </a:ext>
            </a:extLst>
          </p:cNvPr>
          <p:cNvSpPr>
            <a:spLocks noChangeAspect="1" noChangeArrowheads="1"/>
          </p:cNvSpPr>
          <p:nvPr/>
        </p:nvSpPr>
        <p:spPr bwMode="auto">
          <a:xfrm>
            <a:off x="6264303" y="384481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 descr="Cây Quyết Định (Decision Tree) - Trí tuệ nhân tạo">
            <a:extLst>
              <a:ext uri="{FF2B5EF4-FFF2-40B4-BE49-F238E27FC236}">
                <a16:creationId xmlns:a16="http://schemas.microsoft.com/office/drawing/2014/main" id="{C842DF10-D438-4418-9E66-A0485C3EEF08}"/>
              </a:ext>
            </a:extLst>
          </p:cNvPr>
          <p:cNvSpPr>
            <a:spLocks noChangeAspect="1" noChangeArrowheads="1"/>
          </p:cNvSpPr>
          <p:nvPr/>
        </p:nvSpPr>
        <p:spPr bwMode="auto">
          <a:xfrm>
            <a:off x="5959503" y="34764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45210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6">
            <a:extLst>
              <a:ext uri="{FF2B5EF4-FFF2-40B4-BE49-F238E27FC236}">
                <a16:creationId xmlns:a16="http://schemas.microsoft.com/office/drawing/2014/main" id="{7B4E6106-5CAD-466E-8F2E-20D84DDAEB2A}"/>
              </a:ext>
            </a:extLst>
          </p:cNvPr>
          <p:cNvSpPr txBox="1">
            <a:spLocks/>
          </p:cNvSpPr>
          <p:nvPr/>
        </p:nvSpPr>
        <p:spPr>
          <a:xfrm>
            <a:off x="346480" y="962107"/>
            <a:ext cx="7801679" cy="382691"/>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100000"/>
              </a:lnSpc>
              <a:spcBef>
                <a:spcPts val="0"/>
              </a:spcBef>
              <a:buFont typeface="Arial" panose="020B0604020202020204" pitchFamily="34" charset="0"/>
              <a:buNone/>
              <a:defRPr sz="2800" b="1" kern="1200">
                <a:solidFill>
                  <a:schemeClr val="accent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sz="2100" b="0" dirty="0">
                <a:solidFill>
                  <a:schemeClr val="tx1"/>
                </a:solidFill>
                <a:latin typeface="Tahoma (Body)"/>
              </a:rPr>
              <a:t>2.3 </a:t>
            </a:r>
            <a:r>
              <a:rPr lang="en-US" sz="2100" b="0" dirty="0" err="1">
                <a:solidFill>
                  <a:schemeClr val="tx1"/>
                </a:solidFill>
                <a:latin typeface="Tahoma (Body)"/>
                <a:cs typeface="Times New Roman" panose="02020603050405020304" pitchFamily="18" charset="0"/>
              </a:rPr>
              <a:t>Thuật</a:t>
            </a:r>
            <a:r>
              <a:rPr lang="en-US" sz="2100" b="0" dirty="0">
                <a:solidFill>
                  <a:schemeClr val="tx1"/>
                </a:solidFill>
                <a:latin typeface="Tahoma (Body)"/>
                <a:cs typeface="Times New Roman" panose="02020603050405020304" pitchFamily="18" charset="0"/>
              </a:rPr>
              <a:t> </a:t>
            </a:r>
            <a:r>
              <a:rPr lang="en-US" sz="2100" b="0" dirty="0" err="1">
                <a:solidFill>
                  <a:schemeClr val="tx1"/>
                </a:solidFill>
                <a:latin typeface="Tahoma (Body)"/>
                <a:cs typeface="Times New Roman" panose="02020603050405020304" pitchFamily="18" charset="0"/>
              </a:rPr>
              <a:t>toán</a:t>
            </a:r>
            <a:r>
              <a:rPr lang="en-US" sz="2100" b="0" dirty="0">
                <a:solidFill>
                  <a:schemeClr val="tx1"/>
                </a:solidFill>
                <a:latin typeface="Tahoma (Body)"/>
                <a:cs typeface="Times New Roman" panose="02020603050405020304" pitchFamily="18" charset="0"/>
              </a:rPr>
              <a:t> C4.5</a:t>
            </a:r>
            <a:r>
              <a:rPr lang="en-US" sz="2100" b="0" dirty="0">
                <a:solidFill>
                  <a:schemeClr val="tx1"/>
                </a:solidFill>
                <a:latin typeface="Tahoma (Body)"/>
              </a:rPr>
              <a:t> </a:t>
            </a:r>
          </a:p>
        </p:txBody>
      </p:sp>
      <p:sp>
        <p:nvSpPr>
          <p:cNvPr id="20" name="Content Placeholder 6">
            <a:extLst>
              <a:ext uri="{FF2B5EF4-FFF2-40B4-BE49-F238E27FC236}">
                <a16:creationId xmlns:a16="http://schemas.microsoft.com/office/drawing/2014/main" id="{0B7AD147-2960-4DD7-ACA2-3AEC421F2128}"/>
              </a:ext>
            </a:extLst>
          </p:cNvPr>
          <p:cNvSpPr txBox="1">
            <a:spLocks/>
          </p:cNvSpPr>
          <p:nvPr/>
        </p:nvSpPr>
        <p:spPr>
          <a:xfrm>
            <a:off x="346481" y="1527678"/>
            <a:ext cx="11079543" cy="3466769"/>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ClrTx/>
              <a:buNone/>
            </a:pPr>
            <a:r>
              <a:rPr lang="en-US" sz="1600" b="0" i="0" dirty="0">
                <a:solidFill>
                  <a:srgbClr val="000000"/>
                </a:solidFill>
                <a:effectLst/>
                <a:latin typeface="Arial" panose="020B0604020202020204" pitchFamily="34" charset="0"/>
                <a:cs typeface="Arial" panose="020B0604020202020204" pitchFamily="34" charset="0"/>
              </a:rPr>
              <a:t>  - </a:t>
            </a:r>
            <a:r>
              <a:rPr lang="vi-VN" sz="1600" b="0" i="0" dirty="0">
                <a:solidFill>
                  <a:srgbClr val="000000"/>
                </a:solidFill>
                <a:effectLst/>
                <a:latin typeface="Arial" panose="020B0604020202020204" pitchFamily="34" charset="0"/>
                <a:cs typeface="Arial" panose="020B0604020202020204" pitchFamily="34" charset="0"/>
              </a:rPr>
              <a:t>C4.5 là một thuật toán được sử dụng để tạo cây quyết định được phát triển bởi Ross Quinlan.</a:t>
            </a:r>
            <a:endParaRPr lang="en-US" sz="1600" b="0" i="0" dirty="0">
              <a:solidFill>
                <a:srgbClr val="000000"/>
              </a:solidFill>
              <a:effectLst/>
              <a:latin typeface="Arial" panose="020B0604020202020204" pitchFamily="34" charset="0"/>
              <a:cs typeface="Arial" panose="020B0604020202020204" pitchFamily="34" charset="0"/>
            </a:endParaRPr>
          </a:p>
          <a:p>
            <a:pPr marL="0" indent="0" algn="just">
              <a:lnSpc>
                <a:spcPct val="100000"/>
              </a:lnSpc>
              <a:buClrTx/>
              <a:buNone/>
            </a:pPr>
            <a:r>
              <a:rPr lang="en-US" sz="1600" b="0" i="0" dirty="0">
                <a:solidFill>
                  <a:srgbClr val="000000"/>
                </a:solidFill>
                <a:effectLst/>
                <a:latin typeface="Arial" panose="020B0604020202020204" pitchFamily="34" charset="0"/>
                <a:cs typeface="Arial" panose="020B0604020202020204" pitchFamily="34" charset="0"/>
              </a:rPr>
              <a:t>  - </a:t>
            </a:r>
            <a:r>
              <a:rPr lang="vi-VN" sz="1600" b="0" i="0" dirty="0">
                <a:solidFill>
                  <a:srgbClr val="000000"/>
                </a:solidFill>
                <a:effectLst/>
                <a:latin typeface="Arial" panose="020B0604020202020204" pitchFamily="34" charset="0"/>
                <a:cs typeface="Arial" panose="020B0604020202020204" pitchFamily="34" charset="0"/>
              </a:rPr>
              <a:t>C4.5 là phần mở rộng của thuật toán ID3 trước đó của Quinlan. </a:t>
            </a:r>
            <a:endParaRPr lang="en-US" sz="1600" b="0" i="0" dirty="0">
              <a:solidFill>
                <a:srgbClr val="000000"/>
              </a:solidFill>
              <a:effectLst/>
              <a:latin typeface="Arial" panose="020B0604020202020204" pitchFamily="34" charset="0"/>
              <a:cs typeface="Arial" panose="020B0604020202020204" pitchFamily="34" charset="0"/>
            </a:endParaRPr>
          </a:p>
          <a:p>
            <a:pPr marL="0" indent="0" algn="just">
              <a:lnSpc>
                <a:spcPct val="100000"/>
              </a:lnSpc>
              <a:buClrTx/>
              <a:buNone/>
            </a:pPr>
            <a:r>
              <a:rPr lang="en-US" sz="1600" b="0" i="0" dirty="0">
                <a:solidFill>
                  <a:srgbClr val="000000"/>
                </a:solidFill>
                <a:effectLst/>
                <a:latin typeface="Arial" panose="020B0604020202020204" pitchFamily="34" charset="0"/>
                <a:cs typeface="Arial" panose="020B0604020202020204" pitchFamily="34" charset="0"/>
              </a:rPr>
              <a:t>  - </a:t>
            </a:r>
            <a:r>
              <a:rPr lang="vi-VN" sz="1600" b="0" i="0" dirty="0">
                <a:solidFill>
                  <a:srgbClr val="000000"/>
                </a:solidFill>
                <a:effectLst/>
                <a:latin typeface="Arial" panose="020B0604020202020204" pitchFamily="34" charset="0"/>
                <a:cs typeface="Arial" panose="020B0604020202020204" pitchFamily="34" charset="0"/>
              </a:rPr>
              <a:t>Các cây quyết định được tạo bởi C4.5 có thể được sử dụng để phân loại và vì lý do này, C4.5 thường được gọi là phân loại thống kê.</a:t>
            </a:r>
            <a:endParaRPr lang="en-US" sz="1600" b="0" i="0" dirty="0">
              <a:solidFill>
                <a:srgbClr val="000000"/>
              </a:solidFill>
              <a:effectLst/>
              <a:latin typeface="Arial" panose="020B0604020202020204" pitchFamily="34" charset="0"/>
              <a:cs typeface="Arial" panose="020B0604020202020204" pitchFamily="34" charset="0"/>
            </a:endParaRPr>
          </a:p>
          <a:p>
            <a:pPr marL="0" indent="0" algn="just">
              <a:lnSpc>
                <a:spcPct val="100000"/>
              </a:lnSpc>
              <a:buClrTx/>
              <a:buNone/>
            </a:pPr>
            <a:r>
              <a:rPr lang="en-US" sz="1600" b="0" i="0" dirty="0">
                <a:solidFill>
                  <a:srgbClr val="000000"/>
                </a:solidFill>
                <a:effectLst/>
                <a:latin typeface="Arial" panose="020B0604020202020204" pitchFamily="34" charset="0"/>
                <a:cs typeface="Arial" panose="020B0604020202020204" pitchFamily="34" charset="0"/>
              </a:rPr>
              <a:t>  - </a:t>
            </a:r>
            <a:r>
              <a:rPr lang="vi-VN" sz="1600" b="0" i="0" dirty="0">
                <a:solidFill>
                  <a:srgbClr val="000000"/>
                </a:solidFill>
                <a:effectLst/>
                <a:latin typeface="Arial" panose="020B0604020202020204" pitchFamily="34" charset="0"/>
                <a:cs typeface="Arial" panose="020B0604020202020204" pitchFamily="34" charset="0"/>
              </a:rPr>
              <a:t>C4.5 sử dụng cơ chế lưu trữ dữ liệu thường trú trong bộ nhớ, chính đặc điểm này làm C4.5 chỉ thích hợp với những cơ sở dữ liệu nhỏ, và cơ chế sắp xếp lại dữ liệu tại mỗi node trong quá trình phát triển cây quyết định. </a:t>
            </a:r>
            <a:endParaRPr lang="en-US" sz="1600" b="0" i="0" dirty="0">
              <a:solidFill>
                <a:srgbClr val="000000"/>
              </a:solidFill>
              <a:effectLst/>
              <a:latin typeface="Arial" panose="020B0604020202020204" pitchFamily="34" charset="0"/>
              <a:cs typeface="Arial" panose="020B0604020202020204" pitchFamily="34" charset="0"/>
            </a:endParaRPr>
          </a:p>
          <a:p>
            <a:pPr marL="0" indent="0" algn="just">
              <a:lnSpc>
                <a:spcPct val="100000"/>
              </a:lnSpc>
              <a:buClrTx/>
              <a:buNone/>
            </a:pPr>
            <a:r>
              <a:rPr lang="en-US" sz="1600" b="0" i="0" dirty="0">
                <a:solidFill>
                  <a:srgbClr val="000000"/>
                </a:solidFill>
                <a:effectLst/>
                <a:latin typeface="Arial" panose="020B0604020202020204" pitchFamily="34" charset="0"/>
                <a:cs typeface="Arial" panose="020B0604020202020204" pitchFamily="34" charset="0"/>
              </a:rPr>
              <a:t>  - </a:t>
            </a:r>
            <a:r>
              <a:rPr lang="vi-VN" sz="1600" b="0" i="0" dirty="0">
                <a:solidFill>
                  <a:srgbClr val="000000"/>
                </a:solidFill>
                <a:effectLst/>
                <a:latin typeface="Arial" panose="020B0604020202020204" pitchFamily="34" charset="0"/>
                <a:cs typeface="Arial" panose="020B0604020202020204" pitchFamily="34" charset="0"/>
              </a:rPr>
              <a:t>C4.5 còn chứa một kỹ thuật cho phép biểu diễn lại cây quyết định dưới dạng một danh sách sắp thứ tự các luật if-then (một dạng quy tắc phân lớp dễ hiểu). Kỹ thuật này cho phép làm giảm bớt kích thước tập luật và đơn giản hóa các luật mà độ chính xác so với nhánh tương ứng cây quyết định là tương đương.</a:t>
            </a:r>
            <a:endParaRPr lang="en-US" sz="1600" b="0" i="0" dirty="0">
              <a:solidFill>
                <a:srgbClr val="000000"/>
              </a:solidFill>
              <a:effectLst/>
              <a:latin typeface="Arial" panose="020B0604020202020204" pitchFamily="34" charset="0"/>
              <a:cs typeface="Arial" panose="020B0604020202020204" pitchFamily="34" charset="0"/>
            </a:endParaRPr>
          </a:p>
        </p:txBody>
      </p:sp>
      <p:sp>
        <p:nvSpPr>
          <p:cNvPr id="21" name="AutoShape 2">
            <a:extLst>
              <a:ext uri="{FF2B5EF4-FFF2-40B4-BE49-F238E27FC236}">
                <a16:creationId xmlns:a16="http://schemas.microsoft.com/office/drawing/2014/main" id="{C01580CA-5D13-4339-93C7-E8E8A63DCF06}"/>
              </a:ext>
            </a:extLst>
          </p:cNvPr>
          <p:cNvSpPr>
            <a:spLocks noChangeAspect="1" noChangeArrowheads="1"/>
          </p:cNvSpPr>
          <p:nvPr/>
        </p:nvSpPr>
        <p:spPr bwMode="auto">
          <a:xfrm>
            <a:off x="5951550" y="3540018"/>
            <a:ext cx="31334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4">
            <a:extLst>
              <a:ext uri="{FF2B5EF4-FFF2-40B4-BE49-F238E27FC236}">
                <a16:creationId xmlns:a16="http://schemas.microsoft.com/office/drawing/2014/main" id="{D89FBFCD-627D-4399-A3C0-DC8252042818}"/>
              </a:ext>
            </a:extLst>
          </p:cNvPr>
          <p:cNvSpPr>
            <a:spLocks noChangeAspect="1" noChangeArrowheads="1"/>
          </p:cNvSpPr>
          <p:nvPr/>
        </p:nvSpPr>
        <p:spPr bwMode="auto">
          <a:xfrm>
            <a:off x="6103950" y="3692418"/>
            <a:ext cx="31334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ight Triangle 22">
            <a:extLst>
              <a:ext uri="{FF2B5EF4-FFF2-40B4-BE49-F238E27FC236}">
                <a16:creationId xmlns:a16="http://schemas.microsoft.com/office/drawing/2014/main" id="{90803DFC-0AB8-41B8-8F9F-6691498B24F6}"/>
              </a:ext>
            </a:extLst>
          </p:cNvPr>
          <p:cNvSpPr/>
          <p:nvPr/>
        </p:nvSpPr>
        <p:spPr>
          <a:xfrm rot="10800000">
            <a:off x="5303517" y="-5"/>
            <a:ext cx="1781093" cy="962112"/>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71B8EAF-5C22-481C-BB4B-C6B351B38DE0}"/>
              </a:ext>
            </a:extLst>
          </p:cNvPr>
          <p:cNvSpPr/>
          <p:nvPr/>
        </p:nvSpPr>
        <p:spPr>
          <a:xfrm>
            <a:off x="7084611" y="0"/>
            <a:ext cx="5107390" cy="96210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3">
            <a:extLst>
              <a:ext uri="{FF2B5EF4-FFF2-40B4-BE49-F238E27FC236}">
                <a16:creationId xmlns:a16="http://schemas.microsoft.com/office/drawing/2014/main" id="{0F63D048-C985-4630-ABE3-712DCD4E871A}"/>
              </a:ext>
            </a:extLst>
          </p:cNvPr>
          <p:cNvSpPr txBox="1">
            <a:spLocks/>
          </p:cNvSpPr>
          <p:nvPr/>
        </p:nvSpPr>
        <p:spPr>
          <a:xfrm>
            <a:off x="6400800" y="-1"/>
            <a:ext cx="5791200" cy="962108"/>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err="1">
                <a:solidFill>
                  <a:schemeClr val="bg1"/>
                </a:solidFill>
              </a:rPr>
              <a:t>Chương</a:t>
            </a:r>
            <a:r>
              <a:rPr lang="en-US" sz="4000" b="1" dirty="0">
                <a:solidFill>
                  <a:schemeClr val="bg1"/>
                </a:solidFill>
              </a:rPr>
              <a:t> 2. </a:t>
            </a:r>
            <a:r>
              <a:rPr lang="en-US" sz="4000" b="1" dirty="0" err="1">
                <a:solidFill>
                  <a:schemeClr val="bg1"/>
                </a:solidFill>
              </a:rPr>
              <a:t>Cơ</a:t>
            </a:r>
            <a:r>
              <a:rPr lang="en-US" sz="4000" b="1" dirty="0">
                <a:solidFill>
                  <a:schemeClr val="bg1"/>
                </a:solidFill>
              </a:rPr>
              <a:t> </a:t>
            </a:r>
            <a:r>
              <a:rPr lang="en-US" sz="4000" b="1" dirty="0" err="1">
                <a:solidFill>
                  <a:schemeClr val="bg1"/>
                </a:solidFill>
              </a:rPr>
              <a:t>sở</a:t>
            </a:r>
            <a:r>
              <a:rPr lang="en-US" sz="4000" b="1" dirty="0">
                <a:solidFill>
                  <a:schemeClr val="bg1"/>
                </a:solidFill>
              </a:rPr>
              <a:t> </a:t>
            </a:r>
            <a:r>
              <a:rPr lang="en-US" sz="4000" b="1" dirty="0" err="1">
                <a:solidFill>
                  <a:schemeClr val="bg1"/>
                </a:solidFill>
              </a:rPr>
              <a:t>lý</a:t>
            </a:r>
            <a:r>
              <a:rPr lang="en-US" sz="4000" b="1" dirty="0">
                <a:solidFill>
                  <a:schemeClr val="bg1"/>
                </a:solidFill>
              </a:rPr>
              <a:t> </a:t>
            </a:r>
            <a:r>
              <a:rPr lang="en-US" sz="4000" b="1" dirty="0" err="1">
                <a:solidFill>
                  <a:schemeClr val="bg1"/>
                </a:solidFill>
              </a:rPr>
              <a:t>thuyết</a:t>
            </a:r>
            <a:endParaRPr lang="en-US" sz="4000" b="1" dirty="0">
              <a:solidFill>
                <a:schemeClr val="bg1"/>
              </a:solidFill>
              <a:highlight>
                <a:srgbClr val="FFFF00"/>
              </a:highlight>
            </a:endParaRPr>
          </a:p>
        </p:txBody>
      </p:sp>
      <p:sp>
        <p:nvSpPr>
          <p:cNvPr id="26" name="AutoShape 2">
            <a:extLst>
              <a:ext uri="{FF2B5EF4-FFF2-40B4-BE49-F238E27FC236}">
                <a16:creationId xmlns:a16="http://schemas.microsoft.com/office/drawing/2014/main" id="{5ED69859-3FF9-42EC-97DD-3F1526A44052}"/>
              </a:ext>
            </a:extLst>
          </p:cNvPr>
          <p:cNvSpPr>
            <a:spLocks noChangeAspect="1" noChangeArrowheads="1"/>
          </p:cNvSpPr>
          <p:nvPr/>
        </p:nvSpPr>
        <p:spPr bwMode="auto">
          <a:xfrm>
            <a:off x="6256350" y="3844818"/>
            <a:ext cx="31334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2" descr="Cây Quyết Định (Decision Tree) - Trí tuệ nhân tạo">
            <a:extLst>
              <a:ext uri="{FF2B5EF4-FFF2-40B4-BE49-F238E27FC236}">
                <a16:creationId xmlns:a16="http://schemas.microsoft.com/office/drawing/2014/main" id="{22C21DEF-B26E-4F07-8C05-8599FC79D2C2}"/>
              </a:ext>
            </a:extLst>
          </p:cNvPr>
          <p:cNvSpPr>
            <a:spLocks noChangeAspect="1" noChangeArrowheads="1"/>
          </p:cNvSpPr>
          <p:nvPr/>
        </p:nvSpPr>
        <p:spPr bwMode="auto">
          <a:xfrm>
            <a:off x="5951550" y="3476410"/>
            <a:ext cx="31334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40203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60C8653-5EDA-4C4F-A8F4-0F8A6B11521E}"/>
              </a:ext>
            </a:extLst>
          </p:cNvPr>
          <p:cNvSpPr>
            <a:spLocks noGrp="1"/>
          </p:cNvSpPr>
          <p:nvPr>
            <p:ph idx="1"/>
          </p:nvPr>
        </p:nvSpPr>
        <p:spPr>
          <a:xfrm>
            <a:off x="362384" y="962107"/>
            <a:ext cx="7588920" cy="382691"/>
          </a:xfrm>
        </p:spPr>
        <p:txBody>
          <a:bodyPr>
            <a:normAutofit/>
          </a:bodyPr>
          <a:lstStyle/>
          <a:p>
            <a:pPr marL="0" lvl="0" indent="0" algn="just">
              <a:buNone/>
            </a:pPr>
            <a:r>
              <a:rPr lang="en-US" sz="2100" dirty="0">
                <a:latin typeface="Tahoma (Body)"/>
              </a:rPr>
              <a:t>3.1 </a:t>
            </a:r>
            <a:r>
              <a:rPr lang="en-US" sz="2100" dirty="0" err="1">
                <a:latin typeface="Tahoma (Body)"/>
              </a:rPr>
              <a:t>Dữ</a:t>
            </a:r>
            <a:r>
              <a:rPr lang="en-US" sz="2100" dirty="0">
                <a:latin typeface="Tahoma (Body)"/>
              </a:rPr>
              <a:t> </a:t>
            </a:r>
            <a:r>
              <a:rPr lang="en-US" sz="2100" dirty="0" err="1">
                <a:latin typeface="Tahoma (Body)"/>
              </a:rPr>
              <a:t>liệu</a:t>
            </a:r>
            <a:endParaRPr lang="en-US" sz="2100" dirty="0">
              <a:latin typeface="Tahoma (Body)"/>
            </a:endParaRPr>
          </a:p>
        </p:txBody>
      </p:sp>
      <p:sp>
        <p:nvSpPr>
          <p:cNvPr id="8" name="Content Placeholder 6">
            <a:extLst>
              <a:ext uri="{FF2B5EF4-FFF2-40B4-BE49-F238E27FC236}">
                <a16:creationId xmlns:a16="http://schemas.microsoft.com/office/drawing/2014/main" id="{04977DB1-F521-4A6B-B128-A07F44931769}"/>
              </a:ext>
            </a:extLst>
          </p:cNvPr>
          <p:cNvSpPr txBox="1">
            <a:spLocks/>
          </p:cNvSpPr>
          <p:nvPr/>
        </p:nvSpPr>
        <p:spPr>
          <a:xfrm>
            <a:off x="362384" y="1527678"/>
            <a:ext cx="5751888" cy="5144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vi-VN" sz="1600" b="0" i="0" dirty="0">
                <a:solidFill>
                  <a:srgbClr val="000000"/>
                </a:solidFill>
                <a:effectLst/>
                <a:latin typeface="Arial" panose="020B0604020202020204" pitchFamily="34" charset="0"/>
                <a:cs typeface="Arial" panose="020B0604020202020204" pitchFamily="34" charset="0"/>
              </a:rPr>
              <a:t>Dữ liệu được lấy từ trang </a:t>
            </a:r>
            <a:r>
              <a:rPr lang="vi-VN" sz="1600" b="0" i="0" dirty="0">
                <a:solidFill>
                  <a:srgbClr val="000000"/>
                </a:solidFill>
                <a:effectLst/>
                <a:latin typeface="Arial" panose="020B0604020202020204" pitchFamily="34" charset="0"/>
                <a:cs typeface="Arial" panose="020B0604020202020204" pitchFamily="34" charset="0"/>
                <a:hlinkClick r:id="rId3"/>
              </a:rPr>
              <a:t>https://www.kaggle.com/fedesoriano/stroke-prediction-dataset</a:t>
            </a:r>
            <a:r>
              <a:rPr lang="en-US" sz="1600" b="0" i="0" dirty="0">
                <a:solidFill>
                  <a:srgbClr val="000000"/>
                </a:solidFill>
                <a:effectLst/>
                <a:latin typeface="Arial" panose="020B0604020202020204" pitchFamily="34" charset="0"/>
                <a:cs typeface="Arial" panose="020B0604020202020204" pitchFamily="34" charset="0"/>
              </a:rPr>
              <a:t> </a:t>
            </a:r>
            <a:r>
              <a:rPr lang="vi-VN" sz="1600" b="0" i="0" dirty="0">
                <a:solidFill>
                  <a:srgbClr val="000000"/>
                </a:solidFill>
                <a:effectLst/>
                <a:latin typeface="Arial" panose="020B0604020202020204" pitchFamily="34" charset="0"/>
                <a:cs typeface="Arial" panose="020B0604020202020204" pitchFamily="34" charset="0"/>
              </a:rPr>
              <a:t> gồm 6 thuộc tín</a:t>
            </a:r>
            <a:r>
              <a:rPr lang="en-US" sz="1600" b="0" i="0" dirty="0">
                <a:solidFill>
                  <a:srgbClr val="000000"/>
                </a:solidFill>
                <a:effectLst/>
                <a:latin typeface="Arial" panose="020B0604020202020204" pitchFamily="34" charset="0"/>
                <a:cs typeface="Arial" panose="020B0604020202020204" pitchFamily="34" charset="0"/>
              </a:rPr>
              <a:t>h </a:t>
            </a:r>
            <a:r>
              <a:rPr lang="en-US" sz="1600" b="0" i="0" dirty="0" err="1">
                <a:solidFill>
                  <a:srgbClr val="000000"/>
                </a:solidFill>
                <a:effectLst/>
                <a:latin typeface="Arial" panose="020B0604020202020204" pitchFamily="34" charset="0"/>
                <a:cs typeface="Arial" panose="020B0604020202020204" pitchFamily="34" charset="0"/>
              </a:rPr>
              <a:t>và</a:t>
            </a:r>
            <a:r>
              <a:rPr lang="en-US" sz="1600" b="0" i="0" dirty="0">
                <a:solidFill>
                  <a:srgbClr val="000000"/>
                </a:solidFill>
                <a:effectLst/>
                <a:latin typeface="Arial" panose="020B0604020202020204" pitchFamily="34" charset="0"/>
                <a:cs typeface="Arial" panose="020B0604020202020204" pitchFamily="34" charset="0"/>
              </a:rPr>
              <a:t> 5110 </a:t>
            </a:r>
            <a:r>
              <a:rPr lang="en-US" sz="1600" b="0" i="0" dirty="0" err="1">
                <a:solidFill>
                  <a:srgbClr val="000000"/>
                </a:solidFill>
                <a:effectLst/>
                <a:latin typeface="Arial" panose="020B0604020202020204" pitchFamily="34" charset="0"/>
                <a:cs typeface="Arial" panose="020B0604020202020204" pitchFamily="34" charset="0"/>
              </a:rPr>
              <a:t>dòng</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dữ</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liệu</a:t>
            </a:r>
            <a:r>
              <a:rPr lang="en-US" sz="1600" dirty="0">
                <a:solidFill>
                  <a:srgbClr val="000000"/>
                </a:solidFill>
                <a:latin typeface="Arial" panose="020B0604020202020204" pitchFamily="34" charset="0"/>
                <a:cs typeface="Arial" panose="020B0604020202020204" pitchFamily="34" charset="0"/>
              </a:rPr>
              <a:t>.</a:t>
            </a:r>
          </a:p>
          <a:p>
            <a:pPr>
              <a:lnSpc>
                <a:spcPct val="100000"/>
              </a:lnSpc>
              <a:buClrTx/>
            </a:pPr>
            <a:r>
              <a:rPr lang="en-US" sz="1600" b="0" i="0" dirty="0">
                <a:solidFill>
                  <a:srgbClr val="000000"/>
                </a:solidFill>
                <a:effectLst/>
                <a:latin typeface="Arial" panose="020B0604020202020204" pitchFamily="34" charset="0"/>
                <a:cs typeface="Arial" panose="020B0604020202020204" pitchFamily="34" charset="0"/>
              </a:rPr>
              <a:t>g</a:t>
            </a:r>
            <a:r>
              <a:rPr lang="vi-VN" sz="1600" b="0" i="0" dirty="0">
                <a:solidFill>
                  <a:srgbClr val="000000"/>
                </a:solidFill>
                <a:effectLst/>
                <a:latin typeface="Arial" panose="020B0604020202020204" pitchFamily="34" charset="0"/>
                <a:cs typeface="Arial" panose="020B0604020202020204" pitchFamily="34" charset="0"/>
              </a:rPr>
              <a:t>ender (giới tính) : Female (nữ) và Male (nam).</a:t>
            </a:r>
          </a:p>
          <a:p>
            <a:pPr>
              <a:lnSpc>
                <a:spcPct val="100000"/>
              </a:lnSpc>
              <a:buClrTx/>
            </a:pPr>
            <a:r>
              <a:rPr lang="en-US" sz="1600" dirty="0">
                <a:solidFill>
                  <a:srgbClr val="000000"/>
                </a:solidFill>
                <a:latin typeface="Arial" panose="020B0604020202020204" pitchFamily="34" charset="0"/>
                <a:cs typeface="Arial" panose="020B0604020202020204" pitchFamily="34" charset="0"/>
              </a:rPr>
              <a:t>h</a:t>
            </a:r>
            <a:r>
              <a:rPr lang="vi-VN" sz="1600" b="0" i="0" dirty="0">
                <a:solidFill>
                  <a:srgbClr val="000000"/>
                </a:solidFill>
                <a:effectLst/>
                <a:latin typeface="Arial" panose="020B0604020202020204" pitchFamily="34" charset="0"/>
                <a:cs typeface="Arial" panose="020B0604020202020204" pitchFamily="34" charset="0"/>
              </a:rPr>
              <a:t>ypertension (tình trạng huyết áp): 1 (huyết áp cao) và 0 (huyết áp thấp).</a:t>
            </a:r>
          </a:p>
          <a:p>
            <a:pPr>
              <a:lnSpc>
                <a:spcPct val="100000"/>
              </a:lnSpc>
              <a:buClrTx/>
            </a:pPr>
            <a:r>
              <a:rPr lang="en-US" sz="1600" dirty="0">
                <a:solidFill>
                  <a:srgbClr val="000000"/>
                </a:solidFill>
                <a:latin typeface="Arial" panose="020B0604020202020204" pitchFamily="34" charset="0"/>
                <a:cs typeface="Arial" panose="020B0604020202020204" pitchFamily="34" charset="0"/>
              </a:rPr>
              <a:t>h</a:t>
            </a:r>
            <a:r>
              <a:rPr lang="vi-VN" sz="1600" b="0" i="0" dirty="0">
                <a:solidFill>
                  <a:srgbClr val="000000"/>
                </a:solidFill>
                <a:effectLst/>
                <a:latin typeface="Arial" panose="020B0604020202020204" pitchFamily="34" charset="0"/>
                <a:cs typeface="Arial" panose="020B0604020202020204" pitchFamily="34" charset="0"/>
              </a:rPr>
              <a:t>eart_disease (bệnh tim): 0 ( không có tiền án) 1 ( có bị bệnh).</a:t>
            </a:r>
          </a:p>
          <a:p>
            <a:pPr>
              <a:lnSpc>
                <a:spcPct val="100000"/>
              </a:lnSpc>
              <a:buClrTx/>
            </a:pPr>
            <a:r>
              <a:rPr lang="vi-VN" sz="1600" b="0" i="0" dirty="0">
                <a:solidFill>
                  <a:srgbClr val="000000"/>
                </a:solidFill>
                <a:effectLst/>
                <a:latin typeface="Arial" panose="020B0604020202020204" pitchFamily="34" charset="0"/>
                <a:cs typeface="Arial" panose="020B0604020202020204" pitchFamily="34" charset="0"/>
              </a:rPr>
              <a:t>ever_married (Tình trạng hôn nhân)</a:t>
            </a:r>
            <a:r>
              <a:rPr lang="en-US" sz="1600" b="0" i="0" dirty="0">
                <a:solidFill>
                  <a:srgbClr val="000000"/>
                </a:solidFill>
                <a:effectLst/>
                <a:latin typeface="Arial" panose="020B0604020202020204" pitchFamily="34" charset="0"/>
                <a:cs typeface="Arial" panose="020B0604020202020204" pitchFamily="34" charset="0"/>
              </a:rPr>
              <a:t>:</a:t>
            </a:r>
            <a:r>
              <a:rPr lang="vi-VN" sz="1600" b="0" i="0" dirty="0">
                <a:solidFill>
                  <a:srgbClr val="000000"/>
                </a:solidFill>
                <a:effectLst/>
                <a:latin typeface="Arial" panose="020B0604020202020204" pitchFamily="34" charset="0"/>
                <a:cs typeface="Arial" panose="020B0604020202020204" pitchFamily="34" charset="0"/>
              </a:rPr>
              <a:t> yes (đã kết hôn) và no (chưa kết hôn).</a:t>
            </a:r>
          </a:p>
          <a:p>
            <a:pPr>
              <a:lnSpc>
                <a:spcPct val="100000"/>
              </a:lnSpc>
              <a:buClrTx/>
            </a:pPr>
            <a:r>
              <a:rPr lang="en-US" sz="1600" b="0" i="0" dirty="0">
                <a:solidFill>
                  <a:srgbClr val="000000"/>
                </a:solidFill>
                <a:effectLst/>
                <a:latin typeface="Arial" panose="020B0604020202020204" pitchFamily="34" charset="0"/>
                <a:cs typeface="Arial" panose="020B0604020202020204" pitchFamily="34" charset="0"/>
              </a:rPr>
              <a:t>r</a:t>
            </a:r>
            <a:r>
              <a:rPr lang="vi-VN" sz="1600" b="0" i="0" dirty="0">
                <a:solidFill>
                  <a:srgbClr val="000000"/>
                </a:solidFill>
                <a:effectLst/>
                <a:latin typeface="Arial" panose="020B0604020202020204" pitchFamily="34" charset="0"/>
                <a:cs typeface="Arial" panose="020B0604020202020204" pitchFamily="34" charset="0"/>
              </a:rPr>
              <a:t>esidence_type (môi trường sống) : Rural (Nông thôn) và Urban (Đô thị).</a:t>
            </a:r>
          </a:p>
          <a:p>
            <a:pPr>
              <a:lnSpc>
                <a:spcPct val="100000"/>
              </a:lnSpc>
              <a:buClrTx/>
            </a:pPr>
            <a:r>
              <a:rPr lang="vi-VN" sz="1600" b="0" i="0" dirty="0">
                <a:solidFill>
                  <a:srgbClr val="000000"/>
                </a:solidFill>
                <a:effectLst/>
                <a:latin typeface="Arial" panose="020B0604020202020204" pitchFamily="34" charset="0"/>
                <a:cs typeface="Arial" panose="020B0604020202020204" pitchFamily="34" charset="0"/>
              </a:rPr>
              <a:t>smoking_status (Tình trạng hút thuốc): never smoked (chưa từng hút thuốc) và smokes (có hút thuốc).</a:t>
            </a:r>
          </a:p>
          <a:p>
            <a:pPr>
              <a:lnSpc>
                <a:spcPct val="100000"/>
              </a:lnSpc>
              <a:buClrTx/>
            </a:pPr>
            <a:r>
              <a:rPr lang="en-US" sz="1600" dirty="0">
                <a:solidFill>
                  <a:srgbClr val="000000"/>
                </a:solidFill>
                <a:latin typeface="Arial" panose="020B0604020202020204" pitchFamily="34" charset="0"/>
                <a:cs typeface="Arial" panose="020B0604020202020204" pitchFamily="34" charset="0"/>
              </a:rPr>
              <a:t>s</a:t>
            </a:r>
            <a:r>
              <a:rPr lang="en-US" sz="1600" b="0" i="0" dirty="0">
                <a:solidFill>
                  <a:srgbClr val="000000"/>
                </a:solidFill>
                <a:effectLst/>
                <a:latin typeface="Arial" panose="020B0604020202020204" pitchFamily="34" charset="0"/>
                <a:cs typeface="Arial" panose="020B0604020202020204" pitchFamily="34" charset="0"/>
              </a:rPr>
              <a:t>troke (</a:t>
            </a:r>
            <a:r>
              <a:rPr lang="en-US" sz="1600" b="0" i="0" dirty="0" err="1">
                <a:solidFill>
                  <a:srgbClr val="000000"/>
                </a:solidFill>
                <a:effectLst/>
                <a:latin typeface="Arial" panose="020B0604020202020204" pitchFamily="34" charset="0"/>
                <a:cs typeface="Arial" panose="020B0604020202020204" pitchFamily="34" charset="0"/>
              </a:rPr>
              <a:t>đột</a:t>
            </a:r>
            <a:r>
              <a:rPr lang="en-US" sz="1600" b="0" i="0" dirty="0">
                <a:solidFill>
                  <a:srgbClr val="000000"/>
                </a:solidFill>
                <a:effectLst/>
                <a:latin typeface="Arial" panose="020B0604020202020204" pitchFamily="34" charset="0"/>
                <a:cs typeface="Arial" panose="020B0604020202020204" pitchFamily="34" charset="0"/>
              </a:rPr>
              <a:t> </a:t>
            </a:r>
            <a:r>
              <a:rPr lang="en-US" sz="1600" b="0" i="0" dirty="0" err="1">
                <a:solidFill>
                  <a:srgbClr val="000000"/>
                </a:solidFill>
                <a:effectLst/>
                <a:latin typeface="Arial" panose="020B0604020202020204" pitchFamily="34" charset="0"/>
                <a:cs typeface="Arial" panose="020B0604020202020204" pitchFamily="34" charset="0"/>
              </a:rPr>
              <a:t>quỵ</a:t>
            </a:r>
            <a:r>
              <a:rPr lang="en-US" sz="1600" b="0" i="0" dirty="0">
                <a:solidFill>
                  <a:srgbClr val="000000"/>
                </a:solidFill>
                <a:effectLst/>
                <a:latin typeface="Arial" panose="020B0604020202020204" pitchFamily="34" charset="0"/>
                <a:cs typeface="Arial" panose="020B0604020202020204" pitchFamily="34" charset="0"/>
              </a:rPr>
              <a:t>) :</a:t>
            </a:r>
            <a:r>
              <a:rPr lang="vi-VN" sz="1600" b="0" i="0" dirty="0">
                <a:solidFill>
                  <a:srgbClr val="000000"/>
                </a:solidFill>
                <a:effectLst/>
                <a:latin typeface="Arial" panose="020B0604020202020204" pitchFamily="34" charset="0"/>
                <a:cs typeface="Arial" panose="020B0604020202020204" pitchFamily="34" charset="0"/>
              </a:rPr>
              <a:t> 0 (không bị đột quỵ) và 1</a:t>
            </a:r>
            <a:r>
              <a:rPr lang="en-US" sz="1600" b="0" i="0" dirty="0">
                <a:solidFill>
                  <a:srgbClr val="000000"/>
                </a:solidFill>
                <a:effectLst/>
                <a:latin typeface="Arial" panose="020B0604020202020204" pitchFamily="34" charset="0"/>
                <a:cs typeface="Arial" panose="020B0604020202020204" pitchFamily="34" charset="0"/>
              </a:rPr>
              <a:t> </a:t>
            </a:r>
            <a:r>
              <a:rPr lang="vi-VN" sz="1600" b="0" i="0" dirty="0">
                <a:solidFill>
                  <a:srgbClr val="000000"/>
                </a:solidFill>
                <a:effectLst/>
                <a:latin typeface="Arial" panose="020B0604020202020204" pitchFamily="34" charset="0"/>
                <a:cs typeface="Arial" panose="020B0604020202020204" pitchFamily="34" charset="0"/>
              </a:rPr>
              <a:t>(bị đột quỵ).</a:t>
            </a:r>
          </a:p>
          <a:p>
            <a:pPr marL="0" indent="0">
              <a:lnSpc>
                <a:spcPct val="100000"/>
              </a:lnSpc>
              <a:buFont typeface="Arial" panose="020B0604020202020204" pitchFamily="34" charset="0"/>
              <a:buNone/>
            </a:pPr>
            <a:endParaRPr lang="en-US" sz="1600" b="0" i="0" dirty="0">
              <a:solidFill>
                <a:srgbClr val="000000"/>
              </a:solidFill>
              <a:effectLst/>
              <a:latin typeface="Arial" panose="020B0604020202020204" pitchFamily="34" charset="0"/>
              <a:cs typeface="Arial" panose="020B0604020202020204" pitchFamily="34" charset="0"/>
            </a:endParaRPr>
          </a:p>
        </p:txBody>
      </p:sp>
      <p:sp>
        <p:nvSpPr>
          <p:cNvPr id="9" name="AutoShape 2">
            <a:extLst>
              <a:ext uri="{FF2B5EF4-FFF2-40B4-BE49-F238E27FC236}">
                <a16:creationId xmlns:a16="http://schemas.microsoft.com/office/drawing/2014/main" id="{63862A67-40F4-48E4-BF94-D9121D245816}"/>
              </a:ext>
            </a:extLst>
          </p:cNvPr>
          <p:cNvSpPr>
            <a:spLocks noChangeAspect="1" noChangeArrowheads="1"/>
          </p:cNvSpPr>
          <p:nvPr/>
        </p:nvSpPr>
        <p:spPr bwMode="auto">
          <a:xfrm>
            <a:off x="5967454" y="34764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a:extLst>
              <a:ext uri="{FF2B5EF4-FFF2-40B4-BE49-F238E27FC236}">
                <a16:creationId xmlns:a16="http://schemas.microsoft.com/office/drawing/2014/main" id="{F0A20FEB-E6A5-4122-B7E0-CE509FD13049}"/>
              </a:ext>
            </a:extLst>
          </p:cNvPr>
          <p:cNvSpPr>
            <a:spLocks noChangeAspect="1" noChangeArrowheads="1"/>
          </p:cNvSpPr>
          <p:nvPr/>
        </p:nvSpPr>
        <p:spPr bwMode="auto">
          <a:xfrm>
            <a:off x="6119854" y="36288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ight Triangle 11">
            <a:extLst>
              <a:ext uri="{FF2B5EF4-FFF2-40B4-BE49-F238E27FC236}">
                <a16:creationId xmlns:a16="http://schemas.microsoft.com/office/drawing/2014/main" id="{AF228648-713F-485C-B313-B5D5B7269610}"/>
              </a:ext>
            </a:extLst>
          </p:cNvPr>
          <p:cNvSpPr/>
          <p:nvPr/>
        </p:nvSpPr>
        <p:spPr>
          <a:xfrm rot="10800000">
            <a:off x="5303517" y="-5"/>
            <a:ext cx="1781093" cy="962112"/>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3863BA-B5C6-4F5C-9F2A-429C15D14871}"/>
              </a:ext>
            </a:extLst>
          </p:cNvPr>
          <p:cNvSpPr/>
          <p:nvPr/>
        </p:nvSpPr>
        <p:spPr>
          <a:xfrm>
            <a:off x="7084611" y="0"/>
            <a:ext cx="5107390" cy="96210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3">
            <a:extLst>
              <a:ext uri="{FF2B5EF4-FFF2-40B4-BE49-F238E27FC236}">
                <a16:creationId xmlns:a16="http://schemas.microsoft.com/office/drawing/2014/main" id="{F8B632F7-1C1E-41AF-A814-06096E5E8C1E}"/>
              </a:ext>
            </a:extLst>
          </p:cNvPr>
          <p:cNvSpPr>
            <a:spLocks noGrp="1"/>
          </p:cNvSpPr>
          <p:nvPr>
            <p:ph type="title"/>
          </p:nvPr>
        </p:nvSpPr>
        <p:spPr>
          <a:xfrm>
            <a:off x="6877878" y="-1"/>
            <a:ext cx="5314122" cy="962108"/>
          </a:xfrm>
        </p:spPr>
        <p:txBody>
          <a:bodyPr anchor="ctr">
            <a:noAutofit/>
          </a:bodyPr>
          <a:lstStyle/>
          <a:p>
            <a:r>
              <a:rPr lang="en-US" sz="4000" dirty="0" err="1">
                <a:solidFill>
                  <a:schemeClr val="bg1"/>
                </a:solidFill>
              </a:rPr>
              <a:t>Chương</a:t>
            </a:r>
            <a:r>
              <a:rPr lang="en-US" sz="4000" dirty="0">
                <a:solidFill>
                  <a:schemeClr val="bg1"/>
                </a:solidFill>
              </a:rPr>
              <a:t> 3. </a:t>
            </a:r>
            <a:r>
              <a:rPr lang="en-US" sz="4000" dirty="0" err="1">
                <a:solidFill>
                  <a:schemeClr val="bg1"/>
                </a:solidFill>
              </a:rPr>
              <a:t>Thực</a:t>
            </a:r>
            <a:r>
              <a:rPr lang="en-US" sz="4000" dirty="0">
                <a:solidFill>
                  <a:schemeClr val="bg1"/>
                </a:solidFill>
              </a:rPr>
              <a:t> </a:t>
            </a:r>
            <a:r>
              <a:rPr lang="en-US" sz="4000" dirty="0" err="1">
                <a:solidFill>
                  <a:schemeClr val="bg1"/>
                </a:solidFill>
              </a:rPr>
              <a:t>nghiệm</a:t>
            </a:r>
            <a:endParaRPr lang="en-US" sz="4000" b="0" dirty="0">
              <a:solidFill>
                <a:schemeClr val="bg1"/>
              </a:solidFill>
              <a:highlight>
                <a:srgbClr val="FFFF00"/>
              </a:highlight>
            </a:endParaRPr>
          </a:p>
        </p:txBody>
      </p:sp>
      <p:pic>
        <p:nvPicPr>
          <p:cNvPr id="21" name="Picture 20" descr="Table&#10;&#10;Description automatically generated">
            <a:extLst>
              <a:ext uri="{FF2B5EF4-FFF2-40B4-BE49-F238E27FC236}">
                <a16:creationId xmlns:a16="http://schemas.microsoft.com/office/drawing/2014/main" id="{F5EECC33-A69D-45BD-9080-7AE4BF436B8D}"/>
              </a:ext>
            </a:extLst>
          </p:cNvPr>
          <p:cNvPicPr/>
          <p:nvPr/>
        </p:nvPicPr>
        <p:blipFill>
          <a:blip r:embed="rId4">
            <a:extLst>
              <a:ext uri="{28A0092B-C50C-407E-A947-70E740481C1C}">
                <a14:useLocalDpi xmlns:a14="http://schemas.microsoft.com/office/drawing/2010/main" val="0"/>
              </a:ext>
            </a:extLst>
          </a:blip>
          <a:stretch>
            <a:fillRect/>
          </a:stretch>
        </p:blipFill>
        <p:spPr>
          <a:xfrm>
            <a:off x="6149290" y="1372263"/>
            <a:ext cx="5751886" cy="4853940"/>
          </a:xfrm>
          <a:prstGeom prst="rect">
            <a:avLst/>
          </a:prstGeom>
        </p:spPr>
      </p:pic>
    </p:spTree>
    <p:extLst>
      <p:ext uri="{BB962C8B-B14F-4D97-AF65-F5344CB8AC3E}">
        <p14:creationId xmlns:p14="http://schemas.microsoft.com/office/powerpoint/2010/main" val="37899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a:extLst>
              <a:ext uri="{FF2B5EF4-FFF2-40B4-BE49-F238E27FC236}">
                <a16:creationId xmlns:a16="http://schemas.microsoft.com/office/drawing/2014/main" id="{97EB177A-2484-4DA1-AF54-CCF16E285954}"/>
              </a:ext>
            </a:extLst>
          </p:cNvPr>
          <p:cNvSpPr txBox="1">
            <a:spLocks/>
          </p:cNvSpPr>
          <p:nvPr/>
        </p:nvSpPr>
        <p:spPr>
          <a:xfrm>
            <a:off x="346482" y="962107"/>
            <a:ext cx="7588920" cy="3826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100" dirty="0">
                <a:latin typeface="Tahoma (Body)"/>
              </a:rPr>
              <a:t>3.2 </a:t>
            </a:r>
            <a:r>
              <a:rPr lang="en-US" sz="2100" dirty="0" err="1">
                <a:latin typeface="Tahoma (Body)"/>
              </a:rPr>
              <a:t>Xây</a:t>
            </a:r>
            <a:r>
              <a:rPr lang="en-US" sz="2100" dirty="0">
                <a:latin typeface="Tahoma (Body)"/>
              </a:rPr>
              <a:t> </a:t>
            </a:r>
            <a:r>
              <a:rPr lang="en-US" sz="2100" dirty="0" err="1">
                <a:latin typeface="Tahoma (Body)"/>
              </a:rPr>
              <a:t>dựng</a:t>
            </a:r>
            <a:r>
              <a:rPr lang="en-US" sz="2100" dirty="0">
                <a:latin typeface="Tahoma (Body)"/>
              </a:rPr>
              <a:t> </a:t>
            </a:r>
            <a:r>
              <a:rPr lang="en-US" sz="2100" dirty="0" err="1">
                <a:latin typeface="Tahoma (Body)"/>
              </a:rPr>
              <a:t>ứng</a:t>
            </a:r>
            <a:r>
              <a:rPr lang="en-US" sz="2100" dirty="0">
                <a:latin typeface="Tahoma (Body)"/>
              </a:rPr>
              <a:t> </a:t>
            </a:r>
            <a:r>
              <a:rPr lang="en-US" sz="2100" dirty="0" err="1">
                <a:latin typeface="Tahoma (Body)"/>
              </a:rPr>
              <a:t>dụng</a:t>
            </a:r>
            <a:endParaRPr lang="en-US" sz="2100" dirty="0">
              <a:latin typeface="Tahoma (Body)"/>
            </a:endParaRPr>
          </a:p>
        </p:txBody>
      </p:sp>
      <p:sp>
        <p:nvSpPr>
          <p:cNvPr id="5" name="Content Placeholder 6">
            <a:extLst>
              <a:ext uri="{FF2B5EF4-FFF2-40B4-BE49-F238E27FC236}">
                <a16:creationId xmlns:a16="http://schemas.microsoft.com/office/drawing/2014/main" id="{66C5F422-AE24-43E8-B92F-44C86099551A}"/>
              </a:ext>
            </a:extLst>
          </p:cNvPr>
          <p:cNvSpPr txBox="1">
            <a:spLocks/>
          </p:cNvSpPr>
          <p:nvPr/>
        </p:nvSpPr>
        <p:spPr>
          <a:xfrm>
            <a:off x="346482" y="1527678"/>
            <a:ext cx="4623083" cy="4785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sz="1600" dirty="0">
                <a:solidFill>
                  <a:srgbClr val="000000"/>
                </a:solidFill>
                <a:latin typeface="Arial" panose="020B0604020202020204" pitchFamily="34" charset="0"/>
                <a:cs typeface="Arial" panose="020B0604020202020204" pitchFamily="34" charset="0"/>
              </a:rPr>
              <a:t>  - </a:t>
            </a:r>
            <a:r>
              <a:rPr lang="vi-VN" sz="1600" b="0" i="0" dirty="0">
                <a:solidFill>
                  <a:srgbClr val="000000"/>
                </a:solidFill>
                <a:effectLst/>
                <a:latin typeface="Arial" panose="020B0604020202020204" pitchFamily="34" charset="0"/>
                <a:cs typeface="Arial" panose="020B0604020202020204" pitchFamily="34" charset="0"/>
              </a:rPr>
              <a:t>Ứng dụng được thiết kế trên Windo</a:t>
            </a:r>
            <a:r>
              <a:rPr lang="en-US" sz="1600" b="0" i="0" dirty="0" err="1">
                <a:solidFill>
                  <a:srgbClr val="000000"/>
                </a:solidFill>
                <a:effectLst/>
                <a:latin typeface="Arial" panose="020B0604020202020204" pitchFamily="34" charset="0"/>
                <a:cs typeface="Arial" panose="020B0604020202020204" pitchFamily="34" charset="0"/>
              </a:rPr>
              <a:t>ws</a:t>
            </a:r>
            <a:r>
              <a:rPr lang="vi-VN" sz="1600" b="0" i="0" dirty="0">
                <a:solidFill>
                  <a:srgbClr val="000000"/>
                </a:solidFill>
                <a:effectLst/>
                <a:latin typeface="Arial" panose="020B0604020202020204" pitchFamily="34" charset="0"/>
                <a:cs typeface="Arial" panose="020B0604020202020204" pitchFamily="34" charset="0"/>
              </a:rPr>
              <a:t> Form C#</a:t>
            </a:r>
            <a:r>
              <a:rPr lang="en-US" sz="1600" b="0" i="0" dirty="0">
                <a:solidFill>
                  <a:srgbClr val="000000"/>
                </a:solidFill>
                <a:effectLst/>
                <a:latin typeface="Arial" panose="020B0604020202020204" pitchFamily="34" charset="0"/>
                <a:cs typeface="Arial" panose="020B0604020202020204" pitchFamily="34" charset="0"/>
              </a:rPr>
              <a:t>.</a:t>
            </a:r>
            <a:endParaRPr lang="vi-VN" sz="1600" b="0" i="0" dirty="0">
              <a:solidFill>
                <a:srgbClr val="000000"/>
              </a:solidFill>
              <a:effectLst/>
              <a:latin typeface="Arial" panose="020B0604020202020204" pitchFamily="34" charset="0"/>
              <a:cs typeface="Arial" panose="020B0604020202020204" pitchFamily="34" charset="0"/>
            </a:endParaRPr>
          </a:p>
          <a:p>
            <a:pPr marL="0" indent="0" algn="just">
              <a:lnSpc>
                <a:spcPct val="100000"/>
              </a:lnSpc>
              <a:buFont typeface="Arial" panose="020B0604020202020204" pitchFamily="34" charset="0"/>
              <a:buNone/>
            </a:pPr>
            <a:r>
              <a:rPr lang="en-US" sz="1600" dirty="0">
                <a:solidFill>
                  <a:srgbClr val="000000"/>
                </a:solidFill>
                <a:latin typeface="Arial" panose="020B0604020202020204" pitchFamily="34" charset="0"/>
                <a:cs typeface="Arial" panose="020B0604020202020204" pitchFamily="34" charset="0"/>
              </a:rPr>
              <a:t>  - </a:t>
            </a:r>
            <a:r>
              <a:rPr lang="vi-VN" sz="1600" b="0" i="0" dirty="0">
                <a:solidFill>
                  <a:srgbClr val="000000"/>
                </a:solidFill>
                <a:effectLst/>
                <a:latin typeface="Arial" panose="020B0604020202020204" pitchFamily="34" charset="0"/>
                <a:cs typeface="Arial" panose="020B0604020202020204" pitchFamily="34" charset="0"/>
              </a:rPr>
              <a:t>Các chức năng chính của ứng dụng:</a:t>
            </a:r>
          </a:p>
          <a:p>
            <a:pPr lvl="1" algn="just">
              <a:lnSpc>
                <a:spcPct val="100000"/>
              </a:lnSpc>
              <a:buClrTx/>
            </a:pPr>
            <a:r>
              <a:rPr lang="en-US" sz="1600" dirty="0" err="1">
                <a:solidFill>
                  <a:srgbClr val="000000"/>
                </a:solidFill>
                <a:latin typeface="Arial" panose="020B0604020202020204" pitchFamily="34" charset="0"/>
                <a:cs typeface="Arial" panose="020B0604020202020204" pitchFamily="34" charset="0"/>
              </a:rPr>
              <a:t>Đọc</a:t>
            </a:r>
            <a:r>
              <a:rPr lang="en-US" sz="1600" dirty="0">
                <a:solidFill>
                  <a:srgbClr val="000000"/>
                </a:solidFill>
                <a:latin typeface="Arial" panose="020B0604020202020204" pitchFamily="34" charset="0"/>
                <a:cs typeface="Arial" panose="020B0604020202020204" pitchFamily="34" charset="0"/>
              </a:rPr>
              <a:t> (1) </a:t>
            </a:r>
            <a:r>
              <a:rPr lang="en-US" sz="1600" dirty="0" err="1">
                <a:solidFill>
                  <a:srgbClr val="000000"/>
                </a:solidFill>
                <a:latin typeface="Arial" panose="020B0604020202020204" pitchFamily="34" charset="0"/>
                <a:cs typeface="Arial" panose="020B0604020202020204" pitchFamily="34" charset="0"/>
              </a:rPr>
              <a:t>và</a:t>
            </a:r>
            <a:r>
              <a:rPr lang="en-US" sz="1600" dirty="0">
                <a:solidFill>
                  <a:srgbClr val="000000"/>
                </a:solidFill>
                <a:latin typeface="Arial" panose="020B0604020202020204" pitchFamily="34" charset="0"/>
                <a:cs typeface="Arial" panose="020B0604020202020204" pitchFamily="34" charset="0"/>
              </a:rPr>
              <a:t> </a:t>
            </a:r>
            <a:r>
              <a:rPr lang="en-US" sz="1600" dirty="0" err="1">
                <a:solidFill>
                  <a:srgbClr val="000000"/>
                </a:solidFill>
                <a:latin typeface="Arial" panose="020B0604020202020204" pitchFamily="34" charset="0"/>
                <a:cs typeface="Arial" panose="020B0604020202020204" pitchFamily="34" charset="0"/>
              </a:rPr>
              <a:t>hiển</a:t>
            </a:r>
            <a:r>
              <a:rPr lang="en-US" sz="1600" dirty="0">
                <a:solidFill>
                  <a:srgbClr val="000000"/>
                </a:solidFill>
                <a:latin typeface="Arial" panose="020B0604020202020204" pitchFamily="34" charset="0"/>
                <a:cs typeface="Arial" panose="020B0604020202020204" pitchFamily="34" charset="0"/>
              </a:rPr>
              <a:t> </a:t>
            </a:r>
            <a:r>
              <a:rPr lang="en-US" sz="1600" dirty="0" err="1">
                <a:solidFill>
                  <a:srgbClr val="000000"/>
                </a:solidFill>
                <a:latin typeface="Arial" panose="020B0604020202020204" pitchFamily="34" charset="0"/>
                <a:cs typeface="Arial" panose="020B0604020202020204" pitchFamily="34" charset="0"/>
              </a:rPr>
              <a:t>thị</a:t>
            </a:r>
            <a:r>
              <a:rPr lang="en-US" sz="1600" dirty="0">
                <a:solidFill>
                  <a:srgbClr val="000000"/>
                </a:solidFill>
                <a:latin typeface="Arial" panose="020B0604020202020204" pitchFamily="34" charset="0"/>
                <a:cs typeface="Arial" panose="020B0604020202020204" pitchFamily="34" charset="0"/>
              </a:rPr>
              <a:t> (2) file </a:t>
            </a:r>
            <a:r>
              <a:rPr lang="en-US" sz="1600" dirty="0" err="1">
                <a:solidFill>
                  <a:srgbClr val="000000"/>
                </a:solidFill>
                <a:latin typeface="Arial" panose="020B0604020202020204" pitchFamily="34" charset="0"/>
                <a:cs typeface="Arial" panose="020B0604020202020204" pitchFamily="34" charset="0"/>
              </a:rPr>
              <a:t>dữ</a:t>
            </a:r>
            <a:r>
              <a:rPr lang="en-US" sz="1600" dirty="0">
                <a:solidFill>
                  <a:srgbClr val="000000"/>
                </a:solidFill>
                <a:latin typeface="Arial" panose="020B0604020202020204" pitchFamily="34" charset="0"/>
                <a:cs typeface="Arial" panose="020B0604020202020204" pitchFamily="34" charset="0"/>
              </a:rPr>
              <a:t> </a:t>
            </a:r>
            <a:r>
              <a:rPr lang="en-US" sz="1600" dirty="0" err="1">
                <a:solidFill>
                  <a:srgbClr val="000000"/>
                </a:solidFill>
                <a:latin typeface="Arial" panose="020B0604020202020204" pitchFamily="34" charset="0"/>
                <a:cs typeface="Arial" panose="020B0604020202020204" pitchFamily="34" charset="0"/>
              </a:rPr>
              <a:t>liệu</a:t>
            </a:r>
            <a:r>
              <a:rPr lang="en-US" sz="1600" dirty="0">
                <a:solidFill>
                  <a:srgbClr val="000000"/>
                </a:solidFill>
                <a:latin typeface="Arial" panose="020B0604020202020204" pitchFamily="34" charset="0"/>
                <a:cs typeface="Arial" panose="020B0604020202020204" pitchFamily="34" charset="0"/>
              </a:rPr>
              <a:t> </a:t>
            </a:r>
            <a:r>
              <a:rPr lang="en-US" sz="1600" dirty="0" err="1">
                <a:solidFill>
                  <a:srgbClr val="000000"/>
                </a:solidFill>
                <a:latin typeface="Arial" panose="020B0604020202020204" pitchFamily="34" charset="0"/>
                <a:cs typeface="Arial" panose="020B0604020202020204" pitchFamily="34" charset="0"/>
              </a:rPr>
              <a:t>đầu</a:t>
            </a:r>
            <a:r>
              <a:rPr lang="en-US" sz="1600" dirty="0">
                <a:solidFill>
                  <a:srgbClr val="000000"/>
                </a:solidFill>
                <a:latin typeface="Arial" panose="020B0604020202020204" pitchFamily="34" charset="0"/>
                <a:cs typeface="Arial" panose="020B0604020202020204" pitchFamily="34" charset="0"/>
              </a:rPr>
              <a:t> </a:t>
            </a:r>
            <a:r>
              <a:rPr lang="en-US" sz="1600" dirty="0" err="1">
                <a:solidFill>
                  <a:srgbClr val="000000"/>
                </a:solidFill>
                <a:latin typeface="Arial" panose="020B0604020202020204" pitchFamily="34" charset="0"/>
                <a:cs typeface="Arial" panose="020B0604020202020204" pitchFamily="34" charset="0"/>
              </a:rPr>
              <a:t>vào</a:t>
            </a:r>
            <a:r>
              <a:rPr lang="en-US" sz="1600" dirty="0">
                <a:solidFill>
                  <a:srgbClr val="000000"/>
                </a:solidFill>
                <a:latin typeface="Arial" panose="020B0604020202020204" pitchFamily="34" charset="0"/>
                <a:cs typeface="Arial" panose="020B0604020202020204" pitchFamily="34" charset="0"/>
              </a:rPr>
              <a:t>.</a:t>
            </a:r>
            <a:endParaRPr lang="en-US" sz="1600" b="0" i="0" dirty="0">
              <a:solidFill>
                <a:srgbClr val="000000"/>
              </a:solidFill>
              <a:effectLst/>
              <a:latin typeface="Arial" panose="020B0604020202020204" pitchFamily="34" charset="0"/>
              <a:cs typeface="Arial" panose="020B0604020202020204" pitchFamily="34" charset="0"/>
            </a:endParaRPr>
          </a:p>
          <a:p>
            <a:pPr lvl="1" algn="just">
              <a:lnSpc>
                <a:spcPct val="100000"/>
              </a:lnSpc>
              <a:buClrTx/>
            </a:pPr>
            <a:r>
              <a:rPr lang="vi-VN" sz="1600" b="0" i="0" dirty="0">
                <a:solidFill>
                  <a:srgbClr val="000000"/>
                </a:solidFill>
                <a:effectLst/>
                <a:latin typeface="Arial" panose="020B0604020202020204" pitchFamily="34" charset="0"/>
                <a:cs typeface="Arial" panose="020B0604020202020204" pitchFamily="34" charset="0"/>
              </a:rPr>
              <a:t>Hiển thị quá trình tính toán </a:t>
            </a:r>
            <a:r>
              <a:rPr lang="en-US" sz="1600" b="0" i="0" dirty="0">
                <a:solidFill>
                  <a:srgbClr val="000000"/>
                </a:solidFill>
                <a:effectLst/>
                <a:latin typeface="Arial" panose="020B0604020202020204" pitchFamily="34" charset="0"/>
                <a:cs typeface="Arial" panose="020B0604020202020204" pitchFamily="34" charset="0"/>
              </a:rPr>
              <a:t>(3) </a:t>
            </a:r>
            <a:r>
              <a:rPr lang="vi-VN" sz="1600" b="0" i="0" dirty="0">
                <a:solidFill>
                  <a:srgbClr val="000000"/>
                </a:solidFill>
                <a:effectLst/>
                <a:latin typeface="Arial" panose="020B0604020202020204" pitchFamily="34" charset="0"/>
                <a:cs typeface="Arial" panose="020B0604020202020204" pitchFamily="34" charset="0"/>
              </a:rPr>
              <a:t>của thuật toán</a:t>
            </a:r>
            <a:r>
              <a:rPr lang="en-US" sz="1600" b="0" i="0" dirty="0">
                <a:solidFill>
                  <a:srgbClr val="000000"/>
                </a:solidFill>
                <a:effectLst/>
                <a:latin typeface="Arial" panose="020B0604020202020204" pitchFamily="34" charset="0"/>
                <a:cs typeface="Arial" panose="020B0604020202020204" pitchFamily="34" charset="0"/>
              </a:rPr>
              <a:t>.</a:t>
            </a:r>
          </a:p>
          <a:p>
            <a:pPr lvl="1" algn="just">
              <a:lnSpc>
                <a:spcPct val="100000"/>
              </a:lnSpc>
              <a:buClrTx/>
            </a:pPr>
            <a:r>
              <a:rPr lang="en-US" sz="1600" dirty="0">
                <a:solidFill>
                  <a:srgbClr val="000000"/>
                </a:solidFill>
                <a:latin typeface="Arial" panose="020B0604020202020204" pitchFamily="34" charset="0"/>
                <a:cs typeface="Arial" panose="020B0604020202020204" pitchFamily="34" charset="0"/>
              </a:rPr>
              <a:t>T</a:t>
            </a:r>
            <a:r>
              <a:rPr lang="vi-VN" sz="1600" b="0" i="0" dirty="0">
                <a:solidFill>
                  <a:srgbClr val="000000"/>
                </a:solidFill>
                <a:effectLst/>
                <a:latin typeface="Arial" panose="020B0604020202020204" pitchFamily="34" charset="0"/>
                <a:cs typeface="Arial" panose="020B0604020202020204" pitchFamily="34" charset="0"/>
              </a:rPr>
              <a:t>ạo các node </a:t>
            </a:r>
            <a:r>
              <a:rPr lang="en-US" sz="1600" b="0" i="0" dirty="0">
                <a:solidFill>
                  <a:srgbClr val="000000"/>
                </a:solidFill>
                <a:effectLst/>
                <a:latin typeface="Arial" panose="020B0604020202020204" pitchFamily="34" charset="0"/>
                <a:cs typeface="Arial" panose="020B0604020202020204" pitchFamily="34" charset="0"/>
              </a:rPr>
              <a:t>- </a:t>
            </a:r>
            <a:r>
              <a:rPr lang="vi-VN" sz="1600" b="0" i="0" dirty="0">
                <a:solidFill>
                  <a:srgbClr val="000000"/>
                </a:solidFill>
                <a:effectLst/>
                <a:latin typeface="Arial" panose="020B0604020202020204" pitchFamily="34" charset="0"/>
                <a:cs typeface="Arial" panose="020B0604020202020204" pitchFamily="34" charset="0"/>
              </a:rPr>
              <a:t>vẽ cây</a:t>
            </a:r>
            <a:r>
              <a:rPr lang="en-US" sz="1600" b="0" i="0" dirty="0">
                <a:solidFill>
                  <a:srgbClr val="000000"/>
                </a:solidFill>
                <a:effectLst/>
                <a:latin typeface="Arial" panose="020B0604020202020204" pitchFamily="34" charset="0"/>
                <a:cs typeface="Arial" panose="020B0604020202020204" pitchFamily="34" charset="0"/>
              </a:rPr>
              <a:t> (4)</a:t>
            </a:r>
            <a:r>
              <a:rPr lang="vi-VN" sz="1600" b="0" i="0" dirty="0">
                <a:solidFill>
                  <a:srgbClr val="000000"/>
                </a:solidFill>
                <a:effectLst/>
                <a:latin typeface="Arial" panose="020B0604020202020204" pitchFamily="34" charset="0"/>
                <a:cs typeface="Arial" panose="020B0604020202020204" pitchFamily="34" charset="0"/>
              </a:rPr>
              <a:t> dựa trên kết quả đã thu được.</a:t>
            </a:r>
          </a:p>
        </p:txBody>
      </p:sp>
      <p:sp>
        <p:nvSpPr>
          <p:cNvPr id="6" name="AutoShape 2">
            <a:extLst>
              <a:ext uri="{FF2B5EF4-FFF2-40B4-BE49-F238E27FC236}">
                <a16:creationId xmlns:a16="http://schemas.microsoft.com/office/drawing/2014/main" id="{E73696F5-4565-41BE-9992-6EBE0A30BB55}"/>
              </a:ext>
            </a:extLst>
          </p:cNvPr>
          <p:cNvSpPr>
            <a:spLocks noChangeAspect="1" noChangeArrowheads="1"/>
          </p:cNvSpPr>
          <p:nvPr/>
        </p:nvSpPr>
        <p:spPr bwMode="auto">
          <a:xfrm>
            <a:off x="5951552" y="34764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D379C975-B928-4D81-AE39-36A324077A4D}"/>
              </a:ext>
            </a:extLst>
          </p:cNvPr>
          <p:cNvSpPr>
            <a:spLocks noChangeAspect="1" noChangeArrowheads="1"/>
          </p:cNvSpPr>
          <p:nvPr/>
        </p:nvSpPr>
        <p:spPr bwMode="auto">
          <a:xfrm>
            <a:off x="6103952" y="36288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ight Triangle 7">
            <a:extLst>
              <a:ext uri="{FF2B5EF4-FFF2-40B4-BE49-F238E27FC236}">
                <a16:creationId xmlns:a16="http://schemas.microsoft.com/office/drawing/2014/main" id="{A0CBEA22-DF55-4283-9A91-AC58EA5C7F08}"/>
              </a:ext>
            </a:extLst>
          </p:cNvPr>
          <p:cNvSpPr/>
          <p:nvPr/>
        </p:nvSpPr>
        <p:spPr>
          <a:xfrm rot="10800000">
            <a:off x="5303517" y="-5"/>
            <a:ext cx="1781093" cy="962112"/>
          </a:xfrm>
          <a:prstGeom prst="r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1BDD31D-E818-4642-99E4-CEDA057494AF}"/>
              </a:ext>
            </a:extLst>
          </p:cNvPr>
          <p:cNvSpPr/>
          <p:nvPr/>
        </p:nvSpPr>
        <p:spPr>
          <a:xfrm>
            <a:off x="7084611" y="0"/>
            <a:ext cx="5107390" cy="96210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3">
            <a:extLst>
              <a:ext uri="{FF2B5EF4-FFF2-40B4-BE49-F238E27FC236}">
                <a16:creationId xmlns:a16="http://schemas.microsoft.com/office/drawing/2014/main" id="{6D017903-43FC-4311-9353-4F913634B15B}"/>
              </a:ext>
            </a:extLst>
          </p:cNvPr>
          <p:cNvSpPr txBox="1">
            <a:spLocks/>
          </p:cNvSpPr>
          <p:nvPr/>
        </p:nvSpPr>
        <p:spPr>
          <a:xfrm>
            <a:off x="6877878" y="-1"/>
            <a:ext cx="5314122" cy="96210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err="1">
                <a:solidFill>
                  <a:schemeClr val="bg1"/>
                </a:solidFill>
              </a:rPr>
              <a:t>Chương</a:t>
            </a:r>
            <a:r>
              <a:rPr lang="en-US" sz="4000" b="1" dirty="0">
                <a:solidFill>
                  <a:schemeClr val="bg1"/>
                </a:solidFill>
              </a:rPr>
              <a:t> 3. </a:t>
            </a:r>
            <a:r>
              <a:rPr lang="en-US" sz="4000" b="1" dirty="0" err="1">
                <a:solidFill>
                  <a:schemeClr val="bg1"/>
                </a:solidFill>
              </a:rPr>
              <a:t>Thực</a:t>
            </a:r>
            <a:r>
              <a:rPr lang="en-US" sz="4000" b="1" dirty="0">
                <a:solidFill>
                  <a:schemeClr val="bg1"/>
                </a:solidFill>
              </a:rPr>
              <a:t> </a:t>
            </a:r>
            <a:r>
              <a:rPr lang="en-US" sz="4000" b="1" dirty="0" err="1">
                <a:solidFill>
                  <a:schemeClr val="bg1"/>
                </a:solidFill>
              </a:rPr>
              <a:t>nghiệm</a:t>
            </a:r>
            <a:endParaRPr lang="en-US" sz="4000" b="1" dirty="0">
              <a:solidFill>
                <a:schemeClr val="bg1"/>
              </a:solidFill>
              <a:highlight>
                <a:srgbClr val="FFFF00"/>
              </a:highlight>
            </a:endParaRPr>
          </a:p>
        </p:txBody>
      </p:sp>
      <p:pic>
        <p:nvPicPr>
          <p:cNvPr id="16" name="Picture 15">
            <a:extLst>
              <a:ext uri="{FF2B5EF4-FFF2-40B4-BE49-F238E27FC236}">
                <a16:creationId xmlns:a16="http://schemas.microsoft.com/office/drawing/2014/main" id="{4E2C36E3-953F-4F92-B40D-386735C886C0}"/>
              </a:ext>
            </a:extLst>
          </p:cNvPr>
          <p:cNvPicPr>
            <a:picLocks noChangeAspect="1"/>
          </p:cNvPicPr>
          <p:nvPr/>
        </p:nvPicPr>
        <p:blipFill>
          <a:blip r:embed="rId3"/>
          <a:stretch>
            <a:fillRect/>
          </a:stretch>
        </p:blipFill>
        <p:spPr>
          <a:xfrm>
            <a:off x="5303517" y="1527678"/>
            <a:ext cx="6649544" cy="3414094"/>
          </a:xfrm>
          <a:prstGeom prst="rect">
            <a:avLst/>
          </a:prstGeom>
        </p:spPr>
      </p:pic>
    </p:spTree>
    <p:extLst>
      <p:ext uri="{BB962C8B-B14F-4D97-AF65-F5344CB8AC3E}">
        <p14:creationId xmlns:p14="http://schemas.microsoft.com/office/powerpoint/2010/main" val="3687802414"/>
      </p:ext>
    </p:extLst>
  </p:cSld>
  <p:clrMapOvr>
    <a:masterClrMapping/>
  </p:clrMapOvr>
</p:sld>
</file>

<file path=ppt/theme/theme1.xml><?xml version="1.0" encoding="utf-8"?>
<a:theme xmlns:a="http://schemas.openxmlformats.org/drawingml/2006/main" name="Office Theme">
  <a:themeElements>
    <a:clrScheme name="Custom 13">
      <a:dk1>
        <a:sysClr val="windowText" lastClr="000000"/>
      </a:dk1>
      <a:lt1>
        <a:sysClr val="window" lastClr="FFFFFF"/>
      </a:lt1>
      <a:dk2>
        <a:srgbClr val="44546A"/>
      </a:dk2>
      <a:lt2>
        <a:srgbClr val="FFFFFF"/>
      </a:lt2>
      <a:accent1>
        <a:srgbClr val="FCAEBB"/>
      </a:accent1>
      <a:accent2>
        <a:srgbClr val="FFFFFF"/>
      </a:accent2>
      <a:accent3>
        <a:srgbClr val="FFFFFF"/>
      </a:accent3>
      <a:accent4>
        <a:srgbClr val="FFC000"/>
      </a:accent4>
      <a:accent5>
        <a:srgbClr val="5B9BD5"/>
      </a:accent5>
      <a:accent6>
        <a:srgbClr val="FFFFFF"/>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2.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0343A-75DB-4E03-95EA-4A75BA0D7FF2}">
  <ds:schemaRefs>
    <ds:schemaRef ds:uri="http://purl.org/dc/elements/1.1/"/>
    <ds:schemaRef ds:uri="http://schemas.microsoft.com/office/infopath/2007/PartnerControls"/>
    <ds:schemaRef ds:uri="http://www.w3.org/XML/1998/namespace"/>
    <ds:schemaRef ds:uri="http://schemas.microsoft.com/office/2006/documentManagement/types"/>
    <ds:schemaRef ds:uri="http://purl.org/dc/terms/"/>
    <ds:schemaRef ds:uri="http://schemas.openxmlformats.org/package/2006/metadata/core-properties"/>
    <ds:schemaRef ds:uri="16c05727-aa75-4e4a-9b5f-8a80a1165891"/>
    <ds:schemaRef ds:uri="71af3243-3dd4-4a8d-8c0d-dd76da1f02a5"/>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TM03457444[[fn=Basis]]</Template>
  <TotalTime>0</TotalTime>
  <Words>1471</Words>
  <Application>Microsoft Office PowerPoint</Application>
  <PresentationFormat>Widescreen</PresentationFormat>
  <Paragraphs>87</Paragraphs>
  <Slides>11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Black</vt:lpstr>
      <vt:lpstr>Calibri</vt:lpstr>
      <vt:lpstr>Calibri Light</vt:lpstr>
      <vt:lpstr>Gill Sans SemiBold</vt:lpstr>
      <vt:lpstr>Tahoma (Body)</vt:lpstr>
      <vt:lpstr>Times New Roman</vt:lpstr>
      <vt:lpstr>Wingdings</vt:lpstr>
      <vt:lpstr>Office Theme</vt:lpstr>
      <vt:lpstr>PowerPoint Presentation</vt:lpstr>
      <vt:lpstr>Nội dung chínhr </vt:lpstr>
      <vt:lpstr>Chương 1. Tổng quan</vt:lpstr>
      <vt:lpstr>Chương 1. Tổng quan</vt:lpstr>
      <vt:lpstr>Chương 2. Cơ sở lý thuyết</vt:lpstr>
      <vt:lpstr>PowerPoint Presentation</vt:lpstr>
      <vt:lpstr>PowerPoint Presentation</vt:lpstr>
      <vt:lpstr>Chương 3. Thực nghiệm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2020-01-10T14:35:25Z</dcterms:created>
  <dcterms:modified xsi:type="dcterms:W3CDTF">2021-08-20T09:55:42Z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