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9" r:id="rId5"/>
    <p:sldId id="260" r:id="rId6"/>
    <p:sldId id="261" r:id="rId7"/>
    <p:sldId id="274" r:id="rId8"/>
    <p:sldId id="270" r:id="rId9"/>
    <p:sldId id="271" r:id="rId10"/>
    <p:sldId id="273" r:id="rId11"/>
    <p:sldId id="266" r:id="rId12"/>
    <p:sldId id="265" r:id="rId13"/>
    <p:sldId id="267" r:id="rId14"/>
    <p:sldId id="276" r:id="rId15"/>
    <p:sldId id="277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93B96-4822-45D4-CF68-2386B285F35D}" v="32" dt="2020-11-29T15:14:33.263"/>
    <p1510:client id="{91FCB9AD-FB1D-120C-18C0-2C061782EA10}" v="38" dt="2021-01-07T12:38:57.056"/>
    <p1510:client id="{AB9FD5E8-205E-5368-B5D9-D40A39B6B4CB}" v="170" dt="2020-11-30T22:11:4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5"/>
    <p:restoredTop sz="94668"/>
  </p:normalViewPr>
  <p:slideViewPr>
    <p:cSldViewPr snapToGrid="0">
      <p:cViewPr varScale="1">
        <p:scale>
          <a:sx n="53" d="100"/>
          <a:sy n="53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770B1-F1A1-443A-9ECE-8A4B139A84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EBA10B-4E29-45BB-B482-9991CDF663B7}">
      <dgm:prSet/>
      <dgm:spPr/>
      <dgm:t>
        <a:bodyPr/>
        <a:lstStyle/>
        <a:p>
          <a:pPr>
            <a:lnSpc>
              <a:spcPct val="100000"/>
            </a:lnSpc>
          </a:pPr>
          <a:r>
            <a:rPr lang="fi-FI" dirty="0">
              <a:latin typeface="Abadi"/>
            </a:rPr>
            <a:t>In </a:t>
          </a:r>
          <a:r>
            <a:rPr lang="fi-FI" dirty="0" err="1">
              <a:latin typeface="Abadi"/>
            </a:rPr>
            <a:t>the</a:t>
          </a:r>
          <a:r>
            <a:rPr lang="fi-FI" dirty="0">
              <a:latin typeface="Abadi"/>
            </a:rPr>
            <a:t> A </a:t>
          </a:r>
          <a:r>
            <a:rPr lang="fi-FI" dirty="0" err="1">
              <a:latin typeface="Abadi"/>
            </a:rPr>
            <a:t>part</a:t>
          </a:r>
          <a:r>
            <a:rPr lang="fi-FI" dirty="0">
              <a:latin typeface="Abadi"/>
            </a:rPr>
            <a:t> of </a:t>
          </a:r>
          <a:r>
            <a:rPr lang="fi-FI" dirty="0" err="1">
              <a:latin typeface="Abadi"/>
            </a:rPr>
            <a:t>the</a:t>
          </a:r>
          <a:r>
            <a:rPr lang="fi-FI" dirty="0">
              <a:latin typeface="Abadi"/>
            </a:rPr>
            <a:t> </a:t>
          </a:r>
          <a:r>
            <a:rPr lang="fi-FI" dirty="0" err="1">
              <a:latin typeface="Abadi"/>
            </a:rPr>
            <a:t>assignment</a:t>
          </a:r>
          <a:r>
            <a:rPr lang="fi-FI" dirty="0">
              <a:latin typeface="Abadi"/>
            </a:rPr>
            <a:t>, </a:t>
          </a:r>
          <a:r>
            <a:rPr lang="fi-FI" dirty="0" err="1">
              <a:latin typeface="Abadi"/>
            </a:rPr>
            <a:t>we</a:t>
          </a:r>
          <a:r>
            <a:rPr lang="fi-FI" dirty="0">
              <a:latin typeface="Abadi"/>
            </a:rPr>
            <a:t> </a:t>
          </a:r>
          <a:r>
            <a:rPr lang="fi-FI" dirty="0" err="1">
              <a:latin typeface="Abadi"/>
            </a:rPr>
            <a:t>implemented</a:t>
          </a:r>
          <a:r>
            <a:rPr lang="fi-FI" dirty="0">
              <a:latin typeface="Abadi"/>
            </a:rPr>
            <a:t> </a:t>
          </a:r>
          <a:r>
            <a:rPr lang="fi-FI" b="1" dirty="0">
              <a:latin typeface="Abadi"/>
            </a:rPr>
            <a:t>AVERAGE </a:t>
          </a:r>
          <a:r>
            <a:rPr lang="fi-FI" dirty="0">
              <a:latin typeface="Abadi"/>
            </a:rPr>
            <a:t>and </a:t>
          </a:r>
          <a:r>
            <a:rPr lang="fi-FI" b="1" dirty="0"/>
            <a:t>LEAST MISERY</a:t>
          </a:r>
          <a:r>
            <a:rPr lang="fi-FI" dirty="0">
              <a:latin typeface="Abadi"/>
            </a:rPr>
            <a:t> </a:t>
          </a:r>
          <a:r>
            <a:rPr lang="fi-FI" dirty="0" err="1">
              <a:latin typeface="Abadi"/>
            </a:rPr>
            <a:t>methods</a:t>
          </a:r>
          <a:r>
            <a:rPr lang="fi-FI" dirty="0">
              <a:latin typeface="Abadi"/>
            </a:rPr>
            <a:t> for </a:t>
          </a:r>
          <a:r>
            <a:rPr lang="fi-FI" dirty="0" err="1">
              <a:latin typeface="Abadi"/>
            </a:rPr>
            <a:t>group</a:t>
          </a:r>
          <a:r>
            <a:rPr lang="fi-FI" dirty="0">
              <a:latin typeface="Abadi"/>
            </a:rPr>
            <a:t> </a:t>
          </a:r>
          <a:r>
            <a:rPr lang="fi-FI" dirty="0" err="1">
              <a:latin typeface="Abadi"/>
            </a:rPr>
            <a:t>recommending</a:t>
          </a:r>
          <a:endParaRPr lang="en-US" dirty="0">
            <a:latin typeface="Abadi"/>
          </a:endParaRPr>
        </a:p>
      </dgm:t>
    </dgm:pt>
    <dgm:pt modelId="{27D7DCB2-F2C9-4236-93D1-FEDD65BCCB76}" type="parTrans" cxnId="{396D38C2-0D6F-44D5-BA5D-51D9FB226654}">
      <dgm:prSet/>
      <dgm:spPr/>
      <dgm:t>
        <a:bodyPr/>
        <a:lstStyle/>
        <a:p>
          <a:endParaRPr lang="en-US"/>
        </a:p>
      </dgm:t>
    </dgm:pt>
    <dgm:pt modelId="{823B0D3C-A2DB-4960-BE8F-0084718D9175}" type="sibTrans" cxnId="{396D38C2-0D6F-44D5-BA5D-51D9FB226654}">
      <dgm:prSet/>
      <dgm:spPr/>
      <dgm:t>
        <a:bodyPr/>
        <a:lstStyle/>
        <a:p>
          <a:endParaRPr lang="en-US"/>
        </a:p>
      </dgm:t>
    </dgm:pt>
    <dgm:pt modelId="{F14C6924-011C-4B97-A39C-6ECEC08A3149}">
      <dgm:prSet/>
      <dgm:spPr/>
      <dgm:t>
        <a:bodyPr/>
        <a:lstStyle/>
        <a:p>
          <a:pPr>
            <a:lnSpc>
              <a:spcPct val="100000"/>
            </a:lnSpc>
          </a:pPr>
          <a:r>
            <a:rPr lang="fi-FI">
              <a:latin typeface="Abadi"/>
            </a:rPr>
            <a:t>In </a:t>
          </a:r>
          <a:r>
            <a:rPr lang="fi-FI" err="1">
              <a:latin typeface="Abadi"/>
            </a:rPr>
            <a:t>the</a:t>
          </a:r>
          <a:r>
            <a:rPr lang="fi-FI">
              <a:latin typeface="Abadi"/>
            </a:rPr>
            <a:t> B </a:t>
          </a:r>
          <a:r>
            <a:rPr lang="fi-FI" err="1">
              <a:latin typeface="Abadi"/>
            </a:rPr>
            <a:t>part</a:t>
          </a:r>
          <a:r>
            <a:rPr lang="fi-FI">
              <a:latin typeface="Abadi"/>
            </a:rPr>
            <a:t>, </a:t>
          </a:r>
          <a:r>
            <a:rPr lang="fi-FI" err="1">
              <a:latin typeface="Abadi"/>
            </a:rPr>
            <a:t>the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task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was</a:t>
          </a:r>
          <a:r>
            <a:rPr lang="fi-FI">
              <a:latin typeface="Abadi"/>
            </a:rPr>
            <a:t> to design a </a:t>
          </a:r>
          <a:r>
            <a:rPr lang="fi-FI" err="1">
              <a:latin typeface="Abadi"/>
            </a:rPr>
            <a:t>recommending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method</a:t>
          </a:r>
          <a:r>
            <a:rPr lang="fi-FI">
              <a:latin typeface="Abadi"/>
            </a:rPr>
            <a:t>, </a:t>
          </a:r>
          <a:r>
            <a:rPr lang="fi-FI" err="1">
              <a:latin typeface="Abadi"/>
            </a:rPr>
            <a:t>that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takes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the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disagreement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between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group</a:t>
          </a:r>
          <a:r>
            <a:rPr lang="fi-FI" b="1">
              <a:latin typeface="Abadi"/>
            </a:rPr>
            <a:t> </a:t>
          </a:r>
          <a:r>
            <a:rPr lang="fi-FI" b="1" err="1">
              <a:latin typeface="Abadi"/>
            </a:rPr>
            <a:t>members</a:t>
          </a:r>
          <a:r>
            <a:rPr lang="fi-FI" b="1">
              <a:latin typeface="Abadi"/>
            </a:rPr>
            <a:t> into </a:t>
          </a:r>
          <a:r>
            <a:rPr lang="fi-FI" b="1" err="1">
              <a:latin typeface="Abadi"/>
            </a:rPr>
            <a:t>account</a:t>
          </a:r>
          <a:endParaRPr lang="en-US" b="1" err="1">
            <a:latin typeface="Abadi"/>
          </a:endParaRPr>
        </a:p>
      </dgm:t>
    </dgm:pt>
    <dgm:pt modelId="{AD09541F-DC57-4CA4-B041-9A29FAB7F04E}" type="parTrans" cxnId="{0F7C2898-F95E-435B-A53A-5F23C5E36D49}">
      <dgm:prSet/>
      <dgm:spPr/>
      <dgm:t>
        <a:bodyPr/>
        <a:lstStyle/>
        <a:p>
          <a:endParaRPr lang="en-US"/>
        </a:p>
      </dgm:t>
    </dgm:pt>
    <dgm:pt modelId="{09488322-8D0B-49F7-AEE5-37338936F1D6}" type="sibTrans" cxnId="{0F7C2898-F95E-435B-A53A-5F23C5E36D49}">
      <dgm:prSet/>
      <dgm:spPr/>
      <dgm:t>
        <a:bodyPr/>
        <a:lstStyle/>
        <a:p>
          <a:endParaRPr lang="en-US"/>
        </a:p>
      </dgm:t>
    </dgm:pt>
    <dgm:pt modelId="{EBC76C3C-F030-4C13-AC3A-8143C8BCDEA4}">
      <dgm:prSet/>
      <dgm:spPr/>
      <dgm:t>
        <a:bodyPr/>
        <a:lstStyle/>
        <a:p>
          <a:pPr>
            <a:lnSpc>
              <a:spcPct val="100000"/>
            </a:lnSpc>
          </a:pPr>
          <a:r>
            <a:rPr lang="fi-FI" err="1">
              <a:latin typeface="Abadi"/>
            </a:rPr>
            <a:t>We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used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user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Id’s</a:t>
          </a:r>
          <a:r>
            <a:rPr lang="fi-FI">
              <a:latin typeface="Abadi"/>
            </a:rPr>
            <a:t> 1, 2 and 3 as </a:t>
          </a:r>
          <a:r>
            <a:rPr lang="fi-FI" err="1">
              <a:latin typeface="Abadi"/>
            </a:rPr>
            <a:t>the</a:t>
          </a:r>
          <a:r>
            <a:rPr lang="fi-FI">
              <a:latin typeface="Abadi"/>
            </a:rPr>
            <a:t> </a:t>
          </a:r>
          <a:r>
            <a:rPr lang="fi-FI" err="1">
              <a:latin typeface="Abadi"/>
            </a:rPr>
            <a:t>group</a:t>
          </a:r>
          <a:endParaRPr lang="en-US" err="1">
            <a:latin typeface="Abadi"/>
          </a:endParaRPr>
        </a:p>
      </dgm:t>
    </dgm:pt>
    <dgm:pt modelId="{CB65E738-52E7-4B52-8026-F57BEC9742A3}" type="parTrans" cxnId="{27AA11C7-42F8-4359-9A5B-6093D735B0DB}">
      <dgm:prSet/>
      <dgm:spPr/>
      <dgm:t>
        <a:bodyPr/>
        <a:lstStyle/>
        <a:p>
          <a:endParaRPr lang="en-US"/>
        </a:p>
      </dgm:t>
    </dgm:pt>
    <dgm:pt modelId="{30758911-49DC-42BF-B859-1F67A8BA5AAE}" type="sibTrans" cxnId="{27AA11C7-42F8-4359-9A5B-6093D735B0DB}">
      <dgm:prSet/>
      <dgm:spPr/>
      <dgm:t>
        <a:bodyPr/>
        <a:lstStyle/>
        <a:p>
          <a:endParaRPr lang="en-US"/>
        </a:p>
      </dgm:t>
    </dgm:pt>
    <dgm:pt modelId="{D316C954-7F19-4A51-B365-5759066B2004}" type="pres">
      <dgm:prSet presAssocID="{F55770B1-F1A1-443A-9ECE-8A4B139A84A2}" presName="root" presStyleCnt="0">
        <dgm:presLayoutVars>
          <dgm:dir/>
          <dgm:resizeHandles val="exact"/>
        </dgm:presLayoutVars>
      </dgm:prSet>
      <dgm:spPr/>
    </dgm:pt>
    <dgm:pt modelId="{9521C50B-2C90-4B8A-A8C1-EA38BF514FB8}" type="pres">
      <dgm:prSet presAssocID="{41EBA10B-4E29-45BB-B482-9991CDF663B7}" presName="compNode" presStyleCnt="0"/>
      <dgm:spPr/>
    </dgm:pt>
    <dgm:pt modelId="{A716E7DF-56FD-42ED-961C-8A5A7073917E}" type="pres">
      <dgm:prSet presAssocID="{41EBA10B-4E29-45BB-B482-9991CDF663B7}" presName="bgRect" presStyleLbl="bgShp" presStyleIdx="0" presStyleCnt="3"/>
      <dgm:spPr/>
    </dgm:pt>
    <dgm:pt modelId="{EF01CE50-832E-449D-8A75-04C2BBFC1646}" type="pres">
      <dgm:prSet presAssocID="{41EBA10B-4E29-45BB-B482-9991CDF663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ggle"/>
        </a:ext>
      </dgm:extLst>
    </dgm:pt>
    <dgm:pt modelId="{FF2801F2-60B4-453C-A9E6-7B81F81EEE46}" type="pres">
      <dgm:prSet presAssocID="{41EBA10B-4E29-45BB-B482-9991CDF663B7}" presName="spaceRect" presStyleCnt="0"/>
      <dgm:spPr/>
    </dgm:pt>
    <dgm:pt modelId="{52090519-7A32-4271-9644-53688442AF05}" type="pres">
      <dgm:prSet presAssocID="{41EBA10B-4E29-45BB-B482-9991CDF663B7}" presName="parTx" presStyleLbl="revTx" presStyleIdx="0" presStyleCnt="3">
        <dgm:presLayoutVars>
          <dgm:chMax val="0"/>
          <dgm:chPref val="0"/>
        </dgm:presLayoutVars>
      </dgm:prSet>
      <dgm:spPr/>
    </dgm:pt>
    <dgm:pt modelId="{802BC973-74B7-4CC8-A3D0-6409A46AC016}" type="pres">
      <dgm:prSet presAssocID="{823B0D3C-A2DB-4960-BE8F-0084718D9175}" presName="sibTrans" presStyleCnt="0"/>
      <dgm:spPr/>
    </dgm:pt>
    <dgm:pt modelId="{0E277113-E8DE-485C-A173-273FD14DA2DC}" type="pres">
      <dgm:prSet presAssocID="{F14C6924-011C-4B97-A39C-6ECEC08A3149}" presName="compNode" presStyleCnt="0"/>
      <dgm:spPr/>
    </dgm:pt>
    <dgm:pt modelId="{94815368-6C50-47F8-A0B4-32EA31152211}" type="pres">
      <dgm:prSet presAssocID="{F14C6924-011C-4B97-A39C-6ECEC08A3149}" presName="bgRect" presStyleLbl="bgShp" presStyleIdx="1" presStyleCnt="3"/>
      <dgm:spPr/>
    </dgm:pt>
    <dgm:pt modelId="{0B71B7B0-9FFB-4F1E-8F56-2BDFF16010F1}" type="pres">
      <dgm:prSet presAssocID="{F14C6924-011C-4B97-A39C-6ECEC08A31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9421074-FBF2-40CD-AD75-D43A46ADFE4C}" type="pres">
      <dgm:prSet presAssocID="{F14C6924-011C-4B97-A39C-6ECEC08A3149}" presName="spaceRect" presStyleCnt="0"/>
      <dgm:spPr/>
    </dgm:pt>
    <dgm:pt modelId="{63849D3E-7CA6-45C7-8D60-13D0C0C1F0F6}" type="pres">
      <dgm:prSet presAssocID="{F14C6924-011C-4B97-A39C-6ECEC08A3149}" presName="parTx" presStyleLbl="revTx" presStyleIdx="1" presStyleCnt="3">
        <dgm:presLayoutVars>
          <dgm:chMax val="0"/>
          <dgm:chPref val="0"/>
        </dgm:presLayoutVars>
      </dgm:prSet>
      <dgm:spPr/>
    </dgm:pt>
    <dgm:pt modelId="{A0308D31-731C-4FFC-8623-193093A1B1AD}" type="pres">
      <dgm:prSet presAssocID="{09488322-8D0B-49F7-AEE5-37338936F1D6}" presName="sibTrans" presStyleCnt="0"/>
      <dgm:spPr/>
    </dgm:pt>
    <dgm:pt modelId="{56353C13-7587-4959-ADCF-0AB432AEF8C8}" type="pres">
      <dgm:prSet presAssocID="{EBC76C3C-F030-4C13-AC3A-8143C8BCDEA4}" presName="compNode" presStyleCnt="0"/>
      <dgm:spPr/>
    </dgm:pt>
    <dgm:pt modelId="{543B87B7-C41E-4F35-931B-B513C662F2B5}" type="pres">
      <dgm:prSet presAssocID="{EBC76C3C-F030-4C13-AC3A-8143C8BCDEA4}" presName="bgRect" presStyleLbl="bgShp" presStyleIdx="2" presStyleCnt="3"/>
      <dgm:spPr/>
    </dgm:pt>
    <dgm:pt modelId="{76B5C23A-70C8-4B5F-8A62-FA574C7FA976}" type="pres">
      <dgm:prSet presAssocID="{EBC76C3C-F030-4C13-AC3A-8143C8BCDE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FA662C1-2BC5-441F-856E-14F1FE8F9909}" type="pres">
      <dgm:prSet presAssocID="{EBC76C3C-F030-4C13-AC3A-8143C8BCDEA4}" presName="spaceRect" presStyleCnt="0"/>
      <dgm:spPr/>
    </dgm:pt>
    <dgm:pt modelId="{0909DCAB-5E7C-4026-9EB9-723E54C59F4A}" type="pres">
      <dgm:prSet presAssocID="{EBC76C3C-F030-4C13-AC3A-8143C8BCDE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10C928-29D2-4B65-AEAA-05F9D3405EA6}" type="presOf" srcId="{41EBA10B-4E29-45BB-B482-9991CDF663B7}" destId="{52090519-7A32-4271-9644-53688442AF05}" srcOrd="0" destOrd="0" presId="urn:microsoft.com/office/officeart/2018/2/layout/IconVerticalSolidList"/>
    <dgm:cxn modelId="{6EC28E3E-2AC2-4DC3-AAA4-2EECF6C35499}" type="presOf" srcId="{EBC76C3C-F030-4C13-AC3A-8143C8BCDEA4}" destId="{0909DCAB-5E7C-4026-9EB9-723E54C59F4A}" srcOrd="0" destOrd="0" presId="urn:microsoft.com/office/officeart/2018/2/layout/IconVerticalSolidList"/>
    <dgm:cxn modelId="{1886EE3E-A0A3-415B-BA7F-511B2EC0190E}" type="presOf" srcId="{F55770B1-F1A1-443A-9ECE-8A4B139A84A2}" destId="{D316C954-7F19-4A51-B365-5759066B2004}" srcOrd="0" destOrd="0" presId="urn:microsoft.com/office/officeart/2018/2/layout/IconVerticalSolidList"/>
    <dgm:cxn modelId="{0F7C2898-F95E-435B-A53A-5F23C5E36D49}" srcId="{F55770B1-F1A1-443A-9ECE-8A4B139A84A2}" destId="{F14C6924-011C-4B97-A39C-6ECEC08A3149}" srcOrd="1" destOrd="0" parTransId="{AD09541F-DC57-4CA4-B041-9A29FAB7F04E}" sibTransId="{09488322-8D0B-49F7-AEE5-37338936F1D6}"/>
    <dgm:cxn modelId="{396D38C2-0D6F-44D5-BA5D-51D9FB226654}" srcId="{F55770B1-F1A1-443A-9ECE-8A4B139A84A2}" destId="{41EBA10B-4E29-45BB-B482-9991CDF663B7}" srcOrd="0" destOrd="0" parTransId="{27D7DCB2-F2C9-4236-93D1-FEDD65BCCB76}" sibTransId="{823B0D3C-A2DB-4960-BE8F-0084718D9175}"/>
    <dgm:cxn modelId="{27AA11C7-42F8-4359-9A5B-6093D735B0DB}" srcId="{F55770B1-F1A1-443A-9ECE-8A4B139A84A2}" destId="{EBC76C3C-F030-4C13-AC3A-8143C8BCDEA4}" srcOrd="2" destOrd="0" parTransId="{CB65E738-52E7-4B52-8026-F57BEC9742A3}" sibTransId="{30758911-49DC-42BF-B859-1F67A8BA5AAE}"/>
    <dgm:cxn modelId="{7155F1DA-7327-4ABE-9483-F90FA7857C7B}" type="presOf" srcId="{F14C6924-011C-4B97-A39C-6ECEC08A3149}" destId="{63849D3E-7CA6-45C7-8D60-13D0C0C1F0F6}" srcOrd="0" destOrd="0" presId="urn:microsoft.com/office/officeart/2018/2/layout/IconVerticalSolidList"/>
    <dgm:cxn modelId="{A08FD403-C4DB-40CF-BFA7-505BEDD3D1DE}" type="presParOf" srcId="{D316C954-7F19-4A51-B365-5759066B2004}" destId="{9521C50B-2C90-4B8A-A8C1-EA38BF514FB8}" srcOrd="0" destOrd="0" presId="urn:microsoft.com/office/officeart/2018/2/layout/IconVerticalSolidList"/>
    <dgm:cxn modelId="{9400A44A-0F7E-4D22-A3BF-E982E4F11FF8}" type="presParOf" srcId="{9521C50B-2C90-4B8A-A8C1-EA38BF514FB8}" destId="{A716E7DF-56FD-42ED-961C-8A5A7073917E}" srcOrd="0" destOrd="0" presId="urn:microsoft.com/office/officeart/2018/2/layout/IconVerticalSolidList"/>
    <dgm:cxn modelId="{77AAA56F-F19B-4F85-A00F-C923828CC6FB}" type="presParOf" srcId="{9521C50B-2C90-4B8A-A8C1-EA38BF514FB8}" destId="{EF01CE50-832E-449D-8A75-04C2BBFC1646}" srcOrd="1" destOrd="0" presId="urn:microsoft.com/office/officeart/2018/2/layout/IconVerticalSolidList"/>
    <dgm:cxn modelId="{8B7DBC06-EC5C-44CF-AD5D-4DCD4BCAB699}" type="presParOf" srcId="{9521C50B-2C90-4B8A-A8C1-EA38BF514FB8}" destId="{FF2801F2-60B4-453C-A9E6-7B81F81EEE46}" srcOrd="2" destOrd="0" presId="urn:microsoft.com/office/officeart/2018/2/layout/IconVerticalSolidList"/>
    <dgm:cxn modelId="{993AE21F-63BD-4E92-9BD3-313568F71C6F}" type="presParOf" srcId="{9521C50B-2C90-4B8A-A8C1-EA38BF514FB8}" destId="{52090519-7A32-4271-9644-53688442AF05}" srcOrd="3" destOrd="0" presId="urn:microsoft.com/office/officeart/2018/2/layout/IconVerticalSolidList"/>
    <dgm:cxn modelId="{89225E0D-2603-4D8E-AD73-E1BB5A73F29A}" type="presParOf" srcId="{D316C954-7F19-4A51-B365-5759066B2004}" destId="{802BC973-74B7-4CC8-A3D0-6409A46AC016}" srcOrd="1" destOrd="0" presId="urn:microsoft.com/office/officeart/2018/2/layout/IconVerticalSolidList"/>
    <dgm:cxn modelId="{120315E3-B1CC-48D4-BDC4-764ED3B03B27}" type="presParOf" srcId="{D316C954-7F19-4A51-B365-5759066B2004}" destId="{0E277113-E8DE-485C-A173-273FD14DA2DC}" srcOrd="2" destOrd="0" presId="urn:microsoft.com/office/officeart/2018/2/layout/IconVerticalSolidList"/>
    <dgm:cxn modelId="{B4CC94BA-5343-4CF7-952A-BDBCB7BCB3CC}" type="presParOf" srcId="{0E277113-E8DE-485C-A173-273FD14DA2DC}" destId="{94815368-6C50-47F8-A0B4-32EA31152211}" srcOrd="0" destOrd="0" presId="urn:microsoft.com/office/officeart/2018/2/layout/IconVerticalSolidList"/>
    <dgm:cxn modelId="{E7173A1A-475C-4D7F-BB82-A324CC532D5E}" type="presParOf" srcId="{0E277113-E8DE-485C-A173-273FD14DA2DC}" destId="{0B71B7B0-9FFB-4F1E-8F56-2BDFF16010F1}" srcOrd="1" destOrd="0" presId="urn:microsoft.com/office/officeart/2018/2/layout/IconVerticalSolidList"/>
    <dgm:cxn modelId="{D4EEC100-E645-4C07-9961-D7CA2A9320BA}" type="presParOf" srcId="{0E277113-E8DE-485C-A173-273FD14DA2DC}" destId="{E9421074-FBF2-40CD-AD75-D43A46ADFE4C}" srcOrd="2" destOrd="0" presId="urn:microsoft.com/office/officeart/2018/2/layout/IconVerticalSolidList"/>
    <dgm:cxn modelId="{5077063E-788B-44BB-81AD-C3F1A064EC6F}" type="presParOf" srcId="{0E277113-E8DE-485C-A173-273FD14DA2DC}" destId="{63849D3E-7CA6-45C7-8D60-13D0C0C1F0F6}" srcOrd="3" destOrd="0" presId="urn:microsoft.com/office/officeart/2018/2/layout/IconVerticalSolidList"/>
    <dgm:cxn modelId="{2A3A6254-24A1-418E-82E6-1EE456DAAFED}" type="presParOf" srcId="{D316C954-7F19-4A51-B365-5759066B2004}" destId="{A0308D31-731C-4FFC-8623-193093A1B1AD}" srcOrd="3" destOrd="0" presId="urn:microsoft.com/office/officeart/2018/2/layout/IconVerticalSolidList"/>
    <dgm:cxn modelId="{FE0B5A27-FB7B-41F9-BBEC-8FB169852DFE}" type="presParOf" srcId="{D316C954-7F19-4A51-B365-5759066B2004}" destId="{56353C13-7587-4959-ADCF-0AB432AEF8C8}" srcOrd="4" destOrd="0" presId="urn:microsoft.com/office/officeart/2018/2/layout/IconVerticalSolidList"/>
    <dgm:cxn modelId="{5EAF4169-A626-42C1-8CC3-05E97FE94AF8}" type="presParOf" srcId="{56353C13-7587-4959-ADCF-0AB432AEF8C8}" destId="{543B87B7-C41E-4F35-931B-B513C662F2B5}" srcOrd="0" destOrd="0" presId="urn:microsoft.com/office/officeart/2018/2/layout/IconVerticalSolidList"/>
    <dgm:cxn modelId="{014D55BF-27CC-450E-B99F-2321B0849F70}" type="presParOf" srcId="{56353C13-7587-4959-ADCF-0AB432AEF8C8}" destId="{76B5C23A-70C8-4B5F-8A62-FA574C7FA976}" srcOrd="1" destOrd="0" presId="urn:microsoft.com/office/officeart/2018/2/layout/IconVerticalSolidList"/>
    <dgm:cxn modelId="{E60C00EC-C8C6-4B6F-8B4D-DEEE43D8DBFF}" type="presParOf" srcId="{56353C13-7587-4959-ADCF-0AB432AEF8C8}" destId="{5FA662C1-2BC5-441F-856E-14F1FE8F9909}" srcOrd="2" destOrd="0" presId="urn:microsoft.com/office/officeart/2018/2/layout/IconVerticalSolidList"/>
    <dgm:cxn modelId="{3E7141FE-8726-40BC-86A6-30C53CD1781D}" type="presParOf" srcId="{56353C13-7587-4959-ADCF-0AB432AEF8C8}" destId="{0909DCAB-5E7C-4026-9EB9-723E54C59F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6E7DF-56FD-42ED-961C-8A5A7073917E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1CE50-832E-449D-8A75-04C2BBFC164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90519-7A32-4271-9644-53688442AF05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 dirty="0">
              <a:latin typeface="Abadi"/>
            </a:rPr>
            <a:t>In </a:t>
          </a:r>
          <a:r>
            <a:rPr lang="fi-FI" sz="2000" kern="1200" dirty="0" err="1">
              <a:latin typeface="Abadi"/>
            </a:rPr>
            <a:t>the</a:t>
          </a:r>
          <a:r>
            <a:rPr lang="fi-FI" sz="2000" kern="1200" dirty="0">
              <a:latin typeface="Abadi"/>
            </a:rPr>
            <a:t> A </a:t>
          </a:r>
          <a:r>
            <a:rPr lang="fi-FI" sz="2000" kern="1200" dirty="0" err="1">
              <a:latin typeface="Abadi"/>
            </a:rPr>
            <a:t>part</a:t>
          </a:r>
          <a:r>
            <a:rPr lang="fi-FI" sz="2000" kern="1200" dirty="0">
              <a:latin typeface="Abadi"/>
            </a:rPr>
            <a:t> of </a:t>
          </a:r>
          <a:r>
            <a:rPr lang="fi-FI" sz="2000" kern="1200" dirty="0" err="1">
              <a:latin typeface="Abadi"/>
            </a:rPr>
            <a:t>the</a:t>
          </a:r>
          <a:r>
            <a:rPr lang="fi-FI" sz="2000" kern="1200" dirty="0">
              <a:latin typeface="Abadi"/>
            </a:rPr>
            <a:t> </a:t>
          </a:r>
          <a:r>
            <a:rPr lang="fi-FI" sz="2000" kern="1200" dirty="0" err="1">
              <a:latin typeface="Abadi"/>
            </a:rPr>
            <a:t>assignment</a:t>
          </a:r>
          <a:r>
            <a:rPr lang="fi-FI" sz="2000" kern="1200" dirty="0">
              <a:latin typeface="Abadi"/>
            </a:rPr>
            <a:t>, </a:t>
          </a:r>
          <a:r>
            <a:rPr lang="fi-FI" sz="2000" kern="1200" dirty="0" err="1">
              <a:latin typeface="Abadi"/>
            </a:rPr>
            <a:t>we</a:t>
          </a:r>
          <a:r>
            <a:rPr lang="fi-FI" sz="2000" kern="1200" dirty="0">
              <a:latin typeface="Abadi"/>
            </a:rPr>
            <a:t> </a:t>
          </a:r>
          <a:r>
            <a:rPr lang="fi-FI" sz="2000" kern="1200" dirty="0" err="1">
              <a:latin typeface="Abadi"/>
            </a:rPr>
            <a:t>implemented</a:t>
          </a:r>
          <a:r>
            <a:rPr lang="fi-FI" sz="2000" kern="1200" dirty="0">
              <a:latin typeface="Abadi"/>
            </a:rPr>
            <a:t> </a:t>
          </a:r>
          <a:r>
            <a:rPr lang="fi-FI" sz="2000" b="1" kern="1200" dirty="0">
              <a:latin typeface="Abadi"/>
            </a:rPr>
            <a:t>AVERAGE </a:t>
          </a:r>
          <a:r>
            <a:rPr lang="fi-FI" sz="2000" kern="1200" dirty="0">
              <a:latin typeface="Abadi"/>
            </a:rPr>
            <a:t>and </a:t>
          </a:r>
          <a:r>
            <a:rPr lang="fi-FI" sz="2000" b="1" kern="1200" dirty="0"/>
            <a:t>LEAST MISERY</a:t>
          </a:r>
          <a:r>
            <a:rPr lang="fi-FI" sz="2000" kern="1200" dirty="0">
              <a:latin typeface="Abadi"/>
            </a:rPr>
            <a:t> </a:t>
          </a:r>
          <a:r>
            <a:rPr lang="fi-FI" sz="2000" kern="1200" dirty="0" err="1">
              <a:latin typeface="Abadi"/>
            </a:rPr>
            <a:t>methods</a:t>
          </a:r>
          <a:r>
            <a:rPr lang="fi-FI" sz="2000" kern="1200" dirty="0">
              <a:latin typeface="Abadi"/>
            </a:rPr>
            <a:t> for </a:t>
          </a:r>
          <a:r>
            <a:rPr lang="fi-FI" sz="2000" kern="1200" dirty="0" err="1">
              <a:latin typeface="Abadi"/>
            </a:rPr>
            <a:t>group</a:t>
          </a:r>
          <a:r>
            <a:rPr lang="fi-FI" sz="2000" kern="1200" dirty="0">
              <a:latin typeface="Abadi"/>
            </a:rPr>
            <a:t> </a:t>
          </a:r>
          <a:r>
            <a:rPr lang="fi-FI" sz="2000" kern="1200" dirty="0" err="1">
              <a:latin typeface="Abadi"/>
            </a:rPr>
            <a:t>recommending</a:t>
          </a:r>
          <a:endParaRPr lang="en-US" sz="2000" kern="1200" dirty="0">
            <a:latin typeface="Abadi"/>
          </a:endParaRPr>
        </a:p>
      </dsp:txBody>
      <dsp:txXfrm>
        <a:off x="1838352" y="680"/>
        <a:ext cx="4430685" cy="1591647"/>
      </dsp:txXfrm>
    </dsp:sp>
    <dsp:sp modelId="{94815368-6C50-47F8-A0B4-32EA31152211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1B7B0-9FFB-4F1E-8F56-2BDFF16010F1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49D3E-7CA6-45C7-8D60-13D0C0C1F0F6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>
              <a:latin typeface="Abadi"/>
            </a:rPr>
            <a:t>In </a:t>
          </a:r>
          <a:r>
            <a:rPr lang="fi-FI" sz="2000" kern="1200" err="1">
              <a:latin typeface="Abadi"/>
            </a:rPr>
            <a:t>the</a:t>
          </a:r>
          <a:r>
            <a:rPr lang="fi-FI" sz="2000" kern="1200">
              <a:latin typeface="Abadi"/>
            </a:rPr>
            <a:t> B </a:t>
          </a:r>
          <a:r>
            <a:rPr lang="fi-FI" sz="2000" kern="1200" err="1">
              <a:latin typeface="Abadi"/>
            </a:rPr>
            <a:t>part</a:t>
          </a:r>
          <a:r>
            <a:rPr lang="fi-FI" sz="2000" kern="1200">
              <a:latin typeface="Abadi"/>
            </a:rPr>
            <a:t>, </a:t>
          </a:r>
          <a:r>
            <a:rPr lang="fi-FI" sz="2000" kern="1200" err="1">
              <a:latin typeface="Abadi"/>
            </a:rPr>
            <a:t>the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task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was</a:t>
          </a:r>
          <a:r>
            <a:rPr lang="fi-FI" sz="2000" kern="1200">
              <a:latin typeface="Abadi"/>
            </a:rPr>
            <a:t> to design a </a:t>
          </a:r>
          <a:r>
            <a:rPr lang="fi-FI" sz="2000" kern="1200" err="1">
              <a:latin typeface="Abadi"/>
            </a:rPr>
            <a:t>recommending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method</a:t>
          </a:r>
          <a:r>
            <a:rPr lang="fi-FI" sz="2000" kern="1200">
              <a:latin typeface="Abadi"/>
            </a:rPr>
            <a:t>, </a:t>
          </a:r>
          <a:r>
            <a:rPr lang="fi-FI" sz="2000" kern="1200" err="1">
              <a:latin typeface="Abadi"/>
            </a:rPr>
            <a:t>that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takes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the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disagreement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between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group</a:t>
          </a:r>
          <a:r>
            <a:rPr lang="fi-FI" sz="2000" b="1" kern="1200">
              <a:latin typeface="Abadi"/>
            </a:rPr>
            <a:t> </a:t>
          </a:r>
          <a:r>
            <a:rPr lang="fi-FI" sz="2000" b="1" kern="1200" err="1">
              <a:latin typeface="Abadi"/>
            </a:rPr>
            <a:t>members</a:t>
          </a:r>
          <a:r>
            <a:rPr lang="fi-FI" sz="2000" b="1" kern="1200">
              <a:latin typeface="Abadi"/>
            </a:rPr>
            <a:t> into </a:t>
          </a:r>
          <a:r>
            <a:rPr lang="fi-FI" sz="2000" b="1" kern="1200" err="1">
              <a:latin typeface="Abadi"/>
            </a:rPr>
            <a:t>account</a:t>
          </a:r>
          <a:endParaRPr lang="en-US" sz="2000" b="1" kern="1200" err="1">
            <a:latin typeface="Abadi"/>
          </a:endParaRPr>
        </a:p>
      </dsp:txBody>
      <dsp:txXfrm>
        <a:off x="1838352" y="1990238"/>
        <a:ext cx="4430685" cy="1591647"/>
      </dsp:txXfrm>
    </dsp:sp>
    <dsp:sp modelId="{543B87B7-C41E-4F35-931B-B513C662F2B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5C23A-70C8-4B5F-8A62-FA574C7FA976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9DCAB-5E7C-4026-9EB9-723E54C59F4A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 err="1">
              <a:latin typeface="Abadi"/>
            </a:rPr>
            <a:t>We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used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user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Id’s</a:t>
          </a:r>
          <a:r>
            <a:rPr lang="fi-FI" sz="2000" kern="1200">
              <a:latin typeface="Abadi"/>
            </a:rPr>
            <a:t> 1, 2 and 3 as </a:t>
          </a:r>
          <a:r>
            <a:rPr lang="fi-FI" sz="2000" kern="1200" err="1">
              <a:latin typeface="Abadi"/>
            </a:rPr>
            <a:t>the</a:t>
          </a:r>
          <a:r>
            <a:rPr lang="fi-FI" sz="2000" kern="1200">
              <a:latin typeface="Abadi"/>
            </a:rPr>
            <a:t> </a:t>
          </a:r>
          <a:r>
            <a:rPr lang="fi-FI" sz="2000" kern="1200" err="1">
              <a:latin typeface="Abadi"/>
            </a:rPr>
            <a:t>group</a:t>
          </a:r>
          <a:endParaRPr lang="en-US" sz="2000" kern="1200" err="1">
            <a:latin typeface="Abadi"/>
          </a:endParaRP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25:5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2469 930 24575,'-34'-5'0,"-15"-20"0,-14-9 0,-16-26-2281,14 8 2281,20 11 0,-1-1 0,-22-15 0,23 12 0,-3-1 0,6 9 0,-1 1 0,1-1 0,-2 1 0,-1 0 0,-2 2 0,-9-1 0,2 4 0,-18-7 0,6 6 0,2 6 519,10 16-519,5-3 0,-1 0 0,-20 6 0,-8-6 0,-6 0 0,16 6 0,-6-4 426,20 5-426,-10-6 0,19 5 0,-13-2 1164,24 8-1164,-2-8 172,17 8-172,6-3 0,0 0 0,5 3 0,0-2 0,-1 3 0,-3 0 0,2 0 0,-7 0 0,8 0 0,-8 0 0,3 4 0,-4 1 0,4 3 0,-3 1 0,7-4 0,-2 3 0,3-7 0,1 2 0,0 1 0,3 0 0,2 4 0,3 0 0,-4 0 0,3 0 0,-3 5 0,0 0 0,-1 5 0,-4 1 0,0-1 0,-5 5 0,4-4 0,-8 5 0,7-6 0,-1-5 0,3 4 0,0-7 0,0 7 0,1-8 0,3 4 0,-3-5 0,3 4 0,-4 2 0,1 0 0,-1 3 0,-4-3 0,3-1 0,-3 4 0,4-4 0,4 1 0,-2-3 0,6-2 0,-3-1 0,4 0 0,0 0 0,0 0 0,0 0 0,0 5 0,-4 0 0,3 11 0,-7 0 0,2 6 0,1 0 0,-4 0 0,8-1 0,-4-8 0,5 1 0,0-9 0,0 1 0,0 3 0,0-3 0,0 4 0,0 5 0,0 8 0,0 6 0,0 6 0,0 7 0,0-5 0,0 5 0,5-6 0,1-1 0,4-6 0,1-1 0,-1-6 0,3 2 0,-2-6 0,6-4 0,-3-9 0,4 0 0,0-3 0,0 7 0,5-2 0,2 0 0,11 4 0,3 4 0,4 0 0,4 10 0,3-9 0,-2 10 0,10-4 0,-12-1 0,-2-2 0,11 3 0,-14-12 0,15 7 0,-12-15 0,6 2 0,1-6 0,8-1 0,0 0 0,-1-4 0,-6 5 0,-2-6 0,-7 0 0,-6 0 0,5 0 0,-10 0 0,3 0 0,8 0 0,-4 0 0,6 0 0,-3 0 0,-5 0 0,6 0 0,-6-5 0,5 4 0,-10-8 0,3 4 0,-5-1 0,6-3 0,-5 3 0,5-5 0,0 1 0,-5 0 0,18-1 0,-16 1 0,5 1 0,-10-1 0,-8 1 0,3-1 0,-5-3 0,-4 3 0,3-7 0,-8 3 0,4 0 0,-4-3 0,0 3 0,0-4 0,0-5 0,0 3 0,1-8 0,-1 8 0,5-17 0,-8 20 0,7-13 0,-12 20 0,7-2 0,-8 3 0,7 1 0,-6 0 0,3 0 0,-4 0 0,3 3 0,-2-2 0,3 2 0,-4-3 0,0 0 0,0-3 0,-4-3 0,-6-8 0,-11-4 0,-1-11 0,-11-8 0,4-2 0,-6-5 0,6 7 0,2 6 0,15 12 0,-6 0 0,16 16 0,-7-7 0,9 10 0,0 0 0,0 0 0,0 0 0,0-5 0,0 4 0,0-8 0,0-2 0,0-1 0,0-9 0,0 5 0,0-6 0,0 0 0,-4 0 0,3 5 0,-4-3 0,5 13 0,-4-3 0,4 9 0,-4 19 0,4-11 0,0 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25:5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3070 238 24575,'-8'0'0,"-4"0"0,-7 0 0,-6-4 0,-5 2 0,0-6 0,-6 2 0,5 0 0,-11-4 0,5 4 0,-7 0 0,1-4 0,-1 9 0,-6-9 0,-2 4 0,-6-6 0,-9 0 0,7 5 0,-6-4 0,7 5 0,0-6 0,7 0 0,-5 6 0,18-3 0,-9 3 0,16 0 0,-4-3 0,6 8 0,1-8 0,-1 7 0,0-6 0,5 6 0,-4-6 0,10 2 0,-10 1 0,10-3 0,-5 7 0,1-3 0,3 4 0,-8 0 0,3 0 0,-24 0 0,8 0 0,-22 0 0,18 0 0,-6 0 0,8 4 0,0-2 0,-1 2 0,7-4 0,1 5 0,6-4 0,0 3 0,5-4 0,-3 5 0,3 0 0,-5 5 0,-6 0 0,5 0 0,-30 6 0,19-4 0,-15-2 0,15-5 0,11-5 0,-5 0 0,6 0 0,0 0 0,5 0 0,-3 0 0,8 4 0,-3 1 0,4 4 0,-4 1 0,3-1 0,-8 1 0,2 9 0,-4-2 0,-7 9 0,5-6 0,-17 5 0,21-9 0,-8 7 0,22-14 0,-3 4 0,7-4 0,-2-1 0,7 0 0,-2 1 0,6-1 0,-7 4 0,3 2 0,0 4 0,-4 0 0,4 0 0,-4 0 0,0 4 0,0-7 0,4 1 0,2-8 0,3 0 0,0 1 0,0-1 0,0 0 0,0 0 0,0-1 0,0 1 0,3 0 0,2 0 0,3 1 0,0 3 0,5 2 0,2 9 0,3-4 0,2 10 0,-2-10 0,2 10 0,5-3 0,-5-2 0,4 1 0,-5-7 0,-1 0 0,0-4 0,0-1 0,-4 0 0,3-3 0,-3 4 0,4-9 0,5 3 0,2-7 0,5 8 0,6-3 0,1 4 0,6 1 0,0 0 0,-5-1 0,-3 0 0,-5 0 0,0 0 0,0 0 0,0 0 0,-1-4 0,1 2 0,0-6 0,6 7 0,1-8 0,6 9 0,26-4 0,-19 4 0,20 1 0,-27-5 0,0 4 0,0-9 0,1 8 0,6-7 0,-5 7 0,12-8 0,-6 9 0,1-3 0,5 4 0,-5 0 0,6 1 0,1 0 0,-1 5 0,8-4 0,28 10 0,-19-10 0,17 4 0,-33-10 0,-8-2 0,6-5 0,-18 0 0,10 0 0,-18 0 0,11 0 0,-11 0 0,5 0 0,-6-5 0,5-1 0,-3 1 0,3 0 0,14 0 0,-8 4 0,9-3 0,-8-1 0,-5 4 0,7-4 0,-1 5 0,0 0 0,-5 0 0,3 0 0,-9 0 0,3 0 0,-5 0 0,0 0 0,-6 4 0,5-3 0,-10 3 0,5-4 0,3 0 0,-7 0 0,7 0 0,-14 0 0,4 0 0,-3 0 0,0 0 0,3 0 0,2-5 0,0 4 0,4-3 0,-4 4 0,4 0 0,-4 0 0,5-4 0,-11 3 0,17-7 0,-13 3 0,15-5 0,-14 1 0,0 0 0,0 0 0,0 4 0,0-3 0,-4 7 0,-1-3 0,-5 0 0,0 3 0,0-3 0,0 1 0,5-2 0,-4-4 0,8-4 0,-3 3 0,8-11 0,-3 10 0,-2-5 0,-4 7 0,-1 4 0,-3-2 0,4 2 0,-5 1 0,-3-4 0,-2 4 0,1-1 0,-3-2 0,3 2 0,-4-3 0,0 0 0,0-1 0,4-3 0,-3 2 0,3-15 0,0 9 0,-3-10 0,3 12 0,-4-3 0,0 3 0,0 0 0,0 1 0,4 1 0,-3 2 0,3-2 0,-4 4 0,0-1 0,0 1 0,0 0 0,0 0 0,0 0 0,0 0 0,0-5 0,0 4 0,0-8 0,0 7 0,0-2 0,0-1 0,0-1 0,-4-4 0,-1 0 0,-5-1 0,-4-4 0,4 3 0,-8-3 0,3 0 0,-3 7 0,-1-6 0,5 12 0,-3-3 0,7 8 0,-2 1 0,3 4 0,-3 0 0,2 0 0,-3 0 0,1 0 0,-2 0 0,-4 0 0,-1 0 0,1-4 0,-5 3 0,-2-3 0,0 0 0,-3 3 0,0-3 0,3 4 0,-2 0 0,9 0 0,0 0 0,0 0 0,0 0 0,-1 0 0,5 0 0,-3 0 0,8 0 0,-8 0 0,7 0 0,-2 0 0,-1 0 0,4 0 0,-12 0 0,6 0 0,-2 0 0,-1 0 0,5-8 0,-6 1 0,1-6 0,0 0 0,-5 2 0,3-6 0,-9 2 0,10 0 0,-5-3 0,1 3 0,4 1 0,-5 0 0,6 5 0,0 4 0,-9-3 0,7 7 0,-2-7 0,5 7 0,8-3 0,-9 0 0,5 3 0,-1-3 0,-3 0 0,7-1 0,-7 0 0,8-2 0,-4 6 0,0-7 0,4 3 0,-4 0 0,-3-2 0,9 6 0,-5-3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25:5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3752 1 24575,'-16'0'0,"-6"0"0,-3 0 0,0 0 0,-3 0 0,8 0 0,-8 0 0,8 0 0,-8 0 0,3 0 0,0 0 0,-3 0 0,3 0 0,0 0 0,2 0 0,5 4 0,-6 1 0,5 1 0,-5 2 0,1-7 0,3 7 0,-3-7 0,-1 7 0,0-2 0,-1-1 0,2 0 0,-9-1 0,11-3 0,-7 4 0,11-5 0,8 0 0,-4 0 0,5 0 0,-5 0 0,4 3 0,-4 2 0,0 4 0,4-1 0,-8 1 0,7-1 0,-7 1 0,8-1 0,-12 1 0,11-4 0,-7 3 0,5-7 0,2 6 0,-7-6 0,8 6 0,-9-6 0,9 3 0,-4-1 0,5-2 0,0 3 0,-1-4 0,-3 4 0,2-3 0,-7 3 0,3-4 0,-4 0 0,-8 0 0,5 0 0,-5 0 0,8 0 0,4 0 0,-3 0 0,3 0 0,0 0 0,-3 0 0,3 0 0,-4 0 0,0 4 0,4-3 0,-3 7 0,3-7 0,-4 7 0,-4-7 0,7 3 0,-1 0 0,8-4 0,-1 4 0,1-4 0,0 0 0,-4 4 0,2-3 0,-2 3 0,-1 0 0,-1-3 0,0 3 0,-3-4 0,8 0 0,-4 0 0,0 0 0,4 4 0,-4-3 0,5 2 0,0-3 0,-1 0 0,-3 0 0,2 4 0,-7-3 0,3 3 0,-4-4 0,-5 0 0,3 0 0,-9 0 0,5 0 0,-6 0 0,5 0 0,-3 0 0,3 0 0,-18 0 0,9 0 0,-4 0 0,10 0 0,3 0 0,0 0 0,-3 0 0,3 0 0,0 0 0,-3 4 0,3-3 0,-5 4 0,-6-5 0,5 4 0,-5-3 0,0 3 0,5-4 0,0 4 0,-6-3 0,16 3 0,-11-4 0,14 0 0,4 0 0,-3 0 0,8 0 0,-8 0 0,7 0 0,-3 0 0,5 0 0,0 0 0,0 0 0,0 0 0,0 0 0,0 0 0,-1 4 0,1-3 0,0 6 0,-5-2 0,-1 4 0,0 0 0,-3-4 0,8 2 0,-4-6 0,0 2 0,4 1 0,-4-3 0,9 6 0,-4-6 0,4 3 0,-5-4 0,1 0 0,0 0 0,0 0 0,0 0 0,-5 0 0,4 0 0,-4 0 0,5 0 0,0 0 0,-1 3 0,1-2 0,0 3 0,0-4 0,0 0 0,0 0 0,-1 0 0,1 0 0,0 0 0,0 0 0,-1 3 0,1-2 0,0 3 0,0-4 0,0 0 0,-1 0 0,1 0 0,0 0 0,0 0 0,0 0 0,0 0 0,-1 0 0,1 0 0,0 0 0,-5 4 0,-1-3 0,-4 3 0,0 0 0,-6-3 0,5 3 0,-10-4 0,10 4 0,-10-3 0,10 3 0,-5 0 0,6-3 0,0 3 0,-1 0 0,6-3 0,0 3 0,0-4 0,4 0 0,-4 0 0,5 0 0,-1 0 0,1 0 0,0 3 0,-5-2 0,4 3 0,-4-4 0,5 0 0,-5 0 0,4 0 0,-4 0 0,0 0 0,4 0 0,-8 0 0,8 0 0,-7-4 0,6 3 0,-2-7 0,3 7 0,1-2 0,0 3 0,0 0 0,0 0 0,0 0 0,0 0 0,-1 0 0,1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25:5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24575,'27'0'0,"-2"0"0,10 0 0,-5-5 0,6-1 0,-5-4 0,5 0 0,-6-1 0,-6 6 0,0-4 0,-6 4 0,0 0 0,-4 1 0,3 0 0,-8 3 0,8-3 0,-8 0 0,4 3 0,-5-2 0,0 3 0,0 0 0,0 0 0,-3-4 0,-2 0 0,1 0 0,-4-3 0,4 3 0,-1-4 0,-2 0 0,6 0 0,-6 1 0,5 2 0,-1 2 0,2 3 0,1 0 0,0-4 0,5 3 0,1-2 0,4-1 0,0 3 0,0-4 0,0 1 0,-4 3 0,-2-3 0,-3 4 0,-1 0 0,0 0 0,-3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25:5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24575,'16'0'0,"6"0"0,-3 0 0,10 0 0,-4 0 0,10 0 0,3 0 0,5 0 0,-11 0 0,8 10 0,-1-3 0,6 14 0,5-9 0,-6 8 0,-7-8 0,5 3 0,-11-5 0,5 1 0,-6-1 0,-1 0 0,1 0 0,-5-1 0,-2-4 0,-5 4 0,0-8 0,0 7 0,-4-4 0,3 5 0,-3-4 0,-1 2 0,4-2 0,-3 0 0,4 3 0,0-7 0,0 3 0,0 0 0,6-3 0,-5 3 0,12 4 0,-15-2 0,9 3 0,-15-2 0,2-2 0,-4 3 0,1-4 0,-1 4 0,0-7 0,-4 5 0,-1-1 0,-3-1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7743-90E6-CB49-A4CD-4B48BA071EA4}" type="datetimeFigureOut">
              <a:rPr lang="fi-FI" smtClean="0"/>
              <a:t>7.1.2021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2C1D-2BD8-7D48-B4C2-F0A60031A17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05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9418A2-86F2-8840-BB70-DEB1F2C3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316D298-0DD8-934D-B579-3FC21ED3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4ED533-9EF8-B54B-8981-3F84DB9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07-5116-1744-979D-ADFF785040D1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5B11AD-DA8F-FB46-9C24-E3B710C7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029419A-27CD-3C49-90A4-71378F7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03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9F3092-2252-1042-90F5-FADD9905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87C6C95-43F1-5E42-B302-491EB05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94FFA7-FFCD-2B4E-B92F-B26DF6D4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48FF-AEB5-CE4E-AB78-860E4285F476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78AED55-D10A-EC46-B318-4FDC9E91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F6D4741-DE94-E046-BFFC-93F3969E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307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ED2622C-2688-C84F-A8FB-F730A07A8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0AE365D-4CA3-654D-97FD-F497E6AE3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51E0A32-E689-B048-8E30-ED229D71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832E-04D6-DB4A-A203-C76CB638FC04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036046-E440-D243-A781-31206E10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FEF57F6-D86E-824A-9D69-28B56F4F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42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B061DE-62E1-6349-8C4D-7C096541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BB08A9-1D89-A54C-A85E-65E1EF31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860C0F0-7A66-B248-BFFF-CD8A1926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6679-BE9C-A34E-B01B-488707170498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3AFCF0-E443-7542-BD9B-A6429C1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D01BCC5-6074-8641-A4B0-82A661B2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8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C492-B2DB-E94E-9490-99DBFF3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5A9E8D7-D961-6A4B-8690-EE937951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B0A88E1-B71E-BE47-A90D-0A68752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682F-4D61-BE41-B9E2-CE30DF2DFF63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ED474A-E4E0-F343-A04E-F57692DA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B6CF264-253B-4448-8765-B311073F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040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7AB71C-BE1B-854E-8342-9B5366B1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9826D2-E9B4-1148-8DFC-473A3CDF3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968262C-C2F1-5C49-8A99-1312F0F1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29EC5E1-2032-7F4A-8A44-E05A1D6E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F7C3-C55C-EC4D-AF9A-36F985C6FE89}" type="datetime1">
              <a:rPr lang="fi-FI" smtClean="0"/>
              <a:t>7.1.2021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F7067F5-D9AC-BF44-8369-BB046535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2478E5D-B4D2-FA46-8B5A-E5BA7106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37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8EA015-CCE6-BC41-AB66-645D97E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E4C4BFC-6D94-4740-82AA-2A851572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83BF4D1-E8B1-0C4D-AF8E-B162BB65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79AA604-7A1D-684A-ADEE-7A50D0FD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9351930-8A4E-0B40-9B0A-DFC8A574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670C6D1-5B2A-6D4F-8AD7-B2EACF9A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7A13-8417-5B40-8C15-0F83D6D884CA}" type="datetime1">
              <a:rPr lang="fi-FI" smtClean="0"/>
              <a:t>7.1.2021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F9F2F8F-575A-D548-A80E-6C30AFBA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1704A6E-19A9-CF49-A4CE-EED733AB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07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907D9C-8759-244C-B91C-6FF91FAE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C68DCFE-ABC5-6E43-B622-F733547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B53C-5CE2-A544-A3AC-25BBEFD60912}" type="datetime1">
              <a:rPr lang="fi-FI" smtClean="0"/>
              <a:t>7.1.2021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1D2CBFB-2635-C642-A77B-1F23312A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9955051-3124-4040-8C85-3FD1391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78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0BDBCC2-6A72-214B-A693-3849BFA2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FAD6-C55F-8C40-AA07-52E73E4C6887}" type="datetime1">
              <a:rPr lang="fi-FI" smtClean="0"/>
              <a:t>7.1.2021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12FF351-0016-BB44-B4F6-616F179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254B5D6-A1DF-564A-BF78-945277E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25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77D29F-F013-5644-8809-F04D681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285752-A424-8E44-A494-70B6AC2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514E02B-08C6-034D-9C76-BE1F7BBE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7808F05-A7F4-9040-ACC8-1017EB6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1599-111F-D947-AD73-50521590E3CC}" type="datetime1">
              <a:rPr lang="fi-FI" smtClean="0"/>
              <a:t>7.1.2021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67C2D8-0742-0D43-BC77-4BE8ADA5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E0593FD-CA9C-4149-BB04-D25CD96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5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0A2BB05-0DD0-2240-AA33-11B1F91C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C920A83-5501-874D-80C8-20122476D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E2B66FA-A6DE-3B40-B123-58FA4FFF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04FE3DE-17C4-4F43-82D3-6CE1761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9C7C-3748-C545-B49F-31AA920BBA63}" type="datetime1">
              <a:rPr lang="fi-FI" smtClean="0"/>
              <a:t>7.1.2021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1F69E01-A332-DF47-B766-3EE57295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F33E239-DC33-6B46-9B5A-26D7691D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39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0E456C2-0603-694A-B4C1-2F0576DE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42FD37B-30B1-8B41-966E-D5CE6EC7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2C8346-1938-A94D-A397-15AD06FA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697A-E4EB-8E49-9650-C071867596DF}" type="datetime1">
              <a:rPr lang="fi-FI" smtClean="0"/>
              <a:t>7.1.2021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8837545-D2CB-B348-911C-6EECBA561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87F4187-CDA1-CF40-9F69-EEBBA688C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5472-FC1B-8B42-8003-46611DBD844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45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6D90E80-F77B-5948-B8B0-2DD0194FC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 fontScale="90000"/>
          </a:bodyPr>
          <a:lstStyle/>
          <a:p>
            <a:pPr algn="r"/>
            <a:br>
              <a:rPr lang="fi-FI" sz="4000" dirty="0">
                <a:latin typeface="Abadi"/>
              </a:rPr>
            </a:br>
            <a:r>
              <a:rPr lang="fi-FI" sz="4000" dirty="0" err="1">
                <a:latin typeface="Abadi"/>
              </a:rPr>
              <a:t>Recommender</a:t>
            </a:r>
            <a:r>
              <a:rPr lang="fi-FI" sz="4000" dirty="0">
                <a:latin typeface="Abadi"/>
              </a:rPr>
              <a:t> Systems For Group of </a:t>
            </a:r>
            <a:r>
              <a:rPr lang="fi-FI" sz="4000" dirty="0" err="1">
                <a:latin typeface="Abadi"/>
              </a:rPr>
              <a:t>Users</a:t>
            </a:r>
            <a:r>
              <a:rPr lang="fi-FI" sz="4000" dirty="0">
                <a:latin typeface="Abadi"/>
              </a:rPr>
              <a:t> </a:t>
            </a:r>
            <a:br>
              <a:rPr lang="en-US" dirty="0"/>
            </a:br>
            <a:r>
              <a:rPr lang="fi-FI" sz="4000" dirty="0">
                <a:latin typeface="Abadi"/>
              </a:rPr>
              <a:t>(</a:t>
            </a:r>
            <a:r>
              <a:rPr lang="fi-FI" sz="4000" dirty="0" err="1">
                <a:latin typeface="Abadi"/>
              </a:rPr>
              <a:t>Instead</a:t>
            </a:r>
            <a:r>
              <a:rPr lang="fi-FI" sz="4000" dirty="0">
                <a:latin typeface="Abadi"/>
              </a:rPr>
              <a:t> of </a:t>
            </a:r>
            <a:r>
              <a:rPr lang="fi-FI" sz="4000" dirty="0" err="1">
                <a:latin typeface="Abadi"/>
              </a:rPr>
              <a:t>Individual</a:t>
            </a:r>
            <a:r>
              <a:rPr lang="fi-FI" sz="4000" dirty="0">
                <a:latin typeface="Abadi"/>
              </a:rPr>
              <a:t> </a:t>
            </a:r>
            <a:r>
              <a:rPr lang="fi-FI" sz="4000" dirty="0" err="1">
                <a:latin typeface="Abadi"/>
              </a:rPr>
              <a:t>Users</a:t>
            </a:r>
            <a:r>
              <a:rPr lang="fi-FI" sz="4000" dirty="0">
                <a:latin typeface="Abadi"/>
              </a:rPr>
              <a:t>)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9B11784-102A-524F-8843-88434DBD9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fi-FI">
                <a:solidFill>
                  <a:schemeClr val="accent1"/>
                </a:solidFill>
                <a:latin typeface="Abadi"/>
              </a:rPr>
              <a:t>Anna Myöhänen</a:t>
            </a:r>
            <a:endParaRPr lang="fi-FI">
              <a:solidFill>
                <a:schemeClr val="accent1"/>
              </a:solidFill>
              <a:ea typeface="+mn-lt"/>
              <a:cs typeface="+mn-lt"/>
            </a:endParaRPr>
          </a:p>
          <a:p>
            <a:pPr algn="r"/>
            <a:r>
              <a:rPr lang="fi-FI" err="1">
                <a:solidFill>
                  <a:schemeClr val="accent1"/>
                </a:solidFill>
                <a:latin typeface="Abadi"/>
              </a:rPr>
              <a:t>Duy</a:t>
            </a:r>
            <a:r>
              <a:rPr lang="fi-FI">
                <a:solidFill>
                  <a:schemeClr val="accent1"/>
                </a:solidFill>
                <a:latin typeface="Abadi"/>
              </a:rPr>
              <a:t> </a:t>
            </a:r>
            <a:r>
              <a:rPr lang="fi-FI" err="1">
                <a:solidFill>
                  <a:schemeClr val="accent1"/>
                </a:solidFill>
                <a:latin typeface="Abadi"/>
              </a:rPr>
              <a:t>Nguyen</a:t>
            </a:r>
            <a:endParaRPr lang="fi-FI">
              <a:solidFill>
                <a:schemeClr val="accent1"/>
              </a:solidFill>
              <a:latin typeface="Abadi"/>
            </a:endParaRPr>
          </a:p>
        </p:txBody>
      </p:sp>
      <p:pic>
        <p:nvPicPr>
          <p:cNvPr id="24" name="Graphic 13" descr="Film reel">
            <a:extLst>
              <a:ext uri="{FF2B5EF4-FFF2-40B4-BE49-F238E27FC236}">
                <a16:creationId xmlns:a16="http://schemas.microsoft.com/office/drawing/2014/main" id="{765AAF8E-6A19-491E-85E0-1DAEB586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18" name="Graphic 13" descr="Onboarding">
            <a:extLst>
              <a:ext uri="{FF2B5EF4-FFF2-40B4-BE49-F238E27FC236}">
                <a16:creationId xmlns:a16="http://schemas.microsoft.com/office/drawing/2014/main" id="{5CA03107-C96B-40D3-B610-0A01A007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CBD24C-3EFA-2643-A2D3-B0B2077A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53748"/>
            <a:ext cx="4065793" cy="270024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i-FI" sz="4800" b="1" err="1">
                <a:solidFill>
                  <a:schemeClr val="accent1"/>
                </a:solidFill>
                <a:latin typeface="Abadi"/>
              </a:rPr>
              <a:t>Modifying</a:t>
            </a:r>
            <a:r>
              <a:rPr lang="fi-FI" sz="4800" b="1">
                <a:solidFill>
                  <a:schemeClr val="accent1"/>
                </a:solidFill>
                <a:latin typeface="Abadi"/>
              </a:rPr>
              <a:t> </a:t>
            </a:r>
            <a:br>
              <a:rPr lang="fi-FI" sz="4800" b="1">
                <a:solidFill>
                  <a:schemeClr val="accent1"/>
                </a:solidFill>
                <a:latin typeface="Abadi"/>
              </a:rPr>
            </a:br>
            <a:r>
              <a:rPr lang="fi-FI" sz="4800" b="1" err="1">
                <a:solidFill>
                  <a:schemeClr val="accent1"/>
                </a:solidFill>
                <a:latin typeface="Abadi"/>
              </a:rPr>
              <a:t>Sequential</a:t>
            </a:r>
            <a:r>
              <a:rPr lang="fi-FI" sz="4800" b="1">
                <a:solidFill>
                  <a:schemeClr val="accent1"/>
                </a:solidFill>
                <a:latin typeface="Abadi"/>
              </a:rPr>
              <a:t> </a:t>
            </a:r>
            <a:br>
              <a:rPr lang="fi-FI" sz="4800" b="1">
                <a:solidFill>
                  <a:schemeClr val="accent1"/>
                </a:solidFill>
                <a:latin typeface="Abadi"/>
              </a:rPr>
            </a:br>
            <a:r>
              <a:rPr lang="fi-FI" sz="4800" b="1" err="1">
                <a:solidFill>
                  <a:schemeClr val="accent1"/>
                </a:solidFill>
                <a:latin typeface="Abadi"/>
              </a:rPr>
              <a:t>Hybrid</a:t>
            </a:r>
            <a:r>
              <a:rPr lang="fi-FI" sz="4800" b="1">
                <a:solidFill>
                  <a:schemeClr val="accent1"/>
                </a:solidFill>
                <a:latin typeface="Abadi"/>
              </a:rPr>
              <a:t> </a:t>
            </a:r>
            <a:br>
              <a:rPr lang="fi-FI" sz="4800" b="1">
                <a:solidFill>
                  <a:schemeClr val="accent1"/>
                </a:solidFill>
                <a:latin typeface="Abadi"/>
              </a:rPr>
            </a:br>
            <a:r>
              <a:rPr lang="fi-FI" sz="4800" b="1" err="1">
                <a:solidFill>
                  <a:schemeClr val="accent1"/>
                </a:solidFill>
                <a:latin typeface="Abadi"/>
              </a:rPr>
              <a:t>Aggregation</a:t>
            </a:r>
            <a:endParaRPr lang="en-US" sz="4800" err="1">
              <a:solidFill>
                <a:schemeClr val="accent1"/>
              </a:solidFill>
              <a:ea typeface="+mj-lt"/>
              <a:cs typeface="+mj-lt"/>
            </a:endParaRPr>
          </a:p>
          <a:p>
            <a:endParaRPr lang="en-US" sz="4800" kern="1200">
              <a:latin typeface="+mj-lt"/>
              <a:cs typeface="Calibri Light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B114081-A6EC-E340-B154-EF78F3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FF5472-FC1B-8B42-8003-46611DBD8445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6" name="Sisällön paikkamerkki 4">
            <a:extLst>
              <a:ext uri="{FF2B5EF4-FFF2-40B4-BE49-F238E27FC236}">
                <a16:creationId xmlns:a16="http://schemas.microsoft.com/office/drawing/2014/main" id="{D94FF334-F088-4FA8-A495-424561541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9" t="41391" r="281" b="27034"/>
          <a:stretch/>
        </p:blipFill>
        <p:spPr>
          <a:xfrm>
            <a:off x="5580024" y="770386"/>
            <a:ext cx="6200775" cy="5067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Käsinkirjoitus 6">
                <a:extLst>
                  <a:ext uri="{FF2B5EF4-FFF2-40B4-BE49-F238E27FC236}">
                    <a16:creationId xmlns:a16="http://schemas.microsoft.com/office/drawing/2014/main" id="{8FA1AC10-E512-4910-9C0E-237F724FA0EB}"/>
                  </a:ext>
                </a:extLst>
              </p14:cNvPr>
              <p14:cNvContentPartPr/>
              <p14:nvPr/>
            </p14:nvContentPartPr>
            <p14:xfrm>
              <a:off x="6299889" y="1124581"/>
              <a:ext cx="889200" cy="658080"/>
            </p14:xfrm>
          </p:contentPart>
        </mc:Choice>
        <mc:Fallback xmlns="">
          <p:pic>
            <p:nvPicPr>
              <p:cNvPr id="17" name="Käsinkirjoitus 6">
                <a:extLst>
                  <a:ext uri="{FF2B5EF4-FFF2-40B4-BE49-F238E27FC236}">
                    <a16:creationId xmlns:a16="http://schemas.microsoft.com/office/drawing/2014/main" id="{8FA1AC10-E512-4910-9C0E-237F724FA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889" y="1115581"/>
                <a:ext cx="906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Käsinkirjoitus 7">
                <a:extLst>
                  <a:ext uri="{FF2B5EF4-FFF2-40B4-BE49-F238E27FC236}">
                    <a16:creationId xmlns:a16="http://schemas.microsoft.com/office/drawing/2014/main" id="{88863020-B998-48C6-B545-50BFAC998DF3}"/>
                  </a:ext>
                </a:extLst>
              </p14:cNvPr>
              <p14:cNvContentPartPr/>
              <p14:nvPr/>
            </p14:nvContentPartPr>
            <p14:xfrm>
              <a:off x="6965976" y="4085147"/>
              <a:ext cx="1483560" cy="468360"/>
            </p14:xfrm>
          </p:contentPart>
        </mc:Choice>
        <mc:Fallback xmlns="">
          <p:pic>
            <p:nvPicPr>
              <p:cNvPr id="18" name="Käsinkirjoitus 7">
                <a:extLst>
                  <a:ext uri="{FF2B5EF4-FFF2-40B4-BE49-F238E27FC236}">
                    <a16:creationId xmlns:a16="http://schemas.microsoft.com/office/drawing/2014/main" id="{88863020-B998-48C6-B545-50BFAC998D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6976" y="4076147"/>
                <a:ext cx="150120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Ryhmä 12">
            <a:extLst>
              <a:ext uri="{FF2B5EF4-FFF2-40B4-BE49-F238E27FC236}">
                <a16:creationId xmlns:a16="http://schemas.microsoft.com/office/drawing/2014/main" id="{65D22280-9468-4CAF-852C-32EC3C146DFD}"/>
              </a:ext>
            </a:extLst>
          </p:cNvPr>
          <p:cNvGrpSpPr/>
          <p:nvPr/>
        </p:nvGrpSpPr>
        <p:grpSpPr>
          <a:xfrm>
            <a:off x="7101969" y="5296621"/>
            <a:ext cx="1351080" cy="263880"/>
            <a:chOff x="2464920" y="5984280"/>
            <a:chExt cx="13510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1" name="Käsinkirjoitus 8">
                  <a:extLst>
                    <a:ext uri="{FF2B5EF4-FFF2-40B4-BE49-F238E27FC236}">
                      <a16:creationId xmlns:a16="http://schemas.microsoft.com/office/drawing/2014/main" id="{38158916-6EAF-4E11-906E-AAD21D080AFC}"/>
                    </a:ext>
                  </a:extLst>
                </p14:cNvPr>
                <p14:cNvContentPartPr/>
                <p14:nvPr/>
              </p14:nvContentPartPr>
              <p14:xfrm>
                <a:off x="2464920" y="5984280"/>
                <a:ext cx="1351080" cy="151920"/>
              </p14:xfrm>
            </p:contentPart>
          </mc:Choice>
          <mc:Fallback xmlns="">
            <p:pic>
              <p:nvPicPr>
                <p:cNvPr id="61" name="Käsinkirjoitus 8">
                  <a:extLst>
                    <a:ext uri="{FF2B5EF4-FFF2-40B4-BE49-F238E27FC236}">
                      <a16:creationId xmlns:a16="http://schemas.microsoft.com/office/drawing/2014/main" id="{38158916-6EAF-4E11-906E-AAD21D080A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920" y="5975280"/>
                  <a:ext cx="136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2" name="Käsinkirjoitus 9">
                  <a:extLst>
                    <a:ext uri="{FF2B5EF4-FFF2-40B4-BE49-F238E27FC236}">
                      <a16:creationId xmlns:a16="http://schemas.microsoft.com/office/drawing/2014/main" id="{1BF846E3-F7A7-4842-AF5B-57D18A34615F}"/>
                    </a:ext>
                  </a:extLst>
                </p14:cNvPr>
                <p14:cNvContentPartPr/>
                <p14:nvPr/>
              </p14:nvContentPartPr>
              <p14:xfrm>
                <a:off x="2493720" y="6066720"/>
                <a:ext cx="240120" cy="63360"/>
              </p14:xfrm>
            </p:contentPart>
          </mc:Choice>
          <mc:Fallback xmlns="">
            <p:pic>
              <p:nvPicPr>
                <p:cNvPr id="62" name="Käsinkirjoitus 9">
                  <a:extLst>
                    <a:ext uri="{FF2B5EF4-FFF2-40B4-BE49-F238E27FC236}">
                      <a16:creationId xmlns:a16="http://schemas.microsoft.com/office/drawing/2014/main" id="{1BF846E3-F7A7-4842-AF5B-57D18A3461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4706" y="6057771"/>
                  <a:ext cx="257786" cy="8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3" name="Käsinkirjoitus 11">
                  <a:extLst>
                    <a:ext uri="{FF2B5EF4-FFF2-40B4-BE49-F238E27FC236}">
                      <a16:creationId xmlns:a16="http://schemas.microsoft.com/office/drawing/2014/main" id="{B7D9A570-B429-4D62-B08A-B43B054095E8}"/>
                    </a:ext>
                  </a:extLst>
                </p14:cNvPr>
                <p14:cNvContentPartPr/>
                <p14:nvPr/>
              </p14:nvContentPartPr>
              <p14:xfrm>
                <a:off x="2485440" y="6135840"/>
                <a:ext cx="415080" cy="112320"/>
              </p14:xfrm>
            </p:contentPart>
          </mc:Choice>
          <mc:Fallback xmlns="">
            <p:pic>
              <p:nvPicPr>
                <p:cNvPr id="63" name="Käsinkirjoitus 11">
                  <a:extLst>
                    <a:ext uri="{FF2B5EF4-FFF2-40B4-BE49-F238E27FC236}">
                      <a16:creationId xmlns:a16="http://schemas.microsoft.com/office/drawing/2014/main" id="{B7D9A570-B429-4D62-B08A-B43B054095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76440" y="6126840"/>
                  <a:ext cx="432720" cy="12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kstiruutu 5">
            <a:extLst>
              <a:ext uri="{FF2B5EF4-FFF2-40B4-BE49-F238E27FC236}">
                <a16:creationId xmlns:a16="http://schemas.microsoft.com/office/drawing/2014/main" id="{99C0B9DF-B247-496D-9E82-80BCDFDD6B2E}"/>
              </a:ext>
            </a:extLst>
          </p:cNvPr>
          <p:cNvSpPr txBox="1"/>
          <p:nvPr/>
        </p:nvSpPr>
        <p:spPr>
          <a:xfrm>
            <a:off x="5134022" y="167732"/>
            <a:ext cx="679848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400" dirty="0" err="1">
                <a:latin typeface="Abadi"/>
              </a:rPr>
              <a:t>Algorithm</a:t>
            </a:r>
            <a:r>
              <a:rPr lang="fi-FI" sz="1400" dirty="0">
                <a:latin typeface="Abadi"/>
              </a:rPr>
              <a:t> 1 </a:t>
            </a:r>
            <a:r>
              <a:rPr lang="fi-FI" sz="1400" dirty="0" err="1">
                <a:latin typeface="Abadi"/>
              </a:rPr>
              <a:t>from</a:t>
            </a:r>
            <a:r>
              <a:rPr lang="fi-FI" sz="1400" dirty="0">
                <a:latin typeface="Abadi"/>
              </a:rPr>
              <a:t>: </a:t>
            </a:r>
            <a:r>
              <a:rPr lang="fi-FI" sz="1400" dirty="0" err="1">
                <a:latin typeface="Abadi"/>
              </a:rPr>
              <a:t>Stratigi</a:t>
            </a:r>
            <a:r>
              <a:rPr lang="fi-FI" sz="1400" dirty="0">
                <a:latin typeface="Abadi"/>
              </a:rPr>
              <a:t>, M; Pitoura, E; Nummenmaa, J; </a:t>
            </a:r>
            <a:r>
              <a:rPr lang="fi-FI" sz="1400" dirty="0" err="1">
                <a:latin typeface="Abadi"/>
              </a:rPr>
              <a:t>Stefanidis</a:t>
            </a:r>
            <a:r>
              <a:rPr lang="fi-FI" sz="1400" dirty="0">
                <a:latin typeface="Abadi"/>
              </a:rPr>
              <a:t>, K. 2020. </a:t>
            </a:r>
            <a:r>
              <a:rPr lang="fi-FI" sz="1400" dirty="0" err="1">
                <a:latin typeface="Abadi"/>
              </a:rPr>
              <a:t>Fair</a:t>
            </a:r>
            <a:r>
              <a:rPr lang="fi-FI" sz="1400" dirty="0">
                <a:latin typeface="Abadi"/>
              </a:rPr>
              <a:t> </a:t>
            </a:r>
            <a:r>
              <a:rPr lang="fi-FI" sz="1400" dirty="0" err="1">
                <a:latin typeface="Abadi"/>
              </a:rPr>
              <a:t>Sequential</a:t>
            </a:r>
            <a:r>
              <a:rPr lang="fi-FI" sz="1400" dirty="0">
                <a:latin typeface="Abadi"/>
              </a:rPr>
              <a:t> Group </a:t>
            </a:r>
            <a:r>
              <a:rPr lang="fi-FI" sz="1400" dirty="0" err="1">
                <a:latin typeface="Abadi"/>
              </a:rPr>
              <a:t>Recommendations</a:t>
            </a:r>
            <a:r>
              <a:rPr lang="fi-FI" sz="1400" dirty="0">
                <a:latin typeface="Abadi"/>
              </a:rPr>
              <a:t>.</a:t>
            </a:r>
            <a:endParaRPr lang="en-US" sz="1400" dirty="0">
              <a:latin typeface="Abad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5BEB4-B236-4B02-8961-B2D54CF67B42}"/>
              </a:ext>
            </a:extLst>
          </p:cNvPr>
          <p:cNvSpPr/>
          <p:nvPr/>
        </p:nvSpPr>
        <p:spPr>
          <a:xfrm>
            <a:off x="128239" y="4412166"/>
            <a:ext cx="176561" cy="209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F28C2DC-C267-2B49-B76F-BB43837E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i-FI" sz="4000">
                <a:solidFill>
                  <a:schemeClr val="accent1"/>
                </a:solidFill>
                <a:latin typeface="Abadi"/>
              </a:rPr>
              <a:t>Motivation&amp;Main </a:t>
            </a:r>
            <a:r>
              <a:rPr lang="fi-FI" sz="4000" err="1">
                <a:solidFill>
                  <a:schemeClr val="accent1"/>
                </a:solidFill>
                <a:latin typeface="Abadi"/>
              </a:rPr>
              <a:t>goals</a:t>
            </a:r>
            <a:r>
              <a:rPr lang="fi-FI" sz="4000">
                <a:solidFill>
                  <a:schemeClr val="accent1"/>
                </a:solidFill>
                <a:latin typeface="Abadi"/>
              </a:rPr>
              <a:t> of </a:t>
            </a:r>
            <a:r>
              <a:rPr lang="fi-FI" sz="4000" err="1">
                <a:solidFill>
                  <a:schemeClr val="accent1"/>
                </a:solidFill>
                <a:latin typeface="Abadi"/>
              </a:rPr>
              <a:t>the</a:t>
            </a:r>
            <a:r>
              <a:rPr lang="fi-FI" sz="4000">
                <a:solidFill>
                  <a:schemeClr val="accent1"/>
                </a:solidFill>
                <a:latin typeface="Abadi"/>
              </a:rPr>
              <a:t> </a:t>
            </a:r>
            <a:r>
              <a:rPr lang="fi-FI" sz="4000" err="1">
                <a:solidFill>
                  <a:schemeClr val="accent1"/>
                </a:solidFill>
                <a:latin typeface="Abadi"/>
              </a:rPr>
              <a:t>approach</a:t>
            </a:r>
            <a:endParaRPr lang="fi-FI" sz="4000">
              <a:solidFill>
                <a:schemeClr val="accent1"/>
              </a:solidFill>
              <a:latin typeface="Abad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F56EB9-D127-884B-B972-EE804C90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167482" cy="3560260"/>
          </a:xfrm>
        </p:spPr>
        <p:txBody>
          <a:bodyPr anchor="ctr">
            <a:normAutofit/>
          </a:bodyPr>
          <a:lstStyle/>
          <a:p>
            <a:r>
              <a:rPr lang="fi-FI" sz="2400" err="1">
                <a:latin typeface="Abadi"/>
              </a:rPr>
              <a:t>There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are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weaknesses</a:t>
            </a:r>
            <a:r>
              <a:rPr lang="fi-FI" sz="2400">
                <a:latin typeface="Abadi"/>
              </a:rPr>
              <a:t> in </a:t>
            </a:r>
            <a:r>
              <a:rPr lang="fi-FI" sz="2400" err="1">
                <a:latin typeface="Abadi"/>
              </a:rPr>
              <a:t>both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average</a:t>
            </a:r>
            <a:r>
              <a:rPr lang="fi-FI" sz="2400">
                <a:latin typeface="Abadi"/>
              </a:rPr>
              <a:t> and </a:t>
            </a:r>
            <a:r>
              <a:rPr lang="fi-FI" sz="2400" err="1">
                <a:latin typeface="Abadi"/>
              </a:rPr>
              <a:t>least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misery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methods</a:t>
            </a:r>
            <a:endParaRPr lang="fi-FI" sz="2400">
              <a:latin typeface="Abadi"/>
            </a:endParaRPr>
          </a:p>
          <a:p>
            <a:r>
              <a:rPr lang="fi-FI" sz="2400">
                <a:latin typeface="Abadi"/>
              </a:rPr>
              <a:t>Idea of </a:t>
            </a:r>
            <a:r>
              <a:rPr lang="fi-FI" sz="2400" err="1">
                <a:latin typeface="Abadi"/>
              </a:rPr>
              <a:t>the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hybrid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model</a:t>
            </a:r>
            <a:r>
              <a:rPr lang="fi-FI" sz="2400">
                <a:latin typeface="Abadi"/>
              </a:rPr>
              <a:t> is to </a:t>
            </a:r>
            <a:r>
              <a:rPr lang="fi-FI" sz="2400" err="1">
                <a:latin typeface="Abadi"/>
              </a:rPr>
              <a:t>get</a:t>
            </a:r>
            <a:r>
              <a:rPr lang="fi-FI" sz="2400">
                <a:latin typeface="Abadi"/>
              </a:rPr>
              <a:t> a </a:t>
            </a:r>
            <a:r>
              <a:rPr lang="fi-FI" sz="2400" err="1">
                <a:latin typeface="Abadi"/>
              </a:rPr>
              <a:t>better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compromise</a:t>
            </a:r>
            <a:r>
              <a:rPr lang="fi-FI" sz="2400">
                <a:latin typeface="Abadi"/>
              </a:rPr>
              <a:t> of </a:t>
            </a:r>
            <a:r>
              <a:rPr lang="fi-FI" sz="2400" err="1">
                <a:latin typeface="Abadi"/>
              </a:rPr>
              <a:t>getting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all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group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members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satisfied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enough</a:t>
            </a:r>
            <a:r>
              <a:rPr lang="fi-FI" sz="2400">
                <a:latin typeface="Abadi"/>
              </a:rPr>
              <a:t>, and </a:t>
            </a:r>
            <a:r>
              <a:rPr lang="fi-FI" sz="2400" err="1">
                <a:latin typeface="Abadi"/>
              </a:rPr>
              <a:t>taking</a:t>
            </a:r>
            <a:r>
              <a:rPr lang="fi-FI" sz="2400">
                <a:latin typeface="Abadi"/>
              </a:rPr>
              <a:t> into </a:t>
            </a:r>
            <a:r>
              <a:rPr lang="fi-FI" sz="2400" err="1">
                <a:latin typeface="Abadi"/>
              </a:rPr>
              <a:t>account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the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opinion</a:t>
            </a:r>
            <a:r>
              <a:rPr lang="fi-FI" sz="2400">
                <a:latin typeface="Abadi"/>
              </a:rPr>
              <a:t> of </a:t>
            </a:r>
            <a:r>
              <a:rPr lang="fi-FI" sz="2400" err="1">
                <a:latin typeface="Abadi"/>
              </a:rPr>
              <a:t>the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possible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disagreeing</a:t>
            </a:r>
            <a:r>
              <a:rPr lang="fi-FI" sz="2400">
                <a:latin typeface="Abadi"/>
              </a:rPr>
              <a:t> </a:t>
            </a:r>
            <a:r>
              <a:rPr lang="fi-FI" sz="2400" err="1">
                <a:latin typeface="Abadi"/>
              </a:rPr>
              <a:t>member</a:t>
            </a:r>
            <a:endParaRPr lang="fi-FI" sz="2400">
              <a:latin typeface="Abadi"/>
            </a:endParaRP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E2687D3-0305-5F4B-A27F-1536C36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i-FI" sz="6600">
                <a:solidFill>
                  <a:srgbClr val="FFFFFF"/>
                </a:solidFill>
                <a:cs typeface="Calibri"/>
              </a:rPr>
              <a:t>.</a:t>
            </a:r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C4AACEA-B47C-4EB6-BFBB-7C7093DA85E0}"/>
              </a:ext>
            </a:extLst>
          </p:cNvPr>
          <p:cNvSpPr/>
          <p:nvPr/>
        </p:nvSpPr>
        <p:spPr>
          <a:xfrm rot="-5400000">
            <a:off x="8528824" y="3269166"/>
            <a:ext cx="3336071" cy="33360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86DF07-6561-A144-B1CA-CE6C3839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i-FI" err="1">
                <a:solidFill>
                  <a:schemeClr val="accent1"/>
                </a:solidFill>
                <a:latin typeface="Abadi"/>
              </a:rPr>
              <a:t>Assumptions</a:t>
            </a:r>
            <a:endParaRPr lang="fi-FI">
              <a:solidFill>
                <a:schemeClr val="accent1"/>
              </a:solidFill>
              <a:latin typeface="Abadi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5BD4A2-EDCA-C742-BBDB-ED1DD9CA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i-FI" sz="2400" dirty="0" err="1">
                <a:latin typeface="Abadi"/>
              </a:rPr>
              <a:t>We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kept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same</a:t>
            </a:r>
            <a:r>
              <a:rPr lang="fi-FI" sz="2400" dirty="0">
                <a:latin typeface="Abadi"/>
              </a:rPr>
              <a:t> idea of </a:t>
            </a:r>
            <a:r>
              <a:rPr lang="fi-FI" sz="2400" dirty="0" err="1">
                <a:latin typeface="Abadi"/>
              </a:rPr>
              <a:t>method_ad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that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we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recommend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only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such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movies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that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nobody</a:t>
            </a:r>
            <a:r>
              <a:rPr lang="fi-FI" sz="2400" dirty="0">
                <a:latin typeface="Abadi"/>
              </a:rPr>
              <a:t> of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group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has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rated</a:t>
            </a:r>
            <a:endParaRPr lang="fi-FI" sz="2400" dirty="0">
              <a:latin typeface="Abadi"/>
            </a:endParaRPr>
          </a:p>
          <a:p>
            <a:r>
              <a:rPr lang="fi-FI" sz="2400" dirty="0" err="1">
                <a:latin typeface="Abadi"/>
              </a:rPr>
              <a:t>We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assumed</a:t>
            </a:r>
            <a:r>
              <a:rPr lang="fi-FI" sz="2400" dirty="0">
                <a:latin typeface="Abadi"/>
              </a:rPr>
              <a:t>, </a:t>
            </a:r>
            <a:r>
              <a:rPr lang="fi-FI" sz="2400" dirty="0" err="1">
                <a:latin typeface="Abadi"/>
              </a:rPr>
              <a:t>that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group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watches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movies</a:t>
            </a:r>
            <a:r>
              <a:rPr lang="fi-FI" sz="2400" dirty="0">
                <a:latin typeface="Abadi"/>
              </a:rPr>
              <a:t> as </a:t>
            </a:r>
            <a:r>
              <a:rPr lang="fi-FI" sz="2400" dirty="0" err="1">
                <a:latin typeface="Abadi"/>
              </a:rPr>
              <a:t>we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recommend</a:t>
            </a:r>
            <a:r>
              <a:rPr lang="fi-FI" sz="2400" dirty="0">
                <a:latin typeface="Abadi"/>
              </a:rPr>
              <a:t> a </a:t>
            </a:r>
            <a:r>
              <a:rPr lang="fi-FI" sz="2400" dirty="0" err="1">
                <a:latin typeface="Abadi"/>
              </a:rPr>
              <a:t>sequence</a:t>
            </a:r>
            <a:r>
              <a:rPr lang="fi-FI" sz="2400" dirty="0">
                <a:latin typeface="Abadi"/>
              </a:rPr>
              <a:t>, and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once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recommended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movies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are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removed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from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movie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storage</a:t>
            </a:r>
            <a:endParaRPr lang="fi-FI" sz="2400" dirty="0">
              <a:latin typeface="Abadi"/>
            </a:endParaRPr>
          </a:p>
          <a:p>
            <a:r>
              <a:rPr lang="fi-FI" sz="2400" dirty="0" err="1">
                <a:latin typeface="Abadi"/>
              </a:rPr>
              <a:t>The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iterations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are</a:t>
            </a:r>
            <a:r>
              <a:rPr lang="fi-FI" sz="2400" dirty="0">
                <a:latin typeface="Abadi"/>
              </a:rPr>
              <a:t> </a:t>
            </a:r>
            <a:r>
              <a:rPr lang="fi-FI" sz="2400" dirty="0" err="1">
                <a:latin typeface="Abadi"/>
              </a:rPr>
              <a:t>indexed</a:t>
            </a:r>
            <a:r>
              <a:rPr lang="fi-FI" sz="2400" dirty="0">
                <a:latin typeface="Abadi"/>
              </a:rPr>
              <a:t> </a:t>
            </a:r>
            <a:r>
              <a:rPr lang="fi-FI" sz="2400" i="1" dirty="0">
                <a:latin typeface="Abadi"/>
              </a:rPr>
              <a:t>j</a:t>
            </a:r>
            <a:r>
              <a:rPr lang="fi-FI" sz="2400" dirty="0">
                <a:latin typeface="Abadi"/>
              </a:rPr>
              <a:t> = 1, 2, …,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ostit Notes">
            <a:extLst>
              <a:ext uri="{FF2B5EF4-FFF2-40B4-BE49-F238E27FC236}">
                <a16:creationId xmlns:a16="http://schemas.microsoft.com/office/drawing/2014/main" id="{44DD464B-2A35-44EE-BD2E-7BD03D91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098B3EB-FA4E-3941-83BF-E3C7A2D5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fi-FI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9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2A0F1F-3877-FB41-9D7F-526A47E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57" y="135052"/>
            <a:ext cx="7474172" cy="1325563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4472C4"/>
                </a:solidFill>
                <a:latin typeface="Abadi"/>
              </a:rPr>
              <a:t>Algorithm</a:t>
            </a:r>
            <a:r>
              <a:rPr lang="fi-FI" dirty="0">
                <a:solidFill>
                  <a:srgbClr val="4472C4"/>
                </a:solidFill>
                <a:latin typeface="Abadi"/>
              </a:rPr>
              <a:t> for </a:t>
            </a:r>
            <a:r>
              <a:rPr lang="fi-FI" dirty="0" err="1">
                <a:solidFill>
                  <a:srgbClr val="4472C4"/>
                </a:solidFill>
                <a:latin typeface="Abadi"/>
              </a:rPr>
              <a:t>one</a:t>
            </a:r>
            <a:r>
              <a:rPr lang="fi-FI" dirty="0">
                <a:solidFill>
                  <a:srgbClr val="4472C4"/>
                </a:solidFill>
                <a:latin typeface="Abadi"/>
              </a:rPr>
              <a:t> </a:t>
            </a:r>
            <a:r>
              <a:rPr lang="fi-FI" dirty="0" err="1">
                <a:solidFill>
                  <a:srgbClr val="4472C4"/>
                </a:solidFill>
                <a:latin typeface="Abadi"/>
              </a:rPr>
              <a:t>iteration</a:t>
            </a:r>
            <a:endParaRPr lang="fi-FI" dirty="0">
              <a:solidFill>
                <a:srgbClr val="4472C4"/>
              </a:solidFill>
              <a:latin typeface="Abadi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060215-74E6-2D40-A974-29EFB462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48" y="2231710"/>
            <a:ext cx="9373534" cy="34506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i="1" dirty="0">
                <a:latin typeface="Abadi"/>
              </a:rPr>
              <a:t>A</a:t>
            </a:r>
            <a:r>
              <a:rPr lang="fi-FI" sz="1600" dirty="0">
                <a:latin typeface="Abadi"/>
              </a:rPr>
              <a:t> &lt;- </a:t>
            </a:r>
            <a:r>
              <a:rPr lang="fi-FI" sz="160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individual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recommendation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lists</a:t>
            </a:r>
            <a:r>
              <a:rPr lang="fi-FI" sz="1600" dirty="0">
                <a:latin typeface="Abadi"/>
              </a:rPr>
              <a:t> for </a:t>
            </a:r>
            <a:r>
              <a:rPr lang="fi-FI" sz="1600" err="1">
                <a:latin typeface="Abadi"/>
              </a:rPr>
              <a:t>all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test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users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using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err="1">
                <a:latin typeface="Abadi"/>
              </a:rPr>
              <a:t>method_ad</a:t>
            </a:r>
            <a:r>
              <a:rPr lang="fi-FI" sz="1600" dirty="0">
                <a:latin typeface="Abadi"/>
              </a:rPr>
              <a:t>, </a:t>
            </a:r>
            <a:r>
              <a:rPr lang="fi-FI" sz="1600" err="1">
                <a:latin typeface="Abadi"/>
              </a:rPr>
              <a:t>from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pool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err="1">
                <a:latin typeface="Abadi"/>
              </a:rPr>
              <a:t>unseen_movies</a:t>
            </a:r>
            <a:endParaRPr lang="en-US" sz="1600" i="1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i="1" err="1">
                <a:latin typeface="Abadi"/>
              </a:rPr>
              <a:t>Gl</a:t>
            </a:r>
            <a:r>
              <a:rPr lang="fi-FI" sz="1600" dirty="0">
                <a:latin typeface="Abadi"/>
              </a:rPr>
              <a:t> &lt;- </a:t>
            </a:r>
            <a:r>
              <a:rPr lang="fi-FI" sz="1600">
                <a:latin typeface="Abadi"/>
              </a:rPr>
              <a:t>null  </a:t>
            </a:r>
            <a:r>
              <a:rPr lang="fi-FI" sz="1600">
                <a:solidFill>
                  <a:schemeClr val="bg2">
                    <a:lumMod val="75000"/>
                  </a:schemeClr>
                </a:solidFill>
                <a:latin typeface="Abadi"/>
              </a:rPr>
              <a:t>(</a:t>
            </a:r>
            <a:r>
              <a:rPr lang="fi-FI" sz="1600">
                <a:solidFill>
                  <a:schemeClr val="bg2">
                    <a:lumMod val="75000"/>
                  </a:schemeClr>
                </a:solidFill>
                <a:latin typeface="Abadi"/>
                <a:ea typeface="+mn-lt"/>
                <a:cs typeface="+mn-lt"/>
              </a:rPr>
              <a:t>Gl: a set to store </a:t>
            </a:r>
            <a:r>
              <a:rPr lang="fi-FI" sz="1600" dirty="0">
                <a:solidFill>
                  <a:schemeClr val="bg2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members</a:t>
            </a:r>
            <a:r>
              <a:rPr lang="fi-FI" sz="160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’ preference lists)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For </a:t>
            </a:r>
            <a:r>
              <a:rPr lang="fi-FI" sz="1600" i="1" dirty="0">
                <a:latin typeface="Abadi"/>
              </a:rPr>
              <a:t>ui</a:t>
            </a:r>
            <a:r>
              <a:rPr lang="fi-FI" sz="1600" dirty="0">
                <a:latin typeface="Abadi"/>
              </a:rPr>
              <a:t> in </a:t>
            </a:r>
            <a:r>
              <a:rPr lang="fi-FI" sz="1600" i="1" dirty="0">
                <a:latin typeface="Abadi"/>
              </a:rPr>
              <a:t>G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do</a:t>
            </a:r>
            <a:r>
              <a:rPr lang="fi-FI" sz="1600" dirty="0">
                <a:latin typeface="Abadi"/>
              </a:rPr>
              <a:t>:</a:t>
            </a:r>
            <a:endParaRPr lang="fi-FI" sz="1600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	</a:t>
            </a:r>
            <a:r>
              <a:rPr lang="fi-FI" sz="1600" err="1">
                <a:latin typeface="Abadi"/>
              </a:rPr>
              <a:t>Get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</a:t>
            </a:r>
            <a:r>
              <a:rPr lang="fi-FI" sz="1600">
                <a:latin typeface="Abadi"/>
              </a:rPr>
              <a:t>individual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recommendations</a:t>
            </a:r>
            <a:r>
              <a:rPr lang="fi-FI" sz="1600">
                <a:latin typeface="Abadi"/>
              </a:rPr>
              <a:t> from A and storage </a:t>
            </a:r>
            <a:r>
              <a:rPr lang="fi-FI" sz="1600" err="1">
                <a:latin typeface="Abadi"/>
              </a:rPr>
              <a:t>them</a:t>
            </a:r>
            <a:r>
              <a:rPr lang="fi-FI" sz="1600">
                <a:latin typeface="Abadi"/>
              </a:rPr>
              <a:t> into a </a:t>
            </a:r>
            <a:r>
              <a:rPr lang="fi-FI" sz="1600" err="1">
                <a:latin typeface="Abadi"/>
              </a:rPr>
              <a:t>pool</a:t>
            </a:r>
            <a:r>
              <a:rPr lang="fi-FI" sz="160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Gl</a:t>
            </a:r>
            <a:endParaRPr lang="fi-FI" sz="1600" i="1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End</a:t>
            </a: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>
                <a:latin typeface="Abadi"/>
              </a:rPr>
              <a:t>Measure the user satisfaction</a:t>
            </a: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If </a:t>
            </a:r>
            <a:r>
              <a:rPr lang="fi-FI" sz="1600" i="1" dirty="0">
                <a:latin typeface="Abadi"/>
              </a:rPr>
              <a:t>j </a:t>
            </a:r>
            <a:r>
              <a:rPr lang="fi-FI" sz="1600" dirty="0">
                <a:latin typeface="Abadi"/>
              </a:rPr>
              <a:t>= 1:</a:t>
            </a:r>
            <a:endParaRPr lang="fi-FI" sz="1600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	</a:t>
            </a:r>
            <a:r>
              <a:rPr lang="fi-FI" sz="1600" i="1" dirty="0" err="1">
                <a:latin typeface="Abadi"/>
              </a:rPr>
              <a:t>alpha_j</a:t>
            </a:r>
            <a:r>
              <a:rPr lang="fi-FI" sz="1600" dirty="0">
                <a:latin typeface="Abadi"/>
              </a:rPr>
              <a:t> = 0 (</a:t>
            </a:r>
            <a:r>
              <a:rPr lang="fi-FI" sz="1600" i="1" dirty="0" err="1">
                <a:latin typeface="Abadi"/>
              </a:rPr>
              <a:t>alpha_j</a:t>
            </a:r>
            <a:r>
              <a:rPr lang="fi-FI" sz="1600" dirty="0">
                <a:latin typeface="Abadi"/>
              </a:rPr>
              <a:t> is an </a:t>
            </a:r>
            <a:r>
              <a:rPr lang="fi-FI" sz="1600" dirty="0" err="1">
                <a:latin typeface="Abadi"/>
              </a:rPr>
              <a:t>optimizing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factor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that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depends</a:t>
            </a:r>
            <a:r>
              <a:rPr lang="fi-FI" sz="1600" dirty="0">
                <a:latin typeface="Abadi"/>
              </a:rPr>
              <a:t> on </a:t>
            </a:r>
            <a:r>
              <a:rPr lang="fi-FI" sz="1600" i="1" dirty="0">
                <a:latin typeface="Abadi"/>
              </a:rPr>
              <a:t>j</a:t>
            </a:r>
            <a:endParaRPr lang="fi-FI" sz="1600" i="1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else</a:t>
            </a:r>
            <a:r>
              <a:rPr lang="fi-FI" sz="1600" dirty="0">
                <a:latin typeface="Abadi"/>
              </a:rPr>
              <a:t>:</a:t>
            </a:r>
            <a:endParaRPr lang="fi-FI" sz="1600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	</a:t>
            </a:r>
            <a:r>
              <a:rPr lang="fi-FI" sz="1600" i="1" dirty="0" err="1">
                <a:latin typeface="Abadi"/>
              </a:rPr>
              <a:t>alpha_j</a:t>
            </a:r>
            <a:r>
              <a:rPr lang="fi-FI" sz="1600" dirty="0">
                <a:latin typeface="Abadi"/>
              </a:rPr>
              <a:t> = </a:t>
            </a:r>
            <a:r>
              <a:rPr lang="fi-FI" sz="1600" dirty="0" err="1">
                <a:latin typeface="Abadi"/>
              </a:rPr>
              <a:t>highest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satisfaction</a:t>
            </a:r>
            <a:r>
              <a:rPr lang="fi-FI" sz="1600" dirty="0">
                <a:latin typeface="Abadi"/>
              </a:rPr>
              <a:t> – </a:t>
            </a:r>
            <a:r>
              <a:rPr lang="fi-FI" sz="1600" dirty="0" err="1">
                <a:latin typeface="Abadi"/>
              </a:rPr>
              <a:t>lowest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satisfaction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among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users</a:t>
            </a:r>
            <a:r>
              <a:rPr lang="fi-FI" sz="1600" dirty="0">
                <a:latin typeface="Abadi"/>
              </a:rPr>
              <a:t>, in </a:t>
            </a:r>
            <a:r>
              <a:rPr lang="fi-FI" sz="1600" dirty="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previous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>
                <a:latin typeface="Abadi"/>
              </a:rPr>
              <a:t>j</a:t>
            </a:r>
            <a:endParaRPr lang="fi-FI" sz="1600" i="1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end</a:t>
            </a: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For </a:t>
            </a:r>
            <a:r>
              <a:rPr lang="fi-FI" sz="1600" i="1" dirty="0" err="1">
                <a:latin typeface="Abadi"/>
              </a:rPr>
              <a:t>movie</a:t>
            </a:r>
            <a:r>
              <a:rPr lang="fi-FI" sz="1600" i="1" dirty="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dz</a:t>
            </a:r>
            <a:r>
              <a:rPr lang="fi-FI" sz="1600" i="1" dirty="0">
                <a:latin typeface="Abadi"/>
              </a:rPr>
              <a:t> </a:t>
            </a:r>
            <a:r>
              <a:rPr lang="fi-FI" sz="1600" dirty="0">
                <a:latin typeface="Abadi"/>
              </a:rPr>
              <a:t>in set </a:t>
            </a:r>
            <a:r>
              <a:rPr lang="fi-FI" sz="1600" i="1" dirty="0" err="1">
                <a:latin typeface="Abadi"/>
              </a:rPr>
              <a:t>Gl</a:t>
            </a:r>
            <a:r>
              <a:rPr lang="fi-FI" sz="1600" dirty="0">
                <a:latin typeface="Abadi"/>
              </a:rPr>
              <a:t>:</a:t>
            </a:r>
            <a:endParaRPr lang="fi-FI" sz="1600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	</a:t>
            </a:r>
            <a:r>
              <a:rPr lang="fi-FI" sz="1600" dirty="0" err="1">
                <a:latin typeface="Abadi"/>
              </a:rPr>
              <a:t>compute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score</a:t>
            </a:r>
            <a:r>
              <a:rPr lang="fi-FI" sz="1600" i="1" dirty="0">
                <a:latin typeface="Abadi"/>
              </a:rPr>
              <a:t>(G, </a:t>
            </a:r>
            <a:r>
              <a:rPr lang="fi-FI" sz="1600" i="1" dirty="0" err="1">
                <a:latin typeface="Abadi"/>
              </a:rPr>
              <a:t>dz</a:t>
            </a:r>
            <a:r>
              <a:rPr lang="fi-FI" sz="1600" i="1" dirty="0">
                <a:latin typeface="Abadi"/>
              </a:rPr>
              <a:t>, j) </a:t>
            </a:r>
            <a:r>
              <a:rPr lang="fi-FI" sz="1600" dirty="0" err="1">
                <a:latin typeface="Abadi"/>
              </a:rPr>
              <a:t>according</a:t>
            </a:r>
            <a:r>
              <a:rPr lang="fi-FI" sz="1600" dirty="0">
                <a:latin typeface="Abadi"/>
              </a:rPr>
              <a:t> to </a:t>
            </a:r>
            <a:r>
              <a:rPr lang="fi-FI" sz="1600" dirty="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formula in </a:t>
            </a:r>
            <a:r>
              <a:rPr lang="fi-FI" sz="1600" dirty="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paper</a:t>
            </a:r>
            <a:r>
              <a:rPr lang="fi-FI" sz="1600" dirty="0">
                <a:latin typeface="Abadi"/>
              </a:rPr>
              <a:t>, </a:t>
            </a:r>
            <a:r>
              <a:rPr lang="fi-FI" sz="1600" dirty="0" err="1">
                <a:latin typeface="Abadi"/>
              </a:rPr>
              <a:t>but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replacing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average</a:t>
            </a:r>
            <a:r>
              <a:rPr lang="fi-FI" sz="1600" dirty="0">
                <a:latin typeface="Abadi"/>
              </a:rPr>
              <a:t> 	</a:t>
            </a:r>
            <a:r>
              <a:rPr lang="fi-FI" sz="1600" dirty="0" err="1">
                <a:latin typeface="Abadi"/>
              </a:rPr>
              <a:t>by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method_ad</a:t>
            </a:r>
            <a:endParaRPr lang="fi-FI" sz="1600" i="1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	</a:t>
            </a:r>
            <a:r>
              <a:rPr lang="fi-FI" sz="1600" i="1" err="1">
                <a:latin typeface="Abadi"/>
              </a:rPr>
              <a:t>Grj</a:t>
            </a:r>
            <a:r>
              <a:rPr lang="fi-FI" sz="1600" dirty="0">
                <a:latin typeface="Abadi"/>
              </a:rPr>
              <a:t> &lt;- </a:t>
            </a:r>
            <a:r>
              <a:rPr lang="fi-FI" sz="1600" err="1">
                <a:latin typeface="Abadi"/>
              </a:rPr>
              <a:t>add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scores</a:t>
            </a:r>
            <a:r>
              <a:rPr lang="fi-FI" sz="1600" dirty="0">
                <a:latin typeface="Abadi"/>
              </a:rPr>
              <a:t> for </a:t>
            </a:r>
            <a:r>
              <a:rPr lang="fi-FI" sz="1600" err="1">
                <a:latin typeface="Abadi"/>
              </a:rPr>
              <a:t>items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err="1">
                <a:latin typeface="Abadi"/>
              </a:rPr>
              <a:t>dz</a:t>
            </a:r>
            <a:r>
              <a:rPr lang="fi-FI" sz="1600" dirty="0">
                <a:latin typeface="Abadi"/>
              </a:rPr>
              <a:t> in </a:t>
            </a:r>
            <a:r>
              <a:rPr lang="fi-FI" sz="1600" i="1" err="1">
                <a:latin typeface="Abadi"/>
              </a:rPr>
              <a:t>Gl</a:t>
            </a:r>
            <a:r>
              <a:rPr lang="fi-FI" sz="1600" dirty="0">
                <a:latin typeface="Abadi"/>
              </a:rPr>
              <a:t>, </a:t>
            </a:r>
            <a:r>
              <a:rPr lang="fi-FI" sz="160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set of </a:t>
            </a:r>
            <a:r>
              <a:rPr lang="fi-FI" sz="1600" err="1">
                <a:latin typeface="Abadi"/>
              </a:rPr>
              <a:t>all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recommended</a:t>
            </a:r>
            <a:r>
              <a:rPr lang="fi-FI" sz="1600" dirty="0">
                <a:latin typeface="Abadi"/>
              </a:rPr>
              <a:t> </a:t>
            </a:r>
            <a:r>
              <a:rPr lang="fi-FI" sz="1600" err="1">
                <a:latin typeface="Abadi"/>
              </a:rPr>
              <a:t>items</a:t>
            </a:r>
            <a:r>
              <a:rPr lang="fi-FI" sz="1600" dirty="0">
                <a:latin typeface="Abadi"/>
              </a:rPr>
              <a:t> for </a:t>
            </a:r>
            <a:r>
              <a:rPr lang="fi-FI" sz="1600" err="1">
                <a:latin typeface="Abadi"/>
              </a:rPr>
              <a:t>any</a:t>
            </a:r>
            <a:r>
              <a:rPr lang="fi-FI" sz="1600" dirty="0">
                <a:latin typeface="Abadi"/>
              </a:rPr>
              <a:t> </a:t>
            </a:r>
            <a:r>
              <a:rPr lang="fi-FI" sz="1600">
                <a:latin typeface="Abadi"/>
              </a:rPr>
              <a:t>user </a:t>
            </a: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            </a:t>
            </a:r>
            <a:r>
              <a:rPr lang="fi-FI" sz="1600" dirty="0">
                <a:solidFill>
                  <a:schemeClr val="bg2">
                    <a:lumMod val="75000"/>
                  </a:schemeClr>
                </a:solidFill>
                <a:latin typeface="Abadi"/>
              </a:rPr>
              <a:t>   </a:t>
            </a:r>
            <a:r>
              <a:rPr lang="fi-FI" sz="1600" i="1">
                <a:solidFill>
                  <a:schemeClr val="bg2">
                    <a:lumMod val="75000"/>
                  </a:schemeClr>
                </a:solidFill>
                <a:latin typeface="Abadi"/>
              </a:rPr>
              <a:t>(</a:t>
            </a:r>
            <a:r>
              <a:rPr lang="fi-FI" sz="1600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Grj : group recommendation list )</a:t>
            </a:r>
            <a:endParaRPr lang="fi-FI" sz="1600" i="1">
              <a:solidFill>
                <a:schemeClr val="bg2">
                  <a:lumMod val="75000"/>
                </a:schemeClr>
              </a:solidFill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End</a:t>
            </a:r>
            <a:endParaRPr lang="fi-FI" sz="1600" dirty="0">
              <a:latin typeface="Abad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Sort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Grj</a:t>
            </a:r>
            <a:endParaRPr lang="fi-FI" sz="1600" i="1" dirty="0">
              <a:latin typeface="Abad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>
                <a:latin typeface="Abadi"/>
              </a:rPr>
              <a:t>Report top </a:t>
            </a:r>
            <a:r>
              <a:rPr lang="fi-FI" sz="1600" i="1" dirty="0">
                <a:latin typeface="Abadi"/>
              </a:rPr>
              <a:t>k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items</a:t>
            </a:r>
            <a:r>
              <a:rPr lang="fi-FI" sz="1600" dirty="0">
                <a:latin typeface="Abadi"/>
              </a:rPr>
              <a:t> for </a:t>
            </a:r>
            <a:r>
              <a:rPr lang="fi-FI" sz="1600" dirty="0" err="1">
                <a:latin typeface="Abadi"/>
              </a:rPr>
              <a:t>this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>
                <a:latin typeface="Abadi"/>
              </a:rPr>
              <a:t>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600" dirty="0" err="1">
                <a:latin typeface="Abadi"/>
              </a:rPr>
              <a:t>Remove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the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recommended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movies</a:t>
            </a:r>
            <a:r>
              <a:rPr lang="fi-FI" sz="1600" dirty="0">
                <a:latin typeface="Abadi"/>
              </a:rPr>
              <a:t> </a:t>
            </a:r>
            <a:r>
              <a:rPr lang="fi-FI" sz="1600" dirty="0" err="1">
                <a:latin typeface="Abadi"/>
              </a:rPr>
              <a:t>from</a:t>
            </a:r>
            <a:r>
              <a:rPr lang="fi-FI" sz="1600" dirty="0">
                <a:latin typeface="Abadi"/>
              </a:rPr>
              <a:t> </a:t>
            </a:r>
            <a:r>
              <a:rPr lang="fi-FI" sz="1600" i="1" dirty="0" err="1">
                <a:latin typeface="Abadi"/>
              </a:rPr>
              <a:t>unseen_movies</a:t>
            </a:r>
            <a:endParaRPr lang="fi-FI" sz="1600" i="1" dirty="0">
              <a:latin typeface="Abad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rse Code">
            <a:extLst>
              <a:ext uri="{FF2B5EF4-FFF2-40B4-BE49-F238E27FC236}">
                <a16:creationId xmlns:a16="http://schemas.microsoft.com/office/drawing/2014/main" id="{E2093D98-139F-484D-B8F5-07D6300C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8A04E4D-2CB6-1846-8D90-9B980528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fi-FI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D8132-D159-44CE-BBDD-C152CEEC9AE4}"/>
              </a:ext>
            </a:extLst>
          </p:cNvPr>
          <p:cNvSpPr txBox="1"/>
          <p:nvPr/>
        </p:nvSpPr>
        <p:spPr>
          <a:xfrm>
            <a:off x="5872223" y="5930096"/>
            <a:ext cx="404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EABAB"/>
                </a:solidFill>
              </a:rPr>
              <a:t>(1-alpha)*Method_ad + alpha*LeatScore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524017-39D7-4012-9096-C008B534BADB}"/>
              </a:ext>
            </a:extLst>
          </p:cNvPr>
          <p:cNvCxnSpPr/>
          <p:nvPr/>
        </p:nvCxnSpPr>
        <p:spPr>
          <a:xfrm flipH="1" flipV="1">
            <a:off x="3167604" y="4898983"/>
            <a:ext cx="2712335" cy="11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2A0F1F-3877-FB41-9D7F-526A47E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56" y="135052"/>
            <a:ext cx="7691175" cy="1325563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4472C4"/>
                </a:solidFill>
                <a:latin typeface="Abadi"/>
              </a:rPr>
              <a:t>The</a:t>
            </a:r>
            <a:r>
              <a:rPr lang="fi-FI" dirty="0">
                <a:solidFill>
                  <a:srgbClr val="4472C4"/>
                </a:solidFill>
                <a:latin typeface="Abadi"/>
              </a:rPr>
              <a:t> </a:t>
            </a:r>
            <a:r>
              <a:rPr lang="fi-FI" dirty="0" err="1">
                <a:solidFill>
                  <a:srgbClr val="4472C4"/>
                </a:solidFill>
                <a:latin typeface="Abadi"/>
              </a:rPr>
              <a:t>first</a:t>
            </a:r>
            <a:r>
              <a:rPr lang="fi-FI" dirty="0">
                <a:solidFill>
                  <a:srgbClr val="4472C4"/>
                </a:solidFill>
                <a:latin typeface="Abadi"/>
              </a:rPr>
              <a:t> 4 </a:t>
            </a:r>
            <a:r>
              <a:rPr lang="fi-FI" dirty="0" err="1">
                <a:solidFill>
                  <a:srgbClr val="4472C4"/>
                </a:solidFill>
                <a:latin typeface="Abadi"/>
              </a:rPr>
              <a:t>iterations</a:t>
            </a:r>
            <a:endParaRPr lang="fi-FI" dirty="0">
              <a:solidFill>
                <a:srgbClr val="4472C4"/>
              </a:solidFill>
              <a:latin typeface="Abad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rse Code">
            <a:extLst>
              <a:ext uri="{FF2B5EF4-FFF2-40B4-BE49-F238E27FC236}">
                <a16:creationId xmlns:a16="http://schemas.microsoft.com/office/drawing/2014/main" id="{E2093D98-139F-484D-B8F5-07D6300C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8A04E4D-2CB6-1846-8D90-9B980528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fi-FI">
              <a:solidFill>
                <a:srgbClr val="FFFFFF"/>
              </a:solidFill>
            </a:endParaRP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AE7ADE1E-D649-4F96-8909-E23E72A0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3314" y="1710606"/>
            <a:ext cx="3980955" cy="5098960"/>
          </a:xfrm>
        </p:spPr>
      </p:pic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8D889818-8B2A-4E94-80AB-D239D7F8D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305" y="1694483"/>
            <a:ext cx="5000445" cy="510805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CD6C9D-4293-4AAD-9935-995EBC8CDD5A}"/>
              </a:ext>
            </a:extLst>
          </p:cNvPr>
          <p:cNvSpPr/>
          <p:nvPr/>
        </p:nvSpPr>
        <p:spPr>
          <a:xfrm>
            <a:off x="2359305" y="2074761"/>
            <a:ext cx="491924" cy="163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5DE6C3-7DA3-4528-99F8-61C62AE19749}"/>
              </a:ext>
            </a:extLst>
          </p:cNvPr>
          <p:cNvSpPr/>
          <p:nvPr/>
        </p:nvSpPr>
        <p:spPr>
          <a:xfrm>
            <a:off x="2359304" y="4640482"/>
            <a:ext cx="491924" cy="163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2D0D15-3784-4EB4-8C4D-494F7DA9460A}"/>
              </a:ext>
            </a:extLst>
          </p:cNvPr>
          <p:cNvSpPr/>
          <p:nvPr/>
        </p:nvSpPr>
        <p:spPr>
          <a:xfrm>
            <a:off x="6159658" y="2074760"/>
            <a:ext cx="491924" cy="163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45B901-D052-4087-9460-0789F4EF501D}"/>
              </a:ext>
            </a:extLst>
          </p:cNvPr>
          <p:cNvSpPr/>
          <p:nvPr/>
        </p:nvSpPr>
        <p:spPr>
          <a:xfrm>
            <a:off x="6159657" y="4640481"/>
            <a:ext cx="491924" cy="163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C2A0F1F-3877-FB41-9D7F-526A47E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89" y="12956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accent1"/>
                </a:solidFill>
              </a:rPr>
              <a:t>Experiment with 5 iteration</a:t>
            </a:r>
            <a:endParaRPr lang="en-US" sz="520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8" name="Graphic 7" descr="Morse Code">
            <a:extLst>
              <a:ext uri="{FF2B5EF4-FFF2-40B4-BE49-F238E27FC236}">
                <a16:creationId xmlns:a16="http://schemas.microsoft.com/office/drawing/2014/main" id="{E2093D98-139F-484D-B8F5-07D6300C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288" y="225966"/>
            <a:ext cx="1448566" cy="1462943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8A04E4D-2CB6-1846-8D90-9B980528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A1D7C39E-E0BA-4AF9-8517-2726EFD3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4351" y="1511495"/>
            <a:ext cx="8258354" cy="5224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CD26E-1AE1-40AF-8B21-7CDB777C8A5C}"/>
              </a:ext>
            </a:extLst>
          </p:cNvPr>
          <p:cNvSpPr txBox="1"/>
          <p:nvPr/>
        </p:nvSpPr>
        <p:spPr>
          <a:xfrm>
            <a:off x="8865079" y="2481532"/>
            <a:ext cx="295886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000" dirty="0">
                <a:latin typeface="Abadi"/>
              </a:rPr>
              <a:t>Alpha </a:t>
            </a:r>
            <a:r>
              <a:rPr lang="fi-FI" sz="2000" dirty="0" err="1">
                <a:latin typeface="Abadi"/>
              </a:rPr>
              <a:t>value</a:t>
            </a:r>
            <a:r>
              <a:rPr lang="fi-FI" sz="2000" dirty="0">
                <a:latin typeface="Abadi"/>
              </a:rPr>
              <a:t> </a:t>
            </a:r>
            <a:r>
              <a:rPr lang="fi-FI" sz="2000" dirty="0" err="1">
                <a:latin typeface="Abadi"/>
              </a:rPr>
              <a:t>has</a:t>
            </a:r>
            <a:r>
              <a:rPr lang="fi-FI" sz="2000" dirty="0">
                <a:latin typeface="Abadi"/>
              </a:rPr>
              <a:t> </a:t>
            </a:r>
            <a:r>
              <a:rPr lang="fi-FI" sz="2000" dirty="0" err="1">
                <a:latin typeface="Abadi"/>
                <a:ea typeface="+mn-lt"/>
                <a:cs typeface="+mn-lt"/>
              </a:rPr>
              <a:t>dynamically</a:t>
            </a:r>
            <a:r>
              <a:rPr lang="fi-FI" sz="2000" dirty="0">
                <a:latin typeface="Abadi"/>
                <a:ea typeface="+mn-lt"/>
                <a:cs typeface="+mn-lt"/>
              </a:rPr>
              <a:t> </a:t>
            </a:r>
            <a:r>
              <a:rPr lang="fi-FI" sz="2000" dirty="0" err="1">
                <a:latin typeface="Abadi"/>
                <a:ea typeface="+mn-lt"/>
                <a:cs typeface="+mn-lt"/>
              </a:rPr>
              <a:t>changed</a:t>
            </a:r>
            <a:r>
              <a:rPr lang="fi-FI" sz="2000" dirty="0">
                <a:latin typeface="Abadi"/>
                <a:ea typeface="+mn-lt"/>
                <a:cs typeface="+mn-lt"/>
              </a:rPr>
              <a:t> to </a:t>
            </a:r>
            <a:r>
              <a:rPr lang="fi-FI" sz="2000" dirty="0" err="1">
                <a:latin typeface="Abadi"/>
                <a:ea typeface="+mn-lt"/>
                <a:cs typeface="+mn-lt"/>
              </a:rPr>
              <a:t>optimize</a:t>
            </a:r>
            <a:r>
              <a:rPr lang="fi-FI" sz="2000" dirty="0">
                <a:latin typeface="Abadi"/>
                <a:ea typeface="+mn-lt"/>
                <a:cs typeface="+mn-lt"/>
              </a:rPr>
              <a:t> </a:t>
            </a:r>
            <a:r>
              <a:rPr lang="fi-FI" sz="2000" dirty="0" err="1">
                <a:latin typeface="Abadi"/>
                <a:ea typeface="+mn-lt"/>
                <a:cs typeface="+mn-lt"/>
              </a:rPr>
              <a:t>the</a:t>
            </a:r>
            <a:r>
              <a:rPr lang="fi-FI" sz="2000" dirty="0">
                <a:latin typeface="Abadi"/>
                <a:ea typeface="+mn-lt"/>
                <a:cs typeface="+mn-lt"/>
              </a:rPr>
              <a:t> </a:t>
            </a:r>
            <a:r>
              <a:rPr lang="fi-FI" sz="2000" dirty="0" err="1">
                <a:latin typeface="Abadi"/>
                <a:ea typeface="+mn-lt"/>
                <a:cs typeface="+mn-lt"/>
              </a:rPr>
              <a:t>user</a:t>
            </a:r>
            <a:r>
              <a:rPr lang="fi-FI" sz="2000" dirty="0">
                <a:latin typeface="Abadi"/>
                <a:ea typeface="+mn-lt"/>
                <a:cs typeface="+mn-lt"/>
              </a:rPr>
              <a:t> </a:t>
            </a:r>
            <a:r>
              <a:rPr lang="fi-FI" sz="2000" dirty="0" err="1">
                <a:latin typeface="Abadi"/>
                <a:ea typeface="+mn-lt"/>
                <a:cs typeface="+mn-lt"/>
              </a:rPr>
              <a:t>satisfaction</a:t>
            </a:r>
            <a:endParaRPr lang="fi-FI" sz="2000" dirty="0">
              <a:latin typeface="Abadi"/>
              <a:ea typeface="+mn-lt"/>
              <a:cs typeface="+mn-lt"/>
            </a:endParaRPr>
          </a:p>
          <a:p>
            <a:endParaRPr lang="fi-FI" sz="2000" dirty="0">
              <a:latin typeface="Abadi"/>
              <a:cs typeface="Calibri"/>
            </a:endParaRPr>
          </a:p>
          <a:p>
            <a:r>
              <a:rPr lang="fi-FI" sz="2000" dirty="0" err="1">
                <a:latin typeface="Abadi"/>
                <a:cs typeface="Calibri"/>
              </a:rPr>
              <a:t>After</a:t>
            </a:r>
            <a:r>
              <a:rPr lang="fi-FI" sz="2000" dirty="0">
                <a:latin typeface="Abadi"/>
                <a:cs typeface="Calibri"/>
              </a:rPr>
              <a:t> 5 </a:t>
            </a:r>
            <a:r>
              <a:rPr lang="fi-FI" sz="2000" dirty="0" err="1">
                <a:latin typeface="Abadi"/>
                <a:cs typeface="Calibri"/>
              </a:rPr>
              <a:t>iteration</a:t>
            </a:r>
            <a:r>
              <a:rPr lang="fi-FI" sz="2000" dirty="0">
                <a:latin typeface="Abadi"/>
                <a:cs typeface="Calibri"/>
              </a:rPr>
              <a:t>, </a:t>
            </a:r>
            <a:r>
              <a:rPr lang="fi-FI" sz="2000" dirty="0" err="1">
                <a:latin typeface="Abadi"/>
                <a:cs typeface="Calibri"/>
              </a:rPr>
              <a:t>the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overall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user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satisfaction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has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increased</a:t>
            </a:r>
            <a:r>
              <a:rPr lang="fi-FI" sz="2000" dirty="0">
                <a:latin typeface="Abadi"/>
                <a:cs typeface="Calibri"/>
              </a:rPr>
              <a:t>, </a:t>
            </a:r>
            <a:r>
              <a:rPr lang="fi-FI" sz="2000" dirty="0" err="1">
                <a:latin typeface="Abadi"/>
                <a:cs typeface="Calibri"/>
              </a:rPr>
              <a:t>compared</a:t>
            </a:r>
            <a:r>
              <a:rPr lang="fi-FI" sz="2000" dirty="0">
                <a:latin typeface="Abadi"/>
                <a:cs typeface="Calibri"/>
              </a:rPr>
              <a:t> to </a:t>
            </a:r>
            <a:r>
              <a:rPr lang="fi-FI" sz="2000" dirty="0" err="1">
                <a:latin typeface="Abadi"/>
                <a:cs typeface="Calibri"/>
              </a:rPr>
              <a:t>the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first</a:t>
            </a:r>
            <a:r>
              <a:rPr lang="fi-FI" sz="2000" dirty="0">
                <a:latin typeface="Abadi"/>
                <a:cs typeface="Calibri"/>
              </a:rPr>
              <a:t> </a:t>
            </a:r>
            <a:r>
              <a:rPr lang="fi-FI" sz="2000" dirty="0" err="1">
                <a:latin typeface="Abadi"/>
                <a:cs typeface="Calibri"/>
              </a:rPr>
              <a:t>iteration</a:t>
            </a:r>
            <a:endParaRPr lang="fi-FI" sz="2000" dirty="0">
              <a:latin typeface="Abad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CBD24C-3EFA-2643-A2D3-B0B2077A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" y="712269"/>
            <a:ext cx="3789168" cy="5511556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FFFFFF"/>
                </a:solidFill>
                <a:latin typeface="Abadi"/>
              </a:rPr>
              <a:t>Assignment</a:t>
            </a:r>
            <a:r>
              <a:rPr lang="fi-FI" dirty="0">
                <a:solidFill>
                  <a:srgbClr val="FFFFFF"/>
                </a:solidFill>
                <a:latin typeface="Abadi"/>
              </a:rPr>
              <a:t>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B114081-A6EC-E340-B154-EF78F3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i-FI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6" name="Sisällön paikkamerkki 2">
            <a:extLst>
              <a:ext uri="{FF2B5EF4-FFF2-40B4-BE49-F238E27FC236}">
                <a16:creationId xmlns:a16="http://schemas.microsoft.com/office/drawing/2014/main" id="{AB9AB2D9-9EAA-473A-8FF8-9A0F9D866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53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45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ADABDE-2518-5E48-BD5A-3E6B6807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50" y="242863"/>
            <a:ext cx="4560584" cy="1128068"/>
          </a:xfrm>
        </p:spPr>
        <p:txBody>
          <a:bodyPr anchor="ctr">
            <a:normAutofit/>
          </a:bodyPr>
          <a:lstStyle/>
          <a:p>
            <a:r>
              <a:rPr lang="fi-FI" sz="4000" err="1">
                <a:solidFill>
                  <a:schemeClr val="accent1"/>
                </a:solidFill>
                <a:latin typeface="Abadi"/>
              </a:rPr>
              <a:t>The</a:t>
            </a:r>
            <a:r>
              <a:rPr lang="fi-FI" sz="4000">
                <a:solidFill>
                  <a:schemeClr val="accent1"/>
                </a:solidFill>
                <a:latin typeface="Abadi"/>
              </a:rPr>
              <a:t> </a:t>
            </a:r>
            <a:r>
              <a:rPr lang="fi-FI" sz="4000" err="1">
                <a:solidFill>
                  <a:schemeClr val="accent1"/>
                </a:solidFill>
                <a:latin typeface="Abadi"/>
              </a:rPr>
              <a:t>practical</a:t>
            </a:r>
            <a:r>
              <a:rPr lang="fi-FI" sz="4000">
                <a:solidFill>
                  <a:schemeClr val="accent1"/>
                </a:solidFill>
                <a:latin typeface="Abadi"/>
              </a:rPr>
              <a:t> side</a:t>
            </a:r>
            <a:endParaRPr lang="en-US" sz="4000">
              <a:solidFill>
                <a:schemeClr val="accent1"/>
              </a:solidFill>
              <a:latin typeface="Abadi"/>
            </a:endParaRP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56EF628-58E6-884A-874E-B77B9EAB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/>
              <a:pPr>
                <a:spcAft>
                  <a:spcPts val="600"/>
                </a:spcAft>
              </a:pPr>
              <a:t>3</a:t>
            </a:fld>
            <a:endParaRPr lang="fi-FI"/>
          </a:p>
        </p:txBody>
      </p:sp>
      <p:pic>
        <p:nvPicPr>
          <p:cNvPr id="605" name="Picture 605" descr="Chart, scatter chart&#10;&#10;Description automatically generated">
            <a:extLst>
              <a:ext uri="{FF2B5EF4-FFF2-40B4-BE49-F238E27FC236}">
                <a16:creationId xmlns:a16="http://schemas.microsoft.com/office/drawing/2014/main" id="{2D37D2CB-102C-4A17-A93C-EBF2AD1C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8" y="1367255"/>
            <a:ext cx="6692590" cy="4978418"/>
          </a:xfrm>
          <a:prstGeom prst="rect">
            <a:avLst/>
          </a:prstGeom>
        </p:spPr>
      </p:pic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11EAB41-D0AF-48EA-A003-2A14D62794A4}"/>
              </a:ext>
            </a:extLst>
          </p:cNvPr>
          <p:cNvCxnSpPr/>
          <p:nvPr/>
        </p:nvCxnSpPr>
        <p:spPr>
          <a:xfrm flipV="1">
            <a:off x="6558776" y="5713141"/>
            <a:ext cx="5315413" cy="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9E088F64-9D7A-427E-B248-F5C49318E1C5}"/>
              </a:ext>
            </a:extLst>
          </p:cNvPr>
          <p:cNvSpPr txBox="1"/>
          <p:nvPr/>
        </p:nvSpPr>
        <p:spPr>
          <a:xfrm>
            <a:off x="6740912" y="4780156"/>
            <a:ext cx="19533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latin typeface="Abadi"/>
              </a:rPr>
              <a:t>More </a:t>
            </a:r>
            <a:r>
              <a:rPr lang="fi-FI" dirty="0" err="1">
                <a:latin typeface="Abadi"/>
              </a:rPr>
              <a:t>than</a:t>
            </a:r>
            <a:r>
              <a:rPr lang="fi-FI" dirty="0">
                <a:latin typeface="Abadi"/>
              </a:rPr>
              <a:t> 10 </a:t>
            </a:r>
            <a:r>
              <a:rPr lang="fi-FI" dirty="0" err="1">
                <a:latin typeface="Abadi"/>
              </a:rPr>
              <a:t>ratings</a:t>
            </a:r>
            <a:r>
              <a:rPr lang="fi-FI" dirty="0">
                <a:latin typeface="Abadi"/>
              </a:rPr>
              <a:t> </a:t>
            </a:r>
            <a:r>
              <a:rPr lang="fi-FI" dirty="0" err="1">
                <a:latin typeface="Abadi"/>
              </a:rPr>
              <a:t>has</a:t>
            </a:r>
            <a:r>
              <a:rPr lang="fi-FI" dirty="0">
                <a:latin typeface="Abadi"/>
              </a:rPr>
              <a:t> to </a:t>
            </a:r>
            <a:r>
              <a:rPr lang="fi-FI" dirty="0" err="1">
                <a:latin typeface="Abadi"/>
              </a:rPr>
              <a:t>be</a:t>
            </a:r>
            <a:r>
              <a:rPr lang="fi-FI" dirty="0">
                <a:latin typeface="Abadi"/>
              </a:rPr>
              <a:t> made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F45E7419-A611-4D17-8655-CEA14BAFC23F}"/>
              </a:ext>
            </a:extLst>
          </p:cNvPr>
          <p:cNvSpPr txBox="1"/>
          <p:nvPr/>
        </p:nvSpPr>
        <p:spPr>
          <a:xfrm>
            <a:off x="411193" y="2107720"/>
            <a:ext cx="56810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i-FI" sz="2000" dirty="0">
                <a:latin typeface="Abadi"/>
                <a:ea typeface="+mn-lt"/>
                <a:cs typeface="+mn-lt"/>
              </a:rPr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fi-FI" sz="2000" dirty="0">
                <a:latin typeface="Abadi"/>
                <a:ea typeface="+mn-lt"/>
                <a:cs typeface="+mn-lt"/>
              </a:rPr>
              <a:t>Libraries </a:t>
            </a:r>
            <a:r>
              <a:rPr lang="fi-FI" sz="2000" dirty="0" err="1">
                <a:latin typeface="Abadi"/>
                <a:ea typeface="+mn-lt"/>
                <a:cs typeface="+mn-lt"/>
              </a:rPr>
              <a:t>used</a:t>
            </a:r>
            <a:r>
              <a:rPr lang="fi-FI" sz="2000" dirty="0">
                <a:latin typeface="Abadi"/>
                <a:ea typeface="+mn-lt"/>
                <a:cs typeface="+mn-lt"/>
              </a:rPr>
              <a:t> in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the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project</a:t>
            </a:r>
            <a:r>
              <a:rPr lang="fi-FI" sz="2000" dirty="0">
                <a:latin typeface="Abadi"/>
                <a:ea typeface="+mn-lt"/>
                <a:cs typeface="+mn-lt"/>
              </a:rPr>
              <a:t>: </a:t>
            </a:r>
            <a:r>
              <a:rPr lang="fi-FI" sz="2000" dirty="0" err="1">
                <a:latin typeface="Abadi"/>
                <a:ea typeface="+mn-lt"/>
                <a:cs typeface="+mn-lt"/>
              </a:rPr>
              <a:t>pandas</a:t>
            </a:r>
            <a:r>
              <a:rPr lang="fi-FI" sz="2000" dirty="0">
                <a:latin typeface="Abadi"/>
                <a:ea typeface="+mn-lt"/>
                <a:cs typeface="+mn-lt"/>
              </a:rPr>
              <a:t>, </a:t>
            </a:r>
            <a:r>
              <a:rPr lang="fi-FI" sz="2000" dirty="0" err="1">
                <a:latin typeface="Abadi"/>
                <a:ea typeface="+mn-lt"/>
                <a:cs typeface="+mn-lt"/>
              </a:rPr>
              <a:t>NumPy</a:t>
            </a:r>
            <a:endParaRPr lang="en-US" sz="2000" dirty="0">
              <a:latin typeface="Abad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2000" dirty="0" err="1">
                <a:latin typeface="Abadi"/>
                <a:ea typeface="+mn-lt"/>
                <a:cs typeface="+mn-lt"/>
              </a:rPr>
              <a:t>We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accepted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only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such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movies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that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nobody</a:t>
            </a:r>
            <a:r>
              <a:rPr lang="fi-FI" sz="2000" dirty="0">
                <a:latin typeface="Abadi"/>
                <a:ea typeface="+mn-lt"/>
                <a:cs typeface="+mn-lt"/>
              </a:rPr>
              <a:t> of  </a:t>
            </a:r>
            <a:r>
              <a:rPr lang="fi-FI" sz="2000" dirty="0" err="1">
                <a:latin typeface="Abadi"/>
                <a:ea typeface="+mn-lt"/>
                <a:cs typeface="+mn-lt"/>
              </a:rPr>
              <a:t>the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group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had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rated</a:t>
            </a:r>
            <a:r>
              <a:rPr lang="fi-FI" sz="2000" dirty="0">
                <a:latin typeface="Abadi"/>
                <a:ea typeface="+mn-lt"/>
                <a:cs typeface="+mn-lt"/>
              </a:rPr>
              <a:t>, for </a:t>
            </a:r>
            <a:r>
              <a:rPr lang="fi-FI" sz="2000" dirty="0" err="1">
                <a:latin typeface="Abadi"/>
                <a:ea typeface="+mn-lt"/>
                <a:cs typeface="+mn-lt"/>
              </a:rPr>
              <a:t>recommending</a:t>
            </a:r>
            <a:endParaRPr lang="en-US" sz="2000" dirty="0">
              <a:latin typeface="Abad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2000" dirty="0" err="1">
                <a:latin typeface="Abadi"/>
                <a:ea typeface="+mn-lt"/>
                <a:cs typeface="+mn-lt"/>
              </a:rPr>
              <a:t>Excluded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movies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with</a:t>
            </a:r>
            <a:r>
              <a:rPr lang="fi-FI" sz="2000" dirty="0">
                <a:latin typeface="Abadi"/>
                <a:ea typeface="+mn-lt"/>
                <a:cs typeface="+mn-lt"/>
              </a:rPr>
              <a:t> 10 </a:t>
            </a:r>
            <a:r>
              <a:rPr lang="fi-FI" sz="2000" dirty="0" err="1">
                <a:latin typeface="Abadi"/>
                <a:ea typeface="+mn-lt"/>
                <a:cs typeface="+mn-lt"/>
              </a:rPr>
              <a:t>or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less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ratings</a:t>
            </a:r>
            <a:r>
              <a:rPr lang="fi-FI" sz="2000" dirty="0">
                <a:latin typeface="Abadi"/>
                <a:ea typeface="+mn-lt"/>
                <a:cs typeface="+mn-lt"/>
              </a:rPr>
              <a:t> to       </a:t>
            </a:r>
            <a:r>
              <a:rPr lang="fi-FI" sz="2000" dirty="0" err="1">
                <a:latin typeface="Abadi"/>
                <a:ea typeface="+mn-lt"/>
                <a:cs typeface="+mn-lt"/>
              </a:rPr>
              <a:t>avoid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prediction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bias</a:t>
            </a:r>
            <a:endParaRPr lang="en-US" sz="2000" dirty="0">
              <a:latin typeface="Abad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2000" dirty="0" err="1">
                <a:latin typeface="Abadi"/>
                <a:ea typeface="+mn-lt"/>
                <a:cs typeface="+mn-lt"/>
              </a:rPr>
              <a:t>Number</a:t>
            </a:r>
            <a:r>
              <a:rPr lang="fi-FI" sz="2000" dirty="0">
                <a:latin typeface="Abadi"/>
                <a:ea typeface="+mn-lt"/>
                <a:cs typeface="+mn-lt"/>
              </a:rPr>
              <a:t> of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the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movies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that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passed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our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criteria</a:t>
            </a:r>
            <a:r>
              <a:rPr lang="fi-FI" sz="2000" dirty="0">
                <a:latin typeface="Abadi"/>
                <a:ea typeface="+mn-lt"/>
                <a:cs typeface="+mn-lt"/>
              </a:rPr>
              <a:t>: 1871 </a:t>
            </a:r>
            <a:r>
              <a:rPr lang="fi-FI" sz="2000" dirty="0" err="1">
                <a:latin typeface="Abadi"/>
                <a:ea typeface="+mn-lt"/>
                <a:cs typeface="+mn-lt"/>
              </a:rPr>
              <a:t>movies</a:t>
            </a:r>
            <a:endParaRPr lang="en-US" sz="2000" dirty="0">
              <a:latin typeface="Abadi"/>
              <a:ea typeface="+mn-lt"/>
              <a:cs typeface="+mn-lt"/>
            </a:endParaRPr>
          </a:p>
          <a:p>
            <a:pPr algn="l"/>
            <a:endParaRPr lang="en-US" sz="2000" dirty="0">
              <a:latin typeface="Abadi"/>
              <a:cs typeface="Calibri"/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F6E4A6E-C74A-614A-8390-65B88B7EABB5}"/>
              </a:ext>
            </a:extLst>
          </p:cNvPr>
          <p:cNvSpPr/>
          <p:nvPr/>
        </p:nvSpPr>
        <p:spPr>
          <a:xfrm>
            <a:off x="6558776" y="1072896"/>
            <a:ext cx="5315413" cy="103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F1442FF-BBBC-384E-BA9C-AF3E10F71CE6}"/>
              </a:ext>
            </a:extLst>
          </p:cNvPr>
          <p:cNvCxnSpPr>
            <a:cxnSpLocks/>
          </p:cNvCxnSpPr>
          <p:nvPr/>
        </p:nvCxnSpPr>
        <p:spPr>
          <a:xfrm>
            <a:off x="6558776" y="2106096"/>
            <a:ext cx="531541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56EF628-58E6-884A-874E-B77B9EAB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/>
              <a:pPr>
                <a:spcAft>
                  <a:spcPts val="600"/>
                </a:spcAft>
              </a:pPr>
              <a:t>4</a:t>
            </a:fld>
            <a:endParaRPr lang="fi-FI"/>
          </a:p>
        </p:txBody>
      </p:sp>
      <p:pic>
        <p:nvPicPr>
          <p:cNvPr id="38" name="Picture 38" descr="Table&#10;&#10;Description automatically generated">
            <a:extLst>
              <a:ext uri="{FF2B5EF4-FFF2-40B4-BE49-F238E27FC236}">
                <a16:creationId xmlns:a16="http://schemas.microsoft.com/office/drawing/2014/main" id="{7910F658-6EFE-4F5E-8401-E2509F77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787" y="671376"/>
            <a:ext cx="4397297" cy="551243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BA18F5-C229-4CF8-AA3B-B31331700A7E}"/>
              </a:ext>
            </a:extLst>
          </p:cNvPr>
          <p:cNvSpPr txBox="1"/>
          <p:nvPr/>
        </p:nvSpPr>
        <p:spPr>
          <a:xfrm>
            <a:off x="8318739" y="439947"/>
            <a:ext cx="3533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/>
              <a:t>User 1  </a:t>
            </a:r>
            <a:r>
              <a:rPr lang="fi-FI">
                <a:ea typeface="+mn-lt"/>
                <a:cs typeface="+mn-lt"/>
              </a:rPr>
              <a:t>         User 2</a:t>
            </a:r>
            <a:r>
              <a:rPr lang="fi-FI"/>
              <a:t>     </a:t>
            </a:r>
            <a:r>
              <a:rPr lang="fi-FI">
                <a:ea typeface="+mn-lt"/>
                <a:cs typeface="+mn-lt"/>
              </a:rPr>
              <a:t>    User 3 </a:t>
            </a:r>
            <a:r>
              <a:rPr lang="fi-FI"/>
              <a:t>   </a:t>
            </a:r>
            <a:endParaRPr lang="en-US"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21BA7D-042C-4FA4-BF00-4A563334A2A4}"/>
              </a:ext>
            </a:extLst>
          </p:cNvPr>
          <p:cNvSpPr txBox="1"/>
          <p:nvPr/>
        </p:nvSpPr>
        <p:spPr>
          <a:xfrm>
            <a:off x="411193" y="2107720"/>
            <a:ext cx="58170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latin typeface="Abadi"/>
              <a:ea typeface="+mn-lt"/>
              <a:cs typeface="+mn-lt"/>
            </a:endParaRPr>
          </a:p>
          <a:p>
            <a:r>
              <a:rPr lang="fi-FI" sz="2000" dirty="0" err="1">
                <a:latin typeface="Abadi"/>
                <a:ea typeface="+mn-lt"/>
                <a:cs typeface="+mn-lt"/>
              </a:rPr>
              <a:t>We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constructed</a:t>
            </a:r>
            <a:r>
              <a:rPr lang="fi-FI" sz="2000" dirty="0">
                <a:latin typeface="Abadi"/>
                <a:ea typeface="+mn-lt"/>
                <a:cs typeface="+mn-lt"/>
              </a:rPr>
              <a:t> a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table</a:t>
            </a:r>
            <a:r>
              <a:rPr lang="fi-FI" sz="2000" dirty="0">
                <a:latin typeface="Abadi"/>
                <a:ea typeface="+mn-lt"/>
                <a:cs typeface="+mn-lt"/>
              </a:rPr>
              <a:t> of </a:t>
            </a:r>
            <a:r>
              <a:rPr lang="fi-FI" sz="2000" dirty="0" err="1">
                <a:latin typeface="Abadi"/>
                <a:ea typeface="+mn-lt"/>
                <a:cs typeface="+mn-lt"/>
              </a:rPr>
              <a:t>individual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group</a:t>
            </a:r>
            <a:endParaRPr lang="en-US" sz="2000" dirty="0" err="1">
              <a:latin typeface="Abadi"/>
              <a:ea typeface="+mn-lt"/>
              <a:cs typeface="+mn-lt"/>
            </a:endParaRPr>
          </a:p>
          <a:p>
            <a:r>
              <a:rPr lang="fi-FI" sz="2000" dirty="0" err="1">
                <a:latin typeface="Abadi"/>
                <a:ea typeface="+mn-lt"/>
                <a:cs typeface="+mn-lt"/>
              </a:rPr>
              <a:t>members</a:t>
            </a:r>
            <a:r>
              <a:rPr lang="fi-FI" sz="2000" dirty="0">
                <a:latin typeface="Abadi"/>
                <a:ea typeface="+mn-lt"/>
                <a:cs typeface="+mn-lt"/>
              </a:rPr>
              <a:t> and </a:t>
            </a:r>
            <a:r>
              <a:rPr lang="fi-FI" sz="2000" dirty="0" err="1">
                <a:latin typeface="Abadi"/>
                <a:ea typeface="+mn-lt"/>
                <a:cs typeface="+mn-lt"/>
              </a:rPr>
              <a:t>computed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their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dirty="0" err="1">
                <a:latin typeface="Abadi"/>
                <a:ea typeface="+mn-lt"/>
                <a:cs typeface="+mn-lt"/>
              </a:rPr>
              <a:t>individual</a:t>
            </a:r>
            <a:r>
              <a:rPr lang="fi-FI" sz="2000" dirty="0">
                <a:latin typeface="Abadi"/>
                <a:ea typeface="+mn-lt"/>
                <a:cs typeface="+mn-lt"/>
              </a:rPr>
              <a:t>        </a:t>
            </a:r>
            <a:endParaRPr lang="en-US" sz="2000" dirty="0">
              <a:latin typeface="Abadi"/>
              <a:ea typeface="+mn-lt"/>
              <a:cs typeface="+mn-lt"/>
            </a:endParaRPr>
          </a:p>
          <a:p>
            <a:r>
              <a:rPr lang="fi-FI" sz="2000" err="1">
                <a:latin typeface="Abadi"/>
                <a:ea typeface="+mn-lt"/>
                <a:cs typeface="+mn-lt"/>
              </a:rPr>
              <a:t>predictions</a:t>
            </a:r>
            <a:r>
              <a:rPr lang="fi-FI" sz="2000" dirty="0">
                <a:latin typeface="Abadi"/>
                <a:ea typeface="+mn-lt"/>
                <a:cs typeface="+mn-lt"/>
              </a:rPr>
              <a:t> for </a:t>
            </a:r>
            <a:r>
              <a:rPr lang="fi-FI" sz="2000" err="1">
                <a:latin typeface="Abadi"/>
                <a:ea typeface="+mn-lt"/>
                <a:cs typeface="+mn-lt"/>
              </a:rPr>
              <a:t>all</a:t>
            </a:r>
            <a:r>
              <a:rPr lang="fi-FI" sz="2000" dirty="0">
                <a:latin typeface="Abadi"/>
                <a:ea typeface="+mn-lt"/>
                <a:cs typeface="+mn-lt"/>
              </a:rPr>
              <a:t> </a:t>
            </a:r>
            <a:r>
              <a:rPr lang="fi-FI" sz="2000" err="1">
                <a:latin typeface="Abadi"/>
                <a:ea typeface="+mn-lt"/>
                <a:cs typeface="+mn-lt"/>
              </a:rPr>
              <a:t>users</a:t>
            </a:r>
            <a:endParaRPr lang="en-US" sz="2000" err="1">
              <a:latin typeface="Abadi"/>
              <a:ea typeface="+mn-lt"/>
              <a:cs typeface="+mn-lt"/>
            </a:endParaRPr>
          </a:p>
          <a:p>
            <a:pPr algn="l"/>
            <a:endParaRPr lang="en-US" sz="2000" dirty="0">
              <a:latin typeface="Abad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2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7FBFD0-4CA1-9844-9A89-5BA4B3E2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38" y="627564"/>
            <a:ext cx="8005262" cy="1325563"/>
          </a:xfrm>
        </p:spPr>
        <p:txBody>
          <a:bodyPr>
            <a:normAutofit/>
          </a:bodyPr>
          <a:lstStyle/>
          <a:p>
            <a:r>
              <a:rPr lang="fi-FI">
                <a:solidFill>
                  <a:schemeClr val="accent1"/>
                </a:solidFill>
                <a:latin typeface="Abadi"/>
              </a:rPr>
              <a:t>How to </a:t>
            </a:r>
            <a:r>
              <a:rPr lang="fi-FI" err="1">
                <a:solidFill>
                  <a:schemeClr val="accent1"/>
                </a:solidFill>
                <a:latin typeface="Abadi"/>
              </a:rPr>
              <a:t>measure</a:t>
            </a:r>
            <a:r>
              <a:rPr lang="fi-FI">
                <a:solidFill>
                  <a:schemeClr val="accent1"/>
                </a:solidFill>
                <a:latin typeface="Abadi"/>
              </a:rPr>
              <a:t> </a:t>
            </a:r>
            <a:r>
              <a:rPr lang="fi-FI" err="1">
                <a:solidFill>
                  <a:schemeClr val="accent1"/>
                </a:solidFill>
                <a:latin typeface="Abadi"/>
              </a:rPr>
              <a:t>disagreement</a:t>
            </a:r>
            <a:endParaRPr lang="fi-FI">
              <a:solidFill>
                <a:schemeClr val="accent1"/>
              </a:solidFill>
              <a:latin typeface="Abadi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D4473D6-4ED3-A34D-B4F3-EC4B7B5D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28" y="1990100"/>
            <a:ext cx="8240797" cy="3450613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i-FI" sz="2200" dirty="0" err="1">
                <a:latin typeface="Abadi"/>
              </a:rPr>
              <a:t>We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considered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sample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variance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individual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predictions</a:t>
            </a:r>
            <a:r>
              <a:rPr lang="fi-FI" sz="2200" dirty="0">
                <a:latin typeface="Abadi"/>
              </a:rPr>
              <a:t> for </a:t>
            </a:r>
            <a:r>
              <a:rPr lang="fi-FI" sz="2200" dirty="0" err="1">
                <a:latin typeface="Abadi"/>
              </a:rPr>
              <a:t>each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item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fi-FI" sz="2200" dirty="0" err="1">
                <a:latin typeface="Abadi"/>
              </a:rPr>
              <a:t>That</a:t>
            </a:r>
            <a:r>
              <a:rPr lang="fi-FI" sz="2200" dirty="0">
                <a:latin typeface="Abadi"/>
              </a:rPr>
              <a:t> is a </a:t>
            </a:r>
            <a:r>
              <a:rPr lang="fi-FI" sz="2200" dirty="0" err="1">
                <a:latin typeface="Abadi"/>
              </a:rPr>
              <a:t>scaled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average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squared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differences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each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from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mean</a:t>
            </a:r>
            <a:endParaRPr lang="fi-FI" sz="2200" dirty="0">
              <a:latin typeface="Abadi"/>
            </a:endParaRPr>
          </a:p>
          <a:p>
            <a:pPr lvl="1">
              <a:lnSpc>
                <a:spcPct val="150000"/>
              </a:lnSpc>
            </a:pPr>
            <a:r>
              <a:rPr lang="fi-FI" sz="2200" dirty="0">
                <a:latin typeface="Abadi"/>
              </a:rPr>
              <a:t>Square </a:t>
            </a:r>
            <a:r>
              <a:rPr lang="fi-FI" sz="2200" dirty="0" err="1">
                <a:latin typeface="Abadi"/>
              </a:rPr>
              <a:t>root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that</a:t>
            </a:r>
            <a:r>
              <a:rPr lang="fi-FI" sz="2200" dirty="0">
                <a:latin typeface="Abadi"/>
              </a:rPr>
              <a:t> is </a:t>
            </a:r>
            <a:r>
              <a:rPr lang="fi-FI" sz="2200" dirty="0" err="1">
                <a:latin typeface="Abadi"/>
              </a:rPr>
              <a:t>sample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standard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deviation</a:t>
            </a:r>
            <a:r>
              <a:rPr lang="fi-FI" sz="2200" dirty="0">
                <a:latin typeface="Abadi"/>
              </a:rPr>
              <a:t>, </a:t>
            </a:r>
            <a:r>
              <a:rPr lang="fi-FI" sz="2200" dirty="0" err="1">
                <a:latin typeface="Abadi"/>
              </a:rPr>
              <a:t>which</a:t>
            </a:r>
            <a:r>
              <a:rPr lang="fi-FI" sz="2200" dirty="0">
                <a:latin typeface="Abadi"/>
              </a:rPr>
              <a:t> is on </a:t>
            </a:r>
            <a:r>
              <a:rPr lang="fi-FI" sz="2200" dirty="0" err="1">
                <a:latin typeface="Abadi"/>
              </a:rPr>
              <a:t>same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scale</a:t>
            </a:r>
            <a:r>
              <a:rPr lang="fi-FI" sz="2200" dirty="0">
                <a:latin typeface="Abadi"/>
              </a:rPr>
              <a:t> as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original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predictions</a:t>
            </a:r>
            <a:endParaRPr lang="fi-FI" sz="2200" dirty="0">
              <a:latin typeface="Abadi"/>
            </a:endParaRPr>
          </a:p>
          <a:p>
            <a:pPr>
              <a:lnSpc>
                <a:spcPct val="150000"/>
              </a:lnSpc>
            </a:pPr>
            <a:r>
              <a:rPr lang="fi-FI" sz="2200" dirty="0" err="1">
                <a:latin typeface="Abadi"/>
              </a:rPr>
              <a:t>We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ended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up</a:t>
            </a:r>
            <a:r>
              <a:rPr lang="fi-FI" sz="2200" dirty="0">
                <a:latin typeface="Abadi"/>
              </a:rPr>
              <a:t> in </a:t>
            </a:r>
            <a:r>
              <a:rPr lang="fi-FI" sz="2200" dirty="0" err="1">
                <a:latin typeface="Abadi"/>
              </a:rPr>
              <a:t>using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difference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between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highest</a:t>
            </a:r>
            <a:r>
              <a:rPr lang="fi-FI" sz="2200" dirty="0">
                <a:latin typeface="Abadi"/>
              </a:rPr>
              <a:t> and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lowest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among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group</a:t>
            </a:r>
            <a:endParaRPr lang="fi-FI" sz="2200" dirty="0">
              <a:latin typeface="Abadi"/>
            </a:endParaRPr>
          </a:p>
          <a:p>
            <a:pPr marL="0" indent="0">
              <a:lnSpc>
                <a:spcPct val="150000"/>
              </a:lnSpc>
              <a:buNone/>
            </a:pPr>
            <a:endParaRPr lang="fi-FI" sz="2200" dirty="0">
              <a:latin typeface="Abadi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7" descr="Comment Dislike">
            <a:extLst>
              <a:ext uri="{FF2B5EF4-FFF2-40B4-BE49-F238E27FC236}">
                <a16:creationId xmlns:a16="http://schemas.microsoft.com/office/drawing/2014/main" id="{887FF94B-12A8-4658-8CD9-8F0F3436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C898EE7-051E-DB45-8096-F89FEE4C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fi-FI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B288BFD-45E9-8B49-AA7B-8CB1F8BC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fi-FI" sz="4000" b="1" err="1">
                <a:solidFill>
                  <a:schemeClr val="accent1"/>
                </a:solidFill>
                <a:latin typeface="Abadi"/>
              </a:rPr>
              <a:t>Method_AD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C66D504-E257-CA44-A02D-AC71D14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 smtClean="0"/>
              <a:pPr>
                <a:spcAft>
                  <a:spcPts val="600"/>
                </a:spcAft>
              </a:pPr>
              <a:t>6</a:t>
            </a:fld>
            <a:endParaRPr lang="fi-FI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EBAADF9-8ADB-B14F-A7EE-D2AE7A09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8243576" cy="38039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i-FI" sz="2200" dirty="0">
                <a:latin typeface="Abadi"/>
              </a:rPr>
              <a:t>Group </a:t>
            </a:r>
            <a:r>
              <a:rPr lang="fi-FI" sz="2200" dirty="0" err="1">
                <a:latin typeface="Abadi"/>
              </a:rPr>
              <a:t>prediction</a:t>
            </a:r>
            <a:r>
              <a:rPr lang="fi-FI" sz="2200" dirty="0">
                <a:latin typeface="Abadi"/>
              </a:rPr>
              <a:t> = </a:t>
            </a:r>
            <a:r>
              <a:rPr lang="fi-FI" sz="2200" dirty="0" err="1">
                <a:latin typeface="Abadi"/>
              </a:rPr>
              <a:t>average</a:t>
            </a:r>
            <a:r>
              <a:rPr lang="fi-FI" sz="2200" dirty="0">
                <a:latin typeface="Abadi"/>
              </a:rPr>
              <a:t> – </a:t>
            </a:r>
            <a:r>
              <a:rPr lang="fi-FI" sz="2200" i="1" dirty="0">
                <a:latin typeface="Abadi"/>
              </a:rPr>
              <a:t>a</a:t>
            </a:r>
            <a:r>
              <a:rPr lang="fi-FI" sz="2200" dirty="0">
                <a:latin typeface="Abadi"/>
              </a:rPr>
              <a:t> * (</a:t>
            </a:r>
            <a:r>
              <a:rPr lang="fi-FI" sz="2200" dirty="0" err="1">
                <a:latin typeface="Abadi"/>
              </a:rPr>
              <a:t>max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</a:t>
            </a:r>
            <a:r>
              <a:rPr lang="fi-FI" sz="2200" dirty="0">
                <a:latin typeface="Abadi"/>
              </a:rPr>
              <a:t> – min </a:t>
            </a:r>
            <a:r>
              <a:rPr lang="fi-FI" sz="2200" dirty="0" err="1">
                <a:latin typeface="Abadi"/>
              </a:rPr>
              <a:t>prediction</a:t>
            </a:r>
            <a:r>
              <a:rPr lang="fi-FI" sz="2200" dirty="0">
                <a:latin typeface="Abadi"/>
              </a:rPr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fi-FI" sz="2200" dirty="0" err="1">
                <a:latin typeface="Abadi"/>
              </a:rPr>
              <a:t>We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produced</a:t>
            </a:r>
            <a:r>
              <a:rPr lang="fi-FI" sz="2200" dirty="0">
                <a:latin typeface="Abadi"/>
              </a:rPr>
              <a:t> a </a:t>
            </a:r>
            <a:r>
              <a:rPr lang="fi-FI" sz="2200" dirty="0" err="1">
                <a:latin typeface="Abadi"/>
              </a:rPr>
              <a:t>penalizing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term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maximum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difference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by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multiplying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by</a:t>
            </a:r>
            <a:r>
              <a:rPr lang="fi-FI" sz="2200" dirty="0">
                <a:latin typeface="Abadi"/>
              </a:rPr>
              <a:t> a </a:t>
            </a:r>
            <a:r>
              <a:rPr lang="fi-FI" sz="2200" dirty="0" err="1">
                <a:latin typeface="Abadi"/>
              </a:rPr>
              <a:t>scalar</a:t>
            </a:r>
            <a:r>
              <a:rPr lang="fi-FI" sz="2200" dirty="0">
                <a:latin typeface="Abadi"/>
              </a:rPr>
              <a:t> </a:t>
            </a:r>
            <a:r>
              <a:rPr lang="fi-FI" sz="2200" i="1" dirty="0">
                <a:latin typeface="Abadi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fi-FI" sz="2200" i="1" dirty="0">
                <a:latin typeface="Abadi"/>
              </a:rPr>
              <a:t>a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should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be</a:t>
            </a:r>
            <a:r>
              <a:rPr lang="fi-FI" sz="2200" dirty="0">
                <a:latin typeface="Abadi"/>
              </a:rPr>
              <a:t> set on </a:t>
            </a:r>
            <a:r>
              <a:rPr lang="fi-FI" sz="2200" dirty="0" err="1">
                <a:latin typeface="Abadi"/>
              </a:rPr>
              <a:t>such</a:t>
            </a:r>
            <a:r>
              <a:rPr lang="fi-FI" sz="2200" dirty="0">
                <a:latin typeface="Abadi"/>
              </a:rPr>
              <a:t> a </a:t>
            </a:r>
            <a:r>
              <a:rPr lang="fi-FI" sz="2200" dirty="0" err="1">
                <a:latin typeface="Abadi"/>
              </a:rPr>
              <a:t>level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that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all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group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predictions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remain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within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limits</a:t>
            </a:r>
            <a:r>
              <a:rPr lang="fi-FI" sz="2200" dirty="0">
                <a:latin typeface="Abadi"/>
              </a:rPr>
              <a:t> of </a:t>
            </a:r>
            <a:r>
              <a:rPr lang="fi-FI" sz="2200" dirty="0" err="1">
                <a:latin typeface="Abadi"/>
              </a:rPr>
              <a:t>acceptable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ratings</a:t>
            </a:r>
            <a:r>
              <a:rPr lang="fi-FI" sz="2200" dirty="0">
                <a:latin typeface="Abadi"/>
              </a:rPr>
              <a:t>, 0.5…5.0</a:t>
            </a:r>
          </a:p>
          <a:p>
            <a:pPr>
              <a:lnSpc>
                <a:spcPct val="150000"/>
              </a:lnSpc>
            </a:pPr>
            <a:r>
              <a:rPr lang="fi-FI" sz="2200" dirty="0">
                <a:latin typeface="Abadi"/>
              </a:rPr>
              <a:t>In </a:t>
            </a:r>
            <a:r>
              <a:rPr lang="fi-FI" sz="2200" dirty="0" err="1">
                <a:latin typeface="Abadi"/>
              </a:rPr>
              <a:t>our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experiment</a:t>
            </a:r>
            <a:r>
              <a:rPr lang="fi-FI" sz="2200" dirty="0">
                <a:latin typeface="Abadi"/>
              </a:rPr>
              <a:t>, </a:t>
            </a:r>
            <a:r>
              <a:rPr lang="fi-FI" sz="2200" dirty="0" err="1">
                <a:latin typeface="Abadi"/>
              </a:rPr>
              <a:t>we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used</a:t>
            </a:r>
            <a:r>
              <a:rPr lang="fi-FI" sz="2200" dirty="0">
                <a:latin typeface="Abadi"/>
              </a:rPr>
              <a:t> </a:t>
            </a:r>
            <a:r>
              <a:rPr lang="fi-FI" sz="2200" i="1" dirty="0">
                <a:latin typeface="Abadi"/>
              </a:rPr>
              <a:t>a</a:t>
            </a:r>
            <a:r>
              <a:rPr lang="fi-FI" sz="2200" dirty="0">
                <a:latin typeface="Abadi"/>
              </a:rPr>
              <a:t> = 0.5</a:t>
            </a:r>
          </a:p>
          <a:p>
            <a:pPr>
              <a:lnSpc>
                <a:spcPct val="150000"/>
              </a:lnSpc>
            </a:pP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higher</a:t>
            </a:r>
            <a:r>
              <a:rPr lang="fi-FI" sz="2200" dirty="0">
                <a:latin typeface="Abadi"/>
              </a:rPr>
              <a:t> </a:t>
            </a:r>
            <a:r>
              <a:rPr lang="fi-FI" sz="2200" i="1" dirty="0">
                <a:latin typeface="Abadi"/>
              </a:rPr>
              <a:t>a</a:t>
            </a:r>
            <a:r>
              <a:rPr lang="fi-FI" sz="2200" dirty="0">
                <a:latin typeface="Abadi"/>
              </a:rPr>
              <a:t>,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more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value</a:t>
            </a:r>
            <a:r>
              <a:rPr lang="fi-FI" sz="2200" dirty="0">
                <a:latin typeface="Abadi"/>
              </a:rPr>
              <a:t> on </a:t>
            </a:r>
            <a:r>
              <a:rPr lang="fi-FI" sz="2200" dirty="0" err="1">
                <a:latin typeface="Abadi"/>
              </a:rPr>
              <a:t>the</a:t>
            </a:r>
            <a:r>
              <a:rPr lang="fi-FI" sz="2200" dirty="0">
                <a:latin typeface="Abadi"/>
              </a:rPr>
              <a:t> </a:t>
            </a:r>
            <a:r>
              <a:rPr lang="fi-FI" sz="2200" dirty="0" err="1">
                <a:latin typeface="Abadi"/>
              </a:rPr>
              <a:t>disagreement</a:t>
            </a:r>
            <a:endParaRPr lang="fi-FI" sz="2200" dirty="0">
              <a:latin typeface="Abadi"/>
            </a:endParaRPr>
          </a:p>
          <a:p>
            <a:pPr marL="0" indent="0">
              <a:lnSpc>
                <a:spcPct val="150000"/>
              </a:lnSpc>
              <a:buNone/>
            </a:pPr>
            <a:endParaRPr lang="fi-FI" sz="2200" dirty="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134826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B288BFD-45E9-8B49-AA7B-8CB1F8BC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fi-FI" sz="4000" b="1" dirty="0" err="1">
                <a:solidFill>
                  <a:schemeClr val="accent1"/>
                </a:solidFill>
                <a:latin typeface="Abadi"/>
              </a:rPr>
              <a:t>Result</a:t>
            </a:r>
            <a:r>
              <a:rPr lang="fi-FI" sz="4000" b="1" dirty="0">
                <a:solidFill>
                  <a:schemeClr val="accent1"/>
                </a:solidFill>
                <a:latin typeface="Abadi"/>
              </a:rPr>
              <a:t> of </a:t>
            </a:r>
            <a:r>
              <a:rPr lang="fi-FI" sz="4000" b="1" dirty="0" err="1">
                <a:solidFill>
                  <a:schemeClr val="accent1"/>
                </a:solidFill>
                <a:latin typeface="Abadi"/>
              </a:rPr>
              <a:t>Method_AD</a:t>
            </a:r>
            <a:endParaRPr lang="fi-FI" sz="4000" b="1" dirty="0">
              <a:solidFill>
                <a:schemeClr val="accent1"/>
              </a:solidFill>
              <a:latin typeface="Abadi"/>
            </a:endParaRP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C66D504-E257-CA44-A02D-AC71D14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 smtClean="0"/>
              <a:pPr>
                <a:spcAft>
                  <a:spcPts val="600"/>
                </a:spcAft>
              </a:pPr>
              <a:t>7</a:t>
            </a:fld>
            <a:endParaRPr lang="fi-FI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32" descr="Table&#10;&#10;Description automatically generated">
            <a:extLst>
              <a:ext uri="{FF2B5EF4-FFF2-40B4-BE49-F238E27FC236}">
                <a16:creationId xmlns:a16="http://schemas.microsoft.com/office/drawing/2014/main" id="{AADA9D53-DC93-4C14-A578-B1146CB2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7" y="2059093"/>
            <a:ext cx="9874369" cy="46232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AF3417-CCC3-4D94-AB4D-AF56C45AB77D}"/>
              </a:ext>
            </a:extLst>
          </p:cNvPr>
          <p:cNvSpPr txBox="1"/>
          <p:nvPr/>
        </p:nvSpPr>
        <p:spPr>
          <a:xfrm>
            <a:off x="2884098" y="1532626"/>
            <a:ext cx="7099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b="1">
                <a:latin typeface="Abadi"/>
              </a:rPr>
              <a:t>Group </a:t>
            </a:r>
            <a:r>
              <a:rPr lang="fi-FI" b="1" err="1">
                <a:latin typeface="Abadi"/>
              </a:rPr>
              <a:t>prediction</a:t>
            </a:r>
            <a:r>
              <a:rPr lang="fi-FI" b="1">
                <a:latin typeface="Abadi"/>
              </a:rPr>
              <a:t> = </a:t>
            </a:r>
            <a:r>
              <a:rPr lang="fi-FI" b="1" err="1">
                <a:latin typeface="Abadi"/>
              </a:rPr>
              <a:t>average</a:t>
            </a:r>
            <a:r>
              <a:rPr lang="fi-FI" b="1">
                <a:latin typeface="Abadi"/>
              </a:rPr>
              <a:t> – </a:t>
            </a:r>
            <a:r>
              <a:rPr lang="fi-FI" b="1" i="1">
                <a:latin typeface="Abadi"/>
              </a:rPr>
              <a:t>a</a:t>
            </a:r>
            <a:r>
              <a:rPr lang="fi-FI" b="1">
                <a:latin typeface="Abadi"/>
              </a:rPr>
              <a:t> * (</a:t>
            </a:r>
            <a:r>
              <a:rPr lang="fi-FI" b="1" err="1">
                <a:latin typeface="Abadi"/>
              </a:rPr>
              <a:t>max</a:t>
            </a:r>
            <a:r>
              <a:rPr lang="fi-FI" b="1">
                <a:latin typeface="Abadi"/>
              </a:rPr>
              <a:t> </a:t>
            </a:r>
            <a:r>
              <a:rPr lang="fi-FI" b="1" err="1">
                <a:latin typeface="Abadi"/>
              </a:rPr>
              <a:t>prediction</a:t>
            </a:r>
            <a:r>
              <a:rPr lang="fi-FI" b="1">
                <a:latin typeface="Abadi"/>
              </a:rPr>
              <a:t> – min </a:t>
            </a:r>
            <a:r>
              <a:rPr lang="fi-FI" b="1" err="1">
                <a:latin typeface="Abadi"/>
              </a:rPr>
              <a:t>prediction</a:t>
            </a:r>
            <a:r>
              <a:rPr lang="fi-FI" b="1">
                <a:latin typeface="Abadi"/>
              </a:rPr>
              <a:t>)</a:t>
            </a:r>
            <a:r>
              <a:rPr lang="en-US" b="1">
                <a:latin typeface="Abadi"/>
              </a:rPr>
              <a:t>​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57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B288BFD-45E9-8B49-AA7B-8CB1F8BC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fi-FI" sz="4000" err="1">
                <a:solidFill>
                  <a:schemeClr val="accent1"/>
                </a:solidFill>
                <a:latin typeface="Abadi"/>
                <a:ea typeface="+mj-lt"/>
                <a:cs typeface="+mj-lt"/>
              </a:rPr>
              <a:t>Fine-tuning</a:t>
            </a:r>
            <a:r>
              <a:rPr lang="fi-FI" sz="4000">
                <a:solidFill>
                  <a:schemeClr val="accent1"/>
                </a:solidFill>
                <a:latin typeface="Abadi"/>
                <a:ea typeface="+mj-lt"/>
                <a:cs typeface="+mj-lt"/>
              </a:rPr>
              <a:t> of </a:t>
            </a:r>
            <a:r>
              <a:rPr lang="fi-FI" sz="4000" err="1">
                <a:solidFill>
                  <a:schemeClr val="accent1"/>
                </a:solidFill>
                <a:latin typeface="Abadi"/>
                <a:ea typeface="+mj-lt"/>
                <a:cs typeface="+mj-lt"/>
              </a:rPr>
              <a:t>method_ad</a:t>
            </a:r>
            <a:endParaRPr lang="en-US">
              <a:solidFill>
                <a:schemeClr val="accent1"/>
              </a:solidFill>
              <a:latin typeface="Abadi"/>
            </a:endParaRP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C66D504-E257-CA44-A02D-AC71D14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 smtClean="0"/>
              <a:pPr>
                <a:spcAft>
                  <a:spcPts val="600"/>
                </a:spcAft>
              </a:pPr>
              <a:t>8</a:t>
            </a:fld>
            <a:endParaRPr lang="fi-FI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EBAADF9-8ADB-B14F-A7EE-D2AE7A09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8674895" cy="285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200" dirty="0">
                <a:latin typeface="Abadi"/>
                <a:ea typeface="+mn-lt"/>
                <a:cs typeface="+mn-lt"/>
              </a:rPr>
              <a:t>If </a:t>
            </a:r>
            <a:r>
              <a:rPr lang="fi-FI" sz="2200" dirty="0" err="1">
                <a:latin typeface="Abadi"/>
                <a:ea typeface="+mn-lt"/>
                <a:cs typeface="+mn-lt"/>
              </a:rPr>
              <a:t>we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had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more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time</a:t>
            </a:r>
            <a:r>
              <a:rPr lang="fi-FI" sz="2200" dirty="0">
                <a:latin typeface="Abadi"/>
                <a:ea typeface="+mn-lt"/>
                <a:cs typeface="+mn-lt"/>
              </a:rPr>
              <a:t> for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this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project</a:t>
            </a:r>
            <a:r>
              <a:rPr lang="fi-FI" sz="2200" dirty="0">
                <a:latin typeface="Abadi"/>
                <a:ea typeface="+mn-lt"/>
                <a:cs typeface="+mn-lt"/>
              </a:rPr>
              <a:t>, </a:t>
            </a:r>
            <a:r>
              <a:rPr lang="fi-FI" sz="2200" dirty="0" err="1">
                <a:latin typeface="Abadi"/>
                <a:ea typeface="+mn-lt"/>
                <a:cs typeface="+mn-lt"/>
              </a:rPr>
              <a:t>we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could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study</a:t>
            </a:r>
            <a:r>
              <a:rPr lang="fi-FI" sz="2200" dirty="0">
                <a:latin typeface="Abadi"/>
                <a:ea typeface="+mn-lt"/>
                <a:cs typeface="+mn-lt"/>
              </a:rPr>
              <a:t> in </a:t>
            </a:r>
            <a:r>
              <a:rPr lang="fi-FI" sz="2200" dirty="0" err="1">
                <a:latin typeface="Abadi"/>
                <a:ea typeface="+mn-lt"/>
                <a:cs typeface="+mn-lt"/>
              </a:rPr>
              <a:t>more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detail</a:t>
            </a:r>
            <a:r>
              <a:rPr lang="fi-FI" sz="2200" dirty="0">
                <a:latin typeface="Abadi"/>
                <a:ea typeface="+mn-lt"/>
                <a:cs typeface="+mn-lt"/>
              </a:rPr>
              <a:t>   </a:t>
            </a:r>
            <a:r>
              <a:rPr lang="fi-FI" sz="2200" dirty="0" err="1">
                <a:latin typeface="Abadi"/>
                <a:ea typeface="+mn-lt"/>
                <a:cs typeface="+mn-lt"/>
              </a:rPr>
              <a:t>how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different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i="1" dirty="0">
                <a:latin typeface="Abadi"/>
                <a:ea typeface="+mn-lt"/>
                <a:cs typeface="+mn-lt"/>
              </a:rPr>
              <a:t>a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values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affect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result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fi-FI" sz="2200" dirty="0">
              <a:latin typeface="Abadi"/>
              <a:ea typeface="+mn-lt"/>
              <a:cs typeface="+mn-lt"/>
            </a:endParaRPr>
          </a:p>
          <a:p>
            <a:r>
              <a:rPr lang="fi-FI" sz="2200" dirty="0" err="1">
                <a:latin typeface="Abadi"/>
                <a:ea typeface="+mn-lt"/>
                <a:cs typeface="+mn-lt"/>
              </a:rPr>
              <a:t>Now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we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know</a:t>
            </a:r>
            <a:r>
              <a:rPr lang="fi-FI" sz="2200" dirty="0">
                <a:latin typeface="Abadi"/>
                <a:ea typeface="+mn-lt"/>
                <a:cs typeface="+mn-lt"/>
              </a:rPr>
              <a:t>,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that</a:t>
            </a:r>
            <a:r>
              <a:rPr lang="fi-FI" sz="2200" dirty="0">
                <a:latin typeface="Abadi"/>
                <a:ea typeface="+mn-lt"/>
                <a:cs typeface="+mn-lt"/>
              </a:rPr>
              <a:t> it </a:t>
            </a:r>
            <a:r>
              <a:rPr lang="fi-FI" sz="2200" dirty="0" err="1">
                <a:latin typeface="Abadi"/>
                <a:ea typeface="+mn-lt"/>
                <a:cs typeface="+mn-lt"/>
              </a:rPr>
              <a:t>should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be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tested</a:t>
            </a:r>
            <a:r>
              <a:rPr lang="fi-FI" sz="2200" dirty="0">
                <a:latin typeface="Abadi"/>
                <a:ea typeface="+mn-lt"/>
                <a:cs typeface="+mn-lt"/>
              </a:rPr>
              <a:t> on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group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with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highest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possible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disagreement</a:t>
            </a:r>
            <a:r>
              <a:rPr lang="fi-FI" sz="2200" dirty="0">
                <a:latin typeface="Abadi"/>
                <a:ea typeface="+mn-lt"/>
                <a:cs typeface="+mn-lt"/>
              </a:rPr>
              <a:t> to </a:t>
            </a:r>
            <a:r>
              <a:rPr lang="fi-FI" sz="2200" dirty="0" err="1">
                <a:latin typeface="Abadi"/>
                <a:ea typeface="+mn-lt"/>
                <a:cs typeface="+mn-lt"/>
              </a:rPr>
              <a:t>find</a:t>
            </a:r>
            <a:r>
              <a:rPr lang="fi-FI" sz="2200" dirty="0">
                <a:latin typeface="Abadi"/>
                <a:ea typeface="+mn-lt"/>
                <a:cs typeface="+mn-lt"/>
              </a:rPr>
              <a:t> out </a:t>
            </a:r>
            <a:r>
              <a:rPr lang="fi-FI" sz="2200" dirty="0" err="1">
                <a:latin typeface="Abadi"/>
                <a:ea typeface="+mn-lt"/>
                <a:cs typeface="+mn-lt"/>
              </a:rPr>
              <a:t>what</a:t>
            </a:r>
            <a:r>
              <a:rPr lang="fi-FI" sz="2200" dirty="0">
                <a:latin typeface="Abadi"/>
                <a:ea typeface="+mn-lt"/>
                <a:cs typeface="+mn-lt"/>
              </a:rPr>
              <a:t> is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the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highest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i="1" dirty="0">
                <a:latin typeface="Abadi"/>
                <a:ea typeface="+mn-lt"/>
                <a:cs typeface="+mn-lt"/>
              </a:rPr>
              <a:t>a</a:t>
            </a:r>
            <a:r>
              <a:rPr lang="fi-FI" sz="2200" dirty="0">
                <a:latin typeface="Abadi"/>
                <a:ea typeface="+mn-lt"/>
                <a:cs typeface="+mn-lt"/>
              </a:rPr>
              <a:t> </a:t>
            </a:r>
            <a:r>
              <a:rPr lang="fi-FI" sz="2200" dirty="0" err="1">
                <a:latin typeface="Abadi"/>
                <a:ea typeface="+mn-lt"/>
                <a:cs typeface="+mn-lt"/>
              </a:rPr>
              <a:t>that</a:t>
            </a:r>
            <a:r>
              <a:rPr lang="fi-FI" sz="2200" dirty="0">
                <a:latin typeface="Abadi"/>
                <a:ea typeface="+mn-lt"/>
                <a:cs typeface="+mn-lt"/>
              </a:rPr>
              <a:t> is        </a:t>
            </a:r>
            <a:r>
              <a:rPr lang="fi-FI" sz="2200" dirty="0" err="1">
                <a:latin typeface="Abadi"/>
                <a:ea typeface="+mn-lt"/>
                <a:cs typeface="+mn-lt"/>
              </a:rPr>
              <a:t>acceptable</a:t>
            </a:r>
            <a:endParaRPr lang="fi-FI" sz="2200" dirty="0">
              <a:latin typeface="Abadi"/>
              <a:ea typeface="+mn-lt"/>
              <a:cs typeface="+mn-lt"/>
            </a:endParaRPr>
          </a:p>
          <a:p>
            <a:endParaRPr lang="fi-FI" sz="2200" dirty="0">
              <a:latin typeface="Abadi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fi-FI" sz="2200" dirty="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777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CBD24C-3EFA-2643-A2D3-B0B2077A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" y="712269"/>
            <a:ext cx="3789168" cy="5511556"/>
          </a:xfrm>
        </p:spPr>
        <p:txBody>
          <a:bodyPr>
            <a:normAutofit/>
          </a:bodyPr>
          <a:lstStyle/>
          <a:p>
            <a:r>
              <a:rPr lang="fi-FI" err="1">
                <a:solidFill>
                  <a:srgbClr val="FFFFFF"/>
                </a:solidFill>
                <a:latin typeface="Abadi"/>
              </a:rPr>
              <a:t>Assignment</a:t>
            </a:r>
            <a:r>
              <a:rPr lang="fi-FI">
                <a:solidFill>
                  <a:srgbClr val="FFFFFF"/>
                </a:solidFill>
                <a:latin typeface="Abadi"/>
              </a:rPr>
              <a:t>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B114081-A6EC-E340-B154-EF78F3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F5472-FC1B-8B42-8003-46611DBD8445}" type="slidenum">
              <a:rPr lang="fi-FI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fi-FI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2A6632C-CD77-437E-AABB-CF87A243E12A}"/>
              </a:ext>
            </a:extLst>
          </p:cNvPr>
          <p:cNvSpPr txBox="1"/>
          <p:nvPr/>
        </p:nvSpPr>
        <p:spPr>
          <a:xfrm>
            <a:off x="5235498" y="1992351"/>
            <a:ext cx="6692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>
                <a:solidFill>
                  <a:srgbClr val="444444"/>
                </a:solidFill>
                <a:latin typeface="Abadi"/>
              </a:rPr>
              <a:t>The task was to design our own method for producing sequential recommendations for the group</a:t>
            </a:r>
            <a:r>
              <a:rPr lang="en-US">
                <a:solidFill>
                  <a:srgbClr val="444444"/>
                </a:solidFill>
                <a:latin typeface="Abadi"/>
              </a:rPr>
              <a:t>​</a:t>
            </a:r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D29ED5A-294E-4BCF-A1DD-B97E80B99AA4}"/>
              </a:ext>
            </a:extLst>
          </p:cNvPr>
          <p:cNvSpPr txBox="1"/>
          <p:nvPr/>
        </p:nvSpPr>
        <p:spPr>
          <a:xfrm>
            <a:off x="5235498" y="3098180"/>
            <a:ext cx="6618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>
                <a:solidFill>
                  <a:srgbClr val="444444"/>
                </a:solidFill>
                <a:latin typeface="Abadi"/>
              </a:rPr>
              <a:t>Taking advantage of our method in assignment 2</a:t>
            </a:r>
            <a:r>
              <a:rPr lang="en-US">
                <a:solidFill>
                  <a:srgbClr val="444444"/>
                </a:solidFill>
                <a:latin typeface="Abadi"/>
              </a:rPr>
              <a:t>​</a:t>
            </a:r>
            <a:r>
              <a:rPr lang="en-US">
                <a:latin typeface="Abadi"/>
              </a:rPr>
              <a:t>​</a:t>
            </a:r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4B79A84-CB77-4078-8719-EB1021E21D90}"/>
              </a:ext>
            </a:extLst>
          </p:cNvPr>
          <p:cNvSpPr txBox="1"/>
          <p:nvPr/>
        </p:nvSpPr>
        <p:spPr>
          <a:xfrm>
            <a:off x="5235498" y="3962400"/>
            <a:ext cx="68412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>
                <a:solidFill>
                  <a:srgbClr val="444444"/>
                </a:solidFill>
                <a:latin typeface="Abadi"/>
              </a:rPr>
              <a:t>We should formulate five sequences for the group, four movies per each iteration</a:t>
            </a:r>
            <a:r>
              <a:rPr lang="en-US">
                <a:solidFill>
                  <a:srgbClr val="444444"/>
                </a:solidFill>
                <a:latin typeface="Abad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744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Office-teema</vt:lpstr>
      <vt:lpstr> Recommender Systems For Group of Users  (Instead of Individual Users)</vt:lpstr>
      <vt:lpstr>Assignment 2</vt:lpstr>
      <vt:lpstr>The practical side</vt:lpstr>
      <vt:lpstr>PowerPoint Presentation</vt:lpstr>
      <vt:lpstr>How to measure disagreement</vt:lpstr>
      <vt:lpstr>Method_AD</vt:lpstr>
      <vt:lpstr>Result of Method_AD</vt:lpstr>
      <vt:lpstr>Fine-tuning of method_ad</vt:lpstr>
      <vt:lpstr>Assignment 3</vt:lpstr>
      <vt:lpstr>Modifying  Sequential  Hybrid  Aggregation </vt:lpstr>
      <vt:lpstr>Motivation&amp;Main goals of the approach</vt:lpstr>
      <vt:lpstr>Assumptions</vt:lpstr>
      <vt:lpstr>Algorithm for one iteration</vt:lpstr>
      <vt:lpstr>The first 4 iterations</vt:lpstr>
      <vt:lpstr>Experiment with 5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2 and 3 Recommender Systems course</dc:title>
  <dc:creator>Anna Myöhänen (TAU)</dc:creator>
  <cp:lastModifiedBy>Anna Myöhänen (TAU)</cp:lastModifiedBy>
  <cp:revision>72</cp:revision>
  <dcterms:created xsi:type="dcterms:W3CDTF">2020-11-24T12:09:46Z</dcterms:created>
  <dcterms:modified xsi:type="dcterms:W3CDTF">2021-01-07T12:39:33Z</dcterms:modified>
</cp:coreProperties>
</file>