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79001C-C904-49A2-AF0F-9535FA6273E7}" v="14" dt="2023-05-19T14:02:36.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ịnh cường" userId="0f81a95d530e55f0" providerId="LiveId" clId="{D979001C-C904-49A2-AF0F-9535FA6273E7}"/>
    <pc:docChg chg="modSld">
      <pc:chgData name="thịnh cường" userId="0f81a95d530e55f0" providerId="LiveId" clId="{D979001C-C904-49A2-AF0F-9535FA6273E7}" dt="2023-05-19T14:02:36.066" v="20"/>
      <pc:docMkLst>
        <pc:docMk/>
      </pc:docMkLst>
      <pc:sldChg chg="modSp mod">
        <pc:chgData name="thịnh cường" userId="0f81a95d530e55f0" providerId="LiveId" clId="{D979001C-C904-49A2-AF0F-9535FA6273E7}" dt="2023-05-19T14:01:22.004" v="1" actId="113"/>
        <pc:sldMkLst>
          <pc:docMk/>
          <pc:sldMk cId="2416664914" sldId="261"/>
        </pc:sldMkLst>
        <pc:spChg chg="mod">
          <ac:chgData name="thịnh cường" userId="0f81a95d530e55f0" providerId="LiveId" clId="{D979001C-C904-49A2-AF0F-9535FA6273E7}" dt="2023-05-19T14:01:18.914" v="0" actId="113"/>
          <ac:spMkLst>
            <pc:docMk/>
            <pc:sldMk cId="2416664914" sldId="261"/>
            <ac:spMk id="3" creationId="{7558E850-88A0-4355-3963-90634966758B}"/>
          </ac:spMkLst>
        </pc:spChg>
        <pc:spChg chg="mod">
          <ac:chgData name="thịnh cường" userId="0f81a95d530e55f0" providerId="LiveId" clId="{D979001C-C904-49A2-AF0F-9535FA6273E7}" dt="2023-05-19T14:01:22.004" v="1" actId="113"/>
          <ac:spMkLst>
            <pc:docMk/>
            <pc:sldMk cId="2416664914" sldId="261"/>
            <ac:spMk id="4" creationId="{406B97A5-D16B-6F39-BFCF-6B87125533D9}"/>
          </ac:spMkLst>
        </pc:spChg>
      </pc:sldChg>
      <pc:sldChg chg="modSp mod">
        <pc:chgData name="thịnh cường" userId="0f81a95d530e55f0" providerId="LiveId" clId="{D979001C-C904-49A2-AF0F-9535FA6273E7}" dt="2023-05-19T14:01:55.204" v="4" actId="14100"/>
        <pc:sldMkLst>
          <pc:docMk/>
          <pc:sldMk cId="3031632511" sldId="262"/>
        </pc:sldMkLst>
        <pc:graphicFrameChg chg="mod modGraphic">
          <ac:chgData name="thịnh cường" userId="0f81a95d530e55f0" providerId="LiveId" clId="{D979001C-C904-49A2-AF0F-9535FA6273E7}" dt="2023-05-19T14:01:55.204" v="4" actId="14100"/>
          <ac:graphicFrameMkLst>
            <pc:docMk/>
            <pc:sldMk cId="3031632511" sldId="262"/>
            <ac:graphicFrameMk id="3" creationId="{87C4691D-4971-7C8E-5011-BE365DAB0AC6}"/>
          </ac:graphicFrameMkLst>
        </pc:graphicFrameChg>
      </pc:sldChg>
      <pc:sldChg chg="modSp mod">
        <pc:chgData name="thịnh cường" userId="0f81a95d530e55f0" providerId="LiveId" clId="{D979001C-C904-49A2-AF0F-9535FA6273E7}" dt="2023-05-19T14:02:11.451" v="6" actId="14734"/>
        <pc:sldMkLst>
          <pc:docMk/>
          <pc:sldMk cId="2497625148" sldId="263"/>
        </pc:sldMkLst>
        <pc:graphicFrameChg chg="mod modGraphic">
          <ac:chgData name="thịnh cường" userId="0f81a95d530e55f0" providerId="LiveId" clId="{D979001C-C904-49A2-AF0F-9535FA6273E7}" dt="2023-05-19T14:02:11.451" v="6" actId="14734"/>
          <ac:graphicFrameMkLst>
            <pc:docMk/>
            <pc:sldMk cId="2497625148" sldId="263"/>
            <ac:graphicFrameMk id="3" creationId="{31303B08-ADFF-A59E-E7DA-835515B8FC46}"/>
          </ac:graphicFrameMkLst>
        </pc:graphicFrameChg>
      </pc:sldChg>
      <pc:sldChg chg="modSp">
        <pc:chgData name="thịnh cường" userId="0f81a95d530e55f0" providerId="LiveId" clId="{D979001C-C904-49A2-AF0F-9535FA6273E7}" dt="2023-05-19T14:02:36.066" v="20"/>
        <pc:sldMkLst>
          <pc:docMk/>
          <pc:sldMk cId="2795027935" sldId="266"/>
        </pc:sldMkLst>
        <pc:graphicFrameChg chg="mod">
          <ac:chgData name="thịnh cường" userId="0f81a95d530e55f0" providerId="LiveId" clId="{D979001C-C904-49A2-AF0F-9535FA6273E7}" dt="2023-05-19T14:02:36.066" v="20"/>
          <ac:graphicFrameMkLst>
            <pc:docMk/>
            <pc:sldMk cId="2795027935" sldId="266"/>
            <ac:graphicFrameMk id="5" creationId="{0F8D8C94-E951-0875-CDF5-C09B8051299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3746C-1E52-416E-8B5D-082915E460D7}"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87BD9CA8-6396-43FB-B7D4-A97D41436C9C}">
      <dgm:prSet/>
      <dgm:spPr/>
      <dgm:t>
        <a:bodyPr/>
        <a:lstStyle/>
        <a:p>
          <a:r>
            <a:rPr lang="vi-VN">
              <a:latin typeface="Times New Roman" panose="02020603050405020304" pitchFamily="18" charset="0"/>
              <a:cs typeface="Times New Roman" panose="02020603050405020304" pitchFamily="18" charset="0"/>
            </a:rPr>
            <a:t>Xây dưng lịch trình dự án chính xác</a:t>
          </a:r>
          <a:endParaRPr lang="en-US">
            <a:latin typeface="Times New Roman" panose="02020603050405020304" pitchFamily="18" charset="0"/>
            <a:cs typeface="Times New Roman" panose="02020603050405020304" pitchFamily="18" charset="0"/>
          </a:endParaRPr>
        </a:p>
      </dgm:t>
    </dgm:pt>
    <dgm:pt modelId="{E2E51026-FB5E-49D7-9EB6-A6A71A4B2C4B}" type="parTrans" cxnId="{19CFE6F1-8B78-4CCD-B7BB-7AE9C01FB0E7}">
      <dgm:prSet/>
      <dgm:spPr/>
      <dgm:t>
        <a:bodyPr/>
        <a:lstStyle/>
        <a:p>
          <a:endParaRPr lang="en-US"/>
        </a:p>
      </dgm:t>
    </dgm:pt>
    <dgm:pt modelId="{3BC133DA-CC81-4DB5-BD24-F93DC4157AB8}" type="sibTrans" cxnId="{19CFE6F1-8B78-4CCD-B7BB-7AE9C01FB0E7}">
      <dgm:prSet/>
      <dgm:spPr/>
      <dgm:t>
        <a:bodyPr/>
        <a:lstStyle/>
        <a:p>
          <a:endParaRPr lang="en-US"/>
        </a:p>
      </dgm:t>
    </dgm:pt>
    <dgm:pt modelId="{5AEF260E-9079-4626-BE64-CB8C16C76287}">
      <dgm:prSet/>
      <dgm:spPr/>
      <dgm:t>
        <a:bodyPr/>
        <a:lstStyle/>
        <a:p>
          <a:r>
            <a:rPr lang="vi-VN">
              <a:latin typeface="Times New Roman" panose="02020603050405020304" pitchFamily="18" charset="0"/>
              <a:cs typeface="Times New Roman" panose="02020603050405020304" pitchFamily="18" charset="0"/>
            </a:rPr>
            <a:t>Quy trình kiểm tra tiến độ thường xuyên</a:t>
          </a:r>
          <a:endParaRPr lang="en-US">
            <a:latin typeface="Times New Roman" panose="02020603050405020304" pitchFamily="18" charset="0"/>
            <a:cs typeface="Times New Roman" panose="02020603050405020304" pitchFamily="18" charset="0"/>
          </a:endParaRPr>
        </a:p>
      </dgm:t>
    </dgm:pt>
    <dgm:pt modelId="{6F108F5A-13F6-4355-AB93-829EFB029C6A}" type="parTrans" cxnId="{F01FE618-7022-41C4-9ECB-BA3CA93D22B4}">
      <dgm:prSet/>
      <dgm:spPr/>
      <dgm:t>
        <a:bodyPr/>
        <a:lstStyle/>
        <a:p>
          <a:endParaRPr lang="en-US"/>
        </a:p>
      </dgm:t>
    </dgm:pt>
    <dgm:pt modelId="{F26749EF-735C-4DCC-B99A-1E5065A90CEB}" type="sibTrans" cxnId="{F01FE618-7022-41C4-9ECB-BA3CA93D22B4}">
      <dgm:prSet/>
      <dgm:spPr/>
      <dgm:t>
        <a:bodyPr/>
        <a:lstStyle/>
        <a:p>
          <a:endParaRPr lang="en-US"/>
        </a:p>
      </dgm:t>
    </dgm:pt>
    <dgm:pt modelId="{20784FDB-6DBF-4050-BB3B-3CD7FF8F3E19}">
      <dgm:prSet/>
      <dgm:spPr/>
      <dgm:t>
        <a:bodyPr/>
        <a:lstStyle/>
        <a:p>
          <a:r>
            <a:rPr lang="vi-VN">
              <a:latin typeface="Times New Roman" panose="02020603050405020304" pitchFamily="18" charset="0"/>
              <a:cs typeface="Times New Roman" panose="02020603050405020304" pitchFamily="18" charset="0"/>
            </a:rPr>
            <a:t>Sử dụng phần mềm quản lý dự án</a:t>
          </a:r>
          <a:endParaRPr lang="en-US">
            <a:latin typeface="Times New Roman" panose="02020603050405020304" pitchFamily="18" charset="0"/>
            <a:cs typeface="Times New Roman" panose="02020603050405020304" pitchFamily="18" charset="0"/>
          </a:endParaRPr>
        </a:p>
      </dgm:t>
    </dgm:pt>
    <dgm:pt modelId="{3AAA9DF8-3FF6-47D5-ADFC-59A13270E9F2}" type="parTrans" cxnId="{779850C1-C353-4FB9-B7F8-B441CBB3EAC2}">
      <dgm:prSet/>
      <dgm:spPr/>
      <dgm:t>
        <a:bodyPr/>
        <a:lstStyle/>
        <a:p>
          <a:endParaRPr lang="en-US"/>
        </a:p>
      </dgm:t>
    </dgm:pt>
    <dgm:pt modelId="{058B7CB4-62E1-4CED-87DF-05EE64BFB15D}" type="sibTrans" cxnId="{779850C1-C353-4FB9-B7F8-B441CBB3EAC2}">
      <dgm:prSet/>
      <dgm:spPr/>
      <dgm:t>
        <a:bodyPr/>
        <a:lstStyle/>
        <a:p>
          <a:endParaRPr lang="en-US"/>
        </a:p>
      </dgm:t>
    </dgm:pt>
    <dgm:pt modelId="{E7B6B0DE-8842-416C-B7AE-079588D067B2}">
      <dgm:prSet/>
      <dgm:spPr/>
      <dgm:t>
        <a:bodyPr/>
        <a:lstStyle/>
        <a:p>
          <a:r>
            <a:rPr lang="vi-VN">
              <a:latin typeface="Times New Roman" panose="02020603050405020304" pitchFamily="18" charset="0"/>
              <a:cs typeface="Times New Roman" panose="02020603050405020304" pitchFamily="18" charset="0"/>
            </a:rPr>
            <a:t>Sử dụng biểu đồ gantt</a:t>
          </a:r>
          <a:endParaRPr lang="en-US">
            <a:latin typeface="Times New Roman" panose="02020603050405020304" pitchFamily="18" charset="0"/>
            <a:cs typeface="Times New Roman" panose="02020603050405020304" pitchFamily="18" charset="0"/>
          </a:endParaRPr>
        </a:p>
      </dgm:t>
    </dgm:pt>
    <dgm:pt modelId="{DD9084C7-DF13-4117-9AF8-8D1468359544}" type="parTrans" cxnId="{3388CF57-E7CF-42DD-A5B5-18DED9D98C8B}">
      <dgm:prSet/>
      <dgm:spPr/>
      <dgm:t>
        <a:bodyPr/>
        <a:lstStyle/>
        <a:p>
          <a:endParaRPr lang="en-US"/>
        </a:p>
      </dgm:t>
    </dgm:pt>
    <dgm:pt modelId="{C132E5BC-F2E7-47EA-BE11-59A10E30AE7E}" type="sibTrans" cxnId="{3388CF57-E7CF-42DD-A5B5-18DED9D98C8B}">
      <dgm:prSet/>
      <dgm:spPr/>
      <dgm:t>
        <a:bodyPr/>
        <a:lstStyle/>
        <a:p>
          <a:endParaRPr lang="en-US"/>
        </a:p>
      </dgm:t>
    </dgm:pt>
    <dgm:pt modelId="{6CD6E252-B650-448F-8F3D-5DEB547F5B2B}">
      <dgm:prSet/>
      <dgm:spPr/>
      <dgm:t>
        <a:bodyPr/>
        <a:lstStyle/>
        <a:p>
          <a:r>
            <a:rPr lang="vi-VN">
              <a:latin typeface="Times New Roman" panose="02020603050405020304" pitchFamily="18" charset="0"/>
              <a:cs typeface="Times New Roman" panose="02020603050405020304" pitchFamily="18" charset="0"/>
            </a:rPr>
            <a:t>Thường xuyên báo cáo tiến độ cho các bên liên quan</a:t>
          </a:r>
          <a:endParaRPr lang="en-US">
            <a:latin typeface="Times New Roman" panose="02020603050405020304" pitchFamily="18" charset="0"/>
            <a:cs typeface="Times New Roman" panose="02020603050405020304" pitchFamily="18" charset="0"/>
          </a:endParaRPr>
        </a:p>
      </dgm:t>
    </dgm:pt>
    <dgm:pt modelId="{BBF4969A-48FE-4E31-9494-D7D370136E7B}" type="parTrans" cxnId="{3D988E5A-D1F6-4FFF-8C11-F93A5CD61F2F}">
      <dgm:prSet/>
      <dgm:spPr/>
      <dgm:t>
        <a:bodyPr/>
        <a:lstStyle/>
        <a:p>
          <a:endParaRPr lang="en-US"/>
        </a:p>
      </dgm:t>
    </dgm:pt>
    <dgm:pt modelId="{7215BB11-4D76-45C2-A093-4B91CA2861E0}" type="sibTrans" cxnId="{3D988E5A-D1F6-4FFF-8C11-F93A5CD61F2F}">
      <dgm:prSet/>
      <dgm:spPr/>
      <dgm:t>
        <a:bodyPr/>
        <a:lstStyle/>
        <a:p>
          <a:endParaRPr lang="en-US"/>
        </a:p>
      </dgm:t>
    </dgm:pt>
    <dgm:pt modelId="{2F389B19-B25A-4E51-9707-E414348700CE}" type="pres">
      <dgm:prSet presAssocID="{1643746C-1E52-416E-8B5D-082915E460D7}" presName="vert0" presStyleCnt="0">
        <dgm:presLayoutVars>
          <dgm:dir/>
          <dgm:animOne val="branch"/>
          <dgm:animLvl val="lvl"/>
        </dgm:presLayoutVars>
      </dgm:prSet>
      <dgm:spPr/>
    </dgm:pt>
    <dgm:pt modelId="{F942A86F-D1D6-41C1-98FB-87A71712A586}" type="pres">
      <dgm:prSet presAssocID="{87BD9CA8-6396-43FB-B7D4-A97D41436C9C}" presName="thickLine" presStyleLbl="alignNode1" presStyleIdx="0" presStyleCnt="5"/>
      <dgm:spPr/>
    </dgm:pt>
    <dgm:pt modelId="{A3BE41C0-0486-4134-A0B2-318AEBA3D227}" type="pres">
      <dgm:prSet presAssocID="{87BD9CA8-6396-43FB-B7D4-A97D41436C9C}" presName="horz1" presStyleCnt="0"/>
      <dgm:spPr/>
    </dgm:pt>
    <dgm:pt modelId="{A8448ABC-BF34-4794-9C74-E5DA1FEC62FB}" type="pres">
      <dgm:prSet presAssocID="{87BD9CA8-6396-43FB-B7D4-A97D41436C9C}" presName="tx1" presStyleLbl="revTx" presStyleIdx="0" presStyleCnt="5"/>
      <dgm:spPr/>
    </dgm:pt>
    <dgm:pt modelId="{5FD86E20-C52F-4007-B92C-D8B23B0E48B5}" type="pres">
      <dgm:prSet presAssocID="{87BD9CA8-6396-43FB-B7D4-A97D41436C9C}" presName="vert1" presStyleCnt="0"/>
      <dgm:spPr/>
    </dgm:pt>
    <dgm:pt modelId="{7CA0EE16-3ECB-40A9-BF6E-318F18504E4C}" type="pres">
      <dgm:prSet presAssocID="{5AEF260E-9079-4626-BE64-CB8C16C76287}" presName="thickLine" presStyleLbl="alignNode1" presStyleIdx="1" presStyleCnt="5"/>
      <dgm:spPr/>
    </dgm:pt>
    <dgm:pt modelId="{D52E3C36-5A40-434A-B140-DC276C25B01B}" type="pres">
      <dgm:prSet presAssocID="{5AEF260E-9079-4626-BE64-CB8C16C76287}" presName="horz1" presStyleCnt="0"/>
      <dgm:spPr/>
    </dgm:pt>
    <dgm:pt modelId="{BF4D02A6-C5AC-4363-9204-D7AE31D313B8}" type="pres">
      <dgm:prSet presAssocID="{5AEF260E-9079-4626-BE64-CB8C16C76287}" presName="tx1" presStyleLbl="revTx" presStyleIdx="1" presStyleCnt="5"/>
      <dgm:spPr/>
    </dgm:pt>
    <dgm:pt modelId="{EA98FB2A-CB85-4D66-95FD-FF1BB3C7304B}" type="pres">
      <dgm:prSet presAssocID="{5AEF260E-9079-4626-BE64-CB8C16C76287}" presName="vert1" presStyleCnt="0"/>
      <dgm:spPr/>
    </dgm:pt>
    <dgm:pt modelId="{C25B90A4-C17D-4AA2-AE61-2591E6F5A978}" type="pres">
      <dgm:prSet presAssocID="{20784FDB-6DBF-4050-BB3B-3CD7FF8F3E19}" presName="thickLine" presStyleLbl="alignNode1" presStyleIdx="2" presStyleCnt="5"/>
      <dgm:spPr/>
    </dgm:pt>
    <dgm:pt modelId="{6DE6B5DE-1587-4C88-A308-90BE07B01D9B}" type="pres">
      <dgm:prSet presAssocID="{20784FDB-6DBF-4050-BB3B-3CD7FF8F3E19}" presName="horz1" presStyleCnt="0"/>
      <dgm:spPr/>
    </dgm:pt>
    <dgm:pt modelId="{330915B4-D585-4862-BDE2-5AC041BCAA9D}" type="pres">
      <dgm:prSet presAssocID="{20784FDB-6DBF-4050-BB3B-3CD7FF8F3E19}" presName="tx1" presStyleLbl="revTx" presStyleIdx="2" presStyleCnt="5"/>
      <dgm:spPr/>
    </dgm:pt>
    <dgm:pt modelId="{44F6B490-F3C0-42FE-ABB3-65ACC7CA4290}" type="pres">
      <dgm:prSet presAssocID="{20784FDB-6DBF-4050-BB3B-3CD7FF8F3E19}" presName="vert1" presStyleCnt="0"/>
      <dgm:spPr/>
    </dgm:pt>
    <dgm:pt modelId="{5C58235E-E4E1-4B4C-8B0B-D519D83FFE7C}" type="pres">
      <dgm:prSet presAssocID="{E7B6B0DE-8842-416C-B7AE-079588D067B2}" presName="thickLine" presStyleLbl="alignNode1" presStyleIdx="3" presStyleCnt="5"/>
      <dgm:spPr/>
    </dgm:pt>
    <dgm:pt modelId="{22E6CC5C-BC3E-485F-96F3-65DA6417241C}" type="pres">
      <dgm:prSet presAssocID="{E7B6B0DE-8842-416C-B7AE-079588D067B2}" presName="horz1" presStyleCnt="0"/>
      <dgm:spPr/>
    </dgm:pt>
    <dgm:pt modelId="{94FEF40F-95A9-4A2C-84B7-279453077ECB}" type="pres">
      <dgm:prSet presAssocID="{E7B6B0DE-8842-416C-B7AE-079588D067B2}" presName="tx1" presStyleLbl="revTx" presStyleIdx="3" presStyleCnt="5"/>
      <dgm:spPr/>
    </dgm:pt>
    <dgm:pt modelId="{D66918FD-DB1E-4E19-BE45-658667440D23}" type="pres">
      <dgm:prSet presAssocID="{E7B6B0DE-8842-416C-B7AE-079588D067B2}" presName="vert1" presStyleCnt="0"/>
      <dgm:spPr/>
    </dgm:pt>
    <dgm:pt modelId="{CC7041BF-1439-4899-BBD5-4A9544CF9438}" type="pres">
      <dgm:prSet presAssocID="{6CD6E252-B650-448F-8F3D-5DEB547F5B2B}" presName="thickLine" presStyleLbl="alignNode1" presStyleIdx="4" presStyleCnt="5"/>
      <dgm:spPr/>
    </dgm:pt>
    <dgm:pt modelId="{3BAAD09A-C97E-4145-B46D-6B0DDF294016}" type="pres">
      <dgm:prSet presAssocID="{6CD6E252-B650-448F-8F3D-5DEB547F5B2B}" presName="horz1" presStyleCnt="0"/>
      <dgm:spPr/>
    </dgm:pt>
    <dgm:pt modelId="{E1D13598-08FD-49BC-A8E4-771190FF1DF0}" type="pres">
      <dgm:prSet presAssocID="{6CD6E252-B650-448F-8F3D-5DEB547F5B2B}" presName="tx1" presStyleLbl="revTx" presStyleIdx="4" presStyleCnt="5"/>
      <dgm:spPr/>
    </dgm:pt>
    <dgm:pt modelId="{3436B6B2-1053-41D3-A1B9-428C88EC1EAA}" type="pres">
      <dgm:prSet presAssocID="{6CD6E252-B650-448F-8F3D-5DEB547F5B2B}" presName="vert1" presStyleCnt="0"/>
      <dgm:spPr/>
    </dgm:pt>
  </dgm:ptLst>
  <dgm:cxnLst>
    <dgm:cxn modelId="{B71AD410-01D2-440E-9721-A81F6040A5C4}" type="presOf" srcId="{5AEF260E-9079-4626-BE64-CB8C16C76287}" destId="{BF4D02A6-C5AC-4363-9204-D7AE31D313B8}" srcOrd="0" destOrd="0" presId="urn:microsoft.com/office/officeart/2008/layout/LinedList"/>
    <dgm:cxn modelId="{F01FE618-7022-41C4-9ECB-BA3CA93D22B4}" srcId="{1643746C-1E52-416E-8B5D-082915E460D7}" destId="{5AEF260E-9079-4626-BE64-CB8C16C76287}" srcOrd="1" destOrd="0" parTransId="{6F108F5A-13F6-4355-AB93-829EFB029C6A}" sibTransId="{F26749EF-735C-4DCC-B99A-1E5065A90CEB}"/>
    <dgm:cxn modelId="{86103832-6FAD-4FFD-857E-1B338913ACC1}" type="presOf" srcId="{E7B6B0DE-8842-416C-B7AE-079588D067B2}" destId="{94FEF40F-95A9-4A2C-84B7-279453077ECB}" srcOrd="0" destOrd="0" presId="urn:microsoft.com/office/officeart/2008/layout/LinedList"/>
    <dgm:cxn modelId="{3388CF57-E7CF-42DD-A5B5-18DED9D98C8B}" srcId="{1643746C-1E52-416E-8B5D-082915E460D7}" destId="{E7B6B0DE-8842-416C-B7AE-079588D067B2}" srcOrd="3" destOrd="0" parTransId="{DD9084C7-DF13-4117-9AF8-8D1468359544}" sibTransId="{C132E5BC-F2E7-47EA-BE11-59A10E30AE7E}"/>
    <dgm:cxn modelId="{3D988E5A-D1F6-4FFF-8C11-F93A5CD61F2F}" srcId="{1643746C-1E52-416E-8B5D-082915E460D7}" destId="{6CD6E252-B650-448F-8F3D-5DEB547F5B2B}" srcOrd="4" destOrd="0" parTransId="{BBF4969A-48FE-4E31-9494-D7D370136E7B}" sibTransId="{7215BB11-4D76-45C2-A093-4B91CA2861E0}"/>
    <dgm:cxn modelId="{72951D94-7780-454B-9FDB-03C2C53E7EC5}" type="presOf" srcId="{6CD6E252-B650-448F-8F3D-5DEB547F5B2B}" destId="{E1D13598-08FD-49BC-A8E4-771190FF1DF0}" srcOrd="0" destOrd="0" presId="urn:microsoft.com/office/officeart/2008/layout/LinedList"/>
    <dgm:cxn modelId="{1861F89E-9624-4C74-AD7E-A72866E85B8F}" type="presOf" srcId="{87BD9CA8-6396-43FB-B7D4-A97D41436C9C}" destId="{A8448ABC-BF34-4794-9C74-E5DA1FEC62FB}" srcOrd="0" destOrd="0" presId="urn:microsoft.com/office/officeart/2008/layout/LinedList"/>
    <dgm:cxn modelId="{753BD79F-4320-4170-9CB8-5D7ADB511840}" type="presOf" srcId="{1643746C-1E52-416E-8B5D-082915E460D7}" destId="{2F389B19-B25A-4E51-9707-E414348700CE}" srcOrd="0" destOrd="0" presId="urn:microsoft.com/office/officeart/2008/layout/LinedList"/>
    <dgm:cxn modelId="{779850C1-C353-4FB9-B7F8-B441CBB3EAC2}" srcId="{1643746C-1E52-416E-8B5D-082915E460D7}" destId="{20784FDB-6DBF-4050-BB3B-3CD7FF8F3E19}" srcOrd="2" destOrd="0" parTransId="{3AAA9DF8-3FF6-47D5-ADFC-59A13270E9F2}" sibTransId="{058B7CB4-62E1-4CED-87DF-05EE64BFB15D}"/>
    <dgm:cxn modelId="{D39F2FD5-E65F-49D6-952B-AC75711669F5}" type="presOf" srcId="{20784FDB-6DBF-4050-BB3B-3CD7FF8F3E19}" destId="{330915B4-D585-4862-BDE2-5AC041BCAA9D}" srcOrd="0" destOrd="0" presId="urn:microsoft.com/office/officeart/2008/layout/LinedList"/>
    <dgm:cxn modelId="{19CFE6F1-8B78-4CCD-B7BB-7AE9C01FB0E7}" srcId="{1643746C-1E52-416E-8B5D-082915E460D7}" destId="{87BD9CA8-6396-43FB-B7D4-A97D41436C9C}" srcOrd="0" destOrd="0" parTransId="{E2E51026-FB5E-49D7-9EB6-A6A71A4B2C4B}" sibTransId="{3BC133DA-CC81-4DB5-BD24-F93DC4157AB8}"/>
    <dgm:cxn modelId="{51E99859-24FF-4094-917C-7278EEFC3CA4}" type="presParOf" srcId="{2F389B19-B25A-4E51-9707-E414348700CE}" destId="{F942A86F-D1D6-41C1-98FB-87A71712A586}" srcOrd="0" destOrd="0" presId="urn:microsoft.com/office/officeart/2008/layout/LinedList"/>
    <dgm:cxn modelId="{21A36980-8A34-4479-8BD0-6B3BE17E2E07}" type="presParOf" srcId="{2F389B19-B25A-4E51-9707-E414348700CE}" destId="{A3BE41C0-0486-4134-A0B2-318AEBA3D227}" srcOrd="1" destOrd="0" presId="urn:microsoft.com/office/officeart/2008/layout/LinedList"/>
    <dgm:cxn modelId="{60B596EA-C25D-4A4C-8E29-FAB2809BE771}" type="presParOf" srcId="{A3BE41C0-0486-4134-A0B2-318AEBA3D227}" destId="{A8448ABC-BF34-4794-9C74-E5DA1FEC62FB}" srcOrd="0" destOrd="0" presId="urn:microsoft.com/office/officeart/2008/layout/LinedList"/>
    <dgm:cxn modelId="{7C878BEC-D6EB-40B8-8C51-6882D28F4AB7}" type="presParOf" srcId="{A3BE41C0-0486-4134-A0B2-318AEBA3D227}" destId="{5FD86E20-C52F-4007-B92C-D8B23B0E48B5}" srcOrd="1" destOrd="0" presId="urn:microsoft.com/office/officeart/2008/layout/LinedList"/>
    <dgm:cxn modelId="{644EBAAE-B24C-41EA-BB8A-F5CE1EA8FF41}" type="presParOf" srcId="{2F389B19-B25A-4E51-9707-E414348700CE}" destId="{7CA0EE16-3ECB-40A9-BF6E-318F18504E4C}" srcOrd="2" destOrd="0" presId="urn:microsoft.com/office/officeart/2008/layout/LinedList"/>
    <dgm:cxn modelId="{55F0831E-31F8-4F0D-A506-5CD2C6BD8ECF}" type="presParOf" srcId="{2F389B19-B25A-4E51-9707-E414348700CE}" destId="{D52E3C36-5A40-434A-B140-DC276C25B01B}" srcOrd="3" destOrd="0" presId="urn:microsoft.com/office/officeart/2008/layout/LinedList"/>
    <dgm:cxn modelId="{220B4AEA-643E-4E6A-AEF7-E5E895DE813E}" type="presParOf" srcId="{D52E3C36-5A40-434A-B140-DC276C25B01B}" destId="{BF4D02A6-C5AC-4363-9204-D7AE31D313B8}" srcOrd="0" destOrd="0" presId="urn:microsoft.com/office/officeart/2008/layout/LinedList"/>
    <dgm:cxn modelId="{42E39DD4-050F-4500-9856-AD4F01A508C3}" type="presParOf" srcId="{D52E3C36-5A40-434A-B140-DC276C25B01B}" destId="{EA98FB2A-CB85-4D66-95FD-FF1BB3C7304B}" srcOrd="1" destOrd="0" presId="urn:microsoft.com/office/officeart/2008/layout/LinedList"/>
    <dgm:cxn modelId="{9BEB9AFE-24F4-4425-AB31-F110146CD5C1}" type="presParOf" srcId="{2F389B19-B25A-4E51-9707-E414348700CE}" destId="{C25B90A4-C17D-4AA2-AE61-2591E6F5A978}" srcOrd="4" destOrd="0" presId="urn:microsoft.com/office/officeart/2008/layout/LinedList"/>
    <dgm:cxn modelId="{461C4FC6-AB8B-46B7-9C50-9A87266D1B5A}" type="presParOf" srcId="{2F389B19-B25A-4E51-9707-E414348700CE}" destId="{6DE6B5DE-1587-4C88-A308-90BE07B01D9B}" srcOrd="5" destOrd="0" presId="urn:microsoft.com/office/officeart/2008/layout/LinedList"/>
    <dgm:cxn modelId="{CF70EA8D-F7A4-4586-B834-DBE53410767C}" type="presParOf" srcId="{6DE6B5DE-1587-4C88-A308-90BE07B01D9B}" destId="{330915B4-D585-4862-BDE2-5AC041BCAA9D}" srcOrd="0" destOrd="0" presId="urn:microsoft.com/office/officeart/2008/layout/LinedList"/>
    <dgm:cxn modelId="{22113F8B-4EDF-4D59-9679-528301BD0906}" type="presParOf" srcId="{6DE6B5DE-1587-4C88-A308-90BE07B01D9B}" destId="{44F6B490-F3C0-42FE-ABB3-65ACC7CA4290}" srcOrd="1" destOrd="0" presId="urn:microsoft.com/office/officeart/2008/layout/LinedList"/>
    <dgm:cxn modelId="{B87B63ED-49FB-494E-8B12-680036B99013}" type="presParOf" srcId="{2F389B19-B25A-4E51-9707-E414348700CE}" destId="{5C58235E-E4E1-4B4C-8B0B-D519D83FFE7C}" srcOrd="6" destOrd="0" presId="urn:microsoft.com/office/officeart/2008/layout/LinedList"/>
    <dgm:cxn modelId="{31F63AA6-F78B-4D60-A300-F796EF95196B}" type="presParOf" srcId="{2F389B19-B25A-4E51-9707-E414348700CE}" destId="{22E6CC5C-BC3E-485F-96F3-65DA6417241C}" srcOrd="7" destOrd="0" presId="urn:microsoft.com/office/officeart/2008/layout/LinedList"/>
    <dgm:cxn modelId="{2342D54C-34D9-4DCA-A2E1-CEF1E77D84E0}" type="presParOf" srcId="{22E6CC5C-BC3E-485F-96F3-65DA6417241C}" destId="{94FEF40F-95A9-4A2C-84B7-279453077ECB}" srcOrd="0" destOrd="0" presId="urn:microsoft.com/office/officeart/2008/layout/LinedList"/>
    <dgm:cxn modelId="{96DB083D-7500-40D6-849B-AEACC9DF0E84}" type="presParOf" srcId="{22E6CC5C-BC3E-485F-96F3-65DA6417241C}" destId="{D66918FD-DB1E-4E19-BE45-658667440D23}" srcOrd="1" destOrd="0" presId="urn:microsoft.com/office/officeart/2008/layout/LinedList"/>
    <dgm:cxn modelId="{28880E7F-EDD5-421B-B5E0-9C1B6A989B86}" type="presParOf" srcId="{2F389B19-B25A-4E51-9707-E414348700CE}" destId="{CC7041BF-1439-4899-BBD5-4A9544CF9438}" srcOrd="8" destOrd="0" presId="urn:microsoft.com/office/officeart/2008/layout/LinedList"/>
    <dgm:cxn modelId="{FE889D00-6D65-4430-B634-A7EAE38B167A}" type="presParOf" srcId="{2F389B19-B25A-4E51-9707-E414348700CE}" destId="{3BAAD09A-C97E-4145-B46D-6B0DDF294016}" srcOrd="9" destOrd="0" presId="urn:microsoft.com/office/officeart/2008/layout/LinedList"/>
    <dgm:cxn modelId="{65FAE20E-714B-4557-A856-345BB121D66C}" type="presParOf" srcId="{3BAAD09A-C97E-4145-B46D-6B0DDF294016}" destId="{E1D13598-08FD-49BC-A8E4-771190FF1DF0}" srcOrd="0" destOrd="0" presId="urn:microsoft.com/office/officeart/2008/layout/LinedList"/>
    <dgm:cxn modelId="{150B62A9-8423-45F8-AFEE-B675620AF15E}" type="presParOf" srcId="{3BAAD09A-C97E-4145-B46D-6B0DDF294016}" destId="{3436B6B2-1053-41D3-A1B9-428C88EC1E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2A86F-D1D6-41C1-98FB-87A71712A586}">
      <dsp:nvSpPr>
        <dsp:cNvPr id="0" name=""/>
        <dsp:cNvSpPr/>
      </dsp:nvSpPr>
      <dsp:spPr>
        <a:xfrm>
          <a:off x="0" y="405"/>
          <a:ext cx="592942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48ABC-BF34-4794-9C74-E5DA1FEC62FB}">
      <dsp:nvSpPr>
        <dsp:cNvPr id="0" name=""/>
        <dsp:cNvSpPr/>
      </dsp:nvSpPr>
      <dsp:spPr>
        <a:xfrm>
          <a:off x="0" y="405"/>
          <a:ext cx="5929422" cy="664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vi-VN" sz="2100" kern="1200">
              <a:latin typeface="Times New Roman" panose="02020603050405020304" pitchFamily="18" charset="0"/>
              <a:cs typeface="Times New Roman" panose="02020603050405020304" pitchFamily="18" charset="0"/>
            </a:rPr>
            <a:t>Xây dưng lịch trình dự án chính xác</a:t>
          </a:r>
          <a:endParaRPr lang="en-US" sz="2100" kern="1200">
            <a:latin typeface="Times New Roman" panose="02020603050405020304" pitchFamily="18" charset="0"/>
            <a:cs typeface="Times New Roman" panose="02020603050405020304" pitchFamily="18" charset="0"/>
          </a:endParaRPr>
        </a:p>
      </dsp:txBody>
      <dsp:txXfrm>
        <a:off x="0" y="405"/>
        <a:ext cx="5929422" cy="664281"/>
      </dsp:txXfrm>
    </dsp:sp>
    <dsp:sp modelId="{7CA0EE16-3ECB-40A9-BF6E-318F18504E4C}">
      <dsp:nvSpPr>
        <dsp:cNvPr id="0" name=""/>
        <dsp:cNvSpPr/>
      </dsp:nvSpPr>
      <dsp:spPr>
        <a:xfrm>
          <a:off x="0" y="664687"/>
          <a:ext cx="592942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D02A6-C5AC-4363-9204-D7AE31D313B8}">
      <dsp:nvSpPr>
        <dsp:cNvPr id="0" name=""/>
        <dsp:cNvSpPr/>
      </dsp:nvSpPr>
      <dsp:spPr>
        <a:xfrm>
          <a:off x="0" y="664687"/>
          <a:ext cx="5929422" cy="664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vi-VN" sz="2100" kern="1200">
              <a:latin typeface="Times New Roman" panose="02020603050405020304" pitchFamily="18" charset="0"/>
              <a:cs typeface="Times New Roman" panose="02020603050405020304" pitchFamily="18" charset="0"/>
            </a:rPr>
            <a:t>Quy trình kiểm tra tiến độ thường xuyên</a:t>
          </a:r>
          <a:endParaRPr lang="en-US" sz="2100" kern="1200">
            <a:latin typeface="Times New Roman" panose="02020603050405020304" pitchFamily="18" charset="0"/>
            <a:cs typeface="Times New Roman" panose="02020603050405020304" pitchFamily="18" charset="0"/>
          </a:endParaRPr>
        </a:p>
      </dsp:txBody>
      <dsp:txXfrm>
        <a:off x="0" y="664687"/>
        <a:ext cx="5929422" cy="664281"/>
      </dsp:txXfrm>
    </dsp:sp>
    <dsp:sp modelId="{C25B90A4-C17D-4AA2-AE61-2591E6F5A978}">
      <dsp:nvSpPr>
        <dsp:cNvPr id="0" name=""/>
        <dsp:cNvSpPr/>
      </dsp:nvSpPr>
      <dsp:spPr>
        <a:xfrm>
          <a:off x="0" y="1328968"/>
          <a:ext cx="592942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0915B4-D585-4862-BDE2-5AC041BCAA9D}">
      <dsp:nvSpPr>
        <dsp:cNvPr id="0" name=""/>
        <dsp:cNvSpPr/>
      </dsp:nvSpPr>
      <dsp:spPr>
        <a:xfrm>
          <a:off x="0" y="1328968"/>
          <a:ext cx="5929422" cy="664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vi-VN" sz="2100" kern="1200">
              <a:latin typeface="Times New Roman" panose="02020603050405020304" pitchFamily="18" charset="0"/>
              <a:cs typeface="Times New Roman" panose="02020603050405020304" pitchFamily="18" charset="0"/>
            </a:rPr>
            <a:t>Sử dụng phần mềm quản lý dự án</a:t>
          </a:r>
          <a:endParaRPr lang="en-US" sz="2100" kern="1200">
            <a:latin typeface="Times New Roman" panose="02020603050405020304" pitchFamily="18" charset="0"/>
            <a:cs typeface="Times New Roman" panose="02020603050405020304" pitchFamily="18" charset="0"/>
          </a:endParaRPr>
        </a:p>
      </dsp:txBody>
      <dsp:txXfrm>
        <a:off x="0" y="1328968"/>
        <a:ext cx="5929422" cy="664281"/>
      </dsp:txXfrm>
    </dsp:sp>
    <dsp:sp modelId="{5C58235E-E4E1-4B4C-8B0B-D519D83FFE7C}">
      <dsp:nvSpPr>
        <dsp:cNvPr id="0" name=""/>
        <dsp:cNvSpPr/>
      </dsp:nvSpPr>
      <dsp:spPr>
        <a:xfrm>
          <a:off x="0" y="1993250"/>
          <a:ext cx="592942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EF40F-95A9-4A2C-84B7-279453077ECB}">
      <dsp:nvSpPr>
        <dsp:cNvPr id="0" name=""/>
        <dsp:cNvSpPr/>
      </dsp:nvSpPr>
      <dsp:spPr>
        <a:xfrm>
          <a:off x="0" y="1993250"/>
          <a:ext cx="5929422" cy="664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vi-VN" sz="2100" kern="1200">
              <a:latin typeface="Times New Roman" panose="02020603050405020304" pitchFamily="18" charset="0"/>
              <a:cs typeface="Times New Roman" panose="02020603050405020304" pitchFamily="18" charset="0"/>
            </a:rPr>
            <a:t>Sử dụng biểu đồ gantt</a:t>
          </a:r>
          <a:endParaRPr lang="en-US" sz="2100" kern="1200">
            <a:latin typeface="Times New Roman" panose="02020603050405020304" pitchFamily="18" charset="0"/>
            <a:cs typeface="Times New Roman" panose="02020603050405020304" pitchFamily="18" charset="0"/>
          </a:endParaRPr>
        </a:p>
      </dsp:txBody>
      <dsp:txXfrm>
        <a:off x="0" y="1993250"/>
        <a:ext cx="5929422" cy="664281"/>
      </dsp:txXfrm>
    </dsp:sp>
    <dsp:sp modelId="{CC7041BF-1439-4899-BBD5-4A9544CF9438}">
      <dsp:nvSpPr>
        <dsp:cNvPr id="0" name=""/>
        <dsp:cNvSpPr/>
      </dsp:nvSpPr>
      <dsp:spPr>
        <a:xfrm>
          <a:off x="0" y="2657531"/>
          <a:ext cx="592942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13598-08FD-49BC-A8E4-771190FF1DF0}">
      <dsp:nvSpPr>
        <dsp:cNvPr id="0" name=""/>
        <dsp:cNvSpPr/>
      </dsp:nvSpPr>
      <dsp:spPr>
        <a:xfrm>
          <a:off x="0" y="2657531"/>
          <a:ext cx="5929422" cy="664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vi-VN" sz="2100" kern="1200">
              <a:latin typeface="Times New Roman" panose="02020603050405020304" pitchFamily="18" charset="0"/>
              <a:cs typeface="Times New Roman" panose="02020603050405020304" pitchFamily="18" charset="0"/>
            </a:rPr>
            <a:t>Thường xuyên báo cáo tiến độ cho các bên liên quan</a:t>
          </a:r>
          <a:endParaRPr lang="en-US" sz="2100" kern="1200">
            <a:latin typeface="Times New Roman" panose="02020603050405020304" pitchFamily="18" charset="0"/>
            <a:cs typeface="Times New Roman" panose="02020603050405020304" pitchFamily="18" charset="0"/>
          </a:endParaRPr>
        </a:p>
      </dsp:txBody>
      <dsp:txXfrm>
        <a:off x="0" y="2657531"/>
        <a:ext cx="5929422" cy="6642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May 19,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8145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May 19,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9670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May 19,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8809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May 19,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131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May 19,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5835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May 19,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6383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May 19,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962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May 19,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1723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May 19,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1577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May 19,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8730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May 19,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3851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May 19,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32128037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A256E-A0DC-ABEE-0F24-50C8B021F5BF}"/>
              </a:ext>
            </a:extLst>
          </p:cNvPr>
          <p:cNvSpPr>
            <a:spLocks noGrp="1"/>
          </p:cNvSpPr>
          <p:nvPr>
            <p:ph type="ctrTitle"/>
          </p:nvPr>
        </p:nvSpPr>
        <p:spPr>
          <a:xfrm>
            <a:off x="457200" y="3515068"/>
            <a:ext cx="5494564" cy="2947210"/>
          </a:xfrm>
        </p:spPr>
        <p:txBody>
          <a:bodyPr anchor="t">
            <a:normAutofit/>
          </a:bodyPr>
          <a:lstStyle/>
          <a:p>
            <a:pPr algn="l">
              <a:lnSpc>
                <a:spcPct val="90000"/>
              </a:lnSpc>
            </a:pPr>
            <a:r>
              <a:rPr lang="vi-VN" sz="3100" spc="0">
                <a:latin typeface="Times New Roman" panose="02020603050405020304" pitchFamily="18" charset="0"/>
                <a:cs typeface="Times New Roman" panose="02020603050405020304" pitchFamily="18" charset="0"/>
              </a:rPr>
              <a:t>TEAM: LẠI ĐỨC QUỲNH</a:t>
            </a:r>
            <a:br>
              <a:rPr lang="vi-VN" sz="3100" spc="0">
                <a:latin typeface="Times New Roman" panose="02020603050405020304" pitchFamily="18" charset="0"/>
                <a:cs typeface="Times New Roman" panose="02020603050405020304" pitchFamily="18" charset="0"/>
              </a:rPr>
            </a:br>
            <a:r>
              <a:rPr lang="vi-VN" sz="3100" spc="0">
                <a:latin typeface="Times New Roman" panose="02020603050405020304" pitchFamily="18" charset="0"/>
                <a:cs typeface="Times New Roman" panose="02020603050405020304" pitchFamily="18" charset="0"/>
              </a:rPr>
              <a:t>	  NGUYỄN HOÀNG NAM</a:t>
            </a:r>
            <a:br>
              <a:rPr lang="vi-VN" sz="3100" spc="0">
                <a:latin typeface="Times New Roman" panose="02020603050405020304" pitchFamily="18" charset="0"/>
                <a:cs typeface="Times New Roman" panose="02020603050405020304" pitchFamily="18" charset="0"/>
              </a:rPr>
            </a:br>
            <a:r>
              <a:rPr lang="vi-VN" sz="3100" spc="0">
                <a:latin typeface="Times New Roman" panose="02020603050405020304" pitchFamily="18" charset="0"/>
                <a:cs typeface="Times New Roman" panose="02020603050405020304" pitchFamily="18" charset="0"/>
              </a:rPr>
              <a:t>	  CHU VĂN QUANG</a:t>
            </a:r>
            <a:br>
              <a:rPr lang="vi-VN" sz="3100" spc="0">
                <a:latin typeface="Times New Roman" panose="02020603050405020304" pitchFamily="18" charset="0"/>
                <a:cs typeface="Times New Roman" panose="02020603050405020304" pitchFamily="18" charset="0"/>
              </a:rPr>
            </a:br>
            <a:r>
              <a:rPr lang="vi-VN" sz="3100" spc="0">
                <a:latin typeface="Times New Roman" panose="02020603050405020304" pitchFamily="18" charset="0"/>
                <a:cs typeface="Times New Roman" panose="02020603050405020304" pitchFamily="18" charset="0"/>
              </a:rPr>
              <a:t>	  VŨ CƯỜNG THỊNH</a:t>
            </a:r>
            <a:br>
              <a:rPr lang="vi-VN" sz="3100" spc="0">
                <a:latin typeface="Times New Roman" panose="02020603050405020304" pitchFamily="18" charset="0"/>
                <a:cs typeface="Times New Roman" panose="02020603050405020304" pitchFamily="18" charset="0"/>
              </a:rPr>
            </a:br>
            <a:r>
              <a:rPr lang="vi-VN" sz="3100" spc="0">
                <a:latin typeface="Times New Roman" panose="02020603050405020304" pitchFamily="18" charset="0"/>
                <a:cs typeface="Times New Roman" panose="02020603050405020304" pitchFamily="18" charset="0"/>
              </a:rPr>
              <a:t>	  NGUYỄN DUY AN</a:t>
            </a:r>
            <a:endParaRPr lang="en-US" sz="3100" spc="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2DE0E45-C7B1-454B-5149-BF45F090B7A2}"/>
              </a:ext>
            </a:extLst>
          </p:cNvPr>
          <p:cNvSpPr>
            <a:spLocks noGrp="1"/>
          </p:cNvSpPr>
          <p:nvPr>
            <p:ph type="subTitle" idx="1"/>
          </p:nvPr>
        </p:nvSpPr>
        <p:spPr>
          <a:xfrm>
            <a:off x="872565" y="865415"/>
            <a:ext cx="5341623" cy="1445496"/>
          </a:xfrm>
        </p:spPr>
        <p:txBody>
          <a:bodyPr anchor="b">
            <a:noAutofit/>
          </a:bodyPr>
          <a:lstStyle/>
          <a:p>
            <a:r>
              <a:rPr lang="vi-VN" sz="3600" b="1" spc="0">
                <a:latin typeface="Times New Roman" panose="02020603050405020304" pitchFamily="18" charset="0"/>
                <a:cs typeface="Times New Roman" panose="02020603050405020304" pitchFamily="18" charset="0"/>
              </a:rPr>
              <a:t>QUẢN LÝ dự án WEB BÁN ĐỒ ĂN NHANH</a:t>
            </a:r>
            <a:endParaRPr lang="en-US" sz="3600" b="1" spc="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ức ăn nhanh là gì? Các thương hiệu nổi tiếng về thức ăn nhanh?">
            <a:extLst>
              <a:ext uri="{FF2B5EF4-FFF2-40B4-BE49-F238E27FC236}">
                <a16:creationId xmlns:a16="http://schemas.microsoft.com/office/drawing/2014/main" id="{02AF3CB7-740F-7C75-F7A8-395B5C76F2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15" r="25534" b="-2"/>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1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DD00-BA94-D09B-703E-4AF112B4B284}"/>
              </a:ext>
            </a:extLst>
          </p:cNvPr>
          <p:cNvSpPr>
            <a:spLocks noGrp="1"/>
          </p:cNvSpPr>
          <p:nvPr>
            <p:ph type="title"/>
          </p:nvPr>
        </p:nvSpPr>
        <p:spPr>
          <a:xfrm>
            <a:off x="1371600" y="795528"/>
            <a:ext cx="8997043" cy="478101"/>
          </a:xfrm>
        </p:spPr>
        <p:txBody>
          <a:bodyPr>
            <a:normAutofit/>
          </a:bodyPr>
          <a:lstStyle/>
          <a:p>
            <a:r>
              <a:rPr lang="vi-VN" sz="2400" spc="0">
                <a:latin typeface="Times New Roman" panose="02020603050405020304" pitchFamily="18" charset="0"/>
                <a:cs typeface="Times New Roman" panose="02020603050405020304" pitchFamily="18" charset="0"/>
              </a:rPr>
              <a:t>Danh sách nhân sự tham gia dự án</a:t>
            </a:r>
            <a:endParaRPr lang="en-US" sz="2400" spc="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1B543A22-990F-93D9-3AEC-3BB5122EE321}"/>
              </a:ext>
            </a:extLst>
          </p:cNvPr>
          <p:cNvGraphicFramePr>
            <a:graphicFrameLocks noGrp="1"/>
          </p:cNvGraphicFramePr>
          <p:nvPr>
            <p:extLst>
              <p:ext uri="{D42A27DB-BD31-4B8C-83A1-F6EECF244321}">
                <p14:modId xmlns:p14="http://schemas.microsoft.com/office/powerpoint/2010/main" val="748253712"/>
              </p:ext>
            </p:extLst>
          </p:nvPr>
        </p:nvGraphicFramePr>
        <p:xfrm>
          <a:off x="1371600" y="1951262"/>
          <a:ext cx="9192986" cy="2914650"/>
        </p:xfrm>
        <a:graphic>
          <a:graphicData uri="http://schemas.openxmlformats.org/drawingml/2006/table">
            <a:tbl>
              <a:tblPr firstRow="1" bandRow="1">
                <a:tableStyleId>{5C22544A-7EE6-4342-B048-85BDC9FD1C3A}</a:tableStyleId>
              </a:tblPr>
              <a:tblGrid>
                <a:gridCol w="857250">
                  <a:extLst>
                    <a:ext uri="{9D8B030D-6E8A-4147-A177-3AD203B41FA5}">
                      <a16:colId xmlns:a16="http://schemas.microsoft.com/office/drawing/2014/main" val="2124010006"/>
                    </a:ext>
                  </a:extLst>
                </a:gridCol>
                <a:gridCol w="2563586">
                  <a:extLst>
                    <a:ext uri="{9D8B030D-6E8A-4147-A177-3AD203B41FA5}">
                      <a16:colId xmlns:a16="http://schemas.microsoft.com/office/drawing/2014/main" val="18172803"/>
                    </a:ext>
                  </a:extLst>
                </a:gridCol>
                <a:gridCol w="1632857">
                  <a:extLst>
                    <a:ext uri="{9D8B030D-6E8A-4147-A177-3AD203B41FA5}">
                      <a16:colId xmlns:a16="http://schemas.microsoft.com/office/drawing/2014/main" val="1877188803"/>
                    </a:ext>
                  </a:extLst>
                </a:gridCol>
                <a:gridCol w="2073728">
                  <a:extLst>
                    <a:ext uri="{9D8B030D-6E8A-4147-A177-3AD203B41FA5}">
                      <a16:colId xmlns:a16="http://schemas.microsoft.com/office/drawing/2014/main" val="3412705063"/>
                    </a:ext>
                  </a:extLst>
                </a:gridCol>
                <a:gridCol w="2065565">
                  <a:extLst>
                    <a:ext uri="{9D8B030D-6E8A-4147-A177-3AD203B41FA5}">
                      <a16:colId xmlns:a16="http://schemas.microsoft.com/office/drawing/2014/main" val="2337601618"/>
                    </a:ext>
                  </a:extLst>
                </a:gridCol>
              </a:tblGrid>
              <a:tr h="485775">
                <a:tc>
                  <a:txBody>
                    <a:bodyPr/>
                    <a:lstStyle/>
                    <a:p>
                      <a:pPr algn="ctr"/>
                      <a:r>
                        <a:rPr lang="vi-VN">
                          <a:latin typeface="Times New Roman" panose="02020603050405020304" pitchFamily="18" charset="0"/>
                          <a:cs typeface="Times New Roman" panose="02020603050405020304" pitchFamily="18" charset="0"/>
                        </a:rPr>
                        <a:t>STT</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Họ tên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Chức năng</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Vị trí</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Trách nhiệm</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4236742"/>
                  </a:ext>
                </a:extLst>
              </a:tr>
              <a:tr h="485775">
                <a:tc>
                  <a:txBody>
                    <a:bodyPr/>
                    <a:lstStyle/>
                    <a:p>
                      <a:pPr algn="ctr"/>
                      <a:r>
                        <a:rPr lang="vi-VN">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Nguyễn Hoàng Nam</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Trưởng nhóm</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Lập trình viên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Lập trình</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586710"/>
                  </a:ext>
                </a:extLst>
              </a:tr>
              <a:tr h="485775">
                <a:tc>
                  <a:txBody>
                    <a:bodyPr/>
                    <a:lstStyle/>
                    <a:p>
                      <a:pPr algn="ctr"/>
                      <a:r>
                        <a:rPr lang="vi-VN">
                          <a:latin typeface="Times New Roman" panose="02020603050405020304" pitchFamily="18" charset="0"/>
                          <a:cs typeface="Times New Roman" panose="02020603050405020304" pitchFamily="18" charset="0"/>
                        </a:rPr>
                        <a:t>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Lại Đức Quỳnh</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Thành viên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Lập trình viên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Thiết kế</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3996927"/>
                  </a:ext>
                </a:extLst>
              </a:tr>
              <a:tr h="485775">
                <a:tc>
                  <a:txBody>
                    <a:bodyPr/>
                    <a:lstStyle/>
                    <a:p>
                      <a:pPr algn="ctr"/>
                      <a:r>
                        <a:rPr lang="vi-VN">
                          <a:latin typeface="Times New Roman" panose="02020603050405020304" pitchFamily="18" charset="0"/>
                          <a:cs typeface="Times New Roman" panose="02020603050405020304" pitchFamily="18" charset="0"/>
                        </a:rPr>
                        <a:t>3</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Chu Văn Quang</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Thành viên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Đội dự án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Phân tích nghiệp vụ</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933750"/>
                  </a:ext>
                </a:extLst>
              </a:tr>
              <a:tr h="485775">
                <a:tc>
                  <a:txBody>
                    <a:bodyPr/>
                    <a:lstStyle/>
                    <a:p>
                      <a:pPr algn="ctr"/>
                      <a:r>
                        <a:rPr lang="vi-VN">
                          <a:latin typeface="Times New Roman" panose="02020603050405020304" pitchFamily="18" charset="0"/>
                          <a:cs typeface="Times New Roman" panose="02020603050405020304" pitchFamily="18" charset="0"/>
                        </a:rPr>
                        <a:t>4</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Vũ Cường 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Thành viên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Đội dự án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Kiểm tra phần mềm</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4662184"/>
                  </a:ext>
                </a:extLst>
              </a:tr>
              <a:tr h="485775">
                <a:tc>
                  <a:txBody>
                    <a:bodyPr/>
                    <a:lstStyle/>
                    <a:p>
                      <a:pPr algn="ctr"/>
                      <a:r>
                        <a:rPr lang="vi-VN">
                          <a:latin typeface="Times New Roman" panose="02020603050405020304" pitchFamily="18" charset="0"/>
                          <a:cs typeface="Times New Roman" panose="02020603050405020304" pitchFamily="18" charset="0"/>
                        </a:rPr>
                        <a:t>5</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Nguyễn Duy An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Thành viên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Đội dự án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Cấu hình dự án</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2087336"/>
                  </a:ext>
                </a:extLst>
              </a:tr>
            </a:tbl>
          </a:graphicData>
        </a:graphic>
      </p:graphicFrame>
    </p:spTree>
    <p:extLst>
      <p:ext uri="{BB962C8B-B14F-4D97-AF65-F5344CB8AC3E}">
        <p14:creationId xmlns:p14="http://schemas.microsoft.com/office/powerpoint/2010/main" val="237953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48A61-9FF6-5387-87CA-609CE7126DA9}"/>
              </a:ext>
            </a:extLst>
          </p:cNvPr>
          <p:cNvSpPr>
            <a:spLocks noGrp="1"/>
          </p:cNvSpPr>
          <p:nvPr>
            <p:ph type="title"/>
          </p:nvPr>
        </p:nvSpPr>
        <p:spPr>
          <a:xfrm>
            <a:off x="1380235" y="286601"/>
            <a:ext cx="6625429" cy="1224958"/>
          </a:xfrm>
        </p:spPr>
        <p:txBody>
          <a:bodyPr vert="horz" lIns="0" tIns="0" rIns="0" bIns="0" rtlCol="0">
            <a:normAutofit/>
          </a:bodyPr>
          <a:lstStyle/>
          <a:p>
            <a:r>
              <a:rPr lang="en-US" sz="3200" spc="0">
                <a:latin typeface="Times New Roman" panose="02020603050405020304" pitchFamily="18" charset="0"/>
                <a:cs typeface="Times New Roman" panose="02020603050405020304" pitchFamily="18" charset="0"/>
              </a:rPr>
              <a:t>Giám sát tiến độ</a:t>
            </a:r>
          </a:p>
        </p:txBody>
      </p:sp>
      <p:sp>
        <p:nvSpPr>
          <p:cNvPr id="39" name="Rectangle 38">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8D8C94-E951-0875-CDF5-C09B80512992}"/>
              </a:ext>
            </a:extLst>
          </p:cNvPr>
          <p:cNvGraphicFramePr>
            <a:graphicFrameLocks noGrp="1"/>
          </p:cNvGraphicFramePr>
          <p:nvPr>
            <p:ph idx="1"/>
            <p:extLst>
              <p:ext uri="{D42A27DB-BD31-4B8C-83A1-F6EECF244321}">
                <p14:modId xmlns:p14="http://schemas.microsoft.com/office/powerpoint/2010/main" val="3786119007"/>
              </p:ext>
            </p:extLst>
          </p:nvPr>
        </p:nvGraphicFramePr>
        <p:xfrm>
          <a:off x="1380237" y="2621381"/>
          <a:ext cx="5929422" cy="3322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02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13">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505D2-0472-EF7A-F67A-5C4DA5372B19}"/>
              </a:ext>
            </a:extLst>
          </p:cNvPr>
          <p:cNvSpPr>
            <a:spLocks noGrp="1"/>
          </p:cNvSpPr>
          <p:nvPr>
            <p:ph type="title"/>
          </p:nvPr>
        </p:nvSpPr>
        <p:spPr>
          <a:xfrm>
            <a:off x="4382665" y="429564"/>
            <a:ext cx="2920483" cy="589659"/>
          </a:xfrm>
        </p:spPr>
        <p:txBody>
          <a:bodyPr vert="horz" lIns="0" tIns="0" rIns="0" bIns="0" rtlCol="0" anchor="b">
            <a:normAutofit/>
          </a:bodyPr>
          <a:lstStyle/>
          <a:p>
            <a:pPr algn="ctr"/>
            <a:r>
              <a:rPr lang="en-US" spc="0">
                <a:latin typeface="Times New Roman" panose="02020603050405020304" pitchFamily="18" charset="0"/>
                <a:cs typeface="Times New Roman" panose="02020603050405020304" pitchFamily="18" charset="0"/>
              </a:rPr>
              <a:t>Kết luận</a:t>
            </a:r>
          </a:p>
        </p:txBody>
      </p:sp>
      <p:sp>
        <p:nvSpPr>
          <p:cNvPr id="27" name="Rectangle 15">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DE2D9B-D5CF-94DD-6222-3F756FEF98FB}"/>
              </a:ext>
            </a:extLst>
          </p:cNvPr>
          <p:cNvSpPr>
            <a:spLocks noGrp="1"/>
          </p:cNvSpPr>
          <p:nvPr>
            <p:ph sz="half" idx="1"/>
          </p:nvPr>
        </p:nvSpPr>
        <p:spPr>
          <a:xfrm>
            <a:off x="494524" y="1448787"/>
            <a:ext cx="4002831" cy="3652974"/>
          </a:xfrm>
        </p:spPr>
        <p:txBody>
          <a:bodyPr>
            <a:normAutofit/>
          </a:bodyPr>
          <a:lstStyle/>
          <a:p>
            <a:pPr marL="210312" indent="-210312" defTabSz="841248">
              <a:lnSpc>
                <a:spcPct val="110000"/>
              </a:lnSpc>
              <a:spcBef>
                <a:spcPts val="920"/>
              </a:spcBef>
            </a:pPr>
            <a:r>
              <a:rPr lang="vi-VN" sz="1800" b="1" kern="1200">
                <a:solidFill>
                  <a:schemeClr val="tx1"/>
                </a:solidFill>
                <a:latin typeface="Times New Roman" panose="02020603050405020304" pitchFamily="18" charset="0"/>
                <a:cs typeface="Times New Roman" panose="02020603050405020304" pitchFamily="18" charset="0"/>
              </a:rPr>
              <a:t>Báo cáo đã cho ta biết thêm về:</a:t>
            </a:r>
          </a:p>
          <a:p>
            <a:pPr marL="0" indent="0"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a:t>
            </a:r>
            <a:r>
              <a:rPr lang="en-US" sz="1800" kern="1200">
                <a:solidFill>
                  <a:schemeClr val="tx1"/>
                </a:solidFill>
                <a:latin typeface="Times New Roman" panose="02020603050405020304" pitchFamily="18" charset="0"/>
                <a:cs typeface="Times New Roman" panose="02020603050405020304" pitchFamily="18" charset="0"/>
              </a:rPr>
              <a:t>Giới thiệu về dự án</a:t>
            </a:r>
            <a:r>
              <a:rPr lang="vi-VN" sz="1800" kern="1200">
                <a:solidFill>
                  <a:schemeClr val="tx1"/>
                </a:solidFill>
                <a:latin typeface="Times New Roman" panose="02020603050405020304" pitchFamily="18" charset="0"/>
                <a:cs typeface="Times New Roman" panose="02020603050405020304" pitchFamily="18" charset="0"/>
              </a:rPr>
              <a:t> xây dựng Web bán đồ ăn nhanh</a:t>
            </a:r>
          </a:p>
          <a:p>
            <a:pPr marL="0" indent="0"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a:t>
            </a:r>
            <a:r>
              <a:rPr lang="en-US" sz="1800" kern="1200">
                <a:solidFill>
                  <a:schemeClr val="tx1"/>
                </a:solidFill>
                <a:latin typeface="Times New Roman" panose="02020603050405020304" pitchFamily="18" charset="0"/>
                <a:cs typeface="Times New Roman" panose="02020603050405020304" pitchFamily="18" charset="0"/>
              </a:rPr>
              <a:t>Phân tích yêu cầu</a:t>
            </a:r>
            <a:r>
              <a:rPr lang="vi-VN" sz="1800" kern="1200">
                <a:solidFill>
                  <a:schemeClr val="tx1"/>
                </a:solidFill>
                <a:latin typeface="Times New Roman" panose="02020603050405020304" pitchFamily="18" charset="0"/>
                <a:cs typeface="Times New Roman" panose="02020603050405020304" pitchFamily="18" charset="0"/>
              </a:rPr>
              <a:t> của dự án</a:t>
            </a:r>
          </a:p>
          <a:p>
            <a:pPr marL="0" indent="0"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a:t>
            </a:r>
            <a:r>
              <a:rPr lang="en-US" sz="1800" kern="1200">
                <a:solidFill>
                  <a:schemeClr val="tx1"/>
                </a:solidFill>
                <a:latin typeface="Times New Roman" panose="02020603050405020304" pitchFamily="18" charset="0"/>
                <a:cs typeface="Times New Roman" panose="02020603050405020304" pitchFamily="18" charset="0"/>
              </a:rPr>
              <a:t>Kế hoạch dự án</a:t>
            </a:r>
            <a:endParaRPr lang="vi-VN" sz="1800" kern="1200">
              <a:solidFill>
                <a:schemeClr val="tx1"/>
              </a:solidFill>
              <a:latin typeface="Times New Roman" panose="02020603050405020304" pitchFamily="18" charset="0"/>
              <a:cs typeface="Times New Roman" panose="02020603050405020304" pitchFamily="18" charset="0"/>
            </a:endParaRPr>
          </a:p>
          <a:p>
            <a:pPr marL="0" indent="0"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a:t>
            </a:r>
            <a:r>
              <a:rPr lang="en-US" sz="1800" kern="1200">
                <a:solidFill>
                  <a:schemeClr val="tx1"/>
                </a:solidFill>
                <a:latin typeface="Times New Roman" panose="02020603050405020304" pitchFamily="18" charset="0"/>
                <a:cs typeface="Times New Roman" panose="02020603050405020304" pitchFamily="18" charset="0"/>
              </a:rPr>
              <a:t>Quản lý rủi ro</a:t>
            </a:r>
            <a:endParaRPr lang="vi-VN" sz="1800" kern="1200">
              <a:solidFill>
                <a:schemeClr val="tx1"/>
              </a:solidFill>
              <a:latin typeface="Times New Roman" panose="02020603050405020304" pitchFamily="18" charset="0"/>
              <a:cs typeface="Times New Roman" panose="02020603050405020304" pitchFamily="18" charset="0"/>
            </a:endParaRPr>
          </a:p>
          <a:p>
            <a:pPr marL="0" indent="0"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a:t>
            </a:r>
            <a:r>
              <a:rPr lang="en-US" sz="1800" kern="1200">
                <a:solidFill>
                  <a:schemeClr val="tx1"/>
                </a:solidFill>
                <a:latin typeface="Times New Roman" panose="02020603050405020304" pitchFamily="18" charset="0"/>
                <a:cs typeface="Times New Roman" panose="02020603050405020304" pitchFamily="18" charset="0"/>
              </a:rPr>
              <a:t>Quản lý ngân sách</a:t>
            </a:r>
            <a:endParaRPr lang="vi-VN" sz="1800" kern="1200">
              <a:solidFill>
                <a:schemeClr val="tx1"/>
              </a:solidFill>
              <a:latin typeface="Times New Roman" panose="02020603050405020304" pitchFamily="18" charset="0"/>
              <a:cs typeface="Times New Roman" panose="02020603050405020304" pitchFamily="18" charset="0"/>
            </a:endParaRPr>
          </a:p>
          <a:p>
            <a:pPr marL="0" indent="0"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Quản lý nhân lực</a:t>
            </a:r>
            <a:endParaRPr lang="en-US" sz="1800" kern="1200">
              <a:solidFill>
                <a:schemeClr val="tx1"/>
              </a:solidFill>
              <a:latin typeface="Times New Roman" panose="02020603050405020304" pitchFamily="18" charset="0"/>
              <a:cs typeface="Times New Roman" panose="02020603050405020304" pitchFamily="18" charset="0"/>
            </a:endParaRPr>
          </a:p>
          <a:p>
            <a:pPr marL="0" indent="0"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Giám sát tiến độ</a:t>
            </a:r>
            <a:endParaRPr lang="en-US" sz="1800" kern="1200">
              <a:solidFill>
                <a:schemeClr val="tx1"/>
              </a:solidFill>
              <a:latin typeface="Times New Roman" panose="02020603050405020304" pitchFamily="18" charset="0"/>
              <a:cs typeface="Times New Roman" panose="02020603050405020304" pitchFamily="18" charset="0"/>
            </a:endParaRPr>
          </a:p>
          <a:p>
            <a:pPr marL="0" indent="0">
              <a:lnSpc>
                <a:spcPct val="110000"/>
              </a:lnSpc>
              <a:buNone/>
            </a:pPr>
            <a:endParaRPr lang="en-US" sz="1400"/>
          </a:p>
        </p:txBody>
      </p:sp>
      <p:sp>
        <p:nvSpPr>
          <p:cNvPr id="4" name="Content Placeholder 3">
            <a:extLst>
              <a:ext uri="{FF2B5EF4-FFF2-40B4-BE49-F238E27FC236}">
                <a16:creationId xmlns:a16="http://schemas.microsoft.com/office/drawing/2014/main" id="{0DBC0789-DA2E-C85D-2054-FEEC1400AE91}"/>
              </a:ext>
            </a:extLst>
          </p:cNvPr>
          <p:cNvSpPr>
            <a:spLocks noGrp="1"/>
          </p:cNvSpPr>
          <p:nvPr>
            <p:ph sz="half" idx="2"/>
          </p:nvPr>
        </p:nvSpPr>
        <p:spPr>
          <a:xfrm>
            <a:off x="4991879" y="1448787"/>
            <a:ext cx="6705597" cy="4242636"/>
          </a:xfrm>
        </p:spPr>
        <p:txBody>
          <a:bodyPr>
            <a:normAutofit/>
          </a:bodyPr>
          <a:lstStyle/>
          <a:p>
            <a:pPr marL="210312" indent="-210312" defTabSz="841248">
              <a:lnSpc>
                <a:spcPct val="110000"/>
              </a:lnSpc>
              <a:spcBef>
                <a:spcPts val="920"/>
              </a:spcBef>
            </a:pPr>
            <a:r>
              <a:rPr lang="vi-VN" sz="1800" b="1" kern="1200">
                <a:solidFill>
                  <a:schemeClr val="tx1"/>
                </a:solidFill>
                <a:latin typeface="Times New Roman" panose="02020603050405020304" pitchFamily="18" charset="0"/>
                <a:cs typeface="Times New Roman" panose="02020603050405020304" pitchFamily="18" charset="0"/>
              </a:rPr>
              <a:t>Kết quả đạt được:</a:t>
            </a:r>
          </a:p>
          <a:p>
            <a:pPr marL="0" indent="0" algn="just"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Tạo ra một trang web bán đồ ăn nhanh chất lượng cao, đầy đủ chức năng và dễ sử dụng cho người dùng.</a:t>
            </a:r>
          </a:p>
          <a:p>
            <a:pPr marL="0" indent="0" algn="just"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Tăng doanh thu và số lượng khách hàng bằng cách cung cấp cho khách hàng một nền tảng mua sắm trực tuyến tiện lợi và an toàn.</a:t>
            </a:r>
          </a:p>
          <a:p>
            <a:pPr marL="0" indent="0" algn="just"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Tăng khả năng cạnh tranh với các đối thủ cạnh tranh bằng cách cung cấp dịch vụ trực tuyến và đáp ứng nhu cầu ngày càng cao của người dùng về mua sắm tiện lợi.</a:t>
            </a:r>
          </a:p>
          <a:p>
            <a:pPr marL="0" indent="0" algn="just"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Cải thiện quy trình bán hàng, từ xử lý đơn hàng đến giao hàng, theo dõi đơn hàng và phản hồi của khách hàng.</a:t>
            </a:r>
          </a:p>
          <a:p>
            <a:pPr marL="0" indent="0" algn="just" defTabSz="841248">
              <a:lnSpc>
                <a:spcPct val="110000"/>
              </a:lnSpc>
              <a:spcBef>
                <a:spcPts val="920"/>
              </a:spcBef>
              <a:buNone/>
            </a:pPr>
            <a:r>
              <a:rPr lang="vi-VN" sz="1800" kern="1200">
                <a:solidFill>
                  <a:schemeClr val="tx1"/>
                </a:solidFill>
                <a:latin typeface="Times New Roman" panose="02020603050405020304" pitchFamily="18" charset="0"/>
                <a:cs typeface="Times New Roman" panose="02020603050405020304" pitchFamily="18" charset="0"/>
              </a:rPr>
              <a:t>- Nâng cao kinh nghiệm mua hàng trực tuyến của khách hàng, giúp tăng tính chất dân chủ và tiện lợi cho khách hàng.</a:t>
            </a:r>
          </a:p>
          <a:p>
            <a:pPr marL="0" indent="0" defTabSz="841248">
              <a:lnSpc>
                <a:spcPct val="110000"/>
              </a:lnSpc>
              <a:spcBef>
                <a:spcPts val="920"/>
              </a:spcBef>
              <a:buNone/>
            </a:pPr>
            <a:endParaRPr lang="vi-VN" sz="1100" kern="1200">
              <a:solidFill>
                <a:schemeClr val="tx1"/>
              </a:solidFill>
              <a:latin typeface="+mn-lt"/>
              <a:ea typeface="+mn-ea"/>
              <a:cs typeface="+mn-cs"/>
            </a:endParaRPr>
          </a:p>
          <a:p>
            <a:pPr marL="0" indent="0">
              <a:lnSpc>
                <a:spcPct val="110000"/>
              </a:lnSpc>
              <a:buNone/>
            </a:pPr>
            <a:endParaRPr lang="en-US" sz="1100"/>
          </a:p>
        </p:txBody>
      </p:sp>
    </p:spTree>
    <p:extLst>
      <p:ext uri="{BB962C8B-B14F-4D97-AF65-F5344CB8AC3E}">
        <p14:creationId xmlns:p14="http://schemas.microsoft.com/office/powerpoint/2010/main" val="93883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BF62-F2C6-2ED0-114A-48854128F820}"/>
              </a:ext>
            </a:extLst>
          </p:cNvPr>
          <p:cNvSpPr>
            <a:spLocks noGrp="1"/>
          </p:cNvSpPr>
          <p:nvPr>
            <p:ph type="ctrTitle"/>
          </p:nvPr>
        </p:nvSpPr>
        <p:spPr>
          <a:xfrm>
            <a:off x="1524000" y="548387"/>
            <a:ext cx="9144000" cy="671267"/>
          </a:xfrm>
        </p:spPr>
        <p:txBody>
          <a:bodyPr/>
          <a:lstStyle/>
          <a:p>
            <a:r>
              <a:rPr lang="vi-VN" sz="3200" spc="0">
                <a:latin typeface="Times New Roman" panose="02020603050405020304" pitchFamily="18" charset="0"/>
                <a:cs typeface="Times New Roman" panose="02020603050405020304" pitchFamily="18" charset="0"/>
              </a:rPr>
              <a:t>TỔNG QUAN VỀ DỰ ÁN</a:t>
            </a:r>
            <a:endParaRPr lang="en-US" sz="3200" spc="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E46EA7B-3F19-BA8F-9513-4F46C1D09E1E}"/>
              </a:ext>
            </a:extLst>
          </p:cNvPr>
          <p:cNvSpPr>
            <a:spLocks noGrp="1"/>
          </p:cNvSpPr>
          <p:nvPr>
            <p:ph type="subTitle" idx="1"/>
          </p:nvPr>
        </p:nvSpPr>
        <p:spPr>
          <a:xfrm>
            <a:off x="289249" y="1341277"/>
            <a:ext cx="5296677" cy="4226766"/>
          </a:xfrm>
        </p:spPr>
        <p:txBody>
          <a:bodyPr>
            <a:normAutofit lnSpcReduction="10000"/>
          </a:bodyPr>
          <a:lstStyle/>
          <a:p>
            <a:r>
              <a:rPr lang="vi-VN" sz="2600" b="1" spc="0">
                <a:latin typeface="Times New Roman" panose="02020603050405020304" pitchFamily="18" charset="0"/>
                <a:cs typeface="Times New Roman" panose="02020603050405020304" pitchFamily="18" charset="0"/>
              </a:rPr>
              <a:t>1.GIỚI THIỆU CHUNG</a:t>
            </a:r>
          </a:p>
          <a:p>
            <a:pPr algn="l"/>
            <a:r>
              <a:rPr lang="vi-VN" sz="1800" cap="none" spc="0">
                <a:latin typeface="Times New Roman" panose="02020603050405020304" pitchFamily="18" charset="0"/>
                <a:cs typeface="Times New Roman" panose="02020603050405020304" pitchFamily="18" charset="0"/>
              </a:rPr>
              <a:t>Thức ăn nhanh là một loại thức ăn sản xuất hàng loạt với ưu tiên hàng đầu là "tốc độ phục vụ" so với các yếu tố liên quan đến khoa học thực phẩm. Thức ăn nhanh được tạo ra như một chiến lược thương mại để đáp ứng số lượng lớn hơn những người đi bận rộn những người thường không có thời gian ngồi ở nhà ăn công cộng hoặc quán ăn và. Hình thức nhanh nhất của "thức ăn nhanh" bao gồm các bữa ăn được nấu sẵn để sẵn sàng cho khách hàng đến lấy về với thời gian chờ giảm chỉ còn vài giây.</a:t>
            </a:r>
            <a:endParaRPr lang="vi-VN" sz="1800" spc="0">
              <a:latin typeface="Times New Roman" panose="02020603050405020304" pitchFamily="18" charset="0"/>
              <a:cs typeface="Times New Roman" panose="02020603050405020304" pitchFamily="18" charset="0"/>
            </a:endParaRPr>
          </a:p>
        </p:txBody>
      </p:sp>
      <p:pic>
        <p:nvPicPr>
          <p:cNvPr id="1028" name="Picture 4" descr="Thức ăn nhanh là gì? Các thương hiệu nổi tiếng về thức ăn nhanh?">
            <a:extLst>
              <a:ext uri="{FF2B5EF4-FFF2-40B4-BE49-F238E27FC236}">
                <a16:creationId xmlns:a16="http://schemas.microsoft.com/office/drawing/2014/main" id="{FA6F964A-2D26-0D64-FC34-7060B7F3F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927" y="1651519"/>
            <a:ext cx="6606073" cy="391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512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BC45-74B8-E67B-BA14-95619EE62DB6}"/>
              </a:ext>
            </a:extLst>
          </p:cNvPr>
          <p:cNvSpPr>
            <a:spLocks noGrp="1"/>
          </p:cNvSpPr>
          <p:nvPr>
            <p:ph type="title"/>
          </p:nvPr>
        </p:nvSpPr>
        <p:spPr>
          <a:xfrm>
            <a:off x="685800" y="917012"/>
            <a:ext cx="6229350" cy="397437"/>
          </a:xfrm>
        </p:spPr>
        <p:txBody>
          <a:bodyPr>
            <a:normAutofit/>
          </a:bodyPr>
          <a:lstStyle/>
          <a:p>
            <a:r>
              <a:rPr lang="vi-VN" sz="2600" spc="0">
                <a:latin typeface="Times New Roman" panose="02020603050405020304" pitchFamily="18" charset="0"/>
                <a:cs typeface="Times New Roman" panose="02020603050405020304" pitchFamily="18" charset="0"/>
              </a:rPr>
              <a:t>2. vấn đề cần giải quyết</a:t>
            </a:r>
            <a:endParaRPr lang="en-US" sz="2600" spc="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55CA83-6B43-3E16-078C-56A99E2E1CA4}"/>
              </a:ext>
            </a:extLst>
          </p:cNvPr>
          <p:cNvSpPr>
            <a:spLocks noGrp="1"/>
          </p:cNvSpPr>
          <p:nvPr>
            <p:ph idx="1"/>
          </p:nvPr>
        </p:nvSpPr>
        <p:spPr>
          <a:xfrm>
            <a:off x="685800" y="1959429"/>
            <a:ext cx="4490357" cy="3838487"/>
          </a:xfrm>
        </p:spPr>
        <p:txBody>
          <a:bodyPr>
            <a:normAutofit lnSpcReduction="10000"/>
          </a:bodyPr>
          <a:lstStyle/>
          <a:p>
            <a:r>
              <a:rPr lang="vi-VN" sz="1800" b="1">
                <a:latin typeface="Times New Roman" panose="02020603050405020304" pitchFamily="18" charset="0"/>
                <a:cs typeface="Times New Roman" panose="02020603050405020304" pitchFamily="18" charset="0"/>
              </a:rPr>
              <a:t>Thiết kế trang web: </a:t>
            </a:r>
          </a:p>
          <a:p>
            <a:pPr>
              <a:buFontTx/>
              <a:buChar char="-"/>
            </a:pPr>
            <a:r>
              <a:rPr lang="vi-VN" sz="1800">
                <a:latin typeface="Times New Roman" panose="02020603050405020304" pitchFamily="18" charset="0"/>
                <a:cs typeface="Times New Roman" panose="02020603050405020304" pitchFamily="18" charset="0"/>
              </a:rPr>
              <a:t>Đảm bảo tính thẩm mỹ</a:t>
            </a:r>
          </a:p>
          <a:p>
            <a:pPr>
              <a:buFontTx/>
              <a:buChar char="-"/>
            </a:pPr>
            <a:r>
              <a:rPr lang="vi-VN" sz="1800">
                <a:latin typeface="Times New Roman" panose="02020603050405020304" pitchFamily="18" charset="0"/>
                <a:cs typeface="Times New Roman" panose="02020603050405020304" pitchFamily="18" charset="0"/>
              </a:rPr>
              <a:t>Giao diện phù hợp</a:t>
            </a:r>
          </a:p>
          <a:p>
            <a:r>
              <a:rPr lang="vi-VN" sz="1800" b="1">
                <a:latin typeface="Times New Roman" panose="02020603050405020304" pitchFamily="18" charset="0"/>
                <a:cs typeface="Times New Roman" panose="02020603050405020304" pitchFamily="18" charset="0"/>
              </a:rPr>
              <a:t>Các tính năng:</a:t>
            </a:r>
          </a:p>
          <a:p>
            <a:pPr>
              <a:buFontTx/>
              <a:buChar char="-"/>
            </a:pPr>
            <a:r>
              <a:rPr lang="vi-VN" sz="1800">
                <a:latin typeface="Times New Roman" panose="02020603050405020304" pitchFamily="18" charset="0"/>
                <a:cs typeface="Times New Roman" panose="02020603050405020304" pitchFamily="18" charset="0"/>
              </a:rPr>
              <a:t>Cần có các tính năng cơ bản</a:t>
            </a:r>
          </a:p>
          <a:p>
            <a:pPr>
              <a:buFontTx/>
              <a:buChar char="-"/>
            </a:pPr>
            <a:r>
              <a:rPr lang="vi-VN" sz="1800">
                <a:latin typeface="Times New Roman" panose="02020603050405020304" pitchFamily="18" charset="0"/>
                <a:cs typeface="Times New Roman" panose="02020603050405020304" pitchFamily="18" charset="0"/>
              </a:rPr>
              <a:t>Phân chia bố cục các tính năng</a:t>
            </a:r>
          </a:p>
          <a:p>
            <a:r>
              <a:rPr lang="vi-VN" sz="1800" b="1">
                <a:latin typeface="Times New Roman" panose="02020603050405020304" pitchFamily="18" charset="0"/>
                <a:cs typeface="Times New Roman" panose="02020603050405020304" pitchFamily="18" charset="0"/>
              </a:rPr>
              <a:t>Chất lượng món ăn:</a:t>
            </a:r>
          </a:p>
          <a:p>
            <a:pPr>
              <a:buFontTx/>
              <a:buChar char="-"/>
            </a:pPr>
            <a:r>
              <a:rPr lang="vi-VN" sz="1800">
                <a:latin typeface="Times New Roman" panose="02020603050405020304" pitchFamily="18" charset="0"/>
                <a:cs typeface="Times New Roman" panose="02020603050405020304" pitchFamily="18" charset="0"/>
              </a:rPr>
              <a:t>Nguồn nhập rõ ràng</a:t>
            </a:r>
          </a:p>
          <a:p>
            <a:pPr>
              <a:buFontTx/>
              <a:buChar char="-"/>
            </a:pPr>
            <a:r>
              <a:rPr lang="vi-VN" sz="1800">
                <a:latin typeface="Times New Roman" panose="02020603050405020304" pitchFamily="18" charset="0"/>
                <a:cs typeface="Times New Roman" panose="02020603050405020304" pitchFamily="18" charset="0"/>
              </a:rPr>
              <a:t>Giá cả hợp lý</a:t>
            </a:r>
          </a:p>
          <a:p>
            <a:endParaRPr lang="en-US"/>
          </a:p>
        </p:txBody>
      </p:sp>
      <p:sp>
        <p:nvSpPr>
          <p:cNvPr id="6" name="TextBox 5">
            <a:extLst>
              <a:ext uri="{FF2B5EF4-FFF2-40B4-BE49-F238E27FC236}">
                <a16:creationId xmlns:a16="http://schemas.microsoft.com/office/drawing/2014/main" id="{E1013435-7AFB-9986-F0F8-FA5402636802}"/>
              </a:ext>
            </a:extLst>
          </p:cNvPr>
          <p:cNvSpPr txBox="1"/>
          <p:nvPr/>
        </p:nvSpPr>
        <p:spPr>
          <a:xfrm>
            <a:off x="7015845" y="1959429"/>
            <a:ext cx="3910693" cy="3838487"/>
          </a:xfrm>
          <a:prstGeom prst="rect">
            <a:avLst/>
          </a:prstGeom>
          <a:noFill/>
        </p:spPr>
        <p:txBody>
          <a:bodyPr wrap="square" rtlCol="0">
            <a:spAutoFit/>
          </a:bodyPr>
          <a:lstStyle/>
          <a:p>
            <a:pPr marL="228600" indent="-228600">
              <a:lnSpc>
                <a:spcPct val="110000"/>
              </a:lnSpc>
              <a:spcBef>
                <a:spcPts val="1000"/>
              </a:spcBef>
              <a:buFont typeface="Arial" panose="020B0604020202020204" pitchFamily="34" charset="0"/>
              <a:buChar char="•"/>
            </a:pPr>
            <a:r>
              <a:rPr lang="vi-VN" b="1">
                <a:latin typeface="Times New Roman" panose="02020603050405020304" pitchFamily="18" charset="0"/>
                <a:cs typeface="Times New Roman" panose="02020603050405020304" pitchFamily="18" charset="0"/>
              </a:rPr>
              <a:t>Quản lý sản phẩm:</a:t>
            </a:r>
          </a:p>
          <a:p>
            <a:pPr marL="228600" indent="-228600">
              <a:lnSpc>
                <a:spcPct val="110000"/>
              </a:lnSpc>
              <a:spcBef>
                <a:spcPts val="1000"/>
              </a:spcBef>
              <a:buFontTx/>
              <a:buChar char="-"/>
            </a:pPr>
            <a:r>
              <a:rPr lang="vi-VN">
                <a:latin typeface="Times New Roman" panose="02020603050405020304" pitchFamily="18" charset="0"/>
                <a:cs typeface="Times New Roman" panose="02020603050405020304" pitchFamily="18" charset="0"/>
              </a:rPr>
              <a:t>Danh mục sản phẩm đa dạng</a:t>
            </a:r>
          </a:p>
          <a:p>
            <a:pPr marL="228600" indent="-228600">
              <a:lnSpc>
                <a:spcPct val="110000"/>
              </a:lnSpc>
              <a:spcBef>
                <a:spcPts val="1000"/>
              </a:spcBef>
              <a:buFontTx/>
              <a:buChar char="-"/>
            </a:pPr>
            <a:r>
              <a:rPr lang="vi-VN">
                <a:latin typeface="Times New Roman" panose="02020603050405020304" pitchFamily="18" charset="0"/>
                <a:cs typeface="Times New Roman" panose="02020603050405020304" pitchFamily="18" charset="0"/>
              </a:rPr>
              <a:t>Thuờng xuyên cập nhật menu</a:t>
            </a:r>
          </a:p>
          <a:p>
            <a:pPr marL="228600" indent="-228600">
              <a:lnSpc>
                <a:spcPct val="110000"/>
              </a:lnSpc>
              <a:spcBef>
                <a:spcPts val="1000"/>
              </a:spcBef>
              <a:buFont typeface="Arial" panose="020B0604020202020204" pitchFamily="34" charset="0"/>
              <a:buChar char="•"/>
            </a:pPr>
            <a:r>
              <a:rPr lang="vi-VN" b="1">
                <a:latin typeface="Times New Roman" panose="02020603050405020304" pitchFamily="18" charset="0"/>
                <a:cs typeface="Times New Roman" panose="02020603050405020304" pitchFamily="18" charset="0"/>
              </a:rPr>
              <a:t>Bảo mật thông tin:</a:t>
            </a:r>
          </a:p>
          <a:p>
            <a:pPr marL="228600" indent="-228600">
              <a:lnSpc>
                <a:spcPct val="110000"/>
              </a:lnSpc>
              <a:spcBef>
                <a:spcPts val="1000"/>
              </a:spcBef>
              <a:buFontTx/>
              <a:buChar char="-"/>
            </a:pPr>
            <a:r>
              <a:rPr lang="vi-VN">
                <a:latin typeface="Times New Roman" panose="02020603050405020304" pitchFamily="18" charset="0"/>
                <a:cs typeface="Times New Roman" panose="02020603050405020304" pitchFamily="18" charset="0"/>
              </a:rPr>
              <a:t>Chính sách rõ ràng</a:t>
            </a:r>
          </a:p>
          <a:p>
            <a:pPr marL="228600" indent="-228600">
              <a:lnSpc>
                <a:spcPct val="110000"/>
              </a:lnSpc>
              <a:spcBef>
                <a:spcPts val="1000"/>
              </a:spcBef>
              <a:buFontTx/>
              <a:buChar char="-"/>
            </a:pPr>
            <a:r>
              <a:rPr lang="vi-VN">
                <a:latin typeface="Times New Roman" panose="02020603050405020304" pitchFamily="18" charset="0"/>
                <a:cs typeface="Times New Roman" panose="02020603050405020304" pitchFamily="18" charset="0"/>
              </a:rPr>
              <a:t>Tránh làm lộ thông tin khách hàng</a:t>
            </a:r>
          </a:p>
          <a:p>
            <a:pPr marL="228600" indent="-228600">
              <a:lnSpc>
                <a:spcPct val="110000"/>
              </a:lnSpc>
              <a:spcBef>
                <a:spcPts val="1000"/>
              </a:spcBef>
              <a:buFont typeface="Arial" panose="020B0604020202020204" pitchFamily="34" charset="0"/>
              <a:buChar char="•"/>
            </a:pPr>
            <a:r>
              <a:rPr lang="vi-VN" b="1">
                <a:latin typeface="Times New Roman" panose="02020603050405020304" pitchFamily="18" charset="0"/>
                <a:cs typeface="Times New Roman" panose="02020603050405020304" pitchFamily="18" charset="0"/>
              </a:rPr>
              <a:t>Tốc độ trang web:</a:t>
            </a:r>
          </a:p>
          <a:p>
            <a:pPr marL="228600" indent="-228600">
              <a:lnSpc>
                <a:spcPct val="110000"/>
              </a:lnSpc>
              <a:spcBef>
                <a:spcPts val="1000"/>
              </a:spcBef>
              <a:buFontTx/>
              <a:buChar char="-"/>
            </a:pPr>
            <a:r>
              <a:rPr lang="vi-VN">
                <a:latin typeface="Times New Roman" panose="02020603050405020304" pitchFamily="18" charset="0"/>
                <a:cs typeface="Times New Roman" panose="02020603050405020304" pitchFamily="18" charset="0"/>
              </a:rPr>
              <a:t>cần được tối ưu</a:t>
            </a:r>
          </a:p>
          <a:p>
            <a:pPr marL="228600" indent="-228600">
              <a:lnSpc>
                <a:spcPct val="110000"/>
              </a:lnSpc>
              <a:spcBef>
                <a:spcPts val="1000"/>
              </a:spcBef>
              <a:buFontTx/>
              <a:buChar char="-"/>
            </a:pPr>
            <a:r>
              <a:rPr lang="vi-VN">
                <a:latin typeface="Times New Roman" panose="02020603050405020304" pitchFamily="18" charset="0"/>
                <a:cs typeface="Times New Roman" panose="02020603050405020304" pitchFamily="18" charset="0"/>
              </a:rPr>
              <a:t>Tăng tốc độ tải</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12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088D057E-CDF8-7F0B-AEF9-5FE17561F06A}"/>
              </a:ext>
            </a:extLst>
          </p:cNvPr>
          <p:cNvSpPr>
            <a:spLocks noGrp="1"/>
          </p:cNvSpPr>
          <p:nvPr>
            <p:ph type="title"/>
          </p:nvPr>
        </p:nvSpPr>
        <p:spPr>
          <a:xfrm>
            <a:off x="387927" y="1028701"/>
            <a:ext cx="3248863" cy="3020785"/>
          </a:xfrm>
        </p:spPr>
        <p:txBody>
          <a:bodyPr>
            <a:normAutofit/>
          </a:bodyPr>
          <a:lstStyle/>
          <a:p>
            <a:pPr algn="ctr"/>
            <a:r>
              <a:rPr lang="vi-VN" sz="3200">
                <a:solidFill>
                  <a:schemeClr val="bg1"/>
                </a:solidFill>
                <a:latin typeface="Times New Roman" panose="02020603050405020304" pitchFamily="18" charset="0"/>
                <a:cs typeface="Times New Roman" panose="02020603050405020304" pitchFamily="18" charset="0"/>
              </a:rPr>
              <a:t>Phân tích yêu cầu</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7B38CF-C380-A28A-5B85-75E492D6FC39}"/>
              </a:ext>
            </a:extLst>
          </p:cNvPr>
          <p:cNvSpPr>
            <a:spLocks noGrp="1"/>
          </p:cNvSpPr>
          <p:nvPr>
            <p:ph idx="1"/>
          </p:nvPr>
        </p:nvSpPr>
        <p:spPr>
          <a:xfrm>
            <a:off x="4368182" y="138793"/>
            <a:ext cx="7576168" cy="6523264"/>
          </a:xfrm>
        </p:spPr>
        <p:txBody>
          <a:bodyPr>
            <a:normAutofit fontScale="92500" lnSpcReduction="10000"/>
          </a:bodyPr>
          <a:lstStyle/>
          <a:p>
            <a:pPr marL="0" indent="0">
              <a:buNone/>
            </a:pPr>
            <a:endParaRPr lang="vi-VN" sz="1800"/>
          </a:p>
          <a:p>
            <a:r>
              <a:rPr lang="vi-VN" sz="1800" b="1">
                <a:latin typeface="Times New Roman" panose="02020603050405020304" pitchFamily="18" charset="0"/>
                <a:cs typeface="Times New Roman" panose="02020603050405020304" pitchFamily="18" charset="0"/>
              </a:rPr>
              <a:t>Hình thức: </a:t>
            </a:r>
            <a:r>
              <a:rPr lang="vi-VN" sz="1800">
                <a:latin typeface="Times New Roman" panose="02020603050405020304" pitchFamily="18" charset="0"/>
                <a:cs typeface="Times New Roman" panose="02020603050405020304" pitchFamily="18" charset="0"/>
              </a:rPr>
              <a:t>người sử dụng truy nhập từ xa thông qua giao diện web.</a:t>
            </a:r>
          </a:p>
          <a:p>
            <a:r>
              <a:rPr lang="vi-VN" sz="1800" b="1">
                <a:latin typeface="Times New Roman" panose="02020603050405020304" pitchFamily="18" charset="0"/>
                <a:cs typeface="Times New Roman" panose="02020603050405020304" pitchFamily="18" charset="0"/>
              </a:rPr>
              <a:t>Yêu cầu hệ thống:</a:t>
            </a:r>
          </a:p>
          <a:p>
            <a:pPr>
              <a:buFontTx/>
              <a:buChar char="-"/>
            </a:pPr>
            <a:r>
              <a:rPr lang="vi-VN" sz="1800">
                <a:latin typeface="Times New Roman" panose="02020603050405020304" pitchFamily="18" charset="0"/>
                <a:cs typeface="Times New Roman" panose="02020603050405020304" pitchFamily="18" charset="0"/>
              </a:rPr>
              <a:t>Thân thiện dễ sử dụng</a:t>
            </a:r>
          </a:p>
          <a:p>
            <a:pPr>
              <a:buFontTx/>
              <a:buChar char="-"/>
            </a:pPr>
            <a:r>
              <a:rPr lang="vi-VN" sz="1800">
                <a:latin typeface="Times New Roman" panose="02020603050405020304" pitchFamily="18" charset="0"/>
                <a:cs typeface="Times New Roman" panose="02020603050405020304" pitchFamily="18" charset="0"/>
              </a:rPr>
              <a:t>Dễ dàng quản lý với người quản lý</a:t>
            </a:r>
          </a:p>
          <a:p>
            <a:pPr>
              <a:buFontTx/>
              <a:buChar char="-"/>
            </a:pPr>
            <a:r>
              <a:rPr lang="vi-VN" sz="1800">
                <a:latin typeface="Times New Roman" panose="02020603050405020304" pitchFamily="18" charset="0"/>
                <a:cs typeface="Times New Roman" panose="02020603050405020304" pitchFamily="18" charset="0"/>
              </a:rPr>
              <a:t>Dễ nâng cấp, bảo trì phần mềm</a:t>
            </a:r>
          </a:p>
          <a:p>
            <a:r>
              <a:rPr lang="vi-VN" sz="1800" b="1">
                <a:latin typeface="Times New Roman" panose="02020603050405020304" pitchFamily="18" charset="0"/>
                <a:cs typeface="Times New Roman" panose="02020603050405020304" pitchFamily="18" charset="0"/>
              </a:rPr>
              <a:t>Yêu cầu từ khách hàng:</a:t>
            </a:r>
          </a:p>
          <a:p>
            <a:pPr>
              <a:buFontTx/>
              <a:buChar char="-"/>
            </a:pPr>
            <a:r>
              <a:rPr lang="vi-VN" sz="1800">
                <a:latin typeface="Times New Roman" panose="02020603050405020304" pitchFamily="18" charset="0"/>
                <a:cs typeface="Times New Roman" panose="02020603050405020304" pitchFamily="18" charset="0"/>
              </a:rPr>
              <a:t>Hệ thống có chức năng đăng nhập cho người sử dụng khi truy nhập</a:t>
            </a:r>
          </a:p>
          <a:p>
            <a:pPr>
              <a:buFontTx/>
              <a:buChar char="-"/>
            </a:pPr>
            <a:r>
              <a:rPr lang="vi-VN" sz="1800">
                <a:latin typeface="Times New Roman" panose="02020603050405020304" pitchFamily="18" charset="0"/>
                <a:cs typeface="Times New Roman" panose="02020603050405020304" pitchFamily="18" charset="0"/>
              </a:rPr>
              <a:t>Chức năng tìm kiếm thông tin sản phẩm</a:t>
            </a:r>
          </a:p>
          <a:p>
            <a:pPr>
              <a:buFontTx/>
              <a:buChar char="-"/>
            </a:pPr>
            <a:r>
              <a:rPr lang="vi-VN" sz="1800">
                <a:latin typeface="Times New Roman" panose="02020603050405020304" pitchFamily="18" charset="0"/>
                <a:cs typeface="Times New Roman" panose="02020603050405020304" pitchFamily="18" charset="0"/>
              </a:rPr>
              <a:t>Chức năng thanh toán hóa đơn</a:t>
            </a:r>
          </a:p>
          <a:p>
            <a:pPr>
              <a:buFontTx/>
              <a:buChar char="-"/>
            </a:pPr>
            <a:r>
              <a:rPr lang="vi-VN" sz="1800">
                <a:latin typeface="Times New Roman" panose="02020603050405020304" pitchFamily="18" charset="0"/>
                <a:cs typeface="Times New Roman" panose="02020603050405020304" pitchFamily="18" charset="0"/>
              </a:rPr>
              <a:t>Lập báo cáo ngày tháng năm</a:t>
            </a:r>
          </a:p>
          <a:p>
            <a:pPr>
              <a:buFontTx/>
              <a:buChar char="-"/>
            </a:pPr>
            <a:r>
              <a:rPr lang="vi-VN" sz="1800">
                <a:latin typeface="Times New Roman" panose="02020603050405020304" pitchFamily="18" charset="0"/>
                <a:cs typeface="Times New Roman" panose="02020603050405020304" pitchFamily="18" charset="0"/>
              </a:rPr>
              <a:t>An toàn thông tin dữ liệu bảo mật</a:t>
            </a:r>
          </a:p>
          <a:p>
            <a:r>
              <a:rPr lang="vi-VN" sz="1800" b="1">
                <a:latin typeface="Times New Roman" panose="02020603050405020304" pitchFamily="18" charset="0"/>
                <a:cs typeface="Times New Roman" panose="02020603050405020304" pitchFamily="18" charset="0"/>
              </a:rPr>
              <a:t>Thời gian hoàn thành:</a:t>
            </a:r>
          </a:p>
          <a:p>
            <a:pPr>
              <a:buFontTx/>
              <a:buChar char="-"/>
            </a:pPr>
            <a:r>
              <a:rPr lang="vi-VN" sz="1800">
                <a:latin typeface="Times New Roman" panose="02020603050405020304" pitchFamily="18" charset="0"/>
                <a:cs typeface="Times New Roman" panose="02020603050405020304" pitchFamily="18" charset="0"/>
              </a:rPr>
              <a:t>Ngày bắt đầu: 01/05/2023.</a:t>
            </a:r>
          </a:p>
          <a:p>
            <a:pPr>
              <a:buFontTx/>
              <a:buChar char="-"/>
            </a:pPr>
            <a:r>
              <a:rPr lang="vi-VN" sz="1800">
                <a:latin typeface="Times New Roman" panose="02020603050405020304" pitchFamily="18" charset="0"/>
                <a:cs typeface="Times New Roman" panose="02020603050405020304" pitchFamily="18" charset="0"/>
              </a:rPr>
              <a:t>Ngày kết thúc: 01/07/2023.</a:t>
            </a:r>
            <a:br>
              <a:rPr lang="vi-VN" sz="1400"/>
            </a:br>
            <a:endParaRPr lang="en-US" sz="1800"/>
          </a:p>
        </p:txBody>
      </p:sp>
    </p:spTree>
    <p:extLst>
      <p:ext uri="{BB962C8B-B14F-4D97-AF65-F5344CB8AC3E}">
        <p14:creationId xmlns:p14="http://schemas.microsoft.com/office/powerpoint/2010/main" val="291797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876E1-41F5-451F-A4E5-887F87E1C25B}"/>
              </a:ext>
            </a:extLst>
          </p:cNvPr>
          <p:cNvSpPr>
            <a:spLocks noGrp="1"/>
          </p:cNvSpPr>
          <p:nvPr>
            <p:ph type="title"/>
          </p:nvPr>
        </p:nvSpPr>
        <p:spPr>
          <a:xfrm>
            <a:off x="1157084" y="374427"/>
            <a:ext cx="10374517" cy="971512"/>
          </a:xfrm>
        </p:spPr>
        <p:txBody>
          <a:bodyPr vert="horz" lIns="0" tIns="0" rIns="0" bIns="0" rtlCol="0" anchor="ctr">
            <a:normAutofit/>
          </a:bodyPr>
          <a:lstStyle/>
          <a:p>
            <a:r>
              <a:rPr lang="en-US" sz="3200">
                <a:solidFill>
                  <a:schemeClr val="bg1"/>
                </a:solidFill>
                <a:latin typeface="Times New Roman" panose="02020603050405020304" pitchFamily="18" charset="0"/>
                <a:cs typeface="Times New Roman" panose="02020603050405020304" pitchFamily="18" charset="0"/>
              </a:rPr>
              <a:t>Kế hoạch dự án</a:t>
            </a:r>
          </a:p>
        </p:txBody>
      </p:sp>
      <p:sp>
        <p:nvSpPr>
          <p:cNvPr id="3" name="Content Placeholder 2">
            <a:extLst>
              <a:ext uri="{FF2B5EF4-FFF2-40B4-BE49-F238E27FC236}">
                <a16:creationId xmlns:a16="http://schemas.microsoft.com/office/drawing/2014/main" id="{1ADEAFC2-8337-16AF-58EA-0F9BF788524A}"/>
              </a:ext>
            </a:extLst>
          </p:cNvPr>
          <p:cNvSpPr>
            <a:spLocks noGrp="1"/>
          </p:cNvSpPr>
          <p:nvPr>
            <p:ph sz="half" idx="1"/>
          </p:nvPr>
        </p:nvSpPr>
        <p:spPr>
          <a:xfrm>
            <a:off x="681135" y="1838131"/>
            <a:ext cx="5440472" cy="4645442"/>
          </a:xfrm>
        </p:spPr>
        <p:txBody>
          <a:bodyPr>
            <a:normAutofit/>
          </a:bodyPr>
          <a:lstStyle/>
          <a:p>
            <a:pPr marL="198882" indent="-198882" defTabSz="795528">
              <a:spcBef>
                <a:spcPts val="870"/>
              </a:spcBef>
            </a:pPr>
            <a:r>
              <a:rPr lang="vi-VN" sz="1800" b="1" kern="1200">
                <a:solidFill>
                  <a:schemeClr val="tx1"/>
                </a:solidFill>
                <a:latin typeface="Times New Roman" panose="02020603050405020304" pitchFamily="18" charset="0"/>
                <a:ea typeface="+mn-ea"/>
                <a:cs typeface="Times New Roman" panose="02020603050405020304" pitchFamily="18" charset="0"/>
              </a:rPr>
              <a:t>Phạm vi sản phẩm</a:t>
            </a:r>
          </a:p>
          <a:p>
            <a:pPr marL="298323" indent="-298323" defTabSz="795528">
              <a:lnSpc>
                <a:spcPct val="107000"/>
              </a:lnSpc>
              <a:spcBef>
                <a:spcPts val="770"/>
              </a:spcBef>
              <a:buSzPts val="1400"/>
              <a:buFont typeface="Arial"/>
              <a:buChar char="-"/>
              <a:tabLst>
                <a:tab pos="322078" algn="l"/>
                <a:tab pos="322631" algn="l"/>
              </a:tabLst>
            </a:pPr>
            <a:r>
              <a:rPr lang="vi-VN" sz="1800" kern="1200">
                <a:solidFill>
                  <a:schemeClr val="tx1"/>
                </a:solidFill>
                <a:latin typeface="Times New Roman" panose="02020603050405020304" pitchFamily="18" charset="0"/>
                <a:ea typeface="+mn-ea"/>
                <a:cs typeface="Times New Roman" panose="02020603050405020304" pitchFamily="18" charset="0"/>
              </a:rPr>
              <a:t>Hệ thống hoạt động tốt với đầy đủ các chức năng theo thiết kế cho</a:t>
            </a:r>
            <a:r>
              <a:rPr lang="vi-VN" sz="1800" kern="1200" spc="-30">
                <a:solidFill>
                  <a:schemeClr val="tx1"/>
                </a:solidFill>
                <a:latin typeface="Times New Roman" panose="02020603050405020304" pitchFamily="18" charset="0"/>
                <a:ea typeface="+mn-ea"/>
                <a:cs typeface="Times New Roman" panose="02020603050405020304" pitchFamily="18" charset="0"/>
              </a:rPr>
              <a:t> </a:t>
            </a:r>
            <a:r>
              <a:rPr lang="vi-VN" sz="1800" kern="1200">
                <a:solidFill>
                  <a:schemeClr val="tx1"/>
                </a:solidFill>
                <a:latin typeface="Times New Roman" panose="02020603050405020304" pitchFamily="18" charset="0"/>
                <a:ea typeface="+mn-ea"/>
                <a:cs typeface="Times New Roman" panose="02020603050405020304" pitchFamily="18" charset="0"/>
              </a:rPr>
              <a:t>trước.</a:t>
            </a:r>
            <a:endParaRPr lang="en-US" sz="1800" kern="1200">
              <a:solidFill>
                <a:schemeClr val="tx1"/>
              </a:solidFill>
              <a:latin typeface="Times New Roman" panose="02020603050405020304" pitchFamily="18" charset="0"/>
              <a:ea typeface="+mn-ea"/>
              <a:cs typeface="Times New Roman" panose="02020603050405020304" pitchFamily="18" charset="0"/>
            </a:endParaRPr>
          </a:p>
          <a:p>
            <a:pPr marL="298323" indent="-298323" defTabSz="795528">
              <a:lnSpc>
                <a:spcPct val="107000"/>
              </a:lnSpc>
              <a:spcBef>
                <a:spcPts val="831"/>
              </a:spcBef>
              <a:buSzPts val="1400"/>
              <a:buFont typeface="Arial"/>
              <a:buChar char="-"/>
              <a:tabLst>
                <a:tab pos="322078" algn="l"/>
                <a:tab pos="322631" algn="l"/>
              </a:tabLst>
            </a:pPr>
            <a:r>
              <a:rPr lang="vi-VN" sz="1800" kern="1200">
                <a:solidFill>
                  <a:schemeClr val="tx1"/>
                </a:solidFill>
                <a:latin typeface="Times New Roman" panose="02020603050405020304" pitchFamily="18" charset="0"/>
                <a:ea typeface="+mn-ea"/>
                <a:cs typeface="Times New Roman" panose="02020603050405020304" pitchFamily="18" charset="0"/>
              </a:rPr>
              <a:t>Hệ thống dễ sử dụng và thân thiện với người</a:t>
            </a:r>
            <a:r>
              <a:rPr lang="vi-VN" sz="1800" kern="1200" spc="-13">
                <a:solidFill>
                  <a:schemeClr val="tx1"/>
                </a:solidFill>
                <a:latin typeface="Times New Roman" panose="02020603050405020304" pitchFamily="18" charset="0"/>
                <a:ea typeface="+mn-ea"/>
                <a:cs typeface="Times New Roman" panose="02020603050405020304" pitchFamily="18" charset="0"/>
              </a:rPr>
              <a:t> </a:t>
            </a:r>
            <a:r>
              <a:rPr lang="vi-VN" sz="1800" kern="1200">
                <a:solidFill>
                  <a:schemeClr val="tx1"/>
                </a:solidFill>
                <a:latin typeface="Times New Roman" panose="02020603050405020304" pitchFamily="18" charset="0"/>
                <a:ea typeface="+mn-ea"/>
                <a:cs typeface="Times New Roman" panose="02020603050405020304" pitchFamily="18" charset="0"/>
              </a:rPr>
              <a:t>dùng.</a:t>
            </a:r>
            <a:endParaRPr lang="en-US" sz="1800" kern="1200">
              <a:solidFill>
                <a:schemeClr val="tx1"/>
              </a:solidFill>
              <a:latin typeface="Times New Roman" panose="02020603050405020304" pitchFamily="18" charset="0"/>
              <a:ea typeface="+mn-ea"/>
              <a:cs typeface="Times New Roman" panose="02020603050405020304" pitchFamily="18" charset="0"/>
            </a:endParaRPr>
          </a:p>
          <a:p>
            <a:pPr marL="298323" indent="-298323" defTabSz="795528">
              <a:lnSpc>
                <a:spcPct val="107000"/>
              </a:lnSpc>
              <a:spcBef>
                <a:spcPts val="818"/>
              </a:spcBef>
              <a:buSzPts val="1400"/>
              <a:buFont typeface="Arial"/>
              <a:buChar char="-"/>
              <a:tabLst>
                <a:tab pos="322078" algn="l"/>
                <a:tab pos="322631" algn="l"/>
              </a:tabLst>
            </a:pPr>
            <a:r>
              <a:rPr lang="vi-VN" sz="1800" kern="1200">
                <a:solidFill>
                  <a:schemeClr val="tx1"/>
                </a:solidFill>
                <a:latin typeface="Times New Roman" panose="02020603050405020304" pitchFamily="18" charset="0"/>
                <a:ea typeface="+mn-ea"/>
                <a:cs typeface="Times New Roman" panose="02020603050405020304" pitchFamily="18" charset="0"/>
              </a:rPr>
              <a:t>Giao diện dễ nhìn và trực</a:t>
            </a:r>
            <a:r>
              <a:rPr lang="vi-VN" sz="1800" kern="1200" spc="-17">
                <a:solidFill>
                  <a:schemeClr val="tx1"/>
                </a:solidFill>
                <a:latin typeface="Times New Roman" panose="02020603050405020304" pitchFamily="18" charset="0"/>
                <a:ea typeface="+mn-ea"/>
                <a:cs typeface="Times New Roman" panose="02020603050405020304" pitchFamily="18" charset="0"/>
              </a:rPr>
              <a:t> </a:t>
            </a:r>
            <a:r>
              <a:rPr lang="vi-VN" sz="1800" kern="1200">
                <a:solidFill>
                  <a:schemeClr val="tx1"/>
                </a:solidFill>
                <a:latin typeface="Times New Roman" panose="02020603050405020304" pitchFamily="18" charset="0"/>
                <a:ea typeface="+mn-ea"/>
                <a:cs typeface="Times New Roman" panose="02020603050405020304" pitchFamily="18" charset="0"/>
              </a:rPr>
              <a:t>quan.</a:t>
            </a:r>
            <a:endParaRPr lang="en-US" sz="1800" kern="1200">
              <a:solidFill>
                <a:schemeClr val="tx1"/>
              </a:solidFill>
              <a:latin typeface="Times New Roman" panose="02020603050405020304" pitchFamily="18" charset="0"/>
              <a:ea typeface="+mn-ea"/>
              <a:cs typeface="Times New Roman" panose="02020603050405020304" pitchFamily="18" charset="0"/>
            </a:endParaRPr>
          </a:p>
          <a:p>
            <a:pPr marL="298323" indent="-298323" defTabSz="795528">
              <a:lnSpc>
                <a:spcPct val="107000"/>
              </a:lnSpc>
              <a:spcBef>
                <a:spcPts val="831"/>
              </a:spcBef>
              <a:buSzPts val="1400"/>
              <a:buFont typeface="Arial"/>
              <a:buChar char="-"/>
              <a:tabLst>
                <a:tab pos="322078" algn="l"/>
                <a:tab pos="322631" algn="l"/>
              </a:tabLst>
            </a:pPr>
            <a:r>
              <a:rPr lang="vi-VN" sz="1800" kern="1200">
                <a:solidFill>
                  <a:schemeClr val="tx1"/>
                </a:solidFill>
                <a:latin typeface="Times New Roman" panose="02020603050405020304" pitchFamily="18" charset="0"/>
                <a:ea typeface="+mn-ea"/>
                <a:cs typeface="Times New Roman" panose="02020603050405020304" pitchFamily="18" charset="0"/>
              </a:rPr>
              <a:t>Tận dùng cơ sở hạ tầng có</a:t>
            </a:r>
            <a:r>
              <a:rPr lang="vi-VN" sz="1800" kern="1200" spc="-4">
                <a:solidFill>
                  <a:schemeClr val="tx1"/>
                </a:solidFill>
                <a:latin typeface="Times New Roman" panose="02020603050405020304" pitchFamily="18" charset="0"/>
                <a:ea typeface="+mn-ea"/>
                <a:cs typeface="Times New Roman" panose="02020603050405020304" pitchFamily="18" charset="0"/>
              </a:rPr>
              <a:t> </a:t>
            </a:r>
            <a:r>
              <a:rPr lang="vi-VN" sz="1800" kern="1200">
                <a:solidFill>
                  <a:schemeClr val="tx1"/>
                </a:solidFill>
                <a:latin typeface="Times New Roman" panose="02020603050405020304" pitchFamily="18" charset="0"/>
                <a:ea typeface="+mn-ea"/>
                <a:cs typeface="Times New Roman" panose="02020603050405020304" pitchFamily="18" charset="0"/>
              </a:rPr>
              <a:t>sẵn.</a:t>
            </a:r>
          </a:p>
          <a:p>
            <a:pPr marL="198882" indent="-198882" defTabSz="795528">
              <a:lnSpc>
                <a:spcPct val="107000"/>
              </a:lnSpc>
              <a:spcBef>
                <a:spcPts val="831"/>
              </a:spcBef>
              <a:buSzPts val="1400"/>
              <a:tabLst>
                <a:tab pos="322078" algn="l"/>
                <a:tab pos="322631" algn="l"/>
              </a:tabLst>
            </a:pPr>
            <a:r>
              <a:rPr lang="vi-VN" sz="1800" b="1" kern="1200">
                <a:solidFill>
                  <a:schemeClr val="tx1"/>
                </a:solidFill>
                <a:latin typeface="Times New Roman" panose="02020603050405020304" pitchFamily="18" charset="0"/>
                <a:ea typeface="+mn-ea"/>
                <a:cs typeface="Times New Roman" panose="02020603050405020304" pitchFamily="18" charset="0"/>
              </a:rPr>
              <a:t>Phạm vi tài nguyên</a:t>
            </a:r>
          </a:p>
          <a:p>
            <a:pPr marL="0" indent="0" defTabSz="795528">
              <a:lnSpc>
                <a:spcPct val="107000"/>
              </a:lnSpc>
              <a:spcBef>
                <a:spcPts val="831"/>
              </a:spcBef>
              <a:buSzPts val="1400"/>
              <a:buNone/>
              <a:tabLst>
                <a:tab pos="322078" algn="l"/>
                <a:tab pos="322631" algn="l"/>
              </a:tabLst>
            </a:pPr>
            <a:r>
              <a:rPr lang="vi-VN" sz="1800" kern="1200">
                <a:solidFill>
                  <a:schemeClr val="tx1"/>
                </a:solidFill>
                <a:latin typeface="Times New Roman" panose="02020603050405020304" pitchFamily="18" charset="0"/>
                <a:ea typeface="+mn-ea"/>
                <a:cs typeface="Times New Roman" panose="02020603050405020304" pitchFamily="18" charset="0"/>
              </a:rPr>
              <a:t> </a:t>
            </a:r>
            <a:r>
              <a:rPr lang="vi-VN" sz="1800" kern="1200">
                <a:solidFill>
                  <a:schemeClr val="tx1"/>
                </a:solidFill>
                <a:latin typeface="Times New Roman"/>
                <a:ea typeface="+mn-ea"/>
                <a:cs typeface="+mn-cs"/>
              </a:rPr>
              <a:t>Tổng kinh phí : 100.000.000 VNĐ:</a:t>
            </a:r>
            <a:endParaRPr lang="en-US" sz="1800" kern="1200">
              <a:solidFill>
                <a:schemeClr val="tx1"/>
              </a:solidFill>
              <a:latin typeface="Times New Roman"/>
              <a:ea typeface="+mn-ea"/>
              <a:cs typeface="+mn-cs"/>
            </a:endParaRPr>
          </a:p>
          <a:p>
            <a:pPr marL="298323" indent="-298323" defTabSz="795528">
              <a:lnSpc>
                <a:spcPct val="107000"/>
              </a:lnSpc>
              <a:spcBef>
                <a:spcPts val="770"/>
              </a:spcBef>
              <a:buSzPts val="1400"/>
              <a:buFont typeface="Arial"/>
              <a:buChar char="-"/>
              <a:tabLst>
                <a:tab pos="322078" algn="l"/>
                <a:tab pos="322631" algn="l"/>
              </a:tabLst>
            </a:pPr>
            <a:r>
              <a:rPr lang="vi-VN" sz="1800" kern="1200" spc="-13">
                <a:solidFill>
                  <a:schemeClr val="tx1"/>
                </a:solidFill>
                <a:latin typeface="Times New Roman"/>
                <a:ea typeface="+mn-ea"/>
                <a:cs typeface="+mn-cs"/>
              </a:rPr>
              <a:t>Tiền </a:t>
            </a:r>
            <a:r>
              <a:rPr lang="vi-VN" sz="1800" kern="1200">
                <a:solidFill>
                  <a:schemeClr val="tx1"/>
                </a:solidFill>
                <a:latin typeface="Times New Roman"/>
                <a:ea typeface="+mn-ea"/>
                <a:cs typeface="+mn-cs"/>
              </a:rPr>
              <a:t>lương cho nhân</a:t>
            </a:r>
            <a:r>
              <a:rPr lang="vi-VN" sz="1800" kern="1200" spc="13">
                <a:solidFill>
                  <a:schemeClr val="tx1"/>
                </a:solidFill>
                <a:latin typeface="Times New Roman"/>
                <a:ea typeface="+mn-ea"/>
                <a:cs typeface="+mn-cs"/>
              </a:rPr>
              <a:t> </a:t>
            </a:r>
            <a:r>
              <a:rPr lang="vi-VN" sz="1800" kern="1200">
                <a:solidFill>
                  <a:schemeClr val="tx1"/>
                </a:solidFill>
                <a:latin typeface="Times New Roman"/>
                <a:ea typeface="+mn-ea"/>
                <a:cs typeface="+mn-cs"/>
              </a:rPr>
              <a:t>viên.</a:t>
            </a:r>
            <a:endParaRPr lang="en-US" sz="1800" kern="1200">
              <a:solidFill>
                <a:schemeClr val="tx1"/>
              </a:solidFill>
              <a:latin typeface="Times New Roman"/>
              <a:ea typeface="+mn-ea"/>
              <a:cs typeface="+mn-cs"/>
            </a:endParaRPr>
          </a:p>
          <a:p>
            <a:pPr marL="298323" indent="-298323" defTabSz="795528">
              <a:lnSpc>
                <a:spcPct val="107000"/>
              </a:lnSpc>
              <a:spcBef>
                <a:spcPts val="831"/>
              </a:spcBef>
              <a:buSzPts val="1400"/>
              <a:buFont typeface="Arial"/>
              <a:buChar char="-"/>
              <a:tabLst>
                <a:tab pos="322078" algn="l"/>
                <a:tab pos="322631" algn="l"/>
              </a:tabLst>
            </a:pPr>
            <a:r>
              <a:rPr lang="en-US" sz="1800" kern="1200">
                <a:solidFill>
                  <a:schemeClr val="tx1"/>
                </a:solidFill>
                <a:latin typeface="Times New Roman"/>
                <a:ea typeface="+mn-ea"/>
                <a:cs typeface="+mn-cs"/>
              </a:rPr>
              <a:t>Các chi phí phát sinh.</a:t>
            </a:r>
          </a:p>
          <a:p>
            <a:pPr marL="298323" indent="-298323" defTabSz="795528">
              <a:lnSpc>
                <a:spcPct val="107000"/>
              </a:lnSpc>
              <a:spcBef>
                <a:spcPts val="822"/>
              </a:spcBef>
              <a:buSzPts val="1400"/>
              <a:buFont typeface="Arial"/>
              <a:buChar char="-"/>
              <a:tabLst>
                <a:tab pos="322078" algn="l"/>
                <a:tab pos="322631" algn="l"/>
              </a:tabLst>
            </a:pPr>
            <a:r>
              <a:rPr lang="en-US" sz="1800" kern="1200">
                <a:solidFill>
                  <a:schemeClr val="tx1"/>
                </a:solidFill>
                <a:latin typeface="Times New Roman"/>
                <a:ea typeface="+mn-ea"/>
                <a:cs typeface="+mn-cs"/>
              </a:rPr>
              <a:t>Chi phí dự trữ: 10% trên tổng kinh phí dự</a:t>
            </a:r>
            <a:r>
              <a:rPr lang="en-US" sz="1800" kern="1200" spc="-4">
                <a:solidFill>
                  <a:schemeClr val="tx1"/>
                </a:solidFill>
                <a:latin typeface="Times New Roman"/>
                <a:ea typeface="+mn-ea"/>
                <a:cs typeface="+mn-cs"/>
              </a:rPr>
              <a:t> </a:t>
            </a:r>
            <a:r>
              <a:rPr lang="en-US" sz="1800" kern="1200">
                <a:solidFill>
                  <a:schemeClr val="tx1"/>
                </a:solidFill>
                <a:latin typeface="Times New Roman"/>
                <a:ea typeface="+mn-ea"/>
                <a:cs typeface="+mn-cs"/>
              </a:rPr>
              <a:t>án.</a:t>
            </a:r>
          </a:p>
          <a:p>
            <a:pPr marL="298323" indent="-298323" defTabSz="795528">
              <a:lnSpc>
                <a:spcPct val="107000"/>
              </a:lnSpc>
              <a:spcBef>
                <a:spcPts val="827"/>
              </a:spcBef>
              <a:buSzPts val="1400"/>
              <a:buFont typeface="Arial"/>
              <a:buChar char="-"/>
              <a:tabLst>
                <a:tab pos="322078" algn="l"/>
                <a:tab pos="322631" algn="l"/>
              </a:tabLst>
            </a:pPr>
            <a:r>
              <a:rPr lang="en-US" sz="1800" kern="1200">
                <a:solidFill>
                  <a:schemeClr val="tx1"/>
                </a:solidFill>
                <a:latin typeface="Times New Roman"/>
                <a:ea typeface="+mn-ea"/>
                <a:cs typeface="+mn-cs"/>
              </a:rPr>
              <a:t>Số thành viên tham gia dự án: 5</a:t>
            </a:r>
            <a:r>
              <a:rPr lang="en-US" sz="1800" kern="1200" spc="-13">
                <a:solidFill>
                  <a:schemeClr val="tx1"/>
                </a:solidFill>
                <a:latin typeface="Times New Roman"/>
                <a:ea typeface="+mn-ea"/>
                <a:cs typeface="+mn-cs"/>
              </a:rPr>
              <a:t> </a:t>
            </a:r>
            <a:r>
              <a:rPr lang="en-US" sz="1800" kern="1200">
                <a:solidFill>
                  <a:schemeClr val="tx1"/>
                </a:solidFill>
                <a:latin typeface="Times New Roman"/>
                <a:ea typeface="+mn-ea"/>
                <a:cs typeface="+mn-cs"/>
              </a:rPr>
              <a:t>người.</a:t>
            </a:r>
            <a:endParaRPr lang="vi-VN" sz="1800" kern="1200">
              <a:solidFill>
                <a:schemeClr val="tx1"/>
              </a:solidFill>
              <a:latin typeface="Times New Roman"/>
              <a:ea typeface="+mn-ea"/>
              <a:cs typeface="+mn-cs"/>
            </a:endParaRPr>
          </a:p>
          <a:p>
            <a:pPr marL="0" indent="0" defTabSz="795528">
              <a:lnSpc>
                <a:spcPct val="107000"/>
              </a:lnSpc>
              <a:spcBef>
                <a:spcPts val="831"/>
              </a:spcBef>
              <a:buSzPts val="1400"/>
              <a:buNone/>
              <a:tabLst>
                <a:tab pos="322078" algn="l"/>
                <a:tab pos="322631" algn="l"/>
              </a:tabLst>
            </a:pPr>
            <a:endParaRPr lang="vi-VN" sz="1566" kern="120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US"/>
          </a:p>
        </p:txBody>
      </p:sp>
      <p:sp>
        <p:nvSpPr>
          <p:cNvPr id="4" name="Content Placeholder 3">
            <a:extLst>
              <a:ext uri="{FF2B5EF4-FFF2-40B4-BE49-F238E27FC236}">
                <a16:creationId xmlns:a16="http://schemas.microsoft.com/office/drawing/2014/main" id="{96E438AF-E883-9ABC-846D-06143018D77B}"/>
              </a:ext>
            </a:extLst>
          </p:cNvPr>
          <p:cNvSpPr>
            <a:spLocks noGrp="1"/>
          </p:cNvSpPr>
          <p:nvPr>
            <p:ph sz="half" idx="2"/>
          </p:nvPr>
        </p:nvSpPr>
        <p:spPr>
          <a:xfrm>
            <a:off x="6599823" y="1838131"/>
            <a:ext cx="4506046" cy="4645442"/>
          </a:xfrm>
        </p:spPr>
        <p:txBody>
          <a:bodyPr>
            <a:normAutofit/>
          </a:bodyPr>
          <a:lstStyle/>
          <a:p>
            <a:pPr marL="198882" indent="-198882" defTabSz="795528">
              <a:spcBef>
                <a:spcPts val="870"/>
              </a:spcBef>
            </a:pPr>
            <a:r>
              <a:rPr lang="vi-VN" sz="1800" b="1" kern="1200">
                <a:solidFill>
                  <a:schemeClr val="tx1"/>
                </a:solidFill>
                <a:latin typeface="Times New Roman" panose="02020603050405020304" pitchFamily="18" charset="0"/>
                <a:ea typeface="+mn-ea"/>
                <a:cs typeface="Times New Roman" panose="02020603050405020304" pitchFamily="18" charset="0"/>
              </a:rPr>
              <a:t>Phạm vi thời gian</a:t>
            </a:r>
          </a:p>
          <a:p>
            <a:pPr marL="0" indent="0" defTabSz="795528">
              <a:spcBef>
                <a:spcPts val="731"/>
              </a:spcBef>
              <a:buNone/>
            </a:pPr>
            <a:r>
              <a:rPr lang="vi-VN" sz="1800" kern="1200">
                <a:solidFill>
                  <a:schemeClr val="tx1"/>
                </a:solidFill>
                <a:latin typeface="Times New Roman" panose="02020603050405020304" pitchFamily="18" charset="0"/>
                <a:ea typeface="+mn-ea"/>
                <a:cs typeface="Times New Roman" panose="02020603050405020304" pitchFamily="18" charset="0"/>
              </a:rPr>
              <a:t>Thời gian hoàn thiện sản phẩm: 2 tháng </a:t>
            </a:r>
          </a:p>
          <a:p>
            <a:pPr marL="198882" indent="-198882" defTabSz="795528">
              <a:spcBef>
                <a:spcPts val="731"/>
              </a:spcBef>
              <a:buFontTx/>
              <a:buChar char="-"/>
            </a:pPr>
            <a:r>
              <a:rPr lang="vi-VN" sz="1800" kern="1200">
                <a:solidFill>
                  <a:schemeClr val="tx1"/>
                </a:solidFill>
                <a:latin typeface="Times New Roman" panose="02020603050405020304" pitchFamily="18" charset="0"/>
                <a:ea typeface="+mn-ea"/>
                <a:cs typeface="Times New Roman" panose="02020603050405020304" pitchFamily="18" charset="0"/>
              </a:rPr>
              <a:t>Ngày bắt đầu:</a:t>
            </a:r>
            <a:r>
              <a:rPr lang="vi-VN" sz="1800" kern="1200" spc="-4">
                <a:solidFill>
                  <a:schemeClr val="tx1"/>
                </a:solidFill>
                <a:latin typeface="Times New Roman" panose="02020603050405020304" pitchFamily="18" charset="0"/>
                <a:ea typeface="+mn-ea"/>
                <a:cs typeface="Times New Roman" panose="02020603050405020304" pitchFamily="18" charset="0"/>
              </a:rPr>
              <a:t> </a:t>
            </a:r>
            <a:r>
              <a:rPr lang="vi-VN" sz="1800" kern="1200">
                <a:solidFill>
                  <a:schemeClr val="tx1"/>
                </a:solidFill>
                <a:latin typeface="Times New Roman" panose="02020603050405020304" pitchFamily="18" charset="0"/>
                <a:ea typeface="+mn-ea"/>
                <a:cs typeface="Times New Roman" panose="02020603050405020304" pitchFamily="18" charset="0"/>
              </a:rPr>
              <a:t>01/05/2023</a:t>
            </a:r>
          </a:p>
          <a:p>
            <a:pPr marL="198882" indent="-198882" defTabSz="795528">
              <a:spcBef>
                <a:spcPts val="731"/>
              </a:spcBef>
              <a:buFontTx/>
              <a:buChar char="-"/>
            </a:pPr>
            <a:r>
              <a:rPr lang="en-US" sz="1800" kern="1200">
                <a:solidFill>
                  <a:schemeClr val="tx1"/>
                </a:solidFill>
                <a:latin typeface="Times New Roman" panose="02020603050405020304" pitchFamily="18" charset="0"/>
                <a:ea typeface="+mn-ea"/>
                <a:cs typeface="Times New Roman" panose="02020603050405020304" pitchFamily="18" charset="0"/>
              </a:rPr>
              <a:t>Ngày kết thúc:</a:t>
            </a:r>
            <a:r>
              <a:rPr lang="en-US" sz="1800" kern="1200" spc="-4">
                <a:solidFill>
                  <a:schemeClr val="tx1"/>
                </a:solidFill>
                <a:latin typeface="Times New Roman" panose="02020603050405020304" pitchFamily="18" charset="0"/>
                <a:ea typeface="+mn-ea"/>
                <a:cs typeface="Times New Roman" panose="02020603050405020304" pitchFamily="18" charset="0"/>
              </a:rPr>
              <a:t> </a:t>
            </a:r>
            <a:r>
              <a:rPr lang="vi-VN" sz="1800" kern="1200">
                <a:solidFill>
                  <a:schemeClr val="tx1"/>
                </a:solidFill>
                <a:latin typeface="Times New Roman" panose="02020603050405020304" pitchFamily="18" charset="0"/>
                <a:ea typeface="+mn-ea"/>
                <a:cs typeface="Times New Roman" panose="02020603050405020304" pitchFamily="18" charset="0"/>
              </a:rPr>
              <a:t>01</a:t>
            </a:r>
            <a:r>
              <a:rPr lang="en-US" sz="1800" kern="1200">
                <a:solidFill>
                  <a:schemeClr val="tx1"/>
                </a:solidFill>
                <a:latin typeface="Times New Roman" panose="02020603050405020304" pitchFamily="18" charset="0"/>
                <a:ea typeface="+mn-ea"/>
                <a:cs typeface="Times New Roman" panose="02020603050405020304" pitchFamily="18" charset="0"/>
              </a:rPr>
              <a:t>/</a:t>
            </a:r>
            <a:r>
              <a:rPr lang="vi-VN" sz="1800" kern="1200">
                <a:solidFill>
                  <a:schemeClr val="tx1"/>
                </a:solidFill>
                <a:latin typeface="Times New Roman" panose="02020603050405020304" pitchFamily="18" charset="0"/>
                <a:ea typeface="+mn-ea"/>
                <a:cs typeface="Times New Roman" panose="02020603050405020304" pitchFamily="18" charset="0"/>
              </a:rPr>
              <a:t>07</a:t>
            </a:r>
            <a:r>
              <a:rPr lang="en-US" sz="1800" kern="1200">
                <a:solidFill>
                  <a:schemeClr val="tx1"/>
                </a:solidFill>
                <a:latin typeface="Times New Roman" panose="02020603050405020304" pitchFamily="18" charset="0"/>
                <a:ea typeface="+mn-ea"/>
                <a:cs typeface="Times New Roman" panose="02020603050405020304" pitchFamily="18" charset="0"/>
              </a:rPr>
              <a:t>/2023</a:t>
            </a:r>
            <a:endParaRPr lang="vi-VN" sz="1800" kern="1200">
              <a:solidFill>
                <a:schemeClr val="tx1"/>
              </a:solidFill>
              <a:latin typeface="Times New Roman" panose="02020603050405020304" pitchFamily="18" charset="0"/>
              <a:ea typeface="+mn-ea"/>
              <a:cs typeface="Times New Roman" panose="02020603050405020304" pitchFamily="18" charset="0"/>
            </a:endParaRPr>
          </a:p>
          <a:p>
            <a:pPr marL="198882" indent="-198882" defTabSz="795528">
              <a:spcBef>
                <a:spcPts val="870"/>
              </a:spcBef>
            </a:pPr>
            <a:r>
              <a:rPr lang="vi-VN" sz="1800" b="1" kern="1200">
                <a:solidFill>
                  <a:schemeClr val="tx1"/>
                </a:solidFill>
                <a:latin typeface="Times New Roman" panose="02020603050405020304" pitchFamily="18" charset="0"/>
                <a:ea typeface="+mn-ea"/>
                <a:cs typeface="Times New Roman" panose="02020603050405020304" pitchFamily="18" charset="0"/>
              </a:rPr>
              <a:t>Các công cụ thiết lập</a:t>
            </a:r>
          </a:p>
          <a:p>
            <a:pPr marL="298323" indent="-298323" defTabSz="795528">
              <a:lnSpc>
                <a:spcPct val="107000"/>
              </a:lnSpc>
              <a:spcBef>
                <a:spcPts val="731"/>
              </a:spcBef>
              <a:buSzPts val="1400"/>
              <a:buFont typeface="Times New Roman"/>
              <a:buChar char="-"/>
              <a:tabLst>
                <a:tab pos="322078" algn="l"/>
                <a:tab pos="322631" algn="l"/>
              </a:tabLst>
            </a:pPr>
            <a:r>
              <a:rPr lang="en-US" sz="1800" kern="1200" spc="-17">
                <a:solidFill>
                  <a:schemeClr val="tx1"/>
                </a:solidFill>
                <a:latin typeface="Times New Roman" panose="02020603050405020304" pitchFamily="18" charset="0"/>
                <a:ea typeface="+mn-ea"/>
                <a:cs typeface="Times New Roman" panose="02020603050405020304" pitchFamily="18" charset="0"/>
              </a:rPr>
              <a:t>Visual </a:t>
            </a:r>
            <a:r>
              <a:rPr lang="en-US" sz="1800" kern="1200">
                <a:solidFill>
                  <a:schemeClr val="tx1"/>
                </a:solidFill>
                <a:latin typeface="Times New Roman" panose="02020603050405020304" pitchFamily="18" charset="0"/>
                <a:ea typeface="+mn-ea"/>
                <a:cs typeface="Times New Roman" panose="02020603050405020304" pitchFamily="18" charset="0"/>
              </a:rPr>
              <a:t>Studio</a:t>
            </a:r>
            <a:r>
              <a:rPr lang="en-US" sz="1800" kern="1200" spc="17">
                <a:solidFill>
                  <a:schemeClr val="tx1"/>
                </a:solidFill>
                <a:latin typeface="Times New Roman" panose="02020603050405020304" pitchFamily="18" charset="0"/>
                <a:ea typeface="+mn-ea"/>
                <a:cs typeface="Times New Roman" panose="02020603050405020304" pitchFamily="18" charset="0"/>
              </a:rPr>
              <a:t> </a:t>
            </a:r>
            <a:r>
              <a:rPr lang="en-US" sz="1800" kern="1200">
                <a:solidFill>
                  <a:schemeClr val="tx1"/>
                </a:solidFill>
                <a:latin typeface="Times New Roman" panose="02020603050405020304" pitchFamily="18" charset="0"/>
                <a:ea typeface="+mn-ea"/>
                <a:cs typeface="Times New Roman" panose="02020603050405020304" pitchFamily="18" charset="0"/>
              </a:rPr>
              <a:t>Code.</a:t>
            </a:r>
          </a:p>
          <a:p>
            <a:pPr marL="298323" indent="-298323" defTabSz="795528">
              <a:lnSpc>
                <a:spcPct val="107000"/>
              </a:lnSpc>
              <a:spcBef>
                <a:spcPts val="731"/>
              </a:spcBef>
              <a:buSzPts val="1400"/>
              <a:buFont typeface="Times New Roman"/>
              <a:buChar char="-"/>
              <a:tabLst>
                <a:tab pos="358540" algn="l"/>
                <a:tab pos="359093" algn="l"/>
              </a:tabLst>
            </a:pPr>
            <a:r>
              <a:rPr lang="en-US" sz="1800" kern="1200">
                <a:solidFill>
                  <a:schemeClr val="tx1"/>
                </a:solidFill>
                <a:latin typeface="Times New Roman" panose="02020603050405020304" pitchFamily="18" charset="0"/>
                <a:ea typeface="+mn-ea"/>
                <a:cs typeface="Times New Roman" panose="02020603050405020304" pitchFamily="18" charset="0"/>
              </a:rPr>
              <a:t>Hệ quản trị csdl là data( mockapi,</a:t>
            </a:r>
            <a:r>
              <a:rPr lang="en-US" sz="1800" kern="1200" spc="-17">
                <a:solidFill>
                  <a:schemeClr val="tx1"/>
                </a:solidFill>
                <a:latin typeface="Times New Roman" panose="02020603050405020304" pitchFamily="18" charset="0"/>
                <a:ea typeface="+mn-ea"/>
                <a:cs typeface="Times New Roman" panose="02020603050405020304" pitchFamily="18" charset="0"/>
              </a:rPr>
              <a:t> </a:t>
            </a:r>
            <a:r>
              <a:rPr lang="en-US" sz="1800" kern="1200">
                <a:solidFill>
                  <a:schemeClr val="tx1"/>
                </a:solidFill>
                <a:latin typeface="Times New Roman" panose="02020603050405020304" pitchFamily="18" charset="0"/>
                <a:ea typeface="+mn-ea"/>
                <a:cs typeface="Times New Roman" panose="02020603050405020304" pitchFamily="18" charset="0"/>
              </a:rPr>
              <a:t>firebase)</a:t>
            </a:r>
          </a:p>
          <a:p>
            <a:pPr marL="298323" indent="-298323" defTabSz="795528">
              <a:lnSpc>
                <a:spcPct val="107000"/>
              </a:lnSpc>
              <a:spcBef>
                <a:spcPts val="809"/>
              </a:spcBef>
              <a:buSzPts val="1400"/>
              <a:buFont typeface="Times New Roman"/>
              <a:buChar char="-"/>
              <a:tabLst>
                <a:tab pos="322078" algn="l"/>
                <a:tab pos="322631" algn="l"/>
              </a:tabLst>
            </a:pPr>
            <a:r>
              <a:rPr lang="en-US" sz="1800" kern="1200">
                <a:solidFill>
                  <a:schemeClr val="tx1"/>
                </a:solidFill>
                <a:latin typeface="Times New Roman" panose="02020603050405020304" pitchFamily="18" charset="0"/>
                <a:ea typeface="+mn-ea"/>
                <a:cs typeface="Times New Roman" panose="02020603050405020304" pitchFamily="18" charset="0"/>
              </a:rPr>
              <a:t>Các thư viên cài đặt</a:t>
            </a:r>
            <a:r>
              <a:rPr lang="en-US" sz="1800" kern="1200" spc="9">
                <a:solidFill>
                  <a:schemeClr val="tx1"/>
                </a:solidFill>
                <a:latin typeface="Times New Roman" panose="02020603050405020304" pitchFamily="18" charset="0"/>
                <a:ea typeface="+mn-ea"/>
                <a:cs typeface="Times New Roman" panose="02020603050405020304" pitchFamily="18" charset="0"/>
              </a:rPr>
              <a:t> </a:t>
            </a:r>
            <a:r>
              <a:rPr lang="en-US" sz="1800" kern="1200">
                <a:solidFill>
                  <a:schemeClr val="tx1"/>
                </a:solidFill>
                <a:latin typeface="Times New Roman" panose="02020603050405020304" pitchFamily="18" charset="0"/>
                <a:ea typeface="+mn-ea"/>
                <a:cs typeface="Times New Roman" panose="02020603050405020304" pitchFamily="18" charset="0"/>
              </a:rPr>
              <a:t>thêm</a:t>
            </a:r>
          </a:p>
          <a:p>
            <a:pPr marL="0" indent="0">
              <a:buNone/>
            </a:pPr>
            <a:endParaRPr lang="en-US"/>
          </a:p>
        </p:txBody>
      </p:sp>
    </p:spTree>
    <p:extLst>
      <p:ext uri="{BB962C8B-B14F-4D97-AF65-F5344CB8AC3E}">
        <p14:creationId xmlns:p14="http://schemas.microsoft.com/office/powerpoint/2010/main" val="153820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738FF-F28D-9D60-41A0-89AAE75917BF}"/>
              </a:ext>
            </a:extLst>
          </p:cNvPr>
          <p:cNvSpPr>
            <a:spLocks noGrp="1"/>
          </p:cNvSpPr>
          <p:nvPr>
            <p:ph type="title"/>
          </p:nvPr>
        </p:nvSpPr>
        <p:spPr>
          <a:xfrm>
            <a:off x="1371599" y="474031"/>
            <a:ext cx="9448801" cy="1003895"/>
          </a:xfrm>
        </p:spPr>
        <p:txBody>
          <a:bodyPr vert="horz" lIns="0" tIns="0" rIns="0" bIns="0" rtlCol="0" anchor="b">
            <a:normAutofit/>
          </a:bodyPr>
          <a:lstStyle/>
          <a:p>
            <a:r>
              <a:rPr lang="en-US" sz="3200" spc="0">
                <a:latin typeface="Times New Roman" panose="02020603050405020304" pitchFamily="18" charset="0"/>
                <a:cs typeface="Times New Roman" panose="02020603050405020304" pitchFamily="18" charset="0"/>
              </a:rPr>
              <a:t>Quản lý rủi ro</a:t>
            </a:r>
          </a:p>
        </p:txBody>
      </p:sp>
      <p:sp>
        <p:nvSpPr>
          <p:cNvPr id="16" name="Rectangle 15">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58E850-88A0-4355-3963-90634966758B}"/>
              </a:ext>
            </a:extLst>
          </p:cNvPr>
          <p:cNvSpPr>
            <a:spLocks noGrp="1"/>
          </p:cNvSpPr>
          <p:nvPr>
            <p:ph sz="half" idx="1"/>
          </p:nvPr>
        </p:nvSpPr>
        <p:spPr>
          <a:xfrm>
            <a:off x="1453209" y="1913860"/>
            <a:ext cx="4208981" cy="3902149"/>
          </a:xfrm>
        </p:spPr>
        <p:txBody>
          <a:bodyPr>
            <a:normAutofit/>
          </a:bodyPr>
          <a:lstStyle/>
          <a:p>
            <a:pPr defTabSz="749808">
              <a:spcBef>
                <a:spcPts val="1200"/>
              </a:spcBef>
              <a:buFont typeface="Arial" panose="020B0604020202020204" pitchFamily="34" charset="0"/>
              <a:buAutoNum type="arabicPeriod"/>
            </a:pPr>
            <a:r>
              <a:rPr lang="vi-VN" sz="1800" b="1" kern="1200">
                <a:solidFill>
                  <a:schemeClr val="tx1"/>
                </a:solidFill>
                <a:latin typeface="Times New Roman" panose="02020603050405020304" pitchFamily="18" charset="0"/>
                <a:cs typeface="Times New Roman" panose="02020603050405020304" pitchFamily="18" charset="0"/>
              </a:rPr>
              <a:t>Các rủi ro tiềm ẩn</a:t>
            </a:r>
          </a:p>
          <a:p>
            <a:pPr defTabSz="749808">
              <a:spcBef>
                <a:spcPts val="1200"/>
              </a:spcBef>
            </a:pPr>
            <a:r>
              <a:rPr lang="vi-VN" sz="1800" kern="1200">
                <a:solidFill>
                  <a:schemeClr val="tx1"/>
                </a:solidFill>
                <a:latin typeface="Times New Roman" panose="02020603050405020304" pitchFamily="18" charset="0"/>
                <a:cs typeface="Times New Roman" panose="02020603050405020304" pitchFamily="18" charset="0"/>
              </a:rPr>
              <a:t>Vấn đề về bảo mật</a:t>
            </a:r>
          </a:p>
          <a:p>
            <a:pPr defTabSz="749808">
              <a:spcBef>
                <a:spcPts val="1200"/>
              </a:spcBef>
            </a:pPr>
            <a:r>
              <a:rPr lang="vi-VN" sz="1800" kern="1200">
                <a:solidFill>
                  <a:schemeClr val="tx1"/>
                </a:solidFill>
                <a:latin typeface="Times New Roman" panose="02020603050405020304" pitchFamily="18" charset="0"/>
                <a:cs typeface="Times New Roman" panose="02020603050405020304" pitchFamily="18" charset="0"/>
              </a:rPr>
              <a:t>Tốc độ cập nhật thông tin</a:t>
            </a:r>
          </a:p>
          <a:p>
            <a:pPr defTabSz="749808">
              <a:spcBef>
                <a:spcPts val="1200"/>
              </a:spcBef>
            </a:pPr>
            <a:r>
              <a:rPr lang="vi-VN" sz="1800" kern="1200">
                <a:solidFill>
                  <a:schemeClr val="tx1"/>
                </a:solidFill>
                <a:latin typeface="Times New Roman" panose="02020603050405020304" pitchFamily="18" charset="0"/>
                <a:cs typeface="Times New Roman" panose="02020603050405020304" pitchFamily="18" charset="0"/>
              </a:rPr>
              <a:t>Tốc tộ đường truyền</a:t>
            </a:r>
          </a:p>
          <a:p>
            <a:pPr defTabSz="749808">
              <a:spcBef>
                <a:spcPts val="1200"/>
              </a:spcBef>
            </a:pPr>
            <a:r>
              <a:rPr lang="vi-VN" sz="1800" kern="1200">
                <a:solidFill>
                  <a:schemeClr val="tx1"/>
                </a:solidFill>
                <a:latin typeface="Times New Roman" panose="02020603050405020304" pitchFamily="18" charset="0"/>
                <a:cs typeface="Times New Roman" panose="02020603050405020304" pitchFamily="18" charset="0"/>
              </a:rPr>
              <a:t>Vấn đề về xử lý đơn hàng</a:t>
            </a:r>
          </a:p>
          <a:p>
            <a:pPr defTabSz="749808">
              <a:spcBef>
                <a:spcPts val="1200"/>
              </a:spcBef>
            </a:pPr>
            <a:r>
              <a:rPr lang="vi-VN" sz="1800" kern="1200">
                <a:solidFill>
                  <a:schemeClr val="tx1"/>
                </a:solidFill>
                <a:latin typeface="Times New Roman" panose="02020603050405020304" pitchFamily="18" charset="0"/>
                <a:cs typeface="Times New Roman" panose="02020603050405020304" pitchFamily="18" charset="0"/>
              </a:rPr>
              <a:t>Feedback của khách hàng</a:t>
            </a:r>
            <a:endParaRPr lang="en-US" sz="18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06B97A5-D16B-6F39-BFCF-6B87125533D9}"/>
              </a:ext>
            </a:extLst>
          </p:cNvPr>
          <p:cNvSpPr>
            <a:spLocks noGrp="1"/>
          </p:cNvSpPr>
          <p:nvPr>
            <p:ph sz="half" idx="2"/>
          </p:nvPr>
        </p:nvSpPr>
        <p:spPr>
          <a:xfrm>
            <a:off x="6297085" y="1913861"/>
            <a:ext cx="4441705" cy="3902149"/>
          </a:xfrm>
        </p:spPr>
        <p:txBody>
          <a:bodyPr>
            <a:normAutofit/>
          </a:bodyPr>
          <a:lstStyle/>
          <a:p>
            <a:pPr defTabSz="749808">
              <a:spcBef>
                <a:spcPts val="1200"/>
              </a:spcBef>
              <a:buNone/>
            </a:pPr>
            <a:r>
              <a:rPr lang="vi-VN" sz="1800" b="1" kern="1200">
                <a:solidFill>
                  <a:schemeClr val="tx1"/>
                </a:solidFill>
                <a:latin typeface="Times New Roman" panose="02020603050405020304" pitchFamily="18" charset="0"/>
                <a:cs typeface="Times New Roman" panose="02020603050405020304" pitchFamily="18" charset="0"/>
              </a:rPr>
              <a:t>2. Các giải pháp giảm thiểu rủi ro</a:t>
            </a:r>
          </a:p>
          <a:p>
            <a:pPr defTabSz="749808">
              <a:spcBef>
                <a:spcPts val="1200"/>
              </a:spcBef>
            </a:pPr>
            <a:r>
              <a:rPr lang="vi-VN" sz="1800" kern="1200">
                <a:solidFill>
                  <a:schemeClr val="tx1"/>
                </a:solidFill>
                <a:latin typeface="Times New Roman" panose="02020603050405020304" pitchFamily="18" charset="0"/>
                <a:cs typeface="Times New Roman" panose="02020603050405020304" pitchFamily="18" charset="0"/>
              </a:rPr>
              <a:t>Đảm bảo an ninh mạng</a:t>
            </a:r>
          </a:p>
          <a:p>
            <a:pPr defTabSz="749808">
              <a:spcBef>
                <a:spcPts val="1200"/>
              </a:spcBef>
            </a:pPr>
            <a:r>
              <a:rPr lang="vi-VN" sz="1800" kern="1200">
                <a:solidFill>
                  <a:schemeClr val="tx1"/>
                </a:solidFill>
                <a:latin typeface="Times New Roman" panose="02020603050405020304" pitchFamily="18" charset="0"/>
                <a:cs typeface="Times New Roman" panose="02020603050405020304" pitchFamily="18" charset="0"/>
              </a:rPr>
              <a:t>Cập nhật thông tin định kỳ</a:t>
            </a:r>
          </a:p>
          <a:p>
            <a:pPr defTabSz="749808">
              <a:spcBef>
                <a:spcPts val="1200"/>
              </a:spcBef>
            </a:pPr>
            <a:r>
              <a:rPr lang="vi-VN" sz="1800" kern="1200">
                <a:solidFill>
                  <a:schemeClr val="tx1"/>
                </a:solidFill>
                <a:latin typeface="Times New Roman" panose="02020603050405020304" pitchFamily="18" charset="0"/>
                <a:cs typeface="Times New Roman" panose="02020603050405020304" pitchFamily="18" charset="0"/>
              </a:rPr>
              <a:t>Đánh giá đầy đủ các chức năng</a:t>
            </a:r>
          </a:p>
          <a:p>
            <a:pPr defTabSz="749808">
              <a:spcBef>
                <a:spcPts val="1200"/>
              </a:spcBef>
            </a:pPr>
            <a:r>
              <a:rPr lang="vi-VN" sz="1800" kern="1200">
                <a:solidFill>
                  <a:schemeClr val="tx1"/>
                </a:solidFill>
                <a:latin typeface="Times New Roman" panose="02020603050405020304" pitchFamily="18" charset="0"/>
                <a:cs typeface="Times New Roman" panose="02020603050405020304" pitchFamily="18" charset="0"/>
              </a:rPr>
              <a:t>Tự động hóa quá trình giao hàng</a:t>
            </a:r>
          </a:p>
          <a:p>
            <a:pPr defTabSz="749808">
              <a:spcBef>
                <a:spcPts val="1200"/>
              </a:spcBef>
            </a:pPr>
            <a:r>
              <a:rPr lang="vi-VN" sz="1800" kern="1200">
                <a:solidFill>
                  <a:schemeClr val="tx1"/>
                </a:solidFill>
                <a:latin typeface="Times New Roman" panose="02020603050405020304" pitchFamily="18" charset="0"/>
                <a:cs typeface="Times New Roman" panose="02020603050405020304" pitchFamily="18" charset="0"/>
              </a:rPr>
              <a:t>Nâng cao chất lượng sản phẩm</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66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841B-BB18-151F-9E15-0EF27ECDD8A9}"/>
              </a:ext>
            </a:extLst>
          </p:cNvPr>
          <p:cNvSpPr>
            <a:spLocks noGrp="1"/>
          </p:cNvSpPr>
          <p:nvPr>
            <p:ph type="title"/>
          </p:nvPr>
        </p:nvSpPr>
        <p:spPr>
          <a:xfrm>
            <a:off x="3647393" y="338654"/>
            <a:ext cx="4984298" cy="665879"/>
          </a:xfrm>
        </p:spPr>
        <p:txBody>
          <a:bodyPr>
            <a:normAutofit/>
          </a:bodyPr>
          <a:lstStyle/>
          <a:p>
            <a:r>
              <a:rPr lang="vi-VN" sz="3200" spc="0">
                <a:latin typeface="Times New Roman" panose="02020603050405020304" pitchFamily="18" charset="0"/>
                <a:cs typeface="Times New Roman" panose="02020603050405020304" pitchFamily="18" charset="0"/>
              </a:rPr>
              <a:t>Quản lý ngân sách</a:t>
            </a:r>
            <a:endParaRPr lang="en-US" sz="3200" spc="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87C4691D-4971-7C8E-5011-BE365DAB0AC6}"/>
              </a:ext>
            </a:extLst>
          </p:cNvPr>
          <p:cNvGraphicFramePr>
            <a:graphicFrameLocks noGrp="1"/>
          </p:cNvGraphicFramePr>
          <p:nvPr>
            <p:extLst>
              <p:ext uri="{D42A27DB-BD31-4B8C-83A1-F6EECF244321}">
                <p14:modId xmlns:p14="http://schemas.microsoft.com/office/powerpoint/2010/main" val="1597731538"/>
              </p:ext>
            </p:extLst>
          </p:nvPr>
        </p:nvGraphicFramePr>
        <p:xfrm>
          <a:off x="1371598" y="2251755"/>
          <a:ext cx="9993088" cy="2880084"/>
        </p:xfrm>
        <a:graphic>
          <a:graphicData uri="http://schemas.openxmlformats.org/drawingml/2006/table">
            <a:tbl>
              <a:tblPr firstRow="1" bandRow="1">
                <a:tableStyleId>{5C22544A-7EE6-4342-B048-85BDC9FD1C3A}</a:tableStyleId>
              </a:tblPr>
              <a:tblGrid>
                <a:gridCol w="811663">
                  <a:extLst>
                    <a:ext uri="{9D8B030D-6E8A-4147-A177-3AD203B41FA5}">
                      <a16:colId xmlns:a16="http://schemas.microsoft.com/office/drawing/2014/main" val="2655508824"/>
                    </a:ext>
                  </a:extLst>
                </a:gridCol>
                <a:gridCol w="2738965">
                  <a:extLst>
                    <a:ext uri="{9D8B030D-6E8A-4147-A177-3AD203B41FA5}">
                      <a16:colId xmlns:a16="http://schemas.microsoft.com/office/drawing/2014/main" val="2151173428"/>
                    </a:ext>
                  </a:extLst>
                </a:gridCol>
                <a:gridCol w="3045837">
                  <a:extLst>
                    <a:ext uri="{9D8B030D-6E8A-4147-A177-3AD203B41FA5}">
                      <a16:colId xmlns:a16="http://schemas.microsoft.com/office/drawing/2014/main" val="148047295"/>
                    </a:ext>
                  </a:extLst>
                </a:gridCol>
                <a:gridCol w="1398005">
                  <a:extLst>
                    <a:ext uri="{9D8B030D-6E8A-4147-A177-3AD203B41FA5}">
                      <a16:colId xmlns:a16="http://schemas.microsoft.com/office/drawing/2014/main" val="4180849143"/>
                    </a:ext>
                  </a:extLst>
                </a:gridCol>
                <a:gridCol w="1998618">
                  <a:extLst>
                    <a:ext uri="{9D8B030D-6E8A-4147-A177-3AD203B41FA5}">
                      <a16:colId xmlns:a16="http://schemas.microsoft.com/office/drawing/2014/main" val="2231927904"/>
                    </a:ext>
                  </a:extLst>
                </a:gridCol>
              </a:tblGrid>
              <a:tr h="480014">
                <a:tc>
                  <a:txBody>
                    <a:bodyPr/>
                    <a:lstStyle/>
                    <a:p>
                      <a:pPr algn="ctr"/>
                      <a:r>
                        <a:rPr lang="vi-VN">
                          <a:latin typeface="Times New Roman" panose="02020603050405020304" pitchFamily="18" charset="0"/>
                          <a:cs typeface="Times New Roman" panose="02020603050405020304" pitchFamily="18" charset="0"/>
                        </a:rPr>
                        <a:t>STT</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Họ và tên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Vị trí</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Trình độ</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Lương/tháng</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598871"/>
                  </a:ext>
                </a:extLst>
              </a:tr>
              <a:tr h="480014">
                <a:tc>
                  <a:txBody>
                    <a:bodyPr/>
                    <a:lstStyle/>
                    <a:p>
                      <a:pPr algn="ctr"/>
                      <a:r>
                        <a:rPr lang="vi-VN">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Nguyễn Hoàng Nam</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Lập trình viên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Khá</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10.500.000 VND</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9809099"/>
                  </a:ext>
                </a:extLst>
              </a:tr>
              <a:tr h="480014">
                <a:tc>
                  <a:txBody>
                    <a:bodyPr/>
                    <a:lstStyle/>
                    <a:p>
                      <a:pPr algn="ctr"/>
                      <a:r>
                        <a:rPr lang="vi-VN">
                          <a:latin typeface="Times New Roman" panose="02020603050405020304" pitchFamily="18" charset="0"/>
                          <a:cs typeface="Times New Roman" panose="02020603050405020304" pitchFamily="18" charset="0"/>
                        </a:rPr>
                        <a:t>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Lại Đức Quỳnh</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Người quản lý cơ sở dữ liệu</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Khá</a:t>
                      </a: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10.500.000 VND</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2133665"/>
                  </a:ext>
                </a:extLst>
              </a:tr>
              <a:tr h="480014">
                <a:tc>
                  <a:txBody>
                    <a:bodyPr/>
                    <a:lstStyle/>
                    <a:p>
                      <a:pPr algn="ctr"/>
                      <a:r>
                        <a:rPr lang="vi-VN">
                          <a:latin typeface="Times New Roman" panose="02020603050405020304" pitchFamily="18" charset="0"/>
                          <a:cs typeface="Times New Roman" panose="02020603050405020304" pitchFamily="18" charset="0"/>
                        </a:rPr>
                        <a:t>3</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Chu Văn Quang</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BA, tester</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Khá</a:t>
                      </a: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10.500.000 VND</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179654"/>
                  </a:ext>
                </a:extLst>
              </a:tr>
              <a:tr h="480014">
                <a:tc>
                  <a:txBody>
                    <a:bodyPr/>
                    <a:lstStyle/>
                    <a:p>
                      <a:pPr algn="ctr"/>
                      <a:r>
                        <a:rPr lang="vi-VN">
                          <a:latin typeface="Times New Roman" panose="02020603050405020304" pitchFamily="18" charset="0"/>
                          <a:cs typeface="Times New Roman" panose="02020603050405020304" pitchFamily="18" charset="0"/>
                        </a:rPr>
                        <a:t>4</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Vũ Cường 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Giám đốc dự án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Khá</a:t>
                      </a: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10.500.000 VND</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8865253"/>
                  </a:ext>
                </a:extLst>
              </a:tr>
              <a:tr h="480014">
                <a:tc>
                  <a:txBody>
                    <a:bodyPr/>
                    <a:lstStyle/>
                    <a:p>
                      <a:pPr algn="ctr"/>
                      <a:r>
                        <a:rPr lang="vi-VN">
                          <a:latin typeface="Times New Roman" panose="02020603050405020304" pitchFamily="18" charset="0"/>
                          <a:cs typeface="Times New Roman" panose="02020603050405020304" pitchFamily="18" charset="0"/>
                        </a:rPr>
                        <a:t>5</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Nguyễn Duy An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BA, tester</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khá</a:t>
                      </a: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10.500.000 VND</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4246621"/>
                  </a:ext>
                </a:extLst>
              </a:tr>
            </a:tbl>
          </a:graphicData>
        </a:graphic>
      </p:graphicFrame>
      <p:sp>
        <p:nvSpPr>
          <p:cNvPr id="4" name="TextBox 3">
            <a:extLst>
              <a:ext uri="{FF2B5EF4-FFF2-40B4-BE49-F238E27FC236}">
                <a16:creationId xmlns:a16="http://schemas.microsoft.com/office/drawing/2014/main" id="{8BCCEB68-B332-B040-45A1-0F5C75F32B8E}"/>
              </a:ext>
            </a:extLst>
          </p:cNvPr>
          <p:cNvSpPr txBox="1"/>
          <p:nvPr/>
        </p:nvSpPr>
        <p:spPr>
          <a:xfrm>
            <a:off x="1371598" y="1513091"/>
            <a:ext cx="5102678" cy="738664"/>
          </a:xfrm>
          <a:prstGeom prst="rect">
            <a:avLst/>
          </a:prstGeom>
          <a:noFill/>
        </p:spPr>
        <p:txBody>
          <a:bodyPr wrap="square" rtlCol="0">
            <a:spAutoFit/>
          </a:bodyPr>
          <a:lstStyle/>
          <a:p>
            <a:r>
              <a:rPr lang="vi-VN" sz="2400" b="1">
                <a:latin typeface="Times New Roman" panose="02020603050405020304" pitchFamily="18" charset="0"/>
                <a:cs typeface="Times New Roman" panose="02020603050405020304" pitchFamily="18" charset="0"/>
              </a:rPr>
              <a:t>Chi phí cho nhân công</a:t>
            </a:r>
          </a:p>
          <a:p>
            <a:endParaRPr lang="en-US"/>
          </a:p>
        </p:txBody>
      </p:sp>
    </p:spTree>
    <p:extLst>
      <p:ext uri="{BB962C8B-B14F-4D97-AF65-F5344CB8AC3E}">
        <p14:creationId xmlns:p14="http://schemas.microsoft.com/office/powerpoint/2010/main" val="303163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1947-1501-14FB-97E9-A90CB7EFBDA7}"/>
              </a:ext>
            </a:extLst>
          </p:cNvPr>
          <p:cNvSpPr>
            <a:spLocks noGrp="1"/>
          </p:cNvSpPr>
          <p:nvPr>
            <p:ph type="title"/>
          </p:nvPr>
        </p:nvSpPr>
        <p:spPr>
          <a:xfrm>
            <a:off x="612321" y="466195"/>
            <a:ext cx="3853543" cy="322979"/>
          </a:xfrm>
        </p:spPr>
        <p:txBody>
          <a:bodyPr>
            <a:normAutofit fontScale="90000"/>
          </a:bodyPr>
          <a:lstStyle/>
          <a:p>
            <a:r>
              <a:rPr lang="vi-VN" sz="2400" spc="0">
                <a:latin typeface="Times New Roman" panose="02020603050405020304" pitchFamily="18" charset="0"/>
                <a:cs typeface="Times New Roman" panose="02020603050405020304" pitchFamily="18" charset="0"/>
              </a:rPr>
              <a:t>Chi phí cho nhân công</a:t>
            </a:r>
            <a:endParaRPr lang="en-US" sz="2400" spc="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31303B08-ADFF-A59E-E7DA-835515B8FC46}"/>
              </a:ext>
            </a:extLst>
          </p:cNvPr>
          <p:cNvGraphicFramePr>
            <a:graphicFrameLocks noGrp="1"/>
          </p:cNvGraphicFramePr>
          <p:nvPr>
            <p:extLst>
              <p:ext uri="{D42A27DB-BD31-4B8C-83A1-F6EECF244321}">
                <p14:modId xmlns:p14="http://schemas.microsoft.com/office/powerpoint/2010/main" val="3284348101"/>
              </p:ext>
            </p:extLst>
          </p:nvPr>
        </p:nvGraphicFramePr>
        <p:xfrm>
          <a:off x="141514" y="898026"/>
          <a:ext cx="9157608" cy="5493779"/>
        </p:xfrm>
        <a:graphic>
          <a:graphicData uri="http://schemas.openxmlformats.org/drawingml/2006/table">
            <a:tbl>
              <a:tblPr firstRow="1" bandRow="1">
                <a:tableStyleId>{5C22544A-7EE6-4342-B048-85BDC9FD1C3A}</a:tableStyleId>
              </a:tblPr>
              <a:tblGrid>
                <a:gridCol w="642257">
                  <a:extLst>
                    <a:ext uri="{9D8B030D-6E8A-4147-A177-3AD203B41FA5}">
                      <a16:colId xmlns:a16="http://schemas.microsoft.com/office/drawing/2014/main" val="968872990"/>
                    </a:ext>
                  </a:extLst>
                </a:gridCol>
                <a:gridCol w="1591306">
                  <a:extLst>
                    <a:ext uri="{9D8B030D-6E8A-4147-A177-3AD203B41FA5}">
                      <a16:colId xmlns:a16="http://schemas.microsoft.com/office/drawing/2014/main" val="4133109041"/>
                    </a:ext>
                  </a:extLst>
                </a:gridCol>
                <a:gridCol w="719703">
                  <a:extLst>
                    <a:ext uri="{9D8B030D-6E8A-4147-A177-3AD203B41FA5}">
                      <a16:colId xmlns:a16="http://schemas.microsoft.com/office/drawing/2014/main" val="926649094"/>
                    </a:ext>
                  </a:extLst>
                </a:gridCol>
                <a:gridCol w="1116782">
                  <a:extLst>
                    <a:ext uri="{9D8B030D-6E8A-4147-A177-3AD203B41FA5}">
                      <a16:colId xmlns:a16="http://schemas.microsoft.com/office/drawing/2014/main" val="3003855546"/>
                    </a:ext>
                  </a:extLst>
                </a:gridCol>
                <a:gridCol w="1017512">
                  <a:extLst>
                    <a:ext uri="{9D8B030D-6E8A-4147-A177-3AD203B41FA5}">
                      <a16:colId xmlns:a16="http://schemas.microsoft.com/office/drawing/2014/main" val="4119143733"/>
                    </a:ext>
                  </a:extLst>
                </a:gridCol>
                <a:gridCol w="1017512">
                  <a:extLst>
                    <a:ext uri="{9D8B030D-6E8A-4147-A177-3AD203B41FA5}">
                      <a16:colId xmlns:a16="http://schemas.microsoft.com/office/drawing/2014/main" val="4279508938"/>
                    </a:ext>
                  </a:extLst>
                </a:gridCol>
                <a:gridCol w="1017512">
                  <a:extLst>
                    <a:ext uri="{9D8B030D-6E8A-4147-A177-3AD203B41FA5}">
                      <a16:colId xmlns:a16="http://schemas.microsoft.com/office/drawing/2014/main" val="3349536503"/>
                    </a:ext>
                  </a:extLst>
                </a:gridCol>
                <a:gridCol w="1017512">
                  <a:extLst>
                    <a:ext uri="{9D8B030D-6E8A-4147-A177-3AD203B41FA5}">
                      <a16:colId xmlns:a16="http://schemas.microsoft.com/office/drawing/2014/main" val="3138810797"/>
                    </a:ext>
                  </a:extLst>
                </a:gridCol>
                <a:gridCol w="1017512">
                  <a:extLst>
                    <a:ext uri="{9D8B030D-6E8A-4147-A177-3AD203B41FA5}">
                      <a16:colId xmlns:a16="http://schemas.microsoft.com/office/drawing/2014/main" val="2090025837"/>
                    </a:ext>
                  </a:extLst>
                </a:gridCol>
              </a:tblGrid>
              <a:tr h="454262">
                <a:tc rowSpan="2">
                  <a:txBody>
                    <a:bodyPr/>
                    <a:lstStyle/>
                    <a:p>
                      <a:pPr algn="ctr"/>
                      <a:r>
                        <a:rPr lang="vi-VN">
                          <a:latin typeface="Times New Roman" panose="02020603050405020304" pitchFamily="18" charset="0"/>
                          <a:cs typeface="Times New Roman" panose="02020603050405020304" pitchFamily="18" charset="0"/>
                        </a:rPr>
                        <a:t>STT</a:t>
                      </a:r>
                      <a:endParaRPr lang="en-US">
                        <a:latin typeface="Times New Roman" panose="02020603050405020304" pitchFamily="18" charset="0"/>
                        <a:cs typeface="Times New Roman" panose="02020603050405020304" pitchFamily="18" charset="0"/>
                      </a:endParaRPr>
                    </a:p>
                  </a:txBody>
                  <a:tcPr anchor="ctr"/>
                </a:tc>
                <a:tc rowSpan="2">
                  <a:txBody>
                    <a:bodyPr/>
                    <a:lstStyle/>
                    <a:p>
                      <a:pPr algn="ctr"/>
                      <a:r>
                        <a:rPr lang="vi-VN">
                          <a:latin typeface="Times New Roman" panose="02020603050405020304" pitchFamily="18" charset="0"/>
                          <a:cs typeface="Times New Roman" panose="02020603050405020304" pitchFamily="18" charset="0"/>
                        </a:rPr>
                        <a:t>Công việc</a:t>
                      </a:r>
                      <a:endParaRPr lang="en-US">
                        <a:latin typeface="Times New Roman" panose="02020603050405020304" pitchFamily="18" charset="0"/>
                        <a:cs typeface="Times New Roman" panose="02020603050405020304" pitchFamily="18" charset="0"/>
                      </a:endParaRPr>
                    </a:p>
                  </a:txBody>
                  <a:tcPr anchor="ctr"/>
                </a:tc>
                <a:tc rowSpan="2">
                  <a:txBody>
                    <a:bodyPr/>
                    <a:lstStyle/>
                    <a:p>
                      <a:pPr algn="ctr"/>
                      <a:r>
                        <a:rPr lang="vi-VN">
                          <a:latin typeface="Times New Roman" panose="02020603050405020304" pitchFamily="18" charset="0"/>
                          <a:cs typeface="Times New Roman" panose="02020603050405020304" pitchFamily="18" charset="0"/>
                        </a:rPr>
                        <a:t>Thời gian</a:t>
                      </a:r>
                      <a:endParaRPr lang="en-US">
                        <a:latin typeface="Times New Roman" panose="02020603050405020304" pitchFamily="18" charset="0"/>
                        <a:cs typeface="Times New Roman" panose="02020603050405020304" pitchFamily="18" charset="0"/>
                      </a:endParaRPr>
                    </a:p>
                  </a:txBody>
                  <a:tcPr anchor="ctr"/>
                </a:tc>
                <a:tc gridSpan="5">
                  <a:txBody>
                    <a:bodyPr/>
                    <a:lstStyle/>
                    <a:p>
                      <a:pPr algn="ctr"/>
                      <a:r>
                        <a:rPr lang="vi-VN">
                          <a:latin typeface="Times New Roman" panose="02020603050405020304" pitchFamily="18" charset="0"/>
                          <a:cs typeface="Times New Roman" panose="02020603050405020304" pitchFamily="18" charset="0"/>
                        </a:rPr>
                        <a:t>Chi phí</a:t>
                      </a:r>
                      <a:endParaRPr lang="en-US">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r>
                        <a:rPr lang="vi-VN">
                          <a:latin typeface="Times New Roman" panose="02020603050405020304" pitchFamily="18" charset="0"/>
                          <a:cs typeface="Times New Roman" panose="02020603050405020304" pitchFamily="18" charset="0"/>
                        </a:rPr>
                        <a:t>Tổng</a:t>
                      </a:r>
                      <a:endParaRPr lang="en-US">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22731342"/>
                  </a:ext>
                </a:extLst>
              </a:tr>
              <a:tr h="45426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vi-VN">
                          <a:latin typeface="Times New Roman" panose="02020603050405020304" pitchFamily="18" charset="0"/>
                          <a:cs typeface="Times New Roman" panose="02020603050405020304" pitchFamily="18" charset="0"/>
                        </a:rPr>
                        <a:t>NC</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VP</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TTB</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NL</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Khác</a:t>
                      </a:r>
                      <a:endParaRPr lang="en-US">
                        <a:latin typeface="Times New Roman" panose="02020603050405020304" pitchFamily="18" charset="0"/>
                        <a:cs typeface="Times New Roman" panose="02020603050405020304" pitchFamily="18" charset="0"/>
                      </a:endParaRPr>
                    </a:p>
                  </a:txBody>
                  <a:tcPr/>
                </a:tc>
                <a:tc vMerge="1">
                  <a:txBody>
                    <a:bodyPr/>
                    <a:lstStyle/>
                    <a:p>
                      <a:endParaRPr lang="en-US"/>
                    </a:p>
                  </a:txBody>
                  <a:tcPr/>
                </a:tc>
                <a:extLst>
                  <a:ext uri="{0D108BD9-81ED-4DB2-BD59-A6C34878D82A}">
                    <a16:rowId xmlns:a16="http://schemas.microsoft.com/office/drawing/2014/main" val="1749952166"/>
                  </a:ext>
                </a:extLst>
              </a:tr>
              <a:tr h="661019">
                <a:tc>
                  <a:txBody>
                    <a:bodyPr/>
                    <a:lstStyle/>
                    <a:p>
                      <a:pPr algn="ctr"/>
                      <a:r>
                        <a:rPr lang="vi-VN">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Lập kế hoạch cho dự án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6</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2.82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0.9</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1.38</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0.21</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12.51</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4594219"/>
                  </a:ext>
                </a:extLst>
              </a:tr>
              <a:tr h="623730">
                <a:tc>
                  <a:txBody>
                    <a:bodyPr/>
                    <a:lstStyle/>
                    <a:p>
                      <a:pPr algn="ctr"/>
                      <a:r>
                        <a:rPr lang="vi-VN">
                          <a:latin typeface="Times New Roman" panose="02020603050405020304" pitchFamily="18" charset="0"/>
                          <a:cs typeface="Times New Roman" panose="02020603050405020304" pitchFamily="18" charset="0"/>
                        </a:rPr>
                        <a:t>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Xác định yêu cầu</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6</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2.82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0.9</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1.38</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0.21</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12.51</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6426265"/>
                  </a:ext>
                </a:extLst>
              </a:tr>
              <a:tr h="623730">
                <a:tc>
                  <a:txBody>
                    <a:bodyPr/>
                    <a:lstStyle/>
                    <a:p>
                      <a:pPr algn="ctr"/>
                      <a:r>
                        <a:rPr lang="vi-VN">
                          <a:latin typeface="Times New Roman" panose="02020603050405020304" pitchFamily="18" charset="0"/>
                          <a:cs typeface="Times New Roman" panose="02020603050405020304" pitchFamily="18" charset="0"/>
                        </a:rPr>
                        <a:t>3</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Phân tích thiết kế</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14</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6.58</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2.1</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3.22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0.49</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2.8</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29.19</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7456015"/>
                  </a:ext>
                </a:extLst>
              </a:tr>
              <a:tr h="661019">
                <a:tc>
                  <a:txBody>
                    <a:bodyPr/>
                    <a:lstStyle/>
                    <a:p>
                      <a:pPr algn="ctr"/>
                      <a:r>
                        <a:rPr lang="vi-VN">
                          <a:latin typeface="Times New Roman" panose="02020603050405020304" pitchFamily="18" charset="0"/>
                          <a:cs typeface="Times New Roman" panose="02020603050405020304" pitchFamily="18" charset="0"/>
                        </a:rPr>
                        <a:t>4</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Hiện thực hóa chức năng</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5.64</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7.6</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0.42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2.4</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29.86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4188456"/>
                  </a:ext>
                </a:extLst>
              </a:tr>
              <a:tr h="661019">
                <a:tc>
                  <a:txBody>
                    <a:bodyPr/>
                    <a:lstStyle/>
                    <a:p>
                      <a:pPr algn="ctr"/>
                      <a:r>
                        <a:rPr lang="vi-VN">
                          <a:latin typeface="Times New Roman" panose="02020603050405020304" pitchFamily="18" charset="0"/>
                          <a:cs typeface="Times New Roman" panose="02020603050405020304" pitchFamily="18" charset="0"/>
                        </a:rPr>
                        <a:t>5</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Tích hợp và kiểm thử</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8</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3.76</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1.84</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0.28</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1.6</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16.68</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5011061"/>
                  </a:ext>
                </a:extLst>
              </a:tr>
              <a:tr h="661019">
                <a:tc>
                  <a:txBody>
                    <a:bodyPr/>
                    <a:lstStyle/>
                    <a:p>
                      <a:pPr algn="ctr"/>
                      <a:r>
                        <a:rPr lang="vi-VN">
                          <a:latin typeface="Times New Roman" panose="02020603050405020304" pitchFamily="18" charset="0"/>
                          <a:cs typeface="Times New Roman" panose="02020603050405020304" pitchFamily="18" charset="0"/>
                        </a:rPr>
                        <a:t>6</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Tài liệu kết thúc dự án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0.47</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0.15</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0.23</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0.035</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2.085</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7766664"/>
                  </a:ext>
                </a:extLst>
              </a:tr>
              <a:tr h="661019">
                <a:tc>
                  <a:txBody>
                    <a:bodyPr/>
                    <a:lstStyle/>
                    <a:p>
                      <a:pPr algn="ctr"/>
                      <a:r>
                        <a:rPr lang="vi-VN">
                          <a:latin typeface="Times New Roman" panose="02020603050405020304" pitchFamily="18" charset="0"/>
                          <a:cs typeface="Times New Roman" panose="02020603050405020304" pitchFamily="18" charset="0"/>
                        </a:rPr>
                        <a:t>7</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Cài đặt và triển khai</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0.94</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0.3</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0.46</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0.07</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0.4</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4.17</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2882534"/>
                  </a:ext>
                </a:extLst>
              </a:tr>
            </a:tbl>
          </a:graphicData>
        </a:graphic>
      </p:graphicFrame>
      <p:sp>
        <p:nvSpPr>
          <p:cNvPr id="4" name="TextBox 3">
            <a:extLst>
              <a:ext uri="{FF2B5EF4-FFF2-40B4-BE49-F238E27FC236}">
                <a16:creationId xmlns:a16="http://schemas.microsoft.com/office/drawing/2014/main" id="{D600E1A4-F37C-04D6-C06C-515CDF43038F}"/>
              </a:ext>
            </a:extLst>
          </p:cNvPr>
          <p:cNvSpPr txBox="1"/>
          <p:nvPr/>
        </p:nvSpPr>
        <p:spPr>
          <a:xfrm>
            <a:off x="9503229" y="889907"/>
            <a:ext cx="2547257" cy="2585323"/>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Chú thích:</a:t>
            </a:r>
          </a:p>
          <a:p>
            <a:pPr marL="285750" indent="-285750">
              <a:buFontTx/>
              <a:buChar char="-"/>
            </a:pPr>
            <a:r>
              <a:rPr lang="vi-VN">
                <a:latin typeface="Times New Roman" panose="02020603050405020304" pitchFamily="18" charset="0"/>
                <a:cs typeface="Times New Roman" panose="02020603050405020304" pitchFamily="18" charset="0"/>
              </a:rPr>
              <a:t>NC: nhân công</a:t>
            </a:r>
          </a:p>
          <a:p>
            <a:pPr marL="285750" indent="-285750">
              <a:buFontTx/>
              <a:buChar char="-"/>
            </a:pPr>
            <a:r>
              <a:rPr lang="vi-VN">
                <a:latin typeface="Times New Roman" panose="02020603050405020304" pitchFamily="18" charset="0"/>
                <a:cs typeface="Times New Roman" panose="02020603050405020304" pitchFamily="18" charset="0"/>
              </a:rPr>
              <a:t>VP: văn phòng</a:t>
            </a:r>
          </a:p>
          <a:p>
            <a:pPr marL="285750" indent="-285750">
              <a:buFontTx/>
              <a:buChar char="-"/>
            </a:pPr>
            <a:r>
              <a:rPr lang="vi-VN">
                <a:latin typeface="Times New Roman" panose="02020603050405020304" pitchFamily="18" charset="0"/>
                <a:cs typeface="Times New Roman" panose="02020603050405020304" pitchFamily="18" charset="0"/>
              </a:rPr>
              <a:t>TTB: trang thiết bị</a:t>
            </a:r>
          </a:p>
          <a:p>
            <a:pPr marL="285750" indent="-285750">
              <a:buFontTx/>
              <a:buChar char="-"/>
            </a:pPr>
            <a:r>
              <a:rPr lang="vi-VN">
                <a:latin typeface="Times New Roman" panose="02020603050405020304" pitchFamily="18" charset="0"/>
                <a:cs typeface="Times New Roman" panose="02020603050405020304" pitchFamily="18" charset="0"/>
              </a:rPr>
              <a:t>NL: năng lượng</a:t>
            </a:r>
          </a:p>
          <a:p>
            <a:r>
              <a:rPr lang="vi-VN">
                <a:latin typeface="Times New Roman" panose="02020603050405020304" pitchFamily="18" charset="0"/>
                <a:cs typeface="Times New Roman" panose="02020603050405020304" pitchFamily="18" charset="0"/>
              </a:rPr>
              <a:t>Đơn vị:</a:t>
            </a:r>
          </a:p>
          <a:p>
            <a:pPr marL="285750" indent="-285750">
              <a:buFontTx/>
              <a:buChar char="-"/>
            </a:pPr>
            <a:r>
              <a:rPr lang="vi-VN">
                <a:latin typeface="Times New Roman" panose="02020603050405020304" pitchFamily="18" charset="0"/>
                <a:cs typeface="Times New Roman" panose="02020603050405020304" pitchFamily="18" charset="0"/>
              </a:rPr>
              <a:t>Thời gian (ngày)</a:t>
            </a:r>
          </a:p>
          <a:p>
            <a:pPr marL="285750" indent="-285750">
              <a:buFontTx/>
              <a:buChar char="-"/>
            </a:pPr>
            <a:r>
              <a:rPr lang="vi-VN">
                <a:latin typeface="Times New Roman" panose="02020603050405020304" pitchFamily="18" charset="0"/>
                <a:cs typeface="Times New Roman" panose="02020603050405020304" pitchFamily="18" charset="0"/>
              </a:rPr>
              <a:t>Tổng (triệu VND)</a:t>
            </a:r>
          </a:p>
          <a:p>
            <a:pPr marL="285750" indent="-285750">
              <a:buFontTx/>
              <a:buChar char="-"/>
            </a:pPr>
            <a:r>
              <a:rPr lang="vi-VN">
                <a:latin typeface="Times New Roman" panose="02020603050405020304" pitchFamily="18" charset="0"/>
                <a:cs typeface="Times New Roman" panose="02020603050405020304" pitchFamily="18" charset="0"/>
              </a:rPr>
              <a:t>Chi phí (triệu VND)</a:t>
            </a:r>
          </a:p>
        </p:txBody>
      </p:sp>
    </p:spTree>
    <p:extLst>
      <p:ext uri="{BB962C8B-B14F-4D97-AF65-F5344CB8AC3E}">
        <p14:creationId xmlns:p14="http://schemas.microsoft.com/office/powerpoint/2010/main" val="249762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2D60-8D84-1C18-7CCD-019A99E082F7}"/>
              </a:ext>
            </a:extLst>
          </p:cNvPr>
          <p:cNvSpPr>
            <a:spLocks noGrp="1"/>
          </p:cNvSpPr>
          <p:nvPr>
            <p:ph type="title"/>
          </p:nvPr>
        </p:nvSpPr>
        <p:spPr>
          <a:xfrm>
            <a:off x="571500" y="354656"/>
            <a:ext cx="4724400" cy="461772"/>
          </a:xfrm>
        </p:spPr>
        <p:txBody>
          <a:bodyPr>
            <a:normAutofit/>
          </a:bodyPr>
          <a:lstStyle/>
          <a:p>
            <a:r>
              <a:rPr lang="vi-VN" sz="2400" spc="0">
                <a:latin typeface="Times New Roman" panose="02020603050405020304" pitchFamily="18" charset="0"/>
                <a:cs typeface="Times New Roman" panose="02020603050405020304" pitchFamily="18" charset="0"/>
              </a:rPr>
              <a:t>Quản lý nhân lực</a:t>
            </a:r>
            <a:endParaRPr lang="en-US" sz="2400" spc="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CBCA6E6C-F58A-D01D-C183-A10F310801D7}"/>
              </a:ext>
            </a:extLst>
          </p:cNvPr>
          <p:cNvGraphicFramePr>
            <a:graphicFrameLocks noGrp="1"/>
          </p:cNvGraphicFramePr>
          <p:nvPr>
            <p:extLst>
              <p:ext uri="{D42A27DB-BD31-4B8C-83A1-F6EECF244321}">
                <p14:modId xmlns:p14="http://schemas.microsoft.com/office/powerpoint/2010/main" val="2228997580"/>
              </p:ext>
            </p:extLst>
          </p:nvPr>
        </p:nvGraphicFramePr>
        <p:xfrm>
          <a:off x="571501" y="1110343"/>
          <a:ext cx="11168745" cy="4790260"/>
        </p:xfrm>
        <a:graphic>
          <a:graphicData uri="http://schemas.openxmlformats.org/drawingml/2006/table">
            <a:tbl>
              <a:tblPr firstRow="1" bandRow="1">
                <a:tableStyleId>{5C22544A-7EE6-4342-B048-85BDC9FD1C3A}</a:tableStyleId>
              </a:tblPr>
              <a:tblGrid>
                <a:gridCol w="628649">
                  <a:extLst>
                    <a:ext uri="{9D8B030D-6E8A-4147-A177-3AD203B41FA5}">
                      <a16:colId xmlns:a16="http://schemas.microsoft.com/office/drawing/2014/main" val="3569571506"/>
                    </a:ext>
                  </a:extLst>
                </a:gridCol>
                <a:gridCol w="1330779">
                  <a:extLst>
                    <a:ext uri="{9D8B030D-6E8A-4147-A177-3AD203B41FA5}">
                      <a16:colId xmlns:a16="http://schemas.microsoft.com/office/drawing/2014/main" val="3993562951"/>
                    </a:ext>
                  </a:extLst>
                </a:gridCol>
                <a:gridCol w="2628900">
                  <a:extLst>
                    <a:ext uri="{9D8B030D-6E8A-4147-A177-3AD203B41FA5}">
                      <a16:colId xmlns:a16="http://schemas.microsoft.com/office/drawing/2014/main" val="1374627723"/>
                    </a:ext>
                  </a:extLst>
                </a:gridCol>
                <a:gridCol w="2890157">
                  <a:extLst>
                    <a:ext uri="{9D8B030D-6E8A-4147-A177-3AD203B41FA5}">
                      <a16:colId xmlns:a16="http://schemas.microsoft.com/office/drawing/2014/main" val="4223527618"/>
                    </a:ext>
                  </a:extLst>
                </a:gridCol>
                <a:gridCol w="1118507">
                  <a:extLst>
                    <a:ext uri="{9D8B030D-6E8A-4147-A177-3AD203B41FA5}">
                      <a16:colId xmlns:a16="http://schemas.microsoft.com/office/drawing/2014/main" val="3010421536"/>
                    </a:ext>
                  </a:extLst>
                </a:gridCol>
                <a:gridCol w="1477736">
                  <a:extLst>
                    <a:ext uri="{9D8B030D-6E8A-4147-A177-3AD203B41FA5}">
                      <a16:colId xmlns:a16="http://schemas.microsoft.com/office/drawing/2014/main" val="1167243092"/>
                    </a:ext>
                  </a:extLst>
                </a:gridCol>
                <a:gridCol w="1094017">
                  <a:extLst>
                    <a:ext uri="{9D8B030D-6E8A-4147-A177-3AD203B41FA5}">
                      <a16:colId xmlns:a16="http://schemas.microsoft.com/office/drawing/2014/main" val="3335274989"/>
                    </a:ext>
                  </a:extLst>
                </a:gridCol>
              </a:tblGrid>
              <a:tr h="636814">
                <a:tc>
                  <a:txBody>
                    <a:bodyPr/>
                    <a:lstStyle/>
                    <a:p>
                      <a:pPr algn="ctr"/>
                      <a:r>
                        <a:rPr lang="vi-VN">
                          <a:latin typeface="Times New Roman" panose="02020603050405020304" pitchFamily="18" charset="0"/>
                          <a:cs typeface="Times New Roman" panose="02020603050405020304" pitchFamily="18" charset="0"/>
                        </a:rPr>
                        <a:t>STT</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Vị trí</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Trách nhiệm</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Kỹ năng yêu cầu</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Số lượng</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Thời gian bắt đầu</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Khoảng thời gian</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5829144"/>
                  </a:ext>
                </a:extLst>
              </a:tr>
              <a:tr h="830036">
                <a:tc>
                  <a:txBody>
                    <a:bodyPr/>
                    <a:lstStyle/>
                    <a:p>
                      <a:pPr algn="ctr"/>
                      <a:r>
                        <a:rPr lang="vi-VN">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Giám đốc dự án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Quản lý đội dự án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Lãnh đạo có kinh nghiệm quản lý dự án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01/05/2023</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 tháng</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1686549"/>
                  </a:ext>
                </a:extLst>
              </a:tr>
              <a:tr h="830036">
                <a:tc>
                  <a:txBody>
                    <a:bodyPr/>
                    <a:lstStyle/>
                    <a:p>
                      <a:pPr algn="ctr"/>
                      <a:r>
                        <a:rPr lang="vi-VN">
                          <a:latin typeface="Times New Roman" panose="02020603050405020304" pitchFamily="18" charset="0"/>
                          <a:cs typeface="Times New Roman" panose="02020603050405020304" pitchFamily="18" charset="0"/>
                        </a:rPr>
                        <a:t>2</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Kỹ sư phân tích thiết kế</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Nhận thông tin từ khách hàng và phân tích dữ liệu</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Giao tiếp tốt với khách hàng, khả năng thiết kế các biểu đồ</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01/05/2023</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 tháng</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9309775"/>
                  </a:ext>
                </a:extLst>
              </a:tr>
              <a:tr h="830036">
                <a:tc>
                  <a:txBody>
                    <a:bodyPr/>
                    <a:lstStyle/>
                    <a:p>
                      <a:pPr algn="ctr"/>
                      <a:r>
                        <a:rPr lang="vi-VN">
                          <a:latin typeface="Times New Roman" panose="02020603050405020304" pitchFamily="18" charset="0"/>
                          <a:cs typeface="Times New Roman" panose="02020603050405020304" pitchFamily="18" charset="0"/>
                        </a:rPr>
                        <a:t>3</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Lập trình viên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Viết nguồn mã cho chương trình</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Thành thạo các ngôn ngữ code</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01/05/2023</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 tháng</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274570"/>
                  </a:ext>
                </a:extLst>
              </a:tr>
              <a:tr h="830036">
                <a:tc>
                  <a:txBody>
                    <a:bodyPr/>
                    <a:lstStyle/>
                    <a:p>
                      <a:pPr algn="ctr"/>
                      <a:r>
                        <a:rPr lang="vi-VN">
                          <a:latin typeface="Times New Roman" panose="02020603050405020304" pitchFamily="18" charset="0"/>
                          <a:cs typeface="Times New Roman" panose="02020603050405020304" pitchFamily="18" charset="0"/>
                        </a:rPr>
                        <a:t>4</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Người quản trị CSDL</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Xây dựng, nâng cấp, bảo trì CSDL</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Thành thạo SQL sever</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01/05/2023</a:t>
                      </a:r>
                      <a:endParaRPr lang="en-US">
                        <a:latin typeface="Times New Roman" panose="02020603050405020304" pitchFamily="18" charset="0"/>
                        <a:cs typeface="Times New Roman" panose="02020603050405020304" pitchFamily="18" charset="0"/>
                      </a:endParaRPr>
                    </a:p>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 tháng</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3023322"/>
                  </a:ext>
                </a:extLst>
              </a:tr>
              <a:tr h="830036">
                <a:tc>
                  <a:txBody>
                    <a:bodyPr/>
                    <a:lstStyle/>
                    <a:p>
                      <a:pPr algn="ctr"/>
                      <a:r>
                        <a:rPr lang="vi-VN">
                          <a:latin typeface="Times New Roman" panose="02020603050405020304" pitchFamily="18" charset="0"/>
                          <a:cs typeface="Times New Roman" panose="02020603050405020304" pitchFamily="18" charset="0"/>
                        </a:rPr>
                        <a:t>5</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Kỹ sư quản lý cấu hình</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Quản lý cấu hình dự án</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Khả năng quản lý tốt các cấu hình sản phẩm, dự án </a:t>
                      </a: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01/05/2023</a:t>
                      </a:r>
                      <a:endParaRPr lang="en-US">
                        <a:latin typeface="Times New Roman" panose="02020603050405020304" pitchFamily="18" charset="0"/>
                        <a:cs typeface="Times New Roman" panose="02020603050405020304" pitchFamily="18" charset="0"/>
                      </a:endParaRPr>
                    </a:p>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vi-VN">
                          <a:latin typeface="Times New Roman" panose="02020603050405020304" pitchFamily="18" charset="0"/>
                          <a:cs typeface="Times New Roman" panose="02020603050405020304" pitchFamily="18" charset="0"/>
                        </a:rPr>
                        <a:t>2 tháng</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6797267"/>
                  </a:ext>
                </a:extLst>
              </a:tr>
            </a:tbl>
          </a:graphicData>
        </a:graphic>
      </p:graphicFrame>
    </p:spTree>
    <p:extLst>
      <p:ext uri="{BB962C8B-B14F-4D97-AF65-F5344CB8AC3E}">
        <p14:creationId xmlns:p14="http://schemas.microsoft.com/office/powerpoint/2010/main" val="966259909"/>
      </p:ext>
    </p:extLst>
  </p:cSld>
  <p:clrMapOvr>
    <a:masterClrMapping/>
  </p:clrMapOvr>
</p:sld>
</file>

<file path=ppt/theme/theme1.xml><?xml version="1.0" encoding="utf-8"?>
<a:theme xmlns:a="http://schemas.openxmlformats.org/drawingml/2006/main" name="GradientRis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221</TotalTime>
  <Words>1309</Words>
  <Application>Microsoft Office PowerPoint</Application>
  <PresentationFormat>Widescreen</PresentationFormat>
  <Paragraphs>283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GradientRiseVTI</vt:lpstr>
      <vt:lpstr>TEAM: LẠI ĐỨC QUỲNH    NGUYỄN HOÀNG NAM    CHU VĂN QUANG    VŨ CƯỜNG THỊNH    NGUYỄN DUY AN</vt:lpstr>
      <vt:lpstr>TỔNG QUAN VỀ DỰ ÁN</vt:lpstr>
      <vt:lpstr>2. vấn đề cần giải quyết</vt:lpstr>
      <vt:lpstr>Phân tích yêu cầu</vt:lpstr>
      <vt:lpstr>Kế hoạch dự án</vt:lpstr>
      <vt:lpstr>Quản lý rủi ro</vt:lpstr>
      <vt:lpstr>Quản lý ngân sách</vt:lpstr>
      <vt:lpstr>Chi phí cho nhân công</vt:lpstr>
      <vt:lpstr>Quản lý nhân lực</vt:lpstr>
      <vt:lpstr>Danh sách nhân sự tham gia dự án</vt:lpstr>
      <vt:lpstr>Giám sát tiến độ</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LẠI ĐỨC QUỲNH    NGUYỄN HOÀNG NAM    CHU VĂN QUANG    VŨ CƯỜNG THỊNH    NGUYỄN DUY AN</dc:title>
  <dc:creator>thịnh cường</dc:creator>
  <cp:lastModifiedBy>thịnh cường</cp:lastModifiedBy>
  <cp:revision>1</cp:revision>
  <dcterms:created xsi:type="dcterms:W3CDTF">2023-05-19T10:21:33Z</dcterms:created>
  <dcterms:modified xsi:type="dcterms:W3CDTF">2023-05-19T14:02:39Z</dcterms:modified>
</cp:coreProperties>
</file>