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8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2" r:id="rId21"/>
    <p:sldId id="275" r:id="rId22"/>
    <p:sldId id="276" r:id="rId23"/>
    <p:sldId id="277" r:id="rId24"/>
    <p:sldId id="281" r:id="rId25"/>
    <p:sldId id="278" r:id="rId26"/>
    <p:sldId id="282" r:id="rId27"/>
    <p:sldId id="284" r:id="rId28"/>
    <p:sldId id="285" r:id="rId29"/>
    <p:sldId id="286" r:id="rId30"/>
    <p:sldId id="287" r:id="rId31"/>
    <p:sldId id="293" r:id="rId32"/>
    <p:sldId id="294" r:id="rId33"/>
    <p:sldId id="290" r:id="rId34"/>
    <p:sldId id="300" r:id="rId35"/>
    <p:sldId id="298" r:id="rId36"/>
    <p:sldId id="297" r:id="rId37"/>
    <p:sldId id="320" r:id="rId38"/>
    <p:sldId id="291" r:id="rId39"/>
    <p:sldId id="292" r:id="rId40"/>
    <p:sldId id="302" r:id="rId41"/>
    <p:sldId id="303" r:id="rId42"/>
    <p:sldId id="304" r:id="rId43"/>
    <p:sldId id="295" r:id="rId44"/>
    <p:sldId id="307" r:id="rId45"/>
    <p:sldId id="309" r:id="rId46"/>
    <p:sldId id="315" r:id="rId47"/>
    <p:sldId id="316" r:id="rId48"/>
    <p:sldId id="317" r:id="rId49"/>
    <p:sldId id="318" r:id="rId50"/>
    <p:sldId id="319" r:id="rId51"/>
    <p:sldId id="308" r:id="rId52"/>
    <p:sldId id="310" r:id="rId53"/>
    <p:sldId id="312" r:id="rId54"/>
    <p:sldId id="313" r:id="rId55"/>
    <p:sldId id="296" r:id="rId56"/>
    <p:sldId id="305" r:id="rId57"/>
    <p:sldId id="306"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774C7E9-0D0C-4B84-BCE9-A319A11F5140}" type="datetimeFigureOut">
              <a:rPr lang="zh-CN" altLang="en-US" smtClean="0"/>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3F4F97-45BD-412A-B71B-991B65E2FB44}" type="slidenum">
              <a:rPr lang="zh-CN" altLang="en-US" smtClean="0"/>
              <a:t>‹#›</a:t>
            </a:fld>
            <a:endParaRPr lang="zh-CN" altLang="en-US"/>
          </a:p>
        </p:txBody>
      </p:sp>
    </p:spTree>
    <p:extLst>
      <p:ext uri="{BB962C8B-B14F-4D97-AF65-F5344CB8AC3E}">
        <p14:creationId xmlns:p14="http://schemas.microsoft.com/office/powerpoint/2010/main" val="21917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74C7E9-0D0C-4B84-BCE9-A319A11F5140}" type="datetimeFigureOut">
              <a:rPr lang="zh-CN" altLang="en-US" smtClean="0"/>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3F4F97-45BD-412A-B71B-991B65E2FB44}" type="slidenum">
              <a:rPr lang="zh-CN" altLang="en-US" smtClean="0"/>
              <a:t>‹#›</a:t>
            </a:fld>
            <a:endParaRPr lang="zh-CN" altLang="en-US"/>
          </a:p>
        </p:txBody>
      </p:sp>
    </p:spTree>
    <p:extLst>
      <p:ext uri="{BB962C8B-B14F-4D97-AF65-F5344CB8AC3E}">
        <p14:creationId xmlns:p14="http://schemas.microsoft.com/office/powerpoint/2010/main" val="3203050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74C7E9-0D0C-4B84-BCE9-A319A11F5140}" type="datetimeFigureOut">
              <a:rPr lang="zh-CN" altLang="en-US" smtClean="0"/>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3F4F97-45BD-412A-B71B-991B65E2FB44}" type="slidenum">
              <a:rPr lang="zh-CN" altLang="en-US" smtClean="0"/>
              <a:t>‹#›</a:t>
            </a:fld>
            <a:endParaRPr lang="zh-CN" altLang="en-US"/>
          </a:p>
        </p:txBody>
      </p:sp>
    </p:spTree>
    <p:extLst>
      <p:ext uri="{BB962C8B-B14F-4D97-AF65-F5344CB8AC3E}">
        <p14:creationId xmlns:p14="http://schemas.microsoft.com/office/powerpoint/2010/main" val="25463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74C7E9-0D0C-4B84-BCE9-A319A11F5140}" type="datetimeFigureOut">
              <a:rPr lang="zh-CN" altLang="en-US" smtClean="0"/>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3F4F97-45BD-412A-B71B-991B65E2FB44}" type="slidenum">
              <a:rPr lang="zh-CN" altLang="en-US" smtClean="0"/>
              <a:t>‹#›</a:t>
            </a:fld>
            <a:endParaRPr lang="zh-CN" altLang="en-US"/>
          </a:p>
        </p:txBody>
      </p:sp>
      <p:pic>
        <p:nvPicPr>
          <p:cNvPr id="7" name="Picture 2" descr="https://golang.org/doc/gopher/doc.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80565" y="551656"/>
            <a:ext cx="7143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65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774C7E9-0D0C-4B84-BCE9-A319A11F5140}" type="datetimeFigureOut">
              <a:rPr lang="zh-CN" altLang="en-US" smtClean="0"/>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3F4F97-45BD-412A-B71B-991B65E2FB44}" type="slidenum">
              <a:rPr lang="zh-CN" altLang="en-US" smtClean="0"/>
              <a:t>‹#›</a:t>
            </a:fld>
            <a:endParaRPr lang="zh-CN" altLang="en-US"/>
          </a:p>
        </p:txBody>
      </p:sp>
    </p:spTree>
    <p:extLst>
      <p:ext uri="{BB962C8B-B14F-4D97-AF65-F5344CB8AC3E}">
        <p14:creationId xmlns:p14="http://schemas.microsoft.com/office/powerpoint/2010/main" val="49092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74C7E9-0D0C-4B84-BCE9-A319A11F5140}" type="datetimeFigureOut">
              <a:rPr lang="zh-CN" altLang="en-US" smtClean="0"/>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3F4F97-45BD-412A-B71B-991B65E2FB44}" type="slidenum">
              <a:rPr lang="zh-CN" altLang="en-US" smtClean="0"/>
              <a:t>‹#›</a:t>
            </a:fld>
            <a:endParaRPr lang="zh-CN" altLang="en-US"/>
          </a:p>
        </p:txBody>
      </p:sp>
    </p:spTree>
    <p:extLst>
      <p:ext uri="{BB962C8B-B14F-4D97-AF65-F5344CB8AC3E}">
        <p14:creationId xmlns:p14="http://schemas.microsoft.com/office/powerpoint/2010/main" val="79293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74C7E9-0D0C-4B84-BCE9-A319A11F5140}" type="datetimeFigureOut">
              <a:rPr lang="zh-CN" altLang="en-US" smtClean="0"/>
              <a:t>2019/1/22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3F4F97-45BD-412A-B71B-991B65E2FB44}" type="slidenum">
              <a:rPr lang="zh-CN" altLang="en-US" smtClean="0"/>
              <a:t>‹#›</a:t>
            </a:fld>
            <a:endParaRPr lang="zh-CN" altLang="en-US"/>
          </a:p>
        </p:txBody>
      </p:sp>
    </p:spTree>
    <p:extLst>
      <p:ext uri="{BB962C8B-B14F-4D97-AF65-F5344CB8AC3E}">
        <p14:creationId xmlns:p14="http://schemas.microsoft.com/office/powerpoint/2010/main" val="586847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74C7E9-0D0C-4B84-BCE9-A319A11F5140}" type="datetimeFigureOut">
              <a:rPr lang="zh-CN" altLang="en-US" smtClean="0"/>
              <a:t>2019/1/22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3F4F97-45BD-412A-B71B-991B65E2FB44}" type="slidenum">
              <a:rPr lang="zh-CN" altLang="en-US" smtClean="0"/>
              <a:t>‹#›</a:t>
            </a:fld>
            <a:endParaRPr lang="zh-CN" altLang="en-US"/>
          </a:p>
        </p:txBody>
      </p:sp>
    </p:spTree>
    <p:extLst>
      <p:ext uri="{BB962C8B-B14F-4D97-AF65-F5344CB8AC3E}">
        <p14:creationId xmlns:p14="http://schemas.microsoft.com/office/powerpoint/2010/main" val="338699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74C7E9-0D0C-4B84-BCE9-A319A11F5140}" type="datetimeFigureOut">
              <a:rPr lang="zh-CN" altLang="en-US" smtClean="0"/>
              <a:t>2019/1/22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3F4F97-45BD-412A-B71B-991B65E2FB44}" type="slidenum">
              <a:rPr lang="zh-CN" altLang="en-US" smtClean="0"/>
              <a:t>‹#›</a:t>
            </a:fld>
            <a:endParaRPr lang="zh-CN" altLang="en-US"/>
          </a:p>
        </p:txBody>
      </p:sp>
    </p:spTree>
    <p:extLst>
      <p:ext uri="{BB962C8B-B14F-4D97-AF65-F5344CB8AC3E}">
        <p14:creationId xmlns:p14="http://schemas.microsoft.com/office/powerpoint/2010/main" val="349784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74C7E9-0D0C-4B84-BCE9-A319A11F5140}" type="datetimeFigureOut">
              <a:rPr lang="zh-CN" altLang="en-US" smtClean="0"/>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3F4F97-45BD-412A-B71B-991B65E2FB44}" type="slidenum">
              <a:rPr lang="zh-CN" altLang="en-US" smtClean="0"/>
              <a:t>‹#›</a:t>
            </a:fld>
            <a:endParaRPr lang="zh-CN" altLang="en-US"/>
          </a:p>
        </p:txBody>
      </p:sp>
    </p:spTree>
    <p:extLst>
      <p:ext uri="{BB962C8B-B14F-4D97-AF65-F5344CB8AC3E}">
        <p14:creationId xmlns:p14="http://schemas.microsoft.com/office/powerpoint/2010/main" val="382552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74C7E9-0D0C-4B84-BCE9-A319A11F5140}" type="datetimeFigureOut">
              <a:rPr lang="zh-CN" altLang="en-US" smtClean="0"/>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3F4F97-45BD-412A-B71B-991B65E2FB44}" type="slidenum">
              <a:rPr lang="zh-CN" altLang="en-US" smtClean="0"/>
              <a:t>‹#›</a:t>
            </a:fld>
            <a:endParaRPr lang="zh-CN" altLang="en-US"/>
          </a:p>
        </p:txBody>
      </p:sp>
    </p:spTree>
    <p:extLst>
      <p:ext uri="{BB962C8B-B14F-4D97-AF65-F5344CB8AC3E}">
        <p14:creationId xmlns:p14="http://schemas.microsoft.com/office/powerpoint/2010/main" val="157926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4C7E9-0D0C-4B84-BCE9-A319A11F5140}" type="datetimeFigureOut">
              <a:rPr lang="zh-CN" altLang="en-US" smtClean="0"/>
              <a:t>2019/1/22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F4F97-45BD-412A-B71B-991B65E2FB44}" type="slidenum">
              <a:rPr lang="zh-CN" altLang="en-US" smtClean="0"/>
              <a:t>‹#›</a:t>
            </a:fld>
            <a:endParaRPr lang="zh-CN" altLang="en-US"/>
          </a:p>
        </p:txBody>
      </p:sp>
    </p:spTree>
    <p:extLst>
      <p:ext uri="{BB962C8B-B14F-4D97-AF65-F5344CB8AC3E}">
        <p14:creationId xmlns:p14="http://schemas.microsoft.com/office/powerpoint/2010/main" val="40792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n.wikipedia.org/wiki/Associative_arra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Closure_(computer_science)" TargetMode="External"/><Relationship Id="rId2" Type="http://schemas.openxmlformats.org/officeDocument/2006/relationships/hyperlink" Target="http://en.wikipedia.org/wiki/Anonymous_functio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hyperlink" Target="http://en.wikipedia.org/wiki/Closure_(computer_sci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en.wikipedia.org/wiki/Recursion_(computer_scienc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duyanghao/GSEAsyncServ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Pointer_(computer_program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uyanghao.github.io/go-class_interfac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uyanghao.github.io/gola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hyperlink" Target="https://upload.wikimedia.org/wikipedia/commons/1/1d/Animation_of_tri-color_garbage_collection.gi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olang.org/pkg/sync/#Mute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www.graphviz.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localhost:port/debug/pprof/"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jetbrains.com/go/" TargetMode="External"/><Relationship Id="rId7" Type="http://schemas.openxmlformats.org/officeDocument/2006/relationships/hyperlink" Target="https://github.com/fatih/vim-go"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hyperlink" Target="https://github.com/GoClipse/goclipse" TargetMode="External"/><Relationship Id="rId5" Type="http://schemas.openxmlformats.org/officeDocument/2006/relationships/hyperlink" Target="https://github.com/b3log/wide" TargetMode="External"/><Relationship Id="rId4" Type="http://schemas.openxmlformats.org/officeDocument/2006/relationships/hyperlink" Target="https://github.com/visualfc/liteid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www.runoob.com/go/go-arrays.html" TargetMode="External"/><Relationship Id="rId13" Type="http://schemas.openxmlformats.org/officeDocument/2006/relationships/hyperlink" Target="https://duyanghao.github.io/go-class_interface/" TargetMode="External"/><Relationship Id="rId3" Type="http://schemas.openxmlformats.org/officeDocument/2006/relationships/hyperlink" Target="https://aggarwalarpit.wordpress.com/2017/07/08/creating-your-own-package-in-go/" TargetMode="External"/><Relationship Id="rId7" Type="http://schemas.openxmlformats.org/officeDocument/2006/relationships/hyperlink" Target="https://gobyexample.com/arrays" TargetMode="External"/><Relationship Id="rId12" Type="http://schemas.openxmlformats.org/officeDocument/2006/relationships/hyperlink" Target="http://jordanorelli.tumblr.com/post/32665860244/how-to-use-interfaces-in-go" TargetMode="External"/><Relationship Id="rId2" Type="http://schemas.openxmlformats.org/officeDocument/2006/relationships/hyperlink" Target="https://stackoverflow.com/questions/43716691/how-to-publish-a-go-package" TargetMode="External"/><Relationship Id="rId1" Type="http://schemas.openxmlformats.org/officeDocument/2006/relationships/slideLayout" Target="../slideLayouts/slideLayout2.xml"/><Relationship Id="rId6" Type="http://schemas.openxmlformats.org/officeDocument/2006/relationships/hyperlink" Target="https://www.quora.com/What-are-some-unique-features-of-Golang" TargetMode="External"/><Relationship Id="rId11" Type="http://schemas.openxmlformats.org/officeDocument/2006/relationships/hyperlink" Target="https://gobyexample.com/interfaces" TargetMode="External"/><Relationship Id="rId5" Type="http://schemas.openxmlformats.org/officeDocument/2006/relationships/hyperlink" Target="https://studygolang.com/articles/2491" TargetMode="External"/><Relationship Id="rId10" Type="http://schemas.openxmlformats.org/officeDocument/2006/relationships/hyperlink" Target="https://www.zhihu.com/question/34210214" TargetMode="External"/><Relationship Id="rId4" Type="http://schemas.openxmlformats.org/officeDocument/2006/relationships/hyperlink" Target="https://github.com/golang/go/wiki/PackagePublishing" TargetMode="External"/><Relationship Id="rId9" Type="http://schemas.openxmlformats.org/officeDocument/2006/relationships/hyperlink" Target="https://blog.golang.org/go-slices-usage-and-internals"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s://segmentfault.com/a/1190000012597428" TargetMode="External"/><Relationship Id="rId13" Type="http://schemas.openxmlformats.org/officeDocument/2006/relationships/hyperlink" Target="https://www.itcodemonkey.com/article/1053.html" TargetMode="External"/><Relationship Id="rId3" Type="http://schemas.openxmlformats.org/officeDocument/2006/relationships/hyperlink" Target="https://gocn.vip/article/355" TargetMode="External"/><Relationship Id="rId7" Type="http://schemas.openxmlformats.org/officeDocument/2006/relationships/hyperlink" Target="https://blog.csdn.net/u010649766/article/details/80582153" TargetMode="External"/><Relationship Id="rId12" Type="http://schemas.openxmlformats.org/officeDocument/2006/relationships/hyperlink" Target="https://blog.golang.org/profiling-go-programs" TargetMode="External"/><Relationship Id="rId2" Type="http://schemas.openxmlformats.org/officeDocument/2006/relationships/hyperlink" Target="https://gobyexample.com/goroutines" TargetMode="External"/><Relationship Id="rId1" Type="http://schemas.openxmlformats.org/officeDocument/2006/relationships/slideLayout" Target="../slideLayouts/slideLayout2.xml"/><Relationship Id="rId6" Type="http://schemas.openxmlformats.org/officeDocument/2006/relationships/hyperlink" Target="https://blog.golang.org/ismmkeynote" TargetMode="External"/><Relationship Id="rId11" Type="http://schemas.openxmlformats.org/officeDocument/2006/relationships/hyperlink" Target="https://www.cnblogs.com/liang1101/p/7285955.html" TargetMode="External"/><Relationship Id="rId5" Type="http://schemas.openxmlformats.org/officeDocument/2006/relationships/hyperlink" Target="https://golang.org/doc/faq#garbage_collection" TargetMode="External"/><Relationship Id="rId10" Type="http://schemas.openxmlformats.org/officeDocument/2006/relationships/hyperlink" Target="https://stackoverflow.com/questions/7823725/what-kind-of-garbage-collection-does-go-use" TargetMode="External"/><Relationship Id="rId4" Type="http://schemas.openxmlformats.org/officeDocument/2006/relationships/hyperlink" Target="http://www.agardner.me/golang/garbage/collection/gc/escape/analysis/2015/10/18/go-escape-analysis.html" TargetMode="External"/><Relationship Id="rId9" Type="http://schemas.openxmlformats.org/officeDocument/2006/relationships/hyperlink" Target="https://docs.google.com/document/d/1wmjrocXIWTr1JxU-3EQBI6BK6KgtiFArkG47XK73xIQ/ed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Golang</a:t>
            </a:r>
            <a:r>
              <a:rPr lang="zh-CN" altLang="en-US" dirty="0" smtClean="0"/>
              <a:t>分享</a:t>
            </a:r>
            <a:endParaRPr lang="zh-CN" altLang="en-US" dirty="0"/>
          </a:p>
        </p:txBody>
      </p:sp>
      <p:sp>
        <p:nvSpPr>
          <p:cNvPr id="3" name="副标题 2"/>
          <p:cNvSpPr>
            <a:spLocks noGrp="1"/>
          </p:cNvSpPr>
          <p:nvPr>
            <p:ph type="subTitle" idx="1"/>
          </p:nvPr>
        </p:nvSpPr>
        <p:spPr>
          <a:xfrm>
            <a:off x="1679575" y="3710104"/>
            <a:ext cx="9144000" cy="1655762"/>
          </a:xfrm>
        </p:spPr>
        <p:txBody>
          <a:bodyPr/>
          <a:lstStyle/>
          <a:p>
            <a:r>
              <a:rPr lang="en-US" altLang="zh-CN" dirty="0" smtClean="0"/>
              <a:t>                                                   by </a:t>
            </a:r>
            <a:r>
              <a:rPr lang="en-US" altLang="zh-CN" dirty="0" err="1" smtClean="0"/>
              <a:t>duyanghao</a:t>
            </a:r>
            <a:endParaRPr lang="zh-CN" altLang="en-US" dirty="0"/>
          </a:p>
        </p:txBody>
      </p:sp>
      <p:pic>
        <p:nvPicPr>
          <p:cNvPr id="1026" name="Picture 2" descr="https://golang.org/doc/gopher/d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226" y="2011681"/>
            <a:ext cx="7143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213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a:t>——</a:t>
            </a:r>
            <a:r>
              <a:rPr lang="zh-CN" altLang="en-US" sz="4800" dirty="0" smtClean="0"/>
              <a:t>切片</a:t>
            </a:r>
            <a:endParaRPr lang="zh-CN" altLang="en-US" dirty="0"/>
          </a:p>
        </p:txBody>
      </p:sp>
      <p:pic>
        <p:nvPicPr>
          <p:cNvPr id="5" name="内容占位符 4"/>
          <p:cNvPicPr>
            <a:picLocks noGrp="1" noChangeAspect="1"/>
          </p:cNvPicPr>
          <p:nvPr>
            <p:ph idx="1"/>
          </p:nvPr>
        </p:nvPicPr>
        <p:blipFill>
          <a:blip r:embed="rId2"/>
          <a:stretch>
            <a:fillRect/>
          </a:stretch>
        </p:blipFill>
        <p:spPr>
          <a:xfrm>
            <a:off x="2780523" y="1408922"/>
            <a:ext cx="8425543" cy="5290458"/>
          </a:xfrm>
          <a:prstGeom prst="rect">
            <a:avLst/>
          </a:prstGeom>
        </p:spPr>
      </p:pic>
    </p:spTree>
    <p:extLst>
      <p:ext uri="{BB962C8B-B14F-4D97-AF65-F5344CB8AC3E}">
        <p14:creationId xmlns:p14="http://schemas.microsoft.com/office/powerpoint/2010/main" val="3147592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smtClean="0"/>
              <a:t>——Map</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i="1" dirty="0" smtClean="0"/>
              <a:t>Maps</a:t>
            </a:r>
            <a:r>
              <a:rPr lang="en-US" altLang="zh-CN" dirty="0"/>
              <a:t> are Go’s built-in </a:t>
            </a:r>
            <a:r>
              <a:rPr lang="en-US" altLang="zh-CN" dirty="0">
                <a:hlinkClick r:id="rId2"/>
              </a:rPr>
              <a:t>associative data type</a:t>
            </a:r>
            <a:r>
              <a:rPr lang="en-US" altLang="zh-CN" dirty="0"/>
              <a:t> (sometimes </a:t>
            </a:r>
            <a:r>
              <a:rPr lang="en-US" altLang="zh-CN" dirty="0" smtClean="0"/>
              <a:t>called</a:t>
            </a:r>
            <a:r>
              <a:rPr lang="en-US" altLang="zh-CN" dirty="0"/>
              <a:t> </a:t>
            </a:r>
            <a:r>
              <a:rPr lang="en-US" altLang="zh-CN" i="1" dirty="0" smtClean="0"/>
              <a:t>hashes</a:t>
            </a:r>
            <a:r>
              <a:rPr lang="en-US" altLang="zh-CN" dirty="0"/>
              <a:t> or </a:t>
            </a:r>
            <a:r>
              <a:rPr lang="en-US" altLang="zh-CN" i="1" dirty="0" err="1"/>
              <a:t>dicts</a:t>
            </a:r>
            <a:r>
              <a:rPr lang="en-US" altLang="zh-CN" dirty="0"/>
              <a:t> in other languages</a:t>
            </a:r>
            <a:r>
              <a:rPr lang="en-US" altLang="zh-CN" dirty="0" smtClean="0"/>
              <a:t>).</a:t>
            </a:r>
          </a:p>
          <a:p>
            <a:pPr marL="0" indent="0">
              <a:buNone/>
            </a:pPr>
            <a:r>
              <a:rPr lang="en-US" altLang="zh-CN" sz="2200" dirty="0" smtClean="0"/>
              <a:t>	To </a:t>
            </a:r>
            <a:r>
              <a:rPr lang="en-US" altLang="zh-CN" sz="2200" dirty="0"/>
              <a:t>create an empty map, use the </a:t>
            </a:r>
            <a:r>
              <a:rPr lang="en-US" altLang="zh-CN" sz="2200" dirty="0" err="1"/>
              <a:t>builtin</a:t>
            </a:r>
            <a:r>
              <a:rPr lang="en-US" altLang="zh-CN" sz="2200" dirty="0"/>
              <a:t> make: </a:t>
            </a:r>
            <a:r>
              <a:rPr lang="en-US" altLang="zh-CN" sz="2200" dirty="0" smtClean="0"/>
              <a:t>make(map[key-type]</a:t>
            </a:r>
            <a:r>
              <a:rPr lang="en-US" altLang="zh-CN" sz="2200" dirty="0" err="1" smtClean="0"/>
              <a:t>val</a:t>
            </a:r>
            <a:r>
              <a:rPr lang="en-US" altLang="zh-CN" sz="2200" dirty="0" smtClean="0"/>
              <a:t>-type).</a:t>
            </a:r>
          </a:p>
          <a:p>
            <a:pPr marL="0" indent="0">
              <a:buNone/>
            </a:pPr>
            <a:r>
              <a:rPr lang="en-US" altLang="zh-CN" sz="2200" i="1" dirty="0">
                <a:effectLst>
                  <a:outerShdw blurRad="38100" dist="38100" dir="2700000" algn="tl">
                    <a:srgbClr val="000000">
                      <a:alpha val="43137"/>
                    </a:srgbClr>
                  </a:outerShdw>
                </a:effectLst>
              </a:rPr>
              <a:t>	</a:t>
            </a:r>
            <a:r>
              <a:rPr lang="en-US" altLang="zh-CN" sz="2200" i="1" dirty="0" smtClean="0">
                <a:effectLst>
                  <a:outerShdw blurRad="38100" dist="38100" dir="2700000" algn="tl">
                    <a:srgbClr val="000000">
                      <a:alpha val="43137"/>
                    </a:srgbClr>
                  </a:outerShdw>
                </a:effectLst>
              </a:rPr>
              <a:t>		         </a:t>
            </a:r>
            <a:r>
              <a:rPr lang="en-US" altLang="zh-CN" sz="2200" i="1" dirty="0">
                <a:effectLst>
                  <a:outerShdw blurRad="38100" dist="38100" dir="2700000" algn="tl">
                    <a:srgbClr val="000000">
                      <a:alpha val="43137"/>
                    </a:srgbClr>
                  </a:outerShdw>
                </a:effectLst>
              </a:rPr>
              <a:t> </a:t>
            </a:r>
            <a:r>
              <a:rPr lang="en-US" altLang="zh-CN" sz="2200" i="1" dirty="0" smtClean="0">
                <a:effectLst>
                  <a:outerShdw blurRad="38100" dist="38100" dir="2700000" algn="tl">
                    <a:srgbClr val="000000">
                      <a:alpha val="43137"/>
                    </a:srgbClr>
                  </a:outerShdw>
                </a:effectLst>
              </a:rPr>
              <a:t>  m := make(map[string]</a:t>
            </a:r>
            <a:r>
              <a:rPr lang="en-US" altLang="zh-CN" sz="2200" i="1" dirty="0" err="1" smtClean="0">
                <a:effectLst>
                  <a:outerShdw blurRad="38100" dist="38100" dir="2700000" algn="tl">
                    <a:srgbClr val="000000">
                      <a:alpha val="43137"/>
                    </a:srgbClr>
                  </a:outerShdw>
                </a:effectLst>
              </a:rPr>
              <a:t>int</a:t>
            </a:r>
            <a:r>
              <a:rPr lang="en-US" altLang="zh-CN" sz="2200" i="1" dirty="0" smtClean="0">
                <a:effectLst>
                  <a:outerShdw blurRad="38100" dist="38100" dir="2700000" algn="tl">
                    <a:srgbClr val="000000">
                      <a:alpha val="43137"/>
                    </a:srgbClr>
                  </a:outerShdw>
                </a:effectLst>
              </a:rPr>
              <a:t>)</a:t>
            </a:r>
          </a:p>
          <a:p>
            <a:pPr marL="0" indent="0">
              <a:buNone/>
            </a:pPr>
            <a:r>
              <a:rPr lang="en-US" altLang="zh-CN" sz="2200" dirty="0" smtClean="0"/>
              <a:t>	Set </a:t>
            </a:r>
            <a:r>
              <a:rPr lang="en-US" altLang="zh-CN" sz="2200" dirty="0"/>
              <a:t>key/value pairs using typical name[key] = </a:t>
            </a:r>
            <a:r>
              <a:rPr lang="en-US" altLang="zh-CN" sz="2200" dirty="0" err="1"/>
              <a:t>val</a:t>
            </a:r>
            <a:r>
              <a:rPr lang="en-US" altLang="zh-CN" sz="2200" dirty="0"/>
              <a:t> </a:t>
            </a:r>
            <a:r>
              <a:rPr lang="en-US" altLang="zh-CN" sz="2200" dirty="0" smtClean="0"/>
              <a:t>syntax.</a:t>
            </a:r>
          </a:p>
          <a:p>
            <a:pPr marL="0" indent="0">
              <a:buNone/>
            </a:pPr>
            <a:r>
              <a:rPr lang="en-US" altLang="zh-CN" sz="2200" dirty="0"/>
              <a:t> </a:t>
            </a:r>
            <a:r>
              <a:rPr lang="en-US" altLang="zh-CN" sz="2200" dirty="0" smtClean="0"/>
              <a:t>                                                           	            </a:t>
            </a:r>
            <a:r>
              <a:rPr lang="en-US" altLang="zh-CN" sz="2200" i="1" dirty="0" smtClean="0">
                <a:effectLst>
                  <a:outerShdw blurRad="38100" dist="38100" dir="2700000" algn="tl">
                    <a:srgbClr val="000000">
                      <a:alpha val="43137"/>
                    </a:srgbClr>
                  </a:outerShdw>
                </a:effectLst>
              </a:rPr>
              <a:t>m["k1"] = 7</a:t>
            </a:r>
          </a:p>
          <a:p>
            <a:pPr marL="0" indent="0">
              <a:buNone/>
            </a:pPr>
            <a:r>
              <a:rPr lang="en-US" altLang="zh-CN" sz="2200" i="1" dirty="0">
                <a:effectLst>
                  <a:outerShdw blurRad="38100" dist="38100" dir="2700000" algn="tl">
                    <a:srgbClr val="000000">
                      <a:alpha val="43137"/>
                    </a:srgbClr>
                  </a:outerShdw>
                </a:effectLst>
              </a:rPr>
              <a:t>	</a:t>
            </a:r>
            <a:r>
              <a:rPr lang="en-US" altLang="zh-CN" sz="2200" dirty="0"/>
              <a:t>Printing a map with e.g. </a:t>
            </a:r>
            <a:r>
              <a:rPr lang="en-US" altLang="zh-CN" sz="2200" dirty="0" err="1"/>
              <a:t>fmt.Println</a:t>
            </a:r>
            <a:r>
              <a:rPr lang="en-US" altLang="zh-CN" sz="2200" dirty="0"/>
              <a:t> will show all </a:t>
            </a:r>
            <a:r>
              <a:rPr lang="en-US" altLang="zh-CN" sz="2200" dirty="0" smtClean="0"/>
              <a:t>of </a:t>
            </a:r>
            <a:r>
              <a:rPr lang="en-US" altLang="zh-CN" sz="2200" dirty="0"/>
              <a:t>its key/value </a:t>
            </a:r>
            <a:r>
              <a:rPr lang="en-US" altLang="zh-CN" sz="2200" dirty="0" smtClean="0"/>
              <a:t>pairs.</a:t>
            </a:r>
          </a:p>
          <a:p>
            <a:pPr marL="0" indent="0">
              <a:buNone/>
            </a:pPr>
            <a:r>
              <a:rPr lang="en-US" altLang="zh-CN" sz="2200" i="1" dirty="0">
                <a:effectLst>
                  <a:outerShdw blurRad="38100" dist="38100" dir="2700000" algn="tl">
                    <a:srgbClr val="000000">
                      <a:alpha val="43137"/>
                    </a:srgbClr>
                  </a:outerShdw>
                </a:effectLst>
              </a:rPr>
              <a:t>	</a:t>
            </a:r>
            <a:r>
              <a:rPr lang="en-US" altLang="zh-CN" sz="2200" i="1" dirty="0" smtClean="0">
                <a:effectLst>
                  <a:outerShdw blurRad="38100" dist="38100" dir="2700000" algn="tl">
                    <a:srgbClr val="000000">
                      <a:alpha val="43137"/>
                    </a:srgbClr>
                  </a:outerShdw>
                </a:effectLst>
              </a:rPr>
              <a:t>	</a:t>
            </a:r>
            <a:r>
              <a:rPr lang="en-US" altLang="zh-CN" sz="2200" i="1" dirty="0">
                <a:effectLst>
                  <a:outerShdw blurRad="38100" dist="38100" dir="2700000" algn="tl">
                    <a:srgbClr val="000000">
                      <a:alpha val="43137"/>
                    </a:srgbClr>
                  </a:outerShdw>
                </a:effectLst>
              </a:rPr>
              <a:t> </a:t>
            </a:r>
            <a:r>
              <a:rPr lang="en-US" altLang="zh-CN" sz="2200" i="1" dirty="0" smtClean="0">
                <a:effectLst>
                  <a:outerShdw blurRad="38100" dist="38100" dir="2700000" algn="tl">
                    <a:srgbClr val="000000">
                      <a:alpha val="43137"/>
                    </a:srgbClr>
                  </a:outerShdw>
                </a:effectLst>
              </a:rPr>
              <a:t>                                  </a:t>
            </a:r>
            <a:r>
              <a:rPr lang="en-US" altLang="zh-CN" sz="2200" i="1" dirty="0" err="1" smtClean="0">
                <a:effectLst>
                  <a:outerShdw blurRad="38100" dist="38100" dir="2700000" algn="tl">
                    <a:srgbClr val="000000">
                      <a:alpha val="43137"/>
                    </a:srgbClr>
                  </a:outerShdw>
                </a:effectLst>
              </a:rPr>
              <a:t>fmt.Println</a:t>
            </a:r>
            <a:r>
              <a:rPr lang="en-US" altLang="zh-CN" sz="2200" i="1" dirty="0" smtClean="0">
                <a:effectLst>
                  <a:outerShdw blurRad="38100" dist="38100" dir="2700000" algn="tl">
                    <a:srgbClr val="000000">
                      <a:alpha val="43137"/>
                    </a:srgbClr>
                  </a:outerShdw>
                </a:effectLst>
              </a:rPr>
              <a:t>("map:", m)</a:t>
            </a:r>
          </a:p>
          <a:p>
            <a:pPr marL="0" indent="0">
              <a:buNone/>
            </a:pPr>
            <a:r>
              <a:rPr lang="en-US" altLang="zh-CN" sz="2200" i="1" dirty="0" smtClean="0">
                <a:effectLst>
                  <a:outerShdw blurRad="38100" dist="38100" dir="2700000" algn="tl">
                    <a:srgbClr val="000000">
                      <a:alpha val="43137"/>
                    </a:srgbClr>
                  </a:outerShdw>
                </a:effectLst>
              </a:rPr>
              <a:t>                                                                               map</a:t>
            </a:r>
            <a:r>
              <a:rPr lang="en-US" altLang="zh-CN" sz="2200" i="1" dirty="0">
                <a:effectLst>
                  <a:outerShdw blurRad="38100" dist="38100" dir="2700000" algn="tl">
                    <a:srgbClr val="000000">
                      <a:alpha val="43137"/>
                    </a:srgbClr>
                  </a:outerShdw>
                </a:effectLst>
              </a:rPr>
              <a:t>: map[k1:7 k2:13</a:t>
            </a:r>
            <a:r>
              <a:rPr lang="en-US" altLang="zh-CN" sz="2200" i="1" dirty="0" smtClean="0">
                <a:effectLst>
                  <a:outerShdw blurRad="38100" dist="38100" dir="2700000" algn="tl">
                    <a:srgbClr val="000000">
                      <a:alpha val="43137"/>
                    </a:srgbClr>
                  </a:outerShdw>
                </a:effectLst>
              </a:rPr>
              <a:t>]</a:t>
            </a:r>
          </a:p>
          <a:p>
            <a:pPr marL="0" indent="0">
              <a:buNone/>
            </a:pPr>
            <a:r>
              <a:rPr lang="en-US" altLang="zh-CN" sz="2200" i="1" dirty="0" smtClean="0">
                <a:effectLst>
                  <a:outerShdw blurRad="38100" dist="38100" dir="2700000" algn="tl">
                    <a:srgbClr val="000000">
                      <a:alpha val="43137"/>
                    </a:srgbClr>
                  </a:outerShdw>
                </a:effectLst>
              </a:rPr>
              <a:t>	</a:t>
            </a:r>
            <a:r>
              <a:rPr lang="en-US" altLang="zh-CN" sz="2200" dirty="0" smtClean="0"/>
              <a:t>The </a:t>
            </a:r>
            <a:r>
              <a:rPr lang="en-US" altLang="zh-CN" sz="2200" dirty="0" err="1" smtClean="0"/>
              <a:t>builtin</a:t>
            </a:r>
            <a:r>
              <a:rPr lang="en-US" altLang="zh-CN" sz="2200" dirty="0" smtClean="0"/>
              <a:t> </a:t>
            </a:r>
            <a:r>
              <a:rPr lang="en-US" altLang="zh-CN" sz="2200" dirty="0"/>
              <a:t>delete removes key/value pairs </a:t>
            </a:r>
            <a:r>
              <a:rPr lang="en-US" altLang="zh-CN" sz="2200" dirty="0" smtClean="0"/>
              <a:t>from a map.</a:t>
            </a:r>
          </a:p>
          <a:p>
            <a:pPr marL="0" indent="0">
              <a:buNone/>
            </a:pPr>
            <a:r>
              <a:rPr lang="en-US" altLang="zh-CN" sz="2200" dirty="0"/>
              <a:t>	</a:t>
            </a:r>
            <a:r>
              <a:rPr lang="en-US" altLang="zh-CN" sz="2200" dirty="0" smtClean="0"/>
              <a:t>		            </a:t>
            </a:r>
            <a:r>
              <a:rPr lang="en-US" altLang="zh-CN" sz="2200" i="1" dirty="0" smtClean="0">
                <a:effectLst>
                  <a:outerShdw blurRad="38100" dist="38100" dir="2700000" algn="tl">
                    <a:srgbClr val="000000">
                      <a:alpha val="43137"/>
                    </a:srgbClr>
                  </a:outerShdw>
                </a:effectLst>
              </a:rPr>
              <a:t>delete(m, "k1")</a:t>
            </a:r>
          </a:p>
          <a:p>
            <a:pPr marL="0" indent="0">
              <a:buNone/>
            </a:pPr>
            <a:r>
              <a:rPr lang="en-US" altLang="zh-CN" sz="2200" dirty="0" smtClean="0"/>
              <a:t>	The optional second return value when getting a value from a map indicates if the key was present in the map. This can be used to 	disambiguate between missing keys and keys with zero values like 0 or "". Here we didn’t need the value itself, so we ignored it with the blank 	identifier _.</a:t>
            </a:r>
          </a:p>
          <a:p>
            <a:pPr marL="0" indent="0">
              <a:buNone/>
            </a:pPr>
            <a:r>
              <a:rPr lang="en-US" altLang="zh-CN" sz="2200" i="1" dirty="0">
                <a:effectLst>
                  <a:outerShdw blurRad="38100" dist="38100" dir="2700000" algn="tl">
                    <a:srgbClr val="000000">
                      <a:alpha val="43137"/>
                    </a:srgbClr>
                  </a:outerShdw>
                </a:effectLst>
              </a:rPr>
              <a:t> </a:t>
            </a:r>
            <a:r>
              <a:rPr lang="en-US" altLang="zh-CN" sz="2200" i="1" dirty="0" smtClean="0">
                <a:effectLst>
                  <a:outerShdw blurRad="38100" dist="38100" dir="2700000" algn="tl">
                    <a:srgbClr val="000000">
                      <a:alpha val="43137"/>
                    </a:srgbClr>
                  </a:outerShdw>
                </a:effectLst>
              </a:rPr>
              <a:t>                                                                               if value, ok := m1[2]; ok {</a:t>
            </a:r>
          </a:p>
          <a:p>
            <a:pPr marL="0" indent="0">
              <a:buNone/>
            </a:pPr>
            <a:r>
              <a:rPr lang="en-US" altLang="zh-CN" sz="2200" i="1" dirty="0">
                <a:effectLst>
                  <a:outerShdw blurRad="38100" dist="38100" dir="2700000" algn="tl">
                    <a:srgbClr val="000000">
                      <a:alpha val="43137"/>
                    </a:srgbClr>
                  </a:outerShdw>
                </a:effectLst>
              </a:rPr>
              <a:t>	</a:t>
            </a:r>
            <a:r>
              <a:rPr lang="en-US" altLang="zh-CN" sz="2200" i="1" dirty="0" smtClean="0">
                <a:effectLst>
                  <a:outerShdw blurRad="38100" dist="38100" dir="2700000" algn="tl">
                    <a:srgbClr val="000000">
                      <a:alpha val="43137"/>
                    </a:srgbClr>
                  </a:outerShdw>
                </a:effectLst>
              </a:rPr>
              <a:t>			 </a:t>
            </a:r>
            <a:r>
              <a:rPr lang="en-US" altLang="zh-CN" sz="2200" i="1" dirty="0" err="1" smtClean="0">
                <a:effectLst>
                  <a:outerShdw blurRad="38100" dist="38100" dir="2700000" algn="tl">
                    <a:srgbClr val="000000">
                      <a:alpha val="43137"/>
                    </a:srgbClr>
                  </a:outerShdw>
                </a:effectLst>
              </a:rPr>
              <a:t>fmt.Println</a:t>
            </a:r>
            <a:r>
              <a:rPr lang="en-US" altLang="zh-CN" sz="2200" i="1" dirty="0" smtClean="0">
                <a:effectLst>
                  <a:outerShdw blurRad="38100" dist="38100" dir="2700000" algn="tl">
                    <a:srgbClr val="000000">
                      <a:alpha val="43137"/>
                    </a:srgbClr>
                  </a:outerShdw>
                </a:effectLst>
              </a:rPr>
              <a:t>(value)</a:t>
            </a:r>
          </a:p>
          <a:p>
            <a:pPr marL="0" indent="0">
              <a:buNone/>
            </a:pPr>
            <a:r>
              <a:rPr lang="en-US" altLang="zh-CN" sz="2200" i="1" dirty="0">
                <a:effectLst>
                  <a:outerShdw blurRad="38100" dist="38100" dir="2700000" algn="tl">
                    <a:srgbClr val="000000">
                      <a:alpha val="43137"/>
                    </a:srgbClr>
                  </a:outerShdw>
                </a:effectLst>
              </a:rPr>
              <a:t>	</a:t>
            </a:r>
            <a:r>
              <a:rPr lang="en-US" altLang="zh-CN" sz="2200" i="1" dirty="0" smtClean="0">
                <a:effectLst>
                  <a:outerShdw blurRad="38100" dist="38100" dir="2700000" algn="tl">
                    <a:srgbClr val="000000">
                      <a:alpha val="43137"/>
                    </a:srgbClr>
                  </a:outerShdw>
                </a:effectLst>
              </a:rPr>
              <a:t>		              } else {</a:t>
            </a:r>
          </a:p>
          <a:p>
            <a:pPr marL="0" indent="0">
              <a:buNone/>
            </a:pPr>
            <a:r>
              <a:rPr lang="en-US" altLang="zh-CN" sz="2200" i="1" dirty="0">
                <a:effectLst>
                  <a:outerShdw blurRad="38100" dist="38100" dir="2700000" algn="tl">
                    <a:srgbClr val="000000">
                      <a:alpha val="43137"/>
                    </a:srgbClr>
                  </a:outerShdw>
                </a:effectLst>
              </a:rPr>
              <a:t>	</a:t>
            </a:r>
            <a:r>
              <a:rPr lang="en-US" altLang="zh-CN" sz="2200" i="1" dirty="0" smtClean="0">
                <a:effectLst>
                  <a:outerShdw blurRad="38100" dist="38100" dir="2700000" algn="tl">
                    <a:srgbClr val="000000">
                      <a:alpha val="43137"/>
                    </a:srgbClr>
                  </a:outerShdw>
                </a:effectLst>
              </a:rPr>
              <a:t>		                        </a:t>
            </a:r>
            <a:r>
              <a:rPr lang="en-US" altLang="zh-CN" sz="2200" i="1" dirty="0" err="1" smtClean="0">
                <a:effectLst>
                  <a:outerShdw blurRad="38100" dist="38100" dir="2700000" algn="tl">
                    <a:srgbClr val="000000">
                      <a:alpha val="43137"/>
                    </a:srgbClr>
                  </a:outerShdw>
                </a:effectLst>
              </a:rPr>
              <a:t>fmt.Println</a:t>
            </a:r>
            <a:r>
              <a:rPr lang="en-US" altLang="zh-CN" sz="2200" i="1" dirty="0" smtClean="0">
                <a:effectLst>
                  <a:outerShdw blurRad="38100" dist="38100" dir="2700000" algn="tl">
                    <a:srgbClr val="000000">
                      <a:alpha val="43137"/>
                    </a:srgbClr>
                  </a:outerShdw>
                </a:effectLst>
              </a:rPr>
              <a:t>("no exists")</a:t>
            </a:r>
          </a:p>
          <a:p>
            <a:pPr marL="0" indent="0">
              <a:buNone/>
            </a:pPr>
            <a:r>
              <a:rPr lang="en-US" altLang="zh-CN" sz="2200" i="1" dirty="0" smtClean="0">
                <a:effectLst>
                  <a:outerShdw blurRad="38100" dist="38100" dir="2700000" algn="tl">
                    <a:srgbClr val="000000">
                      <a:alpha val="43137"/>
                    </a:srgbClr>
                  </a:outerShdw>
                </a:effectLst>
              </a:rPr>
              <a:t>                                                                                }</a:t>
            </a:r>
            <a:endParaRPr lang="zh-CN" altLang="en-US" sz="2200" i="1" dirty="0">
              <a:effectLst>
                <a:outerShdw blurRad="38100" dist="38100" dir="2700000" algn="tl">
                  <a:srgbClr val="000000">
                    <a:alpha val="43137"/>
                  </a:srgbClr>
                </a:outerShdw>
              </a:effectLst>
            </a:endParaRPr>
          </a:p>
        </p:txBody>
      </p:sp>
      <p:sp>
        <p:nvSpPr>
          <p:cNvPr id="12" name="椭圆 6"/>
          <p:cNvSpPr>
            <a:spLocks noChangeArrowheads="1"/>
          </p:cNvSpPr>
          <p:nvPr/>
        </p:nvSpPr>
        <p:spPr bwMode="auto">
          <a:xfrm>
            <a:off x="1330262" y="2071395"/>
            <a:ext cx="442555" cy="271884"/>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smtClean="0"/>
              <a:t>1</a:t>
            </a:r>
            <a:endParaRPr lang="zh-CN" altLang="en-US" dirty="0"/>
          </a:p>
        </p:txBody>
      </p:sp>
      <p:sp>
        <p:nvSpPr>
          <p:cNvPr id="13" name="椭圆 6"/>
          <p:cNvSpPr>
            <a:spLocks noChangeArrowheads="1"/>
          </p:cNvSpPr>
          <p:nvPr/>
        </p:nvSpPr>
        <p:spPr bwMode="auto">
          <a:xfrm>
            <a:off x="1330261" y="2589049"/>
            <a:ext cx="442555" cy="271884"/>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a:t>2</a:t>
            </a:r>
            <a:endParaRPr lang="zh-CN" altLang="en-US" dirty="0"/>
          </a:p>
        </p:txBody>
      </p:sp>
      <p:sp>
        <p:nvSpPr>
          <p:cNvPr id="14" name="椭圆 6"/>
          <p:cNvSpPr>
            <a:spLocks noChangeArrowheads="1"/>
          </p:cNvSpPr>
          <p:nvPr/>
        </p:nvSpPr>
        <p:spPr bwMode="auto">
          <a:xfrm>
            <a:off x="1330259" y="3106703"/>
            <a:ext cx="442555" cy="271884"/>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a:t>3</a:t>
            </a:r>
            <a:endParaRPr lang="zh-CN" altLang="en-US" dirty="0"/>
          </a:p>
        </p:txBody>
      </p:sp>
      <p:sp>
        <p:nvSpPr>
          <p:cNvPr id="15" name="椭圆 6"/>
          <p:cNvSpPr>
            <a:spLocks noChangeArrowheads="1"/>
          </p:cNvSpPr>
          <p:nvPr/>
        </p:nvSpPr>
        <p:spPr bwMode="auto">
          <a:xfrm>
            <a:off x="1330260" y="3865352"/>
            <a:ext cx="442555" cy="271884"/>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a:t>4</a:t>
            </a:r>
            <a:endParaRPr lang="zh-CN" altLang="en-US" dirty="0"/>
          </a:p>
        </p:txBody>
      </p:sp>
      <p:sp>
        <p:nvSpPr>
          <p:cNvPr id="16" name="椭圆 6"/>
          <p:cNvSpPr>
            <a:spLocks noChangeArrowheads="1"/>
          </p:cNvSpPr>
          <p:nvPr/>
        </p:nvSpPr>
        <p:spPr bwMode="auto">
          <a:xfrm>
            <a:off x="1330259" y="4387781"/>
            <a:ext cx="442555" cy="271884"/>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a:t>5</a:t>
            </a:r>
            <a:endParaRPr lang="zh-CN" altLang="en-US" dirty="0"/>
          </a:p>
        </p:txBody>
      </p:sp>
    </p:spTree>
    <p:extLst>
      <p:ext uri="{BB962C8B-B14F-4D97-AF65-F5344CB8AC3E}">
        <p14:creationId xmlns:p14="http://schemas.microsoft.com/office/powerpoint/2010/main" val="3656700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smtClean="0"/>
              <a:t>——</a:t>
            </a:r>
            <a:r>
              <a:rPr lang="zh-CN" altLang="en-US" sz="4800" dirty="0" smtClean="0"/>
              <a:t>函数</a:t>
            </a:r>
            <a:endParaRPr lang="zh-CN" altLang="en-US" dirty="0"/>
          </a:p>
        </p:txBody>
      </p:sp>
      <p:sp>
        <p:nvSpPr>
          <p:cNvPr id="3" name="内容占位符 2"/>
          <p:cNvSpPr>
            <a:spLocks noGrp="1"/>
          </p:cNvSpPr>
          <p:nvPr>
            <p:ph idx="1"/>
          </p:nvPr>
        </p:nvSpPr>
        <p:spPr>
          <a:xfrm>
            <a:off x="1090127" y="1733550"/>
            <a:ext cx="10515600" cy="4351338"/>
          </a:xfrm>
        </p:spPr>
        <p:txBody>
          <a:bodyPr>
            <a:normAutofit fontScale="70000" lnSpcReduction="20000"/>
          </a:bodyPr>
          <a:lstStyle/>
          <a:p>
            <a:pPr marL="0" indent="0">
              <a:buNone/>
            </a:pPr>
            <a:r>
              <a:rPr lang="en-US" altLang="zh-CN" sz="2000" i="1" dirty="0"/>
              <a:t>Functions</a:t>
            </a:r>
            <a:r>
              <a:rPr lang="en-US" altLang="zh-CN" sz="2000" dirty="0"/>
              <a:t> are central in Go. We’ll learn about functions with a few different examples</a:t>
            </a:r>
            <a:r>
              <a:rPr lang="en-US" altLang="zh-CN" sz="2000" dirty="0" smtClean="0"/>
              <a:t>.</a:t>
            </a:r>
          </a:p>
          <a:p>
            <a:pPr marL="0" indent="0">
              <a:buNone/>
            </a:pPr>
            <a:r>
              <a:rPr lang="en-US" altLang="zh-CN" sz="2400" dirty="0" smtClean="0"/>
              <a:t>	</a:t>
            </a:r>
            <a:r>
              <a:rPr lang="en-US" altLang="zh-CN" sz="1800" dirty="0"/>
              <a:t>Here’s a function that takes two </a:t>
            </a:r>
            <a:r>
              <a:rPr lang="en-US" altLang="zh-CN" sz="1800" dirty="0" err="1"/>
              <a:t>ints</a:t>
            </a:r>
            <a:r>
              <a:rPr lang="en-US" altLang="zh-CN" sz="1800" dirty="0"/>
              <a:t> and returns their sum as an </a:t>
            </a:r>
            <a:r>
              <a:rPr lang="en-US" altLang="zh-CN" sz="1800" dirty="0" smtClean="0"/>
              <a:t>int.</a:t>
            </a:r>
            <a:endParaRPr lang="en-US" altLang="zh-CN" sz="1600" dirty="0" smtClean="0"/>
          </a:p>
          <a:p>
            <a:pPr marL="0" indent="0">
              <a:buNone/>
            </a:pPr>
            <a:r>
              <a:rPr lang="en-US" altLang="zh-CN" sz="1200" i="1" dirty="0" smtClean="0">
                <a:effectLst>
                  <a:outerShdw blurRad="38100" dist="38100" dir="2700000" algn="tl">
                    <a:srgbClr val="000000">
                      <a:alpha val="43137"/>
                    </a:srgbClr>
                  </a:outerShdw>
                </a:effectLst>
              </a:rPr>
              <a:t>				</a:t>
            </a:r>
            <a:r>
              <a:rPr lang="en-US" altLang="zh-CN" sz="1300" i="1" dirty="0" err="1" smtClean="0">
                <a:effectLst>
                  <a:outerShdw blurRad="38100" dist="38100" dir="2700000" algn="tl">
                    <a:srgbClr val="000000">
                      <a:alpha val="43137"/>
                    </a:srgbClr>
                  </a:outerShdw>
                </a:effectLst>
              </a:rPr>
              <a:t>func</a:t>
            </a:r>
            <a:r>
              <a:rPr lang="en-US" altLang="zh-CN" sz="1300" i="1" dirty="0" smtClean="0">
                <a:effectLst>
                  <a:outerShdw blurRad="38100" dist="38100" dir="2700000" algn="tl">
                    <a:srgbClr val="000000">
                      <a:alpha val="43137"/>
                    </a:srgbClr>
                  </a:outerShdw>
                </a:effectLst>
              </a:rPr>
              <a:t> </a:t>
            </a:r>
            <a:r>
              <a:rPr lang="en-US" altLang="zh-CN" sz="1300" i="1" dirty="0">
                <a:effectLst>
                  <a:outerShdw blurRad="38100" dist="38100" dir="2700000" algn="tl">
                    <a:srgbClr val="000000">
                      <a:alpha val="43137"/>
                    </a:srgbClr>
                  </a:outerShdw>
                </a:effectLst>
              </a:rPr>
              <a:t>plus(a </a:t>
            </a:r>
            <a:r>
              <a:rPr lang="en-US" altLang="zh-CN" sz="1300" i="1" dirty="0" err="1">
                <a:effectLst>
                  <a:outerShdw blurRad="38100" dist="38100" dir="2700000" algn="tl">
                    <a:srgbClr val="000000">
                      <a:alpha val="43137"/>
                    </a:srgbClr>
                  </a:outerShdw>
                </a:effectLst>
              </a:rPr>
              <a:t>int</a:t>
            </a:r>
            <a:r>
              <a:rPr lang="en-US" altLang="zh-CN" sz="1300" i="1" dirty="0">
                <a:effectLst>
                  <a:outerShdw blurRad="38100" dist="38100" dir="2700000" algn="tl">
                    <a:srgbClr val="000000">
                      <a:alpha val="43137"/>
                    </a:srgbClr>
                  </a:outerShdw>
                </a:effectLst>
              </a:rPr>
              <a:t>, b </a:t>
            </a:r>
            <a:r>
              <a:rPr lang="en-US" altLang="zh-CN" sz="1300" i="1" dirty="0" err="1">
                <a:effectLst>
                  <a:outerShdw blurRad="38100" dist="38100" dir="2700000" algn="tl">
                    <a:srgbClr val="000000">
                      <a:alpha val="43137"/>
                    </a:srgbClr>
                  </a:outerShdw>
                </a:effectLst>
              </a:rPr>
              <a:t>int</a:t>
            </a:r>
            <a:r>
              <a:rPr lang="en-US" altLang="zh-CN" sz="1300" i="1" dirty="0">
                <a:effectLst>
                  <a:outerShdw blurRad="38100" dist="38100" dir="2700000" algn="tl">
                    <a:srgbClr val="000000">
                      <a:alpha val="43137"/>
                    </a:srgbClr>
                  </a:outerShdw>
                </a:effectLst>
              </a:rPr>
              <a:t>) </a:t>
            </a:r>
            <a:r>
              <a:rPr lang="en-US" altLang="zh-CN" sz="1300" i="1" dirty="0" err="1">
                <a:effectLst>
                  <a:outerShdw blurRad="38100" dist="38100" dir="2700000" algn="tl">
                    <a:srgbClr val="000000">
                      <a:alpha val="43137"/>
                    </a:srgbClr>
                  </a:outerShdw>
                </a:effectLst>
              </a:rPr>
              <a:t>int</a:t>
            </a:r>
            <a:r>
              <a:rPr lang="en-US" altLang="zh-CN" sz="1300" i="1" dirty="0">
                <a:effectLst>
                  <a:outerShdw blurRad="38100" dist="38100" dir="2700000" algn="tl">
                    <a:srgbClr val="000000">
                      <a:alpha val="43137"/>
                    </a:srgbClr>
                  </a:outerShdw>
                </a:effectLst>
              </a:rPr>
              <a:t> {</a:t>
            </a:r>
          </a:p>
          <a:p>
            <a:pPr marL="0" indent="0">
              <a:buNone/>
            </a:pPr>
            <a:r>
              <a:rPr lang="en-US" altLang="zh-CN" sz="1300" i="1" dirty="0" smtClean="0">
                <a:effectLst>
                  <a:outerShdw blurRad="38100" dist="38100" dir="2700000" algn="tl">
                    <a:srgbClr val="000000">
                      <a:alpha val="43137"/>
                    </a:srgbClr>
                  </a:outerShdw>
                </a:effectLst>
              </a:rPr>
              <a:t>				         return </a:t>
            </a:r>
            <a:r>
              <a:rPr lang="en-US" altLang="zh-CN" sz="1300" i="1" dirty="0">
                <a:effectLst>
                  <a:outerShdw blurRad="38100" dist="38100" dir="2700000" algn="tl">
                    <a:srgbClr val="000000">
                      <a:alpha val="43137"/>
                    </a:srgbClr>
                  </a:outerShdw>
                </a:effectLst>
              </a:rPr>
              <a:t>a + </a:t>
            </a:r>
            <a:r>
              <a:rPr lang="en-US" altLang="zh-CN" sz="1300" i="1" dirty="0" smtClean="0">
                <a:effectLst>
                  <a:outerShdw blurRad="38100" dist="38100" dir="2700000" algn="tl">
                    <a:srgbClr val="000000">
                      <a:alpha val="43137"/>
                    </a:srgbClr>
                  </a:outerShdw>
                </a:effectLst>
              </a:rPr>
              <a:t>b</a:t>
            </a:r>
          </a:p>
          <a:p>
            <a:pPr marL="0" indent="0">
              <a:buNone/>
            </a:pPr>
            <a:r>
              <a:rPr lang="en-US" altLang="zh-CN" sz="1300" i="1" dirty="0">
                <a:effectLst>
                  <a:outerShdw blurRad="38100" dist="38100" dir="2700000" algn="tl">
                    <a:srgbClr val="000000">
                      <a:alpha val="43137"/>
                    </a:srgbClr>
                  </a:outerShdw>
                </a:effectLst>
              </a:rPr>
              <a:t>	</a:t>
            </a:r>
            <a:r>
              <a:rPr lang="en-US" altLang="zh-CN" sz="1300" i="1" dirty="0" smtClean="0">
                <a:effectLst>
                  <a:outerShdw blurRad="38100" dist="38100" dir="2700000" algn="tl">
                    <a:srgbClr val="000000">
                      <a:alpha val="43137"/>
                    </a:srgbClr>
                  </a:outerShdw>
                </a:effectLst>
              </a:rPr>
              <a:t>			}</a:t>
            </a:r>
          </a:p>
          <a:p>
            <a:pPr marL="0" indent="0">
              <a:buNone/>
            </a:pPr>
            <a:endParaRPr lang="en-US" altLang="zh-CN" sz="1200" i="1" dirty="0" smtClean="0">
              <a:effectLst>
                <a:outerShdw blurRad="38100" dist="38100" dir="2700000" algn="tl">
                  <a:srgbClr val="000000">
                    <a:alpha val="43137"/>
                  </a:srgbClr>
                </a:outerShdw>
              </a:effectLst>
            </a:endParaRPr>
          </a:p>
          <a:p>
            <a:pPr marL="0" indent="0">
              <a:buNone/>
            </a:pPr>
            <a:r>
              <a:rPr lang="en-US" altLang="zh-CN" sz="1600" i="1" dirty="0">
                <a:effectLst>
                  <a:outerShdw blurRad="38100" dist="38100" dir="2700000" algn="tl">
                    <a:srgbClr val="000000">
                      <a:alpha val="43137"/>
                    </a:srgbClr>
                  </a:outerShdw>
                </a:effectLst>
              </a:rPr>
              <a:t>	</a:t>
            </a:r>
            <a:r>
              <a:rPr lang="en-US" altLang="zh-CN" sz="2000" dirty="0" smtClean="0"/>
              <a:t>When </a:t>
            </a:r>
            <a:r>
              <a:rPr lang="en-US" altLang="zh-CN" sz="2000" dirty="0"/>
              <a:t>you have multiple consecutive parameters of the same type, you may omit the type name for the like-typed parameters up to the final parameter that declares the type.</a:t>
            </a:r>
            <a:endParaRPr lang="en-US" altLang="zh-CN" sz="1700" dirty="0" smtClean="0"/>
          </a:p>
          <a:p>
            <a:pPr marL="0" indent="0">
              <a:buNone/>
            </a:pPr>
            <a:r>
              <a:rPr lang="en-US" altLang="zh-CN" sz="1050" dirty="0"/>
              <a:t>		</a:t>
            </a:r>
            <a:r>
              <a:rPr lang="en-US" altLang="zh-CN" sz="1050" i="1" dirty="0">
                <a:effectLst>
                  <a:outerShdw blurRad="38100" dist="38100" dir="2700000" algn="tl">
                    <a:srgbClr val="000000">
                      <a:alpha val="43137"/>
                    </a:srgbClr>
                  </a:outerShdw>
                </a:effectLst>
              </a:rPr>
              <a:t>	</a:t>
            </a:r>
            <a:r>
              <a:rPr lang="en-US" altLang="zh-CN" sz="1200" i="1" dirty="0">
                <a:effectLst>
                  <a:outerShdw blurRad="38100" dist="38100" dir="2700000" algn="tl">
                    <a:srgbClr val="000000">
                      <a:alpha val="43137"/>
                    </a:srgbClr>
                  </a:outerShdw>
                </a:effectLst>
              </a:rPr>
              <a:t>	</a:t>
            </a:r>
            <a:r>
              <a:rPr lang="en-US" altLang="zh-CN" sz="1200" i="1" dirty="0" err="1">
                <a:effectLst>
                  <a:outerShdw blurRad="38100" dist="38100" dir="2700000" algn="tl">
                    <a:srgbClr val="000000">
                      <a:alpha val="43137"/>
                    </a:srgbClr>
                  </a:outerShdw>
                </a:effectLst>
              </a:rPr>
              <a:t>func</a:t>
            </a:r>
            <a:r>
              <a:rPr lang="en-US" altLang="zh-CN" sz="1200" i="1" dirty="0">
                <a:effectLst>
                  <a:outerShdw blurRad="38100" dist="38100" dir="2700000" algn="tl">
                    <a:srgbClr val="000000">
                      <a:alpha val="43137"/>
                    </a:srgbClr>
                  </a:outerShdw>
                </a:effectLst>
              </a:rPr>
              <a:t> </a:t>
            </a:r>
            <a:r>
              <a:rPr lang="en-US" altLang="zh-CN" sz="1200" i="1" dirty="0" err="1">
                <a:effectLst>
                  <a:outerShdw blurRad="38100" dist="38100" dir="2700000" algn="tl">
                    <a:srgbClr val="000000">
                      <a:alpha val="43137"/>
                    </a:srgbClr>
                  </a:outerShdw>
                </a:effectLst>
              </a:rPr>
              <a:t>plusPlus</a:t>
            </a:r>
            <a:r>
              <a:rPr lang="en-US" altLang="zh-CN" sz="1200" i="1" dirty="0">
                <a:effectLst>
                  <a:outerShdw blurRad="38100" dist="38100" dir="2700000" algn="tl">
                    <a:srgbClr val="000000">
                      <a:alpha val="43137"/>
                    </a:srgbClr>
                  </a:outerShdw>
                </a:effectLst>
              </a:rPr>
              <a:t>(a, b, c </a:t>
            </a:r>
            <a:r>
              <a:rPr lang="en-US" altLang="zh-CN" sz="1200" i="1" dirty="0" err="1">
                <a:effectLst>
                  <a:outerShdw blurRad="38100" dist="38100" dir="2700000" algn="tl">
                    <a:srgbClr val="000000">
                      <a:alpha val="43137"/>
                    </a:srgbClr>
                  </a:outerShdw>
                </a:effectLst>
              </a:rPr>
              <a:t>int</a:t>
            </a:r>
            <a:r>
              <a:rPr lang="en-US" altLang="zh-CN" sz="1200" i="1" dirty="0">
                <a:effectLst>
                  <a:outerShdw blurRad="38100" dist="38100" dir="2700000" algn="tl">
                    <a:srgbClr val="000000">
                      <a:alpha val="43137"/>
                    </a:srgbClr>
                  </a:outerShdw>
                </a:effectLst>
              </a:rPr>
              <a:t>) </a:t>
            </a:r>
            <a:r>
              <a:rPr lang="en-US" altLang="zh-CN" sz="1200" i="1" dirty="0" err="1">
                <a:effectLst>
                  <a:outerShdw blurRad="38100" dist="38100" dir="2700000" algn="tl">
                    <a:srgbClr val="000000">
                      <a:alpha val="43137"/>
                    </a:srgbClr>
                  </a:outerShdw>
                </a:effectLst>
              </a:rPr>
              <a:t>int</a:t>
            </a:r>
            <a:r>
              <a:rPr lang="en-US" altLang="zh-CN" sz="1200" i="1" dirty="0">
                <a:effectLst>
                  <a:outerShdw blurRad="38100" dist="38100" dir="2700000" algn="tl">
                    <a:srgbClr val="000000">
                      <a:alpha val="43137"/>
                    </a:srgbClr>
                  </a:outerShdw>
                </a:effectLst>
              </a:rPr>
              <a:t> {</a:t>
            </a:r>
          </a:p>
          <a:p>
            <a:pPr marL="0" indent="0">
              <a:buNone/>
            </a:pPr>
            <a:r>
              <a:rPr lang="en-US" altLang="zh-CN" sz="1200" i="1" dirty="0">
                <a:effectLst>
                  <a:outerShdw blurRad="38100" dist="38100" dir="2700000" algn="tl">
                    <a:srgbClr val="000000">
                      <a:alpha val="43137"/>
                    </a:srgbClr>
                  </a:outerShdw>
                </a:effectLst>
              </a:rPr>
              <a:t>				          return a + b + c</a:t>
            </a:r>
          </a:p>
          <a:p>
            <a:pPr marL="0" indent="0">
              <a:buNone/>
            </a:pPr>
            <a:r>
              <a:rPr lang="en-US" altLang="zh-CN" sz="1200" i="1" dirty="0">
                <a:effectLst>
                  <a:outerShdw blurRad="38100" dist="38100" dir="2700000" algn="tl">
                    <a:srgbClr val="000000">
                      <a:alpha val="43137"/>
                    </a:srgbClr>
                  </a:outerShdw>
                </a:effectLst>
              </a:rPr>
              <a:t>				</a:t>
            </a:r>
            <a:r>
              <a:rPr lang="en-US" altLang="zh-CN" sz="1200" i="1" dirty="0" smtClean="0">
                <a:effectLst>
                  <a:outerShdw blurRad="38100" dist="38100" dir="2700000" algn="tl">
                    <a:srgbClr val="000000">
                      <a:alpha val="43137"/>
                    </a:srgbClr>
                  </a:outerShdw>
                </a:effectLst>
              </a:rPr>
              <a:t>}</a:t>
            </a:r>
          </a:p>
          <a:p>
            <a:pPr marL="0" indent="0">
              <a:buNone/>
            </a:pPr>
            <a:endParaRPr lang="en-US" altLang="zh-CN" sz="1600" dirty="0" smtClean="0"/>
          </a:p>
          <a:p>
            <a:pPr marL="0" indent="0">
              <a:buNone/>
            </a:pPr>
            <a:r>
              <a:rPr lang="en-US" altLang="zh-CN" sz="1600" i="1" dirty="0">
                <a:effectLst>
                  <a:outerShdw blurRad="38100" dist="38100" dir="2700000" algn="tl">
                    <a:srgbClr val="000000">
                      <a:alpha val="43137"/>
                    </a:srgbClr>
                  </a:outerShdw>
                </a:effectLst>
              </a:rPr>
              <a:t>	</a:t>
            </a:r>
            <a:r>
              <a:rPr lang="en-US" altLang="zh-CN" sz="2000" dirty="0"/>
              <a:t>Go has built-in support for multiple return values. This feature is used often in idiomatic Go, for example to return both result and error values from a function</a:t>
            </a:r>
            <a:r>
              <a:rPr lang="en-US" altLang="zh-CN" sz="2000" dirty="0" smtClean="0"/>
              <a:t>.</a:t>
            </a:r>
            <a:endParaRPr lang="en-US" altLang="zh-CN" sz="1900" dirty="0" smtClean="0"/>
          </a:p>
          <a:p>
            <a:pPr marL="0" indent="0">
              <a:buNone/>
            </a:pPr>
            <a:r>
              <a:rPr lang="en-US" altLang="zh-CN" sz="1600" dirty="0"/>
              <a:t>			</a:t>
            </a:r>
            <a:r>
              <a:rPr lang="en-US" altLang="zh-CN" sz="1500" i="1" dirty="0">
                <a:effectLst>
                  <a:outerShdw blurRad="38100" dist="38100" dir="2700000" algn="tl">
                    <a:srgbClr val="000000">
                      <a:alpha val="43137"/>
                    </a:srgbClr>
                  </a:outerShdw>
                </a:effectLst>
              </a:rPr>
              <a:t>	</a:t>
            </a:r>
            <a:r>
              <a:rPr lang="en-US" altLang="zh-CN" sz="1500" i="1" dirty="0" err="1">
                <a:effectLst>
                  <a:outerShdw blurRad="38100" dist="38100" dir="2700000" algn="tl">
                    <a:srgbClr val="000000">
                      <a:alpha val="43137"/>
                    </a:srgbClr>
                  </a:outerShdw>
                </a:effectLst>
              </a:rPr>
              <a:t>func</a:t>
            </a:r>
            <a:r>
              <a:rPr lang="en-US" altLang="zh-CN" sz="1500" i="1" dirty="0">
                <a:effectLst>
                  <a:outerShdw blurRad="38100" dist="38100" dir="2700000" algn="tl">
                    <a:srgbClr val="000000">
                      <a:alpha val="43137"/>
                    </a:srgbClr>
                  </a:outerShdw>
                </a:effectLst>
              </a:rPr>
              <a:t> </a:t>
            </a:r>
            <a:r>
              <a:rPr lang="en-US" altLang="zh-CN" sz="1500" i="1" dirty="0" err="1">
                <a:effectLst>
                  <a:outerShdw blurRad="38100" dist="38100" dir="2700000" algn="tl">
                    <a:srgbClr val="000000">
                      <a:alpha val="43137"/>
                    </a:srgbClr>
                  </a:outerShdw>
                </a:effectLst>
              </a:rPr>
              <a:t>vals</a:t>
            </a:r>
            <a:r>
              <a:rPr lang="en-US" altLang="zh-CN" sz="1500" i="1" dirty="0">
                <a:effectLst>
                  <a:outerShdw blurRad="38100" dist="38100" dir="2700000" algn="tl">
                    <a:srgbClr val="000000">
                      <a:alpha val="43137"/>
                    </a:srgbClr>
                  </a:outerShdw>
                </a:effectLst>
              </a:rPr>
              <a:t>() (</a:t>
            </a:r>
            <a:r>
              <a:rPr lang="en-US" altLang="zh-CN" sz="1500" i="1" dirty="0" err="1">
                <a:effectLst>
                  <a:outerShdw blurRad="38100" dist="38100" dir="2700000" algn="tl">
                    <a:srgbClr val="000000">
                      <a:alpha val="43137"/>
                    </a:srgbClr>
                  </a:outerShdw>
                </a:effectLst>
              </a:rPr>
              <a:t>int</a:t>
            </a:r>
            <a:r>
              <a:rPr lang="en-US" altLang="zh-CN" sz="1500" i="1" dirty="0">
                <a:effectLst>
                  <a:outerShdw blurRad="38100" dist="38100" dir="2700000" algn="tl">
                    <a:srgbClr val="000000">
                      <a:alpha val="43137"/>
                    </a:srgbClr>
                  </a:outerShdw>
                </a:effectLst>
              </a:rPr>
              <a:t>, </a:t>
            </a:r>
            <a:r>
              <a:rPr lang="en-US" altLang="zh-CN" sz="1500" i="1" dirty="0" smtClean="0">
                <a:effectLst>
                  <a:outerShdw blurRad="38100" dist="38100" dir="2700000" algn="tl">
                    <a:srgbClr val="000000">
                      <a:alpha val="43137"/>
                    </a:srgbClr>
                  </a:outerShdw>
                </a:effectLst>
              </a:rPr>
              <a:t>error) </a:t>
            </a:r>
            <a:r>
              <a:rPr lang="en-US" altLang="zh-CN" sz="1500" i="1" dirty="0">
                <a:effectLst>
                  <a:outerShdw blurRad="38100" dist="38100" dir="2700000" algn="tl">
                    <a:srgbClr val="000000">
                      <a:alpha val="43137"/>
                    </a:srgbClr>
                  </a:outerShdw>
                </a:effectLst>
              </a:rPr>
              <a:t>{</a:t>
            </a:r>
          </a:p>
          <a:p>
            <a:pPr marL="0" indent="0">
              <a:buNone/>
            </a:pPr>
            <a:r>
              <a:rPr lang="en-US" altLang="zh-CN" sz="1500" i="1" dirty="0">
                <a:effectLst>
                  <a:outerShdw blurRad="38100" dist="38100" dir="2700000" algn="tl">
                    <a:srgbClr val="000000">
                      <a:alpha val="43137"/>
                    </a:srgbClr>
                  </a:outerShdw>
                </a:effectLst>
              </a:rPr>
              <a:t>    </a:t>
            </a:r>
            <a:r>
              <a:rPr lang="en-US" altLang="zh-CN" sz="1500" i="1" dirty="0" smtClean="0">
                <a:effectLst>
                  <a:outerShdw blurRad="38100" dist="38100" dir="2700000" algn="tl">
                    <a:srgbClr val="000000">
                      <a:alpha val="43137"/>
                    </a:srgbClr>
                  </a:outerShdw>
                </a:effectLst>
              </a:rPr>
              <a:t>				        return </a:t>
            </a:r>
            <a:r>
              <a:rPr lang="en-US" altLang="zh-CN" sz="1500" i="1" dirty="0">
                <a:effectLst>
                  <a:outerShdw blurRad="38100" dist="38100" dir="2700000" algn="tl">
                    <a:srgbClr val="000000">
                      <a:alpha val="43137"/>
                    </a:srgbClr>
                  </a:outerShdw>
                </a:effectLst>
              </a:rPr>
              <a:t>3, </a:t>
            </a:r>
            <a:r>
              <a:rPr lang="en-US" altLang="zh-CN" sz="1500" i="1" dirty="0" smtClean="0">
                <a:effectLst>
                  <a:outerShdw blurRad="38100" dist="38100" dir="2700000" algn="tl">
                    <a:srgbClr val="000000">
                      <a:alpha val="43137"/>
                    </a:srgbClr>
                  </a:outerShdw>
                </a:effectLst>
              </a:rPr>
              <a:t>nil</a:t>
            </a:r>
            <a:endParaRPr lang="en-US" altLang="zh-CN" sz="1500" i="1" dirty="0">
              <a:effectLst>
                <a:outerShdw blurRad="38100" dist="38100" dir="2700000" algn="tl">
                  <a:srgbClr val="000000">
                    <a:alpha val="43137"/>
                  </a:srgbClr>
                </a:outerShdw>
              </a:effectLst>
            </a:endParaRPr>
          </a:p>
          <a:p>
            <a:pPr marL="0" indent="0">
              <a:buNone/>
            </a:pPr>
            <a:r>
              <a:rPr lang="en-US" altLang="zh-CN" sz="1500" i="1" dirty="0" smtClean="0">
                <a:effectLst>
                  <a:outerShdw blurRad="38100" dist="38100" dir="2700000" algn="tl">
                    <a:srgbClr val="000000">
                      <a:alpha val="43137"/>
                    </a:srgbClr>
                  </a:outerShdw>
                </a:effectLst>
              </a:rPr>
              <a:t>				}</a:t>
            </a:r>
          </a:p>
          <a:p>
            <a:pPr marL="0" indent="0">
              <a:buNone/>
            </a:pPr>
            <a:r>
              <a:rPr lang="en-US" altLang="zh-CN" sz="1500" i="1" dirty="0">
                <a:effectLst>
                  <a:outerShdw blurRad="38100" dist="38100" dir="2700000" algn="tl">
                    <a:srgbClr val="000000">
                      <a:alpha val="43137"/>
                    </a:srgbClr>
                  </a:outerShdw>
                </a:effectLst>
              </a:rPr>
              <a:t>	</a:t>
            </a:r>
            <a:r>
              <a:rPr lang="en-US" altLang="zh-CN" sz="1800" dirty="0" smtClean="0"/>
              <a:t>			</a:t>
            </a:r>
            <a:r>
              <a:rPr lang="en-US" altLang="zh-CN" sz="1400" dirty="0" smtClean="0"/>
              <a:t>	</a:t>
            </a:r>
            <a:endParaRPr lang="zh-CN" altLang="en-US" sz="1200" i="1" dirty="0">
              <a:effectLst>
                <a:outerShdw blurRad="38100" dist="38100" dir="2700000" algn="tl">
                  <a:srgbClr val="000000">
                    <a:alpha val="43137"/>
                  </a:srgbClr>
                </a:outerShdw>
              </a:effectLst>
            </a:endParaRPr>
          </a:p>
        </p:txBody>
      </p:sp>
      <p:sp>
        <p:nvSpPr>
          <p:cNvPr id="6" name="椭圆 6"/>
          <p:cNvSpPr>
            <a:spLocks noChangeArrowheads="1"/>
          </p:cNvSpPr>
          <p:nvPr/>
        </p:nvSpPr>
        <p:spPr bwMode="auto">
          <a:xfrm>
            <a:off x="1507544" y="2052734"/>
            <a:ext cx="442555" cy="271884"/>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smtClean="0"/>
              <a:t>1</a:t>
            </a:r>
            <a:endParaRPr lang="zh-CN" altLang="en-US" dirty="0"/>
          </a:p>
        </p:txBody>
      </p:sp>
      <p:sp>
        <p:nvSpPr>
          <p:cNvPr id="7" name="椭圆 6"/>
          <p:cNvSpPr>
            <a:spLocks noChangeArrowheads="1"/>
          </p:cNvSpPr>
          <p:nvPr/>
        </p:nvSpPr>
        <p:spPr bwMode="auto">
          <a:xfrm>
            <a:off x="1507544" y="3142815"/>
            <a:ext cx="442555" cy="271884"/>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a:t>2</a:t>
            </a:r>
            <a:endParaRPr lang="zh-CN" altLang="en-US" dirty="0"/>
          </a:p>
        </p:txBody>
      </p:sp>
      <p:sp>
        <p:nvSpPr>
          <p:cNvPr id="8" name="椭圆 7"/>
          <p:cNvSpPr>
            <a:spLocks noChangeArrowheads="1"/>
          </p:cNvSpPr>
          <p:nvPr/>
        </p:nvSpPr>
        <p:spPr bwMode="auto">
          <a:xfrm>
            <a:off x="1507544" y="4435275"/>
            <a:ext cx="442555" cy="271884"/>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smtClean="0"/>
              <a:t>3</a:t>
            </a:r>
            <a:endParaRPr lang="zh-CN" altLang="en-US" dirty="0"/>
          </a:p>
        </p:txBody>
      </p:sp>
    </p:spTree>
    <p:extLst>
      <p:ext uri="{BB962C8B-B14F-4D97-AF65-F5344CB8AC3E}">
        <p14:creationId xmlns:p14="http://schemas.microsoft.com/office/powerpoint/2010/main" val="1202974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a:t>——</a:t>
            </a:r>
            <a:r>
              <a:rPr lang="zh-CN" altLang="en-US" sz="4800" dirty="0"/>
              <a:t>函数</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sz="3200" dirty="0"/>
              <a:t>	</a:t>
            </a:r>
            <a:r>
              <a:rPr lang="en-US" altLang="zh-CN" sz="2400" dirty="0"/>
              <a:t> </a:t>
            </a:r>
            <a:r>
              <a:rPr lang="en-US" altLang="zh-CN" sz="1400" dirty="0" err="1"/>
              <a:t>Variadic</a:t>
            </a:r>
            <a:r>
              <a:rPr lang="en-US" altLang="zh-CN" sz="1400" dirty="0"/>
              <a:t> functions can be called with any number of trailing arguments. For example, </a:t>
            </a:r>
            <a:r>
              <a:rPr lang="en-US" altLang="zh-CN" sz="1400" dirty="0" err="1"/>
              <a:t>fmt.Println</a:t>
            </a:r>
            <a:r>
              <a:rPr lang="en-US" altLang="zh-CN" sz="1400" dirty="0"/>
              <a:t> is a common </a:t>
            </a:r>
            <a:r>
              <a:rPr lang="en-US" altLang="zh-CN" sz="1400" dirty="0" err="1"/>
              <a:t>variadic</a:t>
            </a:r>
            <a:r>
              <a:rPr lang="en-US" altLang="zh-CN" sz="1400" dirty="0"/>
              <a:t> </a:t>
            </a:r>
            <a:r>
              <a:rPr lang="en-US" altLang="zh-CN" sz="1400" dirty="0" smtClean="0"/>
              <a:t>function</a:t>
            </a:r>
            <a:r>
              <a:rPr lang="en-US" altLang="zh-CN" sz="1400" dirty="0"/>
              <a:t>. </a:t>
            </a:r>
            <a:endParaRPr lang="en-US" altLang="zh-CN" sz="1200" dirty="0"/>
          </a:p>
          <a:p>
            <a:pPr marL="0" indent="0">
              <a:buNone/>
            </a:pPr>
            <a:r>
              <a:rPr lang="en-US" altLang="zh-CN" sz="1000" i="1" dirty="0" smtClean="0">
                <a:effectLst>
                  <a:outerShdw blurRad="38100" dist="38100" dir="2700000" algn="tl">
                    <a:srgbClr val="000000">
                      <a:alpha val="43137"/>
                    </a:srgbClr>
                  </a:outerShdw>
                </a:effectLst>
              </a:rPr>
              <a:t>				</a:t>
            </a:r>
            <a:r>
              <a:rPr lang="en-US" altLang="zh-CN" sz="1000" i="1" dirty="0" err="1" smtClean="0">
                <a:effectLst>
                  <a:outerShdw blurRad="38100" dist="38100" dir="2700000" algn="tl">
                    <a:srgbClr val="000000">
                      <a:alpha val="43137"/>
                    </a:srgbClr>
                  </a:outerShdw>
                </a:effectLst>
              </a:rPr>
              <a:t>func</a:t>
            </a:r>
            <a:r>
              <a:rPr lang="en-US" altLang="zh-CN" sz="1000" i="1" dirty="0" smtClean="0">
                <a:effectLst>
                  <a:outerShdw blurRad="38100" dist="38100" dir="2700000" algn="tl">
                    <a:srgbClr val="000000">
                      <a:alpha val="43137"/>
                    </a:srgbClr>
                  </a:outerShdw>
                </a:effectLst>
              </a:rPr>
              <a:t> </a:t>
            </a:r>
            <a:r>
              <a:rPr lang="en-US" altLang="zh-CN" sz="1000" i="1" dirty="0">
                <a:effectLst>
                  <a:outerShdw blurRad="38100" dist="38100" dir="2700000" algn="tl">
                    <a:srgbClr val="000000">
                      <a:alpha val="43137"/>
                    </a:srgbClr>
                  </a:outerShdw>
                </a:effectLst>
              </a:rPr>
              <a:t>sum(</a:t>
            </a:r>
            <a:r>
              <a:rPr lang="en-US" altLang="zh-CN" sz="1000" i="1" dirty="0" err="1">
                <a:effectLst>
                  <a:outerShdw blurRad="38100" dist="38100" dir="2700000" algn="tl">
                    <a:srgbClr val="000000">
                      <a:alpha val="43137"/>
                    </a:srgbClr>
                  </a:outerShdw>
                </a:effectLst>
              </a:rPr>
              <a:t>nums</a:t>
            </a:r>
            <a:r>
              <a:rPr lang="en-US" altLang="zh-CN" sz="1000" i="1" dirty="0">
                <a:effectLst>
                  <a:outerShdw blurRad="38100" dist="38100" dir="2700000" algn="tl">
                    <a:srgbClr val="000000">
                      <a:alpha val="43137"/>
                    </a:srgbClr>
                  </a:outerShdw>
                </a:effectLst>
              </a:rPr>
              <a:t> ...</a:t>
            </a:r>
            <a:r>
              <a:rPr lang="en-US" altLang="zh-CN" sz="1000" i="1" dirty="0" err="1">
                <a:effectLst>
                  <a:outerShdw blurRad="38100" dist="38100" dir="2700000" algn="tl">
                    <a:srgbClr val="000000">
                      <a:alpha val="43137"/>
                    </a:srgbClr>
                  </a:outerShdw>
                </a:effectLst>
              </a:rPr>
              <a:t>int</a:t>
            </a:r>
            <a:r>
              <a:rPr lang="en-US" altLang="zh-CN" sz="1000" i="1" dirty="0">
                <a:effectLst>
                  <a:outerShdw blurRad="38100" dist="38100" dir="2700000" algn="tl">
                    <a:srgbClr val="000000">
                      <a:alpha val="43137"/>
                    </a:srgbClr>
                  </a:outerShdw>
                </a:effectLst>
              </a:rPr>
              <a:t>) {</a:t>
            </a:r>
          </a:p>
          <a:p>
            <a:pPr marL="0" indent="0">
              <a:buNone/>
            </a:pPr>
            <a:r>
              <a:rPr lang="en-US" altLang="zh-CN" sz="1000" i="1" dirty="0" smtClean="0">
                <a:effectLst>
                  <a:outerShdw blurRad="38100" dist="38100" dir="2700000" algn="tl">
                    <a:srgbClr val="000000">
                      <a:alpha val="43137"/>
                    </a:srgbClr>
                  </a:outerShdw>
                </a:effectLst>
              </a:rPr>
              <a:t>				    </a:t>
            </a:r>
            <a:r>
              <a:rPr lang="en-US" altLang="zh-CN" sz="1000" i="1" dirty="0" err="1">
                <a:effectLst>
                  <a:outerShdw blurRad="38100" dist="38100" dir="2700000" algn="tl">
                    <a:srgbClr val="000000">
                      <a:alpha val="43137"/>
                    </a:srgbClr>
                  </a:outerShdw>
                </a:effectLst>
              </a:rPr>
              <a:t>fmt.Print</a:t>
            </a:r>
            <a:r>
              <a:rPr lang="en-US" altLang="zh-CN" sz="1000" i="1" dirty="0">
                <a:effectLst>
                  <a:outerShdw blurRad="38100" dist="38100" dir="2700000" algn="tl">
                    <a:srgbClr val="000000">
                      <a:alpha val="43137"/>
                    </a:srgbClr>
                  </a:outerShdw>
                </a:effectLst>
              </a:rPr>
              <a:t>(</a:t>
            </a:r>
            <a:r>
              <a:rPr lang="en-US" altLang="zh-CN" sz="1000" i="1" dirty="0" err="1">
                <a:effectLst>
                  <a:outerShdw blurRad="38100" dist="38100" dir="2700000" algn="tl">
                    <a:srgbClr val="000000">
                      <a:alpha val="43137"/>
                    </a:srgbClr>
                  </a:outerShdw>
                </a:effectLst>
              </a:rPr>
              <a:t>nums</a:t>
            </a:r>
            <a:r>
              <a:rPr lang="en-US" altLang="zh-CN" sz="1000" i="1" dirty="0">
                <a:effectLst>
                  <a:outerShdw blurRad="38100" dist="38100" dir="2700000" algn="tl">
                    <a:srgbClr val="000000">
                      <a:alpha val="43137"/>
                    </a:srgbClr>
                  </a:outerShdw>
                </a:effectLst>
              </a:rPr>
              <a:t>, " ")</a:t>
            </a:r>
          </a:p>
          <a:p>
            <a:pPr marL="0" indent="0">
              <a:buNone/>
            </a:pPr>
            <a:r>
              <a:rPr lang="en-US" altLang="zh-CN" sz="1000" i="1" dirty="0" smtClean="0">
                <a:effectLst>
                  <a:outerShdw blurRad="38100" dist="38100" dir="2700000" algn="tl">
                    <a:srgbClr val="000000">
                      <a:alpha val="43137"/>
                    </a:srgbClr>
                  </a:outerShdw>
                </a:effectLst>
              </a:rPr>
              <a:t>				    </a:t>
            </a:r>
            <a:r>
              <a:rPr lang="en-US" altLang="zh-CN" sz="1000" i="1" dirty="0">
                <a:effectLst>
                  <a:outerShdw blurRad="38100" dist="38100" dir="2700000" algn="tl">
                    <a:srgbClr val="000000">
                      <a:alpha val="43137"/>
                    </a:srgbClr>
                  </a:outerShdw>
                </a:effectLst>
              </a:rPr>
              <a:t>total := 0</a:t>
            </a:r>
          </a:p>
          <a:p>
            <a:pPr marL="0" indent="0">
              <a:buNone/>
            </a:pPr>
            <a:r>
              <a:rPr lang="en-US" altLang="zh-CN" sz="1000" i="1" dirty="0" smtClean="0">
                <a:effectLst>
                  <a:outerShdw blurRad="38100" dist="38100" dir="2700000" algn="tl">
                    <a:srgbClr val="000000">
                      <a:alpha val="43137"/>
                    </a:srgbClr>
                  </a:outerShdw>
                </a:effectLst>
              </a:rPr>
              <a:t>				    </a:t>
            </a:r>
            <a:r>
              <a:rPr lang="en-US" altLang="zh-CN" sz="1000" i="1" dirty="0">
                <a:effectLst>
                  <a:outerShdw blurRad="38100" dist="38100" dir="2700000" algn="tl">
                    <a:srgbClr val="000000">
                      <a:alpha val="43137"/>
                    </a:srgbClr>
                  </a:outerShdw>
                </a:effectLst>
              </a:rPr>
              <a:t>for _, </a:t>
            </a:r>
            <a:r>
              <a:rPr lang="en-US" altLang="zh-CN" sz="1000" i="1" dirty="0" err="1">
                <a:effectLst>
                  <a:outerShdw blurRad="38100" dist="38100" dir="2700000" algn="tl">
                    <a:srgbClr val="000000">
                      <a:alpha val="43137"/>
                    </a:srgbClr>
                  </a:outerShdw>
                </a:effectLst>
              </a:rPr>
              <a:t>num</a:t>
            </a:r>
            <a:r>
              <a:rPr lang="en-US" altLang="zh-CN" sz="1000" i="1" dirty="0">
                <a:effectLst>
                  <a:outerShdw blurRad="38100" dist="38100" dir="2700000" algn="tl">
                    <a:srgbClr val="000000">
                      <a:alpha val="43137"/>
                    </a:srgbClr>
                  </a:outerShdw>
                </a:effectLst>
              </a:rPr>
              <a:t> := range </a:t>
            </a:r>
            <a:r>
              <a:rPr lang="en-US" altLang="zh-CN" sz="1000" i="1" dirty="0" err="1">
                <a:effectLst>
                  <a:outerShdw blurRad="38100" dist="38100" dir="2700000" algn="tl">
                    <a:srgbClr val="000000">
                      <a:alpha val="43137"/>
                    </a:srgbClr>
                  </a:outerShdw>
                </a:effectLst>
              </a:rPr>
              <a:t>nums</a:t>
            </a:r>
            <a:r>
              <a:rPr lang="en-US" altLang="zh-CN" sz="1000" i="1" dirty="0">
                <a:effectLst>
                  <a:outerShdw blurRad="38100" dist="38100" dir="2700000" algn="tl">
                    <a:srgbClr val="000000">
                      <a:alpha val="43137"/>
                    </a:srgbClr>
                  </a:outerShdw>
                </a:effectLst>
              </a:rPr>
              <a:t> {</a:t>
            </a:r>
          </a:p>
          <a:p>
            <a:pPr marL="0" indent="0">
              <a:buNone/>
            </a:pPr>
            <a:r>
              <a:rPr lang="en-US" altLang="zh-CN" sz="1000" i="1" dirty="0" smtClean="0">
                <a:effectLst>
                  <a:outerShdw blurRad="38100" dist="38100" dir="2700000" algn="tl">
                    <a:srgbClr val="000000">
                      <a:alpha val="43137"/>
                    </a:srgbClr>
                  </a:outerShdw>
                </a:effectLst>
              </a:rPr>
              <a:t>				        </a:t>
            </a:r>
            <a:r>
              <a:rPr lang="en-US" altLang="zh-CN" sz="1000" i="1" dirty="0">
                <a:effectLst>
                  <a:outerShdw blurRad="38100" dist="38100" dir="2700000" algn="tl">
                    <a:srgbClr val="000000">
                      <a:alpha val="43137"/>
                    </a:srgbClr>
                  </a:outerShdw>
                </a:effectLst>
              </a:rPr>
              <a:t>total += </a:t>
            </a:r>
            <a:r>
              <a:rPr lang="en-US" altLang="zh-CN" sz="1000" i="1" dirty="0" err="1">
                <a:effectLst>
                  <a:outerShdw blurRad="38100" dist="38100" dir="2700000" algn="tl">
                    <a:srgbClr val="000000">
                      <a:alpha val="43137"/>
                    </a:srgbClr>
                  </a:outerShdw>
                </a:effectLst>
              </a:rPr>
              <a:t>num</a:t>
            </a:r>
            <a:endParaRPr lang="en-US" altLang="zh-CN" sz="1000" i="1" dirty="0">
              <a:effectLst>
                <a:outerShdw blurRad="38100" dist="38100" dir="2700000" algn="tl">
                  <a:srgbClr val="000000">
                    <a:alpha val="43137"/>
                  </a:srgbClr>
                </a:outerShdw>
              </a:effectLst>
            </a:endParaRPr>
          </a:p>
          <a:p>
            <a:pPr marL="0" indent="0">
              <a:buNone/>
            </a:pPr>
            <a:r>
              <a:rPr lang="en-US" altLang="zh-CN" sz="1000" i="1" dirty="0" smtClean="0">
                <a:effectLst>
                  <a:outerShdw blurRad="38100" dist="38100" dir="2700000" algn="tl">
                    <a:srgbClr val="000000">
                      <a:alpha val="43137"/>
                    </a:srgbClr>
                  </a:outerShdw>
                </a:effectLst>
              </a:rPr>
              <a:t>				    </a:t>
            </a:r>
            <a:r>
              <a:rPr lang="en-US" altLang="zh-CN" sz="1000" i="1" dirty="0">
                <a:effectLst>
                  <a:outerShdw blurRad="38100" dist="38100" dir="2700000" algn="tl">
                    <a:srgbClr val="000000">
                      <a:alpha val="43137"/>
                    </a:srgbClr>
                  </a:outerShdw>
                </a:effectLst>
              </a:rPr>
              <a:t>}</a:t>
            </a:r>
          </a:p>
          <a:p>
            <a:pPr marL="0" indent="0">
              <a:buNone/>
            </a:pPr>
            <a:r>
              <a:rPr lang="en-US" altLang="zh-CN" sz="1000" i="1" dirty="0" smtClean="0">
                <a:effectLst>
                  <a:outerShdw blurRad="38100" dist="38100" dir="2700000" algn="tl">
                    <a:srgbClr val="000000">
                      <a:alpha val="43137"/>
                    </a:srgbClr>
                  </a:outerShdw>
                </a:effectLst>
              </a:rPr>
              <a:t>				    </a:t>
            </a:r>
            <a:r>
              <a:rPr lang="en-US" altLang="zh-CN" sz="1000" i="1" dirty="0" err="1">
                <a:effectLst>
                  <a:outerShdw blurRad="38100" dist="38100" dir="2700000" algn="tl">
                    <a:srgbClr val="000000">
                      <a:alpha val="43137"/>
                    </a:srgbClr>
                  </a:outerShdw>
                </a:effectLst>
              </a:rPr>
              <a:t>fmt.Println</a:t>
            </a:r>
            <a:r>
              <a:rPr lang="en-US" altLang="zh-CN" sz="1000" i="1" dirty="0">
                <a:effectLst>
                  <a:outerShdw blurRad="38100" dist="38100" dir="2700000" algn="tl">
                    <a:srgbClr val="000000">
                      <a:alpha val="43137"/>
                    </a:srgbClr>
                  </a:outerShdw>
                </a:effectLst>
              </a:rPr>
              <a:t>(total)</a:t>
            </a:r>
          </a:p>
          <a:p>
            <a:pPr marL="0" indent="0">
              <a:buNone/>
            </a:pPr>
            <a:r>
              <a:rPr lang="en-US" altLang="zh-CN" sz="1000" i="1" dirty="0" smtClean="0">
                <a:effectLst>
                  <a:outerShdw blurRad="38100" dist="38100" dir="2700000" algn="tl">
                    <a:srgbClr val="000000">
                      <a:alpha val="43137"/>
                    </a:srgbClr>
                  </a:outerShdw>
                </a:effectLst>
              </a:rPr>
              <a:t>				}</a:t>
            </a:r>
            <a:endParaRPr lang="en-US" altLang="zh-CN" sz="1000" i="1" dirty="0">
              <a:effectLst>
                <a:outerShdw blurRad="38100" dist="38100" dir="2700000" algn="tl">
                  <a:srgbClr val="000000">
                    <a:alpha val="43137"/>
                  </a:srgbClr>
                </a:outerShdw>
              </a:effectLst>
            </a:endParaRPr>
          </a:p>
          <a:p>
            <a:pPr marL="0" indent="0">
              <a:buNone/>
            </a:pPr>
            <a:r>
              <a:rPr lang="en-US" altLang="zh-CN" sz="1100" i="1" dirty="0">
                <a:effectLst>
                  <a:outerShdw blurRad="38100" dist="38100" dir="2700000" algn="tl">
                    <a:srgbClr val="000000">
                      <a:alpha val="43137"/>
                    </a:srgbClr>
                  </a:outerShdw>
                </a:effectLst>
              </a:rPr>
              <a:t>	</a:t>
            </a:r>
            <a:r>
              <a:rPr lang="en-US" altLang="zh-CN" sz="1400" dirty="0"/>
              <a:t> </a:t>
            </a:r>
            <a:r>
              <a:rPr lang="en-US" altLang="zh-CN" sz="1400" dirty="0" err="1" smtClean="0"/>
              <a:t>Variadic</a:t>
            </a:r>
            <a:r>
              <a:rPr lang="en-US" altLang="zh-CN" sz="1400" dirty="0" smtClean="0"/>
              <a:t> </a:t>
            </a:r>
            <a:r>
              <a:rPr lang="en-US" altLang="zh-CN" sz="1400" dirty="0"/>
              <a:t>functions can be called in the usual way with individual arguments</a:t>
            </a:r>
            <a:r>
              <a:rPr lang="en-US" altLang="zh-CN" sz="1400" dirty="0" smtClean="0"/>
              <a:t>.</a:t>
            </a:r>
            <a:endParaRPr lang="en-US" altLang="zh-CN" sz="1600" dirty="0" smtClean="0"/>
          </a:p>
          <a:p>
            <a:pPr marL="0" indent="0">
              <a:buNone/>
            </a:pPr>
            <a:r>
              <a:rPr lang="en-US" altLang="zh-CN" sz="1600" dirty="0"/>
              <a:t>	</a:t>
            </a:r>
            <a:r>
              <a:rPr lang="en-US" altLang="zh-CN" sz="1600" dirty="0" smtClean="0"/>
              <a:t>		</a:t>
            </a:r>
            <a:r>
              <a:rPr lang="en-US" altLang="zh-CN" sz="1600" dirty="0"/>
              <a:t>	 </a:t>
            </a:r>
            <a:r>
              <a:rPr lang="en-US" altLang="zh-CN" sz="1200" i="1" dirty="0">
                <a:effectLst>
                  <a:outerShdw blurRad="38100" dist="38100" dir="2700000" algn="tl">
                    <a:srgbClr val="000000">
                      <a:alpha val="43137"/>
                    </a:srgbClr>
                  </a:outerShdw>
                </a:effectLst>
              </a:rPr>
              <a:t>sum(1, 2) </a:t>
            </a:r>
            <a:r>
              <a:rPr lang="en-US" altLang="zh-CN" sz="1200" i="1" dirty="0" smtClean="0">
                <a:effectLst>
                  <a:outerShdw blurRad="38100" dist="38100" dir="2700000" algn="tl">
                    <a:srgbClr val="000000">
                      <a:alpha val="43137"/>
                    </a:srgbClr>
                  </a:outerShdw>
                </a:effectLst>
              </a:rPr>
              <a:t>	</a:t>
            </a:r>
            <a:r>
              <a:rPr lang="en-US" altLang="zh-CN" sz="1600" dirty="0" smtClean="0"/>
              <a:t>	</a:t>
            </a:r>
          </a:p>
          <a:p>
            <a:pPr marL="0" indent="0">
              <a:buNone/>
            </a:pPr>
            <a:r>
              <a:rPr lang="en-US" altLang="zh-CN" sz="1600" dirty="0" smtClean="0"/>
              <a:t>    </a:t>
            </a:r>
            <a:r>
              <a:rPr lang="en-US" altLang="zh-CN" sz="1600" dirty="0"/>
              <a:t>	</a:t>
            </a:r>
            <a:r>
              <a:rPr lang="en-US" altLang="zh-CN" sz="1600" dirty="0" smtClean="0"/>
              <a:t> If </a:t>
            </a:r>
            <a:r>
              <a:rPr lang="en-US" altLang="zh-CN" sz="1600" dirty="0"/>
              <a:t>you already have multiple </a:t>
            </a:r>
            <a:r>
              <a:rPr lang="en-US" altLang="zh-CN" sz="1600" dirty="0" err="1"/>
              <a:t>args</a:t>
            </a:r>
            <a:r>
              <a:rPr lang="en-US" altLang="zh-CN" sz="1600" dirty="0"/>
              <a:t> in a slice, apply them to a </a:t>
            </a:r>
            <a:r>
              <a:rPr lang="en-US" altLang="zh-CN" sz="1600" dirty="0" err="1"/>
              <a:t>variadic</a:t>
            </a:r>
            <a:r>
              <a:rPr lang="en-US" altLang="zh-CN" sz="1600" dirty="0"/>
              <a:t> function using </a:t>
            </a:r>
            <a:r>
              <a:rPr lang="en-US" altLang="zh-CN" sz="1600" dirty="0" err="1"/>
              <a:t>func</a:t>
            </a:r>
            <a:r>
              <a:rPr lang="en-US" altLang="zh-CN" sz="1600" dirty="0"/>
              <a:t>(slice...) like </a:t>
            </a:r>
            <a:r>
              <a:rPr lang="en-US" altLang="zh-CN" sz="1600" dirty="0" smtClean="0"/>
              <a:t>this.</a:t>
            </a:r>
            <a:endParaRPr lang="en-US" altLang="zh-CN" sz="1400" dirty="0"/>
          </a:p>
          <a:p>
            <a:pPr marL="0" indent="0">
              <a:buNone/>
            </a:pPr>
            <a:r>
              <a:rPr lang="en-US" altLang="zh-CN" sz="1200" i="1" dirty="0" smtClean="0">
                <a:effectLst>
                  <a:outerShdw blurRad="38100" dist="38100" dir="2700000" algn="tl">
                    <a:srgbClr val="000000">
                      <a:alpha val="43137"/>
                    </a:srgbClr>
                  </a:outerShdw>
                </a:effectLst>
              </a:rPr>
              <a:t>				</a:t>
            </a:r>
            <a:r>
              <a:rPr lang="de-DE" altLang="zh-CN" sz="1200" i="1" dirty="0">
                <a:effectLst>
                  <a:outerShdw blurRad="38100" dist="38100" dir="2700000" algn="tl">
                    <a:srgbClr val="000000">
                      <a:alpha val="43137"/>
                    </a:srgbClr>
                  </a:outerShdw>
                </a:effectLst>
              </a:rPr>
              <a:t> nums := []int{1, 2, 3, 4}</a:t>
            </a:r>
          </a:p>
          <a:p>
            <a:pPr marL="0" indent="0">
              <a:buNone/>
            </a:pPr>
            <a:r>
              <a:rPr lang="de-DE" altLang="zh-CN" sz="1200" i="1" dirty="0" smtClean="0">
                <a:effectLst>
                  <a:outerShdw blurRad="38100" dist="38100" dir="2700000" algn="tl">
                    <a:srgbClr val="000000">
                      <a:alpha val="43137"/>
                    </a:srgbClr>
                  </a:outerShdw>
                </a:effectLst>
              </a:rPr>
              <a:t>			                       sum(nums</a:t>
            </a:r>
            <a:r>
              <a:rPr lang="de-DE" altLang="zh-CN" sz="1200" i="1" dirty="0">
                <a:effectLst>
                  <a:outerShdw blurRad="38100" dist="38100" dir="2700000" algn="tl">
                    <a:srgbClr val="000000">
                      <a:alpha val="43137"/>
                    </a:srgbClr>
                  </a:outerShdw>
                </a:effectLst>
              </a:rPr>
              <a:t>...)</a:t>
            </a:r>
            <a:endParaRPr lang="en-US" altLang="zh-CN" sz="1400" i="1" dirty="0">
              <a:effectLst>
                <a:outerShdw blurRad="38100" dist="38100" dir="2700000" algn="tl">
                  <a:srgbClr val="000000">
                    <a:alpha val="43137"/>
                  </a:srgbClr>
                </a:outerShdw>
              </a:effectLst>
            </a:endParaRPr>
          </a:p>
          <a:p>
            <a:pPr marL="0" indent="0">
              <a:buNone/>
            </a:pPr>
            <a:endParaRPr lang="zh-CN" altLang="en-US" sz="1600" dirty="0"/>
          </a:p>
        </p:txBody>
      </p:sp>
      <p:sp>
        <p:nvSpPr>
          <p:cNvPr id="5" name="椭圆 4"/>
          <p:cNvSpPr>
            <a:spLocks noChangeArrowheads="1"/>
          </p:cNvSpPr>
          <p:nvPr/>
        </p:nvSpPr>
        <p:spPr bwMode="auto">
          <a:xfrm>
            <a:off x="1395577" y="1971994"/>
            <a:ext cx="442555" cy="271884"/>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a:t>4</a:t>
            </a:r>
            <a:endParaRPr lang="zh-CN" altLang="en-US" dirty="0"/>
          </a:p>
        </p:txBody>
      </p:sp>
    </p:spTree>
    <p:extLst>
      <p:ext uri="{BB962C8B-B14F-4D97-AF65-F5344CB8AC3E}">
        <p14:creationId xmlns:p14="http://schemas.microsoft.com/office/powerpoint/2010/main" val="2316709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1628" y="210667"/>
            <a:ext cx="10515600" cy="1325563"/>
          </a:xfrm>
        </p:spPr>
        <p:txBody>
          <a:bodyPr/>
          <a:lstStyle/>
          <a:p>
            <a:pPr algn="ctr"/>
            <a:r>
              <a:rPr lang="en-US" altLang="zh-CN" dirty="0" err="1"/>
              <a:t>Golang</a:t>
            </a:r>
            <a:r>
              <a:rPr lang="zh-CN" altLang="en-US" dirty="0"/>
              <a:t>数据类型</a:t>
            </a:r>
            <a:r>
              <a:rPr lang="en-US" altLang="zh-CN" sz="4800" dirty="0"/>
              <a:t>——</a:t>
            </a:r>
            <a:r>
              <a:rPr lang="zh-CN" altLang="en-US" sz="4800" dirty="0"/>
              <a:t>函数</a:t>
            </a:r>
            <a:endParaRPr lang="zh-CN" altLang="en-US" dirty="0"/>
          </a:p>
        </p:txBody>
      </p:sp>
      <p:sp>
        <p:nvSpPr>
          <p:cNvPr id="3" name="内容占位符 2"/>
          <p:cNvSpPr>
            <a:spLocks noGrp="1"/>
          </p:cNvSpPr>
          <p:nvPr>
            <p:ph idx="1"/>
          </p:nvPr>
        </p:nvSpPr>
        <p:spPr>
          <a:xfrm>
            <a:off x="828869" y="1377756"/>
            <a:ext cx="10515600" cy="5405599"/>
          </a:xfrm>
        </p:spPr>
        <p:txBody>
          <a:bodyPr>
            <a:normAutofit/>
          </a:bodyPr>
          <a:lstStyle/>
          <a:p>
            <a:pPr marL="0" indent="0">
              <a:buNone/>
            </a:pPr>
            <a:r>
              <a:rPr lang="en-US" altLang="zh-CN" sz="4000" dirty="0" smtClean="0"/>
              <a:t>	</a:t>
            </a:r>
            <a:r>
              <a:rPr lang="en-US" altLang="zh-CN" sz="1800" dirty="0" smtClean="0"/>
              <a:t>Go </a:t>
            </a:r>
            <a:r>
              <a:rPr lang="en-US" altLang="zh-CN" sz="1800" dirty="0"/>
              <a:t>supports </a:t>
            </a:r>
            <a:r>
              <a:rPr lang="en-US" altLang="zh-CN" sz="1800" i="1" dirty="0">
                <a:hlinkClick r:id="rId2"/>
              </a:rPr>
              <a:t>anonymous functions</a:t>
            </a:r>
            <a:r>
              <a:rPr lang="en-US" altLang="zh-CN" sz="1800" dirty="0"/>
              <a:t>, which can form </a:t>
            </a:r>
            <a:r>
              <a:rPr lang="en-US" altLang="zh-CN" sz="1800" i="1" dirty="0">
                <a:hlinkClick r:id="rId3"/>
              </a:rPr>
              <a:t>closures</a:t>
            </a:r>
            <a:r>
              <a:rPr lang="en-US" altLang="zh-CN" sz="1800" dirty="0"/>
              <a:t>. Anonymous functions are useful when you want to define a function inline without having to name it</a:t>
            </a:r>
            <a:r>
              <a:rPr lang="en-US" altLang="zh-CN" sz="1800" dirty="0" smtClean="0"/>
              <a:t>.</a:t>
            </a:r>
          </a:p>
          <a:p>
            <a:pPr marL="0" indent="0">
              <a:buNone/>
            </a:pPr>
            <a:r>
              <a:rPr lang="en-US" altLang="zh-CN" sz="2400" dirty="0" smtClean="0"/>
              <a:t>	</a:t>
            </a:r>
            <a:r>
              <a:rPr lang="en-US" altLang="zh-CN" sz="1800" dirty="0" smtClean="0"/>
              <a:t>This </a:t>
            </a:r>
            <a:r>
              <a:rPr lang="en-US" altLang="zh-CN" sz="1800" dirty="0"/>
              <a:t>function </a:t>
            </a:r>
            <a:r>
              <a:rPr lang="en-US" altLang="zh-CN" sz="1800" dirty="0" err="1"/>
              <a:t>intSeq</a:t>
            </a:r>
            <a:r>
              <a:rPr lang="en-US" altLang="zh-CN" sz="1800" dirty="0"/>
              <a:t> returns another function, which we define anonymously in the body of </a:t>
            </a:r>
            <a:r>
              <a:rPr lang="en-US" altLang="zh-CN" sz="1800" dirty="0" err="1"/>
              <a:t>intSeq</a:t>
            </a:r>
            <a:r>
              <a:rPr lang="en-US" altLang="zh-CN" sz="1800" dirty="0"/>
              <a:t>. The returned function closes over </a:t>
            </a:r>
            <a:r>
              <a:rPr lang="en-US" altLang="zh-CN" sz="1800" dirty="0" smtClean="0"/>
              <a:t>the </a:t>
            </a:r>
            <a:r>
              <a:rPr lang="en-US" altLang="zh-CN" sz="1800" dirty="0"/>
              <a:t>variable </a:t>
            </a:r>
            <a:r>
              <a:rPr lang="en-US" altLang="zh-CN" sz="1800" dirty="0" err="1"/>
              <a:t>i</a:t>
            </a:r>
            <a:r>
              <a:rPr lang="en-US" altLang="zh-CN" sz="1800" dirty="0"/>
              <a:t> to form a closure</a:t>
            </a:r>
            <a:r>
              <a:rPr lang="en-US" altLang="zh-CN" sz="1800" dirty="0" smtClean="0"/>
              <a:t>.</a:t>
            </a:r>
          </a:p>
          <a:p>
            <a:pPr marL="0" indent="0">
              <a:buNone/>
            </a:pPr>
            <a:r>
              <a:rPr lang="en-US" altLang="zh-CN" sz="1800" dirty="0" smtClean="0"/>
              <a:t>	We </a:t>
            </a:r>
            <a:r>
              <a:rPr lang="en-US" altLang="zh-CN" sz="1800" dirty="0"/>
              <a:t>call </a:t>
            </a:r>
            <a:r>
              <a:rPr lang="en-US" altLang="zh-CN" sz="1800" dirty="0" err="1"/>
              <a:t>intSeq</a:t>
            </a:r>
            <a:r>
              <a:rPr lang="en-US" altLang="zh-CN" sz="1800" dirty="0"/>
              <a:t>, assigning the result (a function) to </a:t>
            </a:r>
            <a:r>
              <a:rPr lang="en-US" altLang="zh-CN" sz="1800" dirty="0" err="1"/>
              <a:t>nextInt</a:t>
            </a:r>
            <a:r>
              <a:rPr lang="en-US" altLang="zh-CN" sz="1800" dirty="0"/>
              <a:t>. This function value captures its own </a:t>
            </a:r>
            <a:r>
              <a:rPr lang="en-US" altLang="zh-CN" sz="1800" dirty="0" err="1"/>
              <a:t>i</a:t>
            </a:r>
            <a:r>
              <a:rPr lang="en-US" altLang="zh-CN" sz="1800" dirty="0"/>
              <a:t> value, which will be updated each time we call </a:t>
            </a:r>
            <a:r>
              <a:rPr lang="en-US" altLang="zh-CN" sz="1800" dirty="0" err="1"/>
              <a:t>nextInt</a:t>
            </a:r>
            <a:r>
              <a:rPr lang="en-US" altLang="zh-CN" sz="1800" dirty="0"/>
              <a:t>.</a:t>
            </a:r>
          </a:p>
          <a:p>
            <a:pPr marL="0" indent="0">
              <a:buNone/>
            </a:pPr>
            <a:r>
              <a:rPr lang="en-US" altLang="zh-CN" sz="1800" dirty="0"/>
              <a:t>	See the effect of the closure by calling </a:t>
            </a:r>
            <a:r>
              <a:rPr lang="en-US" altLang="zh-CN" sz="1800" dirty="0" err="1"/>
              <a:t>nextInt</a:t>
            </a:r>
            <a:r>
              <a:rPr lang="en-US" altLang="zh-CN" sz="1800" dirty="0"/>
              <a:t> a few times.</a:t>
            </a:r>
          </a:p>
          <a:p>
            <a:pPr marL="0" indent="0">
              <a:buNone/>
            </a:pPr>
            <a:endParaRPr lang="zh-CN" altLang="en-US" sz="1700" dirty="0"/>
          </a:p>
          <a:p>
            <a:pPr marL="0" indent="0">
              <a:buNone/>
            </a:pPr>
            <a:r>
              <a:rPr lang="en-US" altLang="zh-CN" dirty="0" smtClean="0"/>
              <a:t>	</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a:hlinkClick r:id="rId3"/>
            </a:endParaRPr>
          </a:p>
          <a:p>
            <a:pPr marL="0" indent="0">
              <a:buNone/>
            </a:pPr>
            <a:endParaRPr lang="en-US" altLang="zh-CN" sz="2200" i="1" dirty="0" smtClean="0">
              <a:hlinkClick r:id="rId3"/>
            </a:endParaRPr>
          </a:p>
        </p:txBody>
      </p:sp>
      <p:pic>
        <p:nvPicPr>
          <p:cNvPr id="5" name="图片 4"/>
          <p:cNvPicPr>
            <a:picLocks noChangeAspect="1"/>
          </p:cNvPicPr>
          <p:nvPr/>
        </p:nvPicPr>
        <p:blipFill>
          <a:blip r:embed="rId4"/>
          <a:stretch>
            <a:fillRect/>
          </a:stretch>
        </p:blipFill>
        <p:spPr>
          <a:xfrm>
            <a:off x="3377387" y="3990941"/>
            <a:ext cx="4448175" cy="2792414"/>
          </a:xfrm>
          <a:prstGeom prst="rect">
            <a:avLst/>
          </a:prstGeom>
        </p:spPr>
      </p:pic>
      <p:sp>
        <p:nvSpPr>
          <p:cNvPr id="8" name="椭圆 7"/>
          <p:cNvSpPr>
            <a:spLocks noChangeArrowheads="1"/>
          </p:cNvSpPr>
          <p:nvPr/>
        </p:nvSpPr>
        <p:spPr bwMode="auto">
          <a:xfrm>
            <a:off x="1311603" y="1648196"/>
            <a:ext cx="442555" cy="271884"/>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smtClean="0"/>
              <a:t>5</a:t>
            </a:r>
            <a:endParaRPr lang="zh-CN" altLang="en-US" dirty="0"/>
          </a:p>
        </p:txBody>
      </p:sp>
    </p:spTree>
    <p:extLst>
      <p:ext uri="{BB962C8B-B14F-4D97-AF65-F5344CB8AC3E}">
        <p14:creationId xmlns:p14="http://schemas.microsoft.com/office/powerpoint/2010/main" val="132737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a:t>——</a:t>
            </a:r>
            <a:r>
              <a:rPr lang="zh-CN" altLang="en-US" sz="4800" dirty="0"/>
              <a:t>函数</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600" i="1" dirty="0" smtClean="0">
                <a:hlinkClick r:id="rId2"/>
              </a:rPr>
              <a:t>closures</a:t>
            </a:r>
            <a:r>
              <a:rPr lang="zh-CN" altLang="en-US" sz="1600" dirty="0" smtClean="0"/>
              <a:t>：</a:t>
            </a:r>
            <a:r>
              <a:rPr lang="en-US" altLang="zh-CN" sz="1600" dirty="0" smtClean="0"/>
              <a:t>In programming languages, a closure (also lexical closure or function closure) is a technique for implementing lexically scoped name binding in a language with first-class functions. Operationally, a closure is a record storing a function[a] together with an environment.[1] The environment is a mapping associating each free variable of the function (variables that are used locally, but defined in an enclosing scope) with the value or reference to which the name was bound when the closure was created.[b] Unlike a plain function, a closure allows the function to access those captured variables through the closure's copies of their values or references, even when the function is invoked outside their scope.</a:t>
            </a:r>
          </a:p>
          <a:p>
            <a:pPr marL="0" indent="0">
              <a:buNone/>
            </a:pPr>
            <a:endParaRPr lang="en-US" altLang="zh-CN" sz="1600" dirty="0" smtClean="0"/>
          </a:p>
          <a:p>
            <a:pPr marL="0" indent="0">
              <a:buNone/>
            </a:pPr>
            <a:r>
              <a:rPr lang="en-US" altLang="zh-CN" sz="1400" dirty="0" err="1" smtClean="0"/>
              <a:t>Golang</a:t>
            </a:r>
            <a:r>
              <a:rPr lang="zh-CN" altLang="en-US" sz="1400" dirty="0" smtClean="0"/>
              <a:t>闭包</a:t>
            </a:r>
            <a:r>
              <a:rPr lang="zh-CN" altLang="en-US" sz="1400" dirty="0"/>
              <a:t>的本质源自两点，词法作用域和函数当作值</a:t>
            </a:r>
            <a:r>
              <a:rPr lang="zh-CN" altLang="en-US" sz="1400" dirty="0" smtClean="0"/>
              <a:t>传递</a:t>
            </a:r>
            <a:endParaRPr lang="en-US" altLang="zh-CN" sz="1400" dirty="0" smtClean="0"/>
          </a:p>
          <a:p>
            <a:pPr marL="0" indent="0">
              <a:buNone/>
            </a:pPr>
            <a:r>
              <a:rPr lang="zh-CN" altLang="en-US" sz="1400" dirty="0"/>
              <a:t>词法作用域，就是，按照代码书写时的样子，内部函数可以访问函数外面的</a:t>
            </a:r>
            <a:r>
              <a:rPr lang="zh-CN" altLang="en-US" sz="1400" dirty="0" smtClean="0"/>
              <a:t>变量</a:t>
            </a:r>
            <a:endParaRPr lang="en-US" altLang="zh-CN" sz="1400" dirty="0" smtClean="0"/>
          </a:p>
          <a:p>
            <a:pPr marL="0" indent="0">
              <a:buNone/>
            </a:pPr>
            <a:r>
              <a:rPr lang="zh-CN" altLang="en-US" sz="1400" dirty="0"/>
              <a:t>函数当作值传递，即所谓</a:t>
            </a:r>
            <a:r>
              <a:rPr lang="zh-CN" altLang="en-US" sz="1400" dirty="0" smtClean="0"/>
              <a:t>的“</a:t>
            </a:r>
            <a:r>
              <a:rPr lang="en-US" altLang="zh-CN" sz="1400" dirty="0" smtClean="0"/>
              <a:t>first-class functions</a:t>
            </a:r>
            <a:r>
              <a:rPr lang="zh-CN" altLang="en-US" sz="1400" dirty="0" smtClean="0"/>
              <a:t>“</a:t>
            </a:r>
            <a:r>
              <a:rPr lang="en-US" altLang="zh-CN" sz="1400" dirty="0" smtClean="0"/>
              <a:t> </a:t>
            </a:r>
            <a:r>
              <a:rPr lang="zh-CN" altLang="en-US" sz="1400" dirty="0" smtClean="0"/>
              <a:t>。</a:t>
            </a:r>
            <a:r>
              <a:rPr lang="zh-CN" altLang="en-US" sz="1400" dirty="0"/>
              <a:t>就是可以把函数当作一个值来赋值，当作参数传给别的函数，也可以把函数当作一个值 </a:t>
            </a:r>
            <a:r>
              <a:rPr lang="en-US" altLang="zh-CN" sz="1400" dirty="0"/>
              <a:t>return</a:t>
            </a:r>
            <a:r>
              <a:rPr lang="zh-CN" altLang="en-US" sz="1400" dirty="0"/>
              <a:t>。一个函数被当作值返回时，也就相当于返回了一个通道，这个通道可以访问这个函数词法作用域中的变量，即函数所需要的数据结构保存了下来，数据结构中的值在外层函数执行时创建，外层函数执行完毕时理因销毁，但由于内部函数作为值返回出去，这些值得以保存下来。而且无法直接访问，必须通过返回的函数</a:t>
            </a:r>
            <a:r>
              <a:rPr lang="zh-CN" altLang="en-US" sz="1400" dirty="0" smtClean="0"/>
              <a:t>。</a:t>
            </a:r>
            <a:endParaRPr lang="en-US" altLang="zh-CN" sz="1400" dirty="0" smtClean="0"/>
          </a:p>
          <a:p>
            <a:pPr marL="0" indent="0">
              <a:buNone/>
            </a:pPr>
            <a:r>
              <a:rPr lang="zh-CN" altLang="en-US" sz="1400" dirty="0" smtClean="0"/>
              <a:t>闭包不是“封闭内部状态”而是“封闭外部状态”，当外部状态的</a:t>
            </a:r>
            <a:r>
              <a:rPr lang="en-US" altLang="zh-CN" sz="1400" dirty="0" smtClean="0"/>
              <a:t>scope</a:t>
            </a:r>
            <a:r>
              <a:rPr lang="zh-CN" altLang="en-US" sz="1400" dirty="0" smtClean="0"/>
              <a:t>失效的时候，还有一份保留在“内部状态”里面</a:t>
            </a:r>
            <a:endParaRPr lang="zh-CN" altLang="en-US" sz="1400" dirty="0"/>
          </a:p>
        </p:txBody>
      </p:sp>
    </p:spTree>
    <p:extLst>
      <p:ext uri="{BB962C8B-B14F-4D97-AF65-F5344CB8AC3E}">
        <p14:creationId xmlns:p14="http://schemas.microsoft.com/office/powerpoint/2010/main" val="272784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a:t>——</a:t>
            </a:r>
            <a:r>
              <a:rPr lang="zh-CN" altLang="en-US" sz="4800" dirty="0"/>
              <a:t>函数</a:t>
            </a:r>
            <a:endParaRPr lang="zh-CN" altLang="en-US" dirty="0"/>
          </a:p>
        </p:txBody>
      </p:sp>
      <p:sp>
        <p:nvSpPr>
          <p:cNvPr id="3" name="内容占位符 2"/>
          <p:cNvSpPr>
            <a:spLocks noGrp="1"/>
          </p:cNvSpPr>
          <p:nvPr>
            <p:ph idx="1"/>
          </p:nvPr>
        </p:nvSpPr>
        <p:spPr>
          <a:xfrm>
            <a:off x="931506" y="1920080"/>
            <a:ext cx="10515600" cy="4351338"/>
          </a:xfrm>
        </p:spPr>
        <p:txBody>
          <a:bodyPr/>
          <a:lstStyle/>
          <a:p>
            <a:pPr marL="0" indent="0">
              <a:buNone/>
            </a:pPr>
            <a:r>
              <a:rPr lang="en-US" altLang="zh-CN" dirty="0" smtClean="0"/>
              <a:t>	Go </a:t>
            </a:r>
            <a:r>
              <a:rPr lang="en-US" altLang="zh-CN" dirty="0"/>
              <a:t>supports </a:t>
            </a:r>
            <a:r>
              <a:rPr lang="en-US" altLang="zh-CN" i="1" dirty="0">
                <a:hlinkClick r:id="rId2"/>
              </a:rPr>
              <a:t>recursive functions</a:t>
            </a:r>
            <a:r>
              <a:rPr lang="en-US" altLang="zh-CN" dirty="0"/>
              <a:t>. Here’s a classic factorial example</a:t>
            </a:r>
            <a:r>
              <a:rPr lang="en-US" altLang="zh-CN" dirty="0" smtClean="0"/>
              <a:t>.</a:t>
            </a:r>
          </a:p>
          <a:p>
            <a:pPr marL="0" indent="0">
              <a:buNone/>
            </a:pPr>
            <a:r>
              <a:rPr lang="en-US" altLang="zh-CN" sz="2400" dirty="0"/>
              <a:t>This fact function calls itself until it reaches the base case of fact(0</a:t>
            </a:r>
            <a:r>
              <a:rPr lang="en-US" altLang="zh-CN" sz="2400" dirty="0" smtClean="0"/>
              <a:t>).</a:t>
            </a:r>
          </a:p>
          <a:p>
            <a:pPr marL="0" indent="0">
              <a:buNone/>
            </a:pPr>
            <a:endParaRPr lang="zh-CN" altLang="en-US" dirty="0"/>
          </a:p>
        </p:txBody>
      </p:sp>
      <p:pic>
        <p:nvPicPr>
          <p:cNvPr id="5" name="图片 4"/>
          <p:cNvPicPr>
            <a:picLocks noChangeAspect="1"/>
          </p:cNvPicPr>
          <p:nvPr/>
        </p:nvPicPr>
        <p:blipFill>
          <a:blip r:embed="rId3"/>
          <a:stretch>
            <a:fillRect/>
          </a:stretch>
        </p:blipFill>
        <p:spPr>
          <a:xfrm>
            <a:off x="3864234" y="3325294"/>
            <a:ext cx="3829050" cy="3028950"/>
          </a:xfrm>
          <a:prstGeom prst="rect">
            <a:avLst/>
          </a:prstGeom>
        </p:spPr>
      </p:pic>
      <p:sp>
        <p:nvSpPr>
          <p:cNvPr id="6" name="椭圆 5"/>
          <p:cNvSpPr>
            <a:spLocks noChangeArrowheads="1"/>
          </p:cNvSpPr>
          <p:nvPr/>
        </p:nvSpPr>
        <p:spPr bwMode="auto">
          <a:xfrm>
            <a:off x="1414240" y="2040082"/>
            <a:ext cx="442555" cy="271884"/>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a:t>6</a:t>
            </a:r>
            <a:endParaRPr lang="zh-CN" altLang="en-US" dirty="0"/>
          </a:p>
        </p:txBody>
      </p:sp>
    </p:spTree>
    <p:extLst>
      <p:ext uri="{BB962C8B-B14F-4D97-AF65-F5344CB8AC3E}">
        <p14:creationId xmlns:p14="http://schemas.microsoft.com/office/powerpoint/2010/main" val="609471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smtClean="0"/>
              <a:t>——</a:t>
            </a:r>
            <a:r>
              <a:rPr lang="zh-CN" altLang="en-US" sz="4800" dirty="0" smtClean="0"/>
              <a:t>管道</a:t>
            </a:r>
            <a:endParaRPr lang="zh-CN" altLang="en-US" dirty="0"/>
          </a:p>
        </p:txBody>
      </p:sp>
      <p:sp>
        <p:nvSpPr>
          <p:cNvPr id="3" name="内容占位符 2"/>
          <p:cNvSpPr>
            <a:spLocks noGrp="1"/>
          </p:cNvSpPr>
          <p:nvPr>
            <p:ph idx="1"/>
          </p:nvPr>
        </p:nvSpPr>
        <p:spPr>
          <a:xfrm>
            <a:off x="838200" y="1825624"/>
            <a:ext cx="10515600" cy="5032375"/>
          </a:xfrm>
        </p:spPr>
        <p:txBody>
          <a:bodyPr/>
          <a:lstStyle/>
          <a:p>
            <a:pPr marL="0" indent="0">
              <a:buNone/>
            </a:pPr>
            <a:r>
              <a:rPr lang="en-US" altLang="zh-CN" sz="1400" dirty="0"/>
              <a:t>Channels are the pipes that connect concurrent </a:t>
            </a:r>
            <a:r>
              <a:rPr lang="en-US" altLang="zh-CN" sz="1400" dirty="0" err="1"/>
              <a:t>goroutines</a:t>
            </a:r>
            <a:r>
              <a:rPr lang="en-US" altLang="zh-CN" sz="1400" dirty="0"/>
              <a:t>. You can send values into channels from one </a:t>
            </a:r>
            <a:r>
              <a:rPr lang="en-US" altLang="zh-CN" sz="1400" dirty="0" err="1"/>
              <a:t>goroutine</a:t>
            </a:r>
            <a:r>
              <a:rPr lang="en-US" altLang="zh-CN" sz="1400" dirty="0"/>
              <a:t> and receive those values into another </a:t>
            </a:r>
            <a:r>
              <a:rPr lang="en-US" altLang="zh-CN" sz="1400" dirty="0" err="1"/>
              <a:t>goroutine</a:t>
            </a:r>
            <a:r>
              <a:rPr lang="en-US" altLang="zh-CN" sz="1400" dirty="0" smtClean="0"/>
              <a:t>.</a:t>
            </a:r>
          </a:p>
          <a:p>
            <a:pPr marL="0" indent="0">
              <a:buNone/>
            </a:pPr>
            <a:r>
              <a:rPr lang="en-US" altLang="zh-CN" sz="1400" dirty="0" smtClean="0"/>
              <a:t>* Create </a:t>
            </a:r>
            <a:r>
              <a:rPr lang="en-US" altLang="zh-CN" sz="1400" dirty="0"/>
              <a:t>a new channel with make(</a:t>
            </a:r>
            <a:r>
              <a:rPr lang="en-US" altLang="zh-CN" sz="1400" dirty="0" err="1"/>
              <a:t>chan</a:t>
            </a:r>
            <a:r>
              <a:rPr lang="en-US" altLang="zh-CN" sz="1400" dirty="0"/>
              <a:t> </a:t>
            </a:r>
            <a:r>
              <a:rPr lang="en-US" altLang="zh-CN" sz="1400" dirty="0" err="1"/>
              <a:t>val</a:t>
            </a:r>
            <a:r>
              <a:rPr lang="en-US" altLang="zh-CN" sz="1400" dirty="0"/>
              <a:t>-type). Channels are typed by the values they convey</a:t>
            </a:r>
            <a:r>
              <a:rPr lang="en-US" altLang="zh-CN" sz="1400" dirty="0" smtClean="0"/>
              <a:t>.</a:t>
            </a:r>
          </a:p>
          <a:p>
            <a:pPr marL="0" indent="0">
              <a:buNone/>
            </a:pPr>
            <a:r>
              <a:rPr lang="zh-CN" altLang="en-US" sz="1400" dirty="0" smtClean="0"/>
              <a:t>* </a:t>
            </a:r>
            <a:r>
              <a:rPr lang="en-US" altLang="zh-CN" sz="1400" dirty="0" smtClean="0"/>
              <a:t>Send </a:t>
            </a:r>
            <a:r>
              <a:rPr lang="en-US" altLang="zh-CN" sz="1400" dirty="0"/>
              <a:t>a value into a channel using the channel &lt;- syntax. </a:t>
            </a:r>
            <a:endParaRPr lang="en-US" altLang="zh-CN" sz="1400" dirty="0" smtClean="0"/>
          </a:p>
          <a:p>
            <a:pPr marL="0" indent="0">
              <a:buNone/>
            </a:pPr>
            <a:r>
              <a:rPr lang="en-US" altLang="zh-CN" sz="1400" dirty="0" smtClean="0"/>
              <a:t>Here </a:t>
            </a:r>
            <a:r>
              <a:rPr lang="en-US" altLang="zh-CN" sz="1400" dirty="0"/>
              <a:t>we send "ping" to the messages channel we made above, from a new </a:t>
            </a:r>
            <a:r>
              <a:rPr lang="en-US" altLang="zh-CN" sz="1400" dirty="0" err="1"/>
              <a:t>goroutine</a:t>
            </a:r>
            <a:r>
              <a:rPr lang="en-US" altLang="zh-CN" sz="1400" dirty="0" smtClean="0"/>
              <a:t>.</a:t>
            </a:r>
          </a:p>
          <a:p>
            <a:pPr marL="0" indent="0">
              <a:buNone/>
            </a:pPr>
            <a:r>
              <a:rPr lang="en-US" altLang="zh-CN" sz="1400" dirty="0" smtClean="0"/>
              <a:t>* The </a:t>
            </a:r>
            <a:r>
              <a:rPr lang="en-US" altLang="zh-CN" sz="1400" dirty="0"/>
              <a:t>&lt;-channel syntax receives a value from the channel. </a:t>
            </a:r>
            <a:endParaRPr lang="en-US" altLang="zh-CN" sz="1400" dirty="0" smtClean="0"/>
          </a:p>
          <a:p>
            <a:pPr marL="0" indent="0">
              <a:buNone/>
            </a:pPr>
            <a:r>
              <a:rPr lang="en-US" altLang="zh-CN" sz="1400" dirty="0" smtClean="0"/>
              <a:t>Here </a:t>
            </a:r>
            <a:r>
              <a:rPr lang="en-US" altLang="zh-CN" sz="1400" dirty="0"/>
              <a:t>we’ll receive the "ping" message we sent above and print it out</a:t>
            </a:r>
            <a:r>
              <a:rPr lang="en-US" altLang="zh-CN" sz="1400" dirty="0" smtClean="0"/>
              <a:t>.</a:t>
            </a:r>
          </a:p>
          <a:p>
            <a:pPr marL="0" indent="0">
              <a:buNone/>
            </a:pPr>
            <a:r>
              <a:rPr lang="en-US" altLang="zh-CN" sz="1400" dirty="0"/>
              <a:t>When we run the program the "ping" message is successfully passed </a:t>
            </a:r>
            <a:endParaRPr lang="en-US" altLang="zh-CN" sz="1400" dirty="0" smtClean="0"/>
          </a:p>
          <a:p>
            <a:pPr marL="0" indent="0">
              <a:buNone/>
            </a:pPr>
            <a:r>
              <a:rPr lang="en-US" altLang="zh-CN" sz="1400" dirty="0" smtClean="0"/>
              <a:t>from </a:t>
            </a:r>
            <a:r>
              <a:rPr lang="en-US" altLang="zh-CN" sz="1400" dirty="0"/>
              <a:t>one </a:t>
            </a:r>
            <a:r>
              <a:rPr lang="en-US" altLang="zh-CN" sz="1400" dirty="0" err="1"/>
              <a:t>goroutine</a:t>
            </a:r>
            <a:r>
              <a:rPr lang="en-US" altLang="zh-CN" sz="1400" dirty="0"/>
              <a:t> to another via our channel</a:t>
            </a:r>
            <a:r>
              <a:rPr lang="en-US" altLang="zh-CN" sz="1400" dirty="0" smtClean="0"/>
              <a:t>.</a:t>
            </a:r>
          </a:p>
          <a:p>
            <a:pPr marL="0" indent="0">
              <a:buNone/>
            </a:pPr>
            <a:r>
              <a:rPr lang="en-US" altLang="zh-CN" sz="1400" dirty="0" smtClean="0"/>
              <a:t>* By </a:t>
            </a:r>
            <a:r>
              <a:rPr lang="en-US" altLang="zh-CN" sz="1400" dirty="0"/>
              <a:t>default sends and receives block until both the sender and receiver are ready</a:t>
            </a:r>
            <a:r>
              <a:rPr lang="en-US" altLang="zh-CN" sz="1400" dirty="0" smtClean="0"/>
              <a:t>.</a:t>
            </a:r>
          </a:p>
          <a:p>
            <a:pPr marL="0" indent="0">
              <a:buNone/>
            </a:pPr>
            <a:r>
              <a:rPr lang="en-US" altLang="zh-CN" sz="1400" dirty="0" smtClean="0"/>
              <a:t>This </a:t>
            </a:r>
            <a:r>
              <a:rPr lang="en-US" altLang="zh-CN" sz="1400" dirty="0"/>
              <a:t>property allowed us to wait at the end of our program for the "ping" message </a:t>
            </a:r>
            <a:endParaRPr lang="en-US" altLang="zh-CN" sz="1400" dirty="0" smtClean="0"/>
          </a:p>
          <a:p>
            <a:pPr marL="0" indent="0">
              <a:buNone/>
            </a:pPr>
            <a:r>
              <a:rPr lang="en-US" altLang="zh-CN" sz="1400" dirty="0" smtClean="0"/>
              <a:t>without </a:t>
            </a:r>
            <a:r>
              <a:rPr lang="en-US" altLang="zh-CN" sz="1400" dirty="0"/>
              <a:t>having to use any other synchronization.</a:t>
            </a:r>
            <a:endParaRPr lang="en-US" altLang="zh-CN" sz="1400" dirty="0" smtClean="0"/>
          </a:p>
          <a:p>
            <a:pPr marL="0" indent="0">
              <a:buNone/>
            </a:pPr>
            <a:endParaRPr lang="zh-CN" altLang="en-US" dirty="0"/>
          </a:p>
        </p:txBody>
      </p:sp>
      <p:pic>
        <p:nvPicPr>
          <p:cNvPr id="11" name="图片 10"/>
          <p:cNvPicPr>
            <a:picLocks noChangeAspect="1"/>
          </p:cNvPicPr>
          <p:nvPr/>
        </p:nvPicPr>
        <p:blipFill>
          <a:blip r:embed="rId2"/>
          <a:stretch>
            <a:fillRect/>
          </a:stretch>
        </p:blipFill>
        <p:spPr>
          <a:xfrm>
            <a:off x="7643133" y="2700725"/>
            <a:ext cx="3514725" cy="3705225"/>
          </a:xfrm>
          <a:prstGeom prst="rect">
            <a:avLst/>
          </a:prstGeom>
        </p:spPr>
      </p:pic>
    </p:spTree>
    <p:extLst>
      <p:ext uri="{BB962C8B-B14F-4D97-AF65-F5344CB8AC3E}">
        <p14:creationId xmlns:p14="http://schemas.microsoft.com/office/powerpoint/2010/main" val="23092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a:t>——</a:t>
            </a:r>
            <a:r>
              <a:rPr lang="zh-CN" altLang="en-US" sz="4800" dirty="0"/>
              <a:t>管道</a:t>
            </a:r>
            <a:endParaRPr lang="zh-CN" altLang="en-US" dirty="0"/>
          </a:p>
        </p:txBody>
      </p:sp>
      <p:sp>
        <p:nvSpPr>
          <p:cNvPr id="3" name="内容占位符 2"/>
          <p:cNvSpPr>
            <a:spLocks noGrp="1"/>
          </p:cNvSpPr>
          <p:nvPr>
            <p:ph idx="1"/>
          </p:nvPr>
        </p:nvSpPr>
        <p:spPr>
          <a:xfrm>
            <a:off x="754224" y="1564368"/>
            <a:ext cx="10515600" cy="4351338"/>
          </a:xfrm>
        </p:spPr>
        <p:txBody>
          <a:bodyPr/>
          <a:lstStyle/>
          <a:p>
            <a:pPr marL="0" indent="0">
              <a:buNone/>
            </a:pPr>
            <a:r>
              <a:rPr lang="en-US" altLang="zh-CN" b="1" dirty="0"/>
              <a:t>Channel Buffering</a:t>
            </a:r>
          </a:p>
          <a:p>
            <a:pPr marL="0" indent="0">
              <a:buNone/>
            </a:pPr>
            <a:r>
              <a:rPr lang="en-US" altLang="zh-CN" sz="1400" dirty="0" smtClean="0"/>
              <a:t>By </a:t>
            </a:r>
            <a:r>
              <a:rPr lang="en-US" altLang="zh-CN" sz="1400" dirty="0"/>
              <a:t>default channels are </a:t>
            </a:r>
            <a:r>
              <a:rPr lang="en-US" altLang="zh-CN" sz="1400" dirty="0" err="1"/>
              <a:t>unbuffered</a:t>
            </a:r>
            <a:r>
              <a:rPr lang="en-US" altLang="zh-CN" sz="1400" dirty="0"/>
              <a:t>, meaning that they will only accept sends (</a:t>
            </a:r>
            <a:r>
              <a:rPr lang="en-US" altLang="zh-CN" sz="1400" dirty="0" err="1"/>
              <a:t>chan</a:t>
            </a:r>
            <a:r>
              <a:rPr lang="en-US" altLang="zh-CN" sz="1400" dirty="0"/>
              <a:t> &lt;-) if there is a corresponding receive (&lt;- </a:t>
            </a:r>
            <a:r>
              <a:rPr lang="en-US" altLang="zh-CN" sz="1400" dirty="0" err="1"/>
              <a:t>chan</a:t>
            </a:r>
            <a:r>
              <a:rPr lang="en-US" altLang="zh-CN" sz="1400" dirty="0"/>
              <a:t>) ready to receive the sent value. Buffered channels accept a limited number of values without a corresponding receiver for those values</a:t>
            </a:r>
            <a:r>
              <a:rPr lang="en-US" altLang="zh-CN" sz="1400" dirty="0" smtClean="0"/>
              <a:t>.</a:t>
            </a:r>
          </a:p>
          <a:p>
            <a:pPr marL="0" indent="0">
              <a:buNone/>
            </a:pPr>
            <a:r>
              <a:rPr lang="en-US" altLang="zh-CN" sz="1400" dirty="0"/>
              <a:t>Here we make a channel of strings buffering up to 2 values</a:t>
            </a:r>
            <a:r>
              <a:rPr lang="en-US" altLang="zh-CN" sz="1400" dirty="0" smtClean="0"/>
              <a:t>.</a:t>
            </a:r>
          </a:p>
          <a:p>
            <a:pPr marL="0" indent="0">
              <a:buNone/>
            </a:pPr>
            <a:r>
              <a:rPr lang="en-US" altLang="zh-CN" sz="1400" dirty="0"/>
              <a:t>Because this channel is buffered, we can send these values into the channel without a corresponding concurrent receive</a:t>
            </a:r>
            <a:r>
              <a:rPr lang="en-US" altLang="zh-CN" sz="1400" dirty="0" smtClean="0"/>
              <a:t>.</a:t>
            </a:r>
          </a:p>
          <a:p>
            <a:pPr marL="0" indent="0">
              <a:buNone/>
            </a:pPr>
            <a:r>
              <a:rPr lang="en-US" altLang="zh-CN" sz="1400" dirty="0"/>
              <a:t>Later we can receive these two values as usual</a:t>
            </a:r>
            <a:r>
              <a:rPr lang="en-US" altLang="zh-CN" sz="1400" dirty="0" smtClean="0"/>
              <a:t>.</a:t>
            </a:r>
          </a:p>
          <a:p>
            <a:pPr marL="0" indent="0">
              <a:buNone/>
            </a:pPr>
            <a:r>
              <a:rPr lang="zh-CN" altLang="en-US" sz="1400" dirty="0" smtClean="0"/>
              <a:t>常用于异步任务处理框架：</a:t>
            </a:r>
            <a:endParaRPr lang="en-US" altLang="zh-CN" sz="1400" dirty="0" smtClean="0"/>
          </a:p>
          <a:p>
            <a:pPr marL="0" indent="0">
              <a:buNone/>
            </a:pPr>
            <a:r>
              <a:rPr lang="en-US" altLang="zh-CN" sz="1400" dirty="0">
                <a:hlinkClick r:id="rId2"/>
              </a:rPr>
              <a:t>https://</a:t>
            </a:r>
            <a:r>
              <a:rPr lang="en-US" altLang="zh-CN" sz="1400" dirty="0" smtClean="0">
                <a:hlinkClick r:id="rId2"/>
              </a:rPr>
              <a:t>github.com/duyanghao/GSEAsyncServer</a:t>
            </a:r>
            <a:endParaRPr lang="en-US" altLang="zh-CN" sz="1400" dirty="0" smtClean="0"/>
          </a:p>
          <a:p>
            <a:pPr marL="0" indent="0">
              <a:buNone/>
            </a:pPr>
            <a:endParaRPr lang="en-US" altLang="zh-CN" sz="1400" dirty="0" smtClean="0"/>
          </a:p>
          <a:p>
            <a:pPr marL="0" indent="0">
              <a:buNone/>
            </a:pPr>
            <a:endParaRPr lang="zh-CN" altLang="en-US" dirty="0"/>
          </a:p>
        </p:txBody>
      </p:sp>
      <p:pic>
        <p:nvPicPr>
          <p:cNvPr id="6" name="图片 5"/>
          <p:cNvPicPr>
            <a:picLocks noChangeAspect="1"/>
          </p:cNvPicPr>
          <p:nvPr/>
        </p:nvPicPr>
        <p:blipFill>
          <a:blip r:embed="rId3"/>
          <a:stretch>
            <a:fillRect/>
          </a:stretch>
        </p:blipFill>
        <p:spPr>
          <a:xfrm>
            <a:off x="4933657" y="3216143"/>
            <a:ext cx="3724275" cy="3486150"/>
          </a:xfrm>
          <a:prstGeom prst="rect">
            <a:avLst/>
          </a:prstGeom>
        </p:spPr>
      </p:pic>
    </p:spTree>
    <p:extLst>
      <p:ext uri="{BB962C8B-B14F-4D97-AF65-F5344CB8AC3E}">
        <p14:creationId xmlns:p14="http://schemas.microsoft.com/office/powerpoint/2010/main" val="1328802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a:t>——</a:t>
            </a:r>
            <a:r>
              <a:rPr lang="zh-CN" altLang="en-US" sz="4800" dirty="0"/>
              <a:t>管道</a:t>
            </a:r>
            <a:endParaRPr lang="zh-CN" altLang="en-US" dirty="0"/>
          </a:p>
        </p:txBody>
      </p:sp>
      <p:sp>
        <p:nvSpPr>
          <p:cNvPr id="3" name="内容占位符 2"/>
          <p:cNvSpPr>
            <a:spLocks noGrp="1"/>
          </p:cNvSpPr>
          <p:nvPr>
            <p:ph idx="1"/>
          </p:nvPr>
        </p:nvSpPr>
        <p:spPr>
          <a:xfrm>
            <a:off x="838200" y="1690688"/>
            <a:ext cx="10515600" cy="4351338"/>
          </a:xfrm>
        </p:spPr>
        <p:txBody>
          <a:bodyPr/>
          <a:lstStyle/>
          <a:p>
            <a:pPr marL="0" indent="0">
              <a:buNone/>
            </a:pPr>
            <a:r>
              <a:rPr lang="en-US" altLang="zh-CN" b="1" dirty="0"/>
              <a:t>Channel Directions</a:t>
            </a:r>
          </a:p>
          <a:p>
            <a:pPr marL="0" indent="0">
              <a:buNone/>
            </a:pPr>
            <a:r>
              <a:rPr lang="en-US" altLang="zh-CN" sz="1800" dirty="0"/>
              <a:t>When using channels as function parameters, you can specify if a channel is meant to only send or receive values. This specificity increases the type-safety of the program</a:t>
            </a:r>
            <a:r>
              <a:rPr lang="en-US" altLang="zh-CN" sz="1800" dirty="0" smtClean="0"/>
              <a:t>.</a:t>
            </a:r>
          </a:p>
          <a:p>
            <a:pPr marL="0" indent="0">
              <a:buNone/>
            </a:pPr>
            <a:r>
              <a:rPr lang="en-US" altLang="zh-CN" sz="1800" dirty="0"/>
              <a:t>This ping function only accepts a channel for sending values. </a:t>
            </a:r>
            <a:endParaRPr lang="en-US" altLang="zh-CN" sz="1800" dirty="0" smtClean="0"/>
          </a:p>
          <a:p>
            <a:pPr marL="0" indent="0">
              <a:buNone/>
            </a:pPr>
            <a:r>
              <a:rPr lang="en-US" altLang="zh-CN" sz="1800" dirty="0" smtClean="0"/>
              <a:t>It </a:t>
            </a:r>
            <a:r>
              <a:rPr lang="en-US" altLang="zh-CN" sz="1800" dirty="0"/>
              <a:t>would be a </a:t>
            </a:r>
            <a:r>
              <a:rPr lang="en-US" altLang="zh-CN" sz="1800" dirty="0" smtClean="0"/>
              <a:t>compile-time </a:t>
            </a:r>
            <a:r>
              <a:rPr lang="en-US" altLang="zh-CN" sz="1800" dirty="0"/>
              <a:t>error to try to receive on this channel</a:t>
            </a:r>
            <a:r>
              <a:rPr lang="en-US" altLang="zh-CN" sz="1800" dirty="0" smtClean="0"/>
              <a:t>.</a:t>
            </a:r>
          </a:p>
          <a:p>
            <a:pPr marL="0" indent="0">
              <a:buNone/>
            </a:pPr>
            <a:r>
              <a:rPr lang="en-US" altLang="zh-CN" sz="1800" dirty="0"/>
              <a:t>The pong function accepts one channel for receives (pings) </a:t>
            </a:r>
            <a:endParaRPr lang="en-US" altLang="zh-CN" sz="1800" dirty="0" smtClean="0"/>
          </a:p>
          <a:p>
            <a:pPr marL="0" indent="0">
              <a:buNone/>
            </a:pPr>
            <a:r>
              <a:rPr lang="en-US" altLang="zh-CN" sz="1800" dirty="0" smtClean="0"/>
              <a:t>and </a:t>
            </a:r>
            <a:r>
              <a:rPr lang="en-US" altLang="zh-CN" sz="1800" dirty="0"/>
              <a:t>a second for sends (pongs).</a:t>
            </a:r>
            <a:endParaRPr lang="zh-CN" altLang="en-US" sz="1800" dirty="0"/>
          </a:p>
        </p:txBody>
      </p:sp>
      <p:pic>
        <p:nvPicPr>
          <p:cNvPr id="8" name="图片 7"/>
          <p:cNvPicPr>
            <a:picLocks noChangeAspect="1"/>
          </p:cNvPicPr>
          <p:nvPr/>
        </p:nvPicPr>
        <p:blipFill>
          <a:blip r:embed="rId2"/>
          <a:stretch>
            <a:fillRect/>
          </a:stretch>
        </p:blipFill>
        <p:spPr>
          <a:xfrm>
            <a:off x="7493550" y="2733481"/>
            <a:ext cx="4314825" cy="4133850"/>
          </a:xfrm>
          <a:prstGeom prst="rect">
            <a:avLst/>
          </a:prstGeom>
        </p:spPr>
      </p:pic>
    </p:spTree>
    <p:extLst>
      <p:ext uri="{BB962C8B-B14F-4D97-AF65-F5344CB8AC3E}">
        <p14:creationId xmlns:p14="http://schemas.microsoft.com/office/powerpoint/2010/main" val="809299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chemeClr val="accent2"/>
                </a:solidFill>
                <a:effectLst>
                  <a:outerShdw blurRad="38100" dist="38100" dir="2700000" algn="tl">
                    <a:srgbClr val="000000">
                      <a:alpha val="43137"/>
                    </a:srgbClr>
                  </a:outerShdw>
                </a:effectLst>
              </a:rPr>
              <a:t>一、</a:t>
            </a:r>
            <a:r>
              <a:rPr lang="en-US" altLang="zh-CN" dirty="0" err="1" smtClean="0">
                <a:solidFill>
                  <a:schemeClr val="accent2"/>
                </a:solidFill>
                <a:effectLst>
                  <a:outerShdw blurRad="38100" dist="38100" dir="2700000" algn="tl">
                    <a:srgbClr val="000000">
                      <a:alpha val="43137"/>
                    </a:srgbClr>
                  </a:outerShdw>
                </a:effectLst>
              </a:rPr>
              <a:t>Golang</a:t>
            </a:r>
            <a:r>
              <a:rPr lang="zh-CN" altLang="en-US" dirty="0" smtClean="0">
                <a:solidFill>
                  <a:schemeClr val="accent2"/>
                </a:solidFill>
                <a:effectLst>
                  <a:outerShdw blurRad="38100" dist="38100" dir="2700000" algn="tl">
                    <a:srgbClr val="000000">
                      <a:alpha val="43137"/>
                    </a:srgbClr>
                  </a:outerShdw>
                </a:effectLst>
              </a:rPr>
              <a:t>概述</a:t>
            </a:r>
            <a:endParaRPr lang="en-US" altLang="zh-CN" dirty="0" smtClean="0">
              <a:solidFill>
                <a:schemeClr val="accent2"/>
              </a:solidFill>
              <a:effectLst>
                <a:outerShdw blurRad="38100" dist="38100" dir="2700000" algn="tl">
                  <a:srgbClr val="000000">
                    <a:alpha val="43137"/>
                  </a:srgbClr>
                </a:outerShdw>
              </a:effectLst>
            </a:endParaRPr>
          </a:p>
          <a:p>
            <a:r>
              <a:rPr lang="zh-CN" altLang="en-US" dirty="0" smtClean="0"/>
              <a:t>二、</a:t>
            </a:r>
            <a:r>
              <a:rPr lang="en-US" altLang="zh-CN" dirty="0" err="1" smtClean="0"/>
              <a:t>Golang</a:t>
            </a:r>
            <a:r>
              <a:rPr lang="zh-CN" altLang="en-US" dirty="0" smtClean="0"/>
              <a:t>数据类型</a:t>
            </a:r>
            <a:endParaRPr lang="en-US" altLang="zh-CN" dirty="0" smtClean="0"/>
          </a:p>
          <a:p>
            <a:r>
              <a:rPr lang="zh-CN" altLang="en-US" dirty="0" smtClean="0"/>
              <a:t>三、</a:t>
            </a:r>
            <a:r>
              <a:rPr lang="en-US" altLang="zh-CN" dirty="0" err="1" smtClean="0"/>
              <a:t>Golang</a:t>
            </a:r>
            <a:r>
              <a:rPr lang="zh-CN" altLang="en-US" dirty="0" smtClean="0"/>
              <a:t>控制语句</a:t>
            </a:r>
            <a:endParaRPr lang="en-US" altLang="zh-CN" dirty="0" smtClean="0"/>
          </a:p>
          <a:p>
            <a:r>
              <a:rPr lang="zh-CN" altLang="en-US" dirty="0" smtClean="0"/>
              <a:t>四、</a:t>
            </a:r>
            <a:r>
              <a:rPr lang="en-US" altLang="zh-CN" dirty="0" err="1" smtClean="0"/>
              <a:t>Golang</a:t>
            </a:r>
            <a:r>
              <a:rPr lang="zh-CN" altLang="en-US" dirty="0" smtClean="0"/>
              <a:t>高级特性</a:t>
            </a:r>
            <a:endParaRPr lang="en-US" altLang="zh-CN" dirty="0" smtClean="0"/>
          </a:p>
          <a:p>
            <a:r>
              <a:rPr lang="zh-CN" altLang="en-US" dirty="0" smtClean="0"/>
              <a:t>五、</a:t>
            </a:r>
            <a:r>
              <a:rPr lang="en-US" altLang="zh-CN" dirty="0" err="1" smtClean="0"/>
              <a:t>Golang</a:t>
            </a:r>
            <a:r>
              <a:rPr lang="zh-CN" altLang="en-US" dirty="0" smtClean="0"/>
              <a:t>工具</a:t>
            </a:r>
            <a:endParaRPr lang="en-US" altLang="zh-CN" dirty="0" smtClean="0"/>
          </a:p>
          <a:p>
            <a:r>
              <a:rPr lang="zh-CN" altLang="en-US" dirty="0" smtClean="0"/>
              <a:t>六、</a:t>
            </a:r>
            <a:r>
              <a:rPr lang="en-US" altLang="zh-CN" dirty="0" err="1" smtClean="0"/>
              <a:t>Golang</a:t>
            </a:r>
            <a:r>
              <a:rPr lang="zh-CN" altLang="en-US" dirty="0" smtClean="0"/>
              <a:t>优缺点</a:t>
            </a:r>
            <a:endParaRPr lang="en-US" altLang="zh-CN" dirty="0" smtClean="0"/>
          </a:p>
          <a:p>
            <a:r>
              <a:rPr lang="zh-CN" altLang="en-US" dirty="0" smtClean="0"/>
              <a:t>七、附件</a:t>
            </a:r>
            <a:endParaRPr lang="en-US" altLang="zh-CN" dirty="0" smtClean="0"/>
          </a:p>
        </p:txBody>
      </p:sp>
    </p:spTree>
    <p:extLst>
      <p:ext uri="{BB962C8B-B14F-4D97-AF65-F5344CB8AC3E}">
        <p14:creationId xmlns:p14="http://schemas.microsoft.com/office/powerpoint/2010/main" val="2269395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数据类型</a:t>
            </a:r>
            <a:r>
              <a:rPr lang="en-US" altLang="zh-CN" sz="4800" dirty="0"/>
              <a:t>——</a:t>
            </a:r>
            <a:r>
              <a:rPr lang="en-US" altLang="zh-CN" sz="4800" dirty="0" err="1"/>
              <a:t>Structs</a:t>
            </a:r>
            <a:endParaRPr lang="zh-CN" altLang="en-US" dirty="0"/>
          </a:p>
        </p:txBody>
      </p:sp>
      <p:sp>
        <p:nvSpPr>
          <p:cNvPr id="3" name="内容占位符 2"/>
          <p:cNvSpPr>
            <a:spLocks noGrp="1"/>
          </p:cNvSpPr>
          <p:nvPr>
            <p:ph idx="1"/>
          </p:nvPr>
        </p:nvSpPr>
        <p:spPr/>
        <p:txBody>
          <a:bodyPr/>
          <a:lstStyle/>
          <a:p>
            <a:pPr marL="0" indent="0">
              <a:buNone/>
            </a:pPr>
            <a:r>
              <a:rPr lang="en-US" altLang="zh-CN" sz="1800" dirty="0" smtClean="0"/>
              <a:t>Go’s </a:t>
            </a:r>
            <a:r>
              <a:rPr lang="en-US" altLang="zh-CN" sz="1800" dirty="0" err="1"/>
              <a:t>structs</a:t>
            </a:r>
            <a:r>
              <a:rPr lang="en-US" altLang="zh-CN" sz="1800" dirty="0"/>
              <a:t> are typed collections of fields. They’re useful for grouping data together to form records</a:t>
            </a:r>
            <a:r>
              <a:rPr lang="en-US" altLang="zh-CN" sz="1800" dirty="0" smtClean="0"/>
              <a:t>.</a:t>
            </a:r>
          </a:p>
          <a:p>
            <a:pPr marL="0" indent="0">
              <a:buNone/>
            </a:pPr>
            <a:r>
              <a:rPr lang="en-US" altLang="zh-CN" sz="1800" dirty="0"/>
              <a:t>This person </a:t>
            </a:r>
            <a:r>
              <a:rPr lang="en-US" altLang="zh-CN" sz="1800" dirty="0" err="1"/>
              <a:t>struct</a:t>
            </a:r>
            <a:r>
              <a:rPr lang="en-US" altLang="zh-CN" sz="1800" dirty="0"/>
              <a:t> type has name and age fields</a:t>
            </a:r>
            <a:r>
              <a:rPr lang="en-US" altLang="zh-CN" sz="1800" dirty="0" smtClean="0"/>
              <a:t>.</a:t>
            </a:r>
          </a:p>
          <a:p>
            <a:pPr marL="0" indent="0">
              <a:buNone/>
            </a:pPr>
            <a:r>
              <a:rPr lang="en-US" altLang="zh-CN" sz="1800" dirty="0"/>
              <a:t>An &amp; prefix yields a pointer to the </a:t>
            </a:r>
            <a:r>
              <a:rPr lang="en-US" altLang="zh-CN" sz="1800" dirty="0" err="1"/>
              <a:t>struct</a:t>
            </a:r>
            <a:r>
              <a:rPr lang="en-US" altLang="zh-CN" sz="1800" dirty="0" smtClean="0"/>
              <a:t>.</a:t>
            </a:r>
          </a:p>
          <a:p>
            <a:pPr marL="0" indent="0">
              <a:buNone/>
            </a:pPr>
            <a:r>
              <a:rPr lang="en-US" altLang="zh-CN" sz="1800" dirty="0"/>
              <a:t>Access </a:t>
            </a:r>
            <a:r>
              <a:rPr lang="en-US" altLang="zh-CN" sz="1800" dirty="0" err="1"/>
              <a:t>struct</a:t>
            </a:r>
            <a:r>
              <a:rPr lang="en-US" altLang="zh-CN" sz="1800" dirty="0"/>
              <a:t> fields with a dot</a:t>
            </a:r>
            <a:r>
              <a:rPr lang="en-US" altLang="zh-CN" sz="1800" dirty="0" smtClean="0"/>
              <a:t>.</a:t>
            </a:r>
          </a:p>
          <a:p>
            <a:pPr marL="0" indent="0">
              <a:buNone/>
            </a:pPr>
            <a:r>
              <a:rPr lang="en-US" altLang="zh-CN" sz="1800" dirty="0"/>
              <a:t>You can also use dots with </a:t>
            </a:r>
            <a:r>
              <a:rPr lang="en-US" altLang="zh-CN" sz="1800" dirty="0" err="1"/>
              <a:t>struct</a:t>
            </a:r>
            <a:r>
              <a:rPr lang="en-US" altLang="zh-CN" sz="1800" dirty="0"/>
              <a:t> pointers - the pointers </a:t>
            </a:r>
            <a:endParaRPr lang="en-US" altLang="zh-CN" sz="1800" dirty="0" smtClean="0"/>
          </a:p>
          <a:p>
            <a:pPr marL="0" indent="0">
              <a:buNone/>
            </a:pPr>
            <a:r>
              <a:rPr lang="en-US" altLang="zh-CN" sz="1800" dirty="0" smtClean="0"/>
              <a:t>are </a:t>
            </a:r>
            <a:r>
              <a:rPr lang="en-US" altLang="zh-CN" sz="1800" dirty="0"/>
              <a:t>automatically dereferenced</a:t>
            </a:r>
            <a:r>
              <a:rPr lang="en-US" altLang="zh-CN" sz="1800" dirty="0" smtClean="0"/>
              <a:t>.</a:t>
            </a:r>
          </a:p>
          <a:p>
            <a:pPr marL="0" indent="0">
              <a:buNone/>
            </a:pPr>
            <a:endParaRPr lang="zh-CN" altLang="en-US" dirty="0"/>
          </a:p>
        </p:txBody>
      </p:sp>
      <p:pic>
        <p:nvPicPr>
          <p:cNvPr id="8" name="图片 7"/>
          <p:cNvPicPr>
            <a:picLocks noChangeAspect="1"/>
          </p:cNvPicPr>
          <p:nvPr/>
        </p:nvPicPr>
        <p:blipFill>
          <a:blip r:embed="rId2"/>
          <a:stretch>
            <a:fillRect/>
          </a:stretch>
        </p:blipFill>
        <p:spPr>
          <a:xfrm>
            <a:off x="6899016" y="2211356"/>
            <a:ext cx="3857625" cy="4646644"/>
          </a:xfrm>
          <a:prstGeom prst="rect">
            <a:avLst/>
          </a:prstGeom>
        </p:spPr>
      </p:pic>
      <p:pic>
        <p:nvPicPr>
          <p:cNvPr id="9217" name="Picture 1" descr="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006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smtClean="0"/>
              <a:t>——</a:t>
            </a:r>
            <a:r>
              <a:rPr lang="zh-CN" altLang="en-US" sz="4800" dirty="0" smtClean="0"/>
              <a:t>指针</a:t>
            </a:r>
            <a:endParaRPr lang="zh-CN" altLang="en-US" dirty="0"/>
          </a:p>
        </p:txBody>
      </p:sp>
      <p:sp>
        <p:nvSpPr>
          <p:cNvPr id="3" name="内容占位符 2"/>
          <p:cNvSpPr>
            <a:spLocks noGrp="1"/>
          </p:cNvSpPr>
          <p:nvPr>
            <p:ph idx="1"/>
          </p:nvPr>
        </p:nvSpPr>
        <p:spPr>
          <a:xfrm>
            <a:off x="1062135" y="1502228"/>
            <a:ext cx="10515600" cy="5449077"/>
          </a:xfrm>
        </p:spPr>
        <p:txBody>
          <a:bodyPr>
            <a:normAutofit/>
          </a:bodyPr>
          <a:lstStyle/>
          <a:p>
            <a:pPr marL="0" indent="0">
              <a:buNone/>
            </a:pPr>
            <a:r>
              <a:rPr lang="en-US" altLang="zh-CN" sz="1200" dirty="0"/>
              <a:t>Go supports </a:t>
            </a:r>
            <a:r>
              <a:rPr lang="en-US" altLang="zh-CN" sz="1200" i="1" dirty="0">
                <a:hlinkClick r:id="rId2"/>
              </a:rPr>
              <a:t>pointers</a:t>
            </a:r>
            <a:r>
              <a:rPr lang="en-US" altLang="zh-CN" sz="1200" dirty="0"/>
              <a:t>, allowing you to pass references to values and records within your program</a:t>
            </a:r>
            <a:r>
              <a:rPr lang="en-US" altLang="zh-CN" sz="1200" dirty="0" smtClean="0"/>
              <a:t>.</a:t>
            </a:r>
          </a:p>
          <a:p>
            <a:pPr marL="0" indent="0">
              <a:buNone/>
            </a:pPr>
            <a:r>
              <a:rPr lang="en-US" altLang="zh-CN" sz="1200" dirty="0"/>
              <a:t>We’ll show how pointers work in contrast to values with 2 functions: </a:t>
            </a:r>
            <a:r>
              <a:rPr lang="en-US" altLang="zh-CN" sz="1200" dirty="0" err="1"/>
              <a:t>zeroval</a:t>
            </a:r>
            <a:r>
              <a:rPr lang="en-US" altLang="zh-CN" sz="1200" dirty="0"/>
              <a:t> and </a:t>
            </a:r>
            <a:r>
              <a:rPr lang="en-US" altLang="zh-CN" sz="1200" dirty="0" err="1"/>
              <a:t>zeroptr</a:t>
            </a:r>
            <a:r>
              <a:rPr lang="en-US" altLang="zh-CN" sz="1200" dirty="0"/>
              <a:t>. </a:t>
            </a:r>
            <a:r>
              <a:rPr lang="en-US" altLang="zh-CN" sz="1200" dirty="0" err="1"/>
              <a:t>zeroval</a:t>
            </a:r>
            <a:r>
              <a:rPr lang="en-US" altLang="zh-CN" sz="1200" dirty="0"/>
              <a:t> has an </a:t>
            </a:r>
            <a:r>
              <a:rPr lang="en-US" altLang="zh-CN" sz="1200" dirty="0" err="1"/>
              <a:t>int</a:t>
            </a:r>
            <a:r>
              <a:rPr lang="en-US" altLang="zh-CN" sz="1200" dirty="0"/>
              <a:t> parameter, so arguments will be passed to it by value. </a:t>
            </a:r>
            <a:r>
              <a:rPr lang="en-US" altLang="zh-CN" sz="1200" dirty="0" err="1"/>
              <a:t>zeroval</a:t>
            </a:r>
            <a:r>
              <a:rPr lang="en-US" altLang="zh-CN" sz="1200" dirty="0"/>
              <a:t> will get a copy of </a:t>
            </a:r>
            <a:r>
              <a:rPr lang="en-US" altLang="zh-CN" sz="1200" dirty="0" err="1"/>
              <a:t>ival</a:t>
            </a:r>
            <a:r>
              <a:rPr lang="en-US" altLang="zh-CN" sz="1200" dirty="0"/>
              <a:t> distinct from the one in the calling function</a:t>
            </a:r>
            <a:r>
              <a:rPr lang="en-US" altLang="zh-CN" sz="1200" dirty="0" smtClean="0"/>
              <a:t>.</a:t>
            </a:r>
          </a:p>
          <a:p>
            <a:pPr marL="0" indent="0">
              <a:buNone/>
            </a:pPr>
            <a:r>
              <a:rPr lang="en-US" altLang="zh-CN" sz="1200" dirty="0" err="1"/>
              <a:t>zeroptr</a:t>
            </a:r>
            <a:r>
              <a:rPr lang="en-US" altLang="zh-CN" sz="1200" dirty="0"/>
              <a:t> in contrast has an *</a:t>
            </a:r>
            <a:r>
              <a:rPr lang="en-US" altLang="zh-CN" sz="1200" dirty="0" err="1"/>
              <a:t>int</a:t>
            </a:r>
            <a:r>
              <a:rPr lang="en-US" altLang="zh-CN" sz="1200" dirty="0"/>
              <a:t> parameter, meaning that it takes an </a:t>
            </a:r>
            <a:r>
              <a:rPr lang="en-US" altLang="zh-CN" sz="1200" dirty="0" err="1"/>
              <a:t>int</a:t>
            </a:r>
            <a:r>
              <a:rPr lang="en-US" altLang="zh-CN" sz="1200" dirty="0"/>
              <a:t> pointer. The *</a:t>
            </a:r>
            <a:r>
              <a:rPr lang="en-US" altLang="zh-CN" sz="1200" dirty="0" err="1"/>
              <a:t>iptr</a:t>
            </a:r>
            <a:r>
              <a:rPr lang="en-US" altLang="zh-CN" sz="1200" dirty="0"/>
              <a:t> code in the function body then dereferences the pointer from its memory address to the current value at that address. Assigning a value to a dereferenced pointer changes the value at the referenced address</a:t>
            </a:r>
            <a:r>
              <a:rPr lang="en-US" altLang="zh-CN" sz="1200" dirty="0" smtClean="0"/>
              <a:t>.</a:t>
            </a:r>
          </a:p>
          <a:p>
            <a:pPr marL="0" indent="0">
              <a:buNone/>
            </a:pPr>
            <a:r>
              <a:rPr lang="en-US" altLang="zh-CN" sz="1200" dirty="0"/>
              <a:t>The &amp;</a:t>
            </a:r>
            <a:r>
              <a:rPr lang="en-US" altLang="zh-CN" sz="1200" dirty="0" err="1"/>
              <a:t>i</a:t>
            </a:r>
            <a:r>
              <a:rPr lang="en-US" altLang="zh-CN" sz="1200" dirty="0"/>
              <a:t> syntax gives the memory address of </a:t>
            </a:r>
            <a:r>
              <a:rPr lang="en-US" altLang="zh-CN" sz="1200" dirty="0" err="1"/>
              <a:t>i</a:t>
            </a:r>
            <a:r>
              <a:rPr lang="en-US" altLang="zh-CN" sz="1200" dirty="0"/>
              <a:t>, i.e. a pointer to </a:t>
            </a:r>
            <a:r>
              <a:rPr lang="en-US" altLang="zh-CN" sz="1200" dirty="0" err="1"/>
              <a:t>i</a:t>
            </a:r>
            <a:r>
              <a:rPr lang="en-US" altLang="zh-CN" sz="1200" dirty="0" smtClean="0"/>
              <a:t>.</a:t>
            </a:r>
          </a:p>
          <a:p>
            <a:pPr marL="0" indent="0">
              <a:buNone/>
            </a:pPr>
            <a:r>
              <a:rPr lang="en-US" altLang="zh-CN" sz="1200" dirty="0"/>
              <a:t>Pointers can be printed too</a:t>
            </a:r>
            <a:r>
              <a:rPr lang="en-US" altLang="zh-CN" sz="1200" dirty="0" smtClean="0"/>
              <a:t>.</a:t>
            </a:r>
          </a:p>
          <a:p>
            <a:pPr marL="0" indent="0">
              <a:buNone/>
            </a:pPr>
            <a:r>
              <a:rPr lang="en-US" altLang="zh-CN" sz="1200" dirty="0" err="1"/>
              <a:t>zeroval</a:t>
            </a:r>
            <a:r>
              <a:rPr lang="en-US" altLang="zh-CN" sz="1200" dirty="0"/>
              <a:t> doesn’t change the </a:t>
            </a:r>
            <a:r>
              <a:rPr lang="en-US" altLang="zh-CN" sz="1200" dirty="0" err="1"/>
              <a:t>i</a:t>
            </a:r>
            <a:r>
              <a:rPr lang="en-US" altLang="zh-CN" sz="1200" dirty="0"/>
              <a:t> in main, </a:t>
            </a:r>
            <a:endParaRPr lang="en-US" altLang="zh-CN" sz="1200" dirty="0" smtClean="0"/>
          </a:p>
          <a:p>
            <a:pPr marL="0" indent="0">
              <a:buNone/>
            </a:pPr>
            <a:r>
              <a:rPr lang="en-US" altLang="zh-CN" sz="1200" dirty="0" smtClean="0"/>
              <a:t>but </a:t>
            </a:r>
            <a:r>
              <a:rPr lang="en-US" altLang="zh-CN" sz="1200" dirty="0" err="1"/>
              <a:t>zeroptr</a:t>
            </a:r>
            <a:r>
              <a:rPr lang="en-US" altLang="zh-CN" sz="1200" dirty="0"/>
              <a:t> does because it has a reference to the memory address for that variable.</a:t>
            </a:r>
            <a:endParaRPr lang="en-US" altLang="zh-CN" sz="1200" dirty="0" smtClean="0"/>
          </a:p>
        </p:txBody>
      </p:sp>
      <p:pic>
        <p:nvPicPr>
          <p:cNvPr id="6" name="图片 5"/>
          <p:cNvPicPr>
            <a:picLocks noChangeAspect="1"/>
          </p:cNvPicPr>
          <p:nvPr/>
        </p:nvPicPr>
        <p:blipFill>
          <a:blip r:embed="rId3"/>
          <a:stretch>
            <a:fillRect/>
          </a:stretch>
        </p:blipFill>
        <p:spPr>
          <a:xfrm>
            <a:off x="7249981" y="2622518"/>
            <a:ext cx="4410075" cy="4235482"/>
          </a:xfrm>
          <a:prstGeom prst="rect">
            <a:avLst/>
          </a:prstGeom>
        </p:spPr>
      </p:pic>
    </p:spTree>
    <p:extLst>
      <p:ext uri="{BB962C8B-B14F-4D97-AF65-F5344CB8AC3E}">
        <p14:creationId xmlns:p14="http://schemas.microsoft.com/office/powerpoint/2010/main" val="3310360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smtClean="0"/>
              <a:t>——</a:t>
            </a:r>
            <a:r>
              <a:rPr lang="zh-CN" altLang="en-US" sz="4800" dirty="0" smtClean="0"/>
              <a:t>接口</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400" dirty="0"/>
              <a:t>Interfaces are named collections of method signatures</a:t>
            </a:r>
            <a:r>
              <a:rPr lang="en-US" altLang="zh-CN" sz="1400" dirty="0" smtClean="0"/>
              <a:t>.</a:t>
            </a:r>
          </a:p>
          <a:p>
            <a:pPr marL="0" indent="0">
              <a:buNone/>
            </a:pPr>
            <a:r>
              <a:rPr lang="en-US" altLang="zh-CN" sz="1400" dirty="0"/>
              <a:t>Here’s a basic interface for geometric shapes</a:t>
            </a:r>
            <a:r>
              <a:rPr lang="en-US" altLang="zh-CN" sz="1400" dirty="0" smtClean="0"/>
              <a:t>.</a:t>
            </a:r>
          </a:p>
          <a:p>
            <a:pPr marL="0" indent="0">
              <a:buNone/>
            </a:pPr>
            <a:r>
              <a:rPr lang="en-US" altLang="zh-CN" sz="1400" dirty="0"/>
              <a:t>For our example we’ll implement this interface on </a:t>
            </a:r>
            <a:r>
              <a:rPr lang="en-US" altLang="zh-CN" sz="1400" dirty="0" err="1"/>
              <a:t>rect</a:t>
            </a:r>
            <a:r>
              <a:rPr lang="en-US" altLang="zh-CN" sz="1400" dirty="0"/>
              <a:t> and circle types</a:t>
            </a:r>
            <a:r>
              <a:rPr lang="en-US" altLang="zh-CN" sz="1400" dirty="0" smtClean="0"/>
              <a:t>.</a:t>
            </a:r>
          </a:p>
          <a:p>
            <a:r>
              <a:rPr lang="en-US" altLang="zh-CN" sz="1400" dirty="0" smtClean="0"/>
              <a:t>To </a:t>
            </a:r>
            <a:r>
              <a:rPr lang="en-US" altLang="zh-CN" sz="1400" dirty="0"/>
              <a:t>implement an interface in Go, we just need to implement all the </a:t>
            </a:r>
            <a:r>
              <a:rPr lang="en-US" altLang="zh-CN" sz="1400" dirty="0" smtClean="0"/>
              <a:t>methods </a:t>
            </a:r>
            <a:r>
              <a:rPr lang="en-US" altLang="zh-CN" sz="1400" dirty="0"/>
              <a:t>in the interface</a:t>
            </a:r>
            <a:r>
              <a:rPr lang="en-US" altLang="zh-CN" sz="1400" dirty="0" smtClean="0"/>
              <a:t>.</a:t>
            </a:r>
          </a:p>
          <a:p>
            <a:r>
              <a:rPr lang="en-US" altLang="zh-CN" sz="1400" dirty="0"/>
              <a:t>If a variable has an interface type, then we can call methods that are in the named interface</a:t>
            </a:r>
            <a:r>
              <a:rPr lang="en-US" altLang="zh-CN" sz="1400" dirty="0" smtClean="0"/>
              <a:t>.</a:t>
            </a:r>
          </a:p>
          <a:p>
            <a:pPr marL="0" indent="0">
              <a:buNone/>
            </a:pPr>
            <a:r>
              <a:rPr lang="en-US" altLang="zh-CN" sz="1400" dirty="0" smtClean="0"/>
              <a:t> </a:t>
            </a:r>
            <a:r>
              <a:rPr lang="en-US" altLang="zh-CN" sz="1400" dirty="0"/>
              <a:t>Here’s a generic measure function taking advantage of this to work on any geometry</a:t>
            </a:r>
            <a:r>
              <a:rPr lang="en-US" altLang="zh-CN" sz="1400" dirty="0" smtClean="0"/>
              <a:t>.</a:t>
            </a:r>
          </a:p>
          <a:p>
            <a:pPr marL="0" indent="0">
              <a:buNone/>
            </a:pPr>
            <a:r>
              <a:rPr lang="en-US" altLang="zh-CN" sz="1400" dirty="0"/>
              <a:t>The circle and </a:t>
            </a:r>
            <a:r>
              <a:rPr lang="en-US" altLang="zh-CN" sz="1400" dirty="0" err="1"/>
              <a:t>rect</a:t>
            </a:r>
            <a:r>
              <a:rPr lang="en-US" altLang="zh-CN" sz="1400" dirty="0"/>
              <a:t> </a:t>
            </a:r>
            <a:r>
              <a:rPr lang="en-US" altLang="zh-CN" sz="1400" dirty="0" err="1"/>
              <a:t>struct</a:t>
            </a:r>
            <a:r>
              <a:rPr lang="en-US" altLang="zh-CN" sz="1400" dirty="0"/>
              <a:t> types both implement the geometry interface </a:t>
            </a:r>
          </a:p>
          <a:p>
            <a:pPr marL="0" indent="0">
              <a:buNone/>
            </a:pPr>
            <a:r>
              <a:rPr lang="en-US" altLang="zh-CN" sz="1400" dirty="0" smtClean="0"/>
              <a:t>so </a:t>
            </a:r>
            <a:r>
              <a:rPr lang="en-US" altLang="zh-CN" sz="1400" dirty="0"/>
              <a:t>we can use instances of these </a:t>
            </a:r>
            <a:r>
              <a:rPr lang="en-US" altLang="zh-CN" sz="1400" dirty="0" err="1"/>
              <a:t>structs</a:t>
            </a:r>
            <a:r>
              <a:rPr lang="en-US" altLang="zh-CN" sz="1400" dirty="0"/>
              <a:t> as arguments to measure.</a:t>
            </a:r>
            <a:endParaRPr lang="en-US" altLang="zh-CN" sz="1400" dirty="0" smtClean="0"/>
          </a:p>
        </p:txBody>
      </p:sp>
      <p:pic>
        <p:nvPicPr>
          <p:cNvPr id="7" name="图片 6"/>
          <p:cNvPicPr>
            <a:picLocks noChangeAspect="1"/>
          </p:cNvPicPr>
          <p:nvPr/>
        </p:nvPicPr>
        <p:blipFill>
          <a:blip r:embed="rId2"/>
          <a:stretch>
            <a:fillRect/>
          </a:stretch>
        </p:blipFill>
        <p:spPr>
          <a:xfrm>
            <a:off x="8338847" y="1324947"/>
            <a:ext cx="3853153" cy="5533053"/>
          </a:xfrm>
          <a:prstGeom prst="rect">
            <a:avLst/>
          </a:prstGeom>
        </p:spPr>
      </p:pic>
    </p:spTree>
    <p:extLst>
      <p:ext uri="{BB962C8B-B14F-4D97-AF65-F5344CB8AC3E}">
        <p14:creationId xmlns:p14="http://schemas.microsoft.com/office/powerpoint/2010/main" val="1732742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a:t>——</a:t>
            </a:r>
            <a:r>
              <a:rPr lang="zh-CN" altLang="en-US" sz="4800" dirty="0"/>
              <a:t>接口</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sz="2000" dirty="0" err="1" smtClean="0"/>
              <a:t>Golang</a:t>
            </a:r>
            <a:r>
              <a:rPr lang="zh-CN" altLang="en-US" sz="2000" dirty="0" smtClean="0"/>
              <a:t>实现面向对象：</a:t>
            </a:r>
            <a:endParaRPr lang="en-US" altLang="zh-CN" sz="2000" dirty="0" smtClean="0"/>
          </a:p>
          <a:p>
            <a:pPr marL="0" indent="0">
              <a:buNone/>
            </a:pPr>
            <a:r>
              <a:rPr lang="zh-CN" altLang="en-US" sz="2000" b="1" dirty="0" smtClean="0"/>
              <a:t>一、封装</a:t>
            </a:r>
            <a:endParaRPr lang="zh-CN" altLang="en-US" sz="2000" b="1" dirty="0"/>
          </a:p>
          <a:p>
            <a:r>
              <a:rPr lang="en-US" altLang="zh-CN" sz="2000" dirty="0"/>
              <a:t>Go</a:t>
            </a:r>
            <a:r>
              <a:rPr lang="zh-CN" altLang="en-US" sz="2000" dirty="0"/>
              <a:t>将封装简化为</a:t>
            </a:r>
            <a:r>
              <a:rPr lang="en-US" altLang="zh-CN" sz="2000" dirty="0"/>
              <a:t>2</a:t>
            </a:r>
            <a:r>
              <a:rPr lang="zh-CN" altLang="en-US" sz="2000" dirty="0"/>
              <a:t>层（不光是类，对</a:t>
            </a:r>
            <a:r>
              <a:rPr lang="en-US" altLang="zh-CN" sz="2000" dirty="0"/>
              <a:t>Go</a:t>
            </a:r>
            <a:r>
              <a:rPr lang="zh-CN" altLang="en-US" sz="2000" dirty="0"/>
              <a:t>语言中任何标识符都生效）：</a:t>
            </a:r>
          </a:p>
          <a:p>
            <a:r>
              <a:rPr lang="zh-CN" altLang="en-US" sz="2000" dirty="0"/>
              <a:t>包范围内：通过标识符首字母小写，变量和方法都只能在包内可见</a:t>
            </a:r>
          </a:p>
          <a:p>
            <a:r>
              <a:rPr lang="zh-CN" altLang="en-US" sz="2000" dirty="0"/>
              <a:t>可导出的：通过标识符首字母大写，变量和方法在包以外也可见</a:t>
            </a:r>
          </a:p>
          <a:p>
            <a:pPr marL="0" indent="0">
              <a:buNone/>
            </a:pPr>
            <a:r>
              <a:rPr lang="zh-CN" altLang="en-US" sz="1800" dirty="0" smtClean="0"/>
              <a:t>二、</a:t>
            </a:r>
            <a:r>
              <a:rPr lang="zh-CN" altLang="en-US" sz="2000" b="1" dirty="0"/>
              <a:t>继承</a:t>
            </a:r>
          </a:p>
          <a:p>
            <a:pPr marL="0" indent="0">
              <a:buNone/>
            </a:pPr>
            <a:r>
              <a:rPr lang="en-US" altLang="zh-CN" sz="2000" dirty="0"/>
              <a:t>Go</a:t>
            </a:r>
            <a:r>
              <a:rPr lang="zh-CN" altLang="en-US" sz="2000" dirty="0"/>
              <a:t>不直接支持继承，</a:t>
            </a:r>
            <a:r>
              <a:rPr lang="zh-CN" altLang="en-US" sz="2000" dirty="0" smtClean="0"/>
              <a:t>不过可以</a:t>
            </a:r>
            <a:r>
              <a:rPr lang="zh-CN" altLang="en-US" sz="2000" dirty="0"/>
              <a:t>通过组合来间接实现：内嵌一个或多个（多重继承）其它类型（包含变量和方法</a:t>
            </a:r>
            <a:r>
              <a:rPr lang="zh-CN" altLang="en-US" sz="2000" dirty="0" smtClean="0"/>
              <a:t>）</a:t>
            </a:r>
            <a:endParaRPr lang="en-US" altLang="zh-CN" sz="2000" dirty="0" smtClean="0"/>
          </a:p>
          <a:p>
            <a:pPr marL="0" indent="0">
              <a:buNone/>
            </a:pPr>
            <a:r>
              <a:rPr lang="zh-CN" altLang="en-US" sz="2000" dirty="0" smtClean="0"/>
              <a:t>三</a:t>
            </a:r>
            <a:r>
              <a:rPr lang="zh-CN" altLang="en-US" sz="1400" dirty="0" smtClean="0"/>
              <a:t>、</a:t>
            </a:r>
            <a:r>
              <a:rPr lang="zh-CN" altLang="en-US" sz="2000" b="1" dirty="0"/>
              <a:t>多态</a:t>
            </a:r>
          </a:p>
          <a:p>
            <a:pPr marL="0" indent="0">
              <a:buNone/>
            </a:pPr>
            <a:r>
              <a:rPr lang="zh-CN" altLang="en-US" sz="2000" dirty="0"/>
              <a:t>用接口实现：某个类型的实例可以赋给它所实现的任意接口类型的变量，类型和接口是松耦合</a:t>
            </a:r>
            <a:r>
              <a:rPr lang="zh-CN" altLang="en-US" sz="2000" dirty="0" smtClean="0"/>
              <a:t>的（这里涉及一个</a:t>
            </a:r>
            <a:r>
              <a:rPr lang="en-US" altLang="zh-CN" i="1" dirty="0">
                <a:effectLst>
                  <a:outerShdw blurRad="38100" dist="38100" dir="2700000" algn="tl">
                    <a:srgbClr val="000000">
                      <a:alpha val="43137"/>
                    </a:srgbClr>
                  </a:outerShdw>
                </a:effectLst>
              </a:rPr>
              <a:t>value </a:t>
            </a:r>
            <a:r>
              <a:rPr lang="en-US" altLang="zh-CN" i="1" dirty="0" smtClean="0">
                <a:effectLst>
                  <a:outerShdw blurRad="38100" dist="38100" dir="2700000" algn="tl">
                    <a:srgbClr val="000000">
                      <a:alpha val="43137"/>
                    </a:srgbClr>
                  </a:outerShdw>
                </a:effectLst>
              </a:rPr>
              <a:t>method VS </a:t>
            </a:r>
            <a:r>
              <a:rPr lang="en-US" altLang="zh-CN" i="1" dirty="0">
                <a:effectLst>
                  <a:outerShdw blurRad="38100" dist="38100" dir="2700000" algn="tl">
                    <a:srgbClr val="000000">
                      <a:alpha val="43137"/>
                    </a:srgbClr>
                  </a:outerShdw>
                </a:effectLst>
              </a:rPr>
              <a:t>pointer method</a:t>
            </a:r>
            <a:r>
              <a:rPr lang="zh-CN" altLang="en-US" sz="2000" dirty="0" smtClean="0"/>
              <a:t>）</a:t>
            </a:r>
            <a:endParaRPr lang="en-US" altLang="zh-CN" sz="2000" dirty="0" smtClean="0"/>
          </a:p>
          <a:p>
            <a:pPr marL="0" indent="0">
              <a:buNone/>
            </a:pPr>
            <a:r>
              <a:rPr lang="zh-CN" altLang="en-US" sz="2000" dirty="0" smtClean="0"/>
              <a:t>这里参考我的文章：</a:t>
            </a:r>
            <a:r>
              <a:rPr lang="en-US" altLang="zh-CN" sz="2000" dirty="0">
                <a:hlinkClick r:id="rId2"/>
              </a:rPr>
              <a:t>https://duyanghao.github.io/go-class_interface</a:t>
            </a:r>
            <a:r>
              <a:rPr lang="en-US" altLang="zh-CN" sz="2000" dirty="0" smtClean="0">
                <a:hlinkClick r:id="rId2"/>
              </a:rPr>
              <a:t>/</a:t>
            </a:r>
            <a:endParaRPr lang="en-US" altLang="zh-CN" sz="2000" dirty="0" smtClean="0"/>
          </a:p>
          <a:p>
            <a:pPr marL="0" indent="0">
              <a:buNone/>
            </a:pPr>
            <a:endParaRPr lang="zh-CN" altLang="en-US" sz="1100" b="1" dirty="0"/>
          </a:p>
        </p:txBody>
      </p:sp>
    </p:spTree>
    <p:extLst>
      <p:ext uri="{BB962C8B-B14F-4D97-AF65-F5344CB8AC3E}">
        <p14:creationId xmlns:p14="http://schemas.microsoft.com/office/powerpoint/2010/main" val="1662111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dirty="0" smtClean="0"/>
              <a:t>一、</a:t>
            </a:r>
            <a:r>
              <a:rPr lang="en-US" altLang="zh-CN" dirty="0" err="1" smtClean="0"/>
              <a:t>Golang</a:t>
            </a:r>
            <a:r>
              <a:rPr lang="zh-CN" altLang="en-US" dirty="0" smtClean="0"/>
              <a:t>概述</a:t>
            </a:r>
            <a:endParaRPr lang="en-US" altLang="zh-CN" dirty="0" smtClean="0"/>
          </a:p>
          <a:p>
            <a:r>
              <a:rPr lang="zh-CN" altLang="en-US" dirty="0"/>
              <a:t>二、</a:t>
            </a:r>
            <a:r>
              <a:rPr lang="en-US" altLang="zh-CN" dirty="0" err="1"/>
              <a:t>Golang</a:t>
            </a:r>
            <a:r>
              <a:rPr lang="zh-CN" altLang="en-US" dirty="0"/>
              <a:t>数据类型</a:t>
            </a:r>
            <a:endParaRPr lang="en-US" altLang="zh-CN" dirty="0"/>
          </a:p>
          <a:p>
            <a:r>
              <a:rPr lang="zh-CN" altLang="en-US" dirty="0" smtClean="0">
                <a:solidFill>
                  <a:schemeClr val="accent2"/>
                </a:solidFill>
                <a:effectLst>
                  <a:outerShdw blurRad="38100" dist="38100" dir="2700000" algn="tl">
                    <a:srgbClr val="000000">
                      <a:alpha val="43137"/>
                    </a:srgbClr>
                  </a:outerShdw>
                </a:effectLst>
              </a:rPr>
              <a:t>三、</a:t>
            </a:r>
            <a:r>
              <a:rPr lang="en-US" altLang="zh-CN" dirty="0" err="1" smtClean="0">
                <a:solidFill>
                  <a:schemeClr val="accent2"/>
                </a:solidFill>
                <a:effectLst>
                  <a:outerShdw blurRad="38100" dist="38100" dir="2700000" algn="tl">
                    <a:srgbClr val="000000">
                      <a:alpha val="43137"/>
                    </a:srgbClr>
                  </a:outerShdw>
                </a:effectLst>
              </a:rPr>
              <a:t>Golang</a:t>
            </a:r>
            <a:r>
              <a:rPr lang="zh-CN" altLang="en-US" dirty="0" smtClean="0">
                <a:solidFill>
                  <a:schemeClr val="accent2"/>
                </a:solidFill>
                <a:effectLst>
                  <a:outerShdw blurRad="38100" dist="38100" dir="2700000" algn="tl">
                    <a:srgbClr val="000000">
                      <a:alpha val="43137"/>
                    </a:srgbClr>
                  </a:outerShdw>
                </a:effectLst>
              </a:rPr>
              <a:t>控制语句</a:t>
            </a:r>
            <a:endParaRPr lang="en-US" altLang="zh-CN" dirty="0" smtClean="0">
              <a:solidFill>
                <a:schemeClr val="accent2"/>
              </a:solidFill>
              <a:effectLst>
                <a:outerShdw blurRad="38100" dist="38100" dir="2700000" algn="tl">
                  <a:srgbClr val="000000">
                    <a:alpha val="43137"/>
                  </a:srgbClr>
                </a:outerShdw>
              </a:effectLst>
            </a:endParaRPr>
          </a:p>
          <a:p>
            <a:r>
              <a:rPr lang="zh-CN" altLang="en-US" dirty="0" smtClean="0"/>
              <a:t>四、</a:t>
            </a:r>
            <a:r>
              <a:rPr lang="en-US" altLang="zh-CN" dirty="0" err="1" smtClean="0"/>
              <a:t>Golang</a:t>
            </a:r>
            <a:r>
              <a:rPr lang="zh-CN" altLang="en-US" dirty="0" smtClean="0"/>
              <a:t>高级特性</a:t>
            </a:r>
            <a:endParaRPr lang="en-US" altLang="zh-CN" dirty="0" smtClean="0"/>
          </a:p>
          <a:p>
            <a:r>
              <a:rPr lang="zh-CN" altLang="en-US" dirty="0" smtClean="0"/>
              <a:t>五、</a:t>
            </a:r>
            <a:r>
              <a:rPr lang="en-US" altLang="zh-CN" dirty="0" err="1" smtClean="0"/>
              <a:t>Golang</a:t>
            </a:r>
            <a:r>
              <a:rPr lang="zh-CN" altLang="en-US" dirty="0" smtClean="0"/>
              <a:t>工具</a:t>
            </a:r>
            <a:endParaRPr lang="en-US" altLang="zh-CN" dirty="0" smtClean="0"/>
          </a:p>
          <a:p>
            <a:r>
              <a:rPr lang="zh-CN" altLang="en-US" dirty="0" smtClean="0"/>
              <a:t>六、</a:t>
            </a:r>
            <a:r>
              <a:rPr lang="en-US" altLang="zh-CN" dirty="0" err="1" smtClean="0"/>
              <a:t>Golang</a:t>
            </a:r>
            <a:r>
              <a:rPr lang="zh-CN" altLang="en-US" dirty="0" smtClean="0"/>
              <a:t>优缺点</a:t>
            </a:r>
            <a:endParaRPr lang="en-US" altLang="zh-CN" dirty="0" smtClean="0"/>
          </a:p>
          <a:p>
            <a:r>
              <a:rPr lang="zh-CN" altLang="en-US" dirty="0" smtClean="0"/>
              <a:t>七、附件</a:t>
            </a:r>
            <a:endParaRPr lang="en-US" altLang="zh-CN" dirty="0" smtClean="0"/>
          </a:p>
        </p:txBody>
      </p:sp>
    </p:spTree>
    <p:extLst>
      <p:ext uri="{BB962C8B-B14F-4D97-AF65-F5344CB8AC3E}">
        <p14:creationId xmlns:p14="http://schemas.microsoft.com/office/powerpoint/2010/main" val="1964306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控制语句</a:t>
            </a:r>
            <a:endParaRPr lang="zh-CN" altLang="en-US" dirty="0"/>
          </a:p>
        </p:txBody>
      </p:sp>
      <p:sp>
        <p:nvSpPr>
          <p:cNvPr id="3" name="内容占位符 2"/>
          <p:cNvSpPr>
            <a:spLocks noGrp="1"/>
          </p:cNvSpPr>
          <p:nvPr>
            <p:ph idx="1"/>
          </p:nvPr>
        </p:nvSpPr>
        <p:spPr>
          <a:xfrm>
            <a:off x="845198" y="1690688"/>
            <a:ext cx="10515600" cy="4351338"/>
          </a:xfrm>
        </p:spPr>
        <p:txBody>
          <a:bodyPr>
            <a:normAutofit/>
          </a:bodyPr>
          <a:lstStyle/>
          <a:p>
            <a:pPr marL="0" indent="0">
              <a:buNone/>
            </a:pPr>
            <a:r>
              <a:rPr lang="en-US" altLang="zh-CN" b="1" dirty="0" smtClean="0"/>
              <a:t>If/Else</a:t>
            </a:r>
          </a:p>
          <a:p>
            <a:pPr marL="0" indent="0">
              <a:buNone/>
            </a:pPr>
            <a:r>
              <a:rPr lang="en-US" altLang="zh-CN" sz="1400" b="1" dirty="0"/>
              <a:t>Branching with if and else in Go is straight-forward</a:t>
            </a:r>
            <a:r>
              <a:rPr lang="en-US" altLang="zh-CN" sz="1400" b="1" dirty="0" smtClean="0"/>
              <a:t>.</a:t>
            </a:r>
          </a:p>
          <a:p>
            <a:r>
              <a:rPr lang="en-US" altLang="zh-CN" sz="1400" b="1" dirty="0" smtClean="0"/>
              <a:t>You </a:t>
            </a:r>
            <a:r>
              <a:rPr lang="en-US" altLang="zh-CN" sz="1400" b="1" dirty="0"/>
              <a:t>can have an if statement without an else</a:t>
            </a:r>
            <a:r>
              <a:rPr lang="en-US" altLang="zh-CN" sz="1400" b="1" dirty="0" smtClean="0"/>
              <a:t>.</a:t>
            </a:r>
          </a:p>
          <a:p>
            <a:r>
              <a:rPr lang="en-US" altLang="zh-CN" sz="1400" b="1" dirty="0"/>
              <a:t>A statement can precede conditionals; </a:t>
            </a:r>
            <a:endParaRPr lang="en-US" altLang="zh-CN" sz="1400" b="1" dirty="0" smtClean="0"/>
          </a:p>
          <a:p>
            <a:pPr marL="0" indent="0">
              <a:buNone/>
            </a:pPr>
            <a:r>
              <a:rPr lang="en-US" altLang="zh-CN" sz="1400" b="1" dirty="0" smtClean="0"/>
              <a:t>any </a:t>
            </a:r>
            <a:r>
              <a:rPr lang="en-US" altLang="zh-CN" sz="1400" b="1" dirty="0"/>
              <a:t>variables declared in this statement are available in all branches</a:t>
            </a:r>
            <a:r>
              <a:rPr lang="en-US" altLang="zh-CN" sz="1400" b="1" dirty="0" smtClean="0"/>
              <a:t>.</a:t>
            </a:r>
          </a:p>
          <a:p>
            <a:r>
              <a:rPr lang="en-US" altLang="zh-CN" sz="1400" b="1" dirty="0"/>
              <a:t>Note that you don’t need parentheses around conditions in Go, </a:t>
            </a:r>
            <a:endParaRPr lang="en-US" altLang="zh-CN" sz="1400" b="1" dirty="0" smtClean="0"/>
          </a:p>
          <a:p>
            <a:pPr marL="0" indent="0">
              <a:buNone/>
            </a:pPr>
            <a:r>
              <a:rPr lang="en-US" altLang="zh-CN" sz="1400" b="1" dirty="0" smtClean="0"/>
              <a:t>but </a:t>
            </a:r>
            <a:r>
              <a:rPr lang="en-US" altLang="zh-CN" sz="1400" b="1" dirty="0"/>
              <a:t>that the braces are required</a:t>
            </a:r>
            <a:r>
              <a:rPr lang="en-US" altLang="zh-CN" sz="1400" b="1" dirty="0" smtClean="0"/>
              <a:t>.</a:t>
            </a:r>
          </a:p>
          <a:p>
            <a:r>
              <a:rPr lang="en-US" altLang="zh-CN" sz="1400" b="1" dirty="0"/>
              <a:t>There is no ternary if in Go</a:t>
            </a:r>
            <a:r>
              <a:rPr lang="en-US" altLang="zh-CN" sz="1400" b="1" dirty="0" smtClean="0"/>
              <a:t>,</a:t>
            </a:r>
          </a:p>
          <a:p>
            <a:pPr marL="0" indent="0">
              <a:buNone/>
            </a:pPr>
            <a:r>
              <a:rPr lang="en-US" altLang="zh-CN" sz="1400" b="1" dirty="0" smtClean="0"/>
              <a:t>so </a:t>
            </a:r>
            <a:r>
              <a:rPr lang="en-US" altLang="zh-CN" sz="1400" b="1" dirty="0"/>
              <a:t>you’ll need to use a full if statement even for basic </a:t>
            </a:r>
            <a:r>
              <a:rPr lang="en-US" altLang="zh-CN" sz="1400" b="1" dirty="0" smtClean="0"/>
              <a:t>conditions</a:t>
            </a:r>
          </a:p>
          <a:p>
            <a:pPr marL="0" indent="0">
              <a:buNone/>
            </a:pPr>
            <a:r>
              <a:rPr lang="zh-CN" altLang="en-US" sz="1400" b="1" dirty="0" smtClean="0"/>
              <a:t>（无三目运算符）</a:t>
            </a:r>
            <a:r>
              <a:rPr lang="en-US" altLang="zh-CN" sz="1400" b="1" dirty="0" smtClean="0"/>
              <a:t>.</a:t>
            </a:r>
          </a:p>
          <a:p>
            <a:pPr marL="0" indent="0">
              <a:buNone/>
            </a:pPr>
            <a:endParaRPr lang="en-US" altLang="zh-CN" b="1" dirty="0"/>
          </a:p>
          <a:p>
            <a:endParaRPr lang="zh-CN" altLang="en-US" dirty="0"/>
          </a:p>
        </p:txBody>
      </p:sp>
      <p:pic>
        <p:nvPicPr>
          <p:cNvPr id="8" name="图片 7"/>
          <p:cNvPicPr>
            <a:picLocks noChangeAspect="1"/>
          </p:cNvPicPr>
          <p:nvPr/>
        </p:nvPicPr>
        <p:blipFill>
          <a:blip r:embed="rId2"/>
          <a:stretch>
            <a:fillRect/>
          </a:stretch>
        </p:blipFill>
        <p:spPr>
          <a:xfrm>
            <a:off x="7176796" y="1418253"/>
            <a:ext cx="4191000" cy="5103845"/>
          </a:xfrm>
          <a:prstGeom prst="rect">
            <a:avLst/>
          </a:prstGeom>
        </p:spPr>
      </p:pic>
    </p:spTree>
    <p:extLst>
      <p:ext uri="{BB962C8B-B14F-4D97-AF65-F5344CB8AC3E}">
        <p14:creationId xmlns:p14="http://schemas.microsoft.com/office/powerpoint/2010/main" val="2480541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控制语句</a:t>
            </a:r>
            <a:endParaRPr lang="zh-CN" altLang="en-US" dirty="0"/>
          </a:p>
        </p:txBody>
      </p:sp>
      <p:sp>
        <p:nvSpPr>
          <p:cNvPr id="3" name="内容占位符 2"/>
          <p:cNvSpPr>
            <a:spLocks noGrp="1"/>
          </p:cNvSpPr>
          <p:nvPr>
            <p:ph idx="1"/>
          </p:nvPr>
        </p:nvSpPr>
        <p:spPr>
          <a:xfrm>
            <a:off x="845198" y="1690688"/>
            <a:ext cx="10515600" cy="4351338"/>
          </a:xfrm>
        </p:spPr>
        <p:txBody>
          <a:bodyPr>
            <a:normAutofit/>
          </a:bodyPr>
          <a:lstStyle/>
          <a:p>
            <a:pPr marL="0" indent="0">
              <a:buNone/>
            </a:pPr>
            <a:r>
              <a:rPr lang="en-US" altLang="zh-CN" b="1" dirty="0"/>
              <a:t>Switch</a:t>
            </a:r>
          </a:p>
          <a:p>
            <a:pPr marL="0" indent="0">
              <a:buNone/>
            </a:pPr>
            <a:r>
              <a:rPr lang="en-US" altLang="zh-CN" sz="1400" b="1" dirty="0"/>
              <a:t>Switch statements express conditionals across many branches</a:t>
            </a:r>
            <a:r>
              <a:rPr lang="en-US" altLang="zh-CN" sz="1400" b="1" dirty="0" smtClean="0"/>
              <a:t>.</a:t>
            </a:r>
          </a:p>
          <a:p>
            <a:r>
              <a:rPr lang="en-US" altLang="zh-CN" sz="1400" b="1" dirty="0" smtClean="0"/>
              <a:t>You </a:t>
            </a:r>
            <a:r>
              <a:rPr lang="en-US" altLang="zh-CN" sz="1400" b="1" dirty="0"/>
              <a:t>can use commas to separate multiple expressions in the same case statement. </a:t>
            </a:r>
            <a:endParaRPr lang="en-US" altLang="zh-CN" sz="1400" b="1" dirty="0" smtClean="0"/>
          </a:p>
          <a:p>
            <a:pPr marL="0" indent="0">
              <a:buNone/>
            </a:pPr>
            <a:r>
              <a:rPr lang="en-US" altLang="zh-CN" sz="1400" b="1" dirty="0" smtClean="0"/>
              <a:t>We </a:t>
            </a:r>
            <a:r>
              <a:rPr lang="en-US" altLang="zh-CN" sz="1400" b="1" dirty="0"/>
              <a:t>use the optional default case in this example as well</a:t>
            </a:r>
            <a:r>
              <a:rPr lang="en-US" altLang="zh-CN" sz="1400" b="1" dirty="0" smtClean="0"/>
              <a:t>.</a:t>
            </a:r>
          </a:p>
          <a:p>
            <a:r>
              <a:rPr lang="en-US" altLang="zh-CN" sz="1400" b="1" dirty="0"/>
              <a:t>switch without an expression is an alternate way to express if/else logic. </a:t>
            </a:r>
            <a:endParaRPr lang="en-US" altLang="zh-CN" sz="1400" b="1" dirty="0" smtClean="0"/>
          </a:p>
          <a:p>
            <a:pPr marL="0" indent="0">
              <a:buNone/>
            </a:pPr>
            <a:r>
              <a:rPr lang="en-US" altLang="zh-CN" sz="1400" b="1" dirty="0" smtClean="0"/>
              <a:t>Here </a:t>
            </a:r>
            <a:r>
              <a:rPr lang="en-US" altLang="zh-CN" sz="1400" b="1" dirty="0"/>
              <a:t>we also show how the case expressions can be non-constants</a:t>
            </a:r>
            <a:r>
              <a:rPr lang="en-US" altLang="zh-CN" sz="1400" b="1" dirty="0" smtClean="0"/>
              <a:t>.</a:t>
            </a:r>
          </a:p>
          <a:p>
            <a:r>
              <a:rPr lang="en-US" altLang="zh-CN" sz="1400" b="1" dirty="0"/>
              <a:t>A type switch compares types instead of values. You can use this to discover </a:t>
            </a:r>
            <a:endParaRPr lang="en-US" altLang="zh-CN" sz="1400" b="1" dirty="0" smtClean="0"/>
          </a:p>
          <a:p>
            <a:pPr marL="0" indent="0">
              <a:buNone/>
            </a:pPr>
            <a:r>
              <a:rPr lang="en-US" altLang="zh-CN" sz="1400" b="1" dirty="0" smtClean="0"/>
              <a:t>the </a:t>
            </a:r>
            <a:r>
              <a:rPr lang="en-US" altLang="zh-CN" sz="1400" b="1" dirty="0"/>
              <a:t>type of an interface value. In this example, </a:t>
            </a:r>
            <a:endParaRPr lang="en-US" altLang="zh-CN" sz="1400" b="1" dirty="0" smtClean="0"/>
          </a:p>
          <a:p>
            <a:pPr marL="0" indent="0">
              <a:buNone/>
            </a:pPr>
            <a:r>
              <a:rPr lang="en-US" altLang="zh-CN" sz="1400" b="1" dirty="0" smtClean="0"/>
              <a:t>the </a:t>
            </a:r>
            <a:r>
              <a:rPr lang="en-US" altLang="zh-CN" sz="1400" b="1" dirty="0"/>
              <a:t>variable t will have the type corresponding to its clause</a:t>
            </a:r>
            <a:r>
              <a:rPr lang="en-US" altLang="zh-CN" sz="1400" b="1" dirty="0" smtClean="0"/>
              <a:t>.</a:t>
            </a:r>
          </a:p>
          <a:p>
            <a:pPr marL="0" indent="0">
              <a:buNone/>
            </a:pPr>
            <a:endParaRPr lang="en-US" altLang="zh-CN" sz="1400" b="1" dirty="0" smtClean="0"/>
          </a:p>
          <a:p>
            <a:pPr marL="0" indent="0">
              <a:buNone/>
            </a:pPr>
            <a:endParaRPr lang="en-US" altLang="zh-CN" b="1" dirty="0"/>
          </a:p>
          <a:p>
            <a:endParaRPr lang="zh-CN" altLang="en-US" dirty="0"/>
          </a:p>
        </p:txBody>
      </p:sp>
      <p:pic>
        <p:nvPicPr>
          <p:cNvPr id="6" name="图片 5"/>
          <p:cNvPicPr>
            <a:picLocks noChangeAspect="1"/>
          </p:cNvPicPr>
          <p:nvPr/>
        </p:nvPicPr>
        <p:blipFill>
          <a:blip r:embed="rId2"/>
          <a:stretch>
            <a:fillRect/>
          </a:stretch>
        </p:blipFill>
        <p:spPr>
          <a:xfrm>
            <a:off x="7925869" y="1347205"/>
            <a:ext cx="4010025" cy="5510796"/>
          </a:xfrm>
          <a:prstGeom prst="rect">
            <a:avLst/>
          </a:prstGeom>
        </p:spPr>
      </p:pic>
    </p:spTree>
    <p:extLst>
      <p:ext uri="{BB962C8B-B14F-4D97-AF65-F5344CB8AC3E}">
        <p14:creationId xmlns:p14="http://schemas.microsoft.com/office/powerpoint/2010/main" val="1601205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控制语句</a:t>
            </a:r>
            <a:endParaRPr lang="zh-CN" altLang="en-US" dirty="0"/>
          </a:p>
        </p:txBody>
      </p:sp>
      <p:sp>
        <p:nvSpPr>
          <p:cNvPr id="3" name="内容占位符 2"/>
          <p:cNvSpPr>
            <a:spLocks noGrp="1"/>
          </p:cNvSpPr>
          <p:nvPr>
            <p:ph idx="1"/>
          </p:nvPr>
        </p:nvSpPr>
        <p:spPr>
          <a:xfrm>
            <a:off x="845198" y="1690688"/>
            <a:ext cx="10515600" cy="4351338"/>
          </a:xfrm>
        </p:spPr>
        <p:txBody>
          <a:bodyPr>
            <a:normAutofit/>
          </a:bodyPr>
          <a:lstStyle/>
          <a:p>
            <a:pPr marL="0" indent="0">
              <a:buNone/>
            </a:pPr>
            <a:r>
              <a:rPr lang="en-US" altLang="zh-CN" b="1" dirty="0" smtClean="0"/>
              <a:t>For</a:t>
            </a:r>
            <a:endParaRPr lang="en-US" altLang="zh-CN" b="1" dirty="0"/>
          </a:p>
          <a:p>
            <a:pPr marL="0" indent="0">
              <a:buNone/>
            </a:pPr>
            <a:r>
              <a:rPr lang="en-US" altLang="zh-CN" sz="1400" b="1" dirty="0" smtClean="0"/>
              <a:t>for </a:t>
            </a:r>
            <a:r>
              <a:rPr lang="en-US" altLang="zh-CN" sz="1400" b="1" dirty="0"/>
              <a:t>is Go’s only looping construct. Here are three basic types of for </a:t>
            </a:r>
            <a:r>
              <a:rPr lang="en-US" altLang="zh-CN" sz="1400" b="1" dirty="0" smtClean="0"/>
              <a:t>loops.</a:t>
            </a:r>
          </a:p>
          <a:p>
            <a:r>
              <a:rPr lang="en-US" altLang="zh-CN" sz="1400" b="1" dirty="0"/>
              <a:t>The most basic type, with a single </a:t>
            </a:r>
            <a:r>
              <a:rPr lang="en-US" altLang="zh-CN" sz="1400" b="1" dirty="0" smtClean="0"/>
              <a:t>condition(no while).</a:t>
            </a:r>
          </a:p>
          <a:p>
            <a:r>
              <a:rPr lang="en-US" altLang="zh-CN" sz="1400" b="1" dirty="0"/>
              <a:t>A classic initial/condition/after for </a:t>
            </a:r>
            <a:r>
              <a:rPr lang="en-US" altLang="zh-CN" sz="1400" b="1" dirty="0" smtClean="0"/>
              <a:t>loop.</a:t>
            </a:r>
          </a:p>
          <a:p>
            <a:r>
              <a:rPr lang="en-US" altLang="zh-CN" sz="1400" b="1" dirty="0"/>
              <a:t>You can also continue to the next iteration of the loop.</a:t>
            </a:r>
            <a:endParaRPr lang="en-US" altLang="zh-CN" sz="1400" b="1" dirty="0" smtClean="0"/>
          </a:p>
          <a:p>
            <a:r>
              <a:rPr lang="en-US" altLang="zh-CN" sz="1400" b="1" dirty="0"/>
              <a:t>for without a condition </a:t>
            </a:r>
            <a:r>
              <a:rPr lang="en-US" altLang="zh-CN" sz="1400" b="1" dirty="0" smtClean="0"/>
              <a:t>will </a:t>
            </a:r>
            <a:r>
              <a:rPr lang="en-US" altLang="zh-CN" sz="1400" b="1" dirty="0"/>
              <a:t>loop repeatedly </a:t>
            </a:r>
            <a:endParaRPr lang="en-US" altLang="zh-CN" sz="1400" b="1" dirty="0" smtClean="0"/>
          </a:p>
          <a:p>
            <a:pPr marL="0" indent="0">
              <a:buNone/>
            </a:pPr>
            <a:r>
              <a:rPr lang="en-US" altLang="zh-CN" sz="1400" b="1" dirty="0" smtClean="0"/>
              <a:t>until </a:t>
            </a:r>
            <a:r>
              <a:rPr lang="en-US" altLang="zh-CN" sz="1400" b="1" dirty="0"/>
              <a:t>you break out of the loop or return from the enclosing function.</a:t>
            </a:r>
            <a:endParaRPr lang="en-US" altLang="zh-CN" sz="1400" b="1" dirty="0" smtClean="0"/>
          </a:p>
          <a:p>
            <a:pPr marL="0" indent="0">
              <a:buNone/>
            </a:pPr>
            <a:r>
              <a:rPr lang="en-US" altLang="zh-CN" sz="1400" b="1" dirty="0" smtClean="0"/>
              <a:t>the </a:t>
            </a:r>
            <a:r>
              <a:rPr lang="en-US" altLang="zh-CN" sz="1400" b="1" dirty="0"/>
              <a:t>variable t will have the type corresponding to its clause</a:t>
            </a:r>
            <a:r>
              <a:rPr lang="en-US" altLang="zh-CN" sz="1400" b="1" dirty="0" smtClean="0"/>
              <a:t>.</a:t>
            </a:r>
          </a:p>
          <a:p>
            <a:pPr marL="0" indent="0">
              <a:buNone/>
            </a:pPr>
            <a:endParaRPr lang="en-US" altLang="zh-CN" sz="1400" b="1" dirty="0" smtClean="0"/>
          </a:p>
          <a:p>
            <a:pPr marL="0" indent="0">
              <a:buNone/>
            </a:pPr>
            <a:endParaRPr lang="en-US" altLang="zh-CN" b="1" dirty="0"/>
          </a:p>
          <a:p>
            <a:endParaRPr lang="zh-CN" altLang="en-US" dirty="0"/>
          </a:p>
        </p:txBody>
      </p:sp>
      <p:pic>
        <p:nvPicPr>
          <p:cNvPr id="7" name="图片 6"/>
          <p:cNvPicPr>
            <a:picLocks noChangeAspect="1"/>
          </p:cNvPicPr>
          <p:nvPr/>
        </p:nvPicPr>
        <p:blipFill>
          <a:blip r:embed="rId2"/>
          <a:stretch>
            <a:fillRect/>
          </a:stretch>
        </p:blipFill>
        <p:spPr>
          <a:xfrm>
            <a:off x="7161245" y="1571722"/>
            <a:ext cx="4419600" cy="5192971"/>
          </a:xfrm>
          <a:prstGeom prst="rect">
            <a:avLst/>
          </a:prstGeom>
        </p:spPr>
      </p:pic>
    </p:spTree>
    <p:extLst>
      <p:ext uri="{BB962C8B-B14F-4D97-AF65-F5344CB8AC3E}">
        <p14:creationId xmlns:p14="http://schemas.microsoft.com/office/powerpoint/2010/main" val="4104974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控制语句</a:t>
            </a:r>
            <a:endParaRPr lang="zh-CN" altLang="en-US" dirty="0"/>
          </a:p>
        </p:txBody>
      </p:sp>
      <p:sp>
        <p:nvSpPr>
          <p:cNvPr id="3" name="内容占位符 2"/>
          <p:cNvSpPr>
            <a:spLocks noGrp="1"/>
          </p:cNvSpPr>
          <p:nvPr>
            <p:ph idx="1"/>
          </p:nvPr>
        </p:nvSpPr>
        <p:spPr>
          <a:xfrm>
            <a:off x="845198" y="1690688"/>
            <a:ext cx="10515600" cy="4351338"/>
          </a:xfrm>
        </p:spPr>
        <p:txBody>
          <a:bodyPr>
            <a:normAutofit/>
          </a:bodyPr>
          <a:lstStyle/>
          <a:p>
            <a:pPr marL="0" indent="0">
              <a:buNone/>
            </a:pPr>
            <a:r>
              <a:rPr lang="en-US" altLang="zh-CN" sz="2400" b="1" dirty="0" smtClean="0"/>
              <a:t>Range</a:t>
            </a:r>
            <a:endParaRPr lang="en-US" altLang="zh-CN" sz="2400" b="1" dirty="0"/>
          </a:p>
          <a:p>
            <a:pPr marL="0" indent="0">
              <a:buNone/>
            </a:pPr>
            <a:r>
              <a:rPr lang="en-US" altLang="zh-CN" sz="1200" b="1" dirty="0"/>
              <a:t>range iterates over elements in a variety of data structures. </a:t>
            </a:r>
            <a:endParaRPr lang="en-US" altLang="zh-CN" sz="1200" b="1" dirty="0" smtClean="0"/>
          </a:p>
          <a:p>
            <a:pPr marL="0" indent="0">
              <a:buNone/>
            </a:pPr>
            <a:r>
              <a:rPr lang="en-US" altLang="zh-CN" sz="1200" b="1" dirty="0" smtClean="0"/>
              <a:t>Let’s </a:t>
            </a:r>
            <a:r>
              <a:rPr lang="en-US" altLang="zh-CN" sz="1200" b="1" dirty="0"/>
              <a:t>see how to use range with some of the data structures we’ve already </a:t>
            </a:r>
            <a:r>
              <a:rPr lang="en-US" altLang="zh-CN" sz="1200" b="1" dirty="0" smtClean="0"/>
              <a:t>learned</a:t>
            </a:r>
            <a:r>
              <a:rPr lang="en-US" altLang="zh-CN" sz="1200" dirty="0" smtClean="0"/>
              <a:t>.</a:t>
            </a:r>
          </a:p>
          <a:p>
            <a:r>
              <a:rPr lang="en-US" altLang="zh-CN" sz="1200" b="1" dirty="0"/>
              <a:t>range on arrays and slices provides both the index and value for each entry. </a:t>
            </a:r>
            <a:endParaRPr lang="en-US" altLang="zh-CN" sz="1200" b="1" dirty="0" smtClean="0"/>
          </a:p>
          <a:p>
            <a:pPr marL="0" indent="0">
              <a:buNone/>
            </a:pPr>
            <a:r>
              <a:rPr lang="en-US" altLang="zh-CN" sz="1200" b="1" dirty="0" smtClean="0"/>
              <a:t>Above </a:t>
            </a:r>
            <a:r>
              <a:rPr lang="en-US" altLang="zh-CN" sz="1200" b="1" dirty="0"/>
              <a:t>we didn’t need the index, so we ignored it with the blank identifier _. </a:t>
            </a:r>
            <a:endParaRPr lang="en-US" altLang="zh-CN" sz="1200" b="1" dirty="0" smtClean="0"/>
          </a:p>
          <a:p>
            <a:pPr marL="0" indent="0">
              <a:buNone/>
            </a:pPr>
            <a:r>
              <a:rPr lang="en-US" altLang="zh-CN" sz="1200" b="1" dirty="0" smtClean="0"/>
              <a:t>Sometimes </a:t>
            </a:r>
            <a:r>
              <a:rPr lang="en-US" altLang="zh-CN" sz="1200" b="1" dirty="0"/>
              <a:t>we actually want the indexes though</a:t>
            </a:r>
            <a:r>
              <a:rPr lang="en-US" altLang="zh-CN" sz="1200" b="1" dirty="0" smtClean="0"/>
              <a:t>.</a:t>
            </a:r>
          </a:p>
          <a:p>
            <a:r>
              <a:rPr lang="en-US" altLang="zh-CN" sz="1200" b="1" dirty="0"/>
              <a:t>range on map iterates over key/value </a:t>
            </a:r>
            <a:r>
              <a:rPr lang="en-US" altLang="zh-CN" sz="1200" b="1" dirty="0" smtClean="0"/>
              <a:t>pairs.</a:t>
            </a:r>
          </a:p>
          <a:p>
            <a:pPr marL="0" indent="0">
              <a:buNone/>
            </a:pPr>
            <a:r>
              <a:rPr lang="en-US" altLang="zh-CN" sz="1200" b="1" dirty="0"/>
              <a:t>range can also iterate over just the keys of a map</a:t>
            </a:r>
            <a:r>
              <a:rPr lang="en-US" altLang="zh-CN" sz="1200" b="1" dirty="0" smtClean="0"/>
              <a:t>.</a:t>
            </a:r>
          </a:p>
          <a:p>
            <a:r>
              <a:rPr lang="en-US" altLang="zh-CN" sz="1200" b="1" dirty="0"/>
              <a:t>We can also use this </a:t>
            </a:r>
            <a:r>
              <a:rPr lang="en-US" altLang="zh-CN" sz="1200" b="1" dirty="0" smtClean="0"/>
              <a:t>syntax(for … range) </a:t>
            </a:r>
            <a:r>
              <a:rPr lang="en-US" altLang="zh-CN" sz="1200" b="1" dirty="0"/>
              <a:t>to iterate over values received from a </a:t>
            </a:r>
            <a:r>
              <a:rPr lang="en-US" altLang="zh-CN" sz="1200" b="1" dirty="0" smtClean="0"/>
              <a:t>channel</a:t>
            </a:r>
          </a:p>
          <a:p>
            <a:pPr marL="0" indent="0">
              <a:buNone/>
            </a:pPr>
            <a:r>
              <a:rPr lang="en-US" altLang="zh-CN" sz="1200" b="1" dirty="0" smtClean="0"/>
              <a:t>This </a:t>
            </a:r>
            <a:r>
              <a:rPr lang="en-US" altLang="zh-CN" sz="1200" b="1" dirty="0"/>
              <a:t>range iterates over each element as it’s received from queue. </a:t>
            </a:r>
            <a:endParaRPr lang="en-US" altLang="zh-CN" sz="1200" b="1" dirty="0" smtClean="0"/>
          </a:p>
          <a:p>
            <a:pPr marL="0" indent="0">
              <a:buNone/>
            </a:pPr>
            <a:r>
              <a:rPr lang="en-US" altLang="zh-CN" sz="1200" b="1" dirty="0" smtClean="0"/>
              <a:t>Because </a:t>
            </a:r>
            <a:r>
              <a:rPr lang="en-US" altLang="zh-CN" sz="1200" b="1" dirty="0"/>
              <a:t>we closed the channel above, </a:t>
            </a:r>
            <a:endParaRPr lang="en-US" altLang="zh-CN" sz="1200" b="1" dirty="0" smtClean="0"/>
          </a:p>
          <a:p>
            <a:pPr marL="0" indent="0">
              <a:buNone/>
            </a:pPr>
            <a:r>
              <a:rPr lang="en-US" altLang="zh-CN" sz="1200" b="1" dirty="0" smtClean="0"/>
              <a:t>the </a:t>
            </a:r>
            <a:r>
              <a:rPr lang="en-US" altLang="zh-CN" sz="1200" b="1" dirty="0"/>
              <a:t>iteration terminates after receiving the 2 elements.</a:t>
            </a:r>
            <a:endParaRPr lang="en-US" altLang="zh-CN" sz="1200" b="1" dirty="0" smtClean="0"/>
          </a:p>
          <a:p>
            <a:pPr marL="0" indent="0">
              <a:buNone/>
            </a:pPr>
            <a:endParaRPr lang="en-US" altLang="zh-CN" b="1" dirty="0"/>
          </a:p>
          <a:p>
            <a:endParaRPr lang="zh-CN" altLang="en-US" dirty="0"/>
          </a:p>
        </p:txBody>
      </p:sp>
      <p:pic>
        <p:nvPicPr>
          <p:cNvPr id="9" name="图片 8"/>
          <p:cNvPicPr>
            <a:picLocks noChangeAspect="1"/>
          </p:cNvPicPr>
          <p:nvPr/>
        </p:nvPicPr>
        <p:blipFill>
          <a:blip r:embed="rId2"/>
          <a:stretch>
            <a:fillRect/>
          </a:stretch>
        </p:blipFill>
        <p:spPr>
          <a:xfrm>
            <a:off x="8784771" y="1352939"/>
            <a:ext cx="3308577" cy="5505061"/>
          </a:xfrm>
          <a:prstGeom prst="rect">
            <a:avLst/>
          </a:prstGeom>
        </p:spPr>
      </p:pic>
      <p:pic>
        <p:nvPicPr>
          <p:cNvPr id="12" name="图片 11"/>
          <p:cNvPicPr>
            <a:picLocks noChangeAspect="1"/>
          </p:cNvPicPr>
          <p:nvPr/>
        </p:nvPicPr>
        <p:blipFill>
          <a:blip r:embed="rId3"/>
          <a:stretch>
            <a:fillRect/>
          </a:stretch>
        </p:blipFill>
        <p:spPr>
          <a:xfrm>
            <a:off x="4768526" y="4754402"/>
            <a:ext cx="3905250" cy="2103598"/>
          </a:xfrm>
          <a:prstGeom prst="rect">
            <a:avLst/>
          </a:prstGeom>
        </p:spPr>
      </p:pic>
    </p:spTree>
    <p:extLst>
      <p:ext uri="{BB962C8B-B14F-4D97-AF65-F5344CB8AC3E}">
        <p14:creationId xmlns:p14="http://schemas.microsoft.com/office/powerpoint/2010/main" val="3699292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控制语句</a:t>
            </a:r>
            <a:endParaRPr lang="zh-CN" altLang="en-US" dirty="0"/>
          </a:p>
        </p:txBody>
      </p:sp>
      <p:sp>
        <p:nvSpPr>
          <p:cNvPr id="3" name="内容占位符 2"/>
          <p:cNvSpPr>
            <a:spLocks noGrp="1"/>
          </p:cNvSpPr>
          <p:nvPr>
            <p:ph idx="1"/>
          </p:nvPr>
        </p:nvSpPr>
        <p:spPr>
          <a:xfrm>
            <a:off x="845198" y="1690688"/>
            <a:ext cx="10515600" cy="4351338"/>
          </a:xfrm>
        </p:spPr>
        <p:txBody>
          <a:bodyPr>
            <a:normAutofit fontScale="85000" lnSpcReduction="20000"/>
          </a:bodyPr>
          <a:lstStyle/>
          <a:p>
            <a:pPr marL="0" indent="0">
              <a:buNone/>
            </a:pPr>
            <a:r>
              <a:rPr lang="en-US" altLang="zh-CN" sz="2400" b="1" dirty="0" smtClean="0"/>
              <a:t>Select</a:t>
            </a:r>
            <a:endParaRPr lang="en-US" altLang="zh-CN" sz="2400" b="1" dirty="0"/>
          </a:p>
          <a:p>
            <a:pPr marL="0" indent="0">
              <a:buNone/>
            </a:pPr>
            <a:r>
              <a:rPr lang="en-US" altLang="zh-CN" sz="1500" b="1" dirty="0" smtClean="0"/>
              <a:t>Go’s </a:t>
            </a:r>
            <a:r>
              <a:rPr lang="en-US" altLang="zh-CN" sz="1500" b="1" dirty="0"/>
              <a:t>select lets you wait on multiple channel operations. Combining </a:t>
            </a:r>
            <a:r>
              <a:rPr lang="en-US" altLang="zh-CN" sz="1500" b="1" dirty="0" err="1"/>
              <a:t>goroutines</a:t>
            </a:r>
            <a:r>
              <a:rPr lang="en-US" altLang="zh-CN" sz="1500" b="1" dirty="0"/>
              <a:t> and channels with select is a powerful feature of Go</a:t>
            </a:r>
            <a:r>
              <a:rPr lang="en-US" altLang="zh-CN" sz="1500" b="1" dirty="0" smtClean="0"/>
              <a:t>.</a:t>
            </a:r>
          </a:p>
          <a:p>
            <a:pPr marL="0" indent="0">
              <a:buNone/>
            </a:pPr>
            <a:endParaRPr lang="en-US" altLang="zh-CN" sz="1500" b="1" dirty="0" smtClean="0"/>
          </a:p>
          <a:p>
            <a:pPr marL="0" indent="0">
              <a:buNone/>
            </a:pPr>
            <a:r>
              <a:rPr lang="en-US" altLang="zh-CN" sz="1400" dirty="0" smtClean="0"/>
              <a:t>For </a:t>
            </a:r>
            <a:r>
              <a:rPr lang="en-US" altLang="zh-CN" sz="1400" dirty="0"/>
              <a:t>our example we’ll select across two channels</a:t>
            </a:r>
            <a:r>
              <a:rPr lang="en-US" altLang="zh-CN" sz="1400" dirty="0" smtClean="0"/>
              <a:t>.</a:t>
            </a:r>
          </a:p>
          <a:p>
            <a:pPr marL="0" indent="0">
              <a:buNone/>
            </a:pPr>
            <a:endParaRPr lang="en-US" altLang="zh-CN" sz="1400" b="1" dirty="0"/>
          </a:p>
          <a:p>
            <a:pPr marL="0" indent="0">
              <a:buNone/>
            </a:pPr>
            <a:r>
              <a:rPr lang="en-US" altLang="zh-CN" sz="1600" dirty="0"/>
              <a:t>Each channel will receive a value after some amount of time</a:t>
            </a:r>
            <a:r>
              <a:rPr lang="en-US" altLang="zh-CN" sz="1600" dirty="0" smtClean="0"/>
              <a:t>,</a:t>
            </a:r>
          </a:p>
          <a:p>
            <a:pPr marL="0" indent="0">
              <a:buNone/>
            </a:pPr>
            <a:r>
              <a:rPr lang="en-US" altLang="zh-CN" sz="1600" dirty="0" smtClean="0"/>
              <a:t>to </a:t>
            </a:r>
            <a:r>
              <a:rPr lang="en-US" altLang="zh-CN" sz="1600" dirty="0"/>
              <a:t>simulate e.g. blocking RPC operations executing in concurrent </a:t>
            </a:r>
            <a:r>
              <a:rPr lang="en-US" altLang="zh-CN" sz="1600" dirty="0" err="1"/>
              <a:t>goroutines</a:t>
            </a:r>
            <a:r>
              <a:rPr lang="en-US" altLang="zh-CN" sz="1600" dirty="0" smtClean="0"/>
              <a:t>.</a:t>
            </a:r>
          </a:p>
          <a:p>
            <a:pPr marL="0" indent="0">
              <a:buNone/>
            </a:pPr>
            <a:endParaRPr lang="en-US" altLang="zh-CN" sz="1600" dirty="0" smtClean="0"/>
          </a:p>
          <a:p>
            <a:pPr marL="0" indent="0">
              <a:buNone/>
            </a:pPr>
            <a:r>
              <a:rPr lang="en-US" altLang="zh-CN" sz="1600" dirty="0"/>
              <a:t>We’ll use select to await both of these values simultaneously</a:t>
            </a:r>
            <a:r>
              <a:rPr lang="en-US" altLang="zh-CN" sz="1600" dirty="0" smtClean="0"/>
              <a:t>,</a:t>
            </a:r>
          </a:p>
          <a:p>
            <a:pPr marL="0" indent="0">
              <a:buNone/>
            </a:pPr>
            <a:r>
              <a:rPr lang="en-US" altLang="zh-CN" sz="1600" dirty="0" smtClean="0"/>
              <a:t>printing </a:t>
            </a:r>
            <a:r>
              <a:rPr lang="en-US" altLang="zh-CN" sz="1600" dirty="0"/>
              <a:t>each one as it arrives</a:t>
            </a:r>
            <a:r>
              <a:rPr lang="en-US" altLang="zh-CN" sz="1600" dirty="0" smtClean="0"/>
              <a:t>.</a:t>
            </a:r>
          </a:p>
          <a:p>
            <a:pPr marL="0" indent="0">
              <a:buNone/>
            </a:pPr>
            <a:endParaRPr lang="en-US" altLang="zh-CN" sz="1600" dirty="0"/>
          </a:p>
          <a:p>
            <a:pPr marL="0" indent="0">
              <a:buNone/>
            </a:pPr>
            <a:r>
              <a:rPr lang="en-US" altLang="zh-CN" sz="1600" dirty="0"/>
              <a:t>We receive the values "one" and then "two" as expected.</a:t>
            </a:r>
            <a:endParaRPr lang="en-US" altLang="zh-CN" sz="1600" dirty="0" smtClean="0"/>
          </a:p>
          <a:p>
            <a:pPr marL="0" indent="0">
              <a:buNone/>
            </a:pPr>
            <a:endParaRPr lang="en-US" altLang="zh-CN" sz="1600" dirty="0"/>
          </a:p>
          <a:p>
            <a:pPr marL="0" indent="0">
              <a:buNone/>
            </a:pPr>
            <a:r>
              <a:rPr lang="en-US" altLang="zh-CN" sz="1600" dirty="0"/>
              <a:t>Note that the total execution time is only ~2 seconds </a:t>
            </a:r>
            <a:endParaRPr lang="en-US" altLang="zh-CN" sz="1600" dirty="0" smtClean="0"/>
          </a:p>
          <a:p>
            <a:pPr marL="0" indent="0">
              <a:buNone/>
            </a:pPr>
            <a:r>
              <a:rPr lang="en-US" altLang="zh-CN" sz="1600" dirty="0" smtClean="0"/>
              <a:t>since </a:t>
            </a:r>
            <a:r>
              <a:rPr lang="en-US" altLang="zh-CN" sz="1600" dirty="0"/>
              <a:t>both the 1 and 2 second Sleeps execute concurrently.</a:t>
            </a:r>
            <a:endParaRPr lang="zh-CN" altLang="en-US" sz="1600" dirty="0"/>
          </a:p>
        </p:txBody>
      </p:sp>
      <p:pic>
        <p:nvPicPr>
          <p:cNvPr id="6" name="图片 5"/>
          <p:cNvPicPr>
            <a:picLocks noChangeAspect="1"/>
          </p:cNvPicPr>
          <p:nvPr/>
        </p:nvPicPr>
        <p:blipFill>
          <a:blip r:embed="rId2"/>
          <a:stretch>
            <a:fillRect/>
          </a:stretch>
        </p:blipFill>
        <p:spPr>
          <a:xfrm>
            <a:off x="7668791" y="2239346"/>
            <a:ext cx="4057650" cy="4618653"/>
          </a:xfrm>
          <a:prstGeom prst="rect">
            <a:avLst/>
          </a:prstGeom>
        </p:spPr>
      </p:pic>
    </p:spTree>
    <p:extLst>
      <p:ext uri="{BB962C8B-B14F-4D97-AF65-F5344CB8AC3E}">
        <p14:creationId xmlns:p14="http://schemas.microsoft.com/office/powerpoint/2010/main" val="2304123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概述</a:t>
            </a:r>
            <a:endParaRPr lang="zh-CN" altLang="en-US" dirty="0"/>
          </a:p>
        </p:txBody>
      </p:sp>
      <p:sp>
        <p:nvSpPr>
          <p:cNvPr id="3" name="内容占位符 2"/>
          <p:cNvSpPr>
            <a:spLocks noGrp="1"/>
          </p:cNvSpPr>
          <p:nvPr>
            <p:ph idx="1"/>
          </p:nvPr>
        </p:nvSpPr>
        <p:spPr/>
        <p:txBody>
          <a:bodyPr/>
          <a:lstStyle/>
          <a:p>
            <a:r>
              <a:rPr lang="en-US" altLang="zh-CN" dirty="0"/>
              <a:t>The Go programming language is an open source project to make programmers more productive.</a:t>
            </a:r>
          </a:p>
          <a:p>
            <a:r>
              <a:rPr lang="en-US" altLang="zh-CN" dirty="0"/>
              <a:t>Go is expressive, concise, clean, and efficient. Its concurrency mechanisms make it easy to write programs that get the most out of multicore and networked machines, while its novel type system enables flexible and modular program construction. Go compiles quickly to machine code yet has the convenience of garbage collection and the power of run-time reflection. It's a fast, statically typed, compiled language that feels like a dynamically typed, interpreted language.</a:t>
            </a:r>
          </a:p>
          <a:p>
            <a:pPr marL="0" indent="0">
              <a:buNone/>
            </a:pPr>
            <a:endParaRPr lang="zh-CN" altLang="en-US" dirty="0"/>
          </a:p>
        </p:txBody>
      </p:sp>
    </p:spTree>
    <p:extLst>
      <p:ext uri="{BB962C8B-B14F-4D97-AF65-F5344CB8AC3E}">
        <p14:creationId xmlns:p14="http://schemas.microsoft.com/office/powerpoint/2010/main" val="11956124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dirty="0" smtClean="0"/>
              <a:t>一、</a:t>
            </a:r>
            <a:r>
              <a:rPr lang="en-US" altLang="zh-CN" dirty="0" err="1" smtClean="0"/>
              <a:t>Golang</a:t>
            </a:r>
            <a:r>
              <a:rPr lang="zh-CN" altLang="en-US" dirty="0" smtClean="0"/>
              <a:t>概述</a:t>
            </a:r>
            <a:endParaRPr lang="en-US" altLang="zh-CN" dirty="0" smtClean="0"/>
          </a:p>
          <a:p>
            <a:r>
              <a:rPr lang="zh-CN" altLang="en-US" dirty="0"/>
              <a:t>二、</a:t>
            </a:r>
            <a:r>
              <a:rPr lang="en-US" altLang="zh-CN" dirty="0" err="1"/>
              <a:t>Golang</a:t>
            </a:r>
            <a:r>
              <a:rPr lang="zh-CN" altLang="en-US" dirty="0"/>
              <a:t>数据类型</a:t>
            </a:r>
            <a:endParaRPr lang="en-US" altLang="zh-CN" dirty="0"/>
          </a:p>
          <a:p>
            <a:r>
              <a:rPr lang="zh-CN" altLang="en-US" dirty="0" smtClean="0"/>
              <a:t>三、</a:t>
            </a:r>
            <a:r>
              <a:rPr lang="en-US" altLang="zh-CN" dirty="0" err="1" smtClean="0"/>
              <a:t>Golang</a:t>
            </a:r>
            <a:r>
              <a:rPr lang="zh-CN" altLang="en-US" dirty="0" smtClean="0"/>
              <a:t>控制语句</a:t>
            </a:r>
            <a:endParaRPr lang="en-US" altLang="zh-CN" dirty="0" smtClean="0"/>
          </a:p>
          <a:p>
            <a:r>
              <a:rPr lang="zh-CN" altLang="en-US" dirty="0" smtClean="0">
                <a:solidFill>
                  <a:schemeClr val="accent2"/>
                </a:solidFill>
                <a:effectLst>
                  <a:outerShdw blurRad="38100" dist="38100" dir="2700000" algn="tl">
                    <a:srgbClr val="000000">
                      <a:alpha val="43137"/>
                    </a:srgbClr>
                  </a:outerShdw>
                </a:effectLst>
              </a:rPr>
              <a:t>四、</a:t>
            </a:r>
            <a:r>
              <a:rPr lang="en-US" altLang="zh-CN" dirty="0" err="1" smtClean="0">
                <a:solidFill>
                  <a:schemeClr val="accent2"/>
                </a:solidFill>
                <a:effectLst>
                  <a:outerShdw blurRad="38100" dist="38100" dir="2700000" algn="tl">
                    <a:srgbClr val="000000">
                      <a:alpha val="43137"/>
                    </a:srgbClr>
                  </a:outerShdw>
                </a:effectLst>
              </a:rPr>
              <a:t>Golang</a:t>
            </a:r>
            <a:r>
              <a:rPr lang="zh-CN" altLang="en-US" dirty="0" smtClean="0">
                <a:solidFill>
                  <a:schemeClr val="accent2"/>
                </a:solidFill>
                <a:effectLst>
                  <a:outerShdw blurRad="38100" dist="38100" dir="2700000" algn="tl">
                    <a:srgbClr val="000000">
                      <a:alpha val="43137"/>
                    </a:srgbClr>
                  </a:outerShdw>
                </a:effectLst>
              </a:rPr>
              <a:t>高级特性</a:t>
            </a:r>
            <a:endParaRPr lang="en-US" altLang="zh-CN" dirty="0" smtClean="0">
              <a:solidFill>
                <a:schemeClr val="accent2"/>
              </a:solidFill>
              <a:effectLst>
                <a:outerShdw blurRad="38100" dist="38100" dir="2700000" algn="tl">
                  <a:srgbClr val="000000">
                    <a:alpha val="43137"/>
                  </a:srgbClr>
                </a:outerShdw>
              </a:effectLst>
            </a:endParaRPr>
          </a:p>
          <a:p>
            <a:r>
              <a:rPr lang="zh-CN" altLang="en-US" dirty="0" smtClean="0"/>
              <a:t>五、</a:t>
            </a:r>
            <a:r>
              <a:rPr lang="en-US" altLang="zh-CN" dirty="0" err="1" smtClean="0"/>
              <a:t>Golang</a:t>
            </a:r>
            <a:r>
              <a:rPr lang="zh-CN" altLang="en-US" dirty="0" smtClean="0"/>
              <a:t>工具</a:t>
            </a:r>
            <a:endParaRPr lang="en-US" altLang="zh-CN" dirty="0" smtClean="0"/>
          </a:p>
          <a:p>
            <a:r>
              <a:rPr lang="zh-CN" altLang="en-US" dirty="0" smtClean="0"/>
              <a:t>六、</a:t>
            </a:r>
            <a:r>
              <a:rPr lang="en-US" altLang="zh-CN" dirty="0" err="1" smtClean="0"/>
              <a:t>Golang</a:t>
            </a:r>
            <a:r>
              <a:rPr lang="zh-CN" altLang="en-US" dirty="0" smtClean="0"/>
              <a:t>优缺点</a:t>
            </a:r>
            <a:endParaRPr lang="en-US" altLang="zh-CN" dirty="0"/>
          </a:p>
          <a:p>
            <a:r>
              <a:rPr lang="zh-CN" altLang="en-US" dirty="0" smtClean="0"/>
              <a:t>七、附件</a:t>
            </a:r>
            <a:endParaRPr lang="en-US" altLang="zh-CN" dirty="0" smtClean="0"/>
          </a:p>
        </p:txBody>
      </p:sp>
    </p:spTree>
    <p:extLst>
      <p:ext uri="{BB962C8B-B14F-4D97-AF65-F5344CB8AC3E}">
        <p14:creationId xmlns:p14="http://schemas.microsoft.com/office/powerpoint/2010/main" val="3961655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高级特性</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b="1" dirty="0" smtClean="0"/>
              <a:t>Go Language </a:t>
            </a:r>
            <a:r>
              <a:rPr lang="en-US" altLang="zh-CN" b="1" dirty="0"/>
              <a:t>Mechanics On Escape </a:t>
            </a:r>
            <a:r>
              <a:rPr lang="en-US" altLang="zh-CN" b="1" dirty="0" smtClean="0"/>
              <a:t>Analysis</a:t>
            </a:r>
          </a:p>
          <a:p>
            <a:pPr marL="0" indent="0">
              <a:buNone/>
            </a:pPr>
            <a:endParaRPr lang="en-US" altLang="zh-CN" dirty="0" smtClean="0"/>
          </a:p>
          <a:p>
            <a:pPr marL="0" indent="0">
              <a:buNone/>
            </a:pPr>
            <a:r>
              <a:rPr lang="en-US" altLang="zh-CN" sz="2400" dirty="0" smtClean="0"/>
              <a:t>go</a:t>
            </a:r>
            <a:r>
              <a:rPr lang="zh-CN" altLang="en-US" sz="2400" dirty="0"/>
              <a:t>在一定程度消除了堆和栈的区别，因为</a:t>
            </a:r>
            <a:r>
              <a:rPr lang="en-US" altLang="zh-CN" sz="2400" dirty="0"/>
              <a:t>go</a:t>
            </a:r>
            <a:r>
              <a:rPr lang="zh-CN" altLang="en-US" sz="2400" dirty="0"/>
              <a:t>在编译的时候进行逃逸分析，来决定一个对象放栈上还是放堆上，不逃逸的对象放栈</a:t>
            </a:r>
            <a:r>
              <a:rPr lang="zh-CN" altLang="en-US" sz="2400" dirty="0" smtClean="0"/>
              <a:t>上（随栈帧销毁），</a:t>
            </a:r>
            <a:r>
              <a:rPr lang="zh-CN" altLang="en-US" sz="2400" dirty="0"/>
              <a:t>可能逃逸的放堆</a:t>
            </a:r>
            <a:r>
              <a:rPr lang="zh-CN" altLang="en-US" sz="2400" dirty="0" smtClean="0"/>
              <a:t>上（</a:t>
            </a:r>
            <a:r>
              <a:rPr lang="en-US" altLang="zh-CN" sz="2400" dirty="0" smtClean="0"/>
              <a:t>Go GC</a:t>
            </a:r>
            <a:r>
              <a:rPr lang="zh-CN" altLang="en-US" sz="2400" dirty="0" smtClean="0"/>
              <a:t>回收）</a:t>
            </a:r>
            <a:endParaRPr lang="en-US" altLang="zh-CN" sz="2400" dirty="0" smtClean="0"/>
          </a:p>
          <a:p>
            <a:pPr marL="0" indent="0">
              <a:buNone/>
            </a:pPr>
            <a:r>
              <a:rPr lang="zh-CN" altLang="en-US" sz="2400" i="1" dirty="0">
                <a:effectLst>
                  <a:outerShdw blurRad="38100" dist="38100" dir="2700000" algn="tl">
                    <a:srgbClr val="000000">
                      <a:alpha val="43137"/>
                    </a:srgbClr>
                  </a:outerShdw>
                </a:effectLst>
              </a:rPr>
              <a:t>什么时候逃逸，什么时候不</a:t>
            </a:r>
            <a:r>
              <a:rPr lang="zh-CN" altLang="en-US" sz="2400" i="1" dirty="0" smtClean="0">
                <a:effectLst>
                  <a:outerShdw blurRad="38100" dist="38100" dir="2700000" algn="tl">
                    <a:srgbClr val="000000">
                      <a:alpha val="43137"/>
                    </a:srgbClr>
                  </a:outerShdw>
                </a:effectLst>
              </a:rPr>
              <a:t>逃逸？</a:t>
            </a:r>
            <a:endParaRPr lang="en-US" altLang="zh-CN" sz="2400" i="1" dirty="0" smtClean="0">
              <a:effectLst>
                <a:outerShdw blurRad="38100" dist="38100" dir="2700000" algn="tl">
                  <a:srgbClr val="000000">
                    <a:alpha val="43137"/>
                  </a:srgbClr>
                </a:outerShdw>
              </a:effectLst>
            </a:endParaRPr>
          </a:p>
          <a:p>
            <a:pPr marL="0" indent="0">
              <a:buNone/>
            </a:pPr>
            <a:r>
              <a:rPr lang="en-US" altLang="zh-CN" sz="1800" dirty="0"/>
              <a:t>The basic rule is that if a reference to a variable is returned from the function where it is declared, it “escapes” - it can be referenced after the function returns, so it must be heap-allocated.</a:t>
            </a:r>
            <a:endParaRPr lang="en-US" altLang="zh-CN" sz="1600" i="1" dirty="0" smtClean="0">
              <a:effectLst>
                <a:outerShdw blurRad="38100" dist="38100" dir="2700000" algn="tl">
                  <a:srgbClr val="000000">
                    <a:alpha val="43137"/>
                  </a:srgbClr>
                </a:outerShdw>
              </a:effectLst>
            </a:endParaRPr>
          </a:p>
          <a:p>
            <a:pPr marL="0" indent="0">
              <a:buNone/>
            </a:pPr>
            <a:r>
              <a:rPr lang="zh-CN" altLang="en-US" sz="1800" dirty="0" smtClean="0"/>
              <a:t>简单来讲，如果变量可能会被函数以外的程序访问到就会逃逸，分配到</a:t>
            </a:r>
            <a:r>
              <a:rPr lang="en-US" altLang="zh-CN" sz="1800" dirty="0" smtClean="0"/>
              <a:t>heap</a:t>
            </a:r>
            <a:r>
              <a:rPr lang="zh-CN" altLang="en-US" sz="1800" dirty="0" smtClean="0"/>
              <a:t>；否则分配到</a:t>
            </a:r>
            <a:r>
              <a:rPr lang="en-US" altLang="zh-CN" sz="1800" dirty="0" smtClean="0"/>
              <a:t>stack</a:t>
            </a:r>
            <a:endParaRPr lang="en-US" altLang="zh-CN" sz="1800" dirty="0"/>
          </a:p>
          <a:p>
            <a:pPr marL="0" indent="0">
              <a:buNone/>
            </a:pPr>
            <a:r>
              <a:rPr lang="zh-CN" altLang="en-US" sz="2400" i="1" dirty="0" smtClean="0">
                <a:effectLst>
                  <a:outerShdw blurRad="38100" dist="38100" dir="2700000" algn="tl">
                    <a:srgbClr val="000000">
                      <a:alpha val="43137"/>
                    </a:srgbClr>
                  </a:outerShdw>
                </a:effectLst>
              </a:rPr>
              <a:t>逃逸分析参数</a:t>
            </a:r>
            <a:endParaRPr lang="zh-CN" altLang="en-US" sz="2400" i="1" dirty="0">
              <a:effectLst>
                <a:outerShdw blurRad="38100" dist="38100" dir="2700000" algn="tl">
                  <a:srgbClr val="000000">
                    <a:alpha val="43137"/>
                  </a:srgbClr>
                </a:outerShdw>
              </a:effectLst>
            </a:endParaRPr>
          </a:p>
          <a:p>
            <a:pPr marL="0" indent="0">
              <a:buNone/>
            </a:pPr>
            <a:r>
              <a:rPr lang="en-US" altLang="zh-CN" sz="1800" dirty="0"/>
              <a:t>we can run the compiler with </a:t>
            </a:r>
            <a:r>
              <a:rPr lang="en-US" altLang="zh-CN" sz="1800" i="1" dirty="0">
                <a:effectLst>
                  <a:outerShdw blurRad="38100" dist="38100" dir="2700000" algn="tl">
                    <a:srgbClr val="000000">
                      <a:alpha val="43137"/>
                    </a:srgbClr>
                  </a:outerShdw>
                </a:effectLst>
              </a:rPr>
              <a:t>-</a:t>
            </a:r>
            <a:r>
              <a:rPr lang="en-US" altLang="zh-CN" sz="1800" i="1" dirty="0" err="1">
                <a:effectLst>
                  <a:outerShdw blurRad="38100" dist="38100" dir="2700000" algn="tl">
                    <a:srgbClr val="000000">
                      <a:alpha val="43137"/>
                    </a:srgbClr>
                  </a:outerShdw>
                </a:effectLst>
              </a:rPr>
              <a:t>gcflags</a:t>
            </a:r>
            <a:r>
              <a:rPr lang="en-US" altLang="zh-CN" sz="1800" i="1" dirty="0">
                <a:effectLst>
                  <a:outerShdw blurRad="38100" dist="38100" dir="2700000" algn="tl">
                    <a:srgbClr val="000000">
                      <a:alpha val="43137"/>
                    </a:srgbClr>
                  </a:outerShdw>
                </a:effectLst>
              </a:rPr>
              <a:t> '-m'</a:t>
            </a:r>
            <a:r>
              <a:rPr lang="en-US" altLang="zh-CN" sz="1800" dirty="0"/>
              <a:t>, which will print verbose escape analysis </a:t>
            </a:r>
            <a:r>
              <a:rPr lang="en-US" altLang="zh-CN" sz="1800" dirty="0" smtClean="0"/>
              <a:t>information</a:t>
            </a:r>
            <a:endParaRPr lang="en-US" altLang="zh-CN" sz="2400" dirty="0" smtClean="0"/>
          </a:p>
          <a:p>
            <a:pPr marL="0" indent="0">
              <a:buNone/>
            </a:pPr>
            <a:endParaRPr lang="en-US" altLang="zh-CN" dirty="0" smtClean="0"/>
          </a:p>
          <a:p>
            <a:pPr marL="0" indent="0">
              <a:buNone/>
            </a:pPr>
            <a:endParaRPr lang="en-US" altLang="zh-CN" b="1" dirty="0"/>
          </a:p>
        </p:txBody>
      </p:sp>
    </p:spTree>
    <p:extLst>
      <p:ext uri="{BB962C8B-B14F-4D97-AF65-F5344CB8AC3E}">
        <p14:creationId xmlns:p14="http://schemas.microsoft.com/office/powerpoint/2010/main" val="2729326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高级特性</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Go Language </a:t>
            </a:r>
            <a:r>
              <a:rPr lang="en-US" altLang="zh-CN" dirty="0"/>
              <a:t>Mechanics On Escape </a:t>
            </a:r>
            <a:r>
              <a:rPr lang="en-US" altLang="zh-CN" dirty="0" smtClean="0"/>
              <a:t>Analysis</a:t>
            </a:r>
          </a:p>
          <a:p>
            <a:pPr marL="0" indent="0">
              <a:buNone/>
            </a:pPr>
            <a:endParaRPr lang="en-US" altLang="zh-CN" dirty="0" smtClean="0"/>
          </a:p>
          <a:p>
            <a:pPr marL="0" indent="0">
              <a:buNone/>
            </a:pPr>
            <a:r>
              <a:rPr lang="zh-CN" altLang="en-US" dirty="0" smtClean="0"/>
              <a:t>            </a:t>
            </a:r>
            <a:r>
              <a:rPr lang="en-US" altLang="zh-CN" dirty="0" smtClean="0"/>
              <a:t>No Escape</a:t>
            </a:r>
            <a:r>
              <a:rPr lang="zh-CN" altLang="en-US" dirty="0" smtClean="0"/>
              <a:t>                                                    </a:t>
            </a:r>
            <a:r>
              <a:rPr lang="en-US" altLang="zh-CN" dirty="0" smtClean="0"/>
              <a:t>Escape</a:t>
            </a: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p:txBody>
      </p:sp>
      <p:pic>
        <p:nvPicPr>
          <p:cNvPr id="6" name="图片 5"/>
          <p:cNvPicPr>
            <a:picLocks noChangeAspect="1"/>
          </p:cNvPicPr>
          <p:nvPr/>
        </p:nvPicPr>
        <p:blipFill>
          <a:blip r:embed="rId2"/>
          <a:stretch>
            <a:fillRect/>
          </a:stretch>
        </p:blipFill>
        <p:spPr>
          <a:xfrm>
            <a:off x="6859652" y="3484595"/>
            <a:ext cx="4570348" cy="2421681"/>
          </a:xfrm>
          <a:prstGeom prst="rect">
            <a:avLst/>
          </a:prstGeom>
        </p:spPr>
      </p:pic>
      <p:pic>
        <p:nvPicPr>
          <p:cNvPr id="7" name="图片 6"/>
          <p:cNvPicPr>
            <a:picLocks noChangeAspect="1"/>
          </p:cNvPicPr>
          <p:nvPr/>
        </p:nvPicPr>
        <p:blipFill>
          <a:blip r:embed="rId3"/>
          <a:stretch>
            <a:fillRect/>
          </a:stretch>
        </p:blipFill>
        <p:spPr>
          <a:xfrm>
            <a:off x="1125894" y="3484595"/>
            <a:ext cx="4483748" cy="2421681"/>
          </a:xfrm>
          <a:prstGeom prst="rect">
            <a:avLst/>
          </a:prstGeom>
        </p:spPr>
      </p:pic>
    </p:spTree>
    <p:extLst>
      <p:ext uri="{BB962C8B-B14F-4D97-AF65-F5344CB8AC3E}">
        <p14:creationId xmlns:p14="http://schemas.microsoft.com/office/powerpoint/2010/main" val="3786924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高级特性</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b="1" dirty="0" err="1" smtClean="0"/>
              <a:t>Golang</a:t>
            </a:r>
            <a:r>
              <a:rPr lang="zh-CN" altLang="en-US" b="1" dirty="0"/>
              <a:t> </a:t>
            </a:r>
            <a:r>
              <a:rPr lang="en-US" altLang="zh-CN" b="1" dirty="0"/>
              <a:t>Garbage </a:t>
            </a:r>
            <a:r>
              <a:rPr lang="en-US" altLang="zh-CN" b="1" dirty="0" smtClean="0"/>
              <a:t>collection</a:t>
            </a:r>
          </a:p>
          <a:p>
            <a:pPr marL="0" indent="0">
              <a:buNone/>
            </a:pPr>
            <a:r>
              <a:rPr lang="zh-CN" altLang="en-US" sz="2600" dirty="0" smtClean="0"/>
              <a:t>内存管理是程序员开发应用的一大难题。传统的系统级编程语言（主要指</a:t>
            </a:r>
            <a:r>
              <a:rPr lang="en-US" altLang="zh-CN" sz="2600" dirty="0" smtClean="0"/>
              <a:t>C/C++</a:t>
            </a:r>
            <a:r>
              <a:rPr lang="zh-CN" altLang="en-US" sz="2600" dirty="0" smtClean="0"/>
              <a:t>）中，</a:t>
            </a:r>
            <a:endParaRPr lang="en-US" altLang="zh-CN" sz="2600" dirty="0" smtClean="0"/>
          </a:p>
          <a:p>
            <a:pPr marL="0" indent="0">
              <a:buNone/>
            </a:pPr>
            <a:r>
              <a:rPr lang="zh-CN" altLang="en-US" sz="2600" dirty="0" smtClean="0"/>
              <a:t>程序员必须对内存小心的进行管理操作，控制内存的申请及释放。稍有不慎，就可能产生内</a:t>
            </a:r>
            <a:endParaRPr lang="en-US" altLang="zh-CN" sz="2600" dirty="0" smtClean="0"/>
          </a:p>
          <a:p>
            <a:pPr marL="0" indent="0">
              <a:buNone/>
            </a:pPr>
            <a:r>
              <a:rPr lang="zh-CN" altLang="en-US" sz="2600" dirty="0" smtClean="0"/>
              <a:t>存泄露问题，这种问题不易发现并且难以定位，一直成为困扰开发者的噩梦。</a:t>
            </a:r>
            <a:endParaRPr lang="en-US" altLang="zh-CN" sz="2600" dirty="0" smtClean="0"/>
          </a:p>
          <a:p>
            <a:pPr marL="0" indent="0">
              <a:buNone/>
            </a:pPr>
            <a:endParaRPr lang="en-US" altLang="zh-CN" sz="2600" dirty="0" smtClean="0"/>
          </a:p>
          <a:p>
            <a:pPr marL="0" indent="0">
              <a:buNone/>
            </a:pPr>
            <a:r>
              <a:rPr lang="zh-CN" altLang="en-US" sz="2600" dirty="0" smtClean="0"/>
              <a:t>如何解决这个头疼的问题呢？过去一般采用两种办法：</a:t>
            </a:r>
          </a:p>
          <a:p>
            <a:pPr lvl="1"/>
            <a:r>
              <a:rPr lang="zh-CN" altLang="en-US" sz="2500" dirty="0" smtClean="0"/>
              <a:t>内存泄露检测工具。这种工具的原理一般是静态代码扫描，通过扫描程序检测可能出现内存泄露</a:t>
            </a:r>
            <a:endParaRPr lang="en-US" altLang="zh-CN" sz="2500" dirty="0" smtClean="0"/>
          </a:p>
          <a:p>
            <a:pPr marL="457200" lvl="1" indent="0">
              <a:buNone/>
            </a:pPr>
            <a:r>
              <a:rPr lang="en-US" altLang="zh-CN" sz="2500" dirty="0"/>
              <a:t> </a:t>
            </a:r>
            <a:r>
              <a:rPr lang="en-US" altLang="zh-CN" sz="2500" dirty="0" smtClean="0"/>
              <a:t>   </a:t>
            </a:r>
            <a:r>
              <a:rPr lang="zh-CN" altLang="en-US" sz="2500" dirty="0" smtClean="0"/>
              <a:t>的代码段。然而检测工具难免有疏漏和不足，只能起到辅助作用。</a:t>
            </a:r>
          </a:p>
          <a:p>
            <a:pPr lvl="1"/>
            <a:r>
              <a:rPr lang="zh-CN" altLang="en-US" sz="2500" dirty="0" smtClean="0"/>
              <a:t>智能指针。这是 </a:t>
            </a:r>
            <a:r>
              <a:rPr lang="en-US" altLang="zh-CN" sz="2500" dirty="0" err="1" smtClean="0"/>
              <a:t>c++</a:t>
            </a:r>
            <a:r>
              <a:rPr lang="en-US" altLang="zh-CN" sz="2500" dirty="0" smtClean="0"/>
              <a:t> </a:t>
            </a:r>
            <a:r>
              <a:rPr lang="zh-CN" altLang="en-US" sz="2500" dirty="0" smtClean="0"/>
              <a:t>中引入的自动内存管理方法，通过拥有自动内存管理功能的指针对象来引</a:t>
            </a:r>
            <a:endParaRPr lang="en-US" altLang="zh-CN" sz="2500" dirty="0" smtClean="0"/>
          </a:p>
          <a:p>
            <a:pPr marL="457200" lvl="1" indent="0">
              <a:buNone/>
            </a:pPr>
            <a:r>
              <a:rPr lang="zh-CN" altLang="en-US" sz="2500" dirty="0" smtClean="0"/>
              <a:t>    用对象，是程序员不用太关注内存的释放，而达到内存自动释放的目的。这种方法是采用最广泛的做法</a:t>
            </a:r>
            <a:endParaRPr lang="en-US" altLang="zh-CN" sz="2500" dirty="0" smtClean="0"/>
          </a:p>
          <a:p>
            <a:pPr marL="457200" lvl="1" indent="0">
              <a:buNone/>
            </a:pPr>
            <a:r>
              <a:rPr lang="en-US" altLang="zh-CN" sz="2500" dirty="0"/>
              <a:t> </a:t>
            </a:r>
            <a:r>
              <a:rPr lang="en-US" altLang="zh-CN" sz="2500" dirty="0" smtClean="0"/>
              <a:t>   </a:t>
            </a:r>
            <a:r>
              <a:rPr lang="zh-CN" altLang="en-US" sz="2500" dirty="0" smtClean="0"/>
              <a:t>但是对程序员有一定的学习成本（并非语言层面的原生支持），而且一旦有忘记使用的场景依然无法</a:t>
            </a:r>
            <a:endParaRPr lang="en-US" altLang="zh-CN" sz="2500" dirty="0" smtClean="0"/>
          </a:p>
          <a:p>
            <a:pPr marL="457200" lvl="1" indent="0">
              <a:buNone/>
            </a:pPr>
            <a:r>
              <a:rPr lang="en-US" altLang="zh-CN" sz="2500" dirty="0"/>
              <a:t> </a:t>
            </a:r>
            <a:r>
              <a:rPr lang="en-US" altLang="zh-CN" sz="2500" dirty="0" smtClean="0"/>
              <a:t>   </a:t>
            </a:r>
            <a:r>
              <a:rPr lang="zh-CN" altLang="en-US" sz="2500" dirty="0" smtClean="0"/>
              <a:t>避免内存泄露。</a:t>
            </a:r>
            <a:endParaRPr lang="en-US" altLang="zh-CN" sz="2500" dirty="0" smtClean="0"/>
          </a:p>
          <a:p>
            <a:pPr marL="457200" lvl="1" indent="0">
              <a:buNone/>
            </a:pPr>
            <a:endParaRPr lang="en-US" altLang="zh-CN" sz="2900" dirty="0" smtClean="0"/>
          </a:p>
          <a:p>
            <a:pPr marL="0" indent="0">
              <a:buNone/>
            </a:pPr>
            <a:r>
              <a:rPr lang="zh-CN" altLang="en-US" sz="2600" dirty="0" smtClean="0"/>
              <a:t>为了解决这个问题，后来开发出来的几乎所有新语言（</a:t>
            </a:r>
            <a:r>
              <a:rPr lang="en-US" altLang="zh-CN" sz="2600" dirty="0" smtClean="0"/>
              <a:t>java</a:t>
            </a:r>
            <a:r>
              <a:rPr lang="zh-CN" altLang="en-US" sz="2600" dirty="0" smtClean="0"/>
              <a:t>，</a:t>
            </a:r>
            <a:r>
              <a:rPr lang="en-US" altLang="zh-CN" sz="2600" dirty="0" smtClean="0"/>
              <a:t>python</a:t>
            </a:r>
            <a:r>
              <a:rPr lang="zh-CN" altLang="en-US" sz="2600" dirty="0" smtClean="0"/>
              <a:t>，</a:t>
            </a:r>
            <a:r>
              <a:rPr lang="en-US" altLang="zh-CN" sz="2600" dirty="0" err="1" smtClean="0"/>
              <a:t>php</a:t>
            </a:r>
            <a:r>
              <a:rPr lang="zh-CN" altLang="en-US" sz="2600" dirty="0" smtClean="0"/>
              <a:t>等等）都引入了语</a:t>
            </a:r>
            <a:endParaRPr lang="en-US" altLang="zh-CN" sz="2600" dirty="0" smtClean="0"/>
          </a:p>
          <a:p>
            <a:pPr marL="0" indent="0">
              <a:buNone/>
            </a:pPr>
            <a:r>
              <a:rPr lang="zh-CN" altLang="en-US" sz="2600" dirty="0" smtClean="0"/>
              <a:t>言层面的自动内存管理 </a:t>
            </a:r>
            <a:r>
              <a:rPr lang="en-US" altLang="zh-CN" sz="2600" dirty="0" smtClean="0"/>
              <a:t>– </a:t>
            </a:r>
            <a:r>
              <a:rPr lang="zh-CN" altLang="en-US" sz="2600" dirty="0" smtClean="0"/>
              <a:t>也就是语言的使用者只用关注内存的申请而不必关心内存的释放，内存释放由</a:t>
            </a:r>
            <a:endParaRPr lang="en-US" altLang="zh-CN" sz="2600" dirty="0" smtClean="0"/>
          </a:p>
          <a:p>
            <a:pPr marL="0" indent="0">
              <a:buNone/>
            </a:pPr>
            <a:r>
              <a:rPr lang="zh-CN" altLang="en-US" sz="2600" dirty="0" smtClean="0"/>
              <a:t>虚拟机（</a:t>
            </a:r>
            <a:r>
              <a:rPr lang="en-US" altLang="zh-CN" sz="2600" dirty="0" smtClean="0"/>
              <a:t>virtual machine</a:t>
            </a:r>
            <a:r>
              <a:rPr lang="zh-CN" altLang="en-US" sz="2600" dirty="0" smtClean="0"/>
              <a:t>）或运行时（</a:t>
            </a:r>
            <a:r>
              <a:rPr lang="en-US" altLang="zh-CN" sz="2600" dirty="0" smtClean="0"/>
              <a:t>runtime</a:t>
            </a:r>
            <a:r>
              <a:rPr lang="zh-CN" altLang="en-US" sz="2600" dirty="0" smtClean="0"/>
              <a:t>）来自动进行管理。而这种对不再使用的内存资源进行自</a:t>
            </a:r>
            <a:endParaRPr lang="en-US" altLang="zh-CN" sz="2600" dirty="0" smtClean="0"/>
          </a:p>
          <a:p>
            <a:pPr marL="0" indent="0">
              <a:buNone/>
            </a:pPr>
            <a:r>
              <a:rPr lang="zh-CN" altLang="en-US" sz="2600" dirty="0" smtClean="0"/>
              <a:t>动回收的行为就被称为垃圾回收</a:t>
            </a:r>
          </a:p>
          <a:p>
            <a:pPr marL="0" indent="0">
              <a:buNone/>
            </a:pPr>
            <a:endParaRPr lang="en-US" altLang="zh-CN" dirty="0" smtClean="0"/>
          </a:p>
          <a:p>
            <a:pPr marL="0" indent="0">
              <a:buNone/>
            </a:pPr>
            <a:endParaRPr lang="en-US" altLang="zh-CN" dirty="0" smtClean="0"/>
          </a:p>
          <a:p>
            <a:pPr marL="0" indent="0">
              <a:buNone/>
            </a:pPr>
            <a:endParaRPr lang="zh-CN" altLang="en-US" b="1" dirty="0"/>
          </a:p>
        </p:txBody>
      </p:sp>
    </p:spTree>
    <p:extLst>
      <p:ext uri="{BB962C8B-B14F-4D97-AF65-F5344CB8AC3E}">
        <p14:creationId xmlns:p14="http://schemas.microsoft.com/office/powerpoint/2010/main" val="3523687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高级特性</a:t>
            </a:r>
            <a:endParaRPr lang="zh-CN" altLang="en-US" dirty="0"/>
          </a:p>
        </p:txBody>
      </p:sp>
      <p:sp>
        <p:nvSpPr>
          <p:cNvPr id="3" name="内容占位符 2"/>
          <p:cNvSpPr>
            <a:spLocks noGrp="1"/>
          </p:cNvSpPr>
          <p:nvPr>
            <p:ph idx="1"/>
          </p:nvPr>
        </p:nvSpPr>
        <p:spPr>
          <a:xfrm>
            <a:off x="838200" y="1576872"/>
            <a:ext cx="10515600" cy="5374434"/>
          </a:xfrm>
        </p:spPr>
        <p:txBody>
          <a:bodyPr>
            <a:noAutofit/>
          </a:bodyPr>
          <a:lstStyle/>
          <a:p>
            <a:pPr marL="0" indent="0">
              <a:buNone/>
            </a:pPr>
            <a:r>
              <a:rPr lang="en-US" altLang="zh-CN" sz="1100" b="1" dirty="0" err="1" smtClean="0"/>
              <a:t>Golang</a:t>
            </a:r>
            <a:r>
              <a:rPr lang="zh-CN" altLang="en-US" sz="1100" b="1" dirty="0" smtClean="0"/>
              <a:t> </a:t>
            </a:r>
            <a:r>
              <a:rPr lang="en-US" altLang="zh-CN" sz="1100" b="1" dirty="0" smtClean="0"/>
              <a:t>Garbage collection</a:t>
            </a:r>
            <a:r>
              <a:rPr lang="zh-CN" altLang="en-US" sz="1100" b="1" dirty="0"/>
              <a:t>（常见的垃圾回收方法</a:t>
            </a:r>
            <a:r>
              <a:rPr lang="zh-CN" altLang="en-US" sz="1100" b="1" dirty="0" smtClean="0"/>
              <a:t>）</a:t>
            </a:r>
            <a:endParaRPr lang="en-US" altLang="zh-CN" sz="1100" b="1" dirty="0" smtClean="0"/>
          </a:p>
          <a:p>
            <a:pPr marL="0" indent="0">
              <a:buNone/>
            </a:pPr>
            <a:endParaRPr lang="en-US" altLang="zh-CN" sz="1100" b="1" dirty="0" smtClean="0"/>
          </a:p>
          <a:p>
            <a:pPr marL="0" indent="0">
              <a:buNone/>
            </a:pPr>
            <a:r>
              <a:rPr lang="zh-CN" altLang="en-US" sz="1100" b="1" dirty="0" smtClean="0"/>
              <a:t>一、引用</a:t>
            </a:r>
            <a:r>
              <a:rPr lang="zh-CN" altLang="en-US" sz="1100" b="1" dirty="0"/>
              <a:t>计数（</a:t>
            </a:r>
            <a:r>
              <a:rPr lang="en-US" altLang="zh-CN" sz="1100" b="1" dirty="0"/>
              <a:t>reference counting</a:t>
            </a:r>
            <a:r>
              <a:rPr lang="zh-CN" altLang="en-US" sz="1100" b="1" dirty="0"/>
              <a:t>）</a:t>
            </a:r>
          </a:p>
          <a:p>
            <a:pPr marL="0" indent="0">
              <a:buNone/>
            </a:pPr>
            <a:r>
              <a:rPr lang="zh-CN" altLang="en-US" sz="1100" dirty="0" smtClean="0"/>
              <a:t>这</a:t>
            </a:r>
            <a:r>
              <a:rPr lang="zh-CN" altLang="en-US" sz="1100" dirty="0"/>
              <a:t>是最简单的一种垃圾回收算法，</a:t>
            </a:r>
            <a:r>
              <a:rPr lang="zh-CN" altLang="en-US" sz="1100" dirty="0" smtClean="0"/>
              <a:t>和智能</a:t>
            </a:r>
            <a:r>
              <a:rPr lang="zh-CN" altLang="en-US" sz="1100" dirty="0"/>
              <a:t>指针异曲同工。对每个对象维护一个引用计数，当引用该对象的对象被销毁或更新时被</a:t>
            </a:r>
            <a:r>
              <a:rPr lang="zh-CN" altLang="en-US" sz="1100" dirty="0" smtClean="0"/>
              <a:t>引用</a:t>
            </a:r>
            <a:r>
              <a:rPr lang="zh-CN" altLang="en-US" sz="1100" dirty="0"/>
              <a:t>对象的引用计数自动减一，当被</a:t>
            </a:r>
            <a:r>
              <a:rPr lang="zh-CN" altLang="en-US" sz="1100" dirty="0" smtClean="0"/>
              <a:t>引</a:t>
            </a:r>
            <a:endParaRPr lang="en-US" altLang="zh-CN" sz="1100" dirty="0" smtClean="0"/>
          </a:p>
          <a:p>
            <a:pPr marL="0" indent="0">
              <a:buNone/>
            </a:pPr>
            <a:r>
              <a:rPr lang="zh-CN" altLang="en-US" sz="1100" dirty="0" smtClean="0"/>
              <a:t>用</a:t>
            </a:r>
            <a:r>
              <a:rPr lang="zh-CN" altLang="en-US" sz="1100" dirty="0"/>
              <a:t>对象被创建或被赋值给其他对象时引用计数自动加一。当引用计数为</a:t>
            </a:r>
            <a:r>
              <a:rPr lang="en-US" altLang="zh-CN" sz="1100" dirty="0"/>
              <a:t>0</a:t>
            </a:r>
            <a:r>
              <a:rPr lang="zh-CN" altLang="en-US" sz="1100" dirty="0"/>
              <a:t>时则立即回收</a:t>
            </a:r>
            <a:r>
              <a:rPr lang="zh-CN" altLang="en-US" sz="1100" dirty="0" smtClean="0"/>
              <a:t>对象。这种</a:t>
            </a:r>
            <a:r>
              <a:rPr lang="zh-CN" altLang="en-US" sz="1100" dirty="0"/>
              <a:t>方法的优点是实现简单，并且内存的回收很及时。这种算法在内存</a:t>
            </a:r>
            <a:r>
              <a:rPr lang="zh-CN" altLang="en-US" sz="1100" dirty="0" smtClean="0"/>
              <a:t>比较</a:t>
            </a:r>
            <a:endParaRPr lang="en-US" altLang="zh-CN" sz="1100" dirty="0" smtClean="0"/>
          </a:p>
          <a:p>
            <a:pPr marL="0" indent="0">
              <a:buNone/>
            </a:pPr>
            <a:r>
              <a:rPr lang="zh-CN" altLang="en-US" sz="1100" dirty="0" smtClean="0"/>
              <a:t>紧张</a:t>
            </a:r>
            <a:r>
              <a:rPr lang="zh-CN" altLang="en-US" sz="1100" dirty="0"/>
              <a:t>和实时性比较高的系统中使用的比较广泛，如</a:t>
            </a:r>
            <a:r>
              <a:rPr lang="en-US" altLang="zh-CN" sz="1100" dirty="0" err="1"/>
              <a:t>ios</a:t>
            </a:r>
            <a:r>
              <a:rPr lang="en-US" altLang="zh-CN" sz="1100" dirty="0"/>
              <a:t> cocoa</a:t>
            </a:r>
            <a:r>
              <a:rPr lang="zh-CN" altLang="en-US" sz="1100" dirty="0"/>
              <a:t>框架，</a:t>
            </a:r>
            <a:r>
              <a:rPr lang="en-US" altLang="zh-CN" sz="1100" dirty="0" err="1"/>
              <a:t>php</a:t>
            </a:r>
            <a:r>
              <a:rPr lang="zh-CN" altLang="en-US" sz="1100" dirty="0"/>
              <a:t>，</a:t>
            </a:r>
            <a:r>
              <a:rPr lang="en-US" altLang="zh-CN" sz="1100" dirty="0"/>
              <a:t>python</a:t>
            </a:r>
            <a:r>
              <a:rPr lang="zh-CN" altLang="en-US" sz="1100" dirty="0"/>
              <a:t>等</a:t>
            </a:r>
            <a:r>
              <a:rPr lang="zh-CN" altLang="en-US" sz="1100" dirty="0" smtClean="0"/>
              <a:t>。简单引用</a:t>
            </a:r>
            <a:r>
              <a:rPr lang="zh-CN" altLang="en-US" sz="1100" dirty="0"/>
              <a:t>计数算法也有明显的缺点：</a:t>
            </a:r>
          </a:p>
          <a:p>
            <a:r>
              <a:rPr lang="zh-CN" altLang="en-US" sz="1100" dirty="0"/>
              <a:t>频繁更新引用计数降低了性能。一种简单的解决方法就是编译器将相邻的引用计数更新操作合并到一次更新；还有一种方法是针对频繁发生的临时变量引用不进行</a:t>
            </a:r>
            <a:r>
              <a:rPr lang="zh-CN" altLang="en-US" sz="1100" dirty="0" smtClean="0"/>
              <a:t>计</a:t>
            </a:r>
            <a:r>
              <a:rPr lang="en-US" altLang="zh-CN" sz="1100" dirty="0" smtClean="0"/>
              <a:t>      </a:t>
            </a:r>
            <a:r>
              <a:rPr lang="zh-CN" altLang="en-US" sz="1100" dirty="0" smtClean="0"/>
              <a:t>数</a:t>
            </a:r>
            <a:r>
              <a:rPr lang="zh-CN" altLang="en-US" sz="1100" dirty="0"/>
              <a:t>，而是在引用达到</a:t>
            </a:r>
            <a:r>
              <a:rPr lang="en-US" altLang="zh-CN" sz="1100" dirty="0"/>
              <a:t>0</a:t>
            </a:r>
            <a:r>
              <a:rPr lang="zh-CN" altLang="en-US" sz="1100" dirty="0"/>
              <a:t>时通过扫描堆栈确认是否还有临时对象引用而决定是否</a:t>
            </a:r>
            <a:r>
              <a:rPr lang="zh-CN" altLang="en-US" sz="1100" dirty="0" smtClean="0"/>
              <a:t>释放等。</a:t>
            </a:r>
            <a:endParaRPr lang="zh-CN" altLang="en-US" sz="1100" dirty="0"/>
          </a:p>
          <a:p>
            <a:r>
              <a:rPr lang="zh-CN" altLang="en-US" sz="1100" dirty="0"/>
              <a:t>循环引用问题。当对象间发生循环引用时引用链中的对象都无法得到释放。最明显的解决办法是避免产生循环引用，如</a:t>
            </a:r>
            <a:r>
              <a:rPr lang="en-US" altLang="zh-CN" sz="1100" dirty="0"/>
              <a:t>cocoa</a:t>
            </a:r>
            <a:r>
              <a:rPr lang="zh-CN" altLang="en-US" sz="1100" dirty="0"/>
              <a:t>引入了</a:t>
            </a:r>
            <a:r>
              <a:rPr lang="en-US" altLang="zh-CN" sz="1100" dirty="0"/>
              <a:t>strong</a:t>
            </a:r>
            <a:r>
              <a:rPr lang="zh-CN" altLang="en-US" sz="1100" dirty="0"/>
              <a:t>指针和</a:t>
            </a:r>
            <a:r>
              <a:rPr lang="en-US" altLang="zh-CN" sz="1100" dirty="0"/>
              <a:t>weak</a:t>
            </a:r>
            <a:r>
              <a:rPr lang="zh-CN" altLang="en-US" sz="1100" dirty="0"/>
              <a:t>指针两种</a:t>
            </a:r>
            <a:r>
              <a:rPr lang="zh-CN" altLang="en-US" sz="1100" dirty="0" smtClean="0"/>
              <a:t>指针</a:t>
            </a:r>
            <a:r>
              <a:rPr lang="en-US" altLang="zh-CN" sz="1100" dirty="0" smtClean="0"/>
              <a:t>      </a:t>
            </a:r>
            <a:r>
              <a:rPr lang="zh-CN" altLang="en-US" sz="1100" dirty="0" smtClean="0"/>
              <a:t>类型</a:t>
            </a:r>
            <a:r>
              <a:rPr lang="zh-CN" altLang="en-US" sz="1100" dirty="0"/>
              <a:t>。或者系统检测循环引用并主动打破循环链。当然这也增加了垃圾回收的复杂度。</a:t>
            </a:r>
          </a:p>
          <a:p>
            <a:pPr marL="0" indent="0">
              <a:buNone/>
            </a:pPr>
            <a:r>
              <a:rPr lang="zh-CN" altLang="en-US" sz="1100" b="1" dirty="0" smtClean="0">
                <a:solidFill>
                  <a:srgbClr val="FF0000"/>
                </a:solidFill>
              </a:rPr>
              <a:t>二、标记</a:t>
            </a:r>
            <a:r>
              <a:rPr lang="en-US" altLang="zh-CN" sz="1100" b="1" dirty="0">
                <a:solidFill>
                  <a:srgbClr val="FF0000"/>
                </a:solidFill>
              </a:rPr>
              <a:t>-</a:t>
            </a:r>
            <a:r>
              <a:rPr lang="zh-CN" altLang="en-US" sz="1100" b="1" dirty="0">
                <a:solidFill>
                  <a:srgbClr val="FF0000"/>
                </a:solidFill>
              </a:rPr>
              <a:t>清除（</a:t>
            </a:r>
            <a:r>
              <a:rPr lang="en-US" altLang="zh-CN" sz="1100" b="1" dirty="0">
                <a:solidFill>
                  <a:srgbClr val="FF0000"/>
                </a:solidFill>
              </a:rPr>
              <a:t>mark and sweep</a:t>
            </a:r>
            <a:r>
              <a:rPr lang="zh-CN" altLang="en-US" sz="1100" b="1" dirty="0">
                <a:solidFill>
                  <a:srgbClr val="FF0000"/>
                </a:solidFill>
              </a:rPr>
              <a:t>）</a:t>
            </a:r>
          </a:p>
          <a:p>
            <a:pPr marL="0" indent="0">
              <a:buNone/>
            </a:pPr>
            <a:r>
              <a:rPr lang="zh-CN" altLang="en-US" sz="1100" dirty="0"/>
              <a:t>该方法分为两步，标记从根变量开始</a:t>
            </a:r>
            <a:r>
              <a:rPr lang="zh-CN" altLang="en-US" sz="1100" dirty="0" smtClean="0"/>
              <a:t>迭代遍历</a:t>
            </a:r>
            <a:r>
              <a:rPr lang="zh-CN" altLang="en-US" sz="1100" dirty="0"/>
              <a:t>所有被引用的对象，对能够通过应用遍历访问到的对象</a:t>
            </a:r>
            <a:r>
              <a:rPr lang="zh-CN" altLang="en-US" sz="1100" dirty="0" smtClean="0"/>
              <a:t>都标记</a:t>
            </a:r>
            <a:r>
              <a:rPr lang="zh-CN" altLang="en-US" sz="1100" dirty="0"/>
              <a:t>为“被引用”；标记完成后进行清除操作，对没有标记</a:t>
            </a:r>
            <a:r>
              <a:rPr lang="zh-CN" altLang="en-US" sz="1100" dirty="0" smtClean="0"/>
              <a:t>过</a:t>
            </a:r>
            <a:endParaRPr lang="en-US" altLang="zh-CN" sz="1100" dirty="0" smtClean="0"/>
          </a:p>
          <a:p>
            <a:pPr marL="0" indent="0">
              <a:buNone/>
            </a:pPr>
            <a:r>
              <a:rPr lang="zh-CN" altLang="en-US" sz="1100" dirty="0" smtClean="0"/>
              <a:t>的</a:t>
            </a:r>
            <a:r>
              <a:rPr lang="zh-CN" altLang="en-US" sz="1100" dirty="0"/>
              <a:t>内存进行回收（回收同时可能伴有碎片整理操作）。这种方法解决了引用计数的不足，但是也有比较明显的问题：每次启动垃圾回收都会暂停当前所有的正常代码</a:t>
            </a:r>
            <a:r>
              <a:rPr lang="zh-CN" altLang="en-US" sz="1100" dirty="0" smtClean="0"/>
              <a:t>执</a:t>
            </a:r>
            <a:endParaRPr lang="en-US" altLang="zh-CN" sz="1100" dirty="0" smtClean="0"/>
          </a:p>
          <a:p>
            <a:pPr marL="0" indent="0">
              <a:buNone/>
            </a:pPr>
            <a:r>
              <a:rPr lang="zh-CN" altLang="en-US" sz="1100" dirty="0" smtClean="0"/>
              <a:t>行</a:t>
            </a:r>
            <a:r>
              <a:rPr lang="zh-CN" altLang="en-US" sz="1100" dirty="0"/>
              <a:t>，</a:t>
            </a:r>
            <a:r>
              <a:rPr lang="zh-CN" altLang="en-US" sz="1100" dirty="0" smtClean="0"/>
              <a:t>回收使系统响应</a:t>
            </a:r>
            <a:r>
              <a:rPr lang="zh-CN" altLang="en-US" sz="1100" dirty="0"/>
              <a:t>能力大大降低！当然后续也出现了很多</a:t>
            </a:r>
            <a:r>
              <a:rPr lang="en-US" altLang="zh-CN" sz="1100" dirty="0" err="1"/>
              <a:t>mark&amp;sweep</a:t>
            </a:r>
            <a:r>
              <a:rPr lang="zh-CN" altLang="en-US" sz="1100" dirty="0"/>
              <a:t>算法的变种（如三色标记法）优化了这个</a:t>
            </a:r>
            <a:r>
              <a:rPr lang="zh-CN" altLang="en-US" sz="1100" dirty="0" smtClean="0"/>
              <a:t>问题</a:t>
            </a:r>
            <a:endParaRPr lang="zh-CN" altLang="en-US" sz="1100" dirty="0"/>
          </a:p>
          <a:p>
            <a:pPr marL="0" indent="0">
              <a:buNone/>
            </a:pPr>
            <a:r>
              <a:rPr lang="zh-CN" altLang="en-US" sz="1100" b="1" dirty="0" smtClean="0"/>
              <a:t>三、分</a:t>
            </a:r>
            <a:r>
              <a:rPr lang="zh-CN" altLang="en-US" sz="1100" b="1" dirty="0"/>
              <a:t>代收集（</a:t>
            </a:r>
            <a:r>
              <a:rPr lang="en-US" altLang="zh-CN" sz="1100" b="1" dirty="0"/>
              <a:t>generation</a:t>
            </a:r>
            <a:r>
              <a:rPr lang="zh-CN" altLang="en-US" sz="1100" b="1" dirty="0"/>
              <a:t>）</a:t>
            </a:r>
          </a:p>
          <a:p>
            <a:pPr marL="0" indent="0">
              <a:buNone/>
            </a:pPr>
            <a:r>
              <a:rPr lang="zh-CN" altLang="en-US" sz="1100" dirty="0"/>
              <a:t>经过大量实际观察得知，在面向对象编程语言中，绝大多数对象的生命周期都非常短。分代收集的基本思想是，将堆划分为两个或多个称为 代（</a:t>
            </a:r>
            <a:r>
              <a:rPr lang="en-US" altLang="zh-CN" sz="1100" dirty="0"/>
              <a:t>generation</a:t>
            </a:r>
            <a:r>
              <a:rPr lang="zh-CN" altLang="en-US" sz="1100" dirty="0"/>
              <a:t>）的空间。</a:t>
            </a:r>
            <a:r>
              <a:rPr lang="zh-CN" altLang="en-US" sz="1100" dirty="0" smtClean="0"/>
              <a:t>新</a:t>
            </a:r>
            <a:endParaRPr lang="en-US" altLang="zh-CN" sz="1100" dirty="0" smtClean="0"/>
          </a:p>
          <a:p>
            <a:pPr marL="0" indent="0">
              <a:buNone/>
            </a:pPr>
            <a:r>
              <a:rPr lang="zh-CN" altLang="en-US" sz="1100" dirty="0" smtClean="0"/>
              <a:t>创建</a:t>
            </a:r>
            <a:r>
              <a:rPr lang="zh-CN" altLang="en-US" sz="1100" dirty="0"/>
              <a:t>的对象存放在称为 新生代（</a:t>
            </a:r>
            <a:r>
              <a:rPr lang="en-US" altLang="zh-CN" sz="1100" dirty="0"/>
              <a:t>young generation</a:t>
            </a:r>
            <a:r>
              <a:rPr lang="zh-CN" altLang="en-US" sz="1100" dirty="0"/>
              <a:t>）中（一般来说，新生代的大小会比 老年代小很多），随着垃圾回收的重复执行，生命周期较长的对象会被 </a:t>
            </a:r>
            <a:r>
              <a:rPr lang="zh-CN" altLang="en-US" sz="1100" dirty="0" smtClean="0"/>
              <a:t>提升</a:t>
            </a:r>
            <a:endParaRPr lang="en-US" altLang="zh-CN" sz="1100" dirty="0" smtClean="0"/>
          </a:p>
          <a:p>
            <a:pPr marL="0" indent="0">
              <a:buNone/>
            </a:pPr>
            <a:r>
              <a:rPr lang="zh-CN" altLang="en-US" sz="1100" dirty="0" smtClean="0"/>
              <a:t>（</a:t>
            </a:r>
            <a:r>
              <a:rPr lang="en-US" altLang="zh-CN" sz="1100" dirty="0"/>
              <a:t>promotion</a:t>
            </a:r>
            <a:r>
              <a:rPr lang="zh-CN" altLang="en-US" sz="1100" dirty="0"/>
              <a:t>）到老年代中。因此，</a:t>
            </a:r>
            <a:r>
              <a:rPr lang="zh-CN" altLang="en-US" sz="1100" dirty="0" smtClean="0"/>
              <a:t>新生代垃圾</a:t>
            </a:r>
            <a:r>
              <a:rPr lang="zh-CN" altLang="en-US" sz="1100" dirty="0"/>
              <a:t>回收和老年代垃圾回收两种不同的垃圾回收方式应运而生，分别用于对各自空间中的对象执行垃圾回收。新生代垃圾</a:t>
            </a:r>
            <a:r>
              <a:rPr lang="zh-CN" altLang="en-US" sz="1100" dirty="0" smtClean="0"/>
              <a:t>回收</a:t>
            </a:r>
            <a:endParaRPr lang="en-US" altLang="zh-CN" sz="1100" dirty="0" smtClean="0"/>
          </a:p>
          <a:p>
            <a:pPr marL="0" indent="0">
              <a:buNone/>
            </a:pPr>
            <a:r>
              <a:rPr lang="zh-CN" altLang="en-US" sz="1100" dirty="0" smtClean="0"/>
              <a:t>的</a:t>
            </a:r>
            <a:r>
              <a:rPr lang="zh-CN" altLang="en-US" sz="1100" dirty="0"/>
              <a:t>速度非常快，比老年代快几个数量级，即使新生代垃圾回收的频率更高，</a:t>
            </a:r>
            <a:r>
              <a:rPr lang="zh-CN" altLang="en-US" sz="1100" dirty="0" smtClean="0"/>
              <a:t>执行效率</a:t>
            </a:r>
            <a:r>
              <a:rPr lang="zh-CN" altLang="en-US" sz="1100" dirty="0"/>
              <a:t>也仍然比老年代垃圾回收强，这是因为大多数对象的生命周期都很短，根本无需</a:t>
            </a:r>
            <a:r>
              <a:rPr lang="zh-CN" altLang="en-US" sz="1100" dirty="0" smtClean="0"/>
              <a:t>提</a:t>
            </a:r>
            <a:endParaRPr lang="en-US" altLang="zh-CN" sz="1100" dirty="0" smtClean="0"/>
          </a:p>
          <a:p>
            <a:pPr marL="0" indent="0">
              <a:buNone/>
            </a:pPr>
            <a:r>
              <a:rPr lang="zh-CN" altLang="en-US" sz="1100" dirty="0" smtClean="0"/>
              <a:t>升</a:t>
            </a:r>
            <a:r>
              <a:rPr lang="zh-CN" altLang="en-US" sz="1100" dirty="0"/>
              <a:t>到老年代</a:t>
            </a:r>
          </a:p>
          <a:p>
            <a:pPr marL="0" indent="0">
              <a:buNone/>
            </a:pPr>
            <a:endParaRPr lang="en-US" altLang="zh-CN" sz="600" dirty="0" smtClean="0"/>
          </a:p>
          <a:p>
            <a:pPr marL="0" indent="0">
              <a:buNone/>
            </a:pPr>
            <a:endParaRPr lang="en-US" altLang="zh-CN" sz="600" dirty="0" smtClean="0"/>
          </a:p>
          <a:p>
            <a:pPr marL="0" indent="0">
              <a:buNone/>
            </a:pPr>
            <a:endParaRPr lang="zh-CN" altLang="en-US" sz="600" b="1" dirty="0"/>
          </a:p>
        </p:txBody>
      </p:sp>
    </p:spTree>
    <p:extLst>
      <p:ext uri="{BB962C8B-B14F-4D97-AF65-F5344CB8AC3E}">
        <p14:creationId xmlns:p14="http://schemas.microsoft.com/office/powerpoint/2010/main" val="8824200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高级特性</a:t>
            </a:r>
            <a:endParaRPr lang="zh-CN" altLang="en-US" dirty="0"/>
          </a:p>
        </p:txBody>
      </p:sp>
      <p:sp>
        <p:nvSpPr>
          <p:cNvPr id="3" name="内容占位符 2"/>
          <p:cNvSpPr>
            <a:spLocks noGrp="1"/>
          </p:cNvSpPr>
          <p:nvPr>
            <p:ph idx="1"/>
          </p:nvPr>
        </p:nvSpPr>
        <p:spPr/>
        <p:txBody>
          <a:bodyPr>
            <a:normAutofit fontScale="47500" lnSpcReduction="20000"/>
          </a:bodyPr>
          <a:lstStyle/>
          <a:p>
            <a:pPr marL="0" indent="0">
              <a:buNone/>
            </a:pPr>
            <a:r>
              <a:rPr lang="en-US" altLang="zh-CN" b="1" dirty="0" err="1" smtClean="0"/>
              <a:t>Golang</a:t>
            </a:r>
            <a:r>
              <a:rPr lang="zh-CN" altLang="en-US" b="1" dirty="0"/>
              <a:t> </a:t>
            </a:r>
            <a:r>
              <a:rPr lang="en-US" altLang="zh-CN" b="1" dirty="0"/>
              <a:t>Garbage </a:t>
            </a:r>
            <a:r>
              <a:rPr lang="en-US" altLang="zh-CN" b="1" dirty="0" smtClean="0"/>
              <a:t>collection</a:t>
            </a:r>
          </a:p>
          <a:p>
            <a:pPr marL="0" indent="0">
              <a:buNone/>
            </a:pPr>
            <a:r>
              <a:rPr lang="en-US" altLang="zh-CN" sz="2900" dirty="0"/>
              <a:t>Garbage collection is a convenient feature of Go - automatic memory management makes code cleaner and memory leaks less likely. However, GC also adds overhead as the program periodically needs to stop and collect unused </a:t>
            </a:r>
            <a:r>
              <a:rPr lang="en-US" altLang="zh-CN" sz="2900" dirty="0" smtClean="0"/>
              <a:t>objects</a:t>
            </a:r>
          </a:p>
          <a:p>
            <a:pPr marL="0" indent="0">
              <a:buNone/>
            </a:pPr>
            <a:endParaRPr lang="en-US" altLang="zh-CN" sz="2900" dirty="0" smtClean="0"/>
          </a:p>
          <a:p>
            <a:pPr marL="0" indent="0">
              <a:buNone/>
            </a:pPr>
            <a:r>
              <a:rPr lang="en-US" altLang="zh-CN" dirty="0" err="1" smtClean="0"/>
              <a:t>Golang</a:t>
            </a:r>
            <a:r>
              <a:rPr lang="zh-CN" altLang="en-US" dirty="0" smtClean="0"/>
              <a:t>各版本</a:t>
            </a:r>
            <a:r>
              <a:rPr lang="en-US" altLang="zh-CN" dirty="0" smtClean="0"/>
              <a:t>GC</a:t>
            </a:r>
            <a:r>
              <a:rPr lang="zh-CN" altLang="en-US" dirty="0" smtClean="0"/>
              <a:t>延迟（</a:t>
            </a:r>
            <a:r>
              <a:rPr lang="en-US" altLang="zh-CN" dirty="0" smtClean="0"/>
              <a:t>Twitter</a:t>
            </a:r>
            <a:r>
              <a:rPr lang="zh-CN" altLang="en-US" dirty="0" smtClean="0"/>
              <a:t>）及优化：</a:t>
            </a:r>
            <a:endParaRPr lang="en-US" altLang="zh-CN" dirty="0" smtClean="0"/>
          </a:p>
          <a:p>
            <a:r>
              <a:rPr lang="en-US" altLang="zh-CN" dirty="0" smtClean="0"/>
              <a:t>1.4-1.5——300~400ms</a:t>
            </a:r>
          </a:p>
          <a:p>
            <a:pPr marL="0" indent="0">
              <a:buNone/>
            </a:pPr>
            <a:r>
              <a:rPr lang="en-US" altLang="zh-CN" dirty="0" smtClean="0"/>
              <a:t>Prior </a:t>
            </a:r>
            <a:r>
              <a:rPr lang="en-US" altLang="zh-CN" dirty="0"/>
              <a:t>to Go 1.5, Go has used a parallel stop-the-world (STW) collector.  While STW collection has many downsides, it does at least have predictable and controllable heap growth </a:t>
            </a:r>
            <a:r>
              <a:rPr lang="en-US" altLang="zh-CN" dirty="0" smtClean="0"/>
              <a:t>behavior</a:t>
            </a:r>
          </a:p>
          <a:p>
            <a:r>
              <a:rPr lang="en-US" altLang="zh-CN" dirty="0" smtClean="0">
                <a:solidFill>
                  <a:srgbClr val="FF0000"/>
                </a:solidFill>
              </a:rPr>
              <a:t>1.5——30~40ms</a:t>
            </a:r>
          </a:p>
          <a:p>
            <a:pPr marL="0" indent="0">
              <a:buNone/>
            </a:pPr>
            <a:r>
              <a:rPr lang="en-US" altLang="zh-CN" dirty="0">
                <a:solidFill>
                  <a:srgbClr val="FF0000"/>
                </a:solidFill>
              </a:rPr>
              <a:t>Go 1.5 introduces a concurrent collector. Go's new garbage collector is a </a:t>
            </a:r>
            <a:r>
              <a:rPr lang="en-US" altLang="zh-CN" i="1" dirty="0">
                <a:solidFill>
                  <a:srgbClr val="FF0000"/>
                </a:solidFill>
              </a:rPr>
              <a:t>concurrent</a:t>
            </a:r>
            <a:r>
              <a:rPr lang="en-US" altLang="zh-CN" dirty="0">
                <a:solidFill>
                  <a:srgbClr val="FF0000"/>
                </a:solidFill>
              </a:rPr>
              <a:t>, </a:t>
            </a:r>
            <a:r>
              <a:rPr lang="en-US" altLang="zh-CN" i="1" dirty="0">
                <a:solidFill>
                  <a:srgbClr val="FF0000"/>
                </a:solidFill>
              </a:rPr>
              <a:t>tri-color</a:t>
            </a:r>
            <a:r>
              <a:rPr lang="en-US" altLang="zh-CN" dirty="0">
                <a:solidFill>
                  <a:srgbClr val="FF0000"/>
                </a:solidFill>
              </a:rPr>
              <a:t>, </a:t>
            </a:r>
            <a:r>
              <a:rPr lang="en-US" altLang="zh-CN" i="1" dirty="0">
                <a:solidFill>
                  <a:srgbClr val="FF0000"/>
                </a:solidFill>
              </a:rPr>
              <a:t>mark-sweep</a:t>
            </a:r>
            <a:r>
              <a:rPr lang="en-US" altLang="zh-CN" dirty="0">
                <a:solidFill>
                  <a:srgbClr val="FF0000"/>
                </a:solidFill>
              </a:rPr>
              <a:t> </a:t>
            </a:r>
            <a:r>
              <a:rPr lang="en-US" altLang="zh-CN" dirty="0" smtClean="0">
                <a:solidFill>
                  <a:srgbClr val="FF0000"/>
                </a:solidFill>
              </a:rPr>
              <a:t>collector</a:t>
            </a:r>
          </a:p>
          <a:p>
            <a:r>
              <a:rPr lang="en-US" altLang="zh-CN" dirty="0" smtClean="0"/>
              <a:t>1.6——0~50ms</a:t>
            </a:r>
          </a:p>
          <a:p>
            <a:pPr marL="0" indent="0">
              <a:buNone/>
            </a:pPr>
            <a:r>
              <a:rPr lang="en-US" altLang="zh-CN" dirty="0"/>
              <a:t>The improvement was largely due to systematically eliminating all the O(heap) things we were doing during the stop the world time</a:t>
            </a:r>
            <a:endParaRPr lang="en-US" altLang="zh-CN" dirty="0" smtClean="0"/>
          </a:p>
          <a:p>
            <a:r>
              <a:rPr lang="en-US" altLang="zh-CN" dirty="0" smtClean="0"/>
              <a:t>1.7——0~5ms</a:t>
            </a:r>
          </a:p>
          <a:p>
            <a:pPr marL="0" indent="0">
              <a:buNone/>
            </a:pPr>
            <a:r>
              <a:rPr lang="en-US" altLang="zh-CN" dirty="0"/>
              <a:t>Again we kept knocking off these O(heap size) stop the world processes. We had much larger heaps and as we knocked off these O(heap size) stop the world pauses, the size of the heap could obviously grow considerable without impacting latency. So this was a bit of a help in </a:t>
            </a:r>
            <a:r>
              <a:rPr lang="en-US" altLang="zh-CN" dirty="0" smtClean="0"/>
              <a:t>1.7.</a:t>
            </a:r>
          </a:p>
          <a:p>
            <a:r>
              <a:rPr lang="en-US" altLang="zh-CN" dirty="0" smtClean="0"/>
              <a:t>1.8-1.9——0~1.5ms</a:t>
            </a:r>
          </a:p>
          <a:p>
            <a:pPr marL="0" indent="0">
              <a:buNone/>
            </a:pPr>
            <a:r>
              <a:rPr lang="en-US" altLang="zh-CN" dirty="0"/>
              <a:t>We had the last of our large latency drops which was due to figuring out how to avoid the stop the world stack scanning at the end of the GC cycle. That dropped us into the sub-millisecond range. </a:t>
            </a:r>
            <a:endParaRPr lang="en-US" altLang="zh-CN" dirty="0" smtClean="0"/>
          </a:p>
          <a:p>
            <a:endParaRPr lang="en-US" altLang="zh-CN" dirty="0" smtClean="0"/>
          </a:p>
          <a:p>
            <a:pPr marL="0" indent="0">
              <a:buNone/>
            </a:pPr>
            <a:endParaRPr lang="en-US" altLang="zh-CN" dirty="0" smtClean="0"/>
          </a:p>
          <a:p>
            <a:pPr marL="0" indent="0">
              <a:buNone/>
            </a:pPr>
            <a:endParaRPr lang="zh-CN" altLang="en-US" b="1" dirty="0"/>
          </a:p>
        </p:txBody>
      </p:sp>
    </p:spTree>
    <p:extLst>
      <p:ext uri="{BB962C8B-B14F-4D97-AF65-F5344CB8AC3E}">
        <p14:creationId xmlns:p14="http://schemas.microsoft.com/office/powerpoint/2010/main" val="1241170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高级特性</a:t>
            </a:r>
            <a:endParaRPr lang="zh-CN" altLang="en-US" dirty="0"/>
          </a:p>
        </p:txBody>
      </p:sp>
      <p:sp>
        <p:nvSpPr>
          <p:cNvPr id="3" name="内容占位符 2"/>
          <p:cNvSpPr>
            <a:spLocks noGrp="1"/>
          </p:cNvSpPr>
          <p:nvPr>
            <p:ph idx="1"/>
          </p:nvPr>
        </p:nvSpPr>
        <p:spPr>
          <a:xfrm>
            <a:off x="838200" y="1629682"/>
            <a:ext cx="10515600" cy="5228318"/>
          </a:xfrm>
        </p:spPr>
        <p:txBody>
          <a:bodyPr>
            <a:normAutofit fontScale="85000" lnSpcReduction="10000"/>
          </a:bodyPr>
          <a:lstStyle/>
          <a:p>
            <a:pPr marL="0" indent="0">
              <a:buNone/>
            </a:pPr>
            <a:r>
              <a:rPr lang="en-US" altLang="zh-CN" b="1" dirty="0" err="1" smtClean="0"/>
              <a:t>Golang</a:t>
            </a:r>
            <a:r>
              <a:rPr lang="zh-CN" altLang="en-US" b="1" dirty="0"/>
              <a:t> </a:t>
            </a:r>
            <a:r>
              <a:rPr lang="en-US" altLang="zh-CN" b="1" dirty="0"/>
              <a:t>Garbage </a:t>
            </a:r>
            <a:r>
              <a:rPr lang="en-US" altLang="zh-CN" b="1" dirty="0" smtClean="0"/>
              <a:t>collection</a:t>
            </a:r>
          </a:p>
          <a:p>
            <a:pPr marL="0" indent="0">
              <a:buNone/>
            </a:pPr>
            <a:r>
              <a:rPr lang="en-US" altLang="zh-CN" sz="1900" dirty="0"/>
              <a:t>Go 1.5 introduces a concurrent collector. Go's new garbage collector is a </a:t>
            </a:r>
            <a:r>
              <a:rPr lang="en-US" altLang="zh-CN" sz="1900" i="1" dirty="0"/>
              <a:t>concurrent</a:t>
            </a:r>
            <a:r>
              <a:rPr lang="en-US" altLang="zh-CN" sz="1900" dirty="0"/>
              <a:t>, </a:t>
            </a:r>
            <a:r>
              <a:rPr lang="en-US" altLang="zh-CN" sz="1900" i="1" dirty="0"/>
              <a:t>tri-color</a:t>
            </a:r>
            <a:r>
              <a:rPr lang="en-US" altLang="zh-CN" sz="1900" dirty="0"/>
              <a:t>, </a:t>
            </a:r>
            <a:r>
              <a:rPr lang="en-US" altLang="zh-CN" sz="1900" i="1" dirty="0"/>
              <a:t>mark-sweep</a:t>
            </a:r>
            <a:r>
              <a:rPr lang="en-US" altLang="zh-CN" sz="1900" dirty="0"/>
              <a:t> collector</a:t>
            </a:r>
          </a:p>
          <a:p>
            <a:pPr marL="0" indent="0">
              <a:buNone/>
            </a:pPr>
            <a:r>
              <a:rPr lang="en-US" altLang="zh-CN" sz="1700" dirty="0"/>
              <a:t>Go1.5</a:t>
            </a:r>
            <a:r>
              <a:rPr lang="zh-CN" altLang="en-US" sz="1700" dirty="0"/>
              <a:t>的垃圾回收是一个非分代，非移动的，并发的，三色的标记清扫垃圾</a:t>
            </a:r>
            <a:r>
              <a:rPr lang="zh-CN" altLang="en-US" sz="1700" dirty="0" smtClean="0"/>
              <a:t>回收</a:t>
            </a:r>
            <a:endParaRPr lang="en-US" altLang="zh-CN" sz="1900" dirty="0" smtClean="0"/>
          </a:p>
          <a:p>
            <a:pPr marL="0" indent="0">
              <a:buNone/>
            </a:pPr>
            <a:r>
              <a:rPr lang="en-US" altLang="zh-CN" sz="1700" dirty="0"/>
              <a:t>In a tri-color collector, every object is either white, grey, or black and we view the heap as a graph of connected objects. At the start of a GC cycle all objects are white. The GC visits all </a:t>
            </a:r>
            <a:r>
              <a:rPr lang="en-US" altLang="zh-CN" sz="1700" i="1" dirty="0"/>
              <a:t>roots</a:t>
            </a:r>
            <a:r>
              <a:rPr lang="en-US" altLang="zh-CN" sz="1700" dirty="0"/>
              <a:t>, which are objects directly accessible by the application such as </a:t>
            </a:r>
            <a:r>
              <a:rPr lang="en-US" altLang="zh-CN" sz="1700" dirty="0" err="1"/>
              <a:t>globals</a:t>
            </a:r>
            <a:r>
              <a:rPr lang="en-US" altLang="zh-CN" sz="1700" dirty="0"/>
              <a:t> and things on the stack, and colors these grey. The GC then chooses a grey object, blackens it, and then scans it for pointers to other objects. When this scan finds a pointer to a white object, it turns that object grey. This process repeats until there are no more grey objects. At this point, white objects are known to be unreachable and can be reused</a:t>
            </a:r>
            <a:r>
              <a:rPr lang="en-US" altLang="zh-CN" sz="1700" dirty="0" smtClean="0"/>
              <a:t>.</a:t>
            </a:r>
          </a:p>
          <a:p>
            <a:pPr marL="0" indent="0">
              <a:buNone/>
            </a:pPr>
            <a:endParaRPr lang="en-US" altLang="zh-CN" dirty="0" smtClean="0"/>
          </a:p>
          <a:p>
            <a:pPr marL="0" indent="0">
              <a:buNone/>
            </a:pPr>
            <a:endParaRPr lang="en-US" altLang="zh-CN" dirty="0" smtClean="0"/>
          </a:p>
          <a:p>
            <a:pPr marL="0" indent="0">
              <a:buNone/>
            </a:pPr>
            <a:endParaRPr lang="en-US" altLang="zh-CN" b="1" dirty="0"/>
          </a:p>
          <a:p>
            <a:pPr marL="0" indent="0">
              <a:buNone/>
            </a:pPr>
            <a:endParaRPr lang="en-US" altLang="zh-CN" b="1" dirty="0" smtClean="0"/>
          </a:p>
          <a:p>
            <a:pPr marL="0" indent="0">
              <a:buNone/>
            </a:pPr>
            <a:endParaRPr lang="en-US" altLang="zh-CN" b="1" dirty="0" smtClean="0"/>
          </a:p>
          <a:p>
            <a:pPr marL="0" indent="0">
              <a:buNone/>
            </a:pPr>
            <a:endParaRPr lang="en-US" altLang="zh-CN" b="1" dirty="0" smtClean="0"/>
          </a:p>
          <a:p>
            <a:pPr marL="0" indent="0">
              <a:buNone/>
            </a:pPr>
            <a:endParaRPr lang="en-US" altLang="zh-CN" b="1" dirty="0" smtClean="0"/>
          </a:p>
          <a:p>
            <a:pPr marL="0" indent="0">
              <a:buNone/>
            </a:pPr>
            <a:r>
              <a:rPr lang="zh-CN" altLang="en-US" sz="1600" dirty="0"/>
              <a:t>这里参考我的文章： </a:t>
            </a:r>
            <a:r>
              <a:rPr lang="en-US" altLang="zh-CN" sz="1500" b="1" dirty="0" smtClean="0">
                <a:hlinkClick r:id="rId2"/>
              </a:rPr>
              <a:t>https</a:t>
            </a:r>
            <a:r>
              <a:rPr lang="en-US" altLang="zh-CN" sz="1500" b="1" dirty="0">
                <a:hlinkClick r:id="rId2"/>
              </a:rPr>
              <a:t>://duyanghao.github.io/golang</a:t>
            </a:r>
            <a:r>
              <a:rPr lang="en-US" altLang="zh-CN" sz="1500" b="1" dirty="0" smtClean="0">
                <a:hlinkClick r:id="rId2"/>
              </a:rPr>
              <a:t>/</a:t>
            </a:r>
            <a:endParaRPr lang="en-US" altLang="zh-CN" sz="1500" b="1" dirty="0" smtClean="0"/>
          </a:p>
          <a:p>
            <a:pPr marL="0" indent="0">
              <a:buNone/>
            </a:pPr>
            <a:endParaRPr lang="en-US" altLang="zh-CN" sz="1500" b="1" dirty="0" smtClean="0"/>
          </a:p>
        </p:txBody>
      </p:sp>
      <p:pic>
        <p:nvPicPr>
          <p:cNvPr id="27652" name="Picture 4" descr="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406" y="3704253"/>
            <a:ext cx="7258050" cy="263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sz="4800" dirty="0"/>
              <a:t>高级特性</a:t>
            </a:r>
            <a:endParaRPr lang="zh-CN" altLang="en-US" dirty="0"/>
          </a:p>
        </p:txBody>
      </p:sp>
      <p:sp>
        <p:nvSpPr>
          <p:cNvPr id="3" name="内容占位符 2"/>
          <p:cNvSpPr>
            <a:spLocks noGrp="1"/>
          </p:cNvSpPr>
          <p:nvPr>
            <p:ph idx="1"/>
          </p:nvPr>
        </p:nvSpPr>
        <p:spPr/>
        <p:txBody>
          <a:bodyPr/>
          <a:lstStyle/>
          <a:p>
            <a:pPr marL="0" lvl="0" indent="0" algn="just" eaLnBrk="0" fontAlgn="base" hangingPunct="0">
              <a:lnSpc>
                <a:spcPct val="100000"/>
              </a:lnSpc>
              <a:spcBef>
                <a:spcPct val="0"/>
              </a:spcBef>
              <a:spcAft>
                <a:spcPct val="0"/>
              </a:spcAft>
              <a:buNone/>
            </a:pPr>
            <a:r>
              <a:rPr lang="zh-CN" altLang="zh-CN" sz="1600" b="1" dirty="0">
                <a:solidFill>
                  <a:srgbClr val="555555"/>
                </a:solidFill>
                <a:latin typeface="Arial" panose="020B0604020202020204" pitchFamily="34" charset="0"/>
                <a:ea typeface="Lato"/>
              </a:rPr>
              <a:t>三色标记算法</a:t>
            </a:r>
          </a:p>
          <a:p>
            <a:pPr marL="0" lvl="0" indent="0" algn="just" eaLnBrk="0" fontAlgn="base" hangingPunct="0">
              <a:lnSpc>
                <a:spcPct val="100000"/>
              </a:lnSpc>
              <a:spcBef>
                <a:spcPct val="0"/>
              </a:spcBef>
              <a:spcAft>
                <a:spcPct val="0"/>
              </a:spcAft>
              <a:buNone/>
            </a:pPr>
            <a:r>
              <a:rPr lang="zh-CN" altLang="zh-CN" sz="1600" dirty="0">
                <a:solidFill>
                  <a:srgbClr val="555555"/>
                </a:solidFill>
                <a:latin typeface="Arial" panose="020B0604020202020204" pitchFamily="34" charset="0"/>
                <a:ea typeface="Lato"/>
              </a:rPr>
              <a:t>三色标记算法是对标记阶段的改进，原理如下：</a:t>
            </a:r>
            <a:endParaRPr lang="zh-CN" altLang="zh-CN" sz="1000" dirty="0">
              <a:latin typeface="Arial" panose="020B0604020202020204" pitchFamily="34" charset="0"/>
            </a:endParaRPr>
          </a:p>
          <a:p>
            <a:pPr marL="0" lvl="0" indent="0" algn="just" eaLnBrk="0" fontAlgn="base" hangingPunct="0">
              <a:lnSpc>
                <a:spcPct val="100000"/>
              </a:lnSpc>
              <a:spcBef>
                <a:spcPct val="0"/>
              </a:spcBef>
              <a:spcAft>
                <a:spcPct val="0"/>
              </a:spcAft>
              <a:buFontTx/>
              <a:buAutoNum type="arabicPeriod"/>
            </a:pPr>
            <a:r>
              <a:rPr lang="zh-CN" altLang="zh-CN" sz="1600" dirty="0">
                <a:solidFill>
                  <a:srgbClr val="555555"/>
                </a:solidFill>
                <a:latin typeface="Arial" panose="020B0604020202020204" pitchFamily="34" charset="0"/>
                <a:ea typeface="Lato"/>
              </a:rPr>
              <a:t>起初所有对象都是</a:t>
            </a:r>
            <a:r>
              <a:rPr lang="zh-CN" altLang="zh-CN" sz="1600" dirty="0" smtClean="0">
                <a:solidFill>
                  <a:srgbClr val="555555"/>
                </a:solidFill>
                <a:latin typeface="Arial" panose="020B0604020202020204" pitchFamily="34" charset="0"/>
                <a:ea typeface="Lato"/>
              </a:rPr>
              <a:t>白色</a:t>
            </a:r>
            <a:endParaRPr lang="zh-CN" altLang="zh-CN" sz="1600" dirty="0">
              <a:solidFill>
                <a:srgbClr val="555555"/>
              </a:solidFill>
              <a:latin typeface="Arial" panose="020B0604020202020204" pitchFamily="34" charset="0"/>
              <a:ea typeface="Lato"/>
            </a:endParaRPr>
          </a:p>
          <a:p>
            <a:pPr marL="0" lvl="0" indent="0" algn="just" eaLnBrk="0" fontAlgn="base" hangingPunct="0">
              <a:lnSpc>
                <a:spcPct val="100000"/>
              </a:lnSpc>
              <a:spcBef>
                <a:spcPct val="0"/>
              </a:spcBef>
              <a:spcAft>
                <a:spcPct val="0"/>
              </a:spcAft>
              <a:buFontTx/>
              <a:buAutoNum type="arabicPeriod" startAt="2"/>
            </a:pPr>
            <a:r>
              <a:rPr lang="zh-CN" altLang="zh-CN" sz="1600" dirty="0">
                <a:solidFill>
                  <a:srgbClr val="555555"/>
                </a:solidFill>
                <a:latin typeface="Arial" panose="020B0604020202020204" pitchFamily="34" charset="0"/>
                <a:ea typeface="Lato"/>
              </a:rPr>
              <a:t>从根出发扫描所有可达对象，标记为灰色，放入待处理</a:t>
            </a:r>
            <a:r>
              <a:rPr lang="zh-CN" altLang="zh-CN" sz="1600" dirty="0" smtClean="0">
                <a:solidFill>
                  <a:srgbClr val="555555"/>
                </a:solidFill>
                <a:latin typeface="Arial" panose="020B0604020202020204" pitchFamily="34" charset="0"/>
                <a:ea typeface="Lato"/>
              </a:rPr>
              <a:t>队列</a:t>
            </a:r>
            <a:endParaRPr lang="zh-CN" altLang="zh-CN" sz="1600" dirty="0">
              <a:solidFill>
                <a:srgbClr val="555555"/>
              </a:solidFill>
              <a:latin typeface="Arial" panose="020B0604020202020204" pitchFamily="34" charset="0"/>
              <a:ea typeface="Lato"/>
            </a:endParaRPr>
          </a:p>
          <a:p>
            <a:pPr marL="0" lvl="0" indent="0" algn="just" eaLnBrk="0" fontAlgn="base" hangingPunct="0">
              <a:lnSpc>
                <a:spcPct val="100000"/>
              </a:lnSpc>
              <a:spcBef>
                <a:spcPct val="0"/>
              </a:spcBef>
              <a:spcAft>
                <a:spcPct val="0"/>
              </a:spcAft>
              <a:buFontTx/>
              <a:buAutoNum type="arabicPeriod" startAt="3"/>
            </a:pPr>
            <a:r>
              <a:rPr lang="zh-CN" altLang="zh-CN" sz="1600" dirty="0">
                <a:solidFill>
                  <a:srgbClr val="555555"/>
                </a:solidFill>
                <a:latin typeface="Arial" panose="020B0604020202020204" pitchFamily="34" charset="0"/>
                <a:ea typeface="Lato"/>
              </a:rPr>
              <a:t>从队列取出灰色对象，将其引用对象标记为灰色放入队列，自身标记为</a:t>
            </a:r>
            <a:r>
              <a:rPr lang="zh-CN" altLang="zh-CN" sz="1600" dirty="0" smtClean="0">
                <a:solidFill>
                  <a:srgbClr val="555555"/>
                </a:solidFill>
                <a:latin typeface="Arial" panose="020B0604020202020204" pitchFamily="34" charset="0"/>
                <a:ea typeface="Lato"/>
              </a:rPr>
              <a:t>黑色</a:t>
            </a:r>
            <a:endParaRPr lang="zh-CN" altLang="zh-CN" sz="1600" dirty="0">
              <a:solidFill>
                <a:srgbClr val="555555"/>
              </a:solidFill>
              <a:latin typeface="Arial" panose="020B0604020202020204" pitchFamily="34" charset="0"/>
              <a:ea typeface="Lato"/>
            </a:endParaRPr>
          </a:p>
          <a:p>
            <a:pPr marL="0" lvl="0" indent="0" algn="just" eaLnBrk="0" fontAlgn="base" hangingPunct="0">
              <a:lnSpc>
                <a:spcPct val="100000"/>
              </a:lnSpc>
              <a:spcBef>
                <a:spcPct val="0"/>
              </a:spcBef>
              <a:spcAft>
                <a:spcPct val="0"/>
              </a:spcAft>
              <a:buFontTx/>
              <a:buAutoNum type="arabicPeriod" startAt="4"/>
            </a:pPr>
            <a:r>
              <a:rPr lang="zh-CN" altLang="zh-CN" sz="1600" dirty="0">
                <a:solidFill>
                  <a:srgbClr val="555555"/>
                </a:solidFill>
                <a:latin typeface="Arial" panose="020B0604020202020204" pitchFamily="34" charset="0"/>
                <a:ea typeface="Lato"/>
              </a:rPr>
              <a:t>重复 3，直到灰色对象队列为空。此时白色对象即为垃圾，进行</a:t>
            </a:r>
            <a:r>
              <a:rPr lang="zh-CN" altLang="zh-CN" sz="1600" dirty="0" smtClean="0">
                <a:solidFill>
                  <a:srgbClr val="555555"/>
                </a:solidFill>
                <a:latin typeface="Arial" panose="020B0604020202020204" pitchFamily="34" charset="0"/>
                <a:ea typeface="Lato"/>
              </a:rPr>
              <a:t>回收</a:t>
            </a:r>
            <a:endParaRPr lang="zh-CN" altLang="zh-CN" sz="1600" dirty="0">
              <a:solidFill>
                <a:srgbClr val="555555"/>
              </a:solidFill>
              <a:latin typeface="Arial" panose="020B0604020202020204" pitchFamily="34" charset="0"/>
              <a:ea typeface="Lato"/>
            </a:endParaRPr>
          </a:p>
          <a:p>
            <a:pPr marL="0" lvl="0" indent="0" algn="just" eaLnBrk="0" fontAlgn="base" hangingPunct="0">
              <a:lnSpc>
                <a:spcPct val="100000"/>
              </a:lnSpc>
              <a:spcBef>
                <a:spcPct val="0"/>
              </a:spcBef>
              <a:spcAft>
                <a:spcPct val="0"/>
              </a:spcAft>
              <a:buNone/>
            </a:pPr>
            <a:r>
              <a:rPr lang="zh-CN" altLang="zh-CN" sz="1600" dirty="0">
                <a:solidFill>
                  <a:srgbClr val="555555"/>
                </a:solidFill>
                <a:latin typeface="Arial" panose="020B0604020202020204" pitchFamily="34" charset="0"/>
                <a:ea typeface="Lato"/>
              </a:rPr>
              <a:t>可视化</a:t>
            </a:r>
            <a:r>
              <a:rPr lang="zh-CN" altLang="zh-CN" sz="1600" dirty="0" smtClean="0">
                <a:solidFill>
                  <a:srgbClr val="555555"/>
                </a:solidFill>
                <a:latin typeface="Arial" panose="020B0604020202020204" pitchFamily="34" charset="0"/>
                <a:ea typeface="Lato"/>
              </a:rPr>
              <a:t>如下</a:t>
            </a:r>
            <a:r>
              <a:rPr lang="zh-CN" altLang="en-US" sz="1600" dirty="0" smtClean="0">
                <a:solidFill>
                  <a:srgbClr val="555555"/>
                </a:solidFill>
                <a:latin typeface="Arial" panose="020B0604020202020204" pitchFamily="34" charset="0"/>
                <a:ea typeface="Lato"/>
              </a:rPr>
              <a:t>：</a:t>
            </a:r>
            <a:endParaRPr lang="en-US" altLang="zh-CN" sz="1600" dirty="0" smtClean="0">
              <a:solidFill>
                <a:srgbClr val="555555"/>
              </a:solidFill>
              <a:latin typeface="Arial" panose="020B0604020202020204" pitchFamily="34" charset="0"/>
              <a:ea typeface="Lato"/>
            </a:endParaRPr>
          </a:p>
          <a:p>
            <a:pPr marL="0" lvl="0" indent="0" algn="just" eaLnBrk="0" fontAlgn="base" hangingPunct="0">
              <a:lnSpc>
                <a:spcPct val="100000"/>
              </a:lnSpc>
              <a:spcBef>
                <a:spcPct val="0"/>
              </a:spcBef>
              <a:spcAft>
                <a:spcPct val="0"/>
              </a:spcAft>
              <a:buNone/>
            </a:pPr>
            <a:endParaRPr lang="zh-CN" altLang="en-US" dirty="0"/>
          </a:p>
        </p:txBody>
      </p:sp>
      <p:pic>
        <p:nvPicPr>
          <p:cNvPr id="1028" name="Picture 4" descr="https://upload.wikimedia.org/wikipedia/commons/1/1d/Animation_of_tri-color_garbage_collection.gif">
            <a:hlinkClick r:id="rId2"/>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84085" y="3429000"/>
            <a:ext cx="40957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19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高级特性</a:t>
            </a:r>
            <a:endParaRPr lang="zh-CN" altLang="en-US" dirty="0"/>
          </a:p>
        </p:txBody>
      </p:sp>
      <p:sp>
        <p:nvSpPr>
          <p:cNvPr id="3" name="内容占位符 2"/>
          <p:cNvSpPr>
            <a:spLocks noGrp="1"/>
          </p:cNvSpPr>
          <p:nvPr>
            <p:ph idx="1"/>
          </p:nvPr>
        </p:nvSpPr>
        <p:spPr>
          <a:xfrm>
            <a:off x="838200" y="1690688"/>
            <a:ext cx="10515600" cy="5097689"/>
          </a:xfrm>
        </p:spPr>
        <p:txBody>
          <a:bodyPr>
            <a:noAutofit/>
          </a:bodyPr>
          <a:lstStyle/>
          <a:p>
            <a:pPr marL="0" indent="0">
              <a:buNone/>
            </a:pPr>
            <a:r>
              <a:rPr lang="en-US" altLang="zh-CN" sz="1800" b="1" dirty="0" err="1" smtClean="0"/>
              <a:t>Golang</a:t>
            </a:r>
            <a:r>
              <a:rPr lang="en-US" altLang="zh-CN" sz="1800" b="1" dirty="0" smtClean="0"/>
              <a:t> </a:t>
            </a:r>
            <a:r>
              <a:rPr lang="zh-CN" altLang="en-US" sz="1800" b="1" dirty="0"/>
              <a:t>线程和协程的区别</a:t>
            </a:r>
          </a:p>
          <a:p>
            <a:r>
              <a:rPr lang="zh-CN" altLang="en-US" sz="1100" b="1" dirty="0" smtClean="0"/>
              <a:t>进程</a:t>
            </a:r>
            <a:r>
              <a:rPr lang="zh-CN" altLang="en-US" sz="1100" b="1" dirty="0"/>
              <a:t>、线程 和 协程 之间概念的</a:t>
            </a:r>
            <a:r>
              <a:rPr lang="zh-CN" altLang="en-US" sz="1100" b="1" dirty="0" smtClean="0"/>
              <a:t>区别</a:t>
            </a:r>
            <a:endParaRPr lang="en-US" altLang="zh-CN" sz="1100" b="1" dirty="0" smtClean="0"/>
          </a:p>
          <a:p>
            <a:pPr marL="0" indent="0">
              <a:buNone/>
            </a:pPr>
            <a:r>
              <a:rPr lang="zh-CN" altLang="en-US" sz="1050" dirty="0"/>
              <a:t>对于 </a:t>
            </a:r>
            <a:r>
              <a:rPr lang="zh-CN" altLang="en-US" sz="1050" b="1" dirty="0"/>
              <a:t>进程、线程</a:t>
            </a:r>
            <a:r>
              <a:rPr lang="zh-CN" altLang="en-US" sz="1050" dirty="0"/>
              <a:t>，都是有内核进行调度，有 </a:t>
            </a:r>
            <a:r>
              <a:rPr lang="en-US" altLang="zh-CN" sz="1050" dirty="0"/>
              <a:t>CPU </a:t>
            </a:r>
            <a:r>
              <a:rPr lang="zh-CN" altLang="en-US" sz="1050" dirty="0"/>
              <a:t>时间片的概念，</a:t>
            </a:r>
            <a:r>
              <a:rPr lang="zh-CN" altLang="en-US" sz="1050" dirty="0" smtClean="0"/>
              <a:t>进行</a:t>
            </a:r>
            <a:r>
              <a:rPr lang="zh-CN" altLang="en-US" sz="1050" dirty="0"/>
              <a:t> </a:t>
            </a:r>
            <a:r>
              <a:rPr lang="zh-CN" altLang="en-US" sz="1050" b="1" dirty="0"/>
              <a:t>抢占式调度</a:t>
            </a:r>
            <a:r>
              <a:rPr lang="zh-CN" altLang="en-US" sz="1050" dirty="0"/>
              <a:t>（有多种调度算法</a:t>
            </a:r>
            <a:r>
              <a:rPr lang="zh-CN" altLang="en-US" sz="1050" dirty="0" smtClean="0"/>
              <a:t>）；</a:t>
            </a:r>
            <a:r>
              <a:rPr lang="zh-CN" altLang="en-US" sz="1050" dirty="0"/>
              <a:t>对于 </a:t>
            </a:r>
            <a:r>
              <a:rPr lang="zh-CN" altLang="en-US" sz="1050" b="1" dirty="0"/>
              <a:t>协</a:t>
            </a:r>
            <a:r>
              <a:rPr lang="zh-CN" altLang="en-US" sz="1050" b="1" dirty="0" smtClean="0"/>
              <a:t>程</a:t>
            </a:r>
            <a:endParaRPr lang="en-US" altLang="zh-CN" sz="1050" b="1" dirty="0" smtClean="0"/>
          </a:p>
          <a:p>
            <a:pPr marL="0" indent="0">
              <a:buNone/>
            </a:pPr>
            <a:r>
              <a:rPr lang="en-US" altLang="zh-CN" sz="1050" dirty="0" smtClean="0"/>
              <a:t>(</a:t>
            </a:r>
            <a:r>
              <a:rPr lang="zh-CN" altLang="en-US" sz="1050" dirty="0"/>
              <a:t>用户级线程</a:t>
            </a:r>
            <a:r>
              <a:rPr lang="en-US" altLang="zh-CN" sz="1050" dirty="0"/>
              <a:t>)</a:t>
            </a:r>
            <a:r>
              <a:rPr lang="zh-CN" altLang="en-US" sz="1050" dirty="0"/>
              <a:t>，这是</a:t>
            </a:r>
            <a:r>
              <a:rPr lang="zh-CN" altLang="en-US" sz="1050" dirty="0" smtClean="0"/>
              <a:t>对内核</a:t>
            </a:r>
            <a:r>
              <a:rPr lang="zh-CN" altLang="en-US" sz="1050" dirty="0"/>
              <a:t>透明的，也就是系统并不知道有协程的存在，是完全由用户自己的</a:t>
            </a:r>
            <a:r>
              <a:rPr lang="zh-CN" altLang="en-US" sz="1050" dirty="0" smtClean="0"/>
              <a:t>程序</a:t>
            </a:r>
            <a:r>
              <a:rPr lang="zh-CN" altLang="en-US" sz="1050" dirty="0"/>
              <a:t>进行调度的，</a:t>
            </a:r>
            <a:r>
              <a:rPr lang="zh-CN" altLang="en-US" sz="1050" dirty="0" smtClean="0"/>
              <a:t>因为</a:t>
            </a:r>
            <a:endParaRPr lang="en-US" altLang="zh-CN" sz="1050" dirty="0" smtClean="0"/>
          </a:p>
          <a:p>
            <a:pPr marL="0" indent="0">
              <a:buNone/>
            </a:pPr>
            <a:r>
              <a:rPr lang="zh-CN" altLang="en-US" sz="1050" dirty="0" smtClean="0"/>
              <a:t>是</a:t>
            </a:r>
            <a:r>
              <a:rPr lang="zh-CN" altLang="en-US" sz="1050" dirty="0"/>
              <a:t>由用户程序自己控制，那么就很难像抢占式调度</a:t>
            </a:r>
            <a:r>
              <a:rPr lang="zh-CN" altLang="en-US" sz="1050" dirty="0" smtClean="0"/>
              <a:t>那样做到</a:t>
            </a:r>
            <a:r>
              <a:rPr lang="zh-CN" altLang="en-US" sz="1050" dirty="0"/>
              <a:t>强制的 </a:t>
            </a:r>
            <a:r>
              <a:rPr lang="en-US" altLang="zh-CN" sz="1050" dirty="0"/>
              <a:t>CPU </a:t>
            </a:r>
            <a:r>
              <a:rPr lang="zh-CN" altLang="en-US" sz="1050" dirty="0"/>
              <a:t>控制权切换到其他进程</a:t>
            </a:r>
            <a:r>
              <a:rPr lang="en-US" altLang="zh-CN" sz="1050" dirty="0"/>
              <a:t>/</a:t>
            </a:r>
            <a:r>
              <a:rPr lang="zh-CN" altLang="en-US" sz="1050" dirty="0"/>
              <a:t>线程，通常只能</a:t>
            </a:r>
            <a:r>
              <a:rPr lang="zh-CN" altLang="en-US" sz="1050" dirty="0" smtClean="0"/>
              <a:t>进</a:t>
            </a:r>
            <a:endParaRPr lang="en-US" altLang="zh-CN" sz="1050" dirty="0" smtClean="0"/>
          </a:p>
          <a:p>
            <a:pPr marL="0" indent="0">
              <a:buNone/>
            </a:pPr>
            <a:r>
              <a:rPr lang="zh-CN" altLang="en-US" sz="1050" dirty="0" smtClean="0"/>
              <a:t>行</a:t>
            </a:r>
            <a:r>
              <a:rPr lang="zh-CN" altLang="en-US" sz="1050" dirty="0"/>
              <a:t> </a:t>
            </a:r>
            <a:r>
              <a:rPr lang="zh-CN" altLang="en-US" sz="1050" b="1" dirty="0"/>
              <a:t>协作式调度</a:t>
            </a:r>
            <a:r>
              <a:rPr lang="zh-CN" altLang="en-US" sz="1050" dirty="0" smtClean="0"/>
              <a:t>，需要</a:t>
            </a:r>
            <a:r>
              <a:rPr lang="zh-CN" altLang="en-US" sz="1050" dirty="0"/>
              <a:t>协程自己主动把控制权转让出去之后，其他协程才能被</a:t>
            </a:r>
            <a:r>
              <a:rPr lang="zh-CN" altLang="en-US" sz="1050" dirty="0" smtClean="0"/>
              <a:t>执行</a:t>
            </a:r>
            <a:endParaRPr lang="en-US" altLang="zh-CN" sz="1050" b="1" dirty="0" smtClean="0"/>
          </a:p>
          <a:p>
            <a:r>
              <a:rPr lang="en-US" altLang="zh-CN" sz="1100" b="1" dirty="0" err="1"/>
              <a:t>goroutine</a:t>
            </a:r>
            <a:r>
              <a:rPr lang="en-US" altLang="zh-CN" sz="1100" b="1" dirty="0"/>
              <a:t> </a:t>
            </a:r>
            <a:r>
              <a:rPr lang="zh-CN" altLang="en-US" sz="1100" b="1" dirty="0"/>
              <a:t>和协程</a:t>
            </a:r>
            <a:r>
              <a:rPr lang="zh-CN" altLang="en-US" sz="1100" b="1" dirty="0" smtClean="0"/>
              <a:t>区别</a:t>
            </a:r>
            <a:endParaRPr lang="en-US" altLang="zh-CN" sz="1100" b="1" dirty="0" smtClean="0"/>
          </a:p>
          <a:p>
            <a:pPr marL="0" indent="0">
              <a:buNone/>
            </a:pPr>
            <a:r>
              <a:rPr lang="zh-CN" altLang="en-US" sz="1100" b="1" dirty="0"/>
              <a:t>本质上，</a:t>
            </a:r>
            <a:r>
              <a:rPr lang="en-US" altLang="zh-CN" sz="1100" b="1" dirty="0" err="1"/>
              <a:t>goroutine</a:t>
            </a:r>
            <a:r>
              <a:rPr lang="en-US" altLang="zh-CN" sz="1100" b="1" dirty="0"/>
              <a:t> </a:t>
            </a:r>
            <a:r>
              <a:rPr lang="zh-CN" altLang="en-US" sz="1100" b="1" dirty="0"/>
              <a:t>就是协程。</a:t>
            </a:r>
            <a:r>
              <a:rPr lang="zh-CN" altLang="en-US" sz="1100" dirty="0"/>
              <a:t> 不同的是，</a:t>
            </a:r>
            <a:r>
              <a:rPr lang="en-US" altLang="zh-CN" sz="1100" dirty="0" err="1"/>
              <a:t>Golang</a:t>
            </a:r>
            <a:r>
              <a:rPr lang="en-US" altLang="zh-CN" sz="1100" dirty="0"/>
              <a:t> </a:t>
            </a:r>
            <a:r>
              <a:rPr lang="zh-CN" altLang="en-US" sz="1100" dirty="0"/>
              <a:t>在 </a:t>
            </a:r>
            <a:r>
              <a:rPr lang="en-US" altLang="zh-CN" sz="1100" dirty="0"/>
              <a:t>runtime</a:t>
            </a:r>
            <a:r>
              <a:rPr lang="zh-CN" altLang="en-US" sz="1100" dirty="0"/>
              <a:t>、系统调用等多方面对 </a:t>
            </a:r>
            <a:r>
              <a:rPr lang="en-US" altLang="zh-CN" sz="1100" dirty="0" err="1"/>
              <a:t>goroutine</a:t>
            </a:r>
            <a:r>
              <a:rPr lang="en-US" altLang="zh-CN" sz="1100" dirty="0"/>
              <a:t> </a:t>
            </a:r>
            <a:r>
              <a:rPr lang="zh-CN" altLang="en-US" sz="1100" dirty="0"/>
              <a:t>调度</a:t>
            </a:r>
            <a:r>
              <a:rPr lang="zh-CN" altLang="en-US" sz="1100" dirty="0" smtClean="0"/>
              <a:t>进</a:t>
            </a:r>
            <a:endParaRPr lang="en-US" altLang="zh-CN" sz="1100" dirty="0" smtClean="0"/>
          </a:p>
          <a:p>
            <a:pPr marL="0" indent="0">
              <a:buNone/>
            </a:pPr>
            <a:r>
              <a:rPr lang="zh-CN" altLang="en-US" sz="1100" dirty="0" smtClean="0"/>
              <a:t>行</a:t>
            </a:r>
            <a:r>
              <a:rPr lang="zh-CN" altLang="en-US" sz="1100" dirty="0"/>
              <a:t>了封装和处理，当遇到长时间执行或者进行系统调用时，会主动把当前 </a:t>
            </a:r>
            <a:r>
              <a:rPr lang="en-US" altLang="zh-CN" sz="1100" dirty="0" err="1"/>
              <a:t>goroutine</a:t>
            </a:r>
            <a:r>
              <a:rPr lang="en-US" altLang="zh-CN" sz="1100" dirty="0"/>
              <a:t> </a:t>
            </a:r>
            <a:r>
              <a:rPr lang="zh-CN" altLang="en-US" sz="1100" dirty="0"/>
              <a:t>的</a:t>
            </a:r>
            <a:r>
              <a:rPr lang="en-US" altLang="zh-CN" sz="1100" dirty="0"/>
              <a:t>CPU (P) </a:t>
            </a:r>
            <a:r>
              <a:rPr lang="zh-CN" altLang="en-US" sz="1100" dirty="0"/>
              <a:t>转让</a:t>
            </a:r>
            <a:r>
              <a:rPr lang="zh-CN" altLang="en-US" sz="1100" dirty="0" smtClean="0"/>
              <a:t>出</a:t>
            </a:r>
            <a:endParaRPr lang="en-US" altLang="zh-CN" sz="1100" dirty="0" smtClean="0"/>
          </a:p>
          <a:p>
            <a:pPr marL="0" indent="0">
              <a:buNone/>
            </a:pPr>
            <a:r>
              <a:rPr lang="zh-CN" altLang="en-US" sz="1100" dirty="0" smtClean="0"/>
              <a:t>去</a:t>
            </a:r>
            <a:r>
              <a:rPr lang="zh-CN" altLang="en-US" sz="1100" dirty="0"/>
              <a:t>，让其他 </a:t>
            </a:r>
            <a:r>
              <a:rPr lang="en-US" altLang="zh-CN" sz="1100" dirty="0" err="1"/>
              <a:t>goroutine</a:t>
            </a:r>
            <a:r>
              <a:rPr lang="en-US" altLang="zh-CN" sz="1100" dirty="0"/>
              <a:t> </a:t>
            </a:r>
            <a:r>
              <a:rPr lang="zh-CN" altLang="en-US" sz="1100" dirty="0"/>
              <a:t>能被调度并执行，也就是 </a:t>
            </a:r>
            <a:r>
              <a:rPr lang="en-US" altLang="zh-CN" sz="1100" dirty="0" err="1"/>
              <a:t>Golang</a:t>
            </a:r>
            <a:r>
              <a:rPr lang="en-US" altLang="zh-CN" sz="1100" dirty="0"/>
              <a:t> </a:t>
            </a:r>
            <a:r>
              <a:rPr lang="zh-CN" altLang="en-US" sz="1100" dirty="0"/>
              <a:t>从语言层面支持了协程。</a:t>
            </a:r>
            <a:r>
              <a:rPr lang="en-US" altLang="zh-CN" sz="1100" dirty="0" err="1">
                <a:solidFill>
                  <a:srgbClr val="FF0000"/>
                </a:solidFill>
              </a:rPr>
              <a:t>Golang</a:t>
            </a:r>
            <a:r>
              <a:rPr lang="en-US" altLang="zh-CN" sz="1100" dirty="0">
                <a:solidFill>
                  <a:srgbClr val="FF0000"/>
                </a:solidFill>
              </a:rPr>
              <a:t> </a:t>
            </a:r>
            <a:r>
              <a:rPr lang="zh-CN" altLang="en-US" sz="1100" dirty="0">
                <a:solidFill>
                  <a:srgbClr val="FF0000"/>
                </a:solidFill>
              </a:rPr>
              <a:t>的一大特色</a:t>
            </a:r>
            <a:r>
              <a:rPr lang="zh-CN" altLang="en-US" sz="1100" dirty="0" smtClean="0">
                <a:solidFill>
                  <a:srgbClr val="FF0000"/>
                </a:solidFill>
              </a:rPr>
              <a:t>就</a:t>
            </a:r>
            <a:endParaRPr lang="en-US" altLang="zh-CN" sz="1100" dirty="0" smtClean="0">
              <a:solidFill>
                <a:srgbClr val="FF0000"/>
              </a:solidFill>
            </a:endParaRPr>
          </a:p>
          <a:p>
            <a:pPr marL="0" indent="0">
              <a:buNone/>
            </a:pPr>
            <a:r>
              <a:rPr lang="zh-CN" altLang="en-US" sz="1100" dirty="0" smtClean="0">
                <a:solidFill>
                  <a:srgbClr val="FF0000"/>
                </a:solidFill>
              </a:rPr>
              <a:t>是</a:t>
            </a:r>
            <a:r>
              <a:rPr lang="zh-CN" altLang="en-US" sz="1100" dirty="0">
                <a:solidFill>
                  <a:srgbClr val="FF0000"/>
                </a:solidFill>
              </a:rPr>
              <a:t>从语言层面原生支持协程，在函数或者方法前面加 </a:t>
            </a:r>
            <a:r>
              <a:rPr lang="en-US" altLang="zh-CN" sz="1100" dirty="0">
                <a:solidFill>
                  <a:srgbClr val="FF0000"/>
                </a:solidFill>
              </a:rPr>
              <a:t>go</a:t>
            </a:r>
            <a:r>
              <a:rPr lang="zh-CN" altLang="en-US" sz="1100" dirty="0">
                <a:solidFill>
                  <a:srgbClr val="FF0000"/>
                </a:solidFill>
              </a:rPr>
              <a:t>关键字就可创建一个协</a:t>
            </a:r>
            <a:r>
              <a:rPr lang="zh-CN" altLang="en-US" sz="1100" dirty="0" smtClean="0">
                <a:solidFill>
                  <a:srgbClr val="FF0000"/>
                </a:solidFill>
              </a:rPr>
              <a:t>程</a:t>
            </a:r>
            <a:endParaRPr lang="en-US" altLang="zh-CN" sz="1100" b="1" dirty="0" smtClean="0">
              <a:solidFill>
                <a:srgbClr val="FF0000"/>
              </a:solidFill>
            </a:endParaRPr>
          </a:p>
          <a:p>
            <a:r>
              <a:rPr lang="zh-CN" altLang="en-US" sz="1100" b="1" dirty="0"/>
              <a:t>其他方面的比较</a:t>
            </a:r>
            <a:endParaRPr lang="en-US" altLang="zh-CN" sz="1100" b="1" dirty="0" smtClean="0"/>
          </a:p>
          <a:p>
            <a:pPr marL="0" indent="0">
              <a:buNone/>
            </a:pPr>
            <a:r>
              <a:rPr lang="en-US" altLang="zh-CN" sz="1100" dirty="0" smtClean="0"/>
              <a:t>1</a:t>
            </a:r>
            <a:r>
              <a:rPr lang="zh-CN" altLang="en-US" sz="1100" dirty="0" smtClean="0"/>
              <a:t>、内存</a:t>
            </a:r>
            <a:r>
              <a:rPr lang="zh-CN" altLang="en-US" sz="1100" dirty="0"/>
              <a:t>消耗</a:t>
            </a:r>
            <a:r>
              <a:rPr lang="zh-CN" altLang="en-US" sz="1100" dirty="0" smtClean="0"/>
              <a:t>方面：每个 </a:t>
            </a:r>
            <a:r>
              <a:rPr lang="en-US" altLang="zh-CN" sz="1100" dirty="0" err="1"/>
              <a:t>goroutine</a:t>
            </a:r>
            <a:r>
              <a:rPr lang="en-US" altLang="zh-CN" sz="1100" dirty="0"/>
              <a:t> (</a:t>
            </a:r>
            <a:r>
              <a:rPr lang="zh-CN" altLang="en-US" sz="1100" dirty="0"/>
              <a:t>协程</a:t>
            </a:r>
            <a:r>
              <a:rPr lang="en-US" altLang="zh-CN" sz="1100" dirty="0"/>
              <a:t>) </a:t>
            </a:r>
            <a:r>
              <a:rPr lang="zh-CN" altLang="en-US" sz="1100" dirty="0"/>
              <a:t>默认占用内存远比 </a:t>
            </a:r>
            <a:r>
              <a:rPr lang="en-US" altLang="zh-CN" sz="1100" dirty="0"/>
              <a:t>Java </a:t>
            </a:r>
            <a:r>
              <a:rPr lang="zh-CN" altLang="en-US" sz="1100" dirty="0"/>
              <a:t>、</a:t>
            </a:r>
            <a:r>
              <a:rPr lang="en-US" altLang="zh-CN" sz="1100" dirty="0"/>
              <a:t>C </a:t>
            </a:r>
            <a:r>
              <a:rPr lang="zh-CN" altLang="en-US" sz="1100" dirty="0"/>
              <a:t>的线程</a:t>
            </a:r>
            <a:r>
              <a:rPr lang="zh-CN" altLang="en-US" sz="1100" dirty="0" smtClean="0"/>
              <a:t>少</a:t>
            </a:r>
            <a:endParaRPr lang="en-US" altLang="zh-CN" sz="1100" dirty="0" smtClean="0"/>
          </a:p>
          <a:p>
            <a:pPr marL="0" indent="0">
              <a:buNone/>
            </a:pPr>
            <a:r>
              <a:rPr lang="zh-CN" altLang="en-US" sz="1100" i="1" dirty="0"/>
              <a:t>　　　　</a:t>
            </a:r>
            <a:r>
              <a:rPr lang="en-US" altLang="zh-CN" sz="1100" dirty="0" err="1" smtClean="0"/>
              <a:t>goroutine</a:t>
            </a:r>
            <a:r>
              <a:rPr lang="zh-CN" altLang="en-US" sz="1100" dirty="0" smtClean="0"/>
              <a:t>：</a:t>
            </a:r>
            <a:r>
              <a:rPr lang="en-US" altLang="zh-CN" sz="1100" dirty="0"/>
              <a:t>2KB </a:t>
            </a:r>
          </a:p>
          <a:p>
            <a:pPr marL="0" indent="0">
              <a:buNone/>
            </a:pPr>
            <a:r>
              <a:rPr lang="en-US" altLang="zh-CN" sz="1100" dirty="0" smtClean="0"/>
              <a:t>               </a:t>
            </a:r>
            <a:r>
              <a:rPr lang="zh-CN" altLang="en-US" sz="1100" dirty="0" smtClean="0"/>
              <a:t>线程</a:t>
            </a:r>
            <a:r>
              <a:rPr lang="zh-CN" altLang="en-US" sz="1100" dirty="0"/>
              <a:t>：</a:t>
            </a:r>
            <a:r>
              <a:rPr lang="en-US" altLang="zh-CN" sz="1100" dirty="0" smtClean="0"/>
              <a:t>8MB</a:t>
            </a:r>
          </a:p>
          <a:p>
            <a:pPr marL="0" indent="0">
              <a:buNone/>
            </a:pPr>
            <a:r>
              <a:rPr lang="en-US" altLang="zh-CN" sz="1100" dirty="0" smtClean="0"/>
              <a:t>2.</a:t>
            </a:r>
            <a:r>
              <a:rPr lang="zh-CN" altLang="en-US" sz="1100" dirty="0" smtClean="0"/>
              <a:t>、线程</a:t>
            </a:r>
            <a:r>
              <a:rPr lang="zh-CN" altLang="en-US" sz="1100" dirty="0"/>
              <a:t>和 </a:t>
            </a:r>
            <a:r>
              <a:rPr lang="en-US" altLang="zh-CN" sz="1100" dirty="0" err="1"/>
              <a:t>goroutine</a:t>
            </a:r>
            <a:r>
              <a:rPr lang="en-US" altLang="zh-CN" sz="1100" dirty="0"/>
              <a:t> </a:t>
            </a:r>
            <a:r>
              <a:rPr lang="zh-CN" altLang="en-US" sz="1100" dirty="0"/>
              <a:t>切换调度开销</a:t>
            </a:r>
            <a:r>
              <a:rPr lang="zh-CN" altLang="en-US" sz="1100" dirty="0" smtClean="0"/>
              <a:t>方面：</a:t>
            </a:r>
            <a:r>
              <a:rPr lang="en-US" altLang="zh-CN" sz="1100" dirty="0" err="1" smtClean="0"/>
              <a:t>goroutine</a:t>
            </a:r>
            <a:r>
              <a:rPr lang="en-US" altLang="zh-CN" sz="1100" dirty="0" smtClean="0"/>
              <a:t> </a:t>
            </a:r>
            <a:r>
              <a:rPr lang="zh-CN" altLang="en-US" sz="1100" dirty="0"/>
              <a:t>远比线程</a:t>
            </a:r>
            <a:r>
              <a:rPr lang="zh-CN" altLang="en-US" sz="1100" dirty="0" smtClean="0"/>
              <a:t>小</a:t>
            </a:r>
            <a:endParaRPr lang="en-US" altLang="zh-CN" sz="1100" dirty="0"/>
          </a:p>
          <a:p>
            <a:pPr marL="0" indent="0">
              <a:buNone/>
            </a:pPr>
            <a:r>
              <a:rPr lang="zh-CN" altLang="en-US" sz="1100" dirty="0" smtClean="0"/>
              <a:t/>
            </a:r>
            <a:br>
              <a:rPr lang="zh-CN" altLang="en-US" sz="1100" dirty="0" smtClean="0"/>
            </a:br>
            <a:r>
              <a:rPr lang="zh-CN" altLang="en-US" sz="1100" i="1" dirty="0" smtClean="0"/>
              <a:t>　　　　线程：</a:t>
            </a:r>
            <a:r>
              <a:rPr lang="zh-CN" altLang="en-US" sz="1100" dirty="0" smtClean="0"/>
              <a:t>涉及模式切换</a:t>
            </a:r>
            <a:r>
              <a:rPr lang="en-US" altLang="zh-CN" sz="1100" dirty="0" smtClean="0"/>
              <a:t>(</a:t>
            </a:r>
            <a:r>
              <a:rPr lang="zh-CN" altLang="en-US" sz="1100" dirty="0" smtClean="0"/>
              <a:t>从用户态切换到内核态</a:t>
            </a:r>
            <a:r>
              <a:rPr lang="en-US" altLang="zh-CN" sz="1100" dirty="0" smtClean="0"/>
              <a:t>)</a:t>
            </a:r>
            <a:r>
              <a:rPr lang="zh-CN" altLang="en-US" sz="1100" dirty="0" smtClean="0"/>
              <a:t>、</a:t>
            </a:r>
            <a:r>
              <a:rPr lang="en-US" altLang="zh-CN" sz="1100" dirty="0" smtClean="0"/>
              <a:t>16</a:t>
            </a:r>
            <a:r>
              <a:rPr lang="zh-CN" altLang="en-US" sz="1100" dirty="0" smtClean="0"/>
              <a:t>个寄存器、</a:t>
            </a:r>
            <a:r>
              <a:rPr lang="en-US" altLang="zh-CN" sz="1100" dirty="0" smtClean="0"/>
              <a:t>PC</a:t>
            </a:r>
            <a:r>
              <a:rPr lang="zh-CN" altLang="en-US" sz="1100" dirty="0" smtClean="0"/>
              <a:t>、</a:t>
            </a:r>
            <a:r>
              <a:rPr lang="en-US" altLang="zh-CN" sz="1100" dirty="0" smtClean="0"/>
              <a:t>SP…</a:t>
            </a:r>
            <a:r>
              <a:rPr lang="zh-CN" altLang="en-US" sz="1100" dirty="0" smtClean="0"/>
              <a:t>等寄存器的刷新等</a:t>
            </a:r>
            <a:endParaRPr lang="en-US" altLang="zh-CN" sz="1100" dirty="0" smtClean="0"/>
          </a:p>
          <a:p>
            <a:pPr marL="0" indent="0">
              <a:buNone/>
            </a:pPr>
            <a:r>
              <a:rPr lang="en-US" altLang="zh-CN" sz="600" dirty="0" smtClean="0"/>
              <a:t>                           </a:t>
            </a:r>
            <a:r>
              <a:rPr lang="en-US" altLang="zh-CN" sz="1100" i="1" dirty="0" err="1" smtClean="0"/>
              <a:t>goroutine</a:t>
            </a:r>
            <a:r>
              <a:rPr lang="zh-CN" altLang="en-US" sz="1100" i="1" dirty="0"/>
              <a:t>：</a:t>
            </a:r>
            <a:r>
              <a:rPr lang="zh-CN" altLang="en-US" sz="1100" dirty="0"/>
              <a:t>只有三个寄存器的值修改 </a:t>
            </a:r>
            <a:r>
              <a:rPr lang="en-US" altLang="zh-CN" sz="1100" dirty="0"/>
              <a:t>- PC / SP / DX</a:t>
            </a:r>
            <a:r>
              <a:rPr lang="en-US" altLang="zh-CN" sz="1100" dirty="0" smtClean="0"/>
              <a:t>.</a:t>
            </a:r>
            <a:endParaRPr lang="en-US" altLang="zh-CN" sz="600" b="1" dirty="0"/>
          </a:p>
        </p:txBody>
      </p:sp>
    </p:spTree>
    <p:extLst>
      <p:ext uri="{BB962C8B-B14F-4D97-AF65-F5344CB8AC3E}">
        <p14:creationId xmlns:p14="http://schemas.microsoft.com/office/powerpoint/2010/main" val="42484413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高级特性</a:t>
            </a:r>
            <a:endParaRPr lang="zh-CN" altLang="en-US" dirty="0"/>
          </a:p>
        </p:txBody>
      </p:sp>
      <p:sp>
        <p:nvSpPr>
          <p:cNvPr id="3" name="内容占位符 2"/>
          <p:cNvSpPr>
            <a:spLocks noGrp="1"/>
          </p:cNvSpPr>
          <p:nvPr>
            <p:ph idx="1"/>
          </p:nvPr>
        </p:nvSpPr>
        <p:spPr/>
        <p:txBody>
          <a:bodyPr/>
          <a:lstStyle/>
          <a:p>
            <a:pPr marL="0" indent="0">
              <a:buNone/>
            </a:pPr>
            <a:r>
              <a:rPr lang="en-US" altLang="zh-CN" b="1" dirty="0" err="1" smtClean="0"/>
              <a:t>Golang</a:t>
            </a:r>
            <a:r>
              <a:rPr lang="zh-CN" altLang="en-US" b="1" dirty="0"/>
              <a:t> </a:t>
            </a:r>
            <a:r>
              <a:rPr lang="en-US" altLang="zh-CN" b="1" dirty="0" err="1" smtClean="0"/>
              <a:t>Goroutines</a:t>
            </a:r>
            <a:r>
              <a:rPr lang="zh-CN" altLang="en-US" dirty="0"/>
              <a:t>并发</a:t>
            </a:r>
            <a:r>
              <a:rPr lang="zh-CN" altLang="en-US" dirty="0" smtClean="0"/>
              <a:t>通信机制</a:t>
            </a:r>
            <a:endParaRPr lang="en-US" altLang="zh-CN" dirty="0" smtClean="0"/>
          </a:p>
          <a:p>
            <a:pPr marL="0" indent="0">
              <a:buNone/>
            </a:pPr>
            <a:r>
              <a:rPr lang="zh-CN" altLang="en-US" sz="2400" b="1" dirty="0"/>
              <a:t>共享</a:t>
            </a:r>
            <a:r>
              <a:rPr lang="zh-CN" altLang="en-US" sz="2400" b="1" dirty="0" smtClean="0"/>
              <a:t>内存</a:t>
            </a:r>
            <a:r>
              <a:rPr lang="en-US" altLang="zh-CN" sz="2400" b="1" dirty="0" smtClean="0"/>
              <a:t>——</a:t>
            </a:r>
            <a:r>
              <a:rPr lang="zh-CN" altLang="en-US" sz="2400" b="1" dirty="0" smtClean="0">
                <a:solidFill>
                  <a:srgbClr val="FF0000"/>
                </a:solidFill>
              </a:rPr>
              <a:t>锁</a:t>
            </a:r>
            <a:endParaRPr lang="en-US" altLang="zh-CN" sz="2400" b="1" dirty="0" smtClean="0">
              <a:solidFill>
                <a:srgbClr val="FF0000"/>
              </a:solidFill>
            </a:endParaRPr>
          </a:p>
          <a:p>
            <a:pPr marL="0" indent="0">
              <a:buNone/>
            </a:pPr>
            <a:r>
              <a:rPr lang="zh-CN" altLang="en-US" sz="2400" dirty="0"/>
              <a:t>下面的例子，使用</a:t>
            </a:r>
            <a:r>
              <a:rPr lang="zh-CN" altLang="en-US" sz="2400" dirty="0" smtClean="0"/>
              <a:t>了互斥锁变量来</a:t>
            </a:r>
            <a:r>
              <a:rPr lang="zh-CN" altLang="en-US" sz="2400" dirty="0"/>
              <a:t>同步协</a:t>
            </a:r>
            <a:r>
              <a:rPr lang="zh-CN" altLang="en-US" sz="2400" dirty="0" smtClean="0"/>
              <a:t>程：</a:t>
            </a:r>
            <a:endParaRPr lang="en-US" altLang="zh-CN" sz="2400" dirty="0" smtClean="0"/>
          </a:p>
          <a:p>
            <a:pPr marL="0" indent="0">
              <a:buNone/>
            </a:pPr>
            <a:r>
              <a:rPr lang="en-US" altLang="zh-CN" sz="2400" dirty="0">
                <a:hlinkClick r:id="rId2"/>
              </a:rPr>
              <a:t>https://golang.org/pkg/sync/#</a:t>
            </a:r>
            <a:r>
              <a:rPr lang="en-US" altLang="zh-CN" sz="2400" dirty="0" smtClean="0">
                <a:hlinkClick r:id="rId2"/>
              </a:rPr>
              <a:t>Mutex</a:t>
            </a:r>
            <a:endParaRPr lang="en-US" altLang="zh-CN" sz="2400" dirty="0" smtClean="0"/>
          </a:p>
          <a:p>
            <a:pPr marL="0" indent="0">
              <a:buNone/>
            </a:pPr>
            <a:endParaRPr lang="en-US" altLang="zh-CN" sz="2400" dirty="0" smtClean="0"/>
          </a:p>
          <a:p>
            <a:pPr marL="0" indent="0">
              <a:buNone/>
            </a:pPr>
            <a:endParaRPr lang="en-US" altLang="zh-CN" b="1" dirty="0"/>
          </a:p>
          <a:p>
            <a:pPr marL="0" indent="0">
              <a:buNone/>
            </a:pPr>
            <a:endParaRPr lang="zh-CN" altLang="en-US" dirty="0"/>
          </a:p>
        </p:txBody>
      </p:sp>
      <p:pic>
        <p:nvPicPr>
          <p:cNvPr id="4" name="图片 3"/>
          <p:cNvPicPr>
            <a:picLocks noChangeAspect="1"/>
          </p:cNvPicPr>
          <p:nvPr/>
        </p:nvPicPr>
        <p:blipFill>
          <a:blip r:embed="rId3"/>
          <a:stretch>
            <a:fillRect/>
          </a:stretch>
        </p:blipFill>
        <p:spPr>
          <a:xfrm>
            <a:off x="7145402" y="1825625"/>
            <a:ext cx="2978313" cy="5032375"/>
          </a:xfrm>
          <a:prstGeom prst="rect">
            <a:avLst/>
          </a:prstGeom>
        </p:spPr>
      </p:pic>
    </p:spTree>
    <p:extLst>
      <p:ext uri="{BB962C8B-B14F-4D97-AF65-F5344CB8AC3E}">
        <p14:creationId xmlns:p14="http://schemas.microsoft.com/office/powerpoint/2010/main" val="3411744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概述</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1</a:t>
            </a:r>
            <a:r>
              <a:rPr lang="zh-CN" altLang="en-US" dirty="0" smtClean="0"/>
              <a:t>、语法简单，特性少：入门快且足够强大</a:t>
            </a:r>
            <a:endParaRPr lang="en-US" altLang="zh-CN" dirty="0" smtClean="0"/>
          </a:p>
          <a:p>
            <a:r>
              <a:rPr lang="en-US" altLang="zh-CN" dirty="0" smtClean="0"/>
              <a:t>2</a:t>
            </a:r>
            <a:r>
              <a:rPr lang="zh-CN" altLang="en-US" dirty="0" smtClean="0"/>
              <a:t>、将所有依赖包编译成一个二进制文件：减少部署和运维成本（支持多种</a:t>
            </a:r>
            <a:r>
              <a:rPr lang="en-US" altLang="zh-CN" dirty="0" smtClean="0"/>
              <a:t>OS</a:t>
            </a:r>
            <a:r>
              <a:rPr lang="zh-CN" altLang="en-US" dirty="0" smtClean="0"/>
              <a:t>与</a:t>
            </a:r>
            <a:r>
              <a:rPr lang="en-US" altLang="zh-CN" dirty="0"/>
              <a:t>processor </a:t>
            </a:r>
            <a:r>
              <a:rPr lang="en-US" altLang="zh-CN" dirty="0" smtClean="0"/>
              <a:t>architectures</a:t>
            </a:r>
            <a:r>
              <a:rPr lang="zh-CN" altLang="en-US" dirty="0" smtClean="0"/>
              <a:t>）</a:t>
            </a:r>
            <a:endParaRPr lang="en-US" altLang="zh-CN" dirty="0" smtClean="0"/>
          </a:p>
          <a:p>
            <a:r>
              <a:rPr lang="en-US" altLang="zh-CN" dirty="0" smtClean="0"/>
              <a:t>3</a:t>
            </a:r>
            <a:r>
              <a:rPr lang="zh-CN" altLang="en-US" dirty="0" smtClean="0"/>
              <a:t>、标准库强大：满足大多数组件</a:t>
            </a:r>
            <a:endParaRPr lang="en-US" altLang="zh-CN" dirty="0" smtClean="0"/>
          </a:p>
          <a:p>
            <a:r>
              <a:rPr lang="en-US" altLang="zh-CN" dirty="0" smtClean="0"/>
              <a:t>4</a:t>
            </a:r>
            <a:r>
              <a:rPr lang="zh-CN" altLang="en-US" dirty="0" smtClean="0"/>
              <a:t>、支持包管理：可以很容易地获取第三方包以及发布自己的包</a:t>
            </a:r>
            <a:endParaRPr lang="en-US" altLang="zh-CN" dirty="0" smtClean="0"/>
          </a:p>
          <a:p>
            <a:r>
              <a:rPr lang="en-US" altLang="zh-CN" dirty="0" smtClean="0"/>
              <a:t>5</a:t>
            </a:r>
            <a:r>
              <a:rPr lang="zh-CN" altLang="en-US" dirty="0" smtClean="0"/>
              <a:t>、静态编译性语言</a:t>
            </a:r>
            <a:endParaRPr lang="en-US" altLang="zh-CN" dirty="0" smtClean="0"/>
          </a:p>
          <a:p>
            <a:r>
              <a:rPr lang="en-US" altLang="zh-CN" dirty="0" smtClean="0"/>
              <a:t>6</a:t>
            </a:r>
            <a:r>
              <a:rPr lang="zh-CN" altLang="en-US" dirty="0" smtClean="0"/>
              <a:t>、语言级很好的支持并发，能最大可能利用机器资源：</a:t>
            </a:r>
            <a:r>
              <a:rPr lang="en-US" altLang="zh-CN" dirty="0" err="1" smtClean="0"/>
              <a:t>goroutines&amp;channels</a:t>
            </a:r>
            <a:endParaRPr lang="en-US" altLang="zh-CN" dirty="0" smtClean="0"/>
          </a:p>
          <a:p>
            <a:r>
              <a:rPr lang="en-US" altLang="zh-CN" dirty="0" smtClean="0"/>
              <a:t>7</a:t>
            </a:r>
            <a:r>
              <a:rPr lang="zh-CN" altLang="en-US" dirty="0" smtClean="0"/>
              <a:t>、测试工具支持：</a:t>
            </a:r>
            <a:r>
              <a:rPr lang="en-US" altLang="zh-CN" dirty="0" smtClean="0"/>
              <a:t>go</a:t>
            </a:r>
            <a:r>
              <a:rPr lang="zh-CN" altLang="en-US" dirty="0" smtClean="0"/>
              <a:t>本身支持单元测试、性能测试（按照规范）</a:t>
            </a:r>
            <a:endParaRPr lang="en-US" altLang="zh-CN" dirty="0" smtClean="0"/>
          </a:p>
          <a:p>
            <a:r>
              <a:rPr lang="en-US" altLang="zh-CN" dirty="0" smtClean="0"/>
              <a:t>8</a:t>
            </a:r>
            <a:r>
              <a:rPr lang="zh-CN" altLang="en-US" dirty="0" smtClean="0"/>
              <a:t>、</a:t>
            </a:r>
            <a:r>
              <a:rPr lang="en-US" altLang="zh-CN" dirty="0" smtClean="0"/>
              <a:t>go</a:t>
            </a:r>
            <a:r>
              <a:rPr lang="zh-CN" altLang="en-US" dirty="0" smtClean="0"/>
              <a:t>编译器支持垃圾回收</a:t>
            </a:r>
            <a:endParaRPr lang="en-US" altLang="zh-CN" dirty="0" smtClean="0"/>
          </a:p>
          <a:p>
            <a:r>
              <a:rPr lang="en-US" altLang="zh-CN" dirty="0" smtClean="0"/>
              <a:t>9</a:t>
            </a:r>
            <a:r>
              <a:rPr lang="zh-CN" altLang="en-US" dirty="0" smtClean="0"/>
              <a:t>、语言本身开源，且鼓励更多开源第三方库</a:t>
            </a:r>
            <a:endParaRPr lang="en-US" altLang="zh-CN" dirty="0" smtClean="0"/>
          </a:p>
          <a:p>
            <a:r>
              <a:rPr lang="en-US" altLang="zh-CN" dirty="0" smtClean="0"/>
              <a:t>10</a:t>
            </a:r>
            <a:r>
              <a:rPr lang="zh-CN" altLang="en-US" dirty="0" smtClean="0"/>
              <a:t>、自动类型判断（类似于动态语言）</a:t>
            </a:r>
            <a:endParaRPr lang="en-US" altLang="zh-CN" dirty="0" smtClean="0"/>
          </a:p>
          <a:p>
            <a:r>
              <a:rPr lang="en-US" altLang="zh-CN" dirty="0" smtClean="0"/>
              <a:t>11</a:t>
            </a:r>
            <a:r>
              <a:rPr lang="zh-CN" altLang="en-US" dirty="0" smtClean="0"/>
              <a:t>、自动文档生成</a:t>
            </a:r>
            <a:endParaRPr lang="en-US" altLang="zh-CN" dirty="0" smtClean="0"/>
          </a:p>
          <a:p>
            <a:r>
              <a:rPr lang="en-US" altLang="zh-CN" dirty="0" smtClean="0"/>
              <a:t>12</a:t>
            </a:r>
            <a:r>
              <a:rPr lang="zh-CN" altLang="en-US" dirty="0" smtClean="0"/>
              <a:t>、强编译检查：没有使用的</a:t>
            </a:r>
            <a:r>
              <a:rPr lang="en-US" altLang="zh-CN" dirty="0" smtClean="0"/>
              <a:t>package</a:t>
            </a:r>
            <a:r>
              <a:rPr lang="zh-CN" altLang="en-US" dirty="0" smtClean="0"/>
              <a:t>与变量都无法编译通过</a:t>
            </a:r>
            <a:endParaRPr lang="en-US" altLang="zh-CN" dirty="0" smtClean="0"/>
          </a:p>
          <a:p>
            <a:r>
              <a:rPr lang="en-US" altLang="zh-CN" dirty="0" smtClean="0"/>
              <a:t>13</a:t>
            </a:r>
            <a:r>
              <a:rPr lang="zh-CN" altLang="en-US" dirty="0" smtClean="0"/>
              <a:t>、</a:t>
            </a:r>
            <a:r>
              <a:rPr lang="en-US" altLang="zh-CN" dirty="0"/>
              <a:t>Cross </a:t>
            </a:r>
            <a:r>
              <a:rPr lang="en-US" altLang="zh-CN" dirty="0" smtClean="0"/>
              <a:t>platform</a:t>
            </a:r>
            <a:r>
              <a:rPr lang="zh-CN" altLang="en-US" dirty="0" smtClean="0"/>
              <a:t>跨平台</a:t>
            </a:r>
            <a:endParaRPr lang="en-US" altLang="zh-CN" dirty="0" smtClean="0"/>
          </a:p>
          <a:p>
            <a:r>
              <a:rPr lang="en-US" altLang="zh-CN" dirty="0" smtClean="0"/>
              <a:t>14</a:t>
            </a:r>
            <a:r>
              <a:rPr lang="zh-CN" altLang="en-US" dirty="0" smtClean="0"/>
              <a:t>、工具完善：支持格式化工具、包管理工具、编译工具以及测试工具等</a:t>
            </a:r>
            <a:endParaRPr lang="en-US" altLang="zh-CN" dirty="0" smtClean="0"/>
          </a:p>
        </p:txBody>
      </p:sp>
    </p:spTree>
    <p:extLst>
      <p:ext uri="{BB962C8B-B14F-4D97-AF65-F5344CB8AC3E}">
        <p14:creationId xmlns:p14="http://schemas.microsoft.com/office/powerpoint/2010/main" val="12235336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高级特性</a:t>
            </a:r>
            <a:endParaRPr lang="zh-CN" altLang="en-US" dirty="0"/>
          </a:p>
        </p:txBody>
      </p:sp>
      <p:sp>
        <p:nvSpPr>
          <p:cNvPr id="3" name="内容占位符 2"/>
          <p:cNvSpPr>
            <a:spLocks noGrp="1"/>
          </p:cNvSpPr>
          <p:nvPr>
            <p:ph idx="1"/>
          </p:nvPr>
        </p:nvSpPr>
        <p:spPr/>
        <p:txBody>
          <a:bodyPr/>
          <a:lstStyle/>
          <a:p>
            <a:pPr marL="0" indent="0">
              <a:buNone/>
            </a:pPr>
            <a:r>
              <a:rPr lang="en-US" altLang="zh-CN" b="1" dirty="0" err="1" smtClean="0"/>
              <a:t>Golang</a:t>
            </a:r>
            <a:r>
              <a:rPr lang="zh-CN" altLang="en-US" b="1" dirty="0"/>
              <a:t> </a:t>
            </a:r>
            <a:r>
              <a:rPr lang="en-US" altLang="zh-CN" b="1" dirty="0" err="1" smtClean="0"/>
              <a:t>Goroutines</a:t>
            </a:r>
            <a:r>
              <a:rPr lang="zh-CN" altLang="en-US" dirty="0"/>
              <a:t>并发</a:t>
            </a:r>
            <a:r>
              <a:rPr lang="zh-CN" altLang="en-US" dirty="0" smtClean="0"/>
              <a:t>通信机制</a:t>
            </a:r>
            <a:endParaRPr lang="en-US" altLang="zh-CN" dirty="0" smtClean="0"/>
          </a:p>
          <a:p>
            <a:pPr marL="0" indent="0">
              <a:buNone/>
            </a:pPr>
            <a:r>
              <a:rPr lang="zh-CN" altLang="en-US" sz="1800" b="1" dirty="0" smtClean="0"/>
              <a:t>消息机制</a:t>
            </a:r>
            <a:r>
              <a:rPr lang="en-US" altLang="zh-CN" sz="1800" b="1" dirty="0" smtClean="0"/>
              <a:t>——</a:t>
            </a:r>
            <a:r>
              <a:rPr lang="en-US" altLang="zh-CN" sz="1800" b="1" dirty="0" smtClean="0">
                <a:solidFill>
                  <a:srgbClr val="FF0000"/>
                </a:solidFill>
              </a:rPr>
              <a:t>channel</a:t>
            </a:r>
          </a:p>
          <a:p>
            <a:pPr marL="0" indent="0">
              <a:buNone/>
            </a:pPr>
            <a:r>
              <a:rPr lang="en-US" altLang="zh-CN" sz="1800" dirty="0"/>
              <a:t>channel </a:t>
            </a:r>
            <a:r>
              <a:rPr lang="zh-CN" altLang="en-US" sz="1800" dirty="0"/>
              <a:t>是 </a:t>
            </a:r>
            <a:r>
              <a:rPr lang="en-US" altLang="zh-CN" sz="1800" dirty="0"/>
              <a:t>Go </a:t>
            </a:r>
            <a:r>
              <a:rPr lang="zh-CN" altLang="en-US" sz="1800" dirty="0"/>
              <a:t>语言在语言级别提供的 </a:t>
            </a:r>
            <a:r>
              <a:rPr lang="en-US" altLang="zh-CN" sz="1800" dirty="0" err="1"/>
              <a:t>goroutine</a:t>
            </a:r>
            <a:r>
              <a:rPr lang="en-US" altLang="zh-CN" sz="1800" dirty="0"/>
              <a:t> </a:t>
            </a:r>
            <a:r>
              <a:rPr lang="zh-CN" altLang="en-US" sz="1800" dirty="0"/>
              <a:t>间的通信方式，我们可以使用 </a:t>
            </a:r>
            <a:r>
              <a:rPr lang="en-US" altLang="zh-CN" sz="1800" dirty="0"/>
              <a:t>channel </a:t>
            </a:r>
            <a:r>
              <a:rPr lang="zh-CN" altLang="en-US" sz="1800" dirty="0"/>
              <a:t>在多个 </a:t>
            </a:r>
            <a:r>
              <a:rPr lang="en-US" altLang="zh-CN" sz="1800" dirty="0" err="1"/>
              <a:t>goroutine</a:t>
            </a:r>
            <a:r>
              <a:rPr lang="en-US" altLang="zh-CN" sz="1800" dirty="0"/>
              <a:t> </a:t>
            </a:r>
            <a:r>
              <a:rPr lang="zh-CN" altLang="en-US" sz="1800" dirty="0"/>
              <a:t>之间传递</a:t>
            </a:r>
            <a:r>
              <a:rPr lang="zh-CN" altLang="en-US" sz="1800" dirty="0" smtClean="0"/>
              <a:t>消息，</a:t>
            </a:r>
            <a:r>
              <a:rPr lang="zh-CN" altLang="en-US" sz="1600" dirty="0" smtClean="0"/>
              <a:t>另外：</a:t>
            </a:r>
            <a:r>
              <a:rPr lang="en-US" altLang="zh-CN" sz="1600" dirty="0" smtClean="0"/>
              <a:t>channel </a:t>
            </a:r>
            <a:r>
              <a:rPr lang="zh-CN" altLang="en-US" sz="1600" dirty="0"/>
              <a:t>是类型相关的，一个 </a:t>
            </a:r>
            <a:r>
              <a:rPr lang="en-US" altLang="zh-CN" sz="1600" dirty="0"/>
              <a:t>channel </a:t>
            </a:r>
            <a:r>
              <a:rPr lang="zh-CN" altLang="en-US" sz="1600" dirty="0"/>
              <a:t>只能传递一种类型的值，这个类型需要在声明 </a:t>
            </a:r>
            <a:r>
              <a:rPr lang="en-US" altLang="zh-CN" sz="1600" dirty="0"/>
              <a:t>channel </a:t>
            </a:r>
            <a:r>
              <a:rPr lang="zh-CN" altLang="en-US" sz="1600" dirty="0"/>
              <a:t>时指定</a:t>
            </a:r>
            <a:endParaRPr lang="en-US" altLang="zh-CN" sz="1400" b="1" dirty="0" smtClean="0">
              <a:solidFill>
                <a:srgbClr val="FF0000"/>
              </a:solidFill>
            </a:endParaRPr>
          </a:p>
          <a:p>
            <a:pPr marL="0" indent="0">
              <a:buNone/>
            </a:pPr>
            <a:r>
              <a:rPr lang="zh-CN" altLang="en-US" sz="1600" dirty="0"/>
              <a:t>下面的例子，使用</a:t>
            </a:r>
            <a:r>
              <a:rPr lang="zh-CN" altLang="en-US" sz="1600" dirty="0" smtClean="0"/>
              <a:t>了</a:t>
            </a:r>
            <a:r>
              <a:rPr lang="en-US" altLang="zh-CN" sz="1600" dirty="0" smtClean="0"/>
              <a:t>channel</a:t>
            </a:r>
            <a:r>
              <a:rPr lang="zh-CN" altLang="en-US" sz="1600" dirty="0" smtClean="0"/>
              <a:t>来</a:t>
            </a:r>
            <a:r>
              <a:rPr lang="zh-CN" altLang="en-US" sz="1600" dirty="0"/>
              <a:t>同步协</a:t>
            </a:r>
            <a:r>
              <a:rPr lang="zh-CN" altLang="en-US" sz="1600" dirty="0" smtClean="0"/>
              <a:t>程：</a:t>
            </a:r>
            <a:endParaRPr lang="en-US" altLang="zh-CN" sz="1600" dirty="0" smtClean="0"/>
          </a:p>
          <a:p>
            <a:pPr marL="0" indent="0">
              <a:buNone/>
            </a:pPr>
            <a:endParaRPr lang="en-US" altLang="zh-CN" sz="2400" dirty="0" smtClean="0"/>
          </a:p>
          <a:p>
            <a:pPr marL="0" indent="0">
              <a:buNone/>
            </a:pPr>
            <a:endParaRPr lang="en-US" altLang="zh-CN" b="1" dirty="0"/>
          </a:p>
          <a:p>
            <a:pPr marL="0" indent="0">
              <a:buNone/>
            </a:pPr>
            <a:endParaRPr lang="zh-CN" altLang="en-US" dirty="0"/>
          </a:p>
        </p:txBody>
      </p:sp>
      <p:pic>
        <p:nvPicPr>
          <p:cNvPr id="5" name="图片 4"/>
          <p:cNvPicPr>
            <a:picLocks noChangeAspect="1"/>
          </p:cNvPicPr>
          <p:nvPr/>
        </p:nvPicPr>
        <p:blipFill>
          <a:blip r:embed="rId2"/>
          <a:stretch>
            <a:fillRect/>
          </a:stretch>
        </p:blipFill>
        <p:spPr>
          <a:xfrm>
            <a:off x="6096000" y="3248025"/>
            <a:ext cx="2533650" cy="3609975"/>
          </a:xfrm>
          <a:prstGeom prst="rect">
            <a:avLst/>
          </a:prstGeom>
        </p:spPr>
      </p:pic>
    </p:spTree>
    <p:extLst>
      <p:ext uri="{BB962C8B-B14F-4D97-AF65-F5344CB8AC3E}">
        <p14:creationId xmlns:p14="http://schemas.microsoft.com/office/powerpoint/2010/main" val="3226040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高级特性</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b="1" dirty="0" err="1" smtClean="0"/>
              <a:t>Golang</a:t>
            </a:r>
            <a:r>
              <a:rPr lang="zh-CN" altLang="en-US" b="1" dirty="0"/>
              <a:t> </a:t>
            </a:r>
            <a:r>
              <a:rPr lang="en-US" altLang="zh-CN" b="1" dirty="0" err="1" smtClean="0"/>
              <a:t>Goroutines</a:t>
            </a:r>
            <a:r>
              <a:rPr lang="zh-CN" altLang="en-US" dirty="0"/>
              <a:t>并发</a:t>
            </a:r>
            <a:r>
              <a:rPr lang="zh-CN" altLang="en-US" dirty="0" smtClean="0"/>
              <a:t>通信机制</a:t>
            </a:r>
            <a:endParaRPr lang="en-US" altLang="zh-CN" dirty="0"/>
          </a:p>
          <a:p>
            <a:pPr marL="0" indent="0">
              <a:buNone/>
            </a:pPr>
            <a:r>
              <a:rPr lang="en-US" altLang="zh-CN" sz="2400" b="1" dirty="0" smtClean="0">
                <a:solidFill>
                  <a:srgbClr val="FF0000"/>
                </a:solidFill>
              </a:rPr>
              <a:t>select</a:t>
            </a:r>
          </a:p>
          <a:p>
            <a:pPr marL="0" indent="0">
              <a:buNone/>
            </a:pPr>
            <a:r>
              <a:rPr lang="zh-CN" altLang="en-US" sz="2000" dirty="0"/>
              <a:t>在</a:t>
            </a:r>
            <a:r>
              <a:rPr lang="en-US" altLang="zh-CN" sz="2000" dirty="0"/>
              <a:t>UNIX</a:t>
            </a:r>
            <a:r>
              <a:rPr lang="zh-CN" altLang="en-US" sz="2000" dirty="0"/>
              <a:t>中，</a:t>
            </a:r>
            <a:r>
              <a:rPr lang="en-US" altLang="zh-CN" sz="2000" dirty="0"/>
              <a:t>select()</a:t>
            </a:r>
            <a:r>
              <a:rPr lang="zh-CN" altLang="en-US" sz="2000" dirty="0"/>
              <a:t>函数用来监控一组描述符，该机制常被用于实现高并发的</a:t>
            </a:r>
            <a:r>
              <a:rPr lang="en-US" altLang="zh-CN" sz="2000" dirty="0"/>
              <a:t>socket</a:t>
            </a:r>
            <a:r>
              <a:rPr lang="zh-CN" altLang="en-US" sz="2000" dirty="0"/>
              <a:t>服务器程序。</a:t>
            </a:r>
            <a:r>
              <a:rPr lang="en-US" altLang="zh-CN" sz="2000" dirty="0"/>
              <a:t>Go</a:t>
            </a:r>
            <a:r>
              <a:rPr lang="zh-CN" altLang="en-US" sz="2000" dirty="0"/>
              <a:t>语言直接在语言级别支持</a:t>
            </a:r>
            <a:r>
              <a:rPr lang="en-US" altLang="zh-CN" sz="2000" dirty="0"/>
              <a:t>select</a:t>
            </a:r>
            <a:r>
              <a:rPr lang="zh-CN" altLang="en-US" sz="2000" dirty="0"/>
              <a:t>关键字，用于处理异步</a:t>
            </a:r>
            <a:r>
              <a:rPr lang="en-US" altLang="zh-CN" sz="2000" dirty="0"/>
              <a:t>IO</a:t>
            </a:r>
            <a:r>
              <a:rPr lang="zh-CN" altLang="en-US" sz="2000" dirty="0"/>
              <a:t>问题，大致结构如下</a:t>
            </a:r>
            <a:r>
              <a:rPr lang="zh-CN" altLang="en-US" sz="2000" dirty="0" smtClean="0"/>
              <a:t>：</a:t>
            </a:r>
            <a:endParaRPr lang="en-US" altLang="zh-CN" sz="2000" dirty="0" smtClean="0"/>
          </a:p>
          <a:p>
            <a:pPr marL="0" indent="0">
              <a:buNone/>
            </a:pPr>
            <a:endParaRPr lang="en-US" altLang="zh-CN" sz="1800" dirty="0"/>
          </a:p>
          <a:p>
            <a:pPr marL="0" indent="0">
              <a:buNone/>
            </a:pPr>
            <a:endParaRPr lang="en-US" altLang="zh-CN" sz="2400" dirty="0" smtClean="0"/>
          </a:p>
          <a:p>
            <a:pPr marL="0" indent="0">
              <a:buNone/>
            </a:pPr>
            <a:endParaRPr lang="en-US" altLang="zh-CN" sz="2400" dirty="0" smtClean="0"/>
          </a:p>
          <a:p>
            <a:pPr marL="0" indent="0">
              <a:buNone/>
            </a:pPr>
            <a:endParaRPr lang="en-US" altLang="zh-CN" b="1" dirty="0" smtClean="0"/>
          </a:p>
          <a:p>
            <a:pPr marL="0" indent="0">
              <a:buNone/>
            </a:pPr>
            <a:endParaRPr lang="en-US" altLang="zh-CN" b="1" dirty="0"/>
          </a:p>
          <a:p>
            <a:pPr marL="0" indent="0">
              <a:buNone/>
            </a:pPr>
            <a:r>
              <a:rPr lang="en-US" altLang="zh-CN" sz="2400" dirty="0"/>
              <a:t>select</a:t>
            </a:r>
            <a:r>
              <a:rPr lang="zh-CN" altLang="en-US" sz="2400" dirty="0"/>
              <a:t>默认是阻塞的，只有当监听的</a:t>
            </a:r>
            <a:r>
              <a:rPr lang="en-US" altLang="zh-CN" sz="2400" dirty="0"/>
              <a:t>channel</a:t>
            </a:r>
            <a:r>
              <a:rPr lang="zh-CN" altLang="en-US" sz="2400" dirty="0"/>
              <a:t>中有发送或接收可以进行时才会运行，当多个</a:t>
            </a:r>
            <a:r>
              <a:rPr lang="en-US" altLang="zh-CN" sz="2400" dirty="0"/>
              <a:t>channel</a:t>
            </a:r>
            <a:r>
              <a:rPr lang="zh-CN" altLang="en-US" sz="2400" dirty="0"/>
              <a:t>都准备好的时候，</a:t>
            </a:r>
            <a:r>
              <a:rPr lang="en-US" altLang="zh-CN" sz="2400" dirty="0" smtClean="0"/>
              <a:t>select</a:t>
            </a:r>
            <a:r>
              <a:rPr lang="zh-CN" altLang="en-US" sz="2400" dirty="0" smtClean="0"/>
              <a:t>随机选择</a:t>
            </a:r>
            <a:r>
              <a:rPr lang="zh-CN" altLang="en-US" sz="2400" dirty="0"/>
              <a:t>一个</a:t>
            </a:r>
            <a:r>
              <a:rPr lang="zh-CN" altLang="en-US" sz="2400" dirty="0" smtClean="0"/>
              <a:t>执行</a:t>
            </a:r>
            <a:endParaRPr lang="en-US" altLang="zh-CN" sz="2400" dirty="0" smtClean="0"/>
          </a:p>
          <a:p>
            <a:pPr marL="0" indent="0">
              <a:buNone/>
            </a:pPr>
            <a:endParaRPr lang="zh-CN" altLang="en-US" sz="2400" dirty="0"/>
          </a:p>
        </p:txBody>
      </p:sp>
      <p:pic>
        <p:nvPicPr>
          <p:cNvPr id="5" name="图片 4"/>
          <p:cNvPicPr>
            <a:picLocks noChangeAspect="1"/>
          </p:cNvPicPr>
          <p:nvPr/>
        </p:nvPicPr>
        <p:blipFill>
          <a:blip r:embed="rId2"/>
          <a:stretch>
            <a:fillRect/>
          </a:stretch>
        </p:blipFill>
        <p:spPr>
          <a:xfrm>
            <a:off x="4435734" y="3329182"/>
            <a:ext cx="2686050" cy="2009775"/>
          </a:xfrm>
          <a:prstGeom prst="rect">
            <a:avLst/>
          </a:prstGeom>
        </p:spPr>
      </p:pic>
    </p:spTree>
    <p:extLst>
      <p:ext uri="{BB962C8B-B14F-4D97-AF65-F5344CB8AC3E}">
        <p14:creationId xmlns:p14="http://schemas.microsoft.com/office/powerpoint/2010/main" val="8390623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sz="4800" dirty="0" smtClean="0"/>
              <a:t>高级特性</a:t>
            </a:r>
            <a:endParaRPr lang="zh-CN" altLang="en-US" dirty="0"/>
          </a:p>
        </p:txBody>
      </p:sp>
      <p:sp>
        <p:nvSpPr>
          <p:cNvPr id="3" name="内容占位符 2"/>
          <p:cNvSpPr>
            <a:spLocks noGrp="1"/>
          </p:cNvSpPr>
          <p:nvPr>
            <p:ph idx="1"/>
          </p:nvPr>
        </p:nvSpPr>
        <p:spPr>
          <a:xfrm>
            <a:off x="838200" y="1825625"/>
            <a:ext cx="10515600" cy="4771118"/>
          </a:xfrm>
        </p:spPr>
        <p:txBody>
          <a:bodyPr>
            <a:normAutofit fontScale="40000" lnSpcReduction="20000"/>
          </a:bodyPr>
          <a:lstStyle/>
          <a:p>
            <a:pPr marL="0" indent="0">
              <a:buNone/>
            </a:pPr>
            <a:r>
              <a:rPr lang="en-US" altLang="zh-CN" b="1" dirty="0" err="1" smtClean="0"/>
              <a:t>Golang</a:t>
            </a:r>
            <a:r>
              <a:rPr lang="zh-CN" altLang="en-US" b="1" dirty="0"/>
              <a:t> </a:t>
            </a:r>
            <a:r>
              <a:rPr lang="en-US" altLang="zh-CN" b="1" dirty="0" err="1" smtClean="0"/>
              <a:t>Goroutines</a:t>
            </a:r>
            <a:r>
              <a:rPr lang="zh-CN" altLang="en-US" dirty="0"/>
              <a:t>并发</a:t>
            </a:r>
            <a:r>
              <a:rPr lang="zh-CN" altLang="en-US" dirty="0" smtClean="0"/>
              <a:t>通信机制</a:t>
            </a:r>
            <a:endParaRPr lang="en-US" altLang="zh-CN" dirty="0"/>
          </a:p>
          <a:p>
            <a:pPr marL="0" indent="0">
              <a:buNone/>
            </a:pPr>
            <a:r>
              <a:rPr lang="en-US" altLang="zh-CN" sz="3800" b="1" dirty="0" smtClean="0">
                <a:solidFill>
                  <a:srgbClr val="FF0000"/>
                </a:solidFill>
              </a:rPr>
              <a:t>select</a:t>
            </a:r>
          </a:p>
          <a:p>
            <a:pPr marL="0" indent="0">
              <a:buNone/>
            </a:pPr>
            <a:r>
              <a:rPr lang="en-US" altLang="zh-CN" sz="3000" dirty="0"/>
              <a:t>Go</a:t>
            </a:r>
            <a:r>
              <a:rPr lang="zh-CN" altLang="en-US" sz="3000" dirty="0"/>
              <a:t>语言没有对</a:t>
            </a:r>
            <a:r>
              <a:rPr lang="en-US" altLang="zh-CN" sz="3000" dirty="0"/>
              <a:t>channel</a:t>
            </a:r>
            <a:r>
              <a:rPr lang="zh-CN" altLang="en-US" sz="3000" dirty="0"/>
              <a:t>提供直接的超时处理机制，但我们可以利用</a:t>
            </a:r>
            <a:r>
              <a:rPr lang="en-US" altLang="zh-CN" sz="3000" dirty="0"/>
              <a:t>select</a:t>
            </a:r>
            <a:r>
              <a:rPr lang="zh-CN" altLang="en-US" sz="3000" dirty="0"/>
              <a:t>来间接实现，例如</a:t>
            </a:r>
            <a:r>
              <a:rPr lang="zh-CN" altLang="en-US" sz="3000" dirty="0" smtClean="0"/>
              <a:t>：</a:t>
            </a:r>
            <a:endParaRPr lang="en-US" altLang="zh-CN" sz="3000" dirty="0" smtClean="0"/>
          </a:p>
          <a:p>
            <a:pPr marL="0" indent="0">
              <a:buNone/>
            </a:pPr>
            <a:r>
              <a:rPr lang="zh-CN" altLang="en-US" sz="3000" dirty="0" smtClean="0"/>
              <a:t> </a:t>
            </a:r>
            <a:endParaRPr lang="en-US" altLang="zh-CN" sz="2000" dirty="0" smtClean="0"/>
          </a:p>
          <a:p>
            <a:pPr marL="0" indent="0">
              <a:buNone/>
            </a:pPr>
            <a:endParaRPr lang="en-US" altLang="zh-CN" sz="2000" dirty="0"/>
          </a:p>
          <a:p>
            <a:pPr marL="0" indent="0">
              <a:buNone/>
            </a:pPr>
            <a:endParaRPr lang="en-US" altLang="zh-CN" dirty="0" smtClean="0"/>
          </a:p>
          <a:p>
            <a:pPr marL="0" indent="0">
              <a:buNone/>
            </a:pPr>
            <a:endParaRPr lang="en-US" altLang="zh-CN" dirty="0" smtClean="0"/>
          </a:p>
          <a:p>
            <a:pPr marL="0" indent="0">
              <a:buNone/>
            </a:pPr>
            <a:endParaRPr lang="en-US" altLang="zh-CN" sz="3000" b="1" dirty="0" smtClean="0"/>
          </a:p>
          <a:p>
            <a:pPr marL="0" indent="0">
              <a:buNone/>
            </a:pPr>
            <a:endParaRPr lang="en-US" altLang="zh-CN" sz="3000" b="1" dirty="0" smtClean="0"/>
          </a:p>
          <a:p>
            <a:pPr marL="0" indent="0">
              <a:buNone/>
            </a:pPr>
            <a:endParaRPr lang="en-US" altLang="zh-CN" sz="3000" b="1" dirty="0"/>
          </a:p>
          <a:p>
            <a:pPr marL="0" indent="0">
              <a:buNone/>
            </a:pPr>
            <a:endParaRPr lang="en-US" altLang="zh-CN" sz="3000" b="1" dirty="0" smtClean="0"/>
          </a:p>
          <a:p>
            <a:pPr marL="0" indent="0">
              <a:buNone/>
            </a:pPr>
            <a:endParaRPr lang="en-US" altLang="zh-CN" sz="3000" b="1" dirty="0" smtClean="0"/>
          </a:p>
          <a:p>
            <a:pPr marL="0" indent="0">
              <a:buNone/>
            </a:pPr>
            <a:endParaRPr lang="en-US" altLang="zh-CN" sz="3000" b="1" dirty="0" smtClean="0"/>
          </a:p>
          <a:p>
            <a:pPr marL="0" indent="0">
              <a:buNone/>
            </a:pPr>
            <a:endParaRPr lang="en-US" altLang="zh-CN" sz="3000" b="1" dirty="0" smtClean="0"/>
          </a:p>
          <a:p>
            <a:pPr marL="0" indent="0">
              <a:buNone/>
            </a:pPr>
            <a:endParaRPr lang="en-US" altLang="zh-CN" sz="3000" b="1" dirty="0"/>
          </a:p>
          <a:p>
            <a:pPr marL="0" indent="0">
              <a:buNone/>
            </a:pPr>
            <a:endParaRPr lang="en-US" altLang="zh-CN" sz="3000" b="1" dirty="0" smtClean="0"/>
          </a:p>
          <a:p>
            <a:pPr marL="0" indent="0">
              <a:buNone/>
            </a:pPr>
            <a:endParaRPr lang="en-US" altLang="zh-CN" sz="3000" b="1" dirty="0"/>
          </a:p>
          <a:p>
            <a:pPr marL="0" indent="0">
              <a:buNone/>
            </a:pPr>
            <a:endParaRPr lang="en-US" altLang="zh-CN" sz="3000" b="1" dirty="0"/>
          </a:p>
          <a:p>
            <a:pPr marL="0" indent="0">
              <a:buNone/>
            </a:pPr>
            <a:r>
              <a:rPr lang="zh-CN" altLang="en-US" sz="3000" dirty="0"/>
              <a:t>这样使用</a:t>
            </a:r>
            <a:r>
              <a:rPr lang="en-US" altLang="zh-CN" sz="3000" dirty="0"/>
              <a:t>select</a:t>
            </a:r>
            <a:r>
              <a:rPr lang="zh-CN" altLang="en-US" sz="3000" dirty="0"/>
              <a:t>就可以避免永久等待的问题，因为程序会在</a:t>
            </a:r>
            <a:r>
              <a:rPr lang="en-US" altLang="zh-CN" sz="3000" dirty="0"/>
              <a:t>timeout</a:t>
            </a:r>
            <a:r>
              <a:rPr lang="zh-CN" altLang="en-US" sz="3000" dirty="0"/>
              <a:t>中获取到一个数据后继续执行，而无论对</a:t>
            </a:r>
            <a:r>
              <a:rPr lang="en-US" altLang="zh-CN" sz="3000" dirty="0" err="1"/>
              <a:t>ch</a:t>
            </a:r>
            <a:r>
              <a:rPr lang="zh-CN" altLang="en-US" sz="3000" dirty="0"/>
              <a:t>的读取是否还处于等待</a:t>
            </a:r>
            <a:r>
              <a:rPr lang="zh-CN" altLang="en-US" sz="3000" dirty="0" smtClean="0"/>
              <a:t>状态</a:t>
            </a:r>
            <a:endParaRPr lang="en-US" altLang="zh-CN" dirty="0" smtClean="0"/>
          </a:p>
        </p:txBody>
      </p:sp>
      <p:pic>
        <p:nvPicPr>
          <p:cNvPr id="6" name="图片 5"/>
          <p:cNvPicPr>
            <a:picLocks noChangeAspect="1"/>
          </p:cNvPicPr>
          <p:nvPr/>
        </p:nvPicPr>
        <p:blipFill>
          <a:blip r:embed="rId2"/>
          <a:stretch>
            <a:fillRect/>
          </a:stretch>
        </p:blipFill>
        <p:spPr>
          <a:xfrm>
            <a:off x="2872134" y="2610196"/>
            <a:ext cx="6181725" cy="3732415"/>
          </a:xfrm>
          <a:prstGeom prst="rect">
            <a:avLst/>
          </a:prstGeom>
        </p:spPr>
      </p:pic>
    </p:spTree>
    <p:extLst>
      <p:ext uri="{BB962C8B-B14F-4D97-AF65-F5344CB8AC3E}">
        <p14:creationId xmlns:p14="http://schemas.microsoft.com/office/powerpoint/2010/main" val="1560659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dirty="0" smtClean="0"/>
              <a:t>一、</a:t>
            </a:r>
            <a:r>
              <a:rPr lang="en-US" altLang="zh-CN" dirty="0" err="1" smtClean="0"/>
              <a:t>Golang</a:t>
            </a:r>
            <a:r>
              <a:rPr lang="zh-CN" altLang="en-US" dirty="0" smtClean="0"/>
              <a:t>概述</a:t>
            </a:r>
            <a:endParaRPr lang="en-US" altLang="zh-CN" dirty="0" smtClean="0"/>
          </a:p>
          <a:p>
            <a:r>
              <a:rPr lang="zh-CN" altLang="en-US" dirty="0"/>
              <a:t>二、</a:t>
            </a:r>
            <a:r>
              <a:rPr lang="en-US" altLang="zh-CN" dirty="0" err="1"/>
              <a:t>Golang</a:t>
            </a:r>
            <a:r>
              <a:rPr lang="zh-CN" altLang="en-US" dirty="0"/>
              <a:t>数据类型</a:t>
            </a:r>
            <a:endParaRPr lang="en-US" altLang="zh-CN" dirty="0"/>
          </a:p>
          <a:p>
            <a:r>
              <a:rPr lang="zh-CN" altLang="en-US" dirty="0" smtClean="0"/>
              <a:t>三、</a:t>
            </a:r>
            <a:r>
              <a:rPr lang="en-US" altLang="zh-CN" dirty="0" err="1" smtClean="0"/>
              <a:t>Golang</a:t>
            </a:r>
            <a:r>
              <a:rPr lang="zh-CN" altLang="en-US" dirty="0" smtClean="0"/>
              <a:t>控制语句</a:t>
            </a:r>
            <a:endParaRPr lang="en-US" altLang="zh-CN" dirty="0" smtClean="0"/>
          </a:p>
          <a:p>
            <a:r>
              <a:rPr lang="zh-CN" altLang="en-US" dirty="0" smtClean="0"/>
              <a:t>四、</a:t>
            </a:r>
            <a:r>
              <a:rPr lang="en-US" altLang="zh-CN" dirty="0" err="1" smtClean="0"/>
              <a:t>Golang</a:t>
            </a:r>
            <a:r>
              <a:rPr lang="zh-CN" altLang="en-US" dirty="0" smtClean="0"/>
              <a:t>高级特性</a:t>
            </a:r>
            <a:endParaRPr lang="en-US" altLang="zh-CN" dirty="0" smtClean="0"/>
          </a:p>
          <a:p>
            <a:r>
              <a:rPr lang="zh-CN" altLang="en-US" dirty="0" smtClean="0">
                <a:solidFill>
                  <a:schemeClr val="accent2"/>
                </a:solidFill>
                <a:effectLst>
                  <a:outerShdw blurRad="38100" dist="38100" dir="2700000" algn="tl">
                    <a:srgbClr val="000000">
                      <a:alpha val="43137"/>
                    </a:srgbClr>
                  </a:outerShdw>
                </a:effectLst>
              </a:rPr>
              <a:t>五、</a:t>
            </a:r>
            <a:r>
              <a:rPr lang="en-US" altLang="zh-CN" dirty="0" err="1" smtClean="0">
                <a:solidFill>
                  <a:schemeClr val="accent2"/>
                </a:solidFill>
                <a:effectLst>
                  <a:outerShdw blurRad="38100" dist="38100" dir="2700000" algn="tl">
                    <a:srgbClr val="000000">
                      <a:alpha val="43137"/>
                    </a:srgbClr>
                  </a:outerShdw>
                </a:effectLst>
              </a:rPr>
              <a:t>Golang</a:t>
            </a:r>
            <a:r>
              <a:rPr lang="zh-CN" altLang="en-US" dirty="0" smtClean="0">
                <a:solidFill>
                  <a:schemeClr val="accent2"/>
                </a:solidFill>
                <a:effectLst>
                  <a:outerShdw blurRad="38100" dist="38100" dir="2700000" algn="tl">
                    <a:srgbClr val="000000">
                      <a:alpha val="43137"/>
                    </a:srgbClr>
                  </a:outerShdw>
                </a:effectLst>
              </a:rPr>
              <a:t>工具</a:t>
            </a:r>
            <a:endParaRPr lang="en-US" altLang="zh-CN" dirty="0" smtClean="0">
              <a:solidFill>
                <a:schemeClr val="accent2"/>
              </a:solidFill>
              <a:effectLst>
                <a:outerShdw blurRad="38100" dist="38100" dir="2700000" algn="tl">
                  <a:srgbClr val="000000">
                    <a:alpha val="43137"/>
                  </a:srgbClr>
                </a:outerShdw>
              </a:effectLst>
            </a:endParaRPr>
          </a:p>
          <a:p>
            <a:r>
              <a:rPr lang="zh-CN" altLang="en-US" dirty="0" smtClean="0"/>
              <a:t>六、</a:t>
            </a:r>
            <a:r>
              <a:rPr lang="en-US" altLang="zh-CN" dirty="0" err="1" smtClean="0"/>
              <a:t>Golang</a:t>
            </a:r>
            <a:r>
              <a:rPr lang="zh-CN" altLang="en-US" dirty="0" smtClean="0"/>
              <a:t>优缺点</a:t>
            </a:r>
            <a:endParaRPr lang="en-US" altLang="zh-CN" dirty="0"/>
          </a:p>
          <a:p>
            <a:r>
              <a:rPr lang="zh-CN" altLang="en-US" dirty="0" smtClean="0"/>
              <a:t>七、附件</a:t>
            </a:r>
            <a:endParaRPr lang="en-US" altLang="zh-CN" dirty="0" smtClean="0"/>
          </a:p>
        </p:txBody>
      </p:sp>
    </p:spTree>
    <p:extLst>
      <p:ext uri="{BB962C8B-B14F-4D97-AF65-F5344CB8AC3E}">
        <p14:creationId xmlns:p14="http://schemas.microsoft.com/office/powerpoint/2010/main" val="5705720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工具</a:t>
            </a:r>
            <a:endParaRPr lang="zh-CN" altLang="en-US" dirty="0"/>
          </a:p>
        </p:txBody>
      </p:sp>
      <p:sp>
        <p:nvSpPr>
          <p:cNvPr id="3" name="内容占位符 2"/>
          <p:cNvSpPr>
            <a:spLocks noGrp="1"/>
          </p:cNvSpPr>
          <p:nvPr>
            <p:ph idx="1"/>
          </p:nvPr>
        </p:nvSpPr>
        <p:spPr>
          <a:xfrm>
            <a:off x="838200" y="1825624"/>
            <a:ext cx="10515600" cy="4668481"/>
          </a:xfrm>
        </p:spPr>
        <p:txBody>
          <a:bodyPr>
            <a:normAutofit fontScale="47500" lnSpcReduction="20000"/>
          </a:bodyPr>
          <a:lstStyle/>
          <a:p>
            <a:pPr marL="0" indent="0">
              <a:buNone/>
            </a:pPr>
            <a:r>
              <a:rPr lang="zh-CN" altLang="en-US" sz="2900" dirty="0" smtClean="0"/>
              <a:t>一、格式化</a:t>
            </a:r>
            <a:endParaRPr lang="en-US" altLang="zh-CN" sz="2900" dirty="0" smtClean="0"/>
          </a:p>
          <a:p>
            <a:r>
              <a:rPr lang="en-US" altLang="zh-CN" dirty="0" err="1" smtClean="0"/>
              <a:t>gofmt</a:t>
            </a:r>
            <a:r>
              <a:rPr lang="en-US" altLang="zh-CN" dirty="0" smtClean="0"/>
              <a:t> –w </a:t>
            </a:r>
            <a:r>
              <a:rPr lang="en-US" altLang="zh-CN" dirty="0" err="1" smtClean="0"/>
              <a:t>xxx.go</a:t>
            </a:r>
            <a:endParaRPr lang="en-US" altLang="zh-CN" dirty="0" smtClean="0"/>
          </a:p>
          <a:p>
            <a:pPr marL="0" indent="0">
              <a:buNone/>
            </a:pPr>
            <a:endParaRPr lang="en-US" altLang="zh-CN" dirty="0" smtClean="0"/>
          </a:p>
          <a:p>
            <a:pPr marL="0" indent="0">
              <a:buNone/>
            </a:pPr>
            <a:r>
              <a:rPr lang="zh-CN" altLang="en-US" sz="3000" dirty="0" smtClean="0"/>
              <a:t>二、测试</a:t>
            </a:r>
            <a:endParaRPr lang="en-US" altLang="zh-CN" sz="3000" dirty="0" smtClean="0"/>
          </a:p>
          <a:p>
            <a:r>
              <a:rPr lang="zh-CN" altLang="en-US" dirty="0" smtClean="0"/>
              <a:t>单元测试</a:t>
            </a:r>
            <a:endParaRPr lang="en-US" altLang="zh-CN" dirty="0" smtClean="0"/>
          </a:p>
          <a:p>
            <a:pPr marL="0" indent="0">
              <a:buNone/>
            </a:pPr>
            <a:r>
              <a:rPr lang="en-US" altLang="zh-CN" sz="2900" dirty="0"/>
              <a:t>1</a:t>
            </a:r>
            <a:r>
              <a:rPr lang="zh-CN" altLang="en-US" sz="2900" dirty="0"/>
              <a:t>、创建测试文件夹</a:t>
            </a:r>
            <a:r>
              <a:rPr lang="en-US" altLang="zh-CN" sz="2900" dirty="0"/>
              <a:t>xxx</a:t>
            </a:r>
            <a:r>
              <a:rPr lang="zh-CN" altLang="en-US" sz="2900" dirty="0"/>
              <a:t>，文件夹下的</a:t>
            </a:r>
            <a:r>
              <a:rPr lang="en-US" altLang="zh-CN" sz="2900" dirty="0"/>
              <a:t>go</a:t>
            </a:r>
            <a:r>
              <a:rPr lang="zh-CN" altLang="en-US" sz="2900" dirty="0"/>
              <a:t>文件的</a:t>
            </a:r>
            <a:r>
              <a:rPr lang="en-US" altLang="zh-CN" sz="2900" dirty="0" err="1"/>
              <a:t>packag</a:t>
            </a:r>
            <a:r>
              <a:rPr lang="zh-CN" altLang="en-US" sz="2900" dirty="0"/>
              <a:t>必须与文件夹名一致（不然会识别不到）</a:t>
            </a:r>
            <a:endParaRPr lang="en-US" altLang="zh-CN" sz="2900" dirty="0"/>
          </a:p>
          <a:p>
            <a:pPr marL="0" indent="0">
              <a:buNone/>
            </a:pPr>
            <a:r>
              <a:rPr lang="en-US" altLang="zh-CN" sz="2900" dirty="0"/>
              <a:t>2</a:t>
            </a:r>
            <a:r>
              <a:rPr lang="zh-CN" altLang="en-US" sz="2900" dirty="0"/>
              <a:t>、创建需要测试的文件</a:t>
            </a:r>
            <a:r>
              <a:rPr lang="en-US" altLang="zh-CN" sz="2900" dirty="0" err="1"/>
              <a:t>xxx.go</a:t>
            </a:r>
            <a:endParaRPr lang="en-US" altLang="zh-CN" sz="2900" dirty="0"/>
          </a:p>
          <a:p>
            <a:pPr marL="0" indent="0">
              <a:buNone/>
            </a:pPr>
            <a:r>
              <a:rPr lang="en-US" altLang="zh-CN" sz="2900" dirty="0"/>
              <a:t>3</a:t>
            </a:r>
            <a:r>
              <a:rPr lang="zh-CN" altLang="en-US" sz="2900" dirty="0"/>
              <a:t>、创建单元测试用例文件</a:t>
            </a:r>
            <a:r>
              <a:rPr lang="en-US" altLang="zh-CN" sz="2900" i="1" dirty="0" err="1">
                <a:effectLst>
                  <a:outerShdw blurRad="38100" dist="38100" dir="2700000" algn="tl">
                    <a:srgbClr val="000000">
                      <a:alpha val="43137"/>
                    </a:srgbClr>
                  </a:outerShdw>
                </a:effectLst>
              </a:rPr>
              <a:t>xxx_test.go</a:t>
            </a:r>
            <a:r>
              <a:rPr lang="en-US" altLang="zh-CN" sz="2900" dirty="0"/>
              <a:t>(</a:t>
            </a:r>
            <a:r>
              <a:rPr lang="zh-CN" altLang="en-US" sz="2900" dirty="0"/>
              <a:t>文件名必须是</a:t>
            </a:r>
            <a:r>
              <a:rPr lang="zh-CN" altLang="en-US" sz="2900" i="1" dirty="0">
                <a:effectLst>
                  <a:outerShdw blurRad="38100" dist="38100" dir="2700000" algn="tl">
                    <a:srgbClr val="000000">
                      <a:alpha val="43137"/>
                    </a:srgbClr>
                  </a:outerShdw>
                </a:effectLst>
              </a:rPr>
              <a:t>*</a:t>
            </a:r>
            <a:r>
              <a:rPr lang="en-US" altLang="zh-CN" sz="2900" i="1" dirty="0">
                <a:effectLst>
                  <a:outerShdw blurRad="38100" dist="38100" dir="2700000" algn="tl">
                    <a:srgbClr val="000000">
                      <a:alpha val="43137"/>
                    </a:srgbClr>
                  </a:outerShdw>
                </a:effectLst>
              </a:rPr>
              <a:t>_</a:t>
            </a:r>
            <a:r>
              <a:rPr lang="en-US" altLang="zh-CN" sz="2900" i="1" dirty="0" err="1">
                <a:effectLst>
                  <a:outerShdw blurRad="38100" dist="38100" dir="2700000" algn="tl">
                    <a:srgbClr val="000000">
                      <a:alpha val="43137"/>
                    </a:srgbClr>
                  </a:outerShdw>
                </a:effectLst>
              </a:rPr>
              <a:t>test.go</a:t>
            </a:r>
            <a:r>
              <a:rPr lang="zh-CN" altLang="en-US" sz="2900" dirty="0"/>
              <a:t>的类型，*代表要测试的文件名</a:t>
            </a:r>
            <a:r>
              <a:rPr lang="zh-CN" altLang="en-US" sz="2900" dirty="0" smtClean="0"/>
              <a:t>，函数</a:t>
            </a:r>
            <a:r>
              <a:rPr lang="zh-CN" altLang="en-US" sz="2900" dirty="0"/>
              <a:t>名必须以</a:t>
            </a:r>
            <a:r>
              <a:rPr lang="en-US" altLang="zh-CN" sz="2900" i="1" dirty="0">
                <a:effectLst>
                  <a:outerShdw blurRad="38100" dist="38100" dir="2700000" algn="tl">
                    <a:srgbClr val="000000">
                      <a:alpha val="43137"/>
                    </a:srgbClr>
                  </a:outerShdw>
                </a:effectLst>
              </a:rPr>
              <a:t>Test</a:t>
            </a:r>
            <a:r>
              <a:rPr lang="zh-CN" altLang="en-US" sz="2900" dirty="0"/>
              <a:t>开头如：</a:t>
            </a:r>
            <a:r>
              <a:rPr lang="en-US" altLang="zh-CN" sz="2900" i="1" dirty="0" err="1">
                <a:effectLst>
                  <a:outerShdw blurRad="38100" dist="38100" dir="2700000" algn="tl">
                    <a:srgbClr val="000000">
                      <a:alpha val="43137"/>
                    </a:srgbClr>
                  </a:outerShdw>
                </a:effectLst>
              </a:rPr>
              <a:t>TestXxx</a:t>
            </a:r>
            <a:r>
              <a:rPr lang="zh-CN" altLang="en-US" sz="2900" dirty="0" smtClean="0"/>
              <a:t>或</a:t>
            </a:r>
            <a:endParaRPr lang="en-US" altLang="zh-CN" sz="2900" dirty="0" smtClean="0"/>
          </a:p>
          <a:p>
            <a:pPr marL="0" indent="0">
              <a:buNone/>
            </a:pPr>
            <a:r>
              <a:rPr lang="en-US" altLang="zh-CN" sz="2900" i="1" dirty="0" err="1" smtClean="0">
                <a:effectLst>
                  <a:outerShdw blurRad="38100" dist="38100" dir="2700000" algn="tl">
                    <a:srgbClr val="000000">
                      <a:alpha val="43137"/>
                    </a:srgbClr>
                  </a:outerShdw>
                </a:effectLst>
              </a:rPr>
              <a:t>Test_xxx</a:t>
            </a:r>
            <a:r>
              <a:rPr lang="en-US" altLang="zh-CN" sz="2900" dirty="0"/>
              <a:t>)</a:t>
            </a:r>
          </a:p>
          <a:p>
            <a:pPr marL="0" indent="0">
              <a:buNone/>
            </a:pPr>
            <a:r>
              <a:rPr lang="en-US" altLang="zh-CN" sz="2900" dirty="0"/>
              <a:t>4</a:t>
            </a:r>
            <a:r>
              <a:rPr lang="zh-CN" altLang="en-US" sz="2900" dirty="0"/>
              <a:t>、测试所有的文件</a:t>
            </a:r>
            <a:r>
              <a:rPr lang="en-US" altLang="zh-CN" sz="2900" i="1" dirty="0">
                <a:effectLst>
                  <a:outerShdw blurRad="38100" dist="38100" dir="2700000" algn="tl">
                    <a:srgbClr val="000000">
                      <a:alpha val="43137"/>
                    </a:srgbClr>
                  </a:outerShdw>
                </a:effectLst>
              </a:rPr>
              <a:t>go test</a:t>
            </a:r>
            <a:r>
              <a:rPr lang="zh-CN" altLang="en-US" sz="2900" dirty="0"/>
              <a:t>，将对当前目录下的所有</a:t>
            </a:r>
            <a:r>
              <a:rPr lang="zh-CN" altLang="en-US" sz="2900" i="1" dirty="0">
                <a:effectLst>
                  <a:outerShdw blurRad="38100" dist="38100" dir="2700000" algn="tl">
                    <a:srgbClr val="000000">
                      <a:alpha val="43137"/>
                    </a:srgbClr>
                  </a:outerShdw>
                </a:effectLst>
              </a:rPr>
              <a:t>*</a:t>
            </a:r>
            <a:r>
              <a:rPr lang="en-US" altLang="zh-CN" sz="2900" i="1" dirty="0">
                <a:effectLst>
                  <a:outerShdw blurRad="38100" dist="38100" dir="2700000" algn="tl">
                    <a:srgbClr val="000000">
                      <a:alpha val="43137"/>
                    </a:srgbClr>
                  </a:outerShdw>
                </a:effectLst>
              </a:rPr>
              <a:t>_</a:t>
            </a:r>
            <a:r>
              <a:rPr lang="en-US" altLang="zh-CN" sz="2900" i="1" dirty="0" err="1">
                <a:effectLst>
                  <a:outerShdw blurRad="38100" dist="38100" dir="2700000" algn="tl">
                    <a:srgbClr val="000000">
                      <a:alpha val="43137"/>
                    </a:srgbClr>
                  </a:outerShdw>
                </a:effectLst>
              </a:rPr>
              <a:t>test.go</a:t>
            </a:r>
            <a:r>
              <a:rPr lang="zh-CN" altLang="en-US" sz="2900" dirty="0"/>
              <a:t>文件进行编译并自动运行测试</a:t>
            </a:r>
            <a:endParaRPr lang="en-US" altLang="zh-CN" sz="2900" dirty="0"/>
          </a:p>
          <a:p>
            <a:pPr marL="0" indent="0">
              <a:buNone/>
            </a:pPr>
            <a:r>
              <a:rPr lang="en-US" altLang="zh-CN" sz="2900" dirty="0"/>
              <a:t>5</a:t>
            </a:r>
            <a:r>
              <a:rPr lang="zh-CN" altLang="en-US" sz="2900" dirty="0"/>
              <a:t>、测试某个文件使用”</a:t>
            </a:r>
            <a:r>
              <a:rPr lang="en-US" altLang="zh-CN" sz="2900" dirty="0"/>
              <a:t>-file”</a:t>
            </a:r>
            <a:r>
              <a:rPr lang="zh-CN" altLang="en-US" sz="2900" dirty="0"/>
              <a:t>参数。</a:t>
            </a:r>
            <a:r>
              <a:rPr lang="en-US" altLang="zh-CN" sz="2900" i="1" dirty="0">
                <a:effectLst>
                  <a:outerShdw blurRad="38100" dist="38100" dir="2700000" algn="tl">
                    <a:srgbClr val="000000">
                      <a:alpha val="43137"/>
                    </a:srgbClr>
                  </a:outerShdw>
                </a:effectLst>
              </a:rPr>
              <a:t>go test -file *.go</a:t>
            </a:r>
            <a:r>
              <a:rPr lang="en-US" altLang="zh-CN" sz="2900" dirty="0"/>
              <a:t> </a:t>
            </a:r>
            <a:r>
              <a:rPr lang="zh-CN" altLang="en-US" sz="2900" dirty="0"/>
              <a:t>。例如：</a:t>
            </a:r>
            <a:r>
              <a:rPr lang="en-US" altLang="zh-CN" sz="2900" i="1" dirty="0">
                <a:effectLst>
                  <a:outerShdw blurRad="38100" dist="38100" dir="2700000" algn="tl">
                    <a:srgbClr val="000000">
                      <a:alpha val="43137"/>
                    </a:srgbClr>
                  </a:outerShdw>
                </a:effectLst>
              </a:rPr>
              <a:t>go test -file </a:t>
            </a:r>
            <a:r>
              <a:rPr lang="en-US" altLang="zh-CN" sz="2900" i="1" dirty="0" err="1">
                <a:effectLst>
                  <a:outerShdw blurRad="38100" dist="38100" dir="2700000" algn="tl">
                    <a:srgbClr val="000000">
                      <a:alpha val="43137"/>
                    </a:srgbClr>
                  </a:outerShdw>
                </a:effectLst>
              </a:rPr>
              <a:t>xxx_test.go</a:t>
            </a:r>
            <a:r>
              <a:rPr lang="zh-CN" altLang="en-US" sz="2900" dirty="0"/>
              <a:t>，</a:t>
            </a:r>
            <a:r>
              <a:rPr lang="en-US" altLang="zh-CN" sz="2900" dirty="0"/>
              <a:t>"-</a:t>
            </a:r>
            <a:r>
              <a:rPr lang="en-US" altLang="zh-CN" sz="2900" dirty="0" smtClean="0"/>
              <a:t>file“</a:t>
            </a:r>
            <a:r>
              <a:rPr lang="zh-CN" altLang="en-US" sz="2900" dirty="0" smtClean="0"/>
              <a:t>参数</a:t>
            </a:r>
            <a:r>
              <a:rPr lang="zh-CN" altLang="en-US" sz="2900" dirty="0"/>
              <a:t>不是必须的，可以省略，如果你</a:t>
            </a:r>
            <a:r>
              <a:rPr lang="zh-CN" altLang="en-US" sz="2900" dirty="0" smtClean="0"/>
              <a:t>输入</a:t>
            </a:r>
            <a:endParaRPr lang="en-US" altLang="zh-CN" sz="2900" dirty="0" smtClean="0"/>
          </a:p>
          <a:p>
            <a:pPr marL="0" indent="0">
              <a:buNone/>
            </a:pPr>
            <a:r>
              <a:rPr lang="en-US" altLang="zh-CN" sz="2900" dirty="0" smtClean="0"/>
              <a:t>go </a:t>
            </a:r>
            <a:r>
              <a:rPr lang="en-US" altLang="zh-CN" sz="2900" dirty="0"/>
              <a:t>test </a:t>
            </a:r>
            <a:r>
              <a:rPr lang="en-US" altLang="zh-CN" sz="2900" dirty="0" err="1"/>
              <a:t>xxx_test.go</a:t>
            </a:r>
            <a:r>
              <a:rPr lang="zh-CN" altLang="en-US" sz="2900" dirty="0"/>
              <a:t>也会得到一样的</a:t>
            </a:r>
            <a:r>
              <a:rPr lang="zh-CN" altLang="en-US" sz="2900" dirty="0" smtClean="0"/>
              <a:t>效果</a:t>
            </a:r>
            <a:endParaRPr lang="en-US" altLang="zh-CN" sz="2900" dirty="0" smtClean="0"/>
          </a:p>
          <a:p>
            <a:r>
              <a:rPr lang="zh-CN" altLang="en-US" sz="2900" dirty="0" smtClean="0"/>
              <a:t>性能测试</a:t>
            </a:r>
            <a:endParaRPr lang="en-US" altLang="zh-CN" sz="2900" dirty="0" smtClean="0"/>
          </a:p>
          <a:p>
            <a:pPr marL="0" indent="0">
              <a:buNone/>
            </a:pPr>
            <a:r>
              <a:rPr lang="en-US" altLang="zh-CN" sz="2900" dirty="0" smtClean="0"/>
              <a:t>1</a:t>
            </a:r>
            <a:r>
              <a:rPr lang="zh-CN" altLang="en-US" sz="2900" dirty="0" smtClean="0"/>
              <a:t>、创建</a:t>
            </a:r>
            <a:r>
              <a:rPr lang="en-US" altLang="zh-CN" sz="2900" dirty="0" smtClean="0"/>
              <a:t>benchmark</a:t>
            </a:r>
            <a:r>
              <a:rPr lang="zh-CN" altLang="en-US" sz="2900" dirty="0" smtClean="0"/>
              <a:t>性能</a:t>
            </a:r>
            <a:r>
              <a:rPr lang="zh-CN" altLang="en-US" sz="2900" dirty="0"/>
              <a:t>测试用例</a:t>
            </a:r>
            <a:r>
              <a:rPr lang="zh-CN" altLang="en-US" sz="2900" dirty="0" smtClean="0"/>
              <a:t>文件</a:t>
            </a:r>
            <a:r>
              <a:rPr lang="en-US" altLang="zh-CN" sz="2900" i="1" dirty="0" err="1" smtClean="0">
                <a:effectLst>
                  <a:outerShdw blurRad="38100" dist="38100" dir="2700000" algn="tl">
                    <a:srgbClr val="000000">
                      <a:alpha val="43137"/>
                    </a:srgbClr>
                  </a:outerShdw>
                </a:effectLst>
              </a:rPr>
              <a:t>xxx_b_test.go</a:t>
            </a:r>
            <a:r>
              <a:rPr lang="en-US" altLang="zh-CN" sz="2900" dirty="0"/>
              <a:t>(</a:t>
            </a:r>
            <a:r>
              <a:rPr lang="zh-CN" altLang="en-US" sz="2900" dirty="0"/>
              <a:t>文件名必须是</a:t>
            </a:r>
            <a:r>
              <a:rPr lang="zh-CN" altLang="en-US" sz="2900" i="1" dirty="0">
                <a:effectLst>
                  <a:outerShdw blurRad="38100" dist="38100" dir="2700000" algn="tl">
                    <a:srgbClr val="000000">
                      <a:alpha val="43137"/>
                    </a:srgbClr>
                  </a:outerShdw>
                </a:effectLst>
              </a:rPr>
              <a:t>*</a:t>
            </a:r>
            <a:r>
              <a:rPr lang="en-US" altLang="zh-CN" sz="2900" i="1" dirty="0">
                <a:effectLst>
                  <a:outerShdw blurRad="38100" dist="38100" dir="2700000" algn="tl">
                    <a:srgbClr val="000000">
                      <a:alpha val="43137"/>
                    </a:srgbClr>
                  </a:outerShdw>
                </a:effectLst>
              </a:rPr>
              <a:t>_</a:t>
            </a:r>
            <a:r>
              <a:rPr lang="en-US" altLang="zh-CN" sz="2900" i="1" dirty="0" err="1">
                <a:effectLst>
                  <a:outerShdw blurRad="38100" dist="38100" dir="2700000" algn="tl">
                    <a:srgbClr val="000000">
                      <a:alpha val="43137"/>
                    </a:srgbClr>
                  </a:outerShdw>
                </a:effectLst>
              </a:rPr>
              <a:t>b_test.go</a:t>
            </a:r>
            <a:r>
              <a:rPr lang="zh-CN" altLang="en-US" sz="2900" dirty="0"/>
              <a:t>的类型，*代表要测试的</a:t>
            </a:r>
            <a:r>
              <a:rPr lang="zh-CN" altLang="en-US" sz="2900" dirty="0" smtClean="0"/>
              <a:t>文</a:t>
            </a:r>
            <a:endParaRPr lang="en-US" altLang="zh-CN" sz="2900" dirty="0" smtClean="0"/>
          </a:p>
          <a:p>
            <a:pPr marL="0" indent="0">
              <a:buNone/>
            </a:pPr>
            <a:r>
              <a:rPr lang="zh-CN" altLang="en-US" sz="2900" dirty="0" smtClean="0"/>
              <a:t>件</a:t>
            </a:r>
            <a:r>
              <a:rPr lang="zh-CN" altLang="en-US" sz="2900" dirty="0"/>
              <a:t>名，函数名必须以</a:t>
            </a:r>
            <a:r>
              <a:rPr lang="en-US" altLang="zh-CN" sz="2900" dirty="0"/>
              <a:t>Benchmark</a:t>
            </a:r>
            <a:r>
              <a:rPr lang="zh-CN" altLang="en-US" sz="2900" dirty="0"/>
              <a:t>开头如：</a:t>
            </a:r>
            <a:r>
              <a:rPr lang="en-US" altLang="zh-CN" sz="2900" i="1" dirty="0" err="1">
                <a:effectLst>
                  <a:outerShdw blurRad="38100" dist="38100" dir="2700000" algn="tl">
                    <a:srgbClr val="000000">
                      <a:alpha val="43137"/>
                    </a:srgbClr>
                  </a:outerShdw>
                </a:effectLst>
              </a:rPr>
              <a:t>BenchmarkXxx</a:t>
            </a:r>
            <a:r>
              <a:rPr lang="zh-CN" altLang="en-US" sz="2900" dirty="0"/>
              <a:t>或</a:t>
            </a:r>
            <a:r>
              <a:rPr lang="en-US" altLang="zh-CN" sz="2900" i="1" dirty="0" err="1">
                <a:effectLst>
                  <a:outerShdw blurRad="38100" dist="38100" dir="2700000" algn="tl">
                    <a:srgbClr val="000000">
                      <a:alpha val="43137"/>
                    </a:srgbClr>
                  </a:outerShdw>
                </a:effectLst>
              </a:rPr>
              <a:t>Benchmark_xxx</a:t>
            </a:r>
            <a:r>
              <a:rPr lang="en-US" altLang="zh-CN" sz="2900" dirty="0" smtClean="0"/>
              <a:t>)</a:t>
            </a:r>
          </a:p>
          <a:p>
            <a:pPr marL="0" indent="0">
              <a:buNone/>
            </a:pPr>
            <a:r>
              <a:rPr lang="en-US" altLang="zh-CN" sz="2900" dirty="0" smtClean="0"/>
              <a:t>2</a:t>
            </a:r>
            <a:r>
              <a:rPr lang="zh-CN" altLang="en-US" sz="2900" dirty="0"/>
              <a:t>、进行所有</a:t>
            </a:r>
            <a:r>
              <a:rPr lang="en-US" altLang="zh-CN" sz="2900" dirty="0"/>
              <a:t>go</a:t>
            </a:r>
            <a:r>
              <a:rPr lang="zh-CN" altLang="en-US" sz="2900" dirty="0"/>
              <a:t>文件的</a:t>
            </a:r>
            <a:r>
              <a:rPr lang="en-US" altLang="zh-CN" sz="2900" dirty="0"/>
              <a:t>benchmark</a:t>
            </a:r>
            <a:r>
              <a:rPr lang="zh-CN" altLang="en-US" sz="2900" dirty="0"/>
              <a:t>测试 </a:t>
            </a:r>
            <a:r>
              <a:rPr lang="en-US" altLang="zh-CN" sz="2900" i="1" dirty="0">
                <a:effectLst>
                  <a:outerShdw blurRad="38100" dist="38100" dir="2700000" algn="tl">
                    <a:srgbClr val="000000">
                      <a:alpha val="43137"/>
                    </a:srgbClr>
                  </a:outerShdw>
                </a:effectLst>
              </a:rPr>
              <a:t>go test -bench=".*" </a:t>
            </a:r>
            <a:r>
              <a:rPr lang="zh-CN" altLang="en-US" sz="2900" dirty="0"/>
              <a:t>或 </a:t>
            </a:r>
            <a:r>
              <a:rPr lang="en-US" altLang="zh-CN" sz="2900" i="1" dirty="0">
                <a:effectLst>
                  <a:outerShdw blurRad="38100" dist="38100" dir="2700000" algn="tl">
                    <a:srgbClr val="000000">
                      <a:alpha val="43137"/>
                    </a:srgbClr>
                  </a:outerShdw>
                </a:effectLst>
              </a:rPr>
              <a:t>go test . -bench</a:t>
            </a:r>
            <a:r>
              <a:rPr lang="en-US" altLang="zh-CN" sz="2900" i="1" dirty="0" smtClean="0">
                <a:effectLst>
                  <a:outerShdw blurRad="38100" dist="38100" dir="2700000" algn="tl">
                    <a:srgbClr val="000000">
                      <a:alpha val="43137"/>
                    </a:srgbClr>
                  </a:outerShdw>
                </a:effectLst>
              </a:rPr>
              <a:t>=".*“</a:t>
            </a:r>
          </a:p>
          <a:p>
            <a:pPr marL="0" indent="0">
              <a:buNone/>
            </a:pPr>
            <a:r>
              <a:rPr lang="en-US" altLang="zh-CN" sz="2900" dirty="0" smtClean="0"/>
              <a:t>3</a:t>
            </a:r>
            <a:r>
              <a:rPr lang="zh-CN" altLang="en-US" sz="2900" dirty="0"/>
              <a:t>、对某个</a:t>
            </a:r>
            <a:r>
              <a:rPr lang="en-US" altLang="zh-CN" sz="2900" dirty="0"/>
              <a:t>go</a:t>
            </a:r>
            <a:r>
              <a:rPr lang="zh-CN" altLang="en-US" sz="2900" dirty="0"/>
              <a:t>文件进行</a:t>
            </a:r>
            <a:r>
              <a:rPr lang="en-US" altLang="zh-CN" sz="2900" dirty="0"/>
              <a:t>benchmark</a:t>
            </a:r>
            <a:r>
              <a:rPr lang="zh-CN" altLang="en-US" sz="2900" dirty="0"/>
              <a:t>测试 </a:t>
            </a:r>
            <a:r>
              <a:rPr lang="en-US" altLang="zh-CN" sz="2900" i="1" dirty="0">
                <a:effectLst>
                  <a:outerShdw blurRad="38100" dist="38100" dir="2700000" algn="tl">
                    <a:srgbClr val="000000">
                      <a:alpha val="43137"/>
                    </a:srgbClr>
                  </a:outerShdw>
                </a:effectLst>
              </a:rPr>
              <a:t>go test </a:t>
            </a:r>
            <a:r>
              <a:rPr lang="en-US" altLang="zh-CN" sz="2900" i="1" dirty="0" err="1" smtClean="0">
                <a:effectLst>
                  <a:outerShdw blurRad="38100" dist="38100" dir="2700000" algn="tl">
                    <a:srgbClr val="000000">
                      <a:alpha val="43137"/>
                    </a:srgbClr>
                  </a:outerShdw>
                </a:effectLst>
              </a:rPr>
              <a:t>xxx_b_test.go</a:t>
            </a:r>
            <a:r>
              <a:rPr lang="en-US" altLang="zh-CN" sz="2900" i="1" dirty="0" smtClean="0">
                <a:effectLst>
                  <a:outerShdw blurRad="38100" dist="38100" dir="2700000" algn="tl">
                    <a:srgbClr val="000000">
                      <a:alpha val="43137"/>
                    </a:srgbClr>
                  </a:outerShdw>
                </a:effectLst>
              </a:rPr>
              <a:t> </a:t>
            </a:r>
            <a:r>
              <a:rPr lang="en-US" altLang="zh-CN" sz="2900" i="1" dirty="0">
                <a:effectLst>
                  <a:outerShdw blurRad="38100" dist="38100" dir="2700000" algn="tl">
                    <a:srgbClr val="000000">
                      <a:alpha val="43137"/>
                    </a:srgbClr>
                  </a:outerShdw>
                </a:effectLst>
              </a:rPr>
              <a:t>-bench</a:t>
            </a:r>
            <a:r>
              <a:rPr lang="en-US" altLang="zh-CN" sz="2900" i="1" dirty="0" smtClean="0">
                <a:effectLst>
                  <a:outerShdw blurRad="38100" dist="38100" dir="2700000" algn="tl">
                    <a:srgbClr val="000000">
                      <a:alpha val="43137"/>
                    </a:srgbClr>
                  </a:outerShdw>
                </a:effectLst>
              </a:rPr>
              <a:t>=".*“</a:t>
            </a:r>
          </a:p>
          <a:p>
            <a:pPr marL="0" indent="0">
              <a:buNone/>
            </a:pPr>
            <a:endParaRPr lang="en-US" altLang="zh-CN"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1200" dirty="0"/>
          </a:p>
          <a:p>
            <a:pPr marL="0" indent="0">
              <a:buNone/>
            </a:pPr>
            <a:endParaRPr lang="en-US" altLang="zh-CN" b="1"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1133380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工具</a:t>
            </a:r>
            <a:endParaRPr lang="zh-CN" altLang="en-US" dirty="0"/>
          </a:p>
        </p:txBody>
      </p:sp>
      <p:sp>
        <p:nvSpPr>
          <p:cNvPr id="3" name="内容占位符 2"/>
          <p:cNvSpPr>
            <a:spLocks noGrp="1"/>
          </p:cNvSpPr>
          <p:nvPr>
            <p:ph idx="1"/>
          </p:nvPr>
        </p:nvSpPr>
        <p:spPr>
          <a:xfrm>
            <a:off x="838200" y="1825624"/>
            <a:ext cx="10515600" cy="4668481"/>
          </a:xfrm>
        </p:spPr>
        <p:txBody>
          <a:bodyPr>
            <a:normAutofit fontScale="55000" lnSpcReduction="20000"/>
          </a:bodyPr>
          <a:lstStyle/>
          <a:p>
            <a:pPr marL="0" indent="0">
              <a:buNone/>
            </a:pPr>
            <a:r>
              <a:rPr lang="zh-CN" altLang="en-US" sz="2900" dirty="0" smtClean="0"/>
              <a:t>三、性能监控工具</a:t>
            </a:r>
            <a:r>
              <a:rPr lang="en-US" altLang="zh-CN" sz="2900" dirty="0" smtClean="0"/>
              <a:t>——</a:t>
            </a:r>
            <a:r>
              <a:rPr lang="en-US" altLang="zh-CN" dirty="0" err="1" smtClean="0"/>
              <a:t>pprof</a:t>
            </a:r>
            <a:endParaRPr lang="en-US" altLang="zh-CN" dirty="0" smtClean="0"/>
          </a:p>
          <a:p>
            <a:r>
              <a:rPr lang="en-US" altLang="zh-CN" dirty="0" smtClean="0"/>
              <a:t>standalone program</a:t>
            </a:r>
          </a:p>
          <a:p>
            <a:pPr marL="0" indent="0">
              <a:buNone/>
            </a:pPr>
            <a:r>
              <a:rPr lang="en-US" altLang="zh-CN" dirty="0" smtClean="0"/>
              <a:t>1</a:t>
            </a:r>
            <a:r>
              <a:rPr lang="zh-CN" altLang="en-US" dirty="0" smtClean="0"/>
              <a:t>、添加如下代码：</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r>
              <a:rPr lang="en-US" altLang="zh-CN" dirty="0" smtClean="0"/>
              <a:t>2</a:t>
            </a:r>
            <a:r>
              <a:rPr lang="zh-CN" altLang="en-US" dirty="0" smtClean="0"/>
              <a:t>、使用</a:t>
            </a:r>
            <a:r>
              <a:rPr lang="en-US" altLang="zh-CN" dirty="0"/>
              <a:t>-</a:t>
            </a:r>
            <a:r>
              <a:rPr lang="en-US" altLang="zh-CN" dirty="0" err="1" smtClean="0"/>
              <a:t>cpuprofile</a:t>
            </a:r>
            <a:r>
              <a:rPr lang="zh-CN" altLang="en-US" dirty="0" smtClean="0"/>
              <a:t>参数运行</a:t>
            </a:r>
            <a:endParaRPr lang="en-US" altLang="zh-CN" dirty="0" smtClean="0"/>
          </a:p>
          <a:p>
            <a:pPr marL="0" indent="0">
              <a:buNone/>
            </a:pPr>
            <a:r>
              <a:rPr lang="en-US" altLang="zh-CN" i="1" dirty="0">
                <a:effectLst>
                  <a:outerShdw blurRad="38100" dist="38100" dir="2700000" algn="tl">
                    <a:srgbClr val="000000">
                      <a:alpha val="43137"/>
                    </a:srgbClr>
                  </a:outerShdw>
                </a:effectLst>
              </a:rPr>
              <a:t>./havlak1 -</a:t>
            </a:r>
            <a:r>
              <a:rPr lang="en-US" altLang="zh-CN" i="1" dirty="0" err="1" smtClean="0">
                <a:effectLst>
                  <a:outerShdw blurRad="38100" dist="38100" dir="2700000" algn="tl">
                    <a:srgbClr val="000000">
                      <a:alpha val="43137"/>
                    </a:srgbClr>
                  </a:outerShdw>
                </a:effectLst>
              </a:rPr>
              <a:t>cpuprofile</a:t>
            </a:r>
            <a:r>
              <a:rPr lang="en-US" altLang="zh-CN" i="1" dirty="0" smtClean="0">
                <a:effectLst>
                  <a:outerShdw blurRad="38100" dist="38100" dir="2700000" algn="tl">
                    <a:srgbClr val="000000">
                      <a:alpha val="43137"/>
                    </a:srgbClr>
                  </a:outerShdw>
                </a:effectLst>
              </a:rPr>
              <a:t>=havlak1.prof</a:t>
            </a:r>
          </a:p>
          <a:p>
            <a:pPr marL="0" indent="0">
              <a:buNone/>
            </a:pPr>
            <a:r>
              <a:rPr lang="en-US" altLang="zh-CN" dirty="0" smtClean="0"/>
              <a:t>3</a:t>
            </a:r>
            <a:r>
              <a:rPr lang="zh-CN" altLang="en-US" dirty="0" smtClean="0"/>
              <a:t>、使用</a:t>
            </a:r>
            <a:r>
              <a:rPr lang="en-US" altLang="zh-CN" dirty="0"/>
              <a:t>go tool </a:t>
            </a:r>
            <a:r>
              <a:rPr lang="en-US" altLang="zh-CN" dirty="0" err="1" smtClean="0"/>
              <a:t>pprof</a:t>
            </a:r>
            <a:r>
              <a:rPr lang="zh-CN" altLang="en-US" dirty="0" smtClean="0"/>
              <a:t>查看</a:t>
            </a:r>
            <a:r>
              <a:rPr lang="en-US" altLang="zh-CN" dirty="0" smtClean="0"/>
              <a:t>CPU</a:t>
            </a:r>
            <a:r>
              <a:rPr lang="zh-CN" altLang="en-US" dirty="0" smtClean="0"/>
              <a:t>占用情况</a:t>
            </a:r>
            <a:endParaRPr lang="en-US" altLang="zh-CN" dirty="0" smtClean="0"/>
          </a:p>
          <a:p>
            <a:pPr marL="0" indent="0">
              <a:buNone/>
            </a:pPr>
            <a:r>
              <a:rPr lang="en-US" altLang="zh-CN" i="1" dirty="0">
                <a:effectLst>
                  <a:outerShdw blurRad="38100" dist="38100" dir="2700000" algn="tl">
                    <a:srgbClr val="000000">
                      <a:alpha val="43137"/>
                    </a:srgbClr>
                  </a:outerShdw>
                </a:effectLst>
              </a:rPr>
              <a:t>go tool </a:t>
            </a:r>
            <a:r>
              <a:rPr lang="en-US" altLang="zh-CN" i="1" dirty="0" err="1">
                <a:effectLst>
                  <a:outerShdw blurRad="38100" dist="38100" dir="2700000" algn="tl">
                    <a:srgbClr val="000000">
                      <a:alpha val="43137"/>
                    </a:srgbClr>
                  </a:outerShdw>
                </a:effectLst>
              </a:rPr>
              <a:t>pprof</a:t>
            </a:r>
            <a:r>
              <a:rPr lang="en-US" altLang="zh-CN" i="1" dirty="0">
                <a:effectLst>
                  <a:outerShdw blurRad="38100" dist="38100" dir="2700000" algn="tl">
                    <a:srgbClr val="000000">
                      <a:alpha val="43137"/>
                    </a:srgbClr>
                  </a:outerShdw>
                </a:effectLst>
              </a:rPr>
              <a:t> havlak1 </a:t>
            </a:r>
            <a:r>
              <a:rPr lang="en-US" altLang="zh-CN" i="1" dirty="0" smtClean="0">
                <a:effectLst>
                  <a:outerShdw blurRad="38100" dist="38100" dir="2700000" algn="tl">
                    <a:srgbClr val="000000">
                      <a:alpha val="43137"/>
                    </a:srgbClr>
                  </a:outerShdw>
                </a:effectLst>
              </a:rPr>
              <a:t>havlak1.prof</a:t>
            </a:r>
          </a:p>
          <a:p>
            <a:pPr marL="0" indent="0">
              <a:buNone/>
            </a:pPr>
            <a:endParaRPr lang="en-US" altLang="zh-CN" i="1" dirty="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dirty="0" smtClean="0"/>
          </a:p>
          <a:p>
            <a:pPr marL="0" indent="0">
              <a:buNone/>
            </a:pPr>
            <a:endParaRPr lang="en-US" altLang="zh-CN" dirty="0" smtClean="0"/>
          </a:p>
          <a:p>
            <a:pPr marL="0" indent="0">
              <a:buNone/>
            </a:pPr>
            <a:endParaRPr lang="en-US" altLang="zh-CN" sz="2900" dirty="0" smtClean="0"/>
          </a:p>
          <a:p>
            <a:pPr marL="0" indent="0">
              <a:buNone/>
            </a:pPr>
            <a:endParaRPr lang="en-US" altLang="zh-CN"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1200" dirty="0"/>
          </a:p>
          <a:p>
            <a:pPr marL="0" indent="0">
              <a:buNone/>
            </a:pPr>
            <a:endParaRPr lang="en-US" altLang="zh-CN" b="1" dirty="0" smtClean="0"/>
          </a:p>
          <a:p>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968828" y="2711577"/>
            <a:ext cx="6057900" cy="2486025"/>
          </a:xfrm>
          <a:prstGeom prst="rect">
            <a:avLst/>
          </a:prstGeom>
        </p:spPr>
      </p:pic>
    </p:spTree>
    <p:extLst>
      <p:ext uri="{BB962C8B-B14F-4D97-AF65-F5344CB8AC3E}">
        <p14:creationId xmlns:p14="http://schemas.microsoft.com/office/powerpoint/2010/main" val="38595186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工具</a:t>
            </a:r>
            <a:endParaRPr lang="zh-CN" altLang="en-US" dirty="0"/>
          </a:p>
        </p:txBody>
      </p:sp>
      <p:sp>
        <p:nvSpPr>
          <p:cNvPr id="3" name="内容占位符 2"/>
          <p:cNvSpPr>
            <a:spLocks noGrp="1"/>
          </p:cNvSpPr>
          <p:nvPr>
            <p:ph idx="1"/>
          </p:nvPr>
        </p:nvSpPr>
        <p:spPr>
          <a:xfrm>
            <a:off x="838200" y="1474238"/>
            <a:ext cx="10515600" cy="5019868"/>
          </a:xfrm>
        </p:spPr>
        <p:txBody>
          <a:bodyPr>
            <a:normAutofit fontScale="25000" lnSpcReduction="20000"/>
          </a:bodyPr>
          <a:lstStyle/>
          <a:p>
            <a:pPr marL="0" indent="0">
              <a:buNone/>
            </a:pPr>
            <a:r>
              <a:rPr lang="zh-CN" altLang="en-US" sz="6400" dirty="0" smtClean="0"/>
              <a:t>三、性能监控工具</a:t>
            </a:r>
            <a:r>
              <a:rPr lang="en-US" altLang="zh-CN" sz="6400" dirty="0" smtClean="0"/>
              <a:t>——</a:t>
            </a:r>
            <a:r>
              <a:rPr lang="en-US" altLang="zh-CN" sz="6400" dirty="0" err="1" smtClean="0"/>
              <a:t>pprof</a:t>
            </a:r>
            <a:endParaRPr lang="en-US" altLang="zh-CN" sz="6400" dirty="0" smtClean="0"/>
          </a:p>
          <a:p>
            <a:r>
              <a:rPr lang="en-US" altLang="zh-CN" sz="6400" dirty="0" smtClean="0"/>
              <a:t>standalone program</a:t>
            </a:r>
          </a:p>
          <a:p>
            <a:pPr marL="0" indent="0">
              <a:buNone/>
            </a:pPr>
            <a:r>
              <a:rPr lang="en-US" altLang="zh-CN" sz="5600" dirty="0"/>
              <a:t>3</a:t>
            </a:r>
            <a:r>
              <a:rPr lang="zh-CN" altLang="en-US" sz="5600" dirty="0" smtClean="0"/>
              <a:t>、</a:t>
            </a:r>
            <a:r>
              <a:rPr lang="en-US" altLang="zh-CN" sz="5600" dirty="0" err="1" smtClean="0"/>
              <a:t>topN</a:t>
            </a:r>
            <a:r>
              <a:rPr lang="zh-CN" altLang="en-US" sz="5600" dirty="0" smtClean="0"/>
              <a:t>命令</a:t>
            </a: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smtClean="0"/>
          </a:p>
          <a:p>
            <a:pPr marL="0" indent="0">
              <a:buNone/>
            </a:pPr>
            <a:endParaRPr lang="en-US" altLang="zh-CN" sz="5600" dirty="0" smtClean="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a:p>
          <a:p>
            <a:pPr marL="0" indent="0">
              <a:buNone/>
            </a:pPr>
            <a:endParaRPr lang="en-US" altLang="zh-CN" sz="5600" dirty="0"/>
          </a:p>
          <a:p>
            <a:pPr marL="0" indent="0">
              <a:buNone/>
            </a:pPr>
            <a:r>
              <a:rPr lang="en-US" altLang="zh-CN" sz="5600" dirty="0" smtClean="0"/>
              <a:t>Go</a:t>
            </a:r>
            <a:r>
              <a:rPr lang="zh-CN" altLang="en-US" sz="5600" dirty="0" smtClean="0"/>
              <a:t>每</a:t>
            </a:r>
            <a:r>
              <a:rPr lang="en-US" altLang="zh-CN" sz="5600" dirty="0" smtClean="0"/>
              <a:t>10ms</a:t>
            </a:r>
            <a:r>
              <a:rPr lang="zh-CN" altLang="en-US" sz="5600" dirty="0" smtClean="0"/>
              <a:t>记录一次</a:t>
            </a:r>
            <a:r>
              <a:rPr lang="en-US" altLang="zh-CN" sz="5600" dirty="0" smtClean="0"/>
              <a:t>CPU</a:t>
            </a:r>
            <a:r>
              <a:rPr lang="zh-CN" altLang="en-US" sz="5600" dirty="0" smtClean="0"/>
              <a:t>使用情况</a:t>
            </a:r>
            <a:endParaRPr lang="en-US" altLang="zh-CN" sz="5600" dirty="0" smtClean="0"/>
          </a:p>
          <a:p>
            <a:pPr marL="0" indent="0">
              <a:buNone/>
            </a:pPr>
            <a:r>
              <a:rPr lang="zh-CN" altLang="en-US" sz="5600" dirty="0" smtClean="0"/>
              <a:t>第一列：函数</a:t>
            </a:r>
            <a:r>
              <a:rPr lang="en-US" altLang="zh-CN" sz="5600" dirty="0" smtClean="0"/>
              <a:t>CPU</a:t>
            </a:r>
            <a:r>
              <a:rPr lang="zh-CN" altLang="en-US" sz="5600" dirty="0" smtClean="0"/>
              <a:t>使用计数（不包含等待其它函数所占</a:t>
            </a:r>
            <a:r>
              <a:rPr lang="en-US" altLang="zh-CN" sz="5600" dirty="0" smtClean="0"/>
              <a:t>CPU</a:t>
            </a:r>
            <a:r>
              <a:rPr lang="zh-CN" altLang="en-US" sz="5600" dirty="0" smtClean="0"/>
              <a:t>）</a:t>
            </a:r>
            <a:endParaRPr lang="en-US" altLang="zh-CN" sz="5600" dirty="0" smtClean="0"/>
          </a:p>
          <a:p>
            <a:pPr marL="0" indent="0">
              <a:buNone/>
            </a:pPr>
            <a:r>
              <a:rPr lang="zh-CN" altLang="en-US" sz="5600" dirty="0" smtClean="0"/>
              <a:t>第二列：函数</a:t>
            </a:r>
            <a:r>
              <a:rPr lang="en-US" altLang="zh-CN" sz="5600" dirty="0" smtClean="0"/>
              <a:t>CPU</a:t>
            </a:r>
            <a:r>
              <a:rPr lang="zh-CN" altLang="en-US" sz="5600" dirty="0" smtClean="0"/>
              <a:t>使用比例（占总数）</a:t>
            </a:r>
            <a:endParaRPr lang="en-US" altLang="zh-CN" sz="5600" dirty="0" smtClean="0"/>
          </a:p>
          <a:p>
            <a:pPr marL="0" indent="0">
              <a:buNone/>
            </a:pPr>
            <a:r>
              <a:rPr lang="zh-CN" altLang="en-US" sz="5600" dirty="0" smtClean="0"/>
              <a:t>第三列：函数</a:t>
            </a:r>
            <a:r>
              <a:rPr lang="en-US" altLang="zh-CN" sz="5600" dirty="0" smtClean="0"/>
              <a:t>CPU</a:t>
            </a:r>
            <a:r>
              <a:rPr lang="zh-CN" altLang="en-US" sz="5600" dirty="0" smtClean="0"/>
              <a:t>累计比列（占总数）</a:t>
            </a:r>
            <a:endParaRPr lang="en-US" altLang="zh-CN" sz="5600" dirty="0" smtClean="0"/>
          </a:p>
          <a:p>
            <a:pPr marL="0" indent="0">
              <a:buNone/>
            </a:pPr>
            <a:r>
              <a:rPr lang="zh-CN" altLang="en-US" sz="5600" dirty="0" smtClean="0"/>
              <a:t>第四列：函数</a:t>
            </a:r>
            <a:r>
              <a:rPr lang="en-US" altLang="zh-CN" sz="5600" dirty="0" smtClean="0"/>
              <a:t>CPU</a:t>
            </a:r>
            <a:r>
              <a:rPr lang="zh-CN" altLang="en-US" sz="5600" dirty="0" smtClean="0"/>
              <a:t>使用计数（包含等待其它函数所占</a:t>
            </a:r>
            <a:r>
              <a:rPr lang="en-US" altLang="zh-CN" sz="5600" dirty="0" smtClean="0"/>
              <a:t>CPU</a:t>
            </a:r>
            <a:r>
              <a:rPr lang="zh-CN" altLang="en-US" sz="5600" dirty="0" smtClean="0"/>
              <a:t>）</a:t>
            </a:r>
            <a:endParaRPr lang="en-US" altLang="zh-CN" sz="5600" dirty="0" smtClean="0"/>
          </a:p>
          <a:p>
            <a:pPr marL="0" indent="0">
              <a:buNone/>
            </a:pPr>
            <a:r>
              <a:rPr lang="zh-CN" altLang="en-US" sz="5600" dirty="0" smtClean="0"/>
              <a:t>第五列：函数</a:t>
            </a:r>
            <a:r>
              <a:rPr lang="en-US" altLang="zh-CN" sz="5600" dirty="0" smtClean="0"/>
              <a:t>CPU</a:t>
            </a:r>
            <a:r>
              <a:rPr lang="zh-CN" altLang="en-US" sz="5600" dirty="0" smtClean="0"/>
              <a:t>使用比例（对应第四列</a:t>
            </a:r>
            <a:r>
              <a:rPr lang="en-US" altLang="zh-CN" sz="5600" dirty="0" smtClean="0"/>
              <a:t>CPU</a:t>
            </a:r>
            <a:r>
              <a:rPr lang="zh-CN" altLang="en-US" sz="5600" dirty="0" smtClean="0"/>
              <a:t>计数）</a:t>
            </a:r>
            <a:endParaRPr lang="en-US" altLang="zh-CN" sz="5600"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en-US" altLang="zh-CN" i="1" dirty="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dirty="0" smtClean="0"/>
          </a:p>
          <a:p>
            <a:pPr marL="0" indent="0">
              <a:buNone/>
            </a:pPr>
            <a:endParaRPr lang="en-US" altLang="zh-CN" dirty="0" smtClean="0"/>
          </a:p>
          <a:p>
            <a:pPr marL="0" indent="0">
              <a:buNone/>
            </a:pPr>
            <a:endParaRPr lang="en-US" altLang="zh-CN" sz="2900" dirty="0" smtClean="0"/>
          </a:p>
          <a:p>
            <a:pPr marL="0" indent="0">
              <a:buNone/>
            </a:pPr>
            <a:endParaRPr lang="en-US" altLang="zh-CN"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1200" dirty="0"/>
          </a:p>
          <a:p>
            <a:pPr marL="0" indent="0">
              <a:buNone/>
            </a:pPr>
            <a:endParaRPr lang="en-US" altLang="zh-CN" b="1" dirty="0" smtClean="0"/>
          </a:p>
          <a:p>
            <a:endParaRPr lang="en-US" altLang="zh-CN" dirty="0" smtClean="0"/>
          </a:p>
          <a:p>
            <a:pPr marL="0" indent="0">
              <a:buNone/>
            </a:pPr>
            <a:endParaRPr lang="zh-CN" altLang="en-US" dirty="0"/>
          </a:p>
        </p:txBody>
      </p:sp>
      <p:pic>
        <p:nvPicPr>
          <p:cNvPr id="5" name="图片 4"/>
          <p:cNvPicPr>
            <a:picLocks noChangeAspect="1"/>
          </p:cNvPicPr>
          <p:nvPr/>
        </p:nvPicPr>
        <p:blipFill>
          <a:blip r:embed="rId2"/>
          <a:stretch>
            <a:fillRect/>
          </a:stretch>
        </p:blipFill>
        <p:spPr>
          <a:xfrm>
            <a:off x="922175" y="2431109"/>
            <a:ext cx="4714875" cy="2238375"/>
          </a:xfrm>
          <a:prstGeom prst="rect">
            <a:avLst/>
          </a:prstGeom>
        </p:spPr>
      </p:pic>
    </p:spTree>
    <p:extLst>
      <p:ext uri="{BB962C8B-B14F-4D97-AF65-F5344CB8AC3E}">
        <p14:creationId xmlns:p14="http://schemas.microsoft.com/office/powerpoint/2010/main" val="16865316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工具</a:t>
            </a:r>
            <a:endParaRPr lang="zh-CN" altLang="en-US" dirty="0"/>
          </a:p>
        </p:txBody>
      </p:sp>
      <p:sp>
        <p:nvSpPr>
          <p:cNvPr id="3" name="内容占位符 2"/>
          <p:cNvSpPr>
            <a:spLocks noGrp="1"/>
          </p:cNvSpPr>
          <p:nvPr>
            <p:ph idx="1"/>
          </p:nvPr>
        </p:nvSpPr>
        <p:spPr>
          <a:xfrm>
            <a:off x="838200" y="1614197"/>
            <a:ext cx="10515600" cy="5019868"/>
          </a:xfrm>
        </p:spPr>
        <p:txBody>
          <a:bodyPr>
            <a:normAutofit/>
          </a:bodyPr>
          <a:lstStyle/>
          <a:p>
            <a:pPr marL="0" indent="0">
              <a:buNone/>
            </a:pPr>
            <a:r>
              <a:rPr lang="zh-CN" altLang="en-US" sz="2000" dirty="0" smtClean="0"/>
              <a:t>三、性能监控工具</a:t>
            </a:r>
            <a:r>
              <a:rPr lang="en-US" altLang="zh-CN" sz="2000" dirty="0" smtClean="0"/>
              <a:t>——</a:t>
            </a:r>
            <a:r>
              <a:rPr lang="en-US" altLang="zh-CN" sz="2000" dirty="0" err="1" smtClean="0"/>
              <a:t>pprof</a:t>
            </a:r>
            <a:endParaRPr lang="en-US" altLang="zh-CN" sz="2000" dirty="0" smtClean="0"/>
          </a:p>
          <a:p>
            <a:r>
              <a:rPr lang="en-US" altLang="zh-CN" sz="2000" dirty="0" smtClean="0"/>
              <a:t>standalone program</a:t>
            </a:r>
          </a:p>
          <a:p>
            <a:pPr marL="0" indent="0">
              <a:buNone/>
            </a:pPr>
            <a:r>
              <a:rPr lang="en-US" altLang="zh-CN" sz="1800" dirty="0"/>
              <a:t>3</a:t>
            </a:r>
            <a:r>
              <a:rPr lang="zh-CN" altLang="en-US" sz="1800" dirty="0" smtClean="0"/>
              <a:t>、</a:t>
            </a:r>
            <a:r>
              <a:rPr lang="en-US" altLang="zh-CN" sz="1800" dirty="0" smtClean="0"/>
              <a:t>web</a:t>
            </a:r>
            <a:r>
              <a:rPr lang="zh-CN" altLang="en-US" sz="1800" dirty="0" smtClean="0"/>
              <a:t>命令查看</a:t>
            </a:r>
            <a:r>
              <a:rPr lang="en-US" altLang="zh-CN" sz="1800" dirty="0" smtClean="0"/>
              <a:t>CPU</a:t>
            </a:r>
            <a:r>
              <a:rPr lang="zh-CN" altLang="en-US" sz="1800" dirty="0" smtClean="0"/>
              <a:t>调用图（需要安装</a:t>
            </a:r>
            <a:r>
              <a:rPr lang="en-US" altLang="zh-CN" sz="1800" dirty="0" err="1" smtClean="0">
                <a:hlinkClick r:id="rId2"/>
              </a:rPr>
              <a:t>graphviz</a:t>
            </a:r>
            <a:r>
              <a:rPr lang="zh-CN" altLang="en-US" sz="1800" dirty="0" smtClean="0"/>
              <a:t>）</a:t>
            </a:r>
            <a:endParaRPr lang="en-US" altLang="zh-CN" sz="1800" dirty="0" smtClean="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smtClean="0"/>
          </a:p>
          <a:p>
            <a:pPr marL="0" indent="0">
              <a:buNone/>
            </a:pPr>
            <a:endParaRPr lang="en-US" altLang="zh-CN" sz="5600" dirty="0" smtClean="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en-US" altLang="zh-CN" i="1" dirty="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dirty="0" smtClean="0"/>
          </a:p>
          <a:p>
            <a:pPr marL="0" indent="0">
              <a:buNone/>
            </a:pPr>
            <a:endParaRPr lang="en-US" altLang="zh-CN" dirty="0" smtClean="0"/>
          </a:p>
          <a:p>
            <a:pPr marL="0" indent="0">
              <a:buNone/>
            </a:pPr>
            <a:endParaRPr lang="en-US" altLang="zh-CN" sz="2900" dirty="0" smtClean="0"/>
          </a:p>
          <a:p>
            <a:pPr marL="0" indent="0">
              <a:buNone/>
            </a:pPr>
            <a:endParaRPr lang="en-US" altLang="zh-CN"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1200" dirty="0"/>
          </a:p>
          <a:p>
            <a:pPr marL="0" indent="0">
              <a:buNone/>
            </a:pPr>
            <a:endParaRPr lang="en-US" altLang="zh-CN" b="1" dirty="0" smtClean="0"/>
          </a:p>
          <a:p>
            <a:endParaRPr lang="en-US" altLang="zh-CN" dirty="0" smtClean="0"/>
          </a:p>
          <a:p>
            <a:pPr marL="0" indent="0">
              <a:buNone/>
            </a:pPr>
            <a:endParaRPr lang="zh-CN" altLang="en-US" dirty="0"/>
          </a:p>
        </p:txBody>
      </p:sp>
      <p:pic>
        <p:nvPicPr>
          <p:cNvPr id="33800" name="Picture 8" descr="https://blog.golang.org/profiling-go-programs_havlak1a-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000" y="2771192"/>
            <a:ext cx="9182100" cy="409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6897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工具</a:t>
            </a:r>
            <a:endParaRPr lang="zh-CN" altLang="en-US" dirty="0"/>
          </a:p>
        </p:txBody>
      </p:sp>
      <p:sp>
        <p:nvSpPr>
          <p:cNvPr id="3" name="内容占位符 2"/>
          <p:cNvSpPr>
            <a:spLocks noGrp="1"/>
          </p:cNvSpPr>
          <p:nvPr>
            <p:ph idx="1"/>
          </p:nvPr>
        </p:nvSpPr>
        <p:spPr>
          <a:xfrm>
            <a:off x="838200" y="1492898"/>
            <a:ext cx="10515600" cy="5365102"/>
          </a:xfrm>
        </p:spPr>
        <p:txBody>
          <a:bodyPr>
            <a:normAutofit fontScale="25000" lnSpcReduction="20000"/>
          </a:bodyPr>
          <a:lstStyle/>
          <a:p>
            <a:pPr marL="0" indent="0">
              <a:buNone/>
            </a:pPr>
            <a:r>
              <a:rPr lang="zh-CN" altLang="en-US" sz="5600" dirty="0" smtClean="0"/>
              <a:t>三、性能监控工具</a:t>
            </a:r>
            <a:r>
              <a:rPr lang="en-US" altLang="zh-CN" sz="5600" dirty="0" smtClean="0"/>
              <a:t>——</a:t>
            </a:r>
            <a:r>
              <a:rPr lang="en-US" altLang="zh-CN" sz="5600" dirty="0" err="1" smtClean="0"/>
              <a:t>pprof</a:t>
            </a:r>
            <a:endParaRPr lang="en-US" altLang="zh-CN" sz="5600" dirty="0" smtClean="0"/>
          </a:p>
          <a:p>
            <a:r>
              <a:rPr lang="en-US" altLang="zh-CN" sz="5600" dirty="0" smtClean="0"/>
              <a:t>standalone program</a:t>
            </a:r>
          </a:p>
          <a:p>
            <a:pPr marL="0" indent="0">
              <a:buNone/>
            </a:pPr>
            <a:r>
              <a:rPr lang="en-US" altLang="zh-CN" sz="5600" dirty="0" smtClean="0"/>
              <a:t>4</a:t>
            </a:r>
            <a:r>
              <a:rPr lang="zh-CN" altLang="en-US" sz="5600" dirty="0" smtClean="0"/>
              <a:t>、</a:t>
            </a:r>
            <a:r>
              <a:rPr lang="en-US" altLang="zh-CN" sz="5600" dirty="0" smtClean="0"/>
              <a:t>list</a:t>
            </a:r>
            <a:r>
              <a:rPr lang="zh-CN" altLang="en-US" sz="5600" dirty="0" smtClean="0"/>
              <a:t>命令</a:t>
            </a: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smtClean="0"/>
          </a:p>
          <a:p>
            <a:pPr marL="0" indent="0">
              <a:buNone/>
            </a:pPr>
            <a:r>
              <a:rPr lang="en-US" altLang="zh-CN" sz="5600" dirty="0" smtClean="0"/>
              <a:t>List</a:t>
            </a:r>
            <a:r>
              <a:rPr lang="zh-CN" altLang="en-US" sz="5600" dirty="0" smtClean="0"/>
              <a:t>命令查看一个具体函数的</a:t>
            </a:r>
            <a:r>
              <a:rPr lang="en-US" altLang="zh-CN" sz="5600" dirty="0" smtClean="0"/>
              <a:t>CPU</a:t>
            </a:r>
            <a:r>
              <a:rPr lang="zh-CN" altLang="en-US" sz="5600" dirty="0" smtClean="0"/>
              <a:t>使用情况</a:t>
            </a:r>
            <a:endParaRPr lang="en-US" altLang="zh-CN" sz="5600" dirty="0" smtClean="0"/>
          </a:p>
          <a:p>
            <a:pPr marL="0" indent="0">
              <a:buNone/>
            </a:pPr>
            <a:r>
              <a:rPr lang="zh-CN" altLang="en-US" sz="5600" dirty="0" smtClean="0"/>
              <a:t>第一列：运行那一行代码所占用</a:t>
            </a:r>
            <a:r>
              <a:rPr lang="en-US" altLang="zh-CN" sz="5600" dirty="0" smtClean="0"/>
              <a:t>CPU</a:t>
            </a:r>
            <a:endParaRPr lang="en-US" altLang="zh-CN" sz="5600" dirty="0"/>
          </a:p>
          <a:p>
            <a:pPr marL="0" indent="0">
              <a:buNone/>
            </a:pPr>
            <a:r>
              <a:rPr lang="zh-CN" altLang="en-US" sz="5600" dirty="0" smtClean="0"/>
              <a:t>第二列：运行那一行代码以及被那行代码调用所占</a:t>
            </a:r>
            <a:r>
              <a:rPr lang="en-US" altLang="zh-CN" sz="5600" dirty="0" smtClean="0"/>
              <a:t>CPU</a:t>
            </a:r>
          </a:p>
          <a:p>
            <a:pPr marL="0" indent="0">
              <a:buNone/>
            </a:pPr>
            <a:r>
              <a:rPr lang="zh-CN" altLang="en-US" sz="5600" dirty="0" smtClean="0"/>
              <a:t>第三列：行号</a:t>
            </a:r>
            <a:endParaRPr lang="en-US" altLang="zh-CN" sz="5600" dirty="0" smtClean="0"/>
          </a:p>
          <a:p>
            <a:pPr marL="0" indent="0">
              <a:buNone/>
            </a:pPr>
            <a:endParaRPr lang="en-US" altLang="zh-CN" sz="1800" dirty="0" smtClean="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smtClean="0"/>
          </a:p>
          <a:p>
            <a:pPr marL="0" indent="0">
              <a:buNone/>
            </a:pPr>
            <a:endParaRPr lang="en-US" altLang="zh-CN" sz="5600" dirty="0" smtClean="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en-US" altLang="zh-CN" i="1" dirty="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dirty="0" smtClean="0"/>
          </a:p>
          <a:p>
            <a:pPr marL="0" indent="0">
              <a:buNone/>
            </a:pPr>
            <a:endParaRPr lang="en-US" altLang="zh-CN" dirty="0" smtClean="0"/>
          </a:p>
          <a:p>
            <a:pPr marL="0" indent="0">
              <a:buNone/>
            </a:pPr>
            <a:endParaRPr lang="en-US" altLang="zh-CN" sz="2900" dirty="0" smtClean="0"/>
          </a:p>
          <a:p>
            <a:pPr marL="0" indent="0">
              <a:buNone/>
            </a:pPr>
            <a:endParaRPr lang="en-US" altLang="zh-CN"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1200" dirty="0"/>
          </a:p>
          <a:p>
            <a:pPr marL="0" indent="0">
              <a:buNone/>
            </a:pPr>
            <a:endParaRPr lang="en-US" altLang="zh-CN" b="1" dirty="0" smtClean="0"/>
          </a:p>
          <a:p>
            <a:endParaRPr lang="en-US" altLang="zh-CN" dirty="0" smtClean="0"/>
          </a:p>
          <a:p>
            <a:pPr marL="0" indent="0">
              <a:buNone/>
            </a:pPr>
            <a:endParaRPr lang="zh-CN" altLang="en-US" dirty="0"/>
          </a:p>
        </p:txBody>
      </p:sp>
      <p:pic>
        <p:nvPicPr>
          <p:cNvPr id="5" name="图片 4"/>
          <p:cNvPicPr>
            <a:picLocks noChangeAspect="1"/>
          </p:cNvPicPr>
          <p:nvPr/>
        </p:nvPicPr>
        <p:blipFill>
          <a:blip r:embed="rId2"/>
          <a:stretch>
            <a:fillRect/>
          </a:stretch>
        </p:blipFill>
        <p:spPr>
          <a:xfrm>
            <a:off x="936851" y="2365796"/>
            <a:ext cx="8620125" cy="3152775"/>
          </a:xfrm>
          <a:prstGeom prst="rect">
            <a:avLst/>
          </a:prstGeom>
        </p:spPr>
      </p:pic>
    </p:spTree>
    <p:extLst>
      <p:ext uri="{BB962C8B-B14F-4D97-AF65-F5344CB8AC3E}">
        <p14:creationId xmlns:p14="http://schemas.microsoft.com/office/powerpoint/2010/main" val="31976252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工具</a:t>
            </a:r>
            <a:endParaRPr lang="zh-CN" altLang="en-US" dirty="0"/>
          </a:p>
        </p:txBody>
      </p:sp>
      <p:sp>
        <p:nvSpPr>
          <p:cNvPr id="3" name="内容占位符 2"/>
          <p:cNvSpPr>
            <a:spLocks noGrp="1"/>
          </p:cNvSpPr>
          <p:nvPr>
            <p:ph idx="1"/>
          </p:nvPr>
        </p:nvSpPr>
        <p:spPr>
          <a:xfrm>
            <a:off x="838200" y="1492898"/>
            <a:ext cx="10515600" cy="5365102"/>
          </a:xfrm>
        </p:spPr>
        <p:txBody>
          <a:bodyPr>
            <a:normAutofit fontScale="32500" lnSpcReduction="20000"/>
          </a:bodyPr>
          <a:lstStyle/>
          <a:p>
            <a:pPr marL="0" indent="0">
              <a:buNone/>
            </a:pPr>
            <a:r>
              <a:rPr lang="zh-CN" altLang="en-US" sz="5600" dirty="0" smtClean="0"/>
              <a:t>三、性能监控工具</a:t>
            </a:r>
            <a:r>
              <a:rPr lang="en-US" altLang="zh-CN" sz="5600" dirty="0" smtClean="0"/>
              <a:t>——</a:t>
            </a:r>
            <a:r>
              <a:rPr lang="en-US" altLang="zh-CN" sz="5600" dirty="0" err="1" smtClean="0"/>
              <a:t>pprof</a:t>
            </a:r>
            <a:endParaRPr lang="en-US" altLang="zh-CN" sz="5600" dirty="0" smtClean="0"/>
          </a:p>
          <a:p>
            <a:r>
              <a:rPr lang="en-US" altLang="zh-CN" sz="5600" dirty="0" smtClean="0"/>
              <a:t>standalone program</a:t>
            </a:r>
          </a:p>
          <a:p>
            <a:pPr marL="0" indent="0">
              <a:buNone/>
            </a:pPr>
            <a:r>
              <a:rPr lang="en-US" altLang="zh-CN" sz="5600" dirty="0"/>
              <a:t>5</a:t>
            </a:r>
            <a:r>
              <a:rPr lang="zh-CN" altLang="en-US" sz="5600" dirty="0" smtClean="0"/>
              <a:t>、</a:t>
            </a:r>
            <a:r>
              <a:rPr lang="en-US" altLang="zh-CN" sz="5600" dirty="0" err="1" smtClean="0"/>
              <a:t>topN</a:t>
            </a:r>
            <a:r>
              <a:rPr lang="zh-CN" altLang="en-US" sz="5600" dirty="0" smtClean="0"/>
              <a:t>查看内存</a:t>
            </a: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a:p>
          <a:p>
            <a:pPr marL="0" indent="0">
              <a:buNone/>
            </a:pPr>
            <a:endParaRPr lang="en-US" altLang="zh-CN" sz="5600" dirty="0"/>
          </a:p>
          <a:p>
            <a:pPr marL="0" indent="0">
              <a:buNone/>
            </a:pPr>
            <a:r>
              <a:rPr lang="en-US" altLang="zh-CN" sz="6000" dirty="0" smtClean="0"/>
              <a:t>6</a:t>
            </a:r>
            <a:r>
              <a:rPr lang="zh-CN" altLang="en-US" sz="6000" dirty="0" smtClean="0"/>
              <a:t>、</a:t>
            </a:r>
            <a:r>
              <a:rPr lang="zh-CN" altLang="en-US" sz="6000" dirty="0"/>
              <a:t>使用</a:t>
            </a:r>
            <a:r>
              <a:rPr lang="en-US" altLang="zh-CN" sz="6000" dirty="0"/>
              <a:t>-</a:t>
            </a:r>
            <a:r>
              <a:rPr lang="en-US" altLang="zh-CN" sz="6000" dirty="0" err="1"/>
              <a:t>memprofile</a:t>
            </a:r>
            <a:r>
              <a:rPr lang="zh-CN" altLang="en-US" sz="6000" dirty="0" smtClean="0"/>
              <a:t>参数</a:t>
            </a:r>
            <a:r>
              <a:rPr lang="zh-CN" altLang="en-US" sz="6000" dirty="0"/>
              <a:t>运行</a:t>
            </a:r>
            <a:endParaRPr lang="en-US" altLang="zh-CN" sz="6000" dirty="0"/>
          </a:p>
          <a:p>
            <a:pPr marL="0" indent="0">
              <a:buNone/>
            </a:pPr>
            <a:r>
              <a:rPr lang="en-US" altLang="zh-CN" sz="6000" i="1" dirty="0">
                <a:effectLst>
                  <a:outerShdw blurRad="38100" dist="38100" dir="2700000" algn="tl">
                    <a:srgbClr val="000000">
                      <a:alpha val="43137"/>
                    </a:srgbClr>
                  </a:outerShdw>
                </a:effectLst>
              </a:rPr>
              <a:t>./havlak1 -</a:t>
            </a:r>
            <a:r>
              <a:rPr lang="en-US" altLang="zh-CN" sz="6000" i="1" dirty="0" err="1" smtClean="0">
                <a:effectLst>
                  <a:outerShdw blurRad="38100" dist="38100" dir="2700000" algn="tl">
                    <a:srgbClr val="000000">
                      <a:alpha val="43137"/>
                    </a:srgbClr>
                  </a:outerShdw>
                </a:effectLst>
              </a:rPr>
              <a:t>cmemprofile</a:t>
            </a:r>
            <a:r>
              <a:rPr lang="en-US" altLang="zh-CN" sz="6000" i="1" dirty="0" smtClean="0">
                <a:effectLst>
                  <a:outerShdw blurRad="38100" dist="38100" dir="2700000" algn="tl">
                    <a:srgbClr val="000000">
                      <a:alpha val="43137"/>
                    </a:srgbClr>
                  </a:outerShdw>
                </a:effectLst>
              </a:rPr>
              <a:t>=havlak3.mprof</a:t>
            </a:r>
            <a:endParaRPr lang="en-US" altLang="zh-CN" sz="6000" i="1" dirty="0">
              <a:effectLst>
                <a:outerShdw blurRad="38100" dist="38100" dir="2700000" algn="tl">
                  <a:srgbClr val="000000">
                    <a:alpha val="43137"/>
                  </a:srgbClr>
                </a:outerShdw>
              </a:effectLst>
            </a:endParaRPr>
          </a:p>
          <a:p>
            <a:pPr marL="0" indent="0">
              <a:buNone/>
            </a:pPr>
            <a:r>
              <a:rPr lang="en-US" altLang="zh-CN" sz="6000" dirty="0" smtClean="0"/>
              <a:t>7</a:t>
            </a:r>
            <a:r>
              <a:rPr lang="zh-CN" altLang="en-US" sz="6000" dirty="0" smtClean="0"/>
              <a:t>、</a:t>
            </a:r>
            <a:r>
              <a:rPr lang="zh-CN" altLang="en-US" sz="6000" dirty="0"/>
              <a:t>使用</a:t>
            </a:r>
            <a:r>
              <a:rPr lang="en-US" altLang="zh-CN" sz="6000" dirty="0"/>
              <a:t>go tool </a:t>
            </a:r>
            <a:r>
              <a:rPr lang="en-US" altLang="zh-CN" sz="6000" dirty="0" err="1"/>
              <a:t>pprof</a:t>
            </a:r>
            <a:r>
              <a:rPr lang="zh-CN" altLang="en-US" sz="6000" dirty="0"/>
              <a:t>查看</a:t>
            </a:r>
            <a:r>
              <a:rPr lang="en-US" altLang="zh-CN" sz="6000" dirty="0"/>
              <a:t>CPU</a:t>
            </a:r>
            <a:r>
              <a:rPr lang="zh-CN" altLang="en-US" sz="6000" dirty="0"/>
              <a:t>占用情况</a:t>
            </a:r>
            <a:endParaRPr lang="en-US" altLang="zh-CN" sz="6000" dirty="0"/>
          </a:p>
          <a:p>
            <a:pPr marL="0" indent="0">
              <a:buNone/>
            </a:pPr>
            <a:r>
              <a:rPr lang="en-US" altLang="zh-CN" sz="6000" i="1" dirty="0" smtClean="0">
                <a:effectLst>
                  <a:outerShdw blurRad="38100" dist="38100" dir="2700000" algn="tl">
                    <a:srgbClr val="000000">
                      <a:alpha val="43137"/>
                    </a:srgbClr>
                  </a:outerShdw>
                </a:effectLst>
              </a:rPr>
              <a:t>go </a:t>
            </a:r>
            <a:r>
              <a:rPr lang="en-US" altLang="zh-CN" sz="6000" i="1" dirty="0">
                <a:effectLst>
                  <a:outerShdw blurRad="38100" dist="38100" dir="2700000" algn="tl">
                    <a:srgbClr val="000000">
                      <a:alpha val="43137"/>
                    </a:srgbClr>
                  </a:outerShdw>
                </a:effectLst>
              </a:rPr>
              <a:t>tool </a:t>
            </a:r>
            <a:r>
              <a:rPr lang="en-US" altLang="zh-CN" sz="6000" i="1" dirty="0" err="1">
                <a:effectLst>
                  <a:outerShdw blurRad="38100" dist="38100" dir="2700000" algn="tl">
                    <a:srgbClr val="000000">
                      <a:alpha val="43137"/>
                    </a:srgbClr>
                  </a:outerShdw>
                </a:effectLst>
              </a:rPr>
              <a:t>pprof</a:t>
            </a:r>
            <a:r>
              <a:rPr lang="en-US" altLang="zh-CN" sz="6000" i="1" dirty="0">
                <a:effectLst>
                  <a:outerShdw blurRad="38100" dist="38100" dir="2700000" algn="tl">
                    <a:srgbClr val="000000">
                      <a:alpha val="43137"/>
                    </a:srgbClr>
                  </a:outerShdw>
                </a:effectLst>
              </a:rPr>
              <a:t> havlak3 havlak3.mprof</a:t>
            </a:r>
          </a:p>
          <a:p>
            <a:pPr marL="0" indent="0">
              <a:buNone/>
            </a:pPr>
            <a:endParaRPr lang="en-US" altLang="zh-CN" sz="5600" dirty="0" smtClean="0"/>
          </a:p>
          <a:p>
            <a:pPr marL="0" indent="0">
              <a:buNone/>
            </a:pPr>
            <a:endParaRPr lang="en-US" altLang="zh-CN" sz="5600" dirty="0" smtClean="0"/>
          </a:p>
          <a:p>
            <a:pPr marL="0" indent="0">
              <a:buNone/>
            </a:pPr>
            <a:endParaRPr lang="en-US" altLang="zh-CN" sz="1800" dirty="0" smtClean="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smtClean="0"/>
          </a:p>
          <a:p>
            <a:pPr marL="0" indent="0">
              <a:buNone/>
            </a:pPr>
            <a:endParaRPr lang="en-US" altLang="zh-CN" sz="5600" dirty="0" smtClean="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en-US" altLang="zh-CN" i="1" dirty="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dirty="0" smtClean="0"/>
          </a:p>
          <a:p>
            <a:pPr marL="0" indent="0">
              <a:buNone/>
            </a:pPr>
            <a:endParaRPr lang="en-US" altLang="zh-CN" dirty="0" smtClean="0"/>
          </a:p>
          <a:p>
            <a:pPr marL="0" indent="0">
              <a:buNone/>
            </a:pPr>
            <a:endParaRPr lang="en-US" altLang="zh-CN" sz="2900" dirty="0" smtClean="0"/>
          </a:p>
          <a:p>
            <a:pPr marL="0" indent="0">
              <a:buNone/>
            </a:pPr>
            <a:endParaRPr lang="en-US" altLang="zh-CN"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1200" dirty="0"/>
          </a:p>
          <a:p>
            <a:pPr marL="0" indent="0">
              <a:buNone/>
            </a:pPr>
            <a:endParaRPr lang="en-US" altLang="zh-CN" b="1" dirty="0" smtClean="0"/>
          </a:p>
          <a:p>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950167" y="2474459"/>
            <a:ext cx="5857875" cy="2414782"/>
          </a:xfrm>
          <a:prstGeom prst="rect">
            <a:avLst/>
          </a:prstGeom>
        </p:spPr>
      </p:pic>
      <p:pic>
        <p:nvPicPr>
          <p:cNvPr id="8" name="图片 7"/>
          <p:cNvPicPr>
            <a:picLocks noChangeAspect="1"/>
          </p:cNvPicPr>
          <p:nvPr/>
        </p:nvPicPr>
        <p:blipFill>
          <a:blip r:embed="rId3"/>
          <a:stretch>
            <a:fillRect/>
          </a:stretch>
        </p:blipFill>
        <p:spPr>
          <a:xfrm>
            <a:off x="5464045" y="5007721"/>
            <a:ext cx="4324350" cy="1850279"/>
          </a:xfrm>
          <a:prstGeom prst="rect">
            <a:avLst/>
          </a:prstGeom>
        </p:spPr>
      </p:pic>
    </p:spTree>
    <p:extLst>
      <p:ext uri="{BB962C8B-B14F-4D97-AF65-F5344CB8AC3E}">
        <p14:creationId xmlns:p14="http://schemas.microsoft.com/office/powerpoint/2010/main" val="3442022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dirty="0" smtClean="0"/>
              <a:t>一、</a:t>
            </a:r>
            <a:r>
              <a:rPr lang="en-US" altLang="zh-CN" dirty="0" err="1" smtClean="0"/>
              <a:t>Golang</a:t>
            </a:r>
            <a:r>
              <a:rPr lang="zh-CN" altLang="en-US" dirty="0" smtClean="0"/>
              <a:t>概述</a:t>
            </a:r>
            <a:endParaRPr lang="en-US" altLang="zh-CN" dirty="0" smtClean="0"/>
          </a:p>
          <a:p>
            <a:r>
              <a:rPr lang="zh-CN" altLang="en-US" dirty="0">
                <a:solidFill>
                  <a:schemeClr val="accent2"/>
                </a:solidFill>
                <a:effectLst>
                  <a:outerShdw blurRad="38100" dist="38100" dir="2700000" algn="tl">
                    <a:srgbClr val="000000">
                      <a:alpha val="43137"/>
                    </a:srgbClr>
                  </a:outerShdw>
                </a:effectLst>
              </a:rPr>
              <a:t>二、</a:t>
            </a:r>
            <a:r>
              <a:rPr lang="en-US" altLang="zh-CN" dirty="0" err="1">
                <a:solidFill>
                  <a:schemeClr val="accent2"/>
                </a:solidFill>
                <a:effectLst>
                  <a:outerShdw blurRad="38100" dist="38100" dir="2700000" algn="tl">
                    <a:srgbClr val="000000">
                      <a:alpha val="43137"/>
                    </a:srgbClr>
                  </a:outerShdw>
                </a:effectLst>
              </a:rPr>
              <a:t>Golang</a:t>
            </a:r>
            <a:r>
              <a:rPr lang="zh-CN" altLang="en-US" dirty="0">
                <a:solidFill>
                  <a:schemeClr val="accent2"/>
                </a:solidFill>
                <a:effectLst>
                  <a:outerShdw blurRad="38100" dist="38100" dir="2700000" algn="tl">
                    <a:srgbClr val="000000">
                      <a:alpha val="43137"/>
                    </a:srgbClr>
                  </a:outerShdw>
                </a:effectLst>
              </a:rPr>
              <a:t>数据类型</a:t>
            </a:r>
            <a:endParaRPr lang="en-US" altLang="zh-CN" dirty="0">
              <a:solidFill>
                <a:schemeClr val="accent2"/>
              </a:solidFill>
              <a:effectLst>
                <a:outerShdw blurRad="38100" dist="38100" dir="2700000" algn="tl">
                  <a:srgbClr val="000000">
                    <a:alpha val="43137"/>
                  </a:srgbClr>
                </a:outerShdw>
              </a:effectLst>
            </a:endParaRPr>
          </a:p>
          <a:p>
            <a:r>
              <a:rPr lang="zh-CN" altLang="en-US" dirty="0" smtClean="0"/>
              <a:t>三、</a:t>
            </a:r>
            <a:r>
              <a:rPr lang="en-US" altLang="zh-CN" dirty="0" err="1" smtClean="0"/>
              <a:t>Golang</a:t>
            </a:r>
            <a:r>
              <a:rPr lang="zh-CN" altLang="en-US" dirty="0" smtClean="0"/>
              <a:t>控制语句</a:t>
            </a:r>
            <a:endParaRPr lang="en-US" altLang="zh-CN" dirty="0" smtClean="0"/>
          </a:p>
          <a:p>
            <a:r>
              <a:rPr lang="zh-CN" altLang="en-US" dirty="0" smtClean="0"/>
              <a:t>四、</a:t>
            </a:r>
            <a:r>
              <a:rPr lang="en-US" altLang="zh-CN" dirty="0" err="1" smtClean="0"/>
              <a:t>Golang</a:t>
            </a:r>
            <a:r>
              <a:rPr lang="zh-CN" altLang="en-US" dirty="0" smtClean="0"/>
              <a:t>高级特性</a:t>
            </a:r>
            <a:endParaRPr lang="en-US" altLang="zh-CN" dirty="0" smtClean="0"/>
          </a:p>
          <a:p>
            <a:r>
              <a:rPr lang="zh-CN" altLang="en-US" dirty="0" smtClean="0"/>
              <a:t>五、</a:t>
            </a:r>
            <a:r>
              <a:rPr lang="en-US" altLang="zh-CN" dirty="0" err="1" smtClean="0"/>
              <a:t>Golang</a:t>
            </a:r>
            <a:r>
              <a:rPr lang="zh-CN" altLang="en-US" dirty="0" smtClean="0"/>
              <a:t>工具</a:t>
            </a:r>
            <a:endParaRPr lang="en-US" altLang="zh-CN" dirty="0" smtClean="0"/>
          </a:p>
          <a:p>
            <a:r>
              <a:rPr lang="zh-CN" altLang="en-US" dirty="0" smtClean="0"/>
              <a:t>六、</a:t>
            </a:r>
            <a:r>
              <a:rPr lang="en-US" altLang="zh-CN" dirty="0" err="1" smtClean="0"/>
              <a:t>Golang</a:t>
            </a:r>
            <a:r>
              <a:rPr lang="zh-CN" altLang="en-US" dirty="0" smtClean="0"/>
              <a:t>优缺点</a:t>
            </a:r>
            <a:endParaRPr lang="en-US" altLang="zh-CN" dirty="0"/>
          </a:p>
          <a:p>
            <a:r>
              <a:rPr lang="zh-CN" altLang="en-US" dirty="0" smtClean="0"/>
              <a:t>七、附件</a:t>
            </a:r>
            <a:endParaRPr lang="en-US" altLang="zh-CN" dirty="0" smtClean="0"/>
          </a:p>
        </p:txBody>
      </p:sp>
    </p:spTree>
    <p:extLst>
      <p:ext uri="{BB962C8B-B14F-4D97-AF65-F5344CB8AC3E}">
        <p14:creationId xmlns:p14="http://schemas.microsoft.com/office/powerpoint/2010/main" val="26670176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工具</a:t>
            </a:r>
            <a:endParaRPr lang="zh-CN" altLang="en-US" dirty="0"/>
          </a:p>
        </p:txBody>
      </p:sp>
      <p:sp>
        <p:nvSpPr>
          <p:cNvPr id="3" name="内容占位符 2"/>
          <p:cNvSpPr>
            <a:spLocks noGrp="1"/>
          </p:cNvSpPr>
          <p:nvPr>
            <p:ph idx="1"/>
          </p:nvPr>
        </p:nvSpPr>
        <p:spPr>
          <a:xfrm>
            <a:off x="838200" y="1492898"/>
            <a:ext cx="10515600" cy="5365102"/>
          </a:xfrm>
        </p:spPr>
        <p:txBody>
          <a:bodyPr>
            <a:normAutofit/>
          </a:bodyPr>
          <a:lstStyle/>
          <a:p>
            <a:pPr marL="0" indent="0">
              <a:buNone/>
            </a:pPr>
            <a:r>
              <a:rPr lang="zh-CN" altLang="en-US" sz="2400" dirty="0" smtClean="0"/>
              <a:t>三、性能监控工具</a:t>
            </a:r>
            <a:r>
              <a:rPr lang="en-US" altLang="zh-CN" sz="2400" dirty="0" smtClean="0"/>
              <a:t>——</a:t>
            </a:r>
            <a:r>
              <a:rPr lang="en-US" altLang="zh-CN" sz="2400" dirty="0" err="1" smtClean="0"/>
              <a:t>pprof</a:t>
            </a:r>
            <a:endParaRPr lang="en-US" altLang="zh-CN" sz="2400" dirty="0" smtClean="0"/>
          </a:p>
          <a:p>
            <a:r>
              <a:rPr lang="zh-CN" altLang="en-US" sz="2400" dirty="0" smtClean="0"/>
              <a:t>服务器</a:t>
            </a:r>
            <a:endParaRPr lang="en-US" altLang="zh-CN" sz="2400" dirty="0"/>
          </a:p>
          <a:p>
            <a:pPr marL="0" indent="0">
              <a:buNone/>
            </a:pPr>
            <a:r>
              <a:rPr lang="zh-CN" altLang="en-US" sz="1800" dirty="0"/>
              <a:t>需要导入包：</a:t>
            </a:r>
            <a:r>
              <a:rPr lang="en-US" altLang="zh-CN" sz="2000" i="1" dirty="0">
                <a:effectLst>
                  <a:outerShdw blurRad="38100" dist="38100" dir="2700000" algn="tl">
                    <a:srgbClr val="000000">
                      <a:alpha val="43137"/>
                    </a:srgbClr>
                  </a:outerShdw>
                </a:effectLst>
              </a:rPr>
              <a:t>net/http/</a:t>
            </a:r>
            <a:r>
              <a:rPr lang="en-US" altLang="zh-CN" sz="2000" i="1" dirty="0" err="1">
                <a:effectLst>
                  <a:outerShdw blurRad="38100" dist="38100" dir="2700000" algn="tl">
                    <a:srgbClr val="000000">
                      <a:alpha val="43137"/>
                    </a:srgbClr>
                  </a:outerShdw>
                </a:effectLst>
              </a:rPr>
              <a:t>pprof</a:t>
            </a:r>
            <a:r>
              <a:rPr lang="zh-CN" altLang="en-US" sz="2000" dirty="0"/>
              <a:t>，之后</a:t>
            </a:r>
            <a:r>
              <a:rPr lang="zh-CN" altLang="en-US" sz="1800" dirty="0"/>
              <a:t>直接通过如下</a:t>
            </a:r>
            <a:r>
              <a:rPr lang="zh-CN" altLang="en-US" sz="1800" dirty="0" smtClean="0"/>
              <a:t>地址：</a:t>
            </a:r>
            <a:r>
              <a:rPr lang="en-US" altLang="zh-CN" sz="1800" dirty="0">
                <a:hlinkClick r:id="rId2"/>
              </a:rPr>
              <a:t>http://localhost:port/debug/pprof/</a:t>
            </a:r>
            <a:endParaRPr lang="en-US" altLang="zh-CN" sz="2400" dirty="0"/>
          </a:p>
          <a:p>
            <a:pPr marL="0" indent="0">
              <a:buNone/>
            </a:pPr>
            <a:r>
              <a:rPr lang="zh-CN" altLang="en-US" sz="1800" dirty="0" smtClean="0"/>
              <a:t>，访问</a:t>
            </a:r>
            <a:r>
              <a:rPr lang="en-US" altLang="zh-CN" sz="1800" dirty="0"/>
              <a:t>web</a:t>
            </a:r>
            <a:r>
              <a:rPr lang="zh-CN" altLang="en-US" sz="1800" dirty="0"/>
              <a:t>页面，查看</a:t>
            </a:r>
            <a:r>
              <a:rPr lang="en-US" altLang="zh-CN" sz="1800" dirty="0"/>
              <a:t>CPU</a:t>
            </a:r>
            <a:r>
              <a:rPr lang="zh-CN" altLang="en-US" sz="1800" dirty="0"/>
              <a:t>和</a:t>
            </a:r>
            <a:r>
              <a:rPr lang="en-US" altLang="zh-CN" sz="1800" dirty="0"/>
              <a:t>Memory</a:t>
            </a:r>
            <a:r>
              <a:rPr lang="zh-CN" altLang="en-US" sz="1800" dirty="0" smtClean="0"/>
              <a:t>信息</a:t>
            </a: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r>
              <a:rPr lang="zh-CN" altLang="en-US" dirty="0" smtClean="0"/>
              <a:t>性能测试</a:t>
            </a:r>
            <a:endParaRPr lang="en-US" altLang="zh-CN" sz="2400" dirty="0" smtClean="0"/>
          </a:p>
          <a:p>
            <a:pPr marL="0" indent="0">
              <a:buNone/>
            </a:pPr>
            <a:r>
              <a:rPr lang="en-US" altLang="zh-CN" sz="1800" i="1" dirty="0" smtClean="0">
                <a:effectLst>
                  <a:outerShdw blurRad="38100" dist="38100" dir="2700000" algn="tl">
                    <a:srgbClr val="000000">
                      <a:alpha val="43137"/>
                    </a:srgbClr>
                  </a:outerShdw>
                </a:effectLst>
              </a:rPr>
              <a:t>go </a:t>
            </a:r>
            <a:r>
              <a:rPr lang="en-US" altLang="zh-CN" sz="1800" i="1" dirty="0">
                <a:effectLst>
                  <a:outerShdw blurRad="38100" dist="38100" dir="2700000" algn="tl">
                    <a:srgbClr val="000000">
                      <a:alpha val="43137"/>
                    </a:srgbClr>
                  </a:outerShdw>
                </a:effectLst>
              </a:rPr>
              <a:t>test -bench=".*" -</a:t>
            </a:r>
            <a:r>
              <a:rPr lang="en-US" altLang="zh-CN" sz="1800" i="1" dirty="0" err="1">
                <a:effectLst>
                  <a:outerShdw blurRad="38100" dist="38100" dir="2700000" algn="tl">
                    <a:srgbClr val="000000">
                      <a:alpha val="43137"/>
                    </a:srgbClr>
                  </a:outerShdw>
                </a:effectLst>
              </a:rPr>
              <a:t>cpuprofile</a:t>
            </a:r>
            <a:r>
              <a:rPr lang="en-US" altLang="zh-CN" sz="1800" i="1" dirty="0">
                <a:effectLst>
                  <a:outerShdw blurRad="38100" dist="38100" dir="2700000" algn="tl">
                    <a:srgbClr val="000000">
                      <a:alpha val="43137"/>
                    </a:srgbClr>
                  </a:outerShdw>
                </a:effectLst>
              </a:rPr>
              <a:t>=</a:t>
            </a:r>
            <a:r>
              <a:rPr lang="en-US" altLang="zh-CN" sz="1800" i="1" dirty="0" err="1">
                <a:effectLst>
                  <a:outerShdw blurRad="38100" dist="38100" dir="2700000" algn="tl">
                    <a:srgbClr val="000000">
                      <a:alpha val="43137"/>
                    </a:srgbClr>
                  </a:outerShdw>
                </a:effectLst>
              </a:rPr>
              <a:t>cpu.prof</a:t>
            </a:r>
            <a:r>
              <a:rPr lang="en-US" altLang="zh-CN" sz="1800" i="1" dirty="0">
                <a:effectLst>
                  <a:outerShdw blurRad="38100" dist="38100" dir="2700000" algn="tl">
                    <a:srgbClr val="000000">
                      <a:alpha val="43137"/>
                    </a:srgbClr>
                  </a:outerShdw>
                </a:effectLst>
              </a:rPr>
              <a:t> </a:t>
            </a:r>
            <a:r>
              <a:rPr lang="en-US" altLang="zh-CN" sz="1800" i="1" dirty="0" smtClean="0">
                <a:effectLst>
                  <a:outerShdw blurRad="38100" dist="38100" dir="2700000" algn="tl">
                    <a:srgbClr val="000000">
                      <a:alpha val="43137"/>
                    </a:srgbClr>
                  </a:outerShdw>
                </a:effectLst>
              </a:rPr>
              <a:t>–c</a:t>
            </a:r>
          </a:p>
          <a:p>
            <a:pPr marL="0" indent="0">
              <a:buNone/>
            </a:pPr>
            <a:r>
              <a:rPr lang="en-US" altLang="zh-CN" sz="1800" i="1" dirty="0" smtClean="0">
                <a:effectLst>
                  <a:outerShdw blurRad="38100" dist="38100" dir="2700000" algn="tl">
                    <a:srgbClr val="000000">
                      <a:alpha val="43137"/>
                    </a:srgbClr>
                  </a:outerShdw>
                </a:effectLst>
              </a:rPr>
              <a:t>go test –bench</a:t>
            </a:r>
            <a:r>
              <a:rPr lang="en-US" altLang="zh-CN" sz="1800" i="1" dirty="0">
                <a:effectLst>
                  <a:outerShdw blurRad="38100" dist="38100" dir="2700000" algn="tl">
                    <a:srgbClr val="000000">
                      <a:alpha val="43137"/>
                    </a:srgbClr>
                  </a:outerShdw>
                </a:effectLst>
              </a:rPr>
              <a:t>=“.*” </a:t>
            </a:r>
            <a:r>
              <a:rPr lang="en-US" altLang="zh-CN" sz="1800" i="1" dirty="0" smtClean="0">
                <a:effectLst>
                  <a:outerShdw blurRad="38100" dist="38100" dir="2700000" algn="tl">
                    <a:srgbClr val="000000">
                      <a:alpha val="43137"/>
                    </a:srgbClr>
                  </a:outerShdw>
                </a:effectLst>
              </a:rPr>
              <a:t>–</a:t>
            </a:r>
            <a:r>
              <a:rPr lang="en-US" altLang="zh-CN" sz="1800" i="1" dirty="0" err="1" smtClean="0">
                <a:effectLst>
                  <a:outerShdw blurRad="38100" dist="38100" dir="2700000" algn="tl">
                    <a:srgbClr val="000000">
                      <a:alpha val="43137"/>
                    </a:srgbClr>
                  </a:outerShdw>
                </a:effectLst>
              </a:rPr>
              <a:t>memprofile</a:t>
            </a:r>
            <a:r>
              <a:rPr lang="en-US" altLang="zh-CN" sz="1800" i="1" dirty="0" smtClean="0">
                <a:effectLst>
                  <a:outerShdw blurRad="38100" dist="38100" dir="2700000" algn="tl">
                    <a:srgbClr val="000000">
                      <a:alpha val="43137"/>
                    </a:srgbClr>
                  </a:outerShdw>
                </a:effectLst>
              </a:rPr>
              <a:t>=</a:t>
            </a:r>
            <a:r>
              <a:rPr lang="en-US" altLang="zh-CN" sz="1800" i="1" dirty="0" err="1" smtClean="0">
                <a:effectLst>
                  <a:outerShdw blurRad="38100" dist="38100" dir="2700000" algn="tl">
                    <a:srgbClr val="000000">
                      <a:alpha val="43137"/>
                    </a:srgbClr>
                  </a:outerShdw>
                </a:effectLst>
              </a:rPr>
              <a:t>memory.mprof</a:t>
            </a:r>
            <a:r>
              <a:rPr lang="en-US" altLang="zh-CN" sz="1800" i="1" dirty="0" smtClean="0">
                <a:effectLst>
                  <a:outerShdw blurRad="38100" dist="38100" dir="2700000" algn="tl">
                    <a:srgbClr val="000000">
                      <a:alpha val="43137"/>
                    </a:srgbClr>
                  </a:outerShdw>
                </a:effectLst>
              </a:rPr>
              <a:t> -c</a:t>
            </a:r>
          </a:p>
          <a:p>
            <a:pPr marL="0" indent="0">
              <a:buNone/>
            </a:pPr>
            <a:r>
              <a:rPr lang="en-US" altLang="zh-CN" sz="1800" i="1" dirty="0">
                <a:effectLst>
                  <a:outerShdw blurRad="38100" dist="38100" dir="2700000" algn="tl">
                    <a:srgbClr val="000000">
                      <a:alpha val="43137"/>
                    </a:srgbClr>
                  </a:outerShdw>
                </a:effectLst>
              </a:rPr>
              <a:t>go tool </a:t>
            </a:r>
            <a:r>
              <a:rPr lang="en-US" altLang="zh-CN" sz="1800" i="1" dirty="0" err="1">
                <a:effectLst>
                  <a:outerShdw blurRad="38100" dist="38100" dir="2700000" algn="tl">
                    <a:srgbClr val="000000">
                      <a:alpha val="43137"/>
                    </a:srgbClr>
                  </a:outerShdw>
                </a:effectLst>
              </a:rPr>
              <a:t>pprof</a:t>
            </a:r>
            <a:r>
              <a:rPr lang="en-US" altLang="zh-CN" sz="1800" i="1" dirty="0">
                <a:effectLst>
                  <a:outerShdw blurRad="38100" dist="38100" dir="2700000" algn="tl">
                    <a:srgbClr val="000000">
                      <a:alpha val="43137"/>
                    </a:srgbClr>
                  </a:outerShdw>
                </a:effectLst>
              </a:rPr>
              <a:t> </a:t>
            </a:r>
            <a:r>
              <a:rPr lang="en-US" altLang="zh-CN" sz="1800" i="1" dirty="0" err="1" smtClean="0">
                <a:effectLst>
                  <a:outerShdw blurRad="38100" dist="38100" dir="2700000" algn="tl">
                    <a:srgbClr val="000000">
                      <a:alpha val="43137"/>
                    </a:srgbClr>
                  </a:outerShdw>
                </a:effectLst>
              </a:rPr>
              <a:t>xxx.test</a:t>
            </a:r>
            <a:r>
              <a:rPr lang="en-US" altLang="zh-CN" sz="1800" i="1" dirty="0" smtClean="0">
                <a:effectLst>
                  <a:outerShdw blurRad="38100" dist="38100" dir="2700000" algn="tl">
                    <a:srgbClr val="000000">
                      <a:alpha val="43137"/>
                    </a:srgbClr>
                  </a:outerShdw>
                </a:effectLst>
              </a:rPr>
              <a:t> </a:t>
            </a:r>
            <a:r>
              <a:rPr lang="en-US" altLang="zh-CN" sz="1800" i="1" dirty="0" err="1" smtClean="0">
                <a:effectLst>
                  <a:outerShdw blurRad="38100" dist="38100" dir="2700000" algn="tl">
                    <a:srgbClr val="000000">
                      <a:alpha val="43137"/>
                    </a:srgbClr>
                  </a:outerShdw>
                </a:effectLst>
              </a:rPr>
              <a:t>cpu.prof</a:t>
            </a:r>
            <a:endParaRPr lang="en-US" altLang="zh-CN" sz="1800" i="1" dirty="0" smtClean="0">
              <a:effectLst>
                <a:outerShdw blurRad="38100" dist="38100" dir="2700000" algn="tl">
                  <a:srgbClr val="000000">
                    <a:alpha val="43137"/>
                  </a:srgbClr>
                </a:outerShdw>
              </a:effectLst>
            </a:endParaRPr>
          </a:p>
          <a:p>
            <a:pPr marL="0" indent="0">
              <a:buNone/>
            </a:pPr>
            <a:r>
              <a:rPr lang="en-US" altLang="zh-CN" sz="1800" i="1" dirty="0" smtClean="0">
                <a:effectLst>
                  <a:outerShdw blurRad="38100" dist="38100" dir="2700000" algn="tl">
                    <a:srgbClr val="000000">
                      <a:alpha val="43137"/>
                    </a:srgbClr>
                  </a:outerShdw>
                </a:effectLst>
              </a:rPr>
              <a:t>go tool </a:t>
            </a:r>
            <a:r>
              <a:rPr lang="en-US" altLang="zh-CN" sz="1800" i="1" dirty="0" err="1" smtClean="0">
                <a:effectLst>
                  <a:outerShdw blurRad="38100" dist="38100" dir="2700000" algn="tl">
                    <a:srgbClr val="000000">
                      <a:alpha val="43137"/>
                    </a:srgbClr>
                  </a:outerShdw>
                </a:effectLst>
              </a:rPr>
              <a:t>pprof</a:t>
            </a:r>
            <a:r>
              <a:rPr lang="en-US" altLang="zh-CN" sz="1800" i="1" dirty="0" smtClean="0">
                <a:effectLst>
                  <a:outerShdw blurRad="38100" dist="38100" dir="2700000" algn="tl">
                    <a:srgbClr val="000000">
                      <a:alpha val="43137"/>
                    </a:srgbClr>
                  </a:outerShdw>
                </a:effectLst>
              </a:rPr>
              <a:t> </a:t>
            </a:r>
            <a:r>
              <a:rPr lang="en-US" altLang="zh-CN" sz="1800" i="1" dirty="0" err="1" smtClean="0">
                <a:effectLst>
                  <a:outerShdw blurRad="38100" dist="38100" dir="2700000" algn="tl">
                    <a:srgbClr val="000000">
                      <a:alpha val="43137"/>
                    </a:srgbClr>
                  </a:outerShdw>
                </a:effectLst>
              </a:rPr>
              <a:t>xxx.test</a:t>
            </a:r>
            <a:r>
              <a:rPr lang="en-US" altLang="zh-CN" sz="1800" i="1" dirty="0" smtClean="0">
                <a:effectLst>
                  <a:outerShdw blurRad="38100" dist="38100" dir="2700000" algn="tl">
                    <a:srgbClr val="000000">
                      <a:alpha val="43137"/>
                    </a:srgbClr>
                  </a:outerShdw>
                </a:effectLst>
              </a:rPr>
              <a:t> </a:t>
            </a:r>
            <a:r>
              <a:rPr lang="en-US" altLang="zh-CN" sz="1800" i="1" dirty="0" err="1" smtClean="0">
                <a:effectLst>
                  <a:outerShdw blurRad="38100" dist="38100" dir="2700000" algn="tl">
                    <a:srgbClr val="000000">
                      <a:alpha val="43137"/>
                    </a:srgbClr>
                  </a:outerShdw>
                </a:effectLst>
              </a:rPr>
              <a:t>memory.mprof</a:t>
            </a: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smtClean="0"/>
          </a:p>
          <a:p>
            <a:pPr marL="0" indent="0">
              <a:buNone/>
            </a:pPr>
            <a:endParaRPr lang="en-US" altLang="zh-CN" sz="5600" dirty="0" smtClean="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sz="5600" dirty="0"/>
          </a:p>
          <a:p>
            <a:pPr marL="0" indent="0">
              <a:buNone/>
            </a:pPr>
            <a:endParaRPr lang="en-US" altLang="zh-CN" sz="5600"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en-US" altLang="zh-CN" i="1" dirty="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i="1" dirty="0" smtClean="0">
              <a:effectLst>
                <a:outerShdw blurRad="38100" dist="38100" dir="2700000" algn="tl">
                  <a:srgbClr val="000000">
                    <a:alpha val="43137"/>
                  </a:srgbClr>
                </a:outerShdw>
              </a:effectLst>
            </a:endParaRPr>
          </a:p>
          <a:p>
            <a:pPr marL="0" indent="0">
              <a:buNone/>
            </a:pPr>
            <a:endParaRPr lang="en-US" altLang="zh-CN" dirty="0" smtClean="0"/>
          </a:p>
          <a:p>
            <a:pPr marL="0" indent="0">
              <a:buNone/>
            </a:pPr>
            <a:endParaRPr lang="en-US" altLang="zh-CN" dirty="0" smtClean="0"/>
          </a:p>
          <a:p>
            <a:pPr marL="0" indent="0">
              <a:buNone/>
            </a:pPr>
            <a:endParaRPr lang="en-US" altLang="zh-CN" sz="2900" dirty="0" smtClean="0"/>
          </a:p>
          <a:p>
            <a:pPr marL="0" indent="0">
              <a:buNone/>
            </a:pPr>
            <a:endParaRPr lang="en-US" altLang="zh-CN"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1200" dirty="0"/>
          </a:p>
          <a:p>
            <a:pPr marL="0" indent="0">
              <a:buNone/>
            </a:pPr>
            <a:endParaRPr lang="en-US" altLang="zh-CN" b="1"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39991344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894" y="290480"/>
            <a:ext cx="10515600" cy="1325563"/>
          </a:xfrm>
        </p:spPr>
        <p:txBody>
          <a:bodyPr/>
          <a:lstStyle/>
          <a:p>
            <a:pPr algn="ctr"/>
            <a:r>
              <a:rPr lang="en-US" altLang="zh-CN" dirty="0" err="1" smtClean="0"/>
              <a:t>Golang</a:t>
            </a:r>
            <a:r>
              <a:rPr lang="zh-CN" altLang="en-US" dirty="0" smtClean="0"/>
              <a:t>工具</a:t>
            </a:r>
            <a:endParaRPr lang="zh-CN" altLang="en-US" dirty="0"/>
          </a:p>
        </p:txBody>
      </p:sp>
      <p:sp>
        <p:nvSpPr>
          <p:cNvPr id="3" name="内容占位符 2"/>
          <p:cNvSpPr>
            <a:spLocks noGrp="1"/>
          </p:cNvSpPr>
          <p:nvPr>
            <p:ph idx="1"/>
          </p:nvPr>
        </p:nvSpPr>
        <p:spPr>
          <a:xfrm>
            <a:off x="744894" y="1492898"/>
            <a:ext cx="10515600" cy="5141167"/>
          </a:xfrm>
        </p:spPr>
        <p:txBody>
          <a:bodyPr>
            <a:normAutofit fontScale="25000" lnSpcReduction="20000"/>
          </a:bodyPr>
          <a:lstStyle/>
          <a:p>
            <a:pPr marL="0" indent="0">
              <a:buNone/>
            </a:pPr>
            <a:r>
              <a:rPr lang="zh-CN" altLang="en-US" sz="4500" dirty="0" smtClean="0"/>
              <a:t>四、</a:t>
            </a:r>
            <a:r>
              <a:rPr lang="en-US" altLang="zh-CN" sz="4500" dirty="0" err="1" smtClean="0"/>
              <a:t>Golang</a:t>
            </a:r>
            <a:r>
              <a:rPr lang="en-US" altLang="zh-CN" sz="4500" dirty="0" smtClean="0"/>
              <a:t> IDE</a:t>
            </a:r>
          </a:p>
          <a:p>
            <a:pPr marL="0" indent="0">
              <a:buNone/>
            </a:pPr>
            <a:r>
              <a:rPr lang="en-US" altLang="zh-CN" sz="4000" dirty="0" smtClean="0">
                <a:solidFill>
                  <a:srgbClr val="FF0000"/>
                </a:solidFill>
              </a:rPr>
              <a:t>1</a:t>
            </a:r>
            <a:r>
              <a:rPr lang="zh-CN" altLang="en-US" sz="4000" dirty="0" smtClean="0">
                <a:solidFill>
                  <a:srgbClr val="FF0000"/>
                </a:solidFill>
              </a:rPr>
              <a:t>、</a:t>
            </a:r>
            <a:r>
              <a:rPr lang="en-US" altLang="zh-CN" sz="4000" b="1" dirty="0">
                <a:solidFill>
                  <a:srgbClr val="FF0000"/>
                </a:solidFill>
              </a:rPr>
              <a:t>Visual Studio Code</a:t>
            </a:r>
          </a:p>
          <a:p>
            <a:r>
              <a:rPr lang="zh-CN" altLang="en-US" sz="4000" dirty="0"/>
              <a:t>由</a:t>
            </a:r>
            <a:r>
              <a:rPr lang="en-US" altLang="zh-CN" sz="4000" dirty="0"/>
              <a:t>Microsoft</a:t>
            </a:r>
            <a:r>
              <a:rPr lang="zh-CN" altLang="en-US" sz="4000" dirty="0"/>
              <a:t>创建的</a:t>
            </a:r>
            <a:r>
              <a:rPr lang="en-US" altLang="zh-CN" sz="4000" dirty="0">
                <a:hlinkClick r:id="rId2"/>
              </a:rPr>
              <a:t>Visual Studio Code</a:t>
            </a:r>
            <a:r>
              <a:rPr lang="zh-CN" altLang="en-US" sz="4000" dirty="0"/>
              <a:t>是一个功能齐全的开源</a:t>
            </a:r>
            <a:r>
              <a:rPr lang="en-US" altLang="zh-CN" sz="4000" dirty="0"/>
              <a:t>IDE</a:t>
            </a:r>
            <a:r>
              <a:rPr lang="zh-CN" altLang="en-US" sz="4000" dirty="0"/>
              <a:t>和代码编辑器，支持各种各样的编程语言。它的特点是智能完成；使用断点调用、调用堆栈和交互式控制台调试；</a:t>
            </a:r>
            <a:r>
              <a:rPr lang="zh-CN" altLang="en-US" sz="4000" dirty="0" smtClean="0"/>
              <a:t>内</a:t>
            </a:r>
            <a:endParaRPr lang="en-US" altLang="zh-CN" sz="4000" dirty="0" smtClean="0"/>
          </a:p>
          <a:p>
            <a:pPr marL="0" indent="0">
              <a:buNone/>
            </a:pPr>
            <a:r>
              <a:rPr lang="zh-CN" altLang="en-US" sz="4000" dirty="0" smtClean="0"/>
              <a:t>置</a:t>
            </a:r>
            <a:r>
              <a:rPr lang="en-US" altLang="zh-CN" sz="4000" dirty="0" err="1"/>
              <a:t>Git</a:t>
            </a:r>
            <a:r>
              <a:rPr lang="zh-CN" altLang="en-US" sz="4000" dirty="0"/>
              <a:t>集成；以及分层文件夹和文件</a:t>
            </a:r>
            <a:r>
              <a:rPr lang="zh-CN" altLang="en-US" sz="4000" dirty="0" smtClean="0"/>
              <a:t>浏览器</a:t>
            </a:r>
            <a:endParaRPr lang="zh-CN" altLang="en-US" sz="4000" dirty="0"/>
          </a:p>
          <a:p>
            <a:r>
              <a:rPr lang="zh-CN" altLang="en-US" sz="4000" dirty="0"/>
              <a:t>作为另一个流行的</a:t>
            </a:r>
            <a:r>
              <a:rPr lang="en-US" altLang="zh-CN" sz="4000" dirty="0"/>
              <a:t>IDE</a:t>
            </a:r>
            <a:r>
              <a:rPr lang="zh-CN" altLang="en-US" sz="4000" dirty="0"/>
              <a:t>，</a:t>
            </a:r>
            <a:r>
              <a:rPr lang="en-US" altLang="zh-CN" sz="4000" dirty="0"/>
              <a:t>Visual Studio Code</a:t>
            </a:r>
            <a:r>
              <a:rPr lang="zh-CN" altLang="en-US" sz="4000" dirty="0"/>
              <a:t>有一个</a:t>
            </a:r>
            <a:r>
              <a:rPr lang="en-US" altLang="zh-CN" sz="4000" dirty="0"/>
              <a:t>Go</a:t>
            </a:r>
            <a:r>
              <a:rPr lang="zh-CN" altLang="en-US" sz="4000" dirty="0"/>
              <a:t>开发人员定期贡献的支持社区。使用</a:t>
            </a:r>
            <a:r>
              <a:rPr lang="en-US" altLang="zh-CN" sz="4000" dirty="0"/>
              <a:t>Visual Studio Code</a:t>
            </a:r>
            <a:r>
              <a:rPr lang="zh-CN" altLang="en-US" sz="4000" dirty="0"/>
              <a:t>，你可以使用可用插件数组来扩展功能</a:t>
            </a:r>
          </a:p>
          <a:p>
            <a:pPr marL="0" indent="0">
              <a:buNone/>
            </a:pPr>
            <a:r>
              <a:rPr lang="en-US" altLang="zh-CN" sz="4000" dirty="0" smtClean="0"/>
              <a:t>2</a:t>
            </a:r>
            <a:r>
              <a:rPr lang="zh-CN" altLang="en-US" sz="4000" dirty="0" smtClean="0"/>
              <a:t>、</a:t>
            </a:r>
            <a:r>
              <a:rPr lang="en-US" altLang="zh-CN" sz="4000" b="1" dirty="0" err="1" smtClean="0"/>
              <a:t>GoLand</a:t>
            </a:r>
            <a:endParaRPr lang="en-US" altLang="zh-CN" sz="4000" b="1" dirty="0" smtClean="0"/>
          </a:p>
          <a:p>
            <a:r>
              <a:rPr lang="zh-CN" altLang="en-US" sz="4000" dirty="0" smtClean="0"/>
              <a:t>软件开发</a:t>
            </a:r>
            <a:r>
              <a:rPr lang="zh-CN" altLang="en-US" sz="4000" dirty="0"/>
              <a:t>公司</a:t>
            </a:r>
            <a:r>
              <a:rPr lang="en-US" altLang="zh-CN" sz="4000" dirty="0" err="1"/>
              <a:t>JetBrains</a:t>
            </a:r>
            <a:r>
              <a:rPr lang="zh-CN" altLang="en-US" sz="4000" dirty="0"/>
              <a:t>发布了另一个可靠的</a:t>
            </a:r>
            <a:r>
              <a:rPr lang="en-US" altLang="zh-CN" sz="4000" dirty="0"/>
              <a:t>IDE</a:t>
            </a:r>
            <a:r>
              <a:rPr lang="zh-CN" altLang="en-US" sz="4000" dirty="0"/>
              <a:t>，这次是针对</a:t>
            </a:r>
            <a:r>
              <a:rPr lang="en-US" altLang="zh-CN" sz="4000" dirty="0" err="1"/>
              <a:t>Golang</a:t>
            </a:r>
            <a:r>
              <a:rPr lang="zh-CN" altLang="en-US" sz="4000" dirty="0"/>
              <a:t>发布的</a:t>
            </a:r>
            <a:r>
              <a:rPr lang="zh-CN" altLang="en-US" sz="4000" dirty="0" smtClean="0"/>
              <a:t>。</a:t>
            </a:r>
            <a:r>
              <a:rPr lang="en-US" altLang="zh-CN" sz="4000" dirty="0" err="1" smtClean="0">
                <a:hlinkClick r:id="rId3"/>
              </a:rPr>
              <a:t>GoLand</a:t>
            </a:r>
            <a:r>
              <a:rPr lang="zh-CN" altLang="en-US" sz="4000" dirty="0" smtClean="0"/>
              <a:t>一</a:t>
            </a:r>
            <a:r>
              <a:rPr lang="zh-CN" altLang="en-US" sz="4000" dirty="0"/>
              <a:t>个商业</a:t>
            </a:r>
            <a:r>
              <a:rPr lang="en-US" altLang="zh-CN" sz="4000" dirty="0"/>
              <a:t>IDE</a:t>
            </a:r>
            <a:r>
              <a:rPr lang="zh-CN" altLang="en-US" sz="4000" dirty="0"/>
              <a:t>，为</a:t>
            </a:r>
            <a:r>
              <a:rPr lang="en-US" altLang="zh-CN" sz="4000" dirty="0"/>
              <a:t>Go</a:t>
            </a:r>
            <a:r>
              <a:rPr lang="zh-CN" altLang="en-US" sz="4000" dirty="0"/>
              <a:t>开发人员提供了一个强大的人机工程学环境。它还具有编码协助、调试器和</a:t>
            </a:r>
            <a:r>
              <a:rPr lang="zh-CN" altLang="en-US" sz="4000" dirty="0" smtClean="0"/>
              <a:t>集</a:t>
            </a:r>
            <a:endParaRPr lang="en-US" altLang="zh-CN" sz="4000" dirty="0" smtClean="0"/>
          </a:p>
          <a:p>
            <a:pPr marL="0" indent="0">
              <a:buNone/>
            </a:pPr>
            <a:r>
              <a:rPr lang="zh-CN" altLang="en-US" sz="4000" dirty="0" smtClean="0"/>
              <a:t>成</a:t>
            </a:r>
            <a:r>
              <a:rPr lang="zh-CN" altLang="en-US" sz="4000" dirty="0"/>
              <a:t>终端的</a:t>
            </a:r>
            <a:r>
              <a:rPr lang="zh-CN" altLang="en-US" sz="4000" dirty="0" smtClean="0"/>
              <a:t>功能</a:t>
            </a:r>
            <a:endParaRPr lang="zh-CN" altLang="en-US" sz="4000" dirty="0"/>
          </a:p>
          <a:p>
            <a:r>
              <a:rPr lang="zh-CN" altLang="en-US" sz="4000" dirty="0"/>
              <a:t>由于</a:t>
            </a:r>
            <a:r>
              <a:rPr lang="en-US" altLang="zh-CN" sz="4000" dirty="0" err="1" smtClean="0"/>
              <a:t>GoLand</a:t>
            </a:r>
            <a:r>
              <a:rPr lang="zh-CN" altLang="en-US" sz="4000" dirty="0"/>
              <a:t>是由一家已成立的公司创建的，所以它拥有广泛的</a:t>
            </a:r>
            <a:r>
              <a:rPr lang="en-US" altLang="zh-CN" sz="4000" dirty="0"/>
              <a:t>IntelliJ</a:t>
            </a:r>
            <a:r>
              <a:rPr lang="zh-CN" altLang="en-US" sz="4000" dirty="0"/>
              <a:t>插件生态系统，让你可以在需要更多工具的时候获得更多</a:t>
            </a:r>
          </a:p>
          <a:p>
            <a:pPr marL="0" indent="0">
              <a:buNone/>
            </a:pPr>
            <a:r>
              <a:rPr lang="en-US" altLang="zh-CN" sz="4000" b="1" dirty="0" smtClean="0">
                <a:solidFill>
                  <a:srgbClr val="FF0000"/>
                </a:solidFill>
              </a:rPr>
              <a:t>3</a:t>
            </a:r>
            <a:r>
              <a:rPr lang="zh-CN" altLang="en-US" sz="4000" b="1" dirty="0" smtClean="0">
                <a:solidFill>
                  <a:srgbClr val="FF0000"/>
                </a:solidFill>
              </a:rPr>
              <a:t>、</a:t>
            </a:r>
            <a:r>
              <a:rPr lang="en-US" altLang="zh-CN" sz="4000" b="1" dirty="0" err="1">
                <a:solidFill>
                  <a:srgbClr val="FF0000"/>
                </a:solidFill>
              </a:rPr>
              <a:t>LiteIDE</a:t>
            </a:r>
            <a:endParaRPr lang="en-US" altLang="zh-CN" sz="4000" b="1" dirty="0">
              <a:solidFill>
                <a:srgbClr val="FF0000"/>
              </a:solidFill>
            </a:endParaRPr>
          </a:p>
          <a:p>
            <a:r>
              <a:rPr lang="en-US" altLang="zh-CN" sz="4000" dirty="0" err="1" smtClean="0">
                <a:hlinkClick r:id="rId4"/>
              </a:rPr>
              <a:t>LiteIDE</a:t>
            </a:r>
            <a:r>
              <a:rPr lang="zh-CN" altLang="en-US" sz="4000" dirty="0" smtClean="0"/>
              <a:t>是五年多前</a:t>
            </a:r>
            <a:r>
              <a:rPr lang="zh-CN" altLang="en-US" sz="4000" dirty="0"/>
              <a:t>创建的首个以</a:t>
            </a:r>
            <a:r>
              <a:rPr lang="en-US" altLang="zh-CN" sz="4000" dirty="0" err="1"/>
              <a:t>Golang</a:t>
            </a:r>
            <a:r>
              <a:rPr lang="zh-CN" altLang="en-US" sz="4000" dirty="0"/>
              <a:t>为中心的开源</a:t>
            </a:r>
            <a:r>
              <a:rPr lang="en-US" altLang="zh-CN" sz="4000" dirty="0"/>
              <a:t>IDE</a:t>
            </a:r>
            <a:r>
              <a:rPr lang="zh-CN" altLang="en-US" sz="4000" dirty="0"/>
              <a:t>。作为具有独特外观的</a:t>
            </a:r>
            <a:r>
              <a:rPr lang="en-US" altLang="zh-CN" sz="4000" dirty="0"/>
              <a:t>C ++ </a:t>
            </a:r>
            <a:r>
              <a:rPr lang="en-US" altLang="zh-CN" sz="4000" dirty="0" err="1"/>
              <a:t>Qt</a:t>
            </a:r>
            <a:r>
              <a:rPr lang="zh-CN" altLang="en-US" sz="4000" dirty="0"/>
              <a:t>应用程序，</a:t>
            </a:r>
            <a:r>
              <a:rPr lang="en-US" altLang="zh-CN" sz="4000" dirty="0" err="1"/>
              <a:t>LiteIDE</a:t>
            </a:r>
            <a:r>
              <a:rPr lang="zh-CN" altLang="en-US" sz="4000" dirty="0"/>
              <a:t>提供代码管理、可配置构建命令、</a:t>
            </a:r>
            <a:r>
              <a:rPr lang="en-US" altLang="zh-CN" sz="4000" dirty="0" err="1"/>
              <a:t>gdb</a:t>
            </a:r>
            <a:r>
              <a:rPr lang="zh-CN" altLang="en-US" sz="4000" dirty="0"/>
              <a:t>和</a:t>
            </a:r>
            <a:r>
              <a:rPr lang="en-US" altLang="zh-CN" sz="4000" dirty="0"/>
              <a:t>Delve</a:t>
            </a:r>
            <a:r>
              <a:rPr lang="zh-CN" altLang="en-US" sz="4000" dirty="0"/>
              <a:t>调试器，</a:t>
            </a:r>
            <a:r>
              <a:rPr lang="zh-CN" altLang="en-US" sz="4000" dirty="0" smtClean="0"/>
              <a:t>使用</a:t>
            </a:r>
            <a:endParaRPr lang="en-US" altLang="zh-CN" sz="4000" dirty="0"/>
          </a:p>
          <a:p>
            <a:pPr marL="0" indent="0">
              <a:buNone/>
            </a:pPr>
            <a:r>
              <a:rPr lang="en-US" altLang="zh-CN" sz="4000" dirty="0" err="1" smtClean="0"/>
              <a:t>WordApi</a:t>
            </a:r>
            <a:r>
              <a:rPr lang="en-US" altLang="zh-CN" sz="4000" dirty="0"/>
              <a:t>——</a:t>
            </a:r>
            <a:r>
              <a:rPr lang="zh-CN" altLang="en-US" sz="4000" dirty="0"/>
              <a:t>基于</a:t>
            </a:r>
            <a:r>
              <a:rPr lang="en-US" altLang="zh-CN" sz="4000" dirty="0"/>
              <a:t>MIME</a:t>
            </a:r>
            <a:r>
              <a:rPr lang="zh-CN" altLang="en-US" sz="4000" dirty="0"/>
              <a:t>类型的系统</a:t>
            </a:r>
            <a:r>
              <a:rPr lang="en-US" altLang="zh-CN" sz="4000" dirty="0"/>
              <a:t>——</a:t>
            </a:r>
            <a:r>
              <a:rPr lang="zh-CN" altLang="en-US" sz="4000" dirty="0"/>
              <a:t>自动完成和创建等等。它还提供</a:t>
            </a:r>
            <a:r>
              <a:rPr lang="en-US" altLang="zh-CN" sz="4000" dirty="0"/>
              <a:t>JSON</a:t>
            </a:r>
            <a:r>
              <a:rPr lang="zh-CN" altLang="en-US" sz="4000" dirty="0"/>
              <a:t>和</a:t>
            </a:r>
            <a:r>
              <a:rPr lang="en-US" altLang="zh-CN" sz="4000" dirty="0" err="1"/>
              <a:t>Golang</a:t>
            </a:r>
            <a:r>
              <a:rPr lang="zh-CN" altLang="en-US" sz="4000" dirty="0" smtClean="0"/>
              <a:t>支持</a:t>
            </a:r>
            <a:endParaRPr lang="en-US" altLang="zh-CN" sz="4000" dirty="0" smtClean="0"/>
          </a:p>
          <a:p>
            <a:pPr marL="0" indent="0">
              <a:buNone/>
            </a:pPr>
            <a:r>
              <a:rPr lang="en-US" altLang="zh-CN" sz="4000" dirty="0" smtClean="0"/>
              <a:t>4</a:t>
            </a:r>
            <a:r>
              <a:rPr lang="zh-CN" altLang="en-US" sz="4000" dirty="0" smtClean="0"/>
              <a:t>、</a:t>
            </a:r>
            <a:r>
              <a:rPr lang="en-US" altLang="zh-CN" sz="4000" b="1" dirty="0"/>
              <a:t>Wide</a:t>
            </a:r>
          </a:p>
          <a:p>
            <a:r>
              <a:rPr lang="en-US" altLang="zh-CN" sz="4000" dirty="0">
                <a:hlinkClick r:id="rId5"/>
              </a:rPr>
              <a:t>Wide</a:t>
            </a:r>
            <a:r>
              <a:rPr lang="zh-CN" altLang="en-US" sz="4000" dirty="0"/>
              <a:t>是</a:t>
            </a:r>
            <a:r>
              <a:rPr lang="en-US" altLang="zh-CN" sz="4000" dirty="0" err="1"/>
              <a:t>Golang</a:t>
            </a:r>
            <a:r>
              <a:rPr lang="zh-CN" altLang="en-US" sz="4000" dirty="0"/>
              <a:t>程序员使用的基于</a:t>
            </a:r>
            <a:r>
              <a:rPr lang="en-US" altLang="zh-CN" sz="4000" dirty="0"/>
              <a:t>Web</a:t>
            </a:r>
            <a:r>
              <a:rPr lang="zh-CN" altLang="en-US" sz="4000" dirty="0"/>
              <a:t>的</a:t>
            </a:r>
            <a:r>
              <a:rPr lang="en-US" altLang="zh-CN" sz="4000" dirty="0"/>
              <a:t>IDE</a:t>
            </a:r>
            <a:r>
              <a:rPr lang="zh-CN" altLang="en-US" sz="4000" dirty="0"/>
              <a:t>。它专为协作开发而设计，适用于团队和</a:t>
            </a:r>
            <a:r>
              <a:rPr lang="en-US" altLang="zh-CN" sz="4000" dirty="0"/>
              <a:t>Web</a:t>
            </a:r>
            <a:r>
              <a:rPr lang="zh-CN" altLang="en-US" sz="4000" dirty="0"/>
              <a:t>开发机构。</a:t>
            </a:r>
            <a:r>
              <a:rPr lang="en-US" altLang="zh-CN" sz="4000" dirty="0"/>
              <a:t>Wide</a:t>
            </a:r>
            <a:r>
              <a:rPr lang="zh-CN" altLang="en-US" sz="4000" dirty="0"/>
              <a:t>功能包括代码高亮、调试、</a:t>
            </a:r>
            <a:r>
              <a:rPr lang="en-US" altLang="zh-CN" sz="4000" dirty="0" err="1"/>
              <a:t>Git</a:t>
            </a:r>
            <a:r>
              <a:rPr lang="zh-CN" altLang="en-US" sz="4000" dirty="0"/>
              <a:t>集成</a:t>
            </a:r>
            <a:r>
              <a:rPr lang="zh-CN" altLang="en-US" sz="4000" dirty="0" smtClean="0"/>
              <a:t>等</a:t>
            </a:r>
            <a:endParaRPr lang="zh-CN" altLang="en-US" sz="4000" dirty="0"/>
          </a:p>
          <a:p>
            <a:r>
              <a:rPr lang="zh-CN" altLang="en-US" sz="4000" dirty="0"/>
              <a:t>因为</a:t>
            </a:r>
            <a:r>
              <a:rPr lang="en-US" altLang="zh-CN" sz="4000" dirty="0"/>
              <a:t>Wide</a:t>
            </a:r>
            <a:r>
              <a:rPr lang="zh-CN" altLang="en-US" sz="4000" dirty="0"/>
              <a:t>是由一名中国开发者创建和维护的，所以其大部分文档和支持是中文的</a:t>
            </a:r>
          </a:p>
          <a:p>
            <a:pPr marL="0" indent="0">
              <a:buNone/>
            </a:pPr>
            <a:r>
              <a:rPr lang="en-US" altLang="zh-CN" sz="4000" dirty="0" smtClean="0"/>
              <a:t>5</a:t>
            </a:r>
            <a:r>
              <a:rPr lang="zh-CN" altLang="en-US" sz="4000" dirty="0" smtClean="0"/>
              <a:t>、</a:t>
            </a:r>
            <a:r>
              <a:rPr lang="zh-CN" altLang="en-US" sz="4000" b="1" dirty="0"/>
              <a:t>带有</a:t>
            </a:r>
            <a:r>
              <a:rPr lang="en-US" altLang="zh-CN" sz="4000" b="1" dirty="0" err="1"/>
              <a:t>GoClipse</a:t>
            </a:r>
            <a:r>
              <a:rPr lang="zh-CN" altLang="en-US" sz="4000" b="1" dirty="0"/>
              <a:t>的</a:t>
            </a:r>
            <a:r>
              <a:rPr lang="en-US" altLang="zh-CN" sz="4000" b="1" dirty="0"/>
              <a:t>Eclipse</a:t>
            </a:r>
          </a:p>
          <a:p>
            <a:r>
              <a:rPr lang="zh-CN" altLang="en-US" sz="4000" dirty="0"/>
              <a:t>由于</a:t>
            </a:r>
            <a:r>
              <a:rPr lang="en-US" altLang="zh-CN" sz="4000" dirty="0"/>
              <a:t>Eclipse</a:t>
            </a:r>
            <a:r>
              <a:rPr lang="zh-CN" altLang="en-US" sz="4000" dirty="0"/>
              <a:t>是广受欢迎的</a:t>
            </a:r>
            <a:r>
              <a:rPr lang="en-US" altLang="zh-CN" sz="4000" dirty="0"/>
              <a:t>IDE</a:t>
            </a:r>
            <a:r>
              <a:rPr lang="zh-CN" altLang="en-US" sz="4000" dirty="0"/>
              <a:t>，因此我们为其创建了许多插件</a:t>
            </a:r>
            <a:r>
              <a:rPr lang="zh-CN" altLang="en-US" sz="4000" dirty="0" smtClean="0"/>
              <a:t>。</a:t>
            </a:r>
            <a:r>
              <a:rPr lang="en-US" altLang="zh-CN" sz="4000" dirty="0" err="1" smtClean="0">
                <a:hlinkClick r:id="rId6"/>
              </a:rPr>
              <a:t>GoClipse</a:t>
            </a:r>
            <a:r>
              <a:rPr lang="zh-CN" altLang="en-US" sz="4000" dirty="0" smtClean="0"/>
              <a:t>针对</a:t>
            </a:r>
            <a:r>
              <a:rPr lang="en-US" altLang="zh-CN" sz="4000" dirty="0" err="1"/>
              <a:t>Golang</a:t>
            </a:r>
            <a:r>
              <a:rPr lang="zh-CN" altLang="en-US" sz="4000" dirty="0"/>
              <a:t>的</a:t>
            </a:r>
            <a:r>
              <a:rPr lang="en-US" altLang="zh-CN" sz="4000" dirty="0"/>
              <a:t>Eclipse</a:t>
            </a:r>
            <a:r>
              <a:rPr lang="zh-CN" altLang="en-US" sz="4000" dirty="0"/>
              <a:t>插件，提供</a:t>
            </a:r>
            <a:r>
              <a:rPr lang="en-US" altLang="zh-CN" sz="4000" dirty="0"/>
              <a:t>Go</a:t>
            </a:r>
            <a:r>
              <a:rPr lang="zh-CN" altLang="en-US" sz="4000" dirty="0"/>
              <a:t>源代码编辑，具有可配置的语法高亮和自动缩进以及</a:t>
            </a:r>
            <a:r>
              <a:rPr lang="zh-CN" altLang="en-US" sz="4000" dirty="0" smtClean="0"/>
              <a:t>大括号</a:t>
            </a:r>
            <a:r>
              <a:rPr lang="zh-CN" altLang="en-US" sz="4000" dirty="0"/>
              <a:t>完成</a:t>
            </a:r>
            <a:r>
              <a:rPr lang="zh-CN" altLang="en-US" sz="4000" dirty="0" smtClean="0"/>
              <a:t>功能</a:t>
            </a:r>
            <a:endParaRPr lang="zh-CN" altLang="en-US" sz="4000" dirty="0"/>
          </a:p>
          <a:p>
            <a:r>
              <a:rPr lang="en-US" altLang="zh-CN" sz="4000" dirty="0" err="1"/>
              <a:t>GoClipse</a:t>
            </a:r>
            <a:r>
              <a:rPr lang="zh-CN" altLang="en-US" sz="4000" dirty="0"/>
              <a:t>还可以作为项目向导和构建器来立即报告语法和构建错误。</a:t>
            </a:r>
            <a:r>
              <a:rPr lang="en-US" altLang="zh-CN" sz="4000" dirty="0" err="1"/>
              <a:t>GoClipse</a:t>
            </a:r>
            <a:r>
              <a:rPr lang="zh-CN" altLang="en-US" sz="4000" dirty="0"/>
              <a:t>的其他功能包括调试功能和代码辅助</a:t>
            </a:r>
          </a:p>
          <a:p>
            <a:pPr marL="0" indent="0">
              <a:buNone/>
            </a:pPr>
            <a:r>
              <a:rPr lang="en-US" altLang="zh-CN" sz="4000" dirty="0" smtClean="0">
                <a:solidFill>
                  <a:srgbClr val="FF0000"/>
                </a:solidFill>
              </a:rPr>
              <a:t>6</a:t>
            </a:r>
            <a:r>
              <a:rPr lang="zh-CN" altLang="en-US" sz="4000" dirty="0" smtClean="0">
                <a:solidFill>
                  <a:srgbClr val="FF0000"/>
                </a:solidFill>
              </a:rPr>
              <a:t>、</a:t>
            </a:r>
            <a:r>
              <a:rPr lang="zh-CN" altLang="en-US" sz="4000" b="1" dirty="0">
                <a:solidFill>
                  <a:srgbClr val="FF0000"/>
                </a:solidFill>
              </a:rPr>
              <a:t>带有</a:t>
            </a:r>
            <a:r>
              <a:rPr lang="en-US" altLang="zh-CN" sz="4000" b="1" dirty="0">
                <a:solidFill>
                  <a:srgbClr val="FF0000"/>
                </a:solidFill>
              </a:rPr>
              <a:t>Vim-Go</a:t>
            </a:r>
            <a:r>
              <a:rPr lang="zh-CN" altLang="en-US" sz="4000" b="1" dirty="0">
                <a:solidFill>
                  <a:srgbClr val="FF0000"/>
                </a:solidFill>
              </a:rPr>
              <a:t>插件的</a:t>
            </a:r>
            <a:r>
              <a:rPr lang="en-US" altLang="zh-CN" sz="4000" b="1" dirty="0">
                <a:solidFill>
                  <a:srgbClr val="FF0000"/>
                </a:solidFill>
              </a:rPr>
              <a:t>Vim</a:t>
            </a:r>
          </a:p>
          <a:p>
            <a:r>
              <a:rPr lang="en-US" altLang="zh-CN" sz="4000" dirty="0"/>
              <a:t>Vim</a:t>
            </a:r>
            <a:r>
              <a:rPr lang="zh-CN" altLang="en-US" sz="4000" dirty="0"/>
              <a:t>是一个免费的开源</a:t>
            </a:r>
            <a:r>
              <a:rPr lang="en-US" altLang="zh-CN" sz="4000" dirty="0"/>
              <a:t>IDE</a:t>
            </a:r>
            <a:r>
              <a:rPr lang="zh-CN" altLang="en-US" sz="4000" dirty="0"/>
              <a:t>，可以定制和配置各种插件。如果你是</a:t>
            </a:r>
            <a:r>
              <a:rPr lang="en-US" altLang="zh-CN" sz="4000" dirty="0" err="1"/>
              <a:t>Golang</a:t>
            </a:r>
            <a:r>
              <a:rPr lang="zh-CN" altLang="en-US" sz="4000" dirty="0"/>
              <a:t>程序员，那么你可以使用</a:t>
            </a:r>
            <a:r>
              <a:rPr lang="en-US" altLang="zh-CN" sz="4000" dirty="0"/>
              <a:t>Vim</a:t>
            </a:r>
            <a:r>
              <a:rPr lang="zh-CN" altLang="en-US" sz="4000" dirty="0"/>
              <a:t>中由</a:t>
            </a:r>
            <a:r>
              <a:rPr lang="en-US" altLang="zh-CN" sz="4000" dirty="0" err="1"/>
              <a:t>Fatih</a:t>
            </a:r>
            <a:r>
              <a:rPr lang="en-US" altLang="zh-CN" sz="4000" dirty="0"/>
              <a:t> </a:t>
            </a:r>
            <a:r>
              <a:rPr lang="en-US" altLang="zh-CN" sz="4000" dirty="0" err="1"/>
              <a:t>Arslan</a:t>
            </a:r>
            <a:r>
              <a:rPr lang="zh-CN" altLang="en-US" sz="4000" dirty="0"/>
              <a:t>创建的</a:t>
            </a:r>
            <a:r>
              <a:rPr lang="en-US" altLang="zh-CN" sz="4000" dirty="0"/>
              <a:t>vim-go</a:t>
            </a:r>
            <a:r>
              <a:rPr lang="zh-CN" altLang="en-US" sz="4000" dirty="0"/>
              <a:t>插件。</a:t>
            </a:r>
            <a:r>
              <a:rPr lang="en-US" altLang="zh-CN" sz="4000" dirty="0"/>
              <a:t>Vim-go</a:t>
            </a:r>
            <a:r>
              <a:rPr lang="zh-CN" altLang="en-US" sz="4000" dirty="0"/>
              <a:t>自动安装所有</a:t>
            </a:r>
            <a:r>
              <a:rPr lang="zh-CN" altLang="en-US" sz="4000" dirty="0" smtClean="0"/>
              <a:t>必需</a:t>
            </a:r>
            <a:endParaRPr lang="en-US" altLang="zh-CN" sz="4000" dirty="0" smtClean="0"/>
          </a:p>
          <a:p>
            <a:pPr marL="0" indent="0">
              <a:buNone/>
            </a:pPr>
            <a:r>
              <a:rPr lang="zh-CN" altLang="en-US" sz="4000" dirty="0" smtClean="0"/>
              <a:t>的</a:t>
            </a:r>
            <a:r>
              <a:rPr lang="zh-CN" altLang="en-US" sz="4000" dirty="0"/>
              <a:t>二进制文件，为</a:t>
            </a:r>
            <a:r>
              <a:rPr lang="en-US" altLang="zh-CN" sz="4000" dirty="0" err="1"/>
              <a:t>Golang</a:t>
            </a:r>
            <a:r>
              <a:rPr lang="zh-CN" altLang="en-US" sz="4000" dirty="0"/>
              <a:t>提供平滑的</a:t>
            </a:r>
            <a:r>
              <a:rPr lang="en-US" altLang="zh-CN" sz="4000" dirty="0"/>
              <a:t>Vim</a:t>
            </a:r>
            <a:r>
              <a:rPr lang="zh-CN" altLang="en-US" sz="4000" dirty="0" smtClean="0"/>
              <a:t>集成</a:t>
            </a:r>
            <a:endParaRPr lang="zh-CN" altLang="en-US" sz="4000" dirty="0"/>
          </a:p>
          <a:p>
            <a:r>
              <a:rPr lang="en-US" altLang="zh-CN" sz="4000" dirty="0">
                <a:hlinkClick r:id="rId7"/>
              </a:rPr>
              <a:t>Vim-go</a:t>
            </a:r>
            <a:r>
              <a:rPr lang="zh-CN" altLang="en-US" sz="4000" dirty="0"/>
              <a:t>是一款功能强大的插件套件，用于撰写和开发</a:t>
            </a:r>
            <a:r>
              <a:rPr lang="en-US" altLang="zh-CN" sz="4000" dirty="0"/>
              <a:t>Go</a:t>
            </a:r>
            <a:r>
              <a:rPr lang="zh-CN" altLang="en-US" sz="4000" dirty="0"/>
              <a:t>。其功能包括高级源代码分析，添加和删除导入路径，多次第三方支持，</a:t>
            </a:r>
            <a:r>
              <a:rPr lang="en-US" altLang="zh-CN" sz="4000" dirty="0" err="1"/>
              <a:t>goto</a:t>
            </a:r>
            <a:r>
              <a:rPr lang="zh-CN" altLang="en-US" sz="4000" dirty="0"/>
              <a:t>定义，快速文件执行</a:t>
            </a:r>
            <a:r>
              <a:rPr lang="zh-CN" altLang="en-US" sz="4000" dirty="0" smtClean="0"/>
              <a:t>等等</a:t>
            </a:r>
            <a:endParaRPr lang="zh-CN" altLang="en-US" sz="4000" dirty="0"/>
          </a:p>
          <a:p>
            <a:r>
              <a:rPr lang="en-US" altLang="zh-CN" sz="4000" dirty="0"/>
              <a:t>Vim-go</a:t>
            </a:r>
            <a:r>
              <a:rPr lang="zh-CN" altLang="en-US" sz="4000" dirty="0"/>
              <a:t>是高度可定制的，可以根据你的需要启用或禁用各种</a:t>
            </a:r>
            <a:r>
              <a:rPr lang="zh-CN" altLang="en-US" sz="4000" dirty="0" smtClean="0"/>
              <a:t>功能</a:t>
            </a:r>
            <a:endParaRPr lang="en-US" altLang="zh-CN" sz="4000" b="1"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7051516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dirty="0" smtClean="0"/>
              <a:t>一、</a:t>
            </a:r>
            <a:r>
              <a:rPr lang="en-US" altLang="zh-CN" dirty="0" err="1" smtClean="0"/>
              <a:t>Golang</a:t>
            </a:r>
            <a:r>
              <a:rPr lang="zh-CN" altLang="en-US" dirty="0" smtClean="0"/>
              <a:t>概述</a:t>
            </a:r>
            <a:endParaRPr lang="en-US" altLang="zh-CN" dirty="0" smtClean="0"/>
          </a:p>
          <a:p>
            <a:r>
              <a:rPr lang="zh-CN" altLang="en-US" dirty="0"/>
              <a:t>二、</a:t>
            </a:r>
            <a:r>
              <a:rPr lang="en-US" altLang="zh-CN" dirty="0" err="1"/>
              <a:t>Golang</a:t>
            </a:r>
            <a:r>
              <a:rPr lang="zh-CN" altLang="en-US" dirty="0"/>
              <a:t>数据类型</a:t>
            </a:r>
            <a:endParaRPr lang="en-US" altLang="zh-CN" dirty="0"/>
          </a:p>
          <a:p>
            <a:r>
              <a:rPr lang="zh-CN" altLang="en-US" dirty="0" smtClean="0"/>
              <a:t>三、</a:t>
            </a:r>
            <a:r>
              <a:rPr lang="en-US" altLang="zh-CN" dirty="0" err="1" smtClean="0"/>
              <a:t>Golang</a:t>
            </a:r>
            <a:r>
              <a:rPr lang="zh-CN" altLang="en-US" dirty="0" smtClean="0"/>
              <a:t>控制语句</a:t>
            </a:r>
            <a:endParaRPr lang="en-US" altLang="zh-CN" dirty="0" smtClean="0"/>
          </a:p>
          <a:p>
            <a:r>
              <a:rPr lang="zh-CN" altLang="en-US" dirty="0" smtClean="0"/>
              <a:t>四、</a:t>
            </a:r>
            <a:r>
              <a:rPr lang="en-US" altLang="zh-CN" dirty="0" err="1" smtClean="0"/>
              <a:t>Golang</a:t>
            </a:r>
            <a:r>
              <a:rPr lang="zh-CN" altLang="en-US" dirty="0" smtClean="0"/>
              <a:t>高级特性</a:t>
            </a:r>
            <a:endParaRPr lang="en-US" altLang="zh-CN" dirty="0" smtClean="0"/>
          </a:p>
          <a:p>
            <a:r>
              <a:rPr lang="zh-CN" altLang="en-US" dirty="0" smtClean="0"/>
              <a:t>五、</a:t>
            </a:r>
            <a:r>
              <a:rPr lang="en-US" altLang="zh-CN" dirty="0" err="1" smtClean="0"/>
              <a:t>Golang</a:t>
            </a:r>
            <a:r>
              <a:rPr lang="zh-CN" altLang="en-US" dirty="0" smtClean="0"/>
              <a:t>工具</a:t>
            </a:r>
            <a:endParaRPr lang="en-US" altLang="zh-CN" dirty="0" smtClean="0"/>
          </a:p>
          <a:p>
            <a:r>
              <a:rPr lang="zh-CN" altLang="en-US" dirty="0" smtClean="0">
                <a:solidFill>
                  <a:schemeClr val="accent2"/>
                </a:solidFill>
                <a:effectLst>
                  <a:outerShdw blurRad="38100" dist="38100" dir="2700000" algn="tl">
                    <a:srgbClr val="000000">
                      <a:alpha val="43137"/>
                    </a:srgbClr>
                  </a:outerShdw>
                </a:effectLst>
              </a:rPr>
              <a:t>六、</a:t>
            </a:r>
            <a:r>
              <a:rPr lang="en-US" altLang="zh-CN" dirty="0" err="1" smtClean="0">
                <a:solidFill>
                  <a:schemeClr val="accent2"/>
                </a:solidFill>
                <a:effectLst>
                  <a:outerShdw blurRad="38100" dist="38100" dir="2700000" algn="tl">
                    <a:srgbClr val="000000">
                      <a:alpha val="43137"/>
                    </a:srgbClr>
                  </a:outerShdw>
                </a:effectLst>
              </a:rPr>
              <a:t>Golang</a:t>
            </a:r>
            <a:r>
              <a:rPr lang="zh-CN" altLang="en-US" dirty="0" smtClean="0">
                <a:solidFill>
                  <a:schemeClr val="accent2"/>
                </a:solidFill>
                <a:effectLst>
                  <a:outerShdw blurRad="38100" dist="38100" dir="2700000" algn="tl">
                    <a:srgbClr val="000000">
                      <a:alpha val="43137"/>
                    </a:srgbClr>
                  </a:outerShdw>
                </a:effectLst>
              </a:rPr>
              <a:t>优缺点</a:t>
            </a:r>
            <a:endParaRPr lang="en-US" altLang="zh-CN" dirty="0" smtClean="0">
              <a:solidFill>
                <a:schemeClr val="accent2"/>
              </a:solidFill>
              <a:effectLst>
                <a:outerShdw blurRad="38100" dist="38100" dir="2700000" algn="tl">
                  <a:srgbClr val="000000">
                    <a:alpha val="43137"/>
                  </a:srgbClr>
                </a:outerShdw>
              </a:effectLst>
            </a:endParaRPr>
          </a:p>
          <a:p>
            <a:r>
              <a:rPr lang="zh-CN" altLang="en-US" dirty="0" smtClean="0"/>
              <a:t>七、附件</a:t>
            </a:r>
            <a:endParaRPr lang="en-US" altLang="zh-CN" dirty="0" smtClean="0"/>
          </a:p>
        </p:txBody>
      </p:sp>
    </p:spTree>
    <p:extLst>
      <p:ext uri="{BB962C8B-B14F-4D97-AF65-F5344CB8AC3E}">
        <p14:creationId xmlns:p14="http://schemas.microsoft.com/office/powerpoint/2010/main" val="11793228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优缺点</a:t>
            </a:r>
            <a:r>
              <a:rPr lang="en-US" altLang="zh-CN" dirty="0" smtClean="0"/>
              <a:t> </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8"/>
          <p:cNvSpPr>
            <a:spLocks noChangeArrowheads="1"/>
          </p:cNvSpPr>
          <p:nvPr/>
        </p:nvSpPr>
        <p:spPr bwMode="auto">
          <a:xfrm>
            <a:off x="3507790" y="2433149"/>
            <a:ext cx="576263" cy="576263"/>
          </a:xfrm>
          <a:prstGeom prst="ellipse">
            <a:avLst/>
          </a:prstGeom>
          <a:solidFill>
            <a:srgbClr val="31859B"/>
          </a:solidFill>
          <a:ln>
            <a:noFill/>
          </a:ln>
          <a:effectLst/>
          <a:extLst>
            <a:ext uri="{91240B29-F687-4F45-9708-019B960494DF}">
              <a14:hiddenLine xmlns:a14="http://schemas.microsoft.com/office/drawing/2010/main" w="25400" cap="flat" cmpd="sng">
                <a:solidFill>
                  <a:srgbClr val="395E8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dirty="0">
                <a:solidFill>
                  <a:srgbClr val="92CCDC"/>
                </a:solidFill>
                <a:latin typeface="Impact MT Std" pitchFamily="2" charset="0"/>
                <a:ea typeface="微软雅黑" panose="020B0503020204020204" pitchFamily="34" charset="-122"/>
                <a:sym typeface="Impact MT Std" pitchFamily="2" charset="0"/>
              </a:rPr>
              <a:t>1</a:t>
            </a:r>
            <a:endParaRPr lang="zh-CN" altLang="en-US" dirty="0">
              <a:solidFill>
                <a:srgbClr val="92CCDC"/>
              </a:solidFill>
              <a:latin typeface="Impact MT Std" pitchFamily="2" charset="0"/>
              <a:ea typeface="微软雅黑" panose="020B0503020204020204" pitchFamily="34" charset="-122"/>
              <a:sym typeface="Impact MT Std" pitchFamily="2" charset="0"/>
            </a:endParaRPr>
          </a:p>
        </p:txBody>
      </p:sp>
      <p:sp>
        <p:nvSpPr>
          <p:cNvPr id="5" name="直接连接符 9"/>
          <p:cNvSpPr>
            <a:spLocks noChangeShapeType="1"/>
          </p:cNvSpPr>
          <p:nvPr/>
        </p:nvSpPr>
        <p:spPr bwMode="auto">
          <a:xfrm>
            <a:off x="4084053" y="2737949"/>
            <a:ext cx="1008062" cy="0"/>
          </a:xfrm>
          <a:prstGeom prst="line">
            <a:avLst/>
          </a:prstGeom>
          <a:noFill/>
          <a:ln w="6350" cap="flat" cmpd="sng">
            <a:solidFill>
              <a:srgbClr val="7F7F7F"/>
            </a:solidFill>
            <a:prstDash val="dash"/>
            <a:bevel/>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标题 11"/>
          <p:cNvSpPr>
            <a:spLocks noChangeArrowheads="1"/>
          </p:cNvSpPr>
          <p:nvPr/>
        </p:nvSpPr>
        <p:spPr bwMode="auto">
          <a:xfrm>
            <a:off x="5082783" y="2556974"/>
            <a:ext cx="5759450" cy="22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语法简单、容易</a:t>
            </a:r>
            <a:r>
              <a:rPr lang="zh-CN" altLang="en-US" dirty="0" smtClean="0"/>
              <a:t>上手</a:t>
            </a:r>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标题 11"/>
          <p:cNvSpPr>
            <a:spLocks noChangeArrowheads="1"/>
          </p:cNvSpPr>
          <p:nvPr/>
        </p:nvSpPr>
        <p:spPr bwMode="auto">
          <a:xfrm>
            <a:off x="5209783" y="2683974"/>
            <a:ext cx="5759450" cy="22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FF33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标题 11"/>
          <p:cNvSpPr>
            <a:spLocks noChangeArrowheads="1"/>
          </p:cNvSpPr>
          <p:nvPr/>
        </p:nvSpPr>
        <p:spPr bwMode="auto">
          <a:xfrm>
            <a:off x="5082783" y="2982812"/>
            <a:ext cx="57594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rrowheads="1"/>
          </p:cNvSpPr>
          <p:nvPr/>
        </p:nvSpPr>
        <p:spPr bwMode="auto">
          <a:xfrm>
            <a:off x="3507790" y="3377868"/>
            <a:ext cx="577850" cy="576263"/>
          </a:xfrm>
          <a:prstGeom prst="ellipse">
            <a:avLst/>
          </a:prstGeom>
          <a:solidFill>
            <a:srgbClr val="31859B"/>
          </a:solidFill>
          <a:ln>
            <a:noFill/>
          </a:ln>
          <a:effectLst/>
          <a:extLst>
            <a:ext uri="{91240B29-F687-4F45-9708-019B960494DF}">
              <a14:hiddenLine xmlns:a14="http://schemas.microsoft.com/office/drawing/2010/main" w="25400" cap="flat" cmpd="sng">
                <a:solidFill>
                  <a:srgbClr val="395E8A"/>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dirty="0" smtClean="0">
                <a:solidFill>
                  <a:srgbClr val="92CCDC"/>
                </a:solidFill>
                <a:latin typeface="Impact MT Std" pitchFamily="2" charset="0"/>
                <a:ea typeface="微软雅黑" panose="020B0503020204020204" pitchFamily="34" charset="-122"/>
                <a:sym typeface="Impact MT Std" pitchFamily="2" charset="0"/>
              </a:rPr>
              <a:t>2</a:t>
            </a:r>
            <a:endParaRPr lang="zh-CN" altLang="en-US" dirty="0">
              <a:solidFill>
                <a:srgbClr val="92CCDC"/>
              </a:solidFill>
              <a:latin typeface="Impact MT Std" pitchFamily="2" charset="0"/>
              <a:ea typeface="微软雅黑" panose="020B0503020204020204" pitchFamily="34" charset="-122"/>
              <a:sym typeface="Impact MT Std" pitchFamily="2" charset="0"/>
            </a:endParaRPr>
          </a:p>
        </p:txBody>
      </p:sp>
      <p:sp>
        <p:nvSpPr>
          <p:cNvPr id="10" name="直接连接符 9"/>
          <p:cNvSpPr>
            <a:spLocks noChangeShapeType="1"/>
          </p:cNvSpPr>
          <p:nvPr/>
        </p:nvSpPr>
        <p:spPr bwMode="auto">
          <a:xfrm>
            <a:off x="4085640" y="3676124"/>
            <a:ext cx="1006475" cy="0"/>
          </a:xfrm>
          <a:prstGeom prst="line">
            <a:avLst/>
          </a:prstGeom>
          <a:noFill/>
          <a:ln w="6350" cap="flat" cmpd="sng">
            <a:solidFill>
              <a:srgbClr val="7F7F7F"/>
            </a:solidFill>
            <a:prstDash val="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标题 11"/>
          <p:cNvSpPr>
            <a:spLocks noChangeArrowheads="1"/>
          </p:cNvSpPr>
          <p:nvPr/>
        </p:nvSpPr>
        <p:spPr bwMode="auto">
          <a:xfrm>
            <a:off x="5082783" y="3479274"/>
            <a:ext cx="5759450"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smtClean="0"/>
              <a:t>工具</a:t>
            </a:r>
            <a:r>
              <a:rPr lang="zh-CN" altLang="en-US" dirty="0"/>
              <a:t>链完整，格式化</a:t>
            </a:r>
            <a:r>
              <a:rPr lang="en-US" altLang="zh-CN" dirty="0"/>
              <a:t>+</a:t>
            </a:r>
            <a:r>
              <a:rPr lang="zh-CN" altLang="en-US" dirty="0"/>
              <a:t>包管理</a:t>
            </a:r>
            <a:r>
              <a:rPr lang="en-US" altLang="zh-CN" dirty="0"/>
              <a:t>+</a:t>
            </a:r>
            <a:r>
              <a:rPr lang="zh-CN" altLang="en-US" dirty="0"/>
              <a:t>编译</a:t>
            </a:r>
            <a:r>
              <a:rPr lang="en-US" altLang="zh-CN" dirty="0"/>
              <a:t>+</a:t>
            </a:r>
            <a:r>
              <a:rPr lang="zh-CN" altLang="en-US" dirty="0"/>
              <a:t>测试</a:t>
            </a:r>
          </a:p>
          <a:p>
            <a:endParaRPr lang="zh-CN" altLang="en-US" sz="11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8"/>
          <p:cNvSpPr>
            <a:spLocks noChangeArrowheads="1"/>
          </p:cNvSpPr>
          <p:nvPr/>
        </p:nvSpPr>
        <p:spPr bwMode="auto">
          <a:xfrm>
            <a:off x="3509378" y="4241151"/>
            <a:ext cx="576262" cy="576263"/>
          </a:xfrm>
          <a:prstGeom prst="ellipse">
            <a:avLst/>
          </a:prstGeom>
          <a:solidFill>
            <a:srgbClr val="31859B"/>
          </a:solidFill>
          <a:ln>
            <a:noFill/>
          </a:ln>
          <a:effectLst/>
          <a:extLst>
            <a:ext uri="{91240B29-F687-4F45-9708-019B960494DF}">
              <a14:hiddenLine xmlns:a14="http://schemas.microsoft.com/office/drawing/2010/main" w="25400" cap="flat" cmpd="sng">
                <a:solidFill>
                  <a:srgbClr val="395E8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dirty="0">
                <a:solidFill>
                  <a:srgbClr val="92CCDC"/>
                </a:solidFill>
                <a:latin typeface="Impact MT Std" pitchFamily="2" charset="0"/>
                <a:ea typeface="微软雅黑" panose="020B0503020204020204" pitchFamily="34" charset="-122"/>
                <a:sym typeface="Impact MT Std" pitchFamily="2" charset="0"/>
              </a:rPr>
              <a:t>3</a:t>
            </a:r>
            <a:endParaRPr lang="zh-CN" altLang="en-US" dirty="0">
              <a:solidFill>
                <a:srgbClr val="92CCDC"/>
              </a:solidFill>
              <a:latin typeface="Impact MT Std" pitchFamily="2" charset="0"/>
              <a:ea typeface="微软雅黑" panose="020B0503020204020204" pitchFamily="34" charset="-122"/>
              <a:sym typeface="Impact MT Std" pitchFamily="2" charset="0"/>
            </a:endParaRPr>
          </a:p>
        </p:txBody>
      </p:sp>
      <p:sp>
        <p:nvSpPr>
          <p:cNvPr id="13" name="直接连接符 9"/>
          <p:cNvSpPr>
            <a:spLocks noChangeShapeType="1"/>
          </p:cNvSpPr>
          <p:nvPr/>
        </p:nvSpPr>
        <p:spPr bwMode="auto">
          <a:xfrm>
            <a:off x="4085640" y="4555282"/>
            <a:ext cx="1008063" cy="0"/>
          </a:xfrm>
          <a:prstGeom prst="line">
            <a:avLst/>
          </a:prstGeom>
          <a:noFill/>
          <a:ln w="6350" cap="flat" cmpd="sng">
            <a:solidFill>
              <a:srgbClr val="7F7F7F"/>
            </a:solidFill>
            <a:prstDash val="dash"/>
            <a:miter lim="800000"/>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标题 11"/>
          <p:cNvSpPr>
            <a:spLocks noChangeArrowheads="1"/>
          </p:cNvSpPr>
          <p:nvPr/>
        </p:nvSpPr>
        <p:spPr bwMode="auto">
          <a:xfrm>
            <a:off x="5068496" y="4349101"/>
            <a:ext cx="5757862"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smtClean="0"/>
              <a:t>语言</a:t>
            </a:r>
            <a:r>
              <a:rPr lang="zh-CN" altLang="en-US" dirty="0"/>
              <a:t>级支持</a:t>
            </a:r>
            <a:r>
              <a:rPr lang="en-US" altLang="zh-CN" dirty="0" err="1" smtClean="0"/>
              <a:t>GC+Goroutine</a:t>
            </a:r>
            <a:r>
              <a:rPr lang="zh-CN" altLang="en-US" dirty="0" smtClean="0"/>
              <a:t>，多核时代语言</a:t>
            </a:r>
            <a:endParaRPr lang="en-US" altLang="zh-CN" dirty="0"/>
          </a:p>
          <a:p>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6"/>
          <p:cNvSpPr>
            <a:spLocks noChangeArrowheads="1"/>
          </p:cNvSpPr>
          <p:nvPr/>
        </p:nvSpPr>
        <p:spPr bwMode="auto">
          <a:xfrm>
            <a:off x="1154833" y="3209824"/>
            <a:ext cx="2034737" cy="1632743"/>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dirty="0" smtClean="0"/>
              <a:t>优点</a:t>
            </a:r>
            <a:endParaRPr lang="zh-CN" altLang="en-US" dirty="0"/>
          </a:p>
        </p:txBody>
      </p:sp>
      <p:sp>
        <p:nvSpPr>
          <p:cNvPr id="16" name="椭圆 8"/>
          <p:cNvSpPr>
            <a:spLocks noChangeArrowheads="1"/>
          </p:cNvSpPr>
          <p:nvPr/>
        </p:nvSpPr>
        <p:spPr bwMode="auto">
          <a:xfrm>
            <a:off x="3512486" y="5056026"/>
            <a:ext cx="576262" cy="576263"/>
          </a:xfrm>
          <a:prstGeom prst="ellipse">
            <a:avLst/>
          </a:prstGeom>
          <a:solidFill>
            <a:srgbClr val="31859B"/>
          </a:solidFill>
          <a:ln>
            <a:noFill/>
          </a:ln>
          <a:effectLst/>
          <a:extLst>
            <a:ext uri="{91240B29-F687-4F45-9708-019B960494DF}">
              <a14:hiddenLine xmlns:a14="http://schemas.microsoft.com/office/drawing/2010/main" w="25400" cap="flat" cmpd="sng">
                <a:solidFill>
                  <a:srgbClr val="395E8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dirty="0" smtClean="0">
                <a:solidFill>
                  <a:srgbClr val="92CCDC"/>
                </a:solidFill>
                <a:latin typeface="Impact MT Std" pitchFamily="2" charset="0"/>
                <a:ea typeface="微软雅黑" panose="020B0503020204020204" pitchFamily="34" charset="-122"/>
                <a:sym typeface="Impact MT Std" pitchFamily="2" charset="0"/>
              </a:rPr>
              <a:t>4</a:t>
            </a:r>
            <a:endParaRPr lang="zh-CN" altLang="en-US" dirty="0">
              <a:solidFill>
                <a:srgbClr val="92CCDC"/>
              </a:solidFill>
              <a:latin typeface="Impact MT Std" pitchFamily="2" charset="0"/>
              <a:ea typeface="微软雅黑" panose="020B0503020204020204" pitchFamily="34" charset="-122"/>
              <a:sym typeface="Impact MT Std" pitchFamily="2" charset="0"/>
            </a:endParaRPr>
          </a:p>
        </p:txBody>
      </p:sp>
      <p:sp>
        <p:nvSpPr>
          <p:cNvPr id="17" name="直接连接符 9"/>
          <p:cNvSpPr>
            <a:spLocks noChangeShapeType="1"/>
          </p:cNvSpPr>
          <p:nvPr/>
        </p:nvSpPr>
        <p:spPr bwMode="auto">
          <a:xfrm>
            <a:off x="4088748" y="5370157"/>
            <a:ext cx="1008063" cy="0"/>
          </a:xfrm>
          <a:prstGeom prst="line">
            <a:avLst/>
          </a:prstGeom>
          <a:noFill/>
          <a:ln w="6350" cap="flat" cmpd="sng">
            <a:solidFill>
              <a:srgbClr val="7F7F7F"/>
            </a:solidFill>
            <a:prstDash val="dash"/>
            <a:miter lim="800000"/>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标题 11"/>
          <p:cNvSpPr>
            <a:spLocks noChangeArrowheads="1"/>
          </p:cNvSpPr>
          <p:nvPr/>
        </p:nvSpPr>
        <p:spPr bwMode="auto">
          <a:xfrm>
            <a:off x="5071603" y="5243801"/>
            <a:ext cx="5975841" cy="251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开源，具有良好的社区环境</a:t>
            </a:r>
          </a:p>
          <a:p>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0784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p:cBhvr>
                                        <p:cTn id="17" dur="500"/>
                                        <p:tgtEl>
                                          <p:spTgt spid="6"/>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p:cBhvr>
                                        <p:cTn id="29" dur="500"/>
                                        <p:tgtEl>
                                          <p:spTgt spid="8"/>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p:cBhvr>
                                        <p:cTn id="33" dur="500"/>
                                        <p:tgtEl>
                                          <p:spTgt spid="9"/>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p:cBhvr>
                                        <p:cTn id="37" dur="500"/>
                                        <p:tgtEl>
                                          <p:spTgt spid="10"/>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p:cBhvr>
                                        <p:cTn id="43" dur="500"/>
                                        <p:tgtEl>
                                          <p:spTgt spid="11"/>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p:cBhvr>
                                        <p:cTn id="47" dur="500"/>
                                        <p:tgtEl>
                                          <p:spTgt spid="12"/>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p:cBhvr>
                                        <p:cTn id="51" dur="500"/>
                                        <p:tgtEl>
                                          <p:spTgt spid="13"/>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p:cBhvr>
                                        <p:cTn id="57" dur="500"/>
                                        <p:tgtEl>
                                          <p:spTgt spid="14"/>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p:cBhvr>
                                        <p:cTn id="61" dur="500"/>
                                        <p:tgtEl>
                                          <p:spTgt spid="16"/>
                                        </p:tgtEl>
                                      </p:cBhvr>
                                    </p:animEffect>
                                  </p:childTnLst>
                                </p:cTn>
                              </p:par>
                            </p:childTnLst>
                          </p:cTn>
                        </p:par>
                        <p:par>
                          <p:cTn id="62" fill="hold">
                            <p:stCondLst>
                              <p:cond delay="60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p:cBhvr>
                                        <p:cTn id="65" dur="500"/>
                                        <p:tgtEl>
                                          <p:spTgt spid="17"/>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p:cTn id="69" dur="500" fill="hold"/>
                                        <p:tgtEl>
                                          <p:spTgt spid="18"/>
                                        </p:tgtEl>
                                        <p:attrNameLst>
                                          <p:attrName>ppt_w</p:attrName>
                                        </p:attrNameLst>
                                      </p:cBhvr>
                                      <p:tavLst>
                                        <p:tav tm="0">
                                          <p:val>
                                            <p:fltVal val="0"/>
                                          </p:val>
                                        </p:tav>
                                        <p:tav tm="100000">
                                          <p:val>
                                            <p:strVal val="#ppt_w"/>
                                          </p:val>
                                        </p:tav>
                                      </p:tavLst>
                                    </p:anim>
                                    <p:anim calcmode="lin" valueType="num">
                                      <p:cBhvr>
                                        <p:cTn id="70" dur="500" fill="hold"/>
                                        <p:tgtEl>
                                          <p:spTgt spid="18"/>
                                        </p:tgtEl>
                                        <p:attrNameLst>
                                          <p:attrName>ppt_h</p:attrName>
                                        </p:attrNameLst>
                                      </p:cBhvr>
                                      <p:tavLst>
                                        <p:tav tm="0">
                                          <p:val>
                                            <p:fltVal val="0"/>
                                          </p:val>
                                        </p:tav>
                                        <p:tav tm="100000">
                                          <p:val>
                                            <p:strVal val="#ppt_h"/>
                                          </p:val>
                                        </p:tav>
                                      </p:tavLst>
                                    </p:anim>
                                    <p:animEffect>
                                      <p:cBhvr>
                                        <p:cTn id="7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6" grpId="0" bldLvl="0" autoUpdateAnimBg="0"/>
      <p:bldP spid="7" grpId="0" bldLvl="0" autoUpdateAnimBg="0"/>
      <p:bldP spid="8" grpId="0" bldLvl="0" autoUpdateAnimBg="0"/>
      <p:bldP spid="9" grpId="0" bldLvl="0" animBg="1" autoUpdateAnimBg="0"/>
      <p:bldP spid="11" grpId="0" bldLvl="0" autoUpdateAnimBg="0"/>
      <p:bldP spid="12" grpId="0" bldLvl="0" animBg="1" autoUpdateAnimBg="0"/>
      <p:bldP spid="14" grpId="0" bldLvl="0" autoUpdateAnimBg="0"/>
      <p:bldP spid="16" grpId="0" bldLvl="0" animBg="1" autoUpdateAnimBg="0"/>
      <p:bldP spid="18"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优缺点</a:t>
            </a:r>
            <a:r>
              <a:rPr lang="en-US" altLang="zh-CN" dirty="0" smtClean="0"/>
              <a:t> </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8"/>
          <p:cNvSpPr>
            <a:spLocks noChangeArrowheads="1"/>
          </p:cNvSpPr>
          <p:nvPr/>
        </p:nvSpPr>
        <p:spPr bwMode="auto">
          <a:xfrm>
            <a:off x="3507790" y="3030306"/>
            <a:ext cx="576263" cy="576263"/>
          </a:xfrm>
          <a:prstGeom prst="ellipse">
            <a:avLst/>
          </a:prstGeom>
          <a:solidFill>
            <a:srgbClr val="31859B"/>
          </a:solidFill>
          <a:ln>
            <a:noFill/>
          </a:ln>
          <a:effectLst/>
          <a:extLst>
            <a:ext uri="{91240B29-F687-4F45-9708-019B960494DF}">
              <a14:hiddenLine xmlns:a14="http://schemas.microsoft.com/office/drawing/2010/main" w="25400" cap="flat" cmpd="sng">
                <a:solidFill>
                  <a:srgbClr val="395E8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dirty="0">
                <a:solidFill>
                  <a:srgbClr val="92CCDC"/>
                </a:solidFill>
                <a:latin typeface="Impact MT Std" pitchFamily="2" charset="0"/>
                <a:ea typeface="微软雅黑" panose="020B0503020204020204" pitchFamily="34" charset="-122"/>
                <a:sym typeface="Impact MT Std" pitchFamily="2" charset="0"/>
              </a:rPr>
              <a:t>1</a:t>
            </a:r>
            <a:endParaRPr lang="zh-CN" altLang="en-US" dirty="0">
              <a:solidFill>
                <a:srgbClr val="92CCDC"/>
              </a:solidFill>
              <a:latin typeface="Impact MT Std" pitchFamily="2" charset="0"/>
              <a:ea typeface="微软雅黑" panose="020B0503020204020204" pitchFamily="34" charset="-122"/>
              <a:sym typeface="Impact MT Std" pitchFamily="2" charset="0"/>
            </a:endParaRPr>
          </a:p>
        </p:txBody>
      </p:sp>
      <p:sp>
        <p:nvSpPr>
          <p:cNvPr id="5" name="直接连接符 9"/>
          <p:cNvSpPr>
            <a:spLocks noChangeShapeType="1"/>
          </p:cNvSpPr>
          <p:nvPr/>
        </p:nvSpPr>
        <p:spPr bwMode="auto">
          <a:xfrm>
            <a:off x="4084053" y="3335106"/>
            <a:ext cx="1008062" cy="0"/>
          </a:xfrm>
          <a:prstGeom prst="line">
            <a:avLst/>
          </a:prstGeom>
          <a:noFill/>
          <a:ln w="6350" cap="flat" cmpd="sng">
            <a:solidFill>
              <a:srgbClr val="7F7F7F"/>
            </a:solidFill>
            <a:prstDash val="dash"/>
            <a:bevel/>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标题 11"/>
          <p:cNvSpPr>
            <a:spLocks noChangeArrowheads="1"/>
          </p:cNvSpPr>
          <p:nvPr/>
        </p:nvSpPr>
        <p:spPr bwMode="auto">
          <a:xfrm>
            <a:off x="5082783" y="3154131"/>
            <a:ext cx="5759450" cy="22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由于语法比较简单，很多时候操作不如其他语言灵活，例如：</a:t>
            </a:r>
            <a:r>
              <a:rPr lang="en-US" altLang="zh-CN" sz="1600" dirty="0" err="1"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golang</a:t>
            </a:r>
            <a:r>
              <a:rPr lang="en-US" altLang="zh-CN"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 slice VS </a:t>
            </a:r>
            <a:r>
              <a:rPr lang="en-US" altLang="zh-CN" sz="1600" dirty="0" err="1"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c++</a:t>
            </a:r>
            <a:r>
              <a:rPr lang="en-US" altLang="zh-CN"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 vector</a:t>
            </a:r>
            <a:r>
              <a:rPr lang="zh-CN" altLang="en-US"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，而且</a:t>
            </a:r>
            <a:r>
              <a:rPr lang="en-US" altLang="zh-CN" sz="1600" dirty="0" err="1"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golang</a:t>
            </a:r>
            <a:r>
              <a:rPr lang="en-US" altLang="zh-CN"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 slice</a:t>
            </a:r>
            <a:r>
              <a:rPr lang="zh-CN" altLang="en-US" sz="16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容易踩坑（典型的删除中间元素）</a:t>
            </a:r>
            <a:endParaRPr lang="zh-CN" altLang="en-US" sz="16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标题 11"/>
          <p:cNvSpPr>
            <a:spLocks noChangeArrowheads="1"/>
          </p:cNvSpPr>
          <p:nvPr/>
        </p:nvSpPr>
        <p:spPr bwMode="auto">
          <a:xfrm>
            <a:off x="5209783" y="3281131"/>
            <a:ext cx="5759450" cy="22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FF33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标题 11"/>
          <p:cNvSpPr>
            <a:spLocks noChangeArrowheads="1"/>
          </p:cNvSpPr>
          <p:nvPr/>
        </p:nvSpPr>
        <p:spPr bwMode="auto">
          <a:xfrm>
            <a:off x="5082783" y="3579969"/>
            <a:ext cx="57594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rrowheads="1"/>
          </p:cNvSpPr>
          <p:nvPr/>
        </p:nvSpPr>
        <p:spPr bwMode="auto">
          <a:xfrm>
            <a:off x="3507790" y="3975025"/>
            <a:ext cx="577850" cy="576263"/>
          </a:xfrm>
          <a:prstGeom prst="ellipse">
            <a:avLst/>
          </a:prstGeom>
          <a:solidFill>
            <a:srgbClr val="31859B"/>
          </a:solidFill>
          <a:ln>
            <a:noFill/>
          </a:ln>
          <a:effectLst/>
          <a:extLst>
            <a:ext uri="{91240B29-F687-4F45-9708-019B960494DF}">
              <a14:hiddenLine xmlns:a14="http://schemas.microsoft.com/office/drawing/2010/main" w="25400" cap="flat" cmpd="sng">
                <a:solidFill>
                  <a:srgbClr val="395E8A"/>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dirty="0" smtClean="0">
                <a:solidFill>
                  <a:srgbClr val="92CCDC"/>
                </a:solidFill>
                <a:latin typeface="Impact MT Std" pitchFamily="2" charset="0"/>
                <a:ea typeface="微软雅黑" panose="020B0503020204020204" pitchFamily="34" charset="-122"/>
                <a:sym typeface="Impact MT Std" pitchFamily="2" charset="0"/>
              </a:rPr>
              <a:t>2</a:t>
            </a:r>
            <a:endParaRPr lang="zh-CN" altLang="en-US" dirty="0">
              <a:solidFill>
                <a:srgbClr val="92CCDC"/>
              </a:solidFill>
              <a:latin typeface="Impact MT Std" pitchFamily="2" charset="0"/>
              <a:ea typeface="微软雅黑" panose="020B0503020204020204" pitchFamily="34" charset="-122"/>
              <a:sym typeface="Impact MT Std" pitchFamily="2" charset="0"/>
            </a:endParaRPr>
          </a:p>
        </p:txBody>
      </p:sp>
      <p:sp>
        <p:nvSpPr>
          <p:cNvPr id="10" name="直接连接符 9"/>
          <p:cNvSpPr>
            <a:spLocks noChangeShapeType="1"/>
          </p:cNvSpPr>
          <p:nvPr/>
        </p:nvSpPr>
        <p:spPr bwMode="auto">
          <a:xfrm>
            <a:off x="4085640" y="4273281"/>
            <a:ext cx="1006475" cy="0"/>
          </a:xfrm>
          <a:prstGeom prst="line">
            <a:avLst/>
          </a:prstGeom>
          <a:noFill/>
          <a:ln w="6350" cap="flat" cmpd="sng">
            <a:solidFill>
              <a:srgbClr val="7F7F7F"/>
            </a:solidFill>
            <a:prstDash val="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标题 11"/>
          <p:cNvSpPr>
            <a:spLocks noChangeArrowheads="1"/>
          </p:cNvSpPr>
          <p:nvPr/>
        </p:nvSpPr>
        <p:spPr bwMode="auto">
          <a:xfrm>
            <a:off x="5082783" y="4076431"/>
            <a:ext cx="5759450"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600" dirty="0" smtClean="0">
                <a:latin typeface="微软雅黑" panose="020B0503020204020204" pitchFamily="34" charset="-122"/>
                <a:ea typeface="微软雅黑" panose="020B0503020204020204" pitchFamily="34" charset="-122"/>
                <a:sym typeface="微软雅黑" panose="020B0503020204020204" pitchFamily="34" charset="-122"/>
              </a:rPr>
              <a:t>GC</a:t>
            </a:r>
            <a:r>
              <a:rPr lang="zh-CN" altLang="en-US" sz="1600" dirty="0" smtClean="0">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1600" dirty="0" smtClean="0">
                <a:latin typeface="微软雅黑" panose="020B0503020204020204" pitchFamily="34" charset="-122"/>
                <a:ea typeface="微软雅黑" panose="020B0503020204020204" pitchFamily="34" charset="-122"/>
                <a:sym typeface="微软雅黑" panose="020B0503020204020204" pitchFamily="34" charset="-122"/>
              </a:rPr>
              <a:t>版本之前延时太大，在</a:t>
            </a:r>
            <a:r>
              <a:rPr lang="en-US" altLang="zh-CN" sz="1600" dirty="0" smtClean="0">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1600" dirty="0" smtClean="0">
                <a:latin typeface="微软雅黑" panose="020B0503020204020204" pitchFamily="34" charset="-122"/>
                <a:ea typeface="微软雅黑" panose="020B0503020204020204" pitchFamily="34" charset="-122"/>
                <a:sym typeface="微软雅黑" panose="020B0503020204020204" pitchFamily="34" charset="-122"/>
              </a:rPr>
              <a:t>之后延时控制的比较好了</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8"/>
          <p:cNvSpPr>
            <a:spLocks noChangeArrowheads="1"/>
          </p:cNvSpPr>
          <p:nvPr/>
        </p:nvSpPr>
        <p:spPr bwMode="auto">
          <a:xfrm>
            <a:off x="3509378" y="4838308"/>
            <a:ext cx="576262" cy="576263"/>
          </a:xfrm>
          <a:prstGeom prst="ellipse">
            <a:avLst/>
          </a:prstGeom>
          <a:solidFill>
            <a:srgbClr val="31859B"/>
          </a:solidFill>
          <a:ln>
            <a:noFill/>
          </a:ln>
          <a:effectLst/>
          <a:extLst>
            <a:ext uri="{91240B29-F687-4F45-9708-019B960494DF}">
              <a14:hiddenLine xmlns:a14="http://schemas.microsoft.com/office/drawing/2010/main" w="25400" cap="flat" cmpd="sng">
                <a:solidFill>
                  <a:srgbClr val="395E8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dirty="0">
                <a:solidFill>
                  <a:srgbClr val="92CCDC"/>
                </a:solidFill>
                <a:latin typeface="Impact MT Std" pitchFamily="2" charset="0"/>
                <a:ea typeface="微软雅黑" panose="020B0503020204020204" pitchFamily="34" charset="-122"/>
                <a:sym typeface="Impact MT Std" pitchFamily="2" charset="0"/>
              </a:rPr>
              <a:t>3</a:t>
            </a:r>
            <a:endParaRPr lang="zh-CN" altLang="en-US" dirty="0">
              <a:solidFill>
                <a:srgbClr val="92CCDC"/>
              </a:solidFill>
              <a:latin typeface="Impact MT Std" pitchFamily="2" charset="0"/>
              <a:ea typeface="微软雅黑" panose="020B0503020204020204" pitchFamily="34" charset="-122"/>
              <a:sym typeface="Impact MT Std" pitchFamily="2" charset="0"/>
            </a:endParaRPr>
          </a:p>
        </p:txBody>
      </p:sp>
      <p:sp>
        <p:nvSpPr>
          <p:cNvPr id="13" name="直接连接符 9"/>
          <p:cNvSpPr>
            <a:spLocks noChangeShapeType="1"/>
          </p:cNvSpPr>
          <p:nvPr/>
        </p:nvSpPr>
        <p:spPr bwMode="auto">
          <a:xfrm>
            <a:off x="4085640" y="5152439"/>
            <a:ext cx="1008063" cy="0"/>
          </a:xfrm>
          <a:prstGeom prst="line">
            <a:avLst/>
          </a:prstGeom>
          <a:noFill/>
          <a:ln w="6350" cap="flat" cmpd="sng">
            <a:solidFill>
              <a:srgbClr val="7F7F7F"/>
            </a:solidFill>
            <a:prstDash val="dash"/>
            <a:miter lim="800000"/>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标题 11"/>
          <p:cNvSpPr>
            <a:spLocks noChangeArrowheads="1"/>
          </p:cNvSpPr>
          <p:nvPr/>
        </p:nvSpPr>
        <p:spPr bwMode="auto">
          <a:xfrm>
            <a:off x="5068496" y="4946258"/>
            <a:ext cx="5757862"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err="1" smtClean="0"/>
              <a:t>Golang</a:t>
            </a:r>
            <a:r>
              <a:rPr lang="zh-CN" altLang="en-US" dirty="0" smtClean="0"/>
              <a:t>语言级支持</a:t>
            </a:r>
            <a:r>
              <a:rPr lang="en-US" altLang="zh-CN" dirty="0" err="1" smtClean="0"/>
              <a:t>Goroutine</a:t>
            </a:r>
            <a:r>
              <a:rPr lang="zh-CN" altLang="en-US" dirty="0" smtClean="0"/>
              <a:t>，但是操作不当也容易造成</a:t>
            </a:r>
            <a:r>
              <a:rPr lang="en-US" altLang="zh-CN" dirty="0" err="1" smtClean="0"/>
              <a:t>Goroutine</a:t>
            </a:r>
            <a:r>
              <a:rPr lang="zh-CN" altLang="en-US" dirty="0" smtClean="0"/>
              <a:t>泄露</a:t>
            </a:r>
            <a:endParaRPr lang="en-US" altLang="zh-CN" dirty="0"/>
          </a:p>
          <a:p>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6"/>
          <p:cNvSpPr>
            <a:spLocks noChangeArrowheads="1"/>
          </p:cNvSpPr>
          <p:nvPr/>
        </p:nvSpPr>
        <p:spPr bwMode="auto">
          <a:xfrm>
            <a:off x="1184128" y="3301283"/>
            <a:ext cx="2034737" cy="1632743"/>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dirty="0" smtClean="0"/>
              <a:t>缺点</a:t>
            </a:r>
            <a:endParaRPr lang="zh-CN" altLang="en-US" dirty="0"/>
          </a:p>
        </p:txBody>
      </p:sp>
    </p:spTree>
    <p:extLst>
      <p:ext uri="{BB962C8B-B14F-4D97-AF65-F5344CB8AC3E}">
        <p14:creationId xmlns:p14="http://schemas.microsoft.com/office/powerpoint/2010/main" val="235019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p:cBhvr>
                                        <p:cTn id="17" dur="500"/>
                                        <p:tgtEl>
                                          <p:spTgt spid="6"/>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p:cBhvr>
                                        <p:cTn id="29" dur="500"/>
                                        <p:tgtEl>
                                          <p:spTgt spid="8"/>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p:cBhvr>
                                        <p:cTn id="33" dur="500"/>
                                        <p:tgtEl>
                                          <p:spTgt spid="9"/>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p:cBhvr>
                                        <p:cTn id="37" dur="500"/>
                                        <p:tgtEl>
                                          <p:spTgt spid="10"/>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p:cBhvr>
                                        <p:cTn id="43" dur="500"/>
                                        <p:tgtEl>
                                          <p:spTgt spid="11"/>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p:cBhvr>
                                        <p:cTn id="47" dur="500"/>
                                        <p:tgtEl>
                                          <p:spTgt spid="12"/>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p:cBhvr>
                                        <p:cTn id="51" dur="500"/>
                                        <p:tgtEl>
                                          <p:spTgt spid="13"/>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6" grpId="0" bldLvl="0" autoUpdateAnimBg="0"/>
      <p:bldP spid="7" grpId="0" bldLvl="0" autoUpdateAnimBg="0"/>
      <p:bldP spid="8" grpId="0" bldLvl="0" autoUpdateAnimBg="0"/>
      <p:bldP spid="9" grpId="0" bldLvl="0" animBg="1" autoUpdateAnimBg="0"/>
      <p:bldP spid="11" grpId="0" bldLvl="0" autoUpdateAnimBg="0"/>
      <p:bldP spid="12" grpId="0" bldLvl="0" animBg="1" autoUpdateAnimBg="0"/>
      <p:bldP spid="14"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dirty="0" smtClean="0"/>
              <a:t>一、</a:t>
            </a:r>
            <a:r>
              <a:rPr lang="en-US" altLang="zh-CN" dirty="0" err="1" smtClean="0"/>
              <a:t>Golang</a:t>
            </a:r>
            <a:r>
              <a:rPr lang="zh-CN" altLang="en-US" dirty="0" smtClean="0"/>
              <a:t>概述</a:t>
            </a:r>
            <a:endParaRPr lang="en-US" altLang="zh-CN" dirty="0" smtClean="0"/>
          </a:p>
          <a:p>
            <a:r>
              <a:rPr lang="zh-CN" altLang="en-US" dirty="0"/>
              <a:t>二、</a:t>
            </a:r>
            <a:r>
              <a:rPr lang="en-US" altLang="zh-CN" dirty="0" err="1"/>
              <a:t>Golang</a:t>
            </a:r>
            <a:r>
              <a:rPr lang="zh-CN" altLang="en-US" dirty="0"/>
              <a:t>数据类型</a:t>
            </a:r>
            <a:endParaRPr lang="en-US" altLang="zh-CN" dirty="0"/>
          </a:p>
          <a:p>
            <a:r>
              <a:rPr lang="zh-CN" altLang="en-US" dirty="0" smtClean="0"/>
              <a:t>三、</a:t>
            </a:r>
            <a:r>
              <a:rPr lang="en-US" altLang="zh-CN" dirty="0" err="1" smtClean="0"/>
              <a:t>Golang</a:t>
            </a:r>
            <a:r>
              <a:rPr lang="zh-CN" altLang="en-US" dirty="0" smtClean="0"/>
              <a:t>控制语句</a:t>
            </a:r>
            <a:endParaRPr lang="en-US" altLang="zh-CN" dirty="0" smtClean="0"/>
          </a:p>
          <a:p>
            <a:r>
              <a:rPr lang="zh-CN" altLang="en-US" dirty="0" smtClean="0"/>
              <a:t>四、</a:t>
            </a:r>
            <a:r>
              <a:rPr lang="en-US" altLang="zh-CN" dirty="0" err="1" smtClean="0"/>
              <a:t>Golang</a:t>
            </a:r>
            <a:r>
              <a:rPr lang="zh-CN" altLang="en-US" dirty="0" smtClean="0"/>
              <a:t>高级特性</a:t>
            </a:r>
            <a:endParaRPr lang="en-US" altLang="zh-CN" dirty="0" smtClean="0"/>
          </a:p>
          <a:p>
            <a:r>
              <a:rPr lang="zh-CN" altLang="en-US" dirty="0" smtClean="0"/>
              <a:t>五、</a:t>
            </a:r>
            <a:r>
              <a:rPr lang="en-US" altLang="zh-CN" dirty="0" err="1" smtClean="0"/>
              <a:t>Golang</a:t>
            </a:r>
            <a:r>
              <a:rPr lang="zh-CN" altLang="en-US" dirty="0" smtClean="0"/>
              <a:t>工具</a:t>
            </a:r>
            <a:endParaRPr lang="en-US" altLang="zh-CN" dirty="0" smtClean="0"/>
          </a:p>
          <a:p>
            <a:r>
              <a:rPr lang="zh-CN" altLang="en-US" dirty="0" smtClean="0"/>
              <a:t>六、</a:t>
            </a:r>
            <a:r>
              <a:rPr lang="en-US" altLang="zh-CN" dirty="0" err="1" smtClean="0"/>
              <a:t>Golang</a:t>
            </a:r>
            <a:r>
              <a:rPr lang="zh-CN" altLang="en-US" dirty="0" smtClean="0"/>
              <a:t>优缺点</a:t>
            </a:r>
            <a:endParaRPr lang="en-US" altLang="zh-CN" dirty="0"/>
          </a:p>
          <a:p>
            <a:r>
              <a:rPr lang="zh-CN" altLang="en-US" dirty="0" smtClean="0">
                <a:solidFill>
                  <a:schemeClr val="accent2"/>
                </a:solidFill>
                <a:effectLst>
                  <a:outerShdw blurRad="38100" dist="38100" dir="2700000" algn="tl">
                    <a:srgbClr val="000000">
                      <a:alpha val="43137"/>
                    </a:srgbClr>
                  </a:outerShdw>
                </a:effectLst>
              </a:rPr>
              <a:t>七、附件</a:t>
            </a:r>
            <a:endParaRPr lang="en-US" altLang="zh-CN" dirty="0" smtClean="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840694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800" dirty="0" smtClean="0"/>
              <a:t>附件</a:t>
            </a:r>
            <a:endParaRPr lang="zh-CN" altLang="en-US" dirty="0"/>
          </a:p>
        </p:txBody>
      </p:sp>
      <p:sp>
        <p:nvSpPr>
          <p:cNvPr id="3" name="内容占位符 2"/>
          <p:cNvSpPr>
            <a:spLocks noGrp="1"/>
          </p:cNvSpPr>
          <p:nvPr>
            <p:ph idx="1"/>
          </p:nvPr>
        </p:nvSpPr>
        <p:spPr>
          <a:xfrm>
            <a:off x="838200" y="1604866"/>
            <a:ext cx="10515600" cy="5187820"/>
          </a:xfrm>
        </p:spPr>
        <p:txBody>
          <a:bodyPr>
            <a:noAutofit/>
          </a:bodyPr>
          <a:lstStyle/>
          <a:p>
            <a:pPr marL="0" indent="0">
              <a:buNone/>
            </a:pPr>
            <a:r>
              <a:rPr lang="en-US" altLang="zh-CN" sz="1100" dirty="0"/>
              <a:t>1</a:t>
            </a:r>
            <a:r>
              <a:rPr lang="zh-CN" altLang="en-US" sz="1100" dirty="0"/>
              <a:t>、</a:t>
            </a:r>
            <a:r>
              <a:rPr lang="en-US" altLang="zh-CN" sz="1100" dirty="0"/>
              <a:t>go</a:t>
            </a:r>
            <a:r>
              <a:rPr lang="zh-CN" altLang="en-US" sz="1100" dirty="0"/>
              <a:t>发布包</a:t>
            </a:r>
          </a:p>
          <a:p>
            <a:r>
              <a:rPr lang="en-US" altLang="zh-CN" sz="1100" dirty="0">
                <a:hlinkClick r:id="rId2"/>
              </a:rPr>
              <a:t>https://</a:t>
            </a:r>
            <a:r>
              <a:rPr lang="en-US" altLang="zh-CN" sz="1100" dirty="0" smtClean="0">
                <a:hlinkClick r:id="rId2"/>
              </a:rPr>
              <a:t>stackoverflow.com/questions/43716691/how-to-publish-a-go-package</a:t>
            </a:r>
            <a:endParaRPr lang="en-US" altLang="zh-CN" sz="1100" dirty="0"/>
          </a:p>
          <a:p>
            <a:r>
              <a:rPr lang="en-US" altLang="zh-CN" sz="1100" dirty="0">
                <a:hlinkClick r:id="rId3"/>
              </a:rPr>
              <a:t>https://aggarwalarpit.wordpress.com/2017/07/08/creating-your-own-package-in-go</a:t>
            </a:r>
            <a:r>
              <a:rPr lang="en-US" altLang="zh-CN" sz="1100" dirty="0" smtClean="0">
                <a:hlinkClick r:id="rId3"/>
              </a:rPr>
              <a:t>/</a:t>
            </a:r>
            <a:endParaRPr lang="en-US" altLang="zh-CN" sz="1100" dirty="0"/>
          </a:p>
          <a:p>
            <a:r>
              <a:rPr lang="en-US" altLang="zh-CN" sz="1100" dirty="0">
                <a:hlinkClick r:id="rId4"/>
              </a:rPr>
              <a:t>https://</a:t>
            </a:r>
            <a:r>
              <a:rPr lang="en-US" altLang="zh-CN" sz="1100" dirty="0" smtClean="0">
                <a:hlinkClick r:id="rId4"/>
              </a:rPr>
              <a:t>github.com/golang/go/wiki/PackagePublishing</a:t>
            </a:r>
            <a:endParaRPr lang="en-US" altLang="zh-CN" sz="1100" dirty="0"/>
          </a:p>
          <a:p>
            <a:pPr marL="0" indent="0">
              <a:buNone/>
            </a:pPr>
            <a:r>
              <a:rPr lang="en-US" altLang="zh-CN" sz="1100" dirty="0"/>
              <a:t>2</a:t>
            </a:r>
            <a:r>
              <a:rPr lang="zh-CN" altLang="en-US" sz="1100" dirty="0"/>
              <a:t>、</a:t>
            </a:r>
            <a:r>
              <a:rPr lang="en-US" altLang="zh-CN" sz="1100" dirty="0"/>
              <a:t>go</a:t>
            </a:r>
            <a:r>
              <a:rPr lang="zh-CN" altLang="en-US" sz="1100" dirty="0"/>
              <a:t>测试</a:t>
            </a:r>
          </a:p>
          <a:p>
            <a:r>
              <a:rPr lang="en-US" altLang="zh-CN" sz="1100" dirty="0" smtClean="0">
                <a:hlinkClick r:id="rId5"/>
              </a:rPr>
              <a:t>https</a:t>
            </a:r>
            <a:r>
              <a:rPr lang="en-US" altLang="zh-CN" sz="1100" dirty="0">
                <a:hlinkClick r:id="rId5"/>
              </a:rPr>
              <a:t>://</a:t>
            </a:r>
            <a:r>
              <a:rPr lang="en-US" altLang="zh-CN" sz="1100" dirty="0" smtClean="0">
                <a:hlinkClick r:id="rId5"/>
              </a:rPr>
              <a:t>studygolang.com/articles/2491</a:t>
            </a:r>
            <a:endParaRPr lang="en-US" altLang="zh-CN" sz="1100" dirty="0"/>
          </a:p>
          <a:p>
            <a:pPr marL="0" indent="0">
              <a:buNone/>
            </a:pPr>
            <a:r>
              <a:rPr lang="en-US" altLang="zh-CN" sz="1100" dirty="0"/>
              <a:t>3</a:t>
            </a:r>
            <a:r>
              <a:rPr lang="zh-CN" altLang="en-US" sz="1100" dirty="0"/>
              <a:t>、</a:t>
            </a:r>
            <a:r>
              <a:rPr lang="en-US" altLang="zh-CN" sz="1100" dirty="0"/>
              <a:t>go</a:t>
            </a:r>
            <a:r>
              <a:rPr lang="zh-CN" altLang="en-US" sz="1100" dirty="0"/>
              <a:t>语言特点</a:t>
            </a:r>
          </a:p>
          <a:p>
            <a:r>
              <a:rPr lang="en-US" altLang="zh-CN" sz="1100" dirty="0">
                <a:hlinkClick r:id="rId6"/>
              </a:rPr>
              <a:t>https://</a:t>
            </a:r>
            <a:r>
              <a:rPr lang="en-US" altLang="zh-CN" sz="1100" dirty="0" smtClean="0">
                <a:hlinkClick r:id="rId6"/>
              </a:rPr>
              <a:t>www.quora.com/What-are-some-unique-features-of-Golang</a:t>
            </a:r>
            <a:endParaRPr lang="en-US" altLang="zh-CN" sz="1100" dirty="0"/>
          </a:p>
          <a:p>
            <a:pPr marL="0" indent="0">
              <a:buNone/>
            </a:pPr>
            <a:r>
              <a:rPr lang="en-US" altLang="zh-CN" sz="1100" dirty="0"/>
              <a:t>4</a:t>
            </a:r>
            <a:r>
              <a:rPr lang="zh-CN" altLang="en-US" sz="1100" dirty="0"/>
              <a:t>、</a:t>
            </a:r>
            <a:r>
              <a:rPr lang="en-US" altLang="zh-CN" sz="1100" dirty="0"/>
              <a:t>go</a:t>
            </a:r>
            <a:r>
              <a:rPr lang="zh-CN" altLang="en-US" sz="1100" dirty="0"/>
              <a:t>数据类型</a:t>
            </a:r>
          </a:p>
          <a:p>
            <a:r>
              <a:rPr lang="en-US" altLang="zh-CN" sz="1100" dirty="0">
                <a:hlinkClick r:id="rId7"/>
              </a:rPr>
              <a:t>https://</a:t>
            </a:r>
            <a:r>
              <a:rPr lang="en-US" altLang="zh-CN" sz="1100" dirty="0" smtClean="0">
                <a:hlinkClick r:id="rId7"/>
              </a:rPr>
              <a:t>gobyexample.com/arrays</a:t>
            </a:r>
            <a:endParaRPr lang="en-US" altLang="zh-CN" sz="1100" dirty="0"/>
          </a:p>
          <a:p>
            <a:r>
              <a:rPr lang="en-US" altLang="zh-CN" sz="1100" dirty="0">
                <a:hlinkClick r:id="rId8"/>
              </a:rPr>
              <a:t>http://</a:t>
            </a:r>
            <a:r>
              <a:rPr lang="en-US" altLang="zh-CN" sz="1100" dirty="0" smtClean="0">
                <a:hlinkClick r:id="rId8"/>
              </a:rPr>
              <a:t>www.runoob.com/go/go-arrays.html</a:t>
            </a:r>
            <a:endParaRPr lang="en-US" altLang="zh-CN" sz="1100" dirty="0"/>
          </a:p>
          <a:p>
            <a:pPr marL="0" indent="0">
              <a:buNone/>
            </a:pPr>
            <a:r>
              <a:rPr lang="en-US" altLang="zh-CN" sz="1100" dirty="0"/>
              <a:t>slices vs arrays</a:t>
            </a:r>
          </a:p>
          <a:p>
            <a:r>
              <a:rPr lang="en-US" altLang="zh-CN" sz="1100" dirty="0">
                <a:hlinkClick r:id="rId9"/>
              </a:rPr>
              <a:t>https://</a:t>
            </a:r>
            <a:r>
              <a:rPr lang="en-US" altLang="zh-CN" sz="1100" dirty="0" smtClean="0">
                <a:hlinkClick r:id="rId9"/>
              </a:rPr>
              <a:t>blog.golang.org/go-slices-usage-and-internals</a:t>
            </a:r>
            <a:endParaRPr lang="en-US" altLang="zh-CN" sz="1100" dirty="0"/>
          </a:p>
          <a:p>
            <a:pPr marL="0" indent="0">
              <a:buNone/>
            </a:pPr>
            <a:r>
              <a:rPr lang="zh-CN" altLang="en-US" sz="1100" dirty="0"/>
              <a:t>闭包：</a:t>
            </a:r>
          </a:p>
          <a:p>
            <a:r>
              <a:rPr lang="en-US" altLang="zh-CN" sz="1100" dirty="0">
                <a:hlinkClick r:id="rId10"/>
              </a:rPr>
              <a:t>https://</a:t>
            </a:r>
            <a:r>
              <a:rPr lang="en-US" altLang="zh-CN" sz="1100" dirty="0" smtClean="0">
                <a:hlinkClick r:id="rId10"/>
              </a:rPr>
              <a:t>www.zhihu.com/question/34210214</a:t>
            </a:r>
            <a:endParaRPr lang="en-US" altLang="zh-CN" sz="1100" dirty="0"/>
          </a:p>
          <a:p>
            <a:pPr marL="0" indent="0">
              <a:buNone/>
            </a:pPr>
            <a:r>
              <a:rPr lang="en-US" altLang="zh-CN" sz="1100" dirty="0"/>
              <a:t>go</a:t>
            </a:r>
            <a:r>
              <a:rPr lang="zh-CN" altLang="en-US" sz="1100" dirty="0"/>
              <a:t>接口：</a:t>
            </a:r>
          </a:p>
          <a:p>
            <a:r>
              <a:rPr lang="en-US" altLang="zh-CN" sz="1100" dirty="0">
                <a:hlinkClick r:id="rId11"/>
              </a:rPr>
              <a:t>https://</a:t>
            </a:r>
            <a:r>
              <a:rPr lang="en-US" altLang="zh-CN" sz="1100" dirty="0" smtClean="0">
                <a:hlinkClick r:id="rId11"/>
              </a:rPr>
              <a:t>gobyexample.com/interfaces</a:t>
            </a:r>
            <a:endParaRPr lang="en-US" altLang="zh-CN" sz="1100" dirty="0"/>
          </a:p>
          <a:p>
            <a:r>
              <a:rPr lang="en-US" altLang="zh-CN" sz="1100" dirty="0">
                <a:hlinkClick r:id="rId12"/>
              </a:rPr>
              <a:t>http://</a:t>
            </a:r>
            <a:r>
              <a:rPr lang="en-US" altLang="zh-CN" sz="1100" dirty="0" smtClean="0">
                <a:hlinkClick r:id="rId12"/>
              </a:rPr>
              <a:t>jordanorelli.tumblr.com/post/32665860244/how-to-use-interfaces-in-go</a:t>
            </a:r>
            <a:endParaRPr lang="en-US" altLang="zh-CN" sz="1100" dirty="0"/>
          </a:p>
          <a:p>
            <a:r>
              <a:rPr lang="en-US" altLang="zh-CN" sz="1100" dirty="0">
                <a:hlinkClick r:id="rId13"/>
              </a:rPr>
              <a:t>https://duyanghao.github.io/go-class_interface</a:t>
            </a:r>
            <a:r>
              <a:rPr lang="en-US" altLang="zh-CN" sz="1100" dirty="0" smtClean="0">
                <a:hlinkClick r:id="rId13"/>
              </a:rPr>
              <a:t>/</a:t>
            </a:r>
            <a:endParaRPr lang="en-US" altLang="zh-CN" sz="1100" dirty="0" smtClean="0"/>
          </a:p>
        </p:txBody>
      </p:sp>
    </p:spTree>
    <p:extLst>
      <p:ext uri="{BB962C8B-B14F-4D97-AF65-F5344CB8AC3E}">
        <p14:creationId xmlns:p14="http://schemas.microsoft.com/office/powerpoint/2010/main" val="11188403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800" dirty="0" smtClean="0"/>
              <a:t>附件</a:t>
            </a:r>
            <a:endParaRPr lang="zh-CN" altLang="en-US" dirty="0"/>
          </a:p>
        </p:txBody>
      </p:sp>
      <p:sp>
        <p:nvSpPr>
          <p:cNvPr id="3" name="内容占位符 2"/>
          <p:cNvSpPr>
            <a:spLocks noGrp="1"/>
          </p:cNvSpPr>
          <p:nvPr>
            <p:ph idx="1"/>
          </p:nvPr>
        </p:nvSpPr>
        <p:spPr>
          <a:xfrm>
            <a:off x="838200" y="1604866"/>
            <a:ext cx="10515600" cy="5187820"/>
          </a:xfrm>
        </p:spPr>
        <p:txBody>
          <a:bodyPr>
            <a:noAutofit/>
          </a:bodyPr>
          <a:lstStyle/>
          <a:p>
            <a:pPr marL="0" indent="0">
              <a:buNone/>
            </a:pPr>
            <a:r>
              <a:rPr lang="da-DK" altLang="zh-CN" sz="1100" dirty="0"/>
              <a:t>5</a:t>
            </a:r>
            <a:r>
              <a:rPr lang="zh-CN" altLang="da-DK" sz="1100" dirty="0"/>
              <a:t>、流程性控制语句</a:t>
            </a:r>
          </a:p>
          <a:p>
            <a:r>
              <a:rPr lang="da-DK" altLang="zh-CN" sz="1100" dirty="0" smtClean="0">
                <a:hlinkClick r:id="rId2"/>
              </a:rPr>
              <a:t>https</a:t>
            </a:r>
            <a:r>
              <a:rPr lang="da-DK" altLang="zh-CN" sz="1100" dirty="0">
                <a:hlinkClick r:id="rId2"/>
              </a:rPr>
              <a:t>://</a:t>
            </a:r>
            <a:r>
              <a:rPr lang="da-DK" altLang="zh-CN" sz="1100" dirty="0" smtClean="0">
                <a:hlinkClick r:id="rId2"/>
              </a:rPr>
              <a:t>gobyexample.com/goroutines</a:t>
            </a:r>
            <a:endParaRPr lang="da-DK" altLang="zh-CN" sz="1100" dirty="0"/>
          </a:p>
          <a:p>
            <a:pPr marL="0" indent="0">
              <a:buNone/>
            </a:pPr>
            <a:r>
              <a:rPr lang="da-DK" altLang="zh-CN" sz="1100" dirty="0"/>
              <a:t>6</a:t>
            </a:r>
            <a:r>
              <a:rPr lang="zh-CN" altLang="da-DK" sz="1100" dirty="0"/>
              <a:t>、</a:t>
            </a:r>
            <a:r>
              <a:rPr lang="da-DK" altLang="zh-CN" sz="1100" dirty="0"/>
              <a:t>golang </a:t>
            </a:r>
            <a:r>
              <a:rPr lang="zh-CN" altLang="da-DK" sz="1100" dirty="0"/>
              <a:t>逃逸分析</a:t>
            </a:r>
          </a:p>
          <a:p>
            <a:r>
              <a:rPr lang="da-DK" altLang="zh-CN" sz="1100" dirty="0" smtClean="0">
                <a:hlinkClick r:id="rId3"/>
              </a:rPr>
              <a:t>https</a:t>
            </a:r>
            <a:r>
              <a:rPr lang="da-DK" altLang="zh-CN" sz="1100" dirty="0">
                <a:hlinkClick r:id="rId3"/>
              </a:rPr>
              <a:t>://</a:t>
            </a:r>
            <a:r>
              <a:rPr lang="da-DK" altLang="zh-CN" sz="1100" dirty="0" smtClean="0">
                <a:hlinkClick r:id="rId3"/>
              </a:rPr>
              <a:t>gocn.vip/article/355</a:t>
            </a:r>
            <a:endParaRPr lang="da-DK" altLang="zh-CN" sz="1100" dirty="0"/>
          </a:p>
          <a:p>
            <a:r>
              <a:rPr lang="da-DK" altLang="zh-CN" sz="1100" dirty="0" smtClean="0">
                <a:hlinkClick r:id="rId4"/>
              </a:rPr>
              <a:t>http</a:t>
            </a:r>
            <a:r>
              <a:rPr lang="da-DK" altLang="zh-CN" sz="1100" dirty="0">
                <a:hlinkClick r:id="rId4"/>
              </a:rPr>
              <a:t>://</a:t>
            </a:r>
            <a:r>
              <a:rPr lang="da-DK" altLang="zh-CN" sz="1100" dirty="0" smtClean="0">
                <a:hlinkClick r:id="rId4"/>
              </a:rPr>
              <a:t>www.agardner.me/golang/garbage/collection/gc/escape/analysis/2015/10/18/go-escape-analysis.html</a:t>
            </a:r>
            <a:endParaRPr lang="da-DK" altLang="zh-CN" sz="1100" dirty="0"/>
          </a:p>
          <a:p>
            <a:pPr marL="0" indent="0">
              <a:buNone/>
            </a:pPr>
            <a:r>
              <a:rPr lang="da-DK" altLang="zh-CN" sz="1100" dirty="0"/>
              <a:t>7</a:t>
            </a:r>
            <a:r>
              <a:rPr lang="zh-CN" altLang="da-DK" sz="1100" dirty="0"/>
              <a:t>、</a:t>
            </a:r>
            <a:r>
              <a:rPr lang="da-DK" altLang="zh-CN" sz="1100" dirty="0"/>
              <a:t>golang garbage collection(gc)</a:t>
            </a:r>
          </a:p>
          <a:p>
            <a:r>
              <a:rPr lang="da-DK" altLang="zh-CN" sz="1100" dirty="0" smtClean="0">
                <a:hlinkClick r:id="rId5"/>
              </a:rPr>
              <a:t>https</a:t>
            </a:r>
            <a:r>
              <a:rPr lang="da-DK" altLang="zh-CN" sz="1100" dirty="0">
                <a:hlinkClick r:id="rId5"/>
              </a:rPr>
              <a:t>://</a:t>
            </a:r>
            <a:r>
              <a:rPr lang="da-DK" altLang="zh-CN" sz="1100" dirty="0" smtClean="0">
                <a:hlinkClick r:id="rId5"/>
              </a:rPr>
              <a:t>golang.org/doc/faq#garbage_collection</a:t>
            </a:r>
            <a:endParaRPr lang="da-DK" altLang="zh-CN" sz="1100" dirty="0" smtClean="0"/>
          </a:p>
          <a:p>
            <a:r>
              <a:rPr lang="da-DK" altLang="zh-CN" sz="1100" dirty="0" smtClean="0">
                <a:hlinkClick r:id="rId6"/>
              </a:rPr>
              <a:t>https</a:t>
            </a:r>
            <a:r>
              <a:rPr lang="da-DK" altLang="zh-CN" sz="1100" dirty="0">
                <a:hlinkClick r:id="rId6"/>
              </a:rPr>
              <a:t>://</a:t>
            </a:r>
            <a:r>
              <a:rPr lang="da-DK" altLang="zh-CN" sz="1100" dirty="0" smtClean="0">
                <a:hlinkClick r:id="rId6"/>
              </a:rPr>
              <a:t>blog.golang.org/ismmkeynote</a:t>
            </a:r>
            <a:endParaRPr lang="da-DK" altLang="zh-CN" sz="1100" dirty="0"/>
          </a:p>
          <a:p>
            <a:r>
              <a:rPr lang="da-DK" altLang="zh-CN" sz="1100" dirty="0" smtClean="0">
                <a:hlinkClick r:id="rId7"/>
              </a:rPr>
              <a:t>https</a:t>
            </a:r>
            <a:r>
              <a:rPr lang="da-DK" altLang="zh-CN" sz="1100" dirty="0">
                <a:hlinkClick r:id="rId7"/>
              </a:rPr>
              <a:t>://</a:t>
            </a:r>
            <a:r>
              <a:rPr lang="da-DK" altLang="zh-CN" sz="1100" dirty="0" smtClean="0">
                <a:hlinkClick r:id="rId7"/>
              </a:rPr>
              <a:t>blog.csdn.net/u010649766/article/details/80582153</a:t>
            </a:r>
            <a:endParaRPr lang="da-DK" altLang="zh-CN" sz="1100" dirty="0"/>
          </a:p>
          <a:p>
            <a:r>
              <a:rPr lang="da-DK" altLang="zh-CN" sz="1100" dirty="0" smtClean="0">
                <a:hlinkClick r:id="rId8"/>
              </a:rPr>
              <a:t>https</a:t>
            </a:r>
            <a:r>
              <a:rPr lang="da-DK" altLang="zh-CN" sz="1100" dirty="0">
                <a:hlinkClick r:id="rId8"/>
              </a:rPr>
              <a:t>://</a:t>
            </a:r>
            <a:r>
              <a:rPr lang="da-DK" altLang="zh-CN" sz="1100" dirty="0" smtClean="0">
                <a:hlinkClick r:id="rId8"/>
              </a:rPr>
              <a:t>segmentfault.com/a/1190000012597428</a:t>
            </a:r>
            <a:endParaRPr lang="da-DK" altLang="zh-CN" sz="1100" dirty="0"/>
          </a:p>
          <a:p>
            <a:pPr marL="0" indent="0">
              <a:buNone/>
            </a:pPr>
            <a:r>
              <a:rPr lang="da-DK" altLang="zh-CN" sz="1100" dirty="0"/>
              <a:t>go 1.5gc</a:t>
            </a:r>
          </a:p>
          <a:p>
            <a:r>
              <a:rPr lang="da-DK" altLang="zh-CN" sz="1100" dirty="0" smtClean="0">
                <a:hlinkClick r:id="rId9"/>
              </a:rPr>
              <a:t>https</a:t>
            </a:r>
            <a:r>
              <a:rPr lang="da-DK" altLang="zh-CN" sz="1100" dirty="0">
                <a:hlinkClick r:id="rId9"/>
              </a:rPr>
              <a:t>://docs.google.com/document/d/1wmjrocXIWTr1JxU-3EQBI6BK6KgtiFArkG47XK73xIQ/edit</a:t>
            </a:r>
            <a:r>
              <a:rPr lang="da-DK" altLang="zh-CN" sz="1100" dirty="0" smtClean="0">
                <a:hlinkClick r:id="rId9"/>
              </a:rPr>
              <a:t>#</a:t>
            </a:r>
            <a:endParaRPr lang="da-DK" altLang="zh-CN" sz="1100" dirty="0" smtClean="0"/>
          </a:p>
          <a:p>
            <a:r>
              <a:rPr lang="da-DK" altLang="zh-CN" sz="1100" dirty="0" smtClean="0">
                <a:hlinkClick r:id="rId10"/>
              </a:rPr>
              <a:t>https</a:t>
            </a:r>
            <a:r>
              <a:rPr lang="da-DK" altLang="zh-CN" sz="1100" dirty="0">
                <a:hlinkClick r:id="rId10"/>
              </a:rPr>
              <a:t>://</a:t>
            </a:r>
            <a:r>
              <a:rPr lang="da-DK" altLang="zh-CN" sz="1100" dirty="0" smtClean="0">
                <a:hlinkClick r:id="rId10"/>
              </a:rPr>
              <a:t>stackoverflow.com/questions/7823725/what-kind-of-garbage-collection-does-go-use</a:t>
            </a:r>
            <a:endParaRPr lang="da-DK" altLang="zh-CN" sz="1100" dirty="0"/>
          </a:p>
          <a:p>
            <a:pPr marL="0" indent="0">
              <a:buNone/>
            </a:pPr>
            <a:r>
              <a:rPr lang="da-DK" altLang="zh-CN" sz="1100" dirty="0"/>
              <a:t>8</a:t>
            </a:r>
            <a:r>
              <a:rPr lang="zh-CN" altLang="da-DK" sz="1100" dirty="0"/>
              <a:t>、</a:t>
            </a:r>
            <a:r>
              <a:rPr lang="da-DK" altLang="zh-CN" sz="1100" dirty="0"/>
              <a:t>golnag goroutine</a:t>
            </a:r>
            <a:r>
              <a:rPr lang="zh-CN" altLang="da-DK" sz="1100" dirty="0"/>
              <a:t>间通信</a:t>
            </a:r>
          </a:p>
          <a:p>
            <a:r>
              <a:rPr lang="da-DK" altLang="zh-CN" sz="1100" dirty="0" smtClean="0">
                <a:hlinkClick r:id="rId11"/>
              </a:rPr>
              <a:t>https</a:t>
            </a:r>
            <a:r>
              <a:rPr lang="da-DK" altLang="zh-CN" sz="1100" dirty="0">
                <a:hlinkClick r:id="rId11"/>
              </a:rPr>
              <a:t>://</a:t>
            </a:r>
            <a:r>
              <a:rPr lang="da-DK" altLang="zh-CN" sz="1100" dirty="0" smtClean="0">
                <a:hlinkClick r:id="rId11"/>
              </a:rPr>
              <a:t>www.cnblogs.com/liang1101/p/7285955.html</a:t>
            </a:r>
            <a:endParaRPr lang="da-DK" altLang="zh-CN" sz="1100" dirty="0"/>
          </a:p>
          <a:p>
            <a:pPr marL="0" indent="0">
              <a:buNone/>
            </a:pPr>
            <a:r>
              <a:rPr lang="da-DK" altLang="zh-CN" sz="1100" dirty="0"/>
              <a:t>9</a:t>
            </a:r>
            <a:r>
              <a:rPr lang="zh-CN" altLang="da-DK" sz="1100" dirty="0"/>
              <a:t>、</a:t>
            </a:r>
            <a:r>
              <a:rPr lang="da-DK" altLang="zh-CN" sz="1100" dirty="0"/>
              <a:t>golang </a:t>
            </a:r>
            <a:r>
              <a:rPr lang="zh-CN" altLang="da-DK" sz="1100" dirty="0"/>
              <a:t>工具：</a:t>
            </a:r>
          </a:p>
          <a:p>
            <a:r>
              <a:rPr lang="da-DK" altLang="zh-CN" sz="1100" dirty="0" smtClean="0">
                <a:hlinkClick r:id="rId12"/>
              </a:rPr>
              <a:t>https</a:t>
            </a:r>
            <a:r>
              <a:rPr lang="da-DK" altLang="zh-CN" sz="1100" dirty="0">
                <a:hlinkClick r:id="rId12"/>
              </a:rPr>
              <a:t>://</a:t>
            </a:r>
            <a:r>
              <a:rPr lang="da-DK" altLang="zh-CN" sz="1100" dirty="0" smtClean="0">
                <a:hlinkClick r:id="rId12"/>
              </a:rPr>
              <a:t>blog.golang.org/profiling-go-programs</a:t>
            </a:r>
            <a:endParaRPr lang="da-DK" altLang="zh-CN" sz="1100" dirty="0" smtClean="0"/>
          </a:p>
          <a:p>
            <a:pPr marL="0" indent="0">
              <a:buNone/>
            </a:pPr>
            <a:r>
              <a:rPr lang="da-DK" altLang="zh-CN" sz="1100" dirty="0"/>
              <a:t>golang IDE</a:t>
            </a:r>
          </a:p>
          <a:p>
            <a:r>
              <a:rPr lang="da-DK" altLang="zh-CN" sz="1100" dirty="0">
                <a:hlinkClick r:id="rId13"/>
              </a:rPr>
              <a:t>https://</a:t>
            </a:r>
            <a:r>
              <a:rPr lang="da-DK" altLang="zh-CN" sz="1100" dirty="0" smtClean="0">
                <a:hlinkClick r:id="rId13"/>
              </a:rPr>
              <a:t>www.itcodemonkey.com/article/1053.html</a:t>
            </a:r>
            <a:endParaRPr lang="da-DK" altLang="zh-CN" sz="1100" dirty="0" smtClean="0"/>
          </a:p>
        </p:txBody>
      </p:sp>
    </p:spTree>
    <p:extLst>
      <p:ext uri="{BB962C8B-B14F-4D97-AF65-F5344CB8AC3E}">
        <p14:creationId xmlns:p14="http://schemas.microsoft.com/office/powerpoint/2010/main" val="3213348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数据类型</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5" name="矩形 4"/>
          <p:cNvSpPr/>
          <p:nvPr/>
        </p:nvSpPr>
        <p:spPr>
          <a:xfrm>
            <a:off x="5165752" y="2498756"/>
            <a:ext cx="15390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基础类型</a:t>
            </a:r>
            <a:endParaRPr lang="zh-CN" altLang="en-US" dirty="0"/>
          </a:p>
        </p:txBody>
      </p:sp>
      <p:sp>
        <p:nvSpPr>
          <p:cNvPr id="6" name="椭圆 5"/>
          <p:cNvSpPr/>
          <p:nvPr/>
        </p:nvSpPr>
        <p:spPr>
          <a:xfrm>
            <a:off x="1822764" y="4725907"/>
            <a:ext cx="210040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布尔</a:t>
            </a:r>
            <a:endParaRPr lang="en-US" altLang="zh-CN" dirty="0" smtClean="0"/>
          </a:p>
          <a:p>
            <a:pPr algn="ctr"/>
            <a:r>
              <a:rPr lang="en-US" altLang="zh-CN" dirty="0"/>
              <a:t>t</a:t>
            </a:r>
            <a:r>
              <a:rPr lang="en-US" altLang="zh-CN" dirty="0" smtClean="0"/>
              <a:t>rue or false</a:t>
            </a:r>
          </a:p>
        </p:txBody>
      </p:sp>
      <p:sp>
        <p:nvSpPr>
          <p:cNvPr id="7" name="椭圆 6"/>
          <p:cNvSpPr/>
          <p:nvPr/>
        </p:nvSpPr>
        <p:spPr>
          <a:xfrm>
            <a:off x="4753823" y="4725907"/>
            <a:ext cx="258401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数字</a:t>
            </a:r>
            <a:endParaRPr lang="en-US" altLang="zh-CN" dirty="0" smtClean="0"/>
          </a:p>
          <a:p>
            <a:pPr algn="ctr"/>
            <a:r>
              <a:rPr lang="zh-CN" altLang="en-US" dirty="0" smtClean="0"/>
              <a:t>整形、浮点型、复数</a:t>
            </a:r>
            <a:endParaRPr lang="zh-CN" altLang="en-US" dirty="0"/>
          </a:p>
        </p:txBody>
      </p:sp>
      <p:sp>
        <p:nvSpPr>
          <p:cNvPr id="8" name="椭圆 7"/>
          <p:cNvSpPr/>
          <p:nvPr/>
        </p:nvSpPr>
        <p:spPr>
          <a:xfrm>
            <a:off x="8214509" y="4725907"/>
            <a:ext cx="251384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字符串</a:t>
            </a:r>
            <a:endParaRPr lang="en-US" altLang="zh-CN" dirty="0" smtClean="0"/>
          </a:p>
          <a:p>
            <a:pPr algn="ctr"/>
            <a:r>
              <a:rPr lang="en-US" altLang="zh-CN" dirty="0"/>
              <a:t>UTF-8 </a:t>
            </a:r>
            <a:r>
              <a:rPr lang="zh-CN" altLang="en-US" dirty="0"/>
              <a:t>编码标识 </a:t>
            </a:r>
            <a:r>
              <a:rPr lang="en-US" altLang="zh-CN" dirty="0"/>
              <a:t>Unicode </a:t>
            </a:r>
            <a:r>
              <a:rPr lang="zh-CN" altLang="en-US" dirty="0"/>
              <a:t>文本</a:t>
            </a:r>
          </a:p>
        </p:txBody>
      </p:sp>
      <p:cxnSp>
        <p:nvCxnSpPr>
          <p:cNvPr id="10" name="直接箭头连接符 9"/>
          <p:cNvCxnSpPr/>
          <p:nvPr/>
        </p:nvCxnSpPr>
        <p:spPr>
          <a:xfrm flipH="1">
            <a:off x="2817887" y="3413156"/>
            <a:ext cx="3087232" cy="131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0"/>
          </p:cNvCxnSpPr>
          <p:nvPr/>
        </p:nvCxnSpPr>
        <p:spPr>
          <a:xfrm>
            <a:off x="5945863" y="3413156"/>
            <a:ext cx="3525570" cy="131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2"/>
            <a:endCxn id="7" idx="0"/>
          </p:cNvCxnSpPr>
          <p:nvPr/>
        </p:nvCxnSpPr>
        <p:spPr>
          <a:xfrm>
            <a:off x="5935297" y="3413156"/>
            <a:ext cx="110534" cy="131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738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Golang</a:t>
            </a:r>
            <a:r>
              <a:rPr lang="zh-CN" altLang="en-US" dirty="0" smtClean="0"/>
              <a:t>数据类型</a:t>
            </a:r>
            <a:endParaRPr lang="zh-CN" altLang="en-US" dirty="0"/>
          </a:p>
        </p:txBody>
      </p:sp>
      <p:sp>
        <p:nvSpPr>
          <p:cNvPr id="3" name="内容占位符 2"/>
          <p:cNvSpPr>
            <a:spLocks noGrp="1"/>
          </p:cNvSpPr>
          <p:nvPr>
            <p:ph idx="1"/>
          </p:nvPr>
        </p:nvSpPr>
        <p:spPr>
          <a:xfrm>
            <a:off x="483583" y="1927210"/>
            <a:ext cx="10515600" cy="4351338"/>
          </a:xfrm>
        </p:spPr>
        <p:txBody>
          <a:bodyPr/>
          <a:lstStyle/>
          <a:p>
            <a:pPr marL="0" indent="0">
              <a:buNone/>
            </a:pPr>
            <a:endParaRPr lang="zh-CN" altLang="en-US" dirty="0"/>
          </a:p>
        </p:txBody>
      </p:sp>
      <p:sp>
        <p:nvSpPr>
          <p:cNvPr id="4" name="矩形 3"/>
          <p:cNvSpPr/>
          <p:nvPr/>
        </p:nvSpPr>
        <p:spPr>
          <a:xfrm>
            <a:off x="5373984" y="2498756"/>
            <a:ext cx="15390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派生类型</a:t>
            </a:r>
            <a:endParaRPr lang="zh-CN" altLang="en-US" dirty="0"/>
          </a:p>
        </p:txBody>
      </p:sp>
      <p:sp>
        <p:nvSpPr>
          <p:cNvPr id="5" name="椭圆 4"/>
          <p:cNvSpPr/>
          <p:nvPr/>
        </p:nvSpPr>
        <p:spPr>
          <a:xfrm>
            <a:off x="1243349" y="4725907"/>
            <a:ext cx="100191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数组</a:t>
            </a:r>
            <a:endParaRPr lang="en-US" altLang="zh-CN" dirty="0" smtClean="0"/>
          </a:p>
        </p:txBody>
      </p:sp>
      <p:sp>
        <p:nvSpPr>
          <p:cNvPr id="6" name="椭圆 5"/>
          <p:cNvSpPr/>
          <p:nvPr/>
        </p:nvSpPr>
        <p:spPr>
          <a:xfrm>
            <a:off x="2535730" y="4725907"/>
            <a:ext cx="96796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切片</a:t>
            </a:r>
            <a:endParaRPr lang="zh-CN" altLang="en-US" dirty="0"/>
          </a:p>
        </p:txBody>
      </p:sp>
      <p:sp>
        <p:nvSpPr>
          <p:cNvPr id="7" name="椭圆 6"/>
          <p:cNvSpPr/>
          <p:nvPr/>
        </p:nvSpPr>
        <p:spPr>
          <a:xfrm>
            <a:off x="3794161" y="4725907"/>
            <a:ext cx="89327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Map</a:t>
            </a:r>
          </a:p>
        </p:txBody>
      </p:sp>
      <p:sp>
        <p:nvSpPr>
          <p:cNvPr id="9" name="椭圆 8"/>
          <p:cNvSpPr/>
          <p:nvPr/>
        </p:nvSpPr>
        <p:spPr>
          <a:xfrm>
            <a:off x="4909242" y="4725907"/>
            <a:ext cx="92119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函数</a:t>
            </a:r>
            <a:endParaRPr lang="en-US" altLang="zh-CN" dirty="0" smtClean="0"/>
          </a:p>
        </p:txBody>
      </p:sp>
      <p:sp>
        <p:nvSpPr>
          <p:cNvPr id="10" name="椭圆 9"/>
          <p:cNvSpPr/>
          <p:nvPr/>
        </p:nvSpPr>
        <p:spPr>
          <a:xfrm>
            <a:off x="10077987" y="4790145"/>
            <a:ext cx="92119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接口</a:t>
            </a:r>
            <a:endParaRPr lang="en-US" altLang="zh-CN" dirty="0" smtClean="0"/>
          </a:p>
        </p:txBody>
      </p:sp>
      <p:sp>
        <p:nvSpPr>
          <p:cNvPr id="11" name="椭圆 10"/>
          <p:cNvSpPr/>
          <p:nvPr/>
        </p:nvSpPr>
        <p:spPr>
          <a:xfrm>
            <a:off x="6416283" y="4760484"/>
            <a:ext cx="96495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管道</a:t>
            </a:r>
            <a:endParaRPr lang="en-US" altLang="zh-CN" dirty="0" smtClean="0"/>
          </a:p>
        </p:txBody>
      </p:sp>
      <p:sp>
        <p:nvSpPr>
          <p:cNvPr id="12" name="椭圆 11"/>
          <p:cNvSpPr/>
          <p:nvPr/>
        </p:nvSpPr>
        <p:spPr>
          <a:xfrm>
            <a:off x="7643490" y="4761388"/>
            <a:ext cx="96495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结构化</a:t>
            </a:r>
            <a:endParaRPr lang="en-US" altLang="zh-CN" dirty="0" smtClean="0"/>
          </a:p>
        </p:txBody>
      </p:sp>
      <p:sp>
        <p:nvSpPr>
          <p:cNvPr id="13" name="椭圆 12"/>
          <p:cNvSpPr/>
          <p:nvPr/>
        </p:nvSpPr>
        <p:spPr>
          <a:xfrm>
            <a:off x="8927631" y="4790145"/>
            <a:ext cx="96495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指针</a:t>
            </a:r>
            <a:endParaRPr lang="en-US" altLang="zh-CN" dirty="0" smtClean="0"/>
          </a:p>
        </p:txBody>
      </p:sp>
      <p:cxnSp>
        <p:nvCxnSpPr>
          <p:cNvPr id="23" name="直接箭头连接符 22"/>
          <p:cNvCxnSpPr>
            <a:endCxn id="5" idx="0"/>
          </p:cNvCxnSpPr>
          <p:nvPr/>
        </p:nvCxnSpPr>
        <p:spPr>
          <a:xfrm flipH="1">
            <a:off x="1744308" y="3413156"/>
            <a:ext cx="4421104" cy="131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6" idx="0"/>
          </p:cNvCxnSpPr>
          <p:nvPr/>
        </p:nvCxnSpPr>
        <p:spPr>
          <a:xfrm flipH="1">
            <a:off x="3019714" y="3413156"/>
            <a:ext cx="3123815" cy="131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 idx="2"/>
            <a:endCxn id="7" idx="0"/>
          </p:cNvCxnSpPr>
          <p:nvPr/>
        </p:nvCxnSpPr>
        <p:spPr>
          <a:xfrm flipH="1">
            <a:off x="4240800" y="3413156"/>
            <a:ext cx="1902729" cy="131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9" idx="0"/>
          </p:cNvCxnSpPr>
          <p:nvPr/>
        </p:nvCxnSpPr>
        <p:spPr>
          <a:xfrm flipH="1">
            <a:off x="5369840" y="3413156"/>
            <a:ext cx="743087" cy="131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10" idx="0"/>
          </p:cNvCxnSpPr>
          <p:nvPr/>
        </p:nvCxnSpPr>
        <p:spPr>
          <a:xfrm>
            <a:off x="6171222" y="3445275"/>
            <a:ext cx="4367363" cy="1344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11" idx="0"/>
          </p:cNvCxnSpPr>
          <p:nvPr/>
        </p:nvCxnSpPr>
        <p:spPr>
          <a:xfrm>
            <a:off x="6115732" y="3445275"/>
            <a:ext cx="783029" cy="1315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12" idx="0"/>
          </p:cNvCxnSpPr>
          <p:nvPr/>
        </p:nvCxnSpPr>
        <p:spPr>
          <a:xfrm>
            <a:off x="6140620" y="3446179"/>
            <a:ext cx="1985348" cy="1315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4" idx="2"/>
          </p:cNvCxnSpPr>
          <p:nvPr/>
        </p:nvCxnSpPr>
        <p:spPr>
          <a:xfrm>
            <a:off x="6143529" y="3413156"/>
            <a:ext cx="3165510" cy="135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4" idx="2"/>
            <a:endCxn id="4" idx="2"/>
          </p:cNvCxnSpPr>
          <p:nvPr/>
        </p:nvCxnSpPr>
        <p:spPr>
          <a:xfrm>
            <a:off x="6143529" y="341315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771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smtClean="0"/>
              <a:t>数据类型</a:t>
            </a:r>
            <a:r>
              <a:rPr lang="en-US" altLang="zh-CN" sz="4800" dirty="0" smtClean="0"/>
              <a:t>——</a:t>
            </a:r>
            <a:r>
              <a:rPr lang="zh-CN" altLang="en-US" sz="4800" dirty="0" smtClean="0"/>
              <a:t>数组</a:t>
            </a:r>
            <a:endParaRPr lang="zh-CN" altLang="en-US" sz="4800" dirty="0"/>
          </a:p>
        </p:txBody>
      </p:sp>
      <p:sp>
        <p:nvSpPr>
          <p:cNvPr id="3" name="内容占位符 2"/>
          <p:cNvSpPr>
            <a:spLocks noGrp="1"/>
          </p:cNvSpPr>
          <p:nvPr>
            <p:ph idx="1"/>
          </p:nvPr>
        </p:nvSpPr>
        <p:spPr>
          <a:xfrm>
            <a:off x="548490" y="1586204"/>
            <a:ext cx="10515600" cy="5271796"/>
          </a:xfrm>
          <a:noFill/>
        </p:spPr>
        <p:txBody>
          <a:bodyPr>
            <a:normAutofit fontScale="77500" lnSpcReduction="20000"/>
          </a:bodyPr>
          <a:lstStyle/>
          <a:p>
            <a:pPr marL="457200" lvl="1" indent="0">
              <a:buNone/>
            </a:pPr>
            <a:r>
              <a:rPr lang="zh-CN" altLang="en-US" dirty="0" smtClean="0"/>
              <a:t>数组</a:t>
            </a:r>
            <a:r>
              <a:rPr lang="zh-CN" altLang="en-US" dirty="0"/>
              <a:t>是具有相同唯一类型的一组已编号且长度固定的数据项序列，</a:t>
            </a:r>
            <a:r>
              <a:rPr lang="zh-CN" altLang="en-US" dirty="0" smtClean="0"/>
              <a:t>这种类型</a:t>
            </a:r>
            <a:r>
              <a:rPr lang="zh-CN" altLang="en-US" dirty="0"/>
              <a:t>可以是任意的原始类型例如整形、字符串或者自定义</a:t>
            </a:r>
            <a:r>
              <a:rPr lang="zh-CN" altLang="en-US" dirty="0" smtClean="0"/>
              <a:t>类型</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en-US" altLang="zh-CN" dirty="0" smtClean="0"/>
              <a:t>     Here </a:t>
            </a:r>
            <a:r>
              <a:rPr lang="en-US" altLang="zh-CN" dirty="0"/>
              <a:t>we create an array a that will hold exactly 5 </a:t>
            </a:r>
            <a:r>
              <a:rPr lang="en-US" altLang="zh-CN" dirty="0" err="1"/>
              <a:t>ints</a:t>
            </a:r>
            <a:r>
              <a:rPr lang="en-US" altLang="zh-CN" dirty="0"/>
              <a:t>. The type </a:t>
            </a:r>
            <a:r>
              <a:rPr lang="en-US" altLang="zh-CN" dirty="0" smtClean="0"/>
              <a:t>of </a:t>
            </a:r>
            <a:r>
              <a:rPr lang="en-US" altLang="zh-CN" dirty="0"/>
              <a:t>elements and length are both part of the array’s type. By default an array is zero-valued, which for </a:t>
            </a:r>
            <a:r>
              <a:rPr lang="en-US" altLang="zh-CN" dirty="0" err="1"/>
              <a:t>ints</a:t>
            </a:r>
            <a:r>
              <a:rPr lang="en-US" altLang="zh-CN" dirty="0"/>
              <a:t> </a:t>
            </a:r>
            <a:r>
              <a:rPr lang="en-US" altLang="zh-CN" dirty="0" smtClean="0"/>
              <a:t>means </a:t>
            </a:r>
            <a:r>
              <a:rPr lang="en-US" altLang="zh-CN" dirty="0"/>
              <a:t>0s</a:t>
            </a:r>
            <a:r>
              <a:rPr lang="en-US" altLang="zh-CN" dirty="0" smtClean="0"/>
              <a:t>.</a:t>
            </a:r>
          </a:p>
          <a:p>
            <a:pPr marL="0" indent="0">
              <a:buNone/>
            </a:pPr>
            <a:r>
              <a:rPr lang="en-US" altLang="zh-CN" dirty="0"/>
              <a:t>	</a:t>
            </a:r>
            <a:r>
              <a:rPr lang="en-US" altLang="zh-CN" dirty="0" smtClean="0"/>
              <a:t>			   </a:t>
            </a:r>
            <a:r>
              <a:rPr lang="en-US" altLang="zh-CN" i="1" dirty="0" err="1">
                <a:solidFill>
                  <a:schemeClr val="tx1">
                    <a:lumMod val="65000"/>
                    <a:lumOff val="35000"/>
                    <a:alpha val="96000"/>
                  </a:schemeClr>
                </a:solidFill>
                <a:effectLst>
                  <a:outerShdw blurRad="38100" dist="38100" dir="2700000" algn="tl">
                    <a:srgbClr val="000000">
                      <a:alpha val="43137"/>
                    </a:srgbClr>
                  </a:outerShdw>
                </a:effectLst>
              </a:rPr>
              <a:t>var</a:t>
            </a:r>
            <a:r>
              <a:rPr lang="en-US" altLang="zh-CN" i="1" dirty="0">
                <a:solidFill>
                  <a:schemeClr val="tx1">
                    <a:lumMod val="65000"/>
                    <a:lumOff val="35000"/>
                    <a:alpha val="96000"/>
                  </a:schemeClr>
                </a:solidFill>
                <a:effectLst>
                  <a:outerShdw blurRad="38100" dist="38100" dir="2700000" algn="tl">
                    <a:srgbClr val="000000">
                      <a:alpha val="43137"/>
                    </a:srgbClr>
                  </a:outerShdw>
                </a:effectLst>
              </a:rPr>
              <a:t> a [</a:t>
            </a:r>
            <a:r>
              <a:rPr lang="en-US" altLang="zh-CN" i="1" dirty="0" smtClean="0">
                <a:solidFill>
                  <a:schemeClr val="tx1">
                    <a:lumMod val="65000"/>
                    <a:lumOff val="35000"/>
                    <a:alpha val="96000"/>
                  </a:schemeClr>
                </a:solidFill>
                <a:effectLst>
                  <a:outerShdw blurRad="38100" dist="38100" dir="2700000" algn="tl">
                    <a:srgbClr val="000000">
                      <a:alpha val="43137"/>
                    </a:srgbClr>
                  </a:outerShdw>
                </a:effectLst>
              </a:rPr>
              <a:t>5]</a:t>
            </a:r>
            <a:r>
              <a:rPr lang="en-US" altLang="zh-CN" i="1" dirty="0" err="1" smtClean="0">
                <a:solidFill>
                  <a:schemeClr val="tx1">
                    <a:lumMod val="65000"/>
                    <a:lumOff val="35000"/>
                    <a:alpha val="96000"/>
                  </a:schemeClr>
                </a:solidFill>
                <a:effectLst>
                  <a:outerShdw blurRad="38100" dist="38100" dir="2700000" algn="tl">
                    <a:srgbClr val="000000">
                      <a:alpha val="43137"/>
                    </a:srgbClr>
                  </a:outerShdw>
                </a:effectLst>
              </a:rPr>
              <a:t>int</a:t>
            </a:r>
            <a:endParaRPr lang="en-US" altLang="zh-CN" i="1" dirty="0">
              <a:solidFill>
                <a:schemeClr val="tx1">
                  <a:lumMod val="65000"/>
                  <a:lumOff val="35000"/>
                  <a:alpha val="96000"/>
                </a:schemeClr>
              </a:solidFill>
              <a:effectLst>
                <a:outerShdw blurRad="38100" dist="38100" dir="2700000" algn="tl">
                  <a:srgbClr val="000000">
                    <a:alpha val="43137"/>
                  </a:srgbClr>
                </a:outerShdw>
              </a:effectLst>
            </a:endParaRPr>
          </a:p>
          <a:p>
            <a:pPr marL="0" indent="0">
              <a:buNone/>
            </a:pPr>
            <a:endParaRPr lang="en-US" altLang="zh-CN" i="1" dirty="0" smtClean="0">
              <a:solidFill>
                <a:schemeClr val="tx1">
                  <a:lumMod val="65000"/>
                  <a:lumOff val="35000"/>
                  <a:alpha val="96000"/>
                </a:schemeClr>
              </a:solidFill>
            </a:endParaRPr>
          </a:p>
          <a:p>
            <a:pPr marL="0" indent="0">
              <a:buNone/>
            </a:pPr>
            <a:r>
              <a:rPr lang="en-US" altLang="zh-CN" dirty="0"/>
              <a:t> </a:t>
            </a:r>
            <a:r>
              <a:rPr lang="en-US" altLang="zh-CN" dirty="0" smtClean="0"/>
              <a:t>    Go's </a:t>
            </a:r>
            <a:r>
              <a:rPr lang="en-US" altLang="zh-CN" dirty="0"/>
              <a:t>arrays are values. An array variable denotes the entire array; it is not a pointer to the first array element (as would be the case in C). This means that when you assign or pass around an array value you will make a copy of its contents. (To avoid the copy you could pass a </a:t>
            </a:r>
            <a:r>
              <a:rPr lang="en-US" altLang="zh-CN" i="1" dirty="0"/>
              <a:t>pointer</a:t>
            </a:r>
            <a:r>
              <a:rPr lang="en-US" altLang="zh-CN" dirty="0"/>
              <a:t> to the array, but then that's a pointer to an array, not an array.) One way to think about arrays is as a sort of </a:t>
            </a:r>
            <a:r>
              <a:rPr lang="en-US" altLang="zh-CN" dirty="0" err="1"/>
              <a:t>struct</a:t>
            </a:r>
            <a:r>
              <a:rPr lang="en-US" altLang="zh-CN" dirty="0"/>
              <a:t> but with indexed rather than named fields: a fixed-size composite value.</a:t>
            </a:r>
            <a:endParaRPr lang="en-US" altLang="zh-CN" i="1" dirty="0">
              <a:solidFill>
                <a:schemeClr val="tx1">
                  <a:lumMod val="65000"/>
                  <a:lumOff val="35000"/>
                  <a:alpha val="96000"/>
                </a:schemeClr>
              </a:solidFill>
            </a:endParaRPr>
          </a:p>
        </p:txBody>
      </p:sp>
      <p:pic>
        <p:nvPicPr>
          <p:cNvPr id="1026" name="Picture 2" descr="http://www.runoob.com/wp-content/uploads/2015/06/array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436" y="2222263"/>
            <a:ext cx="4000500" cy="9620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113576" y="467789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3678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Golang</a:t>
            </a:r>
            <a:r>
              <a:rPr lang="zh-CN" altLang="en-US" dirty="0"/>
              <a:t>数据类型</a:t>
            </a:r>
            <a:r>
              <a:rPr lang="en-US" altLang="zh-CN" sz="4800" dirty="0" smtClean="0"/>
              <a:t>——</a:t>
            </a:r>
            <a:r>
              <a:rPr lang="zh-CN" altLang="en-US" sz="4800" dirty="0" smtClean="0"/>
              <a:t>切片</a:t>
            </a:r>
            <a:endParaRPr lang="zh-CN" altLang="en-US" dirty="0"/>
          </a:p>
        </p:txBody>
      </p:sp>
      <p:sp>
        <p:nvSpPr>
          <p:cNvPr id="3" name="内容占位符 2"/>
          <p:cNvSpPr>
            <a:spLocks noGrp="1"/>
          </p:cNvSpPr>
          <p:nvPr>
            <p:ph idx="1"/>
          </p:nvPr>
        </p:nvSpPr>
        <p:spPr>
          <a:xfrm>
            <a:off x="1193800" y="1565420"/>
            <a:ext cx="10515600" cy="4590759"/>
          </a:xfrm>
        </p:spPr>
        <p:txBody>
          <a:bodyPr/>
          <a:lstStyle/>
          <a:p>
            <a:pPr marL="0" indent="0">
              <a:buNone/>
            </a:pPr>
            <a:r>
              <a:rPr lang="en-US" altLang="zh-CN" sz="2000" i="1" dirty="0"/>
              <a:t>Slices</a:t>
            </a:r>
            <a:r>
              <a:rPr lang="en-US" altLang="zh-CN" sz="2000" dirty="0"/>
              <a:t> are a key data type in Go, giving a more powerful interface to sequences than arrays</a:t>
            </a:r>
            <a:r>
              <a:rPr lang="en-US" altLang="zh-CN" sz="2000" dirty="0" smtClean="0"/>
              <a:t>.</a:t>
            </a:r>
          </a:p>
          <a:p>
            <a:pPr marL="0" indent="0">
              <a:buNone/>
            </a:pPr>
            <a:r>
              <a:rPr lang="en-US" altLang="zh-CN" sz="2000" dirty="0"/>
              <a:t>A slice literal is declared just like an array literal, except you leave out the element count:</a:t>
            </a:r>
            <a:endParaRPr lang="en-US" altLang="zh-CN" sz="2000" dirty="0" smtClean="0"/>
          </a:p>
          <a:p>
            <a:pPr marL="0" indent="0">
              <a:buNone/>
            </a:pPr>
            <a:r>
              <a:rPr lang="en-US" altLang="zh-CN" dirty="0"/>
              <a:t>	</a:t>
            </a:r>
            <a:r>
              <a:rPr lang="en-US" altLang="zh-CN" dirty="0" smtClean="0"/>
              <a:t>	    </a:t>
            </a:r>
            <a:r>
              <a:rPr lang="en-US" altLang="zh-CN" sz="1800" dirty="0" smtClean="0"/>
              <a:t> </a:t>
            </a:r>
            <a:r>
              <a:rPr lang="en-US" altLang="zh-CN" sz="2400" dirty="0"/>
              <a:t>letters := []string{"a", "b", "c", "d"}</a:t>
            </a:r>
            <a:endParaRPr lang="zh-CN" altLang="en-US" sz="2400" dirty="0"/>
          </a:p>
        </p:txBody>
      </p:sp>
      <p:sp>
        <p:nvSpPr>
          <p:cNvPr id="5" name="椭圆 8"/>
          <p:cNvSpPr>
            <a:spLocks noChangeArrowheads="1"/>
          </p:cNvSpPr>
          <p:nvPr/>
        </p:nvSpPr>
        <p:spPr bwMode="auto">
          <a:xfrm>
            <a:off x="3507790" y="2918340"/>
            <a:ext cx="576263" cy="576263"/>
          </a:xfrm>
          <a:prstGeom prst="ellipse">
            <a:avLst/>
          </a:prstGeom>
          <a:solidFill>
            <a:srgbClr val="31859B"/>
          </a:solidFill>
          <a:ln>
            <a:noFill/>
          </a:ln>
          <a:effectLst/>
          <a:extLst>
            <a:ext uri="{91240B29-F687-4F45-9708-019B960494DF}">
              <a14:hiddenLine xmlns:a14="http://schemas.microsoft.com/office/drawing/2010/main" w="25400" cap="flat" cmpd="sng">
                <a:solidFill>
                  <a:srgbClr val="395E8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dirty="0">
                <a:solidFill>
                  <a:srgbClr val="92CCDC"/>
                </a:solidFill>
                <a:latin typeface="Impact MT Std" pitchFamily="2" charset="0"/>
                <a:ea typeface="微软雅黑" panose="020B0503020204020204" pitchFamily="34" charset="-122"/>
                <a:sym typeface="Impact MT Std" pitchFamily="2" charset="0"/>
              </a:rPr>
              <a:t>1</a:t>
            </a:r>
            <a:endParaRPr lang="zh-CN" altLang="en-US" dirty="0">
              <a:solidFill>
                <a:srgbClr val="92CCDC"/>
              </a:solidFill>
              <a:latin typeface="Impact MT Std" pitchFamily="2" charset="0"/>
              <a:ea typeface="微软雅黑" panose="020B0503020204020204" pitchFamily="34" charset="-122"/>
              <a:sym typeface="Impact MT Std" pitchFamily="2" charset="0"/>
            </a:endParaRPr>
          </a:p>
        </p:txBody>
      </p:sp>
      <p:sp>
        <p:nvSpPr>
          <p:cNvPr id="6" name="直接连接符 9"/>
          <p:cNvSpPr>
            <a:spLocks noChangeShapeType="1"/>
          </p:cNvSpPr>
          <p:nvPr/>
        </p:nvSpPr>
        <p:spPr bwMode="auto">
          <a:xfrm>
            <a:off x="4084053" y="3223140"/>
            <a:ext cx="1008062" cy="0"/>
          </a:xfrm>
          <a:prstGeom prst="line">
            <a:avLst/>
          </a:prstGeom>
          <a:noFill/>
          <a:ln w="6350" cap="flat" cmpd="sng">
            <a:solidFill>
              <a:srgbClr val="7F7F7F"/>
            </a:solidFill>
            <a:prstDash val="dash"/>
            <a:bevel/>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 name="标题 11"/>
          <p:cNvSpPr>
            <a:spLocks noChangeArrowheads="1"/>
          </p:cNvSpPr>
          <p:nvPr/>
        </p:nvSpPr>
        <p:spPr bwMode="auto">
          <a:xfrm>
            <a:off x="5082783" y="3042165"/>
            <a:ext cx="5759450" cy="22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400" dirty="0">
                <a:latin typeface="微软雅黑" panose="020B0503020204020204" pitchFamily="34" charset="-122"/>
                <a:ea typeface="微软雅黑" panose="020B0503020204020204" pitchFamily="34" charset="-122"/>
                <a:sym typeface="微软雅黑" panose="020B0503020204020204" pitchFamily="34" charset="-122"/>
              </a:rPr>
              <a:t>Slices</a:t>
            </a: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底层数据结构是</a:t>
            </a:r>
            <a:r>
              <a:rPr lang="en-US" altLang="zh-CN" sz="1400" dirty="0">
                <a:latin typeface="微软雅黑" panose="020B0503020204020204" pitchFamily="34" charset="-122"/>
                <a:ea typeface="微软雅黑" panose="020B0503020204020204" pitchFamily="34" charset="-122"/>
                <a:sym typeface="微软雅黑" panose="020B0503020204020204" pitchFamily="34" charset="-122"/>
              </a:rPr>
              <a:t>Arrays</a:t>
            </a:r>
          </a:p>
          <a:p>
            <a:r>
              <a:rPr lang="en-US" altLang="zh-CN" sz="1400" dirty="0"/>
              <a:t>A slice is a descriptor of an array segment. It consists of a pointer to the array, the length of the segment, and its capacity (the maximum length of the segment).</a:t>
            </a:r>
          </a:p>
          <a:p>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标题 11"/>
          <p:cNvSpPr>
            <a:spLocks noChangeArrowheads="1"/>
          </p:cNvSpPr>
          <p:nvPr/>
        </p:nvSpPr>
        <p:spPr bwMode="auto">
          <a:xfrm>
            <a:off x="5209783" y="3169165"/>
            <a:ext cx="5759450" cy="22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FF33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标题 11"/>
          <p:cNvSpPr>
            <a:spLocks noChangeArrowheads="1"/>
          </p:cNvSpPr>
          <p:nvPr/>
        </p:nvSpPr>
        <p:spPr bwMode="auto">
          <a:xfrm>
            <a:off x="5082783" y="3542650"/>
            <a:ext cx="57594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8"/>
          <p:cNvSpPr>
            <a:spLocks noChangeArrowheads="1"/>
          </p:cNvSpPr>
          <p:nvPr/>
        </p:nvSpPr>
        <p:spPr bwMode="auto">
          <a:xfrm>
            <a:off x="3507790" y="3937706"/>
            <a:ext cx="577850" cy="576263"/>
          </a:xfrm>
          <a:prstGeom prst="ellipse">
            <a:avLst/>
          </a:prstGeom>
          <a:solidFill>
            <a:srgbClr val="31859B"/>
          </a:solidFill>
          <a:ln>
            <a:noFill/>
          </a:ln>
          <a:effectLst/>
          <a:extLst>
            <a:ext uri="{91240B29-F687-4F45-9708-019B960494DF}">
              <a14:hiddenLine xmlns:a14="http://schemas.microsoft.com/office/drawing/2010/main" w="25400" cap="flat" cmpd="sng">
                <a:solidFill>
                  <a:srgbClr val="395E8A"/>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dirty="0" smtClean="0">
                <a:solidFill>
                  <a:srgbClr val="92CCDC"/>
                </a:solidFill>
                <a:latin typeface="Impact MT Std" pitchFamily="2" charset="0"/>
                <a:ea typeface="微软雅黑" panose="020B0503020204020204" pitchFamily="34" charset="-122"/>
                <a:sym typeface="Impact MT Std" pitchFamily="2" charset="0"/>
              </a:rPr>
              <a:t>2</a:t>
            </a:r>
            <a:endParaRPr lang="zh-CN" altLang="en-US" dirty="0">
              <a:solidFill>
                <a:srgbClr val="92CCDC"/>
              </a:solidFill>
              <a:latin typeface="Impact MT Std" pitchFamily="2" charset="0"/>
              <a:ea typeface="微软雅黑" panose="020B0503020204020204" pitchFamily="34" charset="-122"/>
              <a:sym typeface="Impact MT Std" pitchFamily="2" charset="0"/>
            </a:endParaRPr>
          </a:p>
        </p:txBody>
      </p:sp>
      <p:sp>
        <p:nvSpPr>
          <p:cNvPr id="13" name="直接连接符 9"/>
          <p:cNvSpPr>
            <a:spLocks noChangeShapeType="1"/>
          </p:cNvSpPr>
          <p:nvPr/>
        </p:nvSpPr>
        <p:spPr bwMode="auto">
          <a:xfrm>
            <a:off x="4085640" y="4235962"/>
            <a:ext cx="1006475" cy="0"/>
          </a:xfrm>
          <a:prstGeom prst="line">
            <a:avLst/>
          </a:prstGeom>
          <a:noFill/>
          <a:ln w="6350" cap="flat" cmpd="sng">
            <a:solidFill>
              <a:srgbClr val="7F7F7F"/>
            </a:solidFill>
            <a:prstDash val="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标题 11"/>
          <p:cNvSpPr>
            <a:spLocks noChangeArrowheads="1"/>
          </p:cNvSpPr>
          <p:nvPr/>
        </p:nvSpPr>
        <p:spPr bwMode="auto">
          <a:xfrm>
            <a:off x="5082783" y="4039112"/>
            <a:ext cx="5759450"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a:t>Slicing is done by specifying a half-open range with two indices separated by a </a:t>
            </a:r>
            <a:r>
              <a:rPr lang="en-US" altLang="zh-CN" dirty="0" smtClean="0"/>
              <a:t>colon</a:t>
            </a:r>
          </a:p>
          <a:p>
            <a:r>
              <a:rPr lang="en-US" altLang="zh-CN" sz="1200" dirty="0">
                <a:latin typeface="微软雅黑" panose="020B0503020204020204" pitchFamily="34" charset="-122"/>
                <a:ea typeface="微软雅黑" panose="020B0503020204020204" pitchFamily="34" charset="-122"/>
                <a:sym typeface="微软雅黑" panose="020B0503020204020204" pitchFamily="34" charset="-122"/>
              </a:rPr>
              <a:t>For example, the expression b[1:4] creates a slice including elements 1 through 3 of b (the indices of the resulting slice will be 0 through 2</a:t>
            </a:r>
            <a:r>
              <a:rPr lang="en-US" altLang="zh-CN" sz="1200" dirty="0" smtClean="0">
                <a:latin typeface="微软雅黑" panose="020B0503020204020204" pitchFamily="34" charset="-122"/>
                <a:ea typeface="微软雅黑" panose="020B0503020204020204" pitchFamily="34" charset="-122"/>
                <a:sym typeface="微软雅黑" panose="020B0503020204020204" pitchFamily="34" charset="-122"/>
              </a:rPr>
              <a:t>).</a:t>
            </a:r>
          </a:p>
          <a:p>
            <a:r>
              <a:rPr lang="en-US" altLang="zh-CN" sz="1400" dirty="0"/>
              <a:t>re-slicing a slice doesn't make a copy of the underlying array. The full array will be kept in memory until it is no longer referenced</a:t>
            </a:r>
            <a:endParaRPr lang="zh-CN" altLang="en-US" sz="11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8"/>
          <p:cNvSpPr>
            <a:spLocks noChangeArrowheads="1"/>
          </p:cNvSpPr>
          <p:nvPr/>
        </p:nvSpPr>
        <p:spPr bwMode="auto">
          <a:xfrm>
            <a:off x="3509378" y="5454130"/>
            <a:ext cx="576262" cy="576263"/>
          </a:xfrm>
          <a:prstGeom prst="ellipse">
            <a:avLst/>
          </a:prstGeom>
          <a:solidFill>
            <a:srgbClr val="31859B"/>
          </a:solidFill>
          <a:ln>
            <a:noFill/>
          </a:ln>
          <a:effectLst/>
          <a:extLst>
            <a:ext uri="{91240B29-F687-4F45-9708-019B960494DF}">
              <a14:hiddenLine xmlns:a14="http://schemas.microsoft.com/office/drawing/2010/main" w="25400" cap="flat" cmpd="sng">
                <a:solidFill>
                  <a:srgbClr val="395E8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dirty="0">
                <a:solidFill>
                  <a:srgbClr val="92CCDC"/>
                </a:solidFill>
                <a:latin typeface="Impact MT Std" pitchFamily="2" charset="0"/>
                <a:ea typeface="微软雅黑" panose="020B0503020204020204" pitchFamily="34" charset="-122"/>
                <a:sym typeface="Impact MT Std" pitchFamily="2" charset="0"/>
              </a:rPr>
              <a:t>3</a:t>
            </a:r>
            <a:endParaRPr lang="zh-CN" altLang="en-US" dirty="0">
              <a:solidFill>
                <a:srgbClr val="92CCDC"/>
              </a:solidFill>
              <a:latin typeface="Impact MT Std" pitchFamily="2" charset="0"/>
              <a:ea typeface="微软雅黑" panose="020B0503020204020204" pitchFamily="34" charset="-122"/>
              <a:sym typeface="Impact MT Std" pitchFamily="2" charset="0"/>
            </a:endParaRPr>
          </a:p>
        </p:txBody>
      </p:sp>
      <p:sp>
        <p:nvSpPr>
          <p:cNvPr id="16" name="直接连接符 9"/>
          <p:cNvSpPr>
            <a:spLocks noChangeShapeType="1"/>
          </p:cNvSpPr>
          <p:nvPr/>
        </p:nvSpPr>
        <p:spPr bwMode="auto">
          <a:xfrm>
            <a:off x="4085640" y="5768261"/>
            <a:ext cx="1008063" cy="0"/>
          </a:xfrm>
          <a:prstGeom prst="line">
            <a:avLst/>
          </a:prstGeom>
          <a:noFill/>
          <a:ln w="6350" cap="flat" cmpd="sng">
            <a:solidFill>
              <a:srgbClr val="7F7F7F"/>
            </a:solidFill>
            <a:prstDash val="dash"/>
            <a:miter lim="800000"/>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标题 11"/>
          <p:cNvSpPr>
            <a:spLocks noChangeArrowheads="1"/>
          </p:cNvSpPr>
          <p:nvPr/>
        </p:nvSpPr>
        <p:spPr bwMode="auto">
          <a:xfrm>
            <a:off x="5068496" y="5562080"/>
            <a:ext cx="5757862"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Slices</a:t>
            </a: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长度在运行时可以动态变化，而数组是编译时就指定了，且不能修改</a:t>
            </a: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sym typeface="微软雅黑" panose="020B0503020204020204" pitchFamily="34" charset="-122"/>
              </a:rPr>
              <a:t>The append function appends the elements x to the end of the slice s, and grows the slice if a greater capacity is needed.</a:t>
            </a:r>
            <a:endParaRPr lang="zh-CN" altLang="en-US" sz="1100" dirty="0">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椭圆 6"/>
          <p:cNvSpPr>
            <a:spLocks noChangeArrowheads="1"/>
          </p:cNvSpPr>
          <p:nvPr/>
        </p:nvSpPr>
        <p:spPr bwMode="auto">
          <a:xfrm>
            <a:off x="1184128" y="3189317"/>
            <a:ext cx="2034737" cy="1632743"/>
          </a:xfrm>
          <a:prstGeom prst="ellipse">
            <a:avLst/>
          </a:prstGeom>
          <a:solidFill>
            <a:srgbClr val="D7F5E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dirty="0" err="1" smtClean="0"/>
              <a:t>SlicesVS</a:t>
            </a:r>
            <a:endParaRPr lang="en-US" altLang="zh-CN" dirty="0" smtClean="0"/>
          </a:p>
          <a:p>
            <a:pPr algn="ctr">
              <a:spcBef>
                <a:spcPct val="0"/>
              </a:spcBef>
              <a:buFontTx/>
              <a:buNone/>
            </a:pPr>
            <a:r>
              <a:rPr lang="en-US" altLang="zh-CN" dirty="0" smtClean="0"/>
              <a:t>Arrays</a:t>
            </a:r>
            <a:endParaRPr lang="zh-CN" altLang="en-US" dirty="0"/>
          </a:p>
        </p:txBody>
      </p:sp>
      <p:sp>
        <p:nvSpPr>
          <p:cNvPr id="27" name="椭圆 8"/>
          <p:cNvSpPr>
            <a:spLocks noChangeArrowheads="1"/>
          </p:cNvSpPr>
          <p:nvPr/>
        </p:nvSpPr>
        <p:spPr bwMode="auto">
          <a:xfrm>
            <a:off x="3512486" y="6269005"/>
            <a:ext cx="576262" cy="576263"/>
          </a:xfrm>
          <a:prstGeom prst="ellipse">
            <a:avLst/>
          </a:prstGeom>
          <a:solidFill>
            <a:srgbClr val="31859B"/>
          </a:solidFill>
          <a:ln>
            <a:noFill/>
          </a:ln>
          <a:effectLst/>
          <a:extLst>
            <a:ext uri="{91240B29-F687-4F45-9708-019B960494DF}">
              <a14:hiddenLine xmlns:a14="http://schemas.microsoft.com/office/drawing/2010/main" w="25400" cap="flat" cmpd="sng">
                <a:solidFill>
                  <a:srgbClr val="395E8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dirty="0" smtClean="0">
                <a:solidFill>
                  <a:srgbClr val="92CCDC"/>
                </a:solidFill>
                <a:latin typeface="Impact MT Std" pitchFamily="2" charset="0"/>
                <a:ea typeface="微软雅黑" panose="020B0503020204020204" pitchFamily="34" charset="-122"/>
                <a:sym typeface="Impact MT Std" pitchFamily="2" charset="0"/>
              </a:rPr>
              <a:t>4</a:t>
            </a:r>
            <a:endParaRPr lang="zh-CN" altLang="en-US" dirty="0">
              <a:solidFill>
                <a:srgbClr val="92CCDC"/>
              </a:solidFill>
              <a:latin typeface="Impact MT Std" pitchFamily="2" charset="0"/>
              <a:ea typeface="微软雅黑" panose="020B0503020204020204" pitchFamily="34" charset="-122"/>
              <a:sym typeface="Impact MT Std" pitchFamily="2" charset="0"/>
            </a:endParaRPr>
          </a:p>
        </p:txBody>
      </p:sp>
      <p:sp>
        <p:nvSpPr>
          <p:cNvPr id="28" name="直接连接符 9"/>
          <p:cNvSpPr>
            <a:spLocks noChangeShapeType="1"/>
          </p:cNvSpPr>
          <p:nvPr/>
        </p:nvSpPr>
        <p:spPr bwMode="auto">
          <a:xfrm>
            <a:off x="4088748" y="6583136"/>
            <a:ext cx="1008063" cy="0"/>
          </a:xfrm>
          <a:prstGeom prst="line">
            <a:avLst/>
          </a:prstGeom>
          <a:noFill/>
          <a:ln w="6350" cap="flat" cmpd="sng">
            <a:solidFill>
              <a:srgbClr val="7F7F7F"/>
            </a:solidFill>
            <a:prstDash val="dash"/>
            <a:miter lim="800000"/>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标题 11"/>
          <p:cNvSpPr>
            <a:spLocks noChangeArrowheads="1"/>
          </p:cNvSpPr>
          <p:nvPr/>
        </p:nvSpPr>
        <p:spPr bwMode="auto">
          <a:xfrm>
            <a:off x="5071603" y="6456780"/>
            <a:ext cx="5975841" cy="251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4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the </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zero value of a slice (nil) acts like a zero-length slice</a:t>
            </a:r>
            <a:endPar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38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p:cBhvr>
                                        <p:cTn id="23" dur="500"/>
                                        <p:tgtEl>
                                          <p:spTgt spid="10"/>
                                        </p:tgtEl>
                                      </p:cBhvr>
                                    </p:animEffect>
                                  </p:childTnLst>
                                </p:cTn>
                              </p:par>
                            </p:childTnLst>
                          </p:cTn>
                        </p:par>
                        <p:par>
                          <p:cTn id="24" fill="hold">
                            <p:stCondLst>
                              <p:cond delay="2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p:cBhvr>
                                        <p:cTn id="29" dur="5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p:cBhvr>
                                        <p:cTn id="33" dur="500"/>
                                        <p:tgtEl>
                                          <p:spTgt spid="12"/>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p:cBhvr>
                                        <p:cTn id="37" dur="500"/>
                                        <p:tgtEl>
                                          <p:spTgt spid="13"/>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p:cBhvr>
                                        <p:cTn id="43" dur="500"/>
                                        <p:tgtEl>
                                          <p:spTgt spid="14"/>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p:cBhvr>
                                        <p:cTn id="47" dur="500"/>
                                        <p:tgtEl>
                                          <p:spTgt spid="15"/>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p:cBhvr>
                                        <p:cTn id="51" dur="500"/>
                                        <p:tgtEl>
                                          <p:spTgt spid="16"/>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p:cBhvr>
                                        <p:cTn id="57" dur="500"/>
                                        <p:tgtEl>
                                          <p:spTgt spid="17"/>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p:cBhvr>
                                        <p:cTn id="61" dur="500"/>
                                        <p:tgtEl>
                                          <p:spTgt spid="27"/>
                                        </p:tgtEl>
                                      </p:cBhvr>
                                    </p:animEffect>
                                  </p:childTnLst>
                                </p:cTn>
                              </p:par>
                            </p:childTnLst>
                          </p:cTn>
                        </p:par>
                        <p:par>
                          <p:cTn id="62" fill="hold">
                            <p:stCondLst>
                              <p:cond delay="6000"/>
                            </p:stCondLst>
                            <p:childTnLst>
                              <p:par>
                                <p:cTn id="63" presetID="22" presetClass="entr" presetSubtype="8" fill="hold" nodeType="afterEffect">
                                  <p:stCondLst>
                                    <p:cond delay="0"/>
                                  </p:stCondLst>
                                  <p:childTnLst>
                                    <p:set>
                                      <p:cBhvr>
                                        <p:cTn id="64" dur="1" fill="hold">
                                          <p:stCondLst>
                                            <p:cond delay="0"/>
                                          </p:stCondLst>
                                        </p:cTn>
                                        <p:tgtEl>
                                          <p:spTgt spid="28"/>
                                        </p:tgtEl>
                                        <p:attrNameLst>
                                          <p:attrName>style.visibility</p:attrName>
                                        </p:attrNameLst>
                                      </p:cBhvr>
                                      <p:to>
                                        <p:strVal val="visible"/>
                                      </p:to>
                                    </p:set>
                                    <p:animEffect>
                                      <p:cBhvr>
                                        <p:cTn id="65" dur="500"/>
                                        <p:tgtEl>
                                          <p:spTgt spid="28"/>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utoUpdateAnimBg="0"/>
      <p:bldP spid="10" grpId="0" bldLvl="0" autoUpdateAnimBg="0"/>
      <p:bldP spid="11" grpId="0" bldLvl="0" autoUpdateAnimBg="0"/>
      <p:bldP spid="12" grpId="0" bldLvl="0" animBg="1" autoUpdateAnimBg="0"/>
      <p:bldP spid="14" grpId="0" bldLvl="0" autoUpdateAnimBg="0"/>
      <p:bldP spid="15" grpId="0" bldLvl="0" animBg="1" autoUpdateAnimBg="0"/>
      <p:bldP spid="17" grpId="0" bldLvl="0" autoUpdateAnimBg="0"/>
      <p:bldP spid="27" grpId="0" bldLvl="0" animBg="1" autoUpdateAnimBg="0"/>
      <p:bldP spid="29"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19949</TotalTime>
  <Words>5234</Words>
  <Application>Microsoft Office PowerPoint</Application>
  <PresentationFormat>宽屏</PresentationFormat>
  <Paragraphs>859</Paragraphs>
  <Slides>57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57</vt:i4>
      </vt:variant>
    </vt:vector>
  </HeadingPairs>
  <TitlesOfParts>
    <vt:vector size="65" baseType="lpstr">
      <vt:lpstr>Impact MT Std</vt:lpstr>
      <vt:lpstr>Lato</vt:lpstr>
      <vt:lpstr>等线</vt:lpstr>
      <vt:lpstr>等线 Light</vt:lpstr>
      <vt:lpstr>宋体</vt:lpstr>
      <vt:lpstr>微软雅黑</vt:lpstr>
      <vt:lpstr>Arial</vt:lpstr>
      <vt:lpstr>Office 主题​​</vt:lpstr>
      <vt:lpstr>Golang分享</vt:lpstr>
      <vt:lpstr>目录</vt:lpstr>
      <vt:lpstr>Golang概述</vt:lpstr>
      <vt:lpstr>Golang概述</vt:lpstr>
      <vt:lpstr>目录</vt:lpstr>
      <vt:lpstr>Golang数据类型</vt:lpstr>
      <vt:lpstr>Golang数据类型</vt:lpstr>
      <vt:lpstr>Golang数据类型——数组</vt:lpstr>
      <vt:lpstr>Golang数据类型——切片</vt:lpstr>
      <vt:lpstr>Golang数据类型——切片</vt:lpstr>
      <vt:lpstr>Golang数据类型——Map</vt:lpstr>
      <vt:lpstr>Golang数据类型——函数</vt:lpstr>
      <vt:lpstr>Golang数据类型——函数</vt:lpstr>
      <vt:lpstr>Golang数据类型——函数</vt:lpstr>
      <vt:lpstr>Golang数据类型——函数</vt:lpstr>
      <vt:lpstr>Golang数据类型——函数</vt:lpstr>
      <vt:lpstr>Golang数据类型——管道</vt:lpstr>
      <vt:lpstr>Golang数据类型——管道</vt:lpstr>
      <vt:lpstr>Golang数据类型——管道</vt:lpstr>
      <vt:lpstr>Golang数据类型——Structs</vt:lpstr>
      <vt:lpstr>Golang数据类型——指针</vt:lpstr>
      <vt:lpstr>Golang数据类型——接口</vt:lpstr>
      <vt:lpstr>Golang数据类型——接口</vt:lpstr>
      <vt:lpstr>目录</vt:lpstr>
      <vt:lpstr>Golang控制语句</vt:lpstr>
      <vt:lpstr>Golang控制语句</vt:lpstr>
      <vt:lpstr>Golang控制语句</vt:lpstr>
      <vt:lpstr>Golang控制语句</vt:lpstr>
      <vt:lpstr>Golang控制语句</vt:lpstr>
      <vt:lpstr>目录</vt:lpstr>
      <vt:lpstr>Golang高级特性</vt:lpstr>
      <vt:lpstr>Golang高级特性</vt:lpstr>
      <vt:lpstr>Golang高级特性</vt:lpstr>
      <vt:lpstr>Golang高级特性</vt:lpstr>
      <vt:lpstr>Golang高级特性</vt:lpstr>
      <vt:lpstr>Golang高级特性</vt:lpstr>
      <vt:lpstr>Golang高级特性</vt:lpstr>
      <vt:lpstr>Golang高级特性</vt:lpstr>
      <vt:lpstr>Golang高级特性</vt:lpstr>
      <vt:lpstr>Golang高级特性</vt:lpstr>
      <vt:lpstr>Golang高级特性</vt:lpstr>
      <vt:lpstr>Golang高级特性</vt:lpstr>
      <vt:lpstr>目录</vt:lpstr>
      <vt:lpstr>Golang工具</vt:lpstr>
      <vt:lpstr>Golang工具</vt:lpstr>
      <vt:lpstr>Golang工具</vt:lpstr>
      <vt:lpstr>Golang工具</vt:lpstr>
      <vt:lpstr>Golang工具</vt:lpstr>
      <vt:lpstr>Golang工具</vt:lpstr>
      <vt:lpstr>Golang工具</vt:lpstr>
      <vt:lpstr>Golang工具</vt:lpstr>
      <vt:lpstr>目录</vt:lpstr>
      <vt:lpstr>Golang优缺点 </vt:lpstr>
      <vt:lpstr>Golang优缺点 </vt:lpstr>
      <vt:lpstr>目录</vt:lpstr>
      <vt:lpstr>附件</vt:lpstr>
      <vt:lpstr>附件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Golang分享</dc:title>
  <dc:creator>fightingdu(杜杨浩)</dc:creator>
  <cp:lastModifiedBy>fightingdu(杜杨浩)</cp:lastModifiedBy>
  <cp:revision>511</cp:revision>
  <dcterms:created xsi:type="dcterms:W3CDTF">2018-12-19T08:59:55Z</dcterms:created>
  <dcterms:modified xsi:type="dcterms:W3CDTF">2019-01-22T02:46:27Z</dcterms:modified>
</cp:coreProperties>
</file>